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481" r:id="rId2"/>
    <p:sldId id="515" r:id="rId3"/>
    <p:sldId id="516" r:id="rId4"/>
    <p:sldId id="520" r:id="rId5"/>
    <p:sldId id="521" r:id="rId6"/>
    <p:sldId id="523" r:id="rId7"/>
    <p:sldId id="518" r:id="rId8"/>
    <p:sldId id="519" r:id="rId9"/>
    <p:sldId id="524" r:id="rId10"/>
    <p:sldId id="525" r:id="rId11"/>
    <p:sldId id="527" r:id="rId12"/>
    <p:sldId id="536" r:id="rId13"/>
    <p:sldId id="537" r:id="rId14"/>
    <p:sldId id="528" r:id="rId15"/>
    <p:sldId id="529" r:id="rId16"/>
    <p:sldId id="531" r:id="rId17"/>
    <p:sldId id="532" r:id="rId18"/>
    <p:sldId id="538" r:id="rId19"/>
    <p:sldId id="539" r:id="rId20"/>
    <p:sldId id="533" r:id="rId21"/>
    <p:sldId id="540" r:id="rId22"/>
    <p:sldId id="534"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06" autoAdjust="0"/>
    <p:restoredTop sz="88534" autoAdjust="0"/>
  </p:normalViewPr>
  <p:slideViewPr>
    <p:cSldViewPr>
      <p:cViewPr varScale="1">
        <p:scale>
          <a:sx n="98" d="100"/>
          <a:sy n="98" d="100"/>
        </p:scale>
        <p:origin x="96" y="300"/>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4E87F4A-DD11-41AF-8B76-F2E5B6202836}" type="datetimeFigureOut">
              <a:rPr lang="en-GB" smtClean="0"/>
              <a:pPr/>
              <a:t>11/03/2019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62F2399-CD51-4C4C-BC34-03B9F40F9CF8}" type="slidenum">
              <a:rPr lang="en-GB" smtClean="0"/>
              <a:pPr/>
              <a:t>‹#›</a:t>
            </a:fld>
            <a:endParaRPr lang="en-GB"/>
          </a:p>
        </p:txBody>
      </p:sp>
    </p:spTree>
    <p:extLst>
      <p:ext uri="{BB962C8B-B14F-4D97-AF65-F5344CB8AC3E}">
        <p14:creationId xmlns:p14="http://schemas.microsoft.com/office/powerpoint/2010/main" val="54745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28161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02339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96221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8751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11/03/2019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3252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11/03/2019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5661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11/03/2019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200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11/03/2019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340891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11/03/2019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1793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9712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664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11/03/2019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a:p>
        </p:txBody>
      </p:sp>
    </p:spTree>
    <p:extLst>
      <p:ext uri="{BB962C8B-B14F-4D97-AF65-F5344CB8AC3E}">
        <p14:creationId xmlns:p14="http://schemas.microsoft.com/office/powerpoint/2010/main" val="389674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image" Target="../media/image7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44.png"/><Relationship Id="rId13" Type="http://schemas.openxmlformats.org/officeDocument/2006/relationships/image" Target="../media/image69.png"/><Relationship Id="rId3" Type="http://schemas.openxmlformats.org/officeDocument/2006/relationships/image" Target="../media/image38.png"/><Relationship Id="rId7" Type="http://schemas.openxmlformats.org/officeDocument/2006/relationships/image" Target="../media/image43.png"/><Relationship Id="rId12" Type="http://schemas.openxmlformats.org/officeDocument/2006/relationships/image" Target="../media/image58.png"/><Relationship Id="rId2" Type="http://schemas.openxmlformats.org/officeDocument/2006/relationships/image" Target="../media/image31.png"/><Relationship Id="rId1" Type="http://schemas.openxmlformats.org/officeDocument/2006/relationships/slideLayout" Target="../slideLayouts/slideLayout7.xml"/><Relationship Id="rId6" Type="http://schemas.openxmlformats.org/officeDocument/2006/relationships/image" Target="../media/image41.png"/><Relationship Id="rId11" Type="http://schemas.openxmlformats.org/officeDocument/2006/relationships/image" Target="../media/image47.png"/><Relationship Id="rId5" Type="http://schemas.openxmlformats.org/officeDocument/2006/relationships/image" Target="../media/image40.png"/><Relationship Id="rId10" Type="http://schemas.openxmlformats.org/officeDocument/2006/relationships/image" Target="../media/image46.png"/><Relationship Id="rId4" Type="http://schemas.openxmlformats.org/officeDocument/2006/relationships/image" Target="../media/image39.png"/><Relationship Id="rId9" Type="http://schemas.openxmlformats.org/officeDocument/2006/relationships/image" Target="../media/image45.png"/></Relationships>
</file>

<file path=ppt/slides/_rels/slide13.xml.rels><?xml version="1.0" encoding="UTF-8" standalone="yes"?>
<Relationships xmlns="http://schemas.openxmlformats.org/package/2006/relationships"><Relationship Id="rId8" Type="http://schemas.openxmlformats.org/officeDocument/2006/relationships/image" Target="../media/image84.png"/><Relationship Id="rId13" Type="http://schemas.openxmlformats.org/officeDocument/2006/relationships/image" Target="../media/image89.png"/><Relationship Id="rId3" Type="http://schemas.openxmlformats.org/officeDocument/2006/relationships/image" Target="../media/image79.png"/><Relationship Id="rId7" Type="http://schemas.openxmlformats.org/officeDocument/2006/relationships/image" Target="../media/image83.png"/><Relationship Id="rId12" Type="http://schemas.openxmlformats.org/officeDocument/2006/relationships/image" Target="../media/image88.png"/><Relationship Id="rId17" Type="http://schemas.openxmlformats.org/officeDocument/2006/relationships/image" Target="../media/image93.png"/><Relationship Id="rId2" Type="http://schemas.openxmlformats.org/officeDocument/2006/relationships/image" Target="../media/image780.png"/><Relationship Id="rId16" Type="http://schemas.openxmlformats.org/officeDocument/2006/relationships/image" Target="../media/image92.png"/><Relationship Id="rId1" Type="http://schemas.openxmlformats.org/officeDocument/2006/relationships/slideLayout" Target="../slideLayouts/slideLayout7.xml"/><Relationship Id="rId6" Type="http://schemas.openxmlformats.org/officeDocument/2006/relationships/image" Target="../media/image82.png"/><Relationship Id="rId11" Type="http://schemas.openxmlformats.org/officeDocument/2006/relationships/image" Target="../media/image87.png"/><Relationship Id="rId5" Type="http://schemas.openxmlformats.org/officeDocument/2006/relationships/image" Target="../media/image81.png"/><Relationship Id="rId15" Type="http://schemas.openxmlformats.org/officeDocument/2006/relationships/image" Target="../media/image91.png"/><Relationship Id="rId10" Type="http://schemas.openxmlformats.org/officeDocument/2006/relationships/image" Target="../media/image86.png"/><Relationship Id="rId4" Type="http://schemas.openxmlformats.org/officeDocument/2006/relationships/image" Target="../media/image80.png"/><Relationship Id="rId9" Type="http://schemas.openxmlformats.org/officeDocument/2006/relationships/image" Target="../media/image85.png"/><Relationship Id="rId14" Type="http://schemas.openxmlformats.org/officeDocument/2006/relationships/image" Target="../media/image90.png"/></Relationships>
</file>

<file path=ppt/slides/_rels/slide14.xml.rels><?xml version="1.0" encoding="UTF-8" standalone="yes"?>
<Relationships xmlns="http://schemas.openxmlformats.org/package/2006/relationships"><Relationship Id="rId8" Type="http://schemas.openxmlformats.org/officeDocument/2006/relationships/image" Target="../media/image99.png"/><Relationship Id="rId13" Type="http://schemas.openxmlformats.org/officeDocument/2006/relationships/image" Target="../media/image104.png"/><Relationship Id="rId3" Type="http://schemas.openxmlformats.org/officeDocument/2006/relationships/image" Target="../media/image70.png"/><Relationship Id="rId7" Type="http://schemas.openxmlformats.org/officeDocument/2006/relationships/image" Target="../media/image98.png"/><Relationship Id="rId12" Type="http://schemas.openxmlformats.org/officeDocument/2006/relationships/image" Target="../media/image103.png"/><Relationship Id="rId2" Type="http://schemas.openxmlformats.org/officeDocument/2006/relationships/image" Target="../media/image94.png"/><Relationship Id="rId16" Type="http://schemas.openxmlformats.org/officeDocument/2006/relationships/image" Target="../media/image960.png"/><Relationship Id="rId1" Type="http://schemas.openxmlformats.org/officeDocument/2006/relationships/slideLayout" Target="../slideLayouts/slideLayout7.xml"/><Relationship Id="rId6" Type="http://schemas.openxmlformats.org/officeDocument/2006/relationships/image" Target="../media/image97.png"/><Relationship Id="rId11" Type="http://schemas.openxmlformats.org/officeDocument/2006/relationships/image" Target="../media/image102.png"/><Relationship Id="rId5" Type="http://schemas.openxmlformats.org/officeDocument/2006/relationships/image" Target="../media/image96.png"/><Relationship Id="rId15" Type="http://schemas.openxmlformats.org/officeDocument/2006/relationships/image" Target="../media/image950.png"/><Relationship Id="rId10" Type="http://schemas.openxmlformats.org/officeDocument/2006/relationships/image" Target="../media/image101.png"/><Relationship Id="rId4" Type="http://schemas.openxmlformats.org/officeDocument/2006/relationships/image" Target="../media/image95.png"/><Relationship Id="rId9" Type="http://schemas.openxmlformats.org/officeDocument/2006/relationships/image" Target="../media/image100.png"/><Relationship Id="rId14" Type="http://schemas.openxmlformats.org/officeDocument/2006/relationships/image" Target="../media/image105.png"/></Relationships>
</file>

<file path=ppt/slides/_rels/slide15.xml.rels><?xml version="1.0" encoding="UTF-8" standalone="yes"?>
<Relationships xmlns="http://schemas.openxmlformats.org/package/2006/relationships"><Relationship Id="rId3" Type="http://schemas.openxmlformats.org/officeDocument/2006/relationships/image" Target="../media/image980.png"/><Relationship Id="rId2" Type="http://schemas.openxmlformats.org/officeDocument/2006/relationships/image" Target="../media/image970.png"/><Relationship Id="rId1" Type="http://schemas.openxmlformats.org/officeDocument/2006/relationships/slideLayout" Target="../slideLayouts/slideLayout7.xml"/><Relationship Id="rId5" Type="http://schemas.openxmlformats.org/officeDocument/2006/relationships/image" Target="../media/image1000.png"/><Relationship Id="rId4" Type="http://schemas.openxmlformats.org/officeDocument/2006/relationships/image" Target="../media/image990.png"/></Relationships>
</file>

<file path=ppt/slides/_rels/slide16.xml.rels><?xml version="1.0" encoding="UTF-8" standalone="yes"?>
<Relationships xmlns="http://schemas.openxmlformats.org/package/2006/relationships"><Relationship Id="rId2" Type="http://schemas.openxmlformats.org/officeDocument/2006/relationships/image" Target="../media/image10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3" Type="http://schemas.openxmlformats.org/officeDocument/2006/relationships/image" Target="../media/image108.png"/><Relationship Id="rId18" Type="http://schemas.openxmlformats.org/officeDocument/2006/relationships/image" Target="../media/image113.png"/><Relationship Id="rId12" Type="http://schemas.openxmlformats.org/officeDocument/2006/relationships/image" Target="../media/image107.png"/><Relationship Id="rId17" Type="http://schemas.openxmlformats.org/officeDocument/2006/relationships/image" Target="../media/image112.png"/><Relationship Id="rId2" Type="http://schemas.openxmlformats.org/officeDocument/2006/relationships/image" Target="../media/image114.png"/><Relationship Id="rId16" Type="http://schemas.openxmlformats.org/officeDocument/2006/relationships/image" Target="../media/image111.png"/><Relationship Id="rId1" Type="http://schemas.openxmlformats.org/officeDocument/2006/relationships/slideLayout" Target="../slideLayouts/slideLayout7.xml"/><Relationship Id="rId11" Type="http://schemas.openxmlformats.org/officeDocument/2006/relationships/image" Target="../media/image123.png"/><Relationship Id="rId15" Type="http://schemas.openxmlformats.org/officeDocument/2006/relationships/image" Target="../media/image110.png"/><Relationship Id="rId19" Type="http://schemas.openxmlformats.org/officeDocument/2006/relationships/image" Target="../media/image115.png"/><Relationship Id="rId14" Type="http://schemas.openxmlformats.org/officeDocument/2006/relationships/image" Target="../media/image109.png"/></Relationships>
</file>

<file path=ppt/slides/_rels/slide18.xml.rels><?xml version="1.0" encoding="UTF-8" standalone="yes"?>
<Relationships xmlns="http://schemas.openxmlformats.org/package/2006/relationships"><Relationship Id="rId8" Type="http://schemas.openxmlformats.org/officeDocument/2006/relationships/image" Target="../media/image122.png"/><Relationship Id="rId3" Type="http://schemas.openxmlformats.org/officeDocument/2006/relationships/image" Target="../media/image117.png"/><Relationship Id="rId7" Type="http://schemas.openxmlformats.org/officeDocument/2006/relationships/image" Target="../media/image121.png"/><Relationship Id="rId2" Type="http://schemas.openxmlformats.org/officeDocument/2006/relationships/image" Target="../media/image116.png"/><Relationship Id="rId1" Type="http://schemas.openxmlformats.org/officeDocument/2006/relationships/slideLayout" Target="../slideLayouts/slideLayout7.xml"/><Relationship Id="rId6" Type="http://schemas.openxmlformats.org/officeDocument/2006/relationships/image" Target="../media/image120.png"/><Relationship Id="rId11" Type="http://schemas.openxmlformats.org/officeDocument/2006/relationships/image" Target="../media/image126.png"/><Relationship Id="rId5" Type="http://schemas.openxmlformats.org/officeDocument/2006/relationships/image" Target="../media/image119.png"/><Relationship Id="rId10" Type="http://schemas.openxmlformats.org/officeDocument/2006/relationships/image" Target="../media/image125.png"/><Relationship Id="rId4" Type="http://schemas.openxmlformats.org/officeDocument/2006/relationships/image" Target="../media/image118.png"/><Relationship Id="rId9" Type="http://schemas.openxmlformats.org/officeDocument/2006/relationships/image" Target="../media/image124.png"/></Relationships>
</file>

<file path=ppt/slides/_rels/slide19.xml.rels><?xml version="1.0" encoding="UTF-8" standalone="yes"?>
<Relationships xmlns="http://schemas.openxmlformats.org/package/2006/relationships"><Relationship Id="rId2" Type="http://schemas.openxmlformats.org/officeDocument/2006/relationships/image" Target="../media/image12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image" Target="../media/image134.png"/><Relationship Id="rId13" Type="http://schemas.openxmlformats.org/officeDocument/2006/relationships/image" Target="../media/image139.png"/><Relationship Id="rId18" Type="http://schemas.openxmlformats.org/officeDocument/2006/relationships/image" Target="../media/image1400.png"/><Relationship Id="rId26" Type="http://schemas.openxmlformats.org/officeDocument/2006/relationships/image" Target="../media/image148.png"/><Relationship Id="rId3" Type="http://schemas.openxmlformats.org/officeDocument/2006/relationships/image" Target="../media/image129.png"/><Relationship Id="rId7" Type="http://schemas.openxmlformats.org/officeDocument/2006/relationships/image" Target="../media/image133.png"/><Relationship Id="rId12" Type="http://schemas.openxmlformats.org/officeDocument/2006/relationships/image" Target="../media/image138.png"/><Relationship Id="rId17" Type="http://schemas.openxmlformats.org/officeDocument/2006/relationships/image" Target="../media/image1390.png"/><Relationship Id="rId25" Type="http://schemas.openxmlformats.org/officeDocument/2006/relationships/image" Target="../media/image147.png"/><Relationship Id="rId2" Type="http://schemas.openxmlformats.org/officeDocument/2006/relationships/image" Target="../media/image128.png"/><Relationship Id="rId20" Type="http://schemas.openxmlformats.org/officeDocument/2006/relationships/image" Target="../media/image142.png"/><Relationship Id="rId1" Type="http://schemas.openxmlformats.org/officeDocument/2006/relationships/slideLayout" Target="../slideLayouts/slideLayout7.xml"/><Relationship Id="rId6" Type="http://schemas.openxmlformats.org/officeDocument/2006/relationships/image" Target="../media/image132.png"/><Relationship Id="rId11" Type="http://schemas.openxmlformats.org/officeDocument/2006/relationships/image" Target="../media/image137.png"/><Relationship Id="rId24" Type="http://schemas.openxmlformats.org/officeDocument/2006/relationships/image" Target="../media/image146.png"/><Relationship Id="rId5" Type="http://schemas.openxmlformats.org/officeDocument/2006/relationships/image" Target="../media/image131.png"/><Relationship Id="rId15" Type="http://schemas.openxmlformats.org/officeDocument/2006/relationships/image" Target="../media/image1370.png"/><Relationship Id="rId23" Type="http://schemas.openxmlformats.org/officeDocument/2006/relationships/image" Target="../media/image145.png"/><Relationship Id="rId10" Type="http://schemas.openxmlformats.org/officeDocument/2006/relationships/image" Target="../media/image136.png"/><Relationship Id="rId19" Type="http://schemas.openxmlformats.org/officeDocument/2006/relationships/image" Target="../media/image141.png"/><Relationship Id="rId4" Type="http://schemas.openxmlformats.org/officeDocument/2006/relationships/image" Target="../media/image130.png"/><Relationship Id="rId9" Type="http://schemas.openxmlformats.org/officeDocument/2006/relationships/image" Target="../media/image135.png"/><Relationship Id="rId14" Type="http://schemas.openxmlformats.org/officeDocument/2006/relationships/image" Target="../media/image140.png"/><Relationship Id="rId22" Type="http://schemas.openxmlformats.org/officeDocument/2006/relationships/image" Target="../media/image144.png"/></Relationships>
</file>

<file path=ppt/slides/_rels/slide21.xml.rels><?xml version="1.0" encoding="UTF-8" standalone="yes"?>
<Relationships xmlns="http://schemas.openxmlformats.org/package/2006/relationships"><Relationship Id="rId8" Type="http://schemas.openxmlformats.org/officeDocument/2006/relationships/image" Target="../media/image154.png"/><Relationship Id="rId13" Type="http://schemas.openxmlformats.org/officeDocument/2006/relationships/image" Target="../media/image159.png"/><Relationship Id="rId3" Type="http://schemas.openxmlformats.org/officeDocument/2006/relationships/image" Target="../media/image149.png"/><Relationship Id="rId7" Type="http://schemas.openxmlformats.org/officeDocument/2006/relationships/image" Target="../media/image153.png"/><Relationship Id="rId12" Type="http://schemas.openxmlformats.org/officeDocument/2006/relationships/image" Target="../media/image158.png"/><Relationship Id="rId2" Type="http://schemas.openxmlformats.org/officeDocument/2006/relationships/image" Target="../media/image143.png"/><Relationship Id="rId1" Type="http://schemas.openxmlformats.org/officeDocument/2006/relationships/slideLayout" Target="../slideLayouts/slideLayout7.xml"/><Relationship Id="rId6" Type="http://schemas.openxmlformats.org/officeDocument/2006/relationships/image" Target="../media/image152.png"/><Relationship Id="rId11" Type="http://schemas.openxmlformats.org/officeDocument/2006/relationships/image" Target="../media/image157.png"/><Relationship Id="rId5" Type="http://schemas.openxmlformats.org/officeDocument/2006/relationships/image" Target="../media/image151.png"/><Relationship Id="rId15" Type="http://schemas.openxmlformats.org/officeDocument/2006/relationships/image" Target="../media/image161.png"/><Relationship Id="rId10" Type="http://schemas.openxmlformats.org/officeDocument/2006/relationships/image" Target="../media/image156.png"/><Relationship Id="rId4" Type="http://schemas.openxmlformats.org/officeDocument/2006/relationships/image" Target="../media/image150.png"/><Relationship Id="rId9" Type="http://schemas.openxmlformats.org/officeDocument/2006/relationships/image" Target="../media/image155.png"/><Relationship Id="rId14" Type="http://schemas.openxmlformats.org/officeDocument/2006/relationships/image" Target="../media/image160.png"/></Relationships>
</file>

<file path=ppt/slides/_rels/slide22.xml.rels><?xml version="1.0" encoding="UTF-8" standalone="yes"?>
<Relationships xmlns="http://schemas.openxmlformats.org/package/2006/relationships"><Relationship Id="rId2" Type="http://schemas.openxmlformats.org/officeDocument/2006/relationships/image" Target="../media/image16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3" Type="http://schemas.openxmlformats.org/officeDocument/2006/relationships/image" Target="../media/image21.png"/><Relationship Id="rId3" Type="http://schemas.openxmlformats.org/officeDocument/2006/relationships/image" Target="../media/image18.png"/><Relationship Id="rId7" Type="http://schemas.openxmlformats.org/officeDocument/2006/relationships/image" Target="../media/image16.png"/><Relationship Id="rId12" Type="http://schemas.openxmlformats.org/officeDocument/2006/relationships/image" Target="../media/image27.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26.png"/><Relationship Id="rId5" Type="http://schemas.openxmlformats.org/officeDocument/2006/relationships/image" Target="../media/image20.png"/><Relationship Id="rId15" Type="http://schemas.openxmlformats.org/officeDocument/2006/relationships/image" Target="../media/image3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 Id="rId14" Type="http://schemas.openxmlformats.org/officeDocument/2006/relationships/image" Target="../media/image22.png"/></Relationships>
</file>

<file path=ppt/slides/_rels/slide4.xml.rels><?xml version="1.0" encoding="UTF-8" standalone="yes"?>
<Relationships xmlns="http://schemas.openxmlformats.org/package/2006/relationships"><Relationship Id="rId8" Type="http://schemas.openxmlformats.org/officeDocument/2006/relationships/image" Target="../media/image54.png"/><Relationship Id="rId3" Type="http://schemas.openxmlformats.org/officeDocument/2006/relationships/image" Target="../media/image49.png"/><Relationship Id="rId7" Type="http://schemas.openxmlformats.org/officeDocument/2006/relationships/image" Target="../media/image53.png"/><Relationship Id="rId12" Type="http://schemas.openxmlformats.org/officeDocument/2006/relationships/image" Target="../media/image23.png"/><Relationship Id="rId2" Type="http://schemas.openxmlformats.org/officeDocument/2006/relationships/image" Target="../media/image48.png"/><Relationship Id="rId1" Type="http://schemas.openxmlformats.org/officeDocument/2006/relationships/slideLayout" Target="../slideLayouts/slideLayout7.xml"/><Relationship Id="rId6" Type="http://schemas.openxmlformats.org/officeDocument/2006/relationships/image" Target="../media/image52.png"/><Relationship Id="rId11" Type="http://schemas.openxmlformats.org/officeDocument/2006/relationships/image" Target="../media/image57.png"/><Relationship Id="rId5" Type="http://schemas.openxmlformats.org/officeDocument/2006/relationships/image" Target="../media/image51.png"/><Relationship Id="rId10" Type="http://schemas.openxmlformats.org/officeDocument/2006/relationships/image" Target="../media/image56.png"/><Relationship Id="rId4" Type="http://schemas.openxmlformats.org/officeDocument/2006/relationships/image" Target="../media/image50.png"/><Relationship Id="rId9" Type="http://schemas.openxmlformats.org/officeDocument/2006/relationships/image" Target="../media/image55.png"/></Relationships>
</file>

<file path=ppt/slides/_rels/slide5.xml.rels><?xml version="1.0" encoding="UTF-8" standalone="yes"?>
<Relationships xmlns="http://schemas.openxmlformats.org/package/2006/relationships"><Relationship Id="rId8" Type="http://schemas.openxmlformats.org/officeDocument/2006/relationships/image" Target="../media/image65.png"/><Relationship Id="rId3" Type="http://schemas.openxmlformats.org/officeDocument/2006/relationships/image" Target="../media/image60.png"/><Relationship Id="rId7" Type="http://schemas.openxmlformats.org/officeDocument/2006/relationships/image" Target="../media/image64.png"/><Relationship Id="rId2" Type="http://schemas.openxmlformats.org/officeDocument/2006/relationships/image" Target="../media/image59.png"/><Relationship Id="rId1" Type="http://schemas.openxmlformats.org/officeDocument/2006/relationships/slideLayout" Target="../slideLayouts/slideLayout7.xml"/><Relationship Id="rId6" Type="http://schemas.openxmlformats.org/officeDocument/2006/relationships/image" Target="../media/image63.png"/><Relationship Id="rId11" Type="http://schemas.openxmlformats.org/officeDocument/2006/relationships/image" Target="../media/image68.png"/><Relationship Id="rId5" Type="http://schemas.openxmlformats.org/officeDocument/2006/relationships/image" Target="../media/image62.png"/><Relationship Id="rId10" Type="http://schemas.openxmlformats.org/officeDocument/2006/relationships/image" Target="../media/image67.png"/><Relationship Id="rId4" Type="http://schemas.openxmlformats.org/officeDocument/2006/relationships/image" Target="../media/image61.png"/><Relationship Id="rId9" Type="http://schemas.openxmlformats.org/officeDocument/2006/relationships/image" Target="../media/image6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310.png"/><Relationship Id="rId1" Type="http://schemas.openxmlformats.org/officeDocument/2006/relationships/slideLayout" Target="../slideLayouts/slideLayout7.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7.xml"/><Relationship Id="rId6" Type="http://schemas.openxmlformats.org/officeDocument/2006/relationships/image" Target="../media/image42.png"/></Relationships>
</file>

<file path=ppt/slides/_rels/slide9.xml.rels><?xml version="1.0" encoding="UTF-8" standalone="yes"?>
<Relationships xmlns="http://schemas.openxmlformats.org/package/2006/relationships"><Relationship Id="rId3" Type="http://schemas.openxmlformats.org/officeDocument/2006/relationships/image" Target="../media/image72.png"/><Relationship Id="rId2" Type="http://schemas.openxmlformats.org/officeDocument/2006/relationships/image" Target="../media/image71.png"/><Relationship Id="rId1" Type="http://schemas.openxmlformats.org/officeDocument/2006/relationships/slideLayout" Target="../slideLayouts/slideLayout7.xml"/><Relationship Id="rId6" Type="http://schemas.openxmlformats.org/officeDocument/2006/relationships/image" Target="../media/image75.png"/><Relationship Id="rId5" Type="http://schemas.openxmlformats.org/officeDocument/2006/relationships/image" Target="../media/image74.png"/><Relationship Id="rId4" Type="http://schemas.openxmlformats.org/officeDocument/2006/relationships/image" Target="../media/image7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solidFill>
                  <a:srgbClr val="92D050"/>
                </a:solidFill>
              </a:rPr>
              <a:t>MechYr1 Chapter 10 :: </a:t>
            </a:r>
            <a:br>
              <a:rPr lang="en-GB" b="1" dirty="0">
                <a:solidFill>
                  <a:srgbClr val="92D050"/>
                </a:solidFill>
              </a:rPr>
            </a:br>
            <a:r>
              <a:rPr lang="en-GB" dirty="0"/>
              <a:t>Forces and Motion</a:t>
            </a:r>
          </a:p>
        </p:txBody>
      </p:sp>
      <p:sp>
        <p:nvSpPr>
          <p:cNvPr id="3" name="Subtitle 2"/>
          <p:cNvSpPr>
            <a:spLocks noGrp="1"/>
          </p:cNvSpPr>
          <p:nvPr>
            <p:ph type="subTitle" idx="1"/>
          </p:nvPr>
        </p:nvSpPr>
        <p:spPr>
          <a:xfrm>
            <a:off x="1079612" y="3645024"/>
            <a:ext cx="6984776" cy="1417712"/>
          </a:xfrm>
        </p:spPr>
        <p:txBody>
          <a:bodyPr>
            <a:normAutofit/>
          </a:bodyPr>
          <a:lstStyle/>
          <a:p>
            <a:r>
              <a:rPr lang="en-GB" sz="2800" dirty="0"/>
              <a:t>jfrost@tiffin.kingston.sch.uk</a:t>
            </a:r>
          </a:p>
          <a:p>
            <a:r>
              <a:rPr lang="en-GB" sz="2000" b="1" dirty="0"/>
              <a:t>www.drfrostmaths.com</a:t>
            </a:r>
            <a:br>
              <a:rPr lang="en-GB" sz="2000" b="1" dirty="0"/>
            </a:br>
            <a:r>
              <a:rPr lang="en-GB" sz="2000" b="1" dirty="0"/>
              <a:t>@DrFrostMaths</a:t>
            </a:r>
            <a:r>
              <a:rPr lang="en-GB" sz="2000" dirty="0"/>
              <a:t> </a:t>
            </a:r>
          </a:p>
        </p:txBody>
      </p:sp>
      <p:cxnSp>
        <p:nvCxnSpPr>
          <p:cNvPr id="8" name="Straight Connector 7"/>
          <p:cNvCxnSpPr/>
          <p:nvPr/>
        </p:nvCxnSpPr>
        <p:spPr>
          <a:xfrm>
            <a:off x="0" y="1268760"/>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2" descr="E:\TiffinSchoolLogoSmal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212" y="111910"/>
            <a:ext cx="1008112" cy="10133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7504" y="6461720"/>
            <a:ext cx="4104456" cy="369332"/>
          </a:xfrm>
          <a:prstGeom prst="rect">
            <a:avLst/>
          </a:prstGeom>
          <a:noFill/>
        </p:spPr>
        <p:txBody>
          <a:bodyPr wrap="square" rtlCol="0">
            <a:spAutoFit/>
          </a:bodyPr>
          <a:lstStyle/>
          <a:p>
            <a:r>
              <a:rPr lang="en-GB" dirty="0"/>
              <a:t>Last modified: </a:t>
            </a:r>
            <a:r>
              <a:rPr lang="en-GB" dirty="0" smtClean="0"/>
              <a:t>28</a:t>
            </a:r>
            <a:r>
              <a:rPr lang="en-GB" baseline="30000" dirty="0" smtClean="0"/>
              <a:t>th</a:t>
            </a:r>
            <a:r>
              <a:rPr lang="en-GB" dirty="0" smtClean="0"/>
              <a:t> </a:t>
            </a:r>
            <a:r>
              <a:rPr lang="en-GB" dirty="0"/>
              <a:t>February 2018</a:t>
            </a:r>
          </a:p>
        </p:txBody>
      </p:sp>
    </p:spTree>
    <p:extLst>
      <p:ext uri="{BB962C8B-B14F-4D97-AF65-F5344CB8AC3E}">
        <p14:creationId xmlns:p14="http://schemas.microsoft.com/office/powerpoint/2010/main" val="2913017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5B8D5F8-499A-486F-BECC-3B29C84568AD}"/>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4C3B8C1B-2A37-4868-B3C8-6BB9E5F8FABB}"/>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Test Your Understanding</a:t>
              </a:r>
              <a:endParaRPr lang="en-GB" sz="3200" dirty="0"/>
            </a:p>
          </p:txBody>
        </p:sp>
        <p:cxnSp>
          <p:nvCxnSpPr>
            <p:cNvPr id="4" name="Straight Connector 3">
              <a:extLst>
                <a:ext uri="{FF2B5EF4-FFF2-40B4-BE49-F238E27FC236}">
                  <a16:creationId xmlns:a16="http://schemas.microsoft.com/office/drawing/2014/main" id="{AEF09538-8315-4E2A-B5A1-CCB9A1FA44A4}"/>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Rectangle 4"/>
              <p:cNvSpPr/>
              <p:nvPr/>
            </p:nvSpPr>
            <p:spPr>
              <a:xfrm>
                <a:off x="448484" y="852114"/>
                <a:ext cx="7552515" cy="1207638"/>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r>
                  <a:rPr lang="en-GB" sz="1600" dirty="0" smtClean="0"/>
                  <a:t>[Textbook] A boat is modelled as a particle of mass 60 kg being acted on by three forces.</a:t>
                </a:r>
              </a:p>
              <a:p>
                <a:pPr/>
                <a14:m>
                  <m:oMathPara xmlns:m="http://schemas.openxmlformats.org/officeDocument/2006/math">
                    <m:oMathParaPr>
                      <m:jc m:val="centerGroup"/>
                    </m:oMathParaPr>
                    <m:oMath xmlns:m="http://schemas.openxmlformats.org/officeDocument/2006/math">
                      <m:sSub>
                        <m:sSubPr>
                          <m:ctrlPr>
                            <a:rPr lang="en-GB" sz="1600" b="0" i="1" smtClean="0">
                              <a:latin typeface="Cambria Math" panose="02040503050406030204" pitchFamily="18" charset="0"/>
                            </a:rPr>
                          </m:ctrlPr>
                        </m:sSubPr>
                        <m:e>
                          <m:r>
                            <a:rPr lang="en-GB" sz="1600" b="0" i="1" smtClean="0">
                              <a:latin typeface="Cambria Math" panose="02040503050406030204" pitchFamily="18" charset="0"/>
                            </a:rPr>
                            <m:t>𝐹</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m:t>
                      </m:r>
                      <m:d>
                        <m:dPr>
                          <m:ctrlPr>
                            <a:rPr lang="en-GB" sz="1600" b="0" i="1" smtClean="0">
                              <a:latin typeface="Cambria Math" panose="02040503050406030204" pitchFamily="18" charset="0"/>
                            </a:rPr>
                          </m:ctrlPr>
                        </m:dPr>
                        <m:e>
                          <m:m>
                            <m:mPr>
                              <m:plcHide m:val="on"/>
                              <m:mcs>
                                <m:mc>
                                  <m:mcPr>
                                    <m:count m:val="1"/>
                                    <m:mcJc m:val="center"/>
                                  </m:mcPr>
                                </m:mc>
                              </m:mcs>
                              <m:ctrlPr>
                                <a:rPr lang="en-GB" sz="1600" b="0" i="1" smtClean="0">
                                  <a:latin typeface="Cambria Math" panose="02040503050406030204" pitchFamily="18" charset="0"/>
                                </a:rPr>
                              </m:ctrlPr>
                            </m:mPr>
                            <m:mr>
                              <m:e>
                                <m:r>
                                  <a:rPr lang="en-GB" sz="1600" b="0" i="1" smtClean="0">
                                    <a:latin typeface="Cambria Math" panose="02040503050406030204" pitchFamily="18" charset="0"/>
                                  </a:rPr>
                                  <m:t>80</m:t>
                                </m:r>
                              </m:e>
                            </m:mr>
                            <m:mr>
                              <m:e>
                                <m:r>
                                  <a:rPr lang="en-GB" sz="1600" b="0" i="1" smtClean="0">
                                    <a:latin typeface="Cambria Math" panose="02040503050406030204" pitchFamily="18" charset="0"/>
                                  </a:rPr>
                                  <m:t>50 </m:t>
                                </m:r>
                              </m:e>
                            </m:mr>
                          </m:m>
                        </m:e>
                      </m:d>
                      <m:r>
                        <a:rPr lang="en-GB" sz="1600" b="0" i="1" smtClean="0">
                          <a:latin typeface="Cambria Math" panose="02040503050406030204" pitchFamily="18" charset="0"/>
                        </a:rPr>
                        <m:t>𝑁</m:t>
                      </m:r>
                      <m:r>
                        <a:rPr lang="en-GB" sz="1600" b="0" i="1" smtClean="0">
                          <a:latin typeface="Cambria Math" panose="02040503050406030204" pitchFamily="18" charset="0"/>
                        </a:rPr>
                        <m:t>,    </m:t>
                      </m:r>
                      <m:sSub>
                        <m:sSubPr>
                          <m:ctrlPr>
                            <a:rPr lang="en-GB" sz="1600" b="0" i="1" smtClean="0">
                              <a:latin typeface="Cambria Math" panose="02040503050406030204" pitchFamily="18" charset="0"/>
                            </a:rPr>
                          </m:ctrlPr>
                        </m:sSubPr>
                        <m:e>
                          <m:r>
                            <a:rPr lang="en-GB" sz="1600" b="0" i="1" smtClean="0">
                              <a:latin typeface="Cambria Math" panose="02040503050406030204" pitchFamily="18" charset="0"/>
                            </a:rPr>
                            <m:t>𝐹</m:t>
                          </m:r>
                        </m:e>
                        <m:sub>
                          <m:r>
                            <a:rPr lang="en-GB" sz="1600" b="0" i="1" smtClean="0">
                              <a:latin typeface="Cambria Math" panose="02040503050406030204" pitchFamily="18" charset="0"/>
                            </a:rPr>
                            <m:t>2</m:t>
                          </m:r>
                        </m:sub>
                      </m:sSub>
                      <m:r>
                        <a:rPr lang="en-GB" sz="1600" b="0" i="1" smtClean="0">
                          <a:latin typeface="Cambria Math" panose="02040503050406030204" pitchFamily="18" charset="0"/>
                        </a:rPr>
                        <m:t>=</m:t>
                      </m:r>
                      <m:d>
                        <m:dPr>
                          <m:ctrlPr>
                            <a:rPr lang="en-GB" sz="1600" b="0" i="1" smtClean="0">
                              <a:latin typeface="Cambria Math" panose="02040503050406030204" pitchFamily="18" charset="0"/>
                            </a:rPr>
                          </m:ctrlPr>
                        </m:dPr>
                        <m:e>
                          <m:m>
                            <m:mPr>
                              <m:plcHide m:val="on"/>
                              <m:mcs>
                                <m:mc>
                                  <m:mcPr>
                                    <m:count m:val="1"/>
                                    <m:mcJc m:val="center"/>
                                  </m:mcPr>
                                </m:mc>
                              </m:mcs>
                              <m:ctrlPr>
                                <a:rPr lang="en-GB" sz="1600" b="0" i="1" smtClean="0">
                                  <a:latin typeface="Cambria Math" panose="02040503050406030204" pitchFamily="18" charset="0"/>
                                </a:rPr>
                              </m:ctrlPr>
                            </m:mPr>
                            <m:mr>
                              <m:e>
                                <m:r>
                                  <a:rPr lang="en-GB" sz="1600" b="0" i="1" smtClean="0">
                                    <a:latin typeface="Cambria Math" panose="02040503050406030204" pitchFamily="18" charset="0"/>
                                  </a:rPr>
                                  <m:t>10</m:t>
                                </m:r>
                                <m:r>
                                  <a:rPr lang="en-GB" sz="1600" b="0" i="1" smtClean="0">
                                    <a:latin typeface="Cambria Math" panose="02040503050406030204" pitchFamily="18" charset="0"/>
                                  </a:rPr>
                                  <m:t>𝑞</m:t>
                                </m:r>
                              </m:e>
                            </m:mr>
                            <m:mr>
                              <m:e>
                                <m:r>
                                  <a:rPr lang="en-GB" sz="1600" b="0" i="1" smtClean="0">
                                    <a:latin typeface="Cambria Math" panose="02040503050406030204" pitchFamily="18" charset="0"/>
                                  </a:rPr>
                                  <m:t>20</m:t>
                                </m:r>
                                <m:r>
                                  <a:rPr lang="en-GB" sz="1600" b="0" i="1" smtClean="0">
                                    <a:latin typeface="Cambria Math" panose="02040503050406030204" pitchFamily="18" charset="0"/>
                                  </a:rPr>
                                  <m:t>𝑞</m:t>
                                </m:r>
                              </m:e>
                            </m:mr>
                          </m:m>
                          <m:r>
                            <a:rPr lang="en-GB" sz="1600" b="0" i="1" smtClean="0">
                              <a:latin typeface="Cambria Math" panose="02040503050406030204" pitchFamily="18" charset="0"/>
                            </a:rPr>
                            <m:t> </m:t>
                          </m:r>
                        </m:e>
                      </m:d>
                      <m:r>
                        <a:rPr lang="en-GB" sz="1600" b="0" i="1" smtClean="0">
                          <a:latin typeface="Cambria Math" panose="02040503050406030204" pitchFamily="18" charset="0"/>
                        </a:rPr>
                        <m:t>𝑁</m:t>
                      </m:r>
                      <m:r>
                        <a:rPr lang="en-GB" sz="1600" b="0" i="1" smtClean="0">
                          <a:latin typeface="Cambria Math" panose="02040503050406030204" pitchFamily="18" charset="0"/>
                        </a:rPr>
                        <m:t>,   </m:t>
                      </m:r>
                      <m:sSub>
                        <m:sSubPr>
                          <m:ctrlPr>
                            <a:rPr lang="en-GB" sz="1600" b="0" i="1" smtClean="0">
                              <a:latin typeface="Cambria Math" panose="02040503050406030204" pitchFamily="18" charset="0"/>
                            </a:rPr>
                          </m:ctrlPr>
                        </m:sSubPr>
                        <m:e>
                          <m:r>
                            <a:rPr lang="en-GB" sz="1600" b="0" i="1" smtClean="0">
                              <a:latin typeface="Cambria Math" panose="02040503050406030204" pitchFamily="18" charset="0"/>
                            </a:rPr>
                            <m:t>𝐹</m:t>
                          </m:r>
                        </m:e>
                        <m:sub>
                          <m:r>
                            <a:rPr lang="en-GB" sz="1600" b="0" i="1" smtClean="0">
                              <a:latin typeface="Cambria Math" panose="02040503050406030204" pitchFamily="18" charset="0"/>
                            </a:rPr>
                            <m:t>3</m:t>
                          </m:r>
                        </m:sub>
                      </m:sSub>
                      <m:r>
                        <a:rPr lang="en-GB" sz="1600" b="0" i="1" smtClean="0">
                          <a:latin typeface="Cambria Math" panose="02040503050406030204" pitchFamily="18" charset="0"/>
                        </a:rPr>
                        <m:t>=</m:t>
                      </m:r>
                      <m:d>
                        <m:dPr>
                          <m:ctrlPr>
                            <a:rPr lang="en-GB" sz="1600" b="0" i="1" smtClean="0">
                              <a:latin typeface="Cambria Math" panose="02040503050406030204" pitchFamily="18" charset="0"/>
                            </a:rPr>
                          </m:ctrlPr>
                        </m:dPr>
                        <m:e>
                          <m:m>
                            <m:mPr>
                              <m:plcHide m:val="on"/>
                              <m:mcs>
                                <m:mc>
                                  <m:mcPr>
                                    <m:count m:val="1"/>
                                    <m:mcJc m:val="center"/>
                                  </m:mcPr>
                                </m:mc>
                              </m:mcs>
                              <m:ctrlPr>
                                <a:rPr lang="en-GB" sz="1600" b="0" i="1" smtClean="0">
                                  <a:latin typeface="Cambria Math" panose="02040503050406030204" pitchFamily="18" charset="0"/>
                                </a:rPr>
                              </m:ctrlPr>
                            </m:mPr>
                            <m:mr>
                              <m:e>
                                <m:r>
                                  <a:rPr lang="en-GB" sz="1600" b="0" i="1" smtClean="0">
                                    <a:latin typeface="Cambria Math" panose="02040503050406030204" pitchFamily="18" charset="0"/>
                                  </a:rPr>
                                  <m:t>−75</m:t>
                                </m:r>
                              </m:e>
                            </m:mr>
                            <m:mr>
                              <m:e>
                                <m:r>
                                  <a:rPr lang="en-GB" sz="1600" b="0" i="1" smtClean="0">
                                    <a:latin typeface="Cambria Math" panose="02040503050406030204" pitchFamily="18" charset="0"/>
                                  </a:rPr>
                                  <m:t>100</m:t>
                                </m:r>
                              </m:e>
                            </m:mr>
                          </m:m>
                        </m:e>
                      </m:d>
                      <m:r>
                        <a:rPr lang="en-GB" sz="1600" b="0" i="1" smtClean="0">
                          <a:latin typeface="Cambria Math" panose="02040503050406030204" pitchFamily="18" charset="0"/>
                        </a:rPr>
                        <m:t>𝑁</m:t>
                      </m:r>
                    </m:oMath>
                  </m:oMathPara>
                </a14:m>
                <a:endParaRPr lang="en-GB" sz="1600" dirty="0" smtClean="0"/>
              </a:p>
              <a:p>
                <a:r>
                  <a:rPr lang="en-GB" sz="1600" dirty="0" smtClean="0"/>
                  <a:t>Given that the boat is accelerating at a rate of </a:t>
                </a:r>
                <a14:m>
                  <m:oMath xmlns:m="http://schemas.openxmlformats.org/officeDocument/2006/math">
                    <m:d>
                      <m:dPr>
                        <m:ctrlPr>
                          <a:rPr lang="en-GB" sz="1600" b="0" i="1" smtClean="0">
                            <a:latin typeface="Cambria Math" panose="02040503050406030204" pitchFamily="18" charset="0"/>
                          </a:rPr>
                        </m:ctrlPr>
                      </m:dPr>
                      <m:e>
                        <m:m>
                          <m:mPr>
                            <m:plcHide m:val="on"/>
                            <m:mcs>
                              <m:mc>
                                <m:mcPr>
                                  <m:count m:val="1"/>
                                  <m:mcJc m:val="center"/>
                                </m:mcPr>
                              </m:mc>
                            </m:mcs>
                            <m:ctrlPr>
                              <a:rPr lang="en-GB" sz="1600" b="0" i="1" smtClean="0">
                                <a:latin typeface="Cambria Math" panose="02040503050406030204" pitchFamily="18" charset="0"/>
                              </a:rPr>
                            </m:ctrlPr>
                          </m:mPr>
                          <m:mr>
                            <m:e>
                              <m:r>
                                <a:rPr lang="en-GB" sz="1600" b="0" i="1" smtClean="0">
                                  <a:latin typeface="Cambria Math" panose="02040503050406030204" pitchFamily="18" charset="0"/>
                                </a:rPr>
                                <m:t>0.8</m:t>
                              </m:r>
                            </m:e>
                          </m:mr>
                          <m:mr>
                            <m:e>
                              <m:r>
                                <a:rPr lang="en-GB" sz="1600" b="0" i="1" smtClean="0">
                                  <a:latin typeface="Cambria Math" panose="02040503050406030204" pitchFamily="18" charset="0"/>
                                </a:rPr>
                                <m:t>−1.5</m:t>
                              </m:r>
                            </m:e>
                          </m:mr>
                        </m:m>
                      </m:e>
                    </m:d>
                  </m:oMath>
                </a14:m>
                <a:r>
                  <a:rPr lang="en-GB" sz="1600" dirty="0" smtClean="0"/>
                  <a:t> ms</a:t>
                </a:r>
                <a:r>
                  <a:rPr lang="en-GB" sz="1600" baseline="30000" dirty="0" smtClean="0"/>
                  <a:t>-2</a:t>
                </a:r>
                <a:r>
                  <a:rPr lang="en-GB" sz="1600" dirty="0" smtClean="0"/>
                  <a:t>, find the values of </a:t>
                </a:r>
                <a14:m>
                  <m:oMath xmlns:m="http://schemas.openxmlformats.org/officeDocument/2006/math">
                    <m:r>
                      <a:rPr lang="en-GB" sz="1600" b="0" i="1" smtClean="0">
                        <a:latin typeface="Cambria Math" panose="02040503050406030204" pitchFamily="18" charset="0"/>
                      </a:rPr>
                      <m:t>𝑝</m:t>
                    </m:r>
                  </m:oMath>
                </a14:m>
                <a:r>
                  <a:rPr lang="en-GB" sz="1600" dirty="0" smtClean="0"/>
                  <a:t> and </a:t>
                </a:r>
                <a14:m>
                  <m:oMath xmlns:m="http://schemas.openxmlformats.org/officeDocument/2006/math">
                    <m:r>
                      <a:rPr lang="en-GB" sz="1600" b="0" i="1" smtClean="0">
                        <a:latin typeface="Cambria Math" panose="02040503050406030204" pitchFamily="18" charset="0"/>
                      </a:rPr>
                      <m:t>𝑞</m:t>
                    </m:r>
                  </m:oMath>
                </a14:m>
                <a:r>
                  <a:rPr lang="en-GB" sz="1600" dirty="0" smtClean="0"/>
                  <a:t>.</a:t>
                </a:r>
                <a:endParaRPr lang="en-GB" sz="1600" dirty="0"/>
              </a:p>
            </p:txBody>
          </p:sp>
        </mc:Choice>
        <mc:Fallback xmlns="">
          <p:sp>
            <p:nvSpPr>
              <p:cNvPr id="5" name="Rectangle 4"/>
              <p:cNvSpPr>
                <a:spLocks noRot="1" noChangeAspect="1" noMove="1" noResize="1" noEditPoints="1" noAdjustHandles="1" noChangeArrowheads="1" noChangeShapeType="1" noTextEdit="1"/>
              </p:cNvSpPr>
              <p:nvPr/>
            </p:nvSpPr>
            <p:spPr>
              <a:xfrm>
                <a:off x="448484" y="852114"/>
                <a:ext cx="7552515" cy="1207638"/>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941263" y="2487390"/>
                <a:ext cx="5472608" cy="2531078"/>
              </a:xfrm>
              <a:prstGeom prst="rect">
                <a:avLst/>
              </a:prstGeom>
              <a:noFill/>
            </p:spPr>
            <p:txBody>
              <a:bodyPr wrap="square" rtlCol="0">
                <a:spAutoFit/>
              </a:bodyPr>
              <a:lstStyle/>
              <a:p>
                <a:r>
                  <a:rPr lang="en-GB" dirty="0" smtClean="0"/>
                  <a:t>Resultant force:</a:t>
                </a:r>
              </a:p>
              <a:p>
                <a14:m>
                  <m:oMath xmlns:m="http://schemas.openxmlformats.org/officeDocument/2006/math">
                    <m:d>
                      <m:dPr>
                        <m:ctrlPr>
                          <a:rPr lang="en-GB" i="1">
                            <a:latin typeface="Cambria Math" panose="02040503050406030204" pitchFamily="18" charset="0"/>
                          </a:rPr>
                        </m:ctrlPr>
                      </m:dPr>
                      <m:e>
                        <m:m>
                          <m:mPr>
                            <m:plcHide m:val="on"/>
                            <m:mcs>
                              <m:mc>
                                <m:mcPr>
                                  <m:count m:val="1"/>
                                  <m:mcJc m:val="center"/>
                                </m:mcPr>
                              </m:mc>
                            </m:mcs>
                            <m:ctrlPr>
                              <a:rPr lang="en-GB" i="1">
                                <a:latin typeface="Cambria Math" panose="02040503050406030204" pitchFamily="18" charset="0"/>
                              </a:rPr>
                            </m:ctrlPr>
                          </m:mPr>
                          <m:mr>
                            <m:e>
                              <m:r>
                                <a:rPr lang="en-GB" i="1">
                                  <a:latin typeface="Cambria Math" panose="02040503050406030204" pitchFamily="18" charset="0"/>
                                </a:rPr>
                                <m:t>80</m:t>
                              </m:r>
                            </m:e>
                          </m:mr>
                          <m:mr>
                            <m:e>
                              <m:r>
                                <a:rPr lang="en-GB" i="1">
                                  <a:latin typeface="Cambria Math" panose="02040503050406030204" pitchFamily="18" charset="0"/>
                                </a:rPr>
                                <m:t>50 </m:t>
                              </m:r>
                            </m:e>
                          </m:mr>
                        </m:m>
                      </m:e>
                    </m:d>
                    <m:r>
                      <a:rPr lang="en-GB" b="0" i="1" smtClean="0">
                        <a:latin typeface="Cambria Math" panose="02040503050406030204" pitchFamily="18" charset="0"/>
                      </a:rPr>
                      <m:t>+</m:t>
                    </m:r>
                    <m:d>
                      <m:dPr>
                        <m:ctrlPr>
                          <a:rPr lang="en-GB" i="1">
                            <a:latin typeface="Cambria Math" panose="02040503050406030204" pitchFamily="18" charset="0"/>
                          </a:rPr>
                        </m:ctrlPr>
                      </m:dPr>
                      <m:e>
                        <m:m>
                          <m:mPr>
                            <m:plcHide m:val="on"/>
                            <m:mcs>
                              <m:mc>
                                <m:mcPr>
                                  <m:count m:val="1"/>
                                  <m:mcJc m:val="center"/>
                                </m:mcPr>
                              </m:mc>
                            </m:mcs>
                            <m:ctrlPr>
                              <a:rPr lang="en-GB" i="1">
                                <a:latin typeface="Cambria Math" panose="02040503050406030204" pitchFamily="18" charset="0"/>
                              </a:rPr>
                            </m:ctrlPr>
                          </m:mPr>
                          <m:mr>
                            <m:e>
                              <m:r>
                                <a:rPr lang="en-GB" b="0" i="1" smtClean="0">
                                  <a:latin typeface="Cambria Math" panose="02040503050406030204" pitchFamily="18" charset="0"/>
                                </a:rPr>
                                <m:t>10</m:t>
                              </m:r>
                              <m:r>
                                <a:rPr lang="en-GB" b="0" i="1" smtClean="0">
                                  <a:latin typeface="Cambria Math" panose="02040503050406030204" pitchFamily="18" charset="0"/>
                                </a:rPr>
                                <m:t>𝑝</m:t>
                              </m:r>
                            </m:e>
                          </m:mr>
                          <m:mr>
                            <m:e>
                              <m:r>
                                <a:rPr lang="en-GB" b="0" i="1" smtClean="0">
                                  <a:latin typeface="Cambria Math" panose="02040503050406030204" pitchFamily="18" charset="0"/>
                                </a:rPr>
                                <m:t>20</m:t>
                              </m:r>
                              <m:r>
                                <a:rPr lang="en-GB" b="0" i="1" smtClean="0">
                                  <a:latin typeface="Cambria Math" panose="02040503050406030204" pitchFamily="18" charset="0"/>
                                </a:rPr>
                                <m:t>𝑞</m:t>
                              </m:r>
                              <m:r>
                                <a:rPr lang="en-GB" i="1">
                                  <a:latin typeface="Cambria Math" panose="02040503050406030204" pitchFamily="18" charset="0"/>
                                </a:rPr>
                                <m:t> </m:t>
                              </m:r>
                            </m:e>
                          </m:mr>
                        </m:m>
                      </m:e>
                    </m:d>
                    <m:r>
                      <a:rPr lang="en-GB" b="0" i="1" smtClean="0">
                        <a:latin typeface="Cambria Math" panose="02040503050406030204" pitchFamily="18" charset="0"/>
                      </a:rPr>
                      <m:t>+</m:t>
                    </m:r>
                    <m:d>
                      <m:dPr>
                        <m:ctrlPr>
                          <a:rPr lang="en-GB" i="1">
                            <a:latin typeface="Cambria Math" panose="02040503050406030204" pitchFamily="18" charset="0"/>
                          </a:rPr>
                        </m:ctrlPr>
                      </m:dPr>
                      <m:e>
                        <m:m>
                          <m:mPr>
                            <m:plcHide m:val="on"/>
                            <m:mcs>
                              <m:mc>
                                <m:mcPr>
                                  <m:count m:val="1"/>
                                  <m:mcJc m:val="center"/>
                                </m:mcPr>
                              </m:mc>
                            </m:mcs>
                            <m:ctrlPr>
                              <a:rPr lang="en-GB" i="1">
                                <a:latin typeface="Cambria Math" panose="02040503050406030204" pitchFamily="18" charset="0"/>
                              </a:rPr>
                            </m:ctrlPr>
                          </m:mPr>
                          <m:mr>
                            <m:e>
                              <m:r>
                                <a:rPr lang="en-GB" b="0" i="1" smtClean="0">
                                  <a:latin typeface="Cambria Math" panose="02040503050406030204" pitchFamily="18" charset="0"/>
                                </a:rPr>
                                <m:t>−75</m:t>
                              </m:r>
                            </m:e>
                          </m:mr>
                          <m:mr>
                            <m:e>
                              <m:r>
                                <a:rPr lang="en-GB" b="0" i="1" smtClean="0">
                                  <a:latin typeface="Cambria Math" panose="02040503050406030204" pitchFamily="18" charset="0"/>
                                </a:rPr>
                                <m:t>100</m:t>
                              </m:r>
                              <m:r>
                                <a:rPr lang="en-GB" i="1">
                                  <a:latin typeface="Cambria Math" panose="02040503050406030204" pitchFamily="18" charset="0"/>
                                </a:rPr>
                                <m:t> </m:t>
                              </m:r>
                            </m:e>
                          </m:mr>
                        </m:m>
                      </m:e>
                    </m:d>
                    <m:r>
                      <a:rPr lang="en-GB" b="0" i="1" smtClean="0">
                        <a:latin typeface="Cambria Math" panose="02040503050406030204" pitchFamily="18" charset="0"/>
                      </a:rPr>
                      <m:t>=</m:t>
                    </m:r>
                    <m:d>
                      <m:dPr>
                        <m:ctrlPr>
                          <a:rPr lang="en-GB" i="1">
                            <a:latin typeface="Cambria Math" panose="02040503050406030204" pitchFamily="18" charset="0"/>
                          </a:rPr>
                        </m:ctrlPr>
                      </m:dPr>
                      <m:e>
                        <m:m>
                          <m:mPr>
                            <m:plcHide m:val="on"/>
                            <m:mcs>
                              <m:mc>
                                <m:mcPr>
                                  <m:count m:val="1"/>
                                  <m:mcJc m:val="center"/>
                                </m:mcPr>
                              </m:mc>
                            </m:mcs>
                            <m:ctrlPr>
                              <a:rPr lang="en-GB" i="1">
                                <a:latin typeface="Cambria Math" panose="02040503050406030204" pitchFamily="18" charset="0"/>
                              </a:rPr>
                            </m:ctrlPr>
                          </m:mPr>
                          <m:mr>
                            <m:e>
                              <m:r>
                                <a:rPr lang="en-GB" b="0" i="1" smtClean="0">
                                  <a:latin typeface="Cambria Math" panose="02040503050406030204" pitchFamily="18" charset="0"/>
                                </a:rPr>
                                <m:t>5+10</m:t>
                              </m:r>
                              <m:r>
                                <a:rPr lang="en-GB" b="0" i="1" smtClean="0">
                                  <a:latin typeface="Cambria Math" panose="02040503050406030204" pitchFamily="18" charset="0"/>
                                </a:rPr>
                                <m:t>𝑝</m:t>
                              </m:r>
                            </m:e>
                          </m:mr>
                          <m:mr>
                            <m:e>
                              <m:r>
                                <a:rPr lang="en-GB" b="0" i="1" smtClean="0">
                                  <a:latin typeface="Cambria Math" panose="02040503050406030204" pitchFamily="18" charset="0"/>
                                </a:rPr>
                                <m:t>150+20</m:t>
                              </m:r>
                              <m:r>
                                <a:rPr lang="en-GB" b="0" i="1" smtClean="0">
                                  <a:latin typeface="Cambria Math" panose="02040503050406030204" pitchFamily="18" charset="0"/>
                                </a:rPr>
                                <m:t>𝑞</m:t>
                              </m:r>
                              <m:r>
                                <a:rPr lang="en-GB" i="1">
                                  <a:latin typeface="Cambria Math" panose="02040503050406030204" pitchFamily="18" charset="0"/>
                                </a:rPr>
                                <m:t> </m:t>
                              </m:r>
                            </m:e>
                          </m:mr>
                        </m:m>
                      </m:e>
                    </m:d>
                  </m:oMath>
                </a14:m>
                <a:r>
                  <a:rPr lang="en-GB" dirty="0" smtClean="0"/>
                  <a:t> N</a:t>
                </a:r>
              </a:p>
              <a:p>
                <a:endParaRPr lang="en-GB" dirty="0" smtClean="0"/>
              </a:p>
              <a:p>
                <a14:m>
                  <m:oMath xmlns:m="http://schemas.openxmlformats.org/officeDocument/2006/math">
                    <m:r>
                      <a:rPr lang="en-GB" b="0" i="1" smtClean="0">
                        <a:latin typeface="Cambria Math" panose="02040503050406030204" pitchFamily="18" charset="0"/>
                      </a:rPr>
                      <m:t>𝐹</m:t>
                    </m:r>
                    <m:r>
                      <a:rPr lang="en-GB" b="0" i="1" smtClean="0">
                        <a:latin typeface="Cambria Math" panose="02040503050406030204" pitchFamily="18" charset="0"/>
                      </a:rPr>
                      <m:t>=</m:t>
                    </m:r>
                    <m:r>
                      <a:rPr lang="en-GB" b="0" i="1" smtClean="0">
                        <a:latin typeface="Cambria Math" panose="02040503050406030204" pitchFamily="18" charset="0"/>
                      </a:rPr>
                      <m:t>𝑚𝑎</m:t>
                    </m:r>
                  </m:oMath>
                </a14:m>
                <a:r>
                  <a:rPr lang="en-GB" dirty="0" smtClean="0"/>
                  <a:t> </a:t>
                </a:r>
              </a:p>
              <a:p>
                <a:pPr/>
                <a14:m>
                  <m:oMathPara xmlns:m="http://schemas.openxmlformats.org/officeDocument/2006/math">
                    <m:oMathParaPr>
                      <m:jc m:val="left"/>
                    </m:oMathParaPr>
                    <m:oMath xmlns:m="http://schemas.openxmlformats.org/officeDocument/2006/math">
                      <m:d>
                        <m:dPr>
                          <m:ctrlPr>
                            <a:rPr lang="en-GB" i="1">
                              <a:latin typeface="Cambria Math" panose="02040503050406030204" pitchFamily="18" charset="0"/>
                            </a:rPr>
                          </m:ctrlPr>
                        </m:dPr>
                        <m:e>
                          <m:m>
                            <m:mPr>
                              <m:plcHide m:val="on"/>
                              <m:mcs>
                                <m:mc>
                                  <m:mcPr>
                                    <m:count m:val="1"/>
                                    <m:mcJc m:val="center"/>
                                  </m:mcPr>
                                </m:mc>
                              </m:mcs>
                              <m:ctrlPr>
                                <a:rPr lang="en-GB" i="1">
                                  <a:latin typeface="Cambria Math" panose="02040503050406030204" pitchFamily="18" charset="0"/>
                                </a:rPr>
                              </m:ctrlPr>
                            </m:mPr>
                            <m:mr>
                              <m:e>
                                <m:r>
                                  <a:rPr lang="en-GB" i="1">
                                    <a:latin typeface="Cambria Math" panose="02040503050406030204" pitchFamily="18" charset="0"/>
                                  </a:rPr>
                                  <m:t>5+10</m:t>
                                </m:r>
                                <m:r>
                                  <a:rPr lang="en-GB" i="1">
                                    <a:latin typeface="Cambria Math" panose="02040503050406030204" pitchFamily="18" charset="0"/>
                                  </a:rPr>
                                  <m:t>𝑝</m:t>
                                </m:r>
                              </m:e>
                            </m:mr>
                            <m:mr>
                              <m:e>
                                <m:r>
                                  <a:rPr lang="en-GB" i="1">
                                    <a:latin typeface="Cambria Math" panose="02040503050406030204" pitchFamily="18" charset="0"/>
                                  </a:rPr>
                                  <m:t>150+20</m:t>
                                </m:r>
                                <m:r>
                                  <a:rPr lang="en-GB" i="1">
                                    <a:latin typeface="Cambria Math" panose="02040503050406030204" pitchFamily="18" charset="0"/>
                                  </a:rPr>
                                  <m:t>𝑞</m:t>
                                </m:r>
                                <m:r>
                                  <a:rPr lang="en-GB" i="1">
                                    <a:latin typeface="Cambria Math" panose="02040503050406030204" pitchFamily="18" charset="0"/>
                                  </a:rPr>
                                  <m:t> </m:t>
                                </m:r>
                              </m:e>
                            </m:mr>
                          </m:m>
                        </m:e>
                      </m:d>
                      <m:r>
                        <a:rPr lang="en-GB" b="0" i="1" smtClean="0">
                          <a:latin typeface="Cambria Math" panose="02040503050406030204" pitchFamily="18" charset="0"/>
                        </a:rPr>
                        <m:t>=60×</m:t>
                      </m:r>
                      <m:d>
                        <m:dPr>
                          <m:ctrlPr>
                            <a:rPr lang="en-GB" i="1">
                              <a:latin typeface="Cambria Math" panose="02040503050406030204" pitchFamily="18" charset="0"/>
                            </a:rPr>
                          </m:ctrlPr>
                        </m:dPr>
                        <m:e>
                          <m:m>
                            <m:mPr>
                              <m:plcHide m:val="on"/>
                              <m:mcs>
                                <m:mc>
                                  <m:mcPr>
                                    <m:count m:val="1"/>
                                    <m:mcJc m:val="center"/>
                                  </m:mcPr>
                                </m:mc>
                              </m:mcs>
                              <m:ctrlPr>
                                <a:rPr lang="en-GB" i="1">
                                  <a:latin typeface="Cambria Math" panose="02040503050406030204" pitchFamily="18" charset="0"/>
                                </a:rPr>
                              </m:ctrlPr>
                            </m:mPr>
                            <m:mr>
                              <m:e>
                                <m:r>
                                  <a:rPr lang="en-GB" i="1">
                                    <a:latin typeface="Cambria Math" panose="02040503050406030204" pitchFamily="18" charset="0"/>
                                  </a:rPr>
                                  <m:t>0.8</m:t>
                                </m:r>
                              </m:e>
                            </m:mr>
                            <m:mr>
                              <m:e>
                                <m:r>
                                  <a:rPr lang="en-GB" i="1">
                                    <a:latin typeface="Cambria Math" panose="02040503050406030204" pitchFamily="18" charset="0"/>
                                  </a:rPr>
                                  <m:t>−1.5</m:t>
                                </m:r>
                              </m:e>
                            </m:mr>
                          </m:m>
                        </m:e>
                      </m:d>
                      <m:r>
                        <a:rPr lang="en-GB" b="0" i="1" smtClean="0">
                          <a:latin typeface="Cambria Math" panose="02040503050406030204" pitchFamily="18" charset="0"/>
                        </a:rPr>
                        <m:t>=</m:t>
                      </m:r>
                      <m:d>
                        <m:dPr>
                          <m:ctrlPr>
                            <a:rPr lang="en-GB" i="1">
                              <a:latin typeface="Cambria Math" panose="02040503050406030204" pitchFamily="18" charset="0"/>
                            </a:rPr>
                          </m:ctrlPr>
                        </m:dPr>
                        <m:e>
                          <m:m>
                            <m:mPr>
                              <m:plcHide m:val="on"/>
                              <m:mcs>
                                <m:mc>
                                  <m:mcPr>
                                    <m:count m:val="1"/>
                                    <m:mcJc m:val="center"/>
                                  </m:mcPr>
                                </m:mc>
                              </m:mcs>
                              <m:ctrlPr>
                                <a:rPr lang="en-GB" i="1">
                                  <a:latin typeface="Cambria Math" panose="02040503050406030204" pitchFamily="18" charset="0"/>
                                </a:rPr>
                              </m:ctrlPr>
                            </m:mPr>
                            <m:mr>
                              <m:e>
                                <m:r>
                                  <a:rPr lang="en-GB" b="0" i="1" smtClean="0">
                                    <a:latin typeface="Cambria Math" panose="02040503050406030204" pitchFamily="18" charset="0"/>
                                  </a:rPr>
                                  <m:t>48</m:t>
                                </m:r>
                              </m:e>
                            </m:mr>
                            <m:mr>
                              <m:e>
                                <m:r>
                                  <a:rPr lang="en-GB" i="1">
                                    <a:latin typeface="Cambria Math" panose="02040503050406030204" pitchFamily="18" charset="0"/>
                                  </a:rPr>
                                  <m:t>−</m:t>
                                </m:r>
                                <m:r>
                                  <a:rPr lang="en-GB" b="0" i="1" smtClean="0">
                                    <a:latin typeface="Cambria Math" panose="02040503050406030204" pitchFamily="18" charset="0"/>
                                  </a:rPr>
                                  <m:t>90</m:t>
                                </m:r>
                              </m:e>
                            </m:mr>
                          </m:m>
                        </m:e>
                      </m:d>
                    </m:oMath>
                  </m:oMathPara>
                </a14:m>
                <a:endParaRPr lang="en-GB" dirty="0" smtClean="0"/>
              </a:p>
              <a:p>
                <a14:m>
                  <m:oMath xmlns:m="http://schemas.openxmlformats.org/officeDocument/2006/math">
                    <m:r>
                      <a:rPr lang="en-GB" b="0" i="1" smtClean="0">
                        <a:latin typeface="Cambria Math" panose="02040503050406030204" pitchFamily="18" charset="0"/>
                      </a:rPr>
                      <m:t>∴</m:t>
                    </m:r>
                  </m:oMath>
                </a14:m>
                <a:r>
                  <a:rPr lang="en-GB" dirty="0" smtClean="0"/>
                  <a:t> </a:t>
                </a:r>
                <a14:m>
                  <m:oMath xmlns:m="http://schemas.openxmlformats.org/officeDocument/2006/math">
                    <m:r>
                      <a:rPr lang="en-GB" b="0" i="1" dirty="0" smtClean="0">
                        <a:latin typeface="Cambria Math" panose="02040503050406030204" pitchFamily="18" charset="0"/>
                      </a:rPr>
                      <m:t>5+10</m:t>
                    </m:r>
                    <m:r>
                      <a:rPr lang="en-GB" b="0" i="1" dirty="0" smtClean="0">
                        <a:latin typeface="Cambria Math" panose="02040503050406030204" pitchFamily="18" charset="0"/>
                      </a:rPr>
                      <m:t>𝑝</m:t>
                    </m:r>
                    <m:r>
                      <a:rPr lang="en-GB" b="0" i="1" dirty="0" smtClean="0">
                        <a:latin typeface="Cambria Math" panose="02040503050406030204" pitchFamily="18" charset="0"/>
                      </a:rPr>
                      <m:t>=48</m:t>
                    </m:r>
                    <m:r>
                      <a:rPr lang="en-GB" b="0" i="0" dirty="0" smtClean="0">
                        <a:latin typeface="Cambria Math" panose="02040503050406030204" pitchFamily="18" charset="0"/>
                      </a:rPr>
                      <m:t>    ⇒   </m:t>
                    </m:r>
                    <m:r>
                      <a:rPr lang="en-GB" b="0" i="1" dirty="0" smtClean="0">
                        <a:latin typeface="Cambria Math" panose="02040503050406030204" pitchFamily="18" charset="0"/>
                      </a:rPr>
                      <m:t>𝑝</m:t>
                    </m:r>
                    <m:r>
                      <a:rPr lang="en-GB" b="0" i="0" dirty="0" smtClean="0">
                        <a:latin typeface="Cambria Math" panose="02040503050406030204" pitchFamily="18" charset="0"/>
                      </a:rPr>
                      <m:t>=4.3</m:t>
                    </m:r>
                  </m:oMath>
                </a14:m>
                <a:endParaRPr lang="en-GB" dirty="0" smtClean="0"/>
              </a:p>
              <a:p>
                <a:r>
                  <a:rPr lang="en-GB" dirty="0"/>
                  <a:t>a</a:t>
                </a:r>
                <a:r>
                  <a:rPr lang="en-GB" dirty="0" smtClean="0"/>
                  <a:t>nd </a:t>
                </a:r>
                <a14:m>
                  <m:oMath xmlns:m="http://schemas.openxmlformats.org/officeDocument/2006/math">
                    <m:r>
                      <a:rPr lang="en-GB" b="0" i="1" smtClean="0">
                        <a:latin typeface="Cambria Math" panose="02040503050406030204" pitchFamily="18" charset="0"/>
                      </a:rPr>
                      <m:t>150+20</m:t>
                    </m:r>
                    <m:r>
                      <a:rPr lang="en-GB" b="0" i="1" smtClean="0">
                        <a:latin typeface="Cambria Math" panose="02040503050406030204" pitchFamily="18" charset="0"/>
                      </a:rPr>
                      <m:t>𝑞</m:t>
                    </m:r>
                    <m:r>
                      <a:rPr lang="en-GB" b="0" i="1" smtClean="0">
                        <a:latin typeface="Cambria Math" panose="02040503050406030204" pitchFamily="18" charset="0"/>
                      </a:rPr>
                      <m:t>=−90   ⇒  </m:t>
                    </m:r>
                    <m:r>
                      <a:rPr lang="en-GB" b="0" i="1" smtClean="0">
                        <a:latin typeface="Cambria Math" panose="02040503050406030204" pitchFamily="18" charset="0"/>
                      </a:rPr>
                      <m:t>𝑞</m:t>
                    </m:r>
                    <m:r>
                      <a:rPr lang="en-GB" b="0" i="1" smtClean="0">
                        <a:latin typeface="Cambria Math" panose="02040503050406030204" pitchFamily="18" charset="0"/>
                      </a:rPr>
                      <m:t>=−12</m:t>
                    </m:r>
                  </m:oMath>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941263" y="2487390"/>
                <a:ext cx="5472608" cy="2531078"/>
              </a:xfrm>
              <a:prstGeom prst="rect">
                <a:avLst/>
              </a:prstGeom>
              <a:blipFill>
                <a:blip r:embed="rId3"/>
                <a:stretch>
                  <a:fillRect l="-891" t="-1205" b="-2892"/>
                </a:stretch>
              </a:blipFill>
            </p:spPr>
            <p:txBody>
              <a:bodyPr/>
              <a:lstStyle/>
              <a:p>
                <a:r>
                  <a:rPr lang="en-GB">
                    <a:noFill/>
                  </a:rPr>
                  <a:t> </a:t>
                </a:r>
              </a:p>
            </p:txBody>
          </p:sp>
        </mc:Fallback>
      </mc:AlternateContent>
    </p:spTree>
    <p:extLst>
      <p:ext uri="{BB962C8B-B14F-4D97-AF65-F5344CB8AC3E}">
        <p14:creationId xmlns:p14="http://schemas.microsoft.com/office/powerpoint/2010/main" val="2860282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Connected Particles</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184845" y="765845"/>
            <a:ext cx="6587430" cy="784830"/>
          </a:xfrm>
          <a:prstGeom prst="rect">
            <a:avLst/>
          </a:prstGeom>
          <a:noFill/>
        </p:spPr>
        <p:txBody>
          <a:bodyPr wrap="square" rtlCol="0">
            <a:spAutoFit/>
          </a:bodyPr>
          <a:lstStyle/>
          <a:p>
            <a:r>
              <a:rPr lang="en-GB" sz="1500" dirty="0" smtClean="0"/>
              <a:t>Up to now we’ve only considered one particle at a time.</a:t>
            </a:r>
          </a:p>
          <a:p>
            <a:r>
              <a:rPr lang="en-GB" sz="1500" dirty="0" smtClean="0"/>
              <a:t>When we have multiple connected objects moving in the same direction, </a:t>
            </a:r>
            <a:r>
              <a:rPr lang="en-GB" sz="1500" b="1" dirty="0" smtClean="0"/>
              <a:t>they can be considered as a single particle</a:t>
            </a:r>
            <a:r>
              <a:rPr lang="en-GB" sz="1500" dirty="0"/>
              <a:t>:</a:t>
            </a:r>
          </a:p>
        </p:txBody>
      </p:sp>
      <mc:AlternateContent xmlns:mc="http://schemas.openxmlformats.org/markup-compatibility/2006" xmlns:a14="http://schemas.microsoft.com/office/drawing/2010/main">
        <mc:Choice Requires="a14">
          <p:sp>
            <p:nvSpPr>
              <p:cNvPr id="6" name="Rectangle 5"/>
              <p:cNvSpPr/>
              <p:nvPr/>
            </p:nvSpPr>
            <p:spPr>
              <a:xfrm>
                <a:off x="417775" y="1772817"/>
                <a:ext cx="8460886" cy="1384995"/>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r>
                  <a:rPr lang="en-GB" sz="1400" dirty="0" smtClean="0"/>
                  <a:t>[Textbook] Two particles, </a:t>
                </a:r>
                <a14:m>
                  <m:oMath xmlns:m="http://schemas.openxmlformats.org/officeDocument/2006/math">
                    <m:r>
                      <a:rPr lang="en-GB" sz="1400" b="0" i="1" smtClean="0">
                        <a:latin typeface="Cambria Math" panose="02040503050406030204" pitchFamily="18" charset="0"/>
                      </a:rPr>
                      <m:t>𝑃</m:t>
                    </m:r>
                  </m:oMath>
                </a14:m>
                <a:r>
                  <a:rPr lang="en-GB" sz="1400" dirty="0" smtClean="0"/>
                  <a:t> and </a:t>
                </a:r>
                <a14:m>
                  <m:oMath xmlns:m="http://schemas.openxmlformats.org/officeDocument/2006/math">
                    <m:r>
                      <a:rPr lang="en-GB" sz="1400" b="0" i="1" smtClean="0">
                        <a:latin typeface="Cambria Math" panose="02040503050406030204" pitchFamily="18" charset="0"/>
                      </a:rPr>
                      <m:t>𝑄</m:t>
                    </m:r>
                  </m:oMath>
                </a14:m>
                <a:r>
                  <a:rPr lang="en-GB" sz="1400" dirty="0" smtClean="0"/>
                  <a:t>, of masses 5kg and 3kg respectively, are connected by a light inextensible string. Particle </a:t>
                </a:r>
                <a14:m>
                  <m:oMath xmlns:m="http://schemas.openxmlformats.org/officeDocument/2006/math">
                    <m:r>
                      <a:rPr lang="en-GB" sz="1400" b="0" i="1" smtClean="0">
                        <a:latin typeface="Cambria Math" panose="02040503050406030204" pitchFamily="18" charset="0"/>
                      </a:rPr>
                      <m:t>𝑃</m:t>
                    </m:r>
                  </m:oMath>
                </a14:m>
                <a:r>
                  <a:rPr lang="en-GB" sz="1400" dirty="0" smtClean="0"/>
                  <a:t> is pulled by a horizontal force of magnitude 40N along a rough horizontal plane. Particle </a:t>
                </a:r>
                <a14:m>
                  <m:oMath xmlns:m="http://schemas.openxmlformats.org/officeDocument/2006/math">
                    <m:r>
                      <a:rPr lang="en-GB" sz="1400" b="0" i="1" smtClean="0">
                        <a:latin typeface="Cambria Math" panose="02040503050406030204" pitchFamily="18" charset="0"/>
                      </a:rPr>
                      <m:t>𝑃</m:t>
                    </m:r>
                  </m:oMath>
                </a14:m>
                <a:r>
                  <a:rPr lang="en-GB" sz="1400" dirty="0" smtClean="0"/>
                  <a:t> experiences a frictional force of 10N and particle </a:t>
                </a:r>
                <a14:m>
                  <m:oMath xmlns:m="http://schemas.openxmlformats.org/officeDocument/2006/math">
                    <m:r>
                      <a:rPr lang="en-GB" sz="1400" b="0" i="1" smtClean="0">
                        <a:latin typeface="Cambria Math" panose="02040503050406030204" pitchFamily="18" charset="0"/>
                      </a:rPr>
                      <m:t>𝑄</m:t>
                    </m:r>
                  </m:oMath>
                </a14:m>
                <a:r>
                  <a:rPr lang="en-GB" sz="1400" dirty="0" smtClean="0"/>
                  <a:t> experiences a frictional force of 6N.</a:t>
                </a:r>
              </a:p>
              <a:p>
                <a:pPr marL="342900" indent="-342900">
                  <a:buAutoNum type="alphaLcParenBoth"/>
                </a:pPr>
                <a:r>
                  <a:rPr lang="en-GB" sz="1400" dirty="0" smtClean="0"/>
                  <a:t>Find the acceleration of the particles.</a:t>
                </a:r>
              </a:p>
              <a:p>
                <a:pPr marL="342900" indent="-342900">
                  <a:buAutoNum type="alphaLcParenBoth"/>
                </a:pPr>
                <a:r>
                  <a:rPr lang="en-GB" sz="1400" dirty="0" smtClean="0"/>
                  <a:t>Find the tension in the string.</a:t>
                </a:r>
              </a:p>
              <a:p>
                <a:pPr marL="342900" indent="-342900">
                  <a:buAutoNum type="alphaLcParenBoth"/>
                </a:pPr>
                <a:r>
                  <a:rPr lang="en-GB" sz="1400" dirty="0" smtClean="0"/>
                  <a:t>Explain how the modelling assumptions that the string is light and inextensible have been used.</a:t>
                </a:r>
                <a:endParaRPr lang="en-GB" sz="1400" dirty="0"/>
              </a:p>
            </p:txBody>
          </p:sp>
        </mc:Choice>
        <mc:Fallback xmlns="">
          <p:sp>
            <p:nvSpPr>
              <p:cNvPr id="6" name="Rectangle 5"/>
              <p:cNvSpPr>
                <a:spLocks noRot="1" noChangeAspect="1" noMove="1" noResize="1" noEditPoints="1" noAdjustHandles="1" noChangeArrowheads="1" noChangeShapeType="1" noTextEdit="1"/>
              </p:cNvSpPr>
              <p:nvPr/>
            </p:nvSpPr>
            <p:spPr>
              <a:xfrm>
                <a:off x="417775" y="1772817"/>
                <a:ext cx="8460886" cy="1384995"/>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2609714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8" name="TextBox 27">
                <a:extLst>
                  <a:ext uri="{FF2B5EF4-FFF2-40B4-BE49-F238E27FC236}">
                    <a16:creationId xmlns:a16="http://schemas.microsoft.com/office/drawing/2014/main" id="{EBF66B6A-5DE7-4EBF-BFDB-025A1260078C}"/>
                  </a:ext>
                </a:extLst>
              </p:cNvPr>
              <p:cNvSpPr txBox="1"/>
              <p:nvPr/>
            </p:nvSpPr>
            <p:spPr>
              <a:xfrm>
                <a:off x="3388605" y="795217"/>
                <a:ext cx="868322"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𝑎</m:t>
                      </m:r>
                    </m:oMath>
                  </m:oMathPara>
                </a14:m>
                <a:endParaRPr lang="en-GB" dirty="0">
                  <a:solidFill>
                    <a:schemeClr val="accent1"/>
                  </a:solidFill>
                </a:endParaRPr>
              </a:p>
            </p:txBody>
          </p:sp>
        </mc:Choice>
        <mc:Fallback>
          <p:sp>
            <p:nvSpPr>
              <p:cNvPr id="28" name="TextBox 27">
                <a:extLst>
                  <a:ext uri="{FF2B5EF4-FFF2-40B4-BE49-F238E27FC236}">
                    <a16:creationId xmlns:a16="http://schemas.microsoft.com/office/drawing/2014/main" id="{EBF66B6A-5DE7-4EBF-BFDB-025A1260078C}"/>
                  </a:ext>
                </a:extLst>
              </p:cNvPr>
              <p:cNvSpPr txBox="1">
                <a:spLocks noRot="1" noChangeAspect="1" noMove="1" noResize="1" noEditPoints="1" noAdjustHandles="1" noChangeArrowheads="1" noChangeShapeType="1" noTextEdit="1"/>
              </p:cNvSpPr>
              <p:nvPr/>
            </p:nvSpPr>
            <p:spPr>
              <a:xfrm>
                <a:off x="3388605" y="795217"/>
                <a:ext cx="868322" cy="753097"/>
              </a:xfrm>
              <a:prstGeom prst="rect">
                <a:avLst/>
              </a:prstGeom>
              <a:blipFill>
                <a:blip r:embed="rId2"/>
                <a:stretch>
                  <a:fillRect/>
                </a:stretch>
              </a:blipFill>
            </p:spPr>
            <p:txBody>
              <a:bodyPr/>
              <a:lstStyle/>
              <a:p>
                <a:r>
                  <a:rPr lang="en-GB">
                    <a:noFill/>
                  </a:rPr>
                  <a:t> </a:t>
                </a:r>
              </a:p>
            </p:txBody>
          </p:sp>
        </mc:Fallback>
      </mc:AlternateContent>
      <p:cxnSp>
        <p:nvCxnSpPr>
          <p:cNvPr id="3" name="Straight Arrow Connector 2">
            <a:extLst>
              <a:ext uri="{FF2B5EF4-FFF2-40B4-BE49-F238E27FC236}">
                <a16:creationId xmlns:a16="http://schemas.microsoft.com/office/drawing/2014/main" id="{07C0FD29-41DD-49EC-9AB8-88BAB1B21871}"/>
              </a:ext>
            </a:extLst>
          </p:cNvPr>
          <p:cNvCxnSpPr>
            <a:cxnSpLocks/>
          </p:cNvCxnSpPr>
          <p:nvPr/>
        </p:nvCxnSpPr>
        <p:spPr>
          <a:xfrm>
            <a:off x="3092514" y="2914191"/>
            <a:ext cx="2572147" cy="16005"/>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4" name="Straight Arrow Connector 3">
            <a:extLst>
              <a:ext uri="{FF2B5EF4-FFF2-40B4-BE49-F238E27FC236}">
                <a16:creationId xmlns:a16="http://schemas.microsoft.com/office/drawing/2014/main" id="{F6C0D553-1F74-44EE-8E27-DD4EE227ABF5}"/>
              </a:ext>
            </a:extLst>
          </p:cNvPr>
          <p:cNvCxnSpPr>
            <a:cxnSpLocks/>
          </p:cNvCxnSpPr>
          <p:nvPr/>
        </p:nvCxnSpPr>
        <p:spPr>
          <a:xfrm>
            <a:off x="2453787" y="3336138"/>
            <a:ext cx="0" cy="845545"/>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5" name="Straight Arrow Connector 4">
            <a:extLst>
              <a:ext uri="{FF2B5EF4-FFF2-40B4-BE49-F238E27FC236}">
                <a16:creationId xmlns:a16="http://schemas.microsoft.com/office/drawing/2014/main" id="{07C0FD29-41DD-49EC-9AB8-88BAB1B21871}"/>
              </a:ext>
            </a:extLst>
          </p:cNvPr>
          <p:cNvCxnSpPr>
            <a:cxnSpLocks/>
          </p:cNvCxnSpPr>
          <p:nvPr/>
        </p:nvCxnSpPr>
        <p:spPr>
          <a:xfrm>
            <a:off x="3041915" y="2903478"/>
            <a:ext cx="935510" cy="15538"/>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a:extLst>
              <a:ext uri="{FF2B5EF4-FFF2-40B4-BE49-F238E27FC236}">
                <a16:creationId xmlns:a16="http://schemas.microsoft.com/office/drawing/2014/main" id="{C6D9893D-0845-49E2-A4A4-3C7C96DFCBAF}"/>
              </a:ext>
            </a:extLst>
          </p:cNvPr>
          <p:cNvCxnSpPr>
            <a:cxnSpLocks/>
          </p:cNvCxnSpPr>
          <p:nvPr/>
        </p:nvCxnSpPr>
        <p:spPr>
          <a:xfrm flipH="1" flipV="1">
            <a:off x="4332391" y="2899885"/>
            <a:ext cx="833189" cy="15538"/>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AB74EEDC-5BD6-40DF-B743-EA00FA0737E8}"/>
                  </a:ext>
                </a:extLst>
              </p:cNvPr>
              <p:cNvSpPr txBox="1"/>
              <p:nvPr/>
            </p:nvSpPr>
            <p:spPr>
              <a:xfrm>
                <a:off x="3318179" y="2537642"/>
                <a:ext cx="1086263"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𝑇</m:t>
                      </m:r>
                    </m:oMath>
                  </m:oMathPara>
                </a14:m>
                <a:endParaRPr lang="en-GB" dirty="0">
                  <a:solidFill>
                    <a:schemeClr val="accent1"/>
                  </a:solidFill>
                </a:endParaRPr>
              </a:p>
            </p:txBody>
          </p:sp>
        </mc:Choice>
        <mc:Fallback>
          <p:sp>
            <p:nvSpPr>
              <p:cNvPr id="7" name="TextBox 6">
                <a:extLst>
                  <a:ext uri="{FF2B5EF4-FFF2-40B4-BE49-F238E27FC236}">
                    <a16:creationId xmlns:a16="http://schemas.microsoft.com/office/drawing/2014/main" id="{AB74EEDC-5BD6-40DF-B743-EA00FA0737E8}"/>
                  </a:ext>
                </a:extLst>
              </p:cNvPr>
              <p:cNvSpPr txBox="1">
                <a:spLocks noRot="1" noChangeAspect="1" noMove="1" noResize="1" noEditPoints="1" noAdjustHandles="1" noChangeArrowheads="1" noChangeShapeType="1" noTextEdit="1"/>
              </p:cNvSpPr>
              <p:nvPr/>
            </p:nvSpPr>
            <p:spPr>
              <a:xfrm>
                <a:off x="3318179" y="2537642"/>
                <a:ext cx="1086263" cy="75309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7F6DB289-03BE-4929-9FBA-BBB15140D04C}"/>
                  </a:ext>
                </a:extLst>
              </p:cNvPr>
              <p:cNvSpPr txBox="1"/>
              <p:nvPr/>
            </p:nvSpPr>
            <p:spPr>
              <a:xfrm>
                <a:off x="1798988" y="4082355"/>
                <a:ext cx="1086263"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3</m:t>
                      </m:r>
                      <m:r>
                        <a:rPr lang="en-GB" b="0" i="1" smtClean="0">
                          <a:solidFill>
                            <a:schemeClr val="accent1"/>
                          </a:solidFill>
                          <a:latin typeface="Cambria Math" panose="02040503050406030204" pitchFamily="18" charset="0"/>
                        </a:rPr>
                        <m:t>𝑔</m:t>
                      </m:r>
                      <m:r>
                        <a:rPr lang="en-GB" b="0" i="1" smtClean="0">
                          <a:solidFill>
                            <a:schemeClr val="accent1"/>
                          </a:solidFill>
                          <a:latin typeface="Cambria Math" panose="02040503050406030204" pitchFamily="18" charset="0"/>
                        </a:rPr>
                        <m:t>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p:sp>
            <p:nvSpPr>
              <p:cNvPr id="8" name="TextBox 7">
                <a:extLst>
                  <a:ext uri="{FF2B5EF4-FFF2-40B4-BE49-F238E27FC236}">
                    <a16:creationId xmlns:a16="http://schemas.microsoft.com/office/drawing/2014/main" id="{7F6DB289-03BE-4929-9FBA-BBB15140D04C}"/>
                  </a:ext>
                </a:extLst>
              </p:cNvPr>
              <p:cNvSpPr txBox="1">
                <a:spLocks noRot="1" noChangeAspect="1" noMove="1" noResize="1" noEditPoints="1" noAdjustHandles="1" noChangeArrowheads="1" noChangeShapeType="1" noTextEdit="1"/>
              </p:cNvSpPr>
              <p:nvPr/>
            </p:nvSpPr>
            <p:spPr>
              <a:xfrm>
                <a:off x="1798988" y="4082355"/>
                <a:ext cx="1086263" cy="75309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C99CF0BD-10A6-438F-AFE3-08148BCBDE94}"/>
                  </a:ext>
                </a:extLst>
              </p:cNvPr>
              <p:cNvSpPr txBox="1"/>
              <p:nvPr/>
            </p:nvSpPr>
            <p:spPr>
              <a:xfrm>
                <a:off x="1900762" y="1045264"/>
                <a:ext cx="1086263"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0"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𝑅</m:t>
                          </m:r>
                        </m:e>
                        <m:sub>
                          <m:r>
                            <a:rPr lang="en-GB" b="0" i="1" smtClean="0">
                              <a:solidFill>
                                <a:schemeClr val="accent1"/>
                              </a:solidFill>
                              <a:latin typeface="Cambria Math" panose="02040503050406030204" pitchFamily="18" charset="0"/>
                            </a:rPr>
                            <m:t>1</m:t>
                          </m:r>
                        </m:sub>
                      </m:sSub>
                    </m:oMath>
                  </m:oMathPara>
                </a14:m>
                <a:endParaRPr lang="en-GB" dirty="0">
                  <a:solidFill>
                    <a:schemeClr val="accent1"/>
                  </a:solidFill>
                </a:endParaRPr>
              </a:p>
            </p:txBody>
          </p:sp>
        </mc:Choice>
        <mc:Fallback>
          <p:sp>
            <p:nvSpPr>
              <p:cNvPr id="9" name="TextBox 8">
                <a:extLst>
                  <a:ext uri="{FF2B5EF4-FFF2-40B4-BE49-F238E27FC236}">
                    <a16:creationId xmlns:a16="http://schemas.microsoft.com/office/drawing/2014/main" id="{C99CF0BD-10A6-438F-AFE3-08148BCBDE94}"/>
                  </a:ext>
                </a:extLst>
              </p:cNvPr>
              <p:cNvSpPr txBox="1">
                <a:spLocks noRot="1" noChangeAspect="1" noMove="1" noResize="1" noEditPoints="1" noAdjustHandles="1" noChangeArrowheads="1" noChangeShapeType="1" noTextEdit="1"/>
              </p:cNvSpPr>
              <p:nvPr/>
            </p:nvSpPr>
            <p:spPr>
              <a:xfrm>
                <a:off x="1900762" y="1045264"/>
                <a:ext cx="1086263" cy="75309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A73350C7-BCFC-41F0-8D52-AD44A3F6D875}"/>
                  </a:ext>
                </a:extLst>
              </p:cNvPr>
              <p:cNvSpPr txBox="1"/>
              <p:nvPr/>
            </p:nvSpPr>
            <p:spPr>
              <a:xfrm>
                <a:off x="6394602" y="2149620"/>
                <a:ext cx="1086263"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40 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p:sp>
            <p:nvSpPr>
              <p:cNvPr id="10" name="TextBox 9">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6394602" y="2149620"/>
                <a:ext cx="1086263" cy="753097"/>
              </a:xfrm>
              <a:prstGeom prst="rect">
                <a:avLst/>
              </a:prstGeom>
              <a:blipFill>
                <a:blip r:embed="rId6"/>
                <a:stretch>
                  <a:fillRect/>
                </a:stretch>
              </a:blipFill>
            </p:spPr>
            <p:txBody>
              <a:bodyPr/>
              <a:lstStyle/>
              <a:p>
                <a:r>
                  <a:rPr lang="en-GB">
                    <a:noFill/>
                  </a:rPr>
                  <a:t> </a:t>
                </a:r>
              </a:p>
            </p:txBody>
          </p:sp>
        </mc:Fallback>
      </mc:AlternateContent>
      <p:sp>
        <p:nvSpPr>
          <p:cNvPr id="11" name="Rectangle 10"/>
          <p:cNvSpPr/>
          <p:nvPr/>
        </p:nvSpPr>
        <p:spPr>
          <a:xfrm>
            <a:off x="1796582" y="2411463"/>
            <a:ext cx="1263288" cy="9524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3kg</a:t>
            </a:r>
            <a:endParaRPr lang="en-GB" dirty="0"/>
          </a:p>
        </p:txBody>
      </p:sp>
      <p:cxnSp>
        <p:nvCxnSpPr>
          <p:cNvPr id="12" name="Straight Arrow Connector 11">
            <a:extLst>
              <a:ext uri="{FF2B5EF4-FFF2-40B4-BE49-F238E27FC236}">
                <a16:creationId xmlns:a16="http://schemas.microsoft.com/office/drawing/2014/main" id="{D154DA5A-F01A-44B9-B974-2011BCA604BA}"/>
              </a:ext>
            </a:extLst>
          </p:cNvPr>
          <p:cNvCxnSpPr>
            <a:cxnSpLocks/>
          </p:cNvCxnSpPr>
          <p:nvPr/>
        </p:nvCxnSpPr>
        <p:spPr>
          <a:xfrm flipV="1">
            <a:off x="2428226" y="1657941"/>
            <a:ext cx="2102" cy="753521"/>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1265383" y="3380818"/>
            <a:ext cx="5525282" cy="0"/>
          </a:xfrm>
          <a:prstGeom prst="line">
            <a:avLst/>
          </a:prstGeom>
        </p:spPr>
        <p:style>
          <a:lnRef idx="1">
            <a:schemeClr val="dk1"/>
          </a:lnRef>
          <a:fillRef idx="0">
            <a:schemeClr val="dk1"/>
          </a:fillRef>
          <a:effectRef idx="0">
            <a:schemeClr val="dk1"/>
          </a:effectRef>
          <a:fontRef idx="minor">
            <a:schemeClr val="tx1"/>
          </a:fontRef>
        </p:style>
      </p:cxnSp>
      <p:sp>
        <p:nvSpPr>
          <p:cNvPr id="14" name="Rectangle 13"/>
          <p:cNvSpPr/>
          <p:nvPr/>
        </p:nvSpPr>
        <p:spPr>
          <a:xfrm>
            <a:off x="5181772" y="2411463"/>
            <a:ext cx="1263288" cy="9524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5kg</a:t>
            </a:r>
            <a:endParaRPr lang="en-GB" dirty="0"/>
          </a:p>
        </p:txBody>
      </p:sp>
      <p:cxnSp>
        <p:nvCxnSpPr>
          <p:cNvPr id="15" name="Straight Arrow Connector 14">
            <a:extLst>
              <a:ext uri="{FF2B5EF4-FFF2-40B4-BE49-F238E27FC236}">
                <a16:creationId xmlns:a16="http://schemas.microsoft.com/office/drawing/2014/main" id="{D154DA5A-F01A-44B9-B974-2011BCA604BA}"/>
              </a:ext>
            </a:extLst>
          </p:cNvPr>
          <p:cNvCxnSpPr>
            <a:cxnSpLocks/>
          </p:cNvCxnSpPr>
          <p:nvPr/>
        </p:nvCxnSpPr>
        <p:spPr>
          <a:xfrm flipV="1">
            <a:off x="5838458" y="1649467"/>
            <a:ext cx="2102" cy="753521"/>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C99CF0BD-10A6-438F-AFE3-08148BCBDE94}"/>
                  </a:ext>
                </a:extLst>
              </p:cNvPr>
              <p:cNvSpPr txBox="1"/>
              <p:nvPr/>
            </p:nvSpPr>
            <p:spPr>
              <a:xfrm>
                <a:off x="5358798" y="1021555"/>
                <a:ext cx="1086263"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0"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𝑅</m:t>
                          </m:r>
                        </m:e>
                        <m:sub>
                          <m:r>
                            <a:rPr lang="en-GB" b="0" i="1" smtClean="0">
                              <a:solidFill>
                                <a:schemeClr val="accent1"/>
                              </a:solidFill>
                              <a:latin typeface="Cambria Math" panose="02040503050406030204" pitchFamily="18" charset="0"/>
                            </a:rPr>
                            <m:t>2</m:t>
                          </m:r>
                        </m:sub>
                      </m:sSub>
                    </m:oMath>
                  </m:oMathPara>
                </a14:m>
                <a:endParaRPr lang="en-GB" dirty="0">
                  <a:solidFill>
                    <a:schemeClr val="accent1"/>
                  </a:solidFill>
                </a:endParaRPr>
              </a:p>
            </p:txBody>
          </p:sp>
        </mc:Choice>
        <mc:Fallback>
          <p:sp>
            <p:nvSpPr>
              <p:cNvPr id="16" name="TextBox 15">
                <a:extLst>
                  <a:ext uri="{FF2B5EF4-FFF2-40B4-BE49-F238E27FC236}">
                    <a16:creationId xmlns:a16="http://schemas.microsoft.com/office/drawing/2014/main" id="{C99CF0BD-10A6-438F-AFE3-08148BCBDE94}"/>
                  </a:ext>
                </a:extLst>
              </p:cNvPr>
              <p:cNvSpPr txBox="1">
                <a:spLocks noRot="1" noChangeAspect="1" noMove="1" noResize="1" noEditPoints="1" noAdjustHandles="1" noChangeArrowheads="1" noChangeShapeType="1" noTextEdit="1"/>
              </p:cNvSpPr>
              <p:nvPr/>
            </p:nvSpPr>
            <p:spPr>
              <a:xfrm>
                <a:off x="5358798" y="1021555"/>
                <a:ext cx="1086263" cy="753097"/>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7" name="TextBox 16"/>
              <p:cNvSpPr txBox="1"/>
              <p:nvPr/>
            </p:nvSpPr>
            <p:spPr>
              <a:xfrm>
                <a:off x="980441" y="1856401"/>
                <a:ext cx="1092405"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𝑄</m:t>
                      </m:r>
                    </m:oMath>
                  </m:oMathPara>
                </a14:m>
                <a:endParaRPr lang="en-GB" dirty="0"/>
              </a:p>
            </p:txBody>
          </p:sp>
        </mc:Choice>
        <mc:Fallback>
          <p:sp>
            <p:nvSpPr>
              <p:cNvPr id="17" name="TextBox 16"/>
              <p:cNvSpPr txBox="1">
                <a:spLocks noRot="1" noChangeAspect="1" noMove="1" noResize="1" noEditPoints="1" noAdjustHandles="1" noChangeArrowheads="1" noChangeShapeType="1" noTextEdit="1"/>
              </p:cNvSpPr>
              <p:nvPr/>
            </p:nvSpPr>
            <p:spPr>
              <a:xfrm>
                <a:off x="980441" y="1856401"/>
                <a:ext cx="1092405" cy="75309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8" name="TextBox 17"/>
              <p:cNvSpPr txBox="1"/>
              <p:nvPr/>
            </p:nvSpPr>
            <p:spPr>
              <a:xfrm>
                <a:off x="4408085" y="1852759"/>
                <a:ext cx="1092405"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𝑃</m:t>
                      </m:r>
                    </m:oMath>
                  </m:oMathPara>
                </a14:m>
                <a:endParaRPr lang="en-GB" dirty="0"/>
              </a:p>
            </p:txBody>
          </p:sp>
        </mc:Choice>
        <mc:Fallback>
          <p:sp>
            <p:nvSpPr>
              <p:cNvPr id="18" name="TextBox 17"/>
              <p:cNvSpPr txBox="1">
                <a:spLocks noRot="1" noChangeAspect="1" noMove="1" noResize="1" noEditPoints="1" noAdjustHandles="1" noChangeArrowheads="1" noChangeShapeType="1" noTextEdit="1"/>
              </p:cNvSpPr>
              <p:nvPr/>
            </p:nvSpPr>
            <p:spPr>
              <a:xfrm>
                <a:off x="4408085" y="1852759"/>
                <a:ext cx="1092405" cy="753097"/>
              </a:xfrm>
              <a:prstGeom prst="rect">
                <a:avLst/>
              </a:prstGeom>
              <a:blipFill>
                <a:blip r:embed="rId9"/>
                <a:stretch>
                  <a:fillRect/>
                </a:stretch>
              </a:blipFill>
            </p:spPr>
            <p:txBody>
              <a:bodyPr/>
              <a:lstStyle/>
              <a:p>
                <a:r>
                  <a:rPr lang="en-GB">
                    <a:noFill/>
                  </a:rPr>
                  <a:t> </a:t>
                </a:r>
              </a:p>
            </p:txBody>
          </p:sp>
        </mc:Fallback>
      </mc:AlternateContent>
      <p:cxnSp>
        <p:nvCxnSpPr>
          <p:cNvPr id="19" name="Straight Arrow Connector 18">
            <a:extLst>
              <a:ext uri="{FF2B5EF4-FFF2-40B4-BE49-F238E27FC236}">
                <a16:creationId xmlns:a16="http://schemas.microsoft.com/office/drawing/2014/main" id="{07C0FD29-41DD-49EC-9AB8-88BAB1B21871}"/>
              </a:ext>
            </a:extLst>
          </p:cNvPr>
          <p:cNvCxnSpPr>
            <a:cxnSpLocks/>
          </p:cNvCxnSpPr>
          <p:nvPr/>
        </p:nvCxnSpPr>
        <p:spPr>
          <a:xfrm>
            <a:off x="6461253" y="2925041"/>
            <a:ext cx="935510" cy="15538"/>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C6D9893D-0845-49E2-A4A4-3C7C96DFCBAF}"/>
              </a:ext>
            </a:extLst>
          </p:cNvPr>
          <p:cNvCxnSpPr>
            <a:cxnSpLocks/>
          </p:cNvCxnSpPr>
          <p:nvPr/>
        </p:nvCxnSpPr>
        <p:spPr>
          <a:xfrm flipH="1" flipV="1">
            <a:off x="4341002" y="3131494"/>
            <a:ext cx="833189" cy="15538"/>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A73350C7-BCFC-41F0-8D52-AD44A3F6D875}"/>
                  </a:ext>
                </a:extLst>
              </p:cNvPr>
              <p:cNvSpPr txBox="1"/>
              <p:nvPr/>
            </p:nvSpPr>
            <p:spPr>
              <a:xfrm>
                <a:off x="4001105" y="3085553"/>
                <a:ext cx="1086263"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10 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p:sp>
            <p:nvSpPr>
              <p:cNvPr id="21" name="TextBox 20">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4001105" y="3085553"/>
                <a:ext cx="1086263" cy="753097"/>
              </a:xfrm>
              <a:prstGeom prst="rect">
                <a:avLst/>
              </a:prstGeom>
              <a:blipFill>
                <a:blip r:embed="rId10"/>
                <a:stretch>
                  <a:fillRect/>
                </a:stretch>
              </a:blipFill>
            </p:spPr>
            <p:txBody>
              <a:bodyPr/>
              <a:lstStyle/>
              <a:p>
                <a:r>
                  <a:rPr lang="en-GB">
                    <a:noFill/>
                  </a:rPr>
                  <a:t> </a:t>
                </a:r>
              </a:p>
            </p:txBody>
          </p:sp>
        </mc:Fallback>
      </mc:AlternateContent>
      <p:cxnSp>
        <p:nvCxnSpPr>
          <p:cNvPr id="22" name="Straight Arrow Connector 21">
            <a:extLst>
              <a:ext uri="{FF2B5EF4-FFF2-40B4-BE49-F238E27FC236}">
                <a16:creationId xmlns:a16="http://schemas.microsoft.com/office/drawing/2014/main" id="{C6D9893D-0845-49E2-A4A4-3C7C96DFCBAF}"/>
              </a:ext>
            </a:extLst>
          </p:cNvPr>
          <p:cNvCxnSpPr>
            <a:cxnSpLocks/>
          </p:cNvCxnSpPr>
          <p:nvPr/>
        </p:nvCxnSpPr>
        <p:spPr>
          <a:xfrm flipH="1" flipV="1">
            <a:off x="947201" y="3131494"/>
            <a:ext cx="833189" cy="15538"/>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A73350C7-BCFC-41F0-8D52-AD44A3F6D875}"/>
                  </a:ext>
                </a:extLst>
              </p:cNvPr>
              <p:cNvSpPr txBox="1"/>
              <p:nvPr/>
            </p:nvSpPr>
            <p:spPr>
              <a:xfrm>
                <a:off x="827584" y="3077935"/>
                <a:ext cx="1086263"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6 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p:sp>
            <p:nvSpPr>
              <p:cNvPr id="23" name="TextBox 22">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827584" y="3077935"/>
                <a:ext cx="1086263" cy="75309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4" name="TextBox 23">
                <a:extLst>
                  <a:ext uri="{FF2B5EF4-FFF2-40B4-BE49-F238E27FC236}">
                    <a16:creationId xmlns:a16="http://schemas.microsoft.com/office/drawing/2014/main" id="{7F6DB289-03BE-4929-9FBA-BBB15140D04C}"/>
                  </a:ext>
                </a:extLst>
              </p:cNvPr>
              <p:cNvSpPr txBox="1"/>
              <p:nvPr/>
            </p:nvSpPr>
            <p:spPr>
              <a:xfrm>
                <a:off x="5189942" y="4059519"/>
                <a:ext cx="1269536"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5</m:t>
                      </m:r>
                      <m:r>
                        <a:rPr lang="en-GB" b="0" i="1" smtClean="0">
                          <a:solidFill>
                            <a:schemeClr val="accent1"/>
                          </a:solidFill>
                          <a:latin typeface="Cambria Math" panose="02040503050406030204" pitchFamily="18" charset="0"/>
                        </a:rPr>
                        <m:t>𝑔</m:t>
                      </m:r>
                      <m:r>
                        <a:rPr lang="en-GB" b="0" i="1" smtClean="0">
                          <a:solidFill>
                            <a:schemeClr val="accent1"/>
                          </a:solidFill>
                          <a:latin typeface="Cambria Math" panose="02040503050406030204" pitchFamily="18" charset="0"/>
                        </a:rPr>
                        <m:t>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p:sp>
            <p:nvSpPr>
              <p:cNvPr id="24" name="TextBox 23">
                <a:extLst>
                  <a:ext uri="{FF2B5EF4-FFF2-40B4-BE49-F238E27FC236}">
                    <a16:creationId xmlns:a16="http://schemas.microsoft.com/office/drawing/2014/main" id="{7F6DB289-03BE-4929-9FBA-BBB15140D04C}"/>
                  </a:ext>
                </a:extLst>
              </p:cNvPr>
              <p:cNvSpPr txBox="1">
                <a:spLocks noRot="1" noChangeAspect="1" noMove="1" noResize="1" noEditPoints="1" noAdjustHandles="1" noChangeArrowheads="1" noChangeShapeType="1" noTextEdit="1"/>
              </p:cNvSpPr>
              <p:nvPr/>
            </p:nvSpPr>
            <p:spPr>
              <a:xfrm>
                <a:off x="5189942" y="4059519"/>
                <a:ext cx="1269536" cy="753097"/>
              </a:xfrm>
              <a:prstGeom prst="rect">
                <a:avLst/>
              </a:prstGeom>
              <a:blipFill>
                <a:blip r:embed="rId12"/>
                <a:stretch>
                  <a:fillRect/>
                </a:stretch>
              </a:blipFill>
            </p:spPr>
            <p:txBody>
              <a:bodyPr/>
              <a:lstStyle/>
              <a:p>
                <a:r>
                  <a:rPr lang="en-GB">
                    <a:noFill/>
                  </a:rPr>
                  <a:t> </a:t>
                </a:r>
              </a:p>
            </p:txBody>
          </p:sp>
        </mc:Fallback>
      </mc:AlternateContent>
      <p:cxnSp>
        <p:nvCxnSpPr>
          <p:cNvPr id="25" name="Straight Arrow Connector 24">
            <a:extLst>
              <a:ext uri="{FF2B5EF4-FFF2-40B4-BE49-F238E27FC236}">
                <a16:creationId xmlns:a16="http://schemas.microsoft.com/office/drawing/2014/main" id="{F6C0D553-1F74-44EE-8E27-DD4EE227ABF5}"/>
              </a:ext>
            </a:extLst>
          </p:cNvPr>
          <p:cNvCxnSpPr>
            <a:cxnSpLocks/>
          </p:cNvCxnSpPr>
          <p:nvPr/>
        </p:nvCxnSpPr>
        <p:spPr>
          <a:xfrm>
            <a:off x="5838458" y="3380818"/>
            <a:ext cx="0" cy="845545"/>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a:extLst>
              <a:ext uri="{FF2B5EF4-FFF2-40B4-BE49-F238E27FC236}">
                <a16:creationId xmlns:a16="http://schemas.microsoft.com/office/drawing/2014/main" id="{097B67B2-1E91-4953-B573-31F2C3EB001C}"/>
              </a:ext>
            </a:extLst>
          </p:cNvPr>
          <p:cNvCxnSpPr>
            <a:cxnSpLocks/>
          </p:cNvCxnSpPr>
          <p:nvPr/>
        </p:nvCxnSpPr>
        <p:spPr>
          <a:xfrm>
            <a:off x="3607074" y="1162993"/>
            <a:ext cx="348576" cy="5448"/>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AF645C13-3291-4004-8594-AB457FF4D21D}"/>
              </a:ext>
            </a:extLst>
          </p:cNvPr>
          <p:cNvCxnSpPr>
            <a:cxnSpLocks/>
          </p:cNvCxnSpPr>
          <p:nvPr/>
        </p:nvCxnSpPr>
        <p:spPr>
          <a:xfrm>
            <a:off x="3490058" y="1166318"/>
            <a:ext cx="627652" cy="5448"/>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29" name="TextBox 28">
                <a:extLst>
                  <a:ext uri="{FF2B5EF4-FFF2-40B4-BE49-F238E27FC236}">
                    <a16:creationId xmlns:a16="http://schemas.microsoft.com/office/drawing/2014/main" id="{AB74EEDC-5BD6-40DF-B743-EA00FA0737E8}"/>
                  </a:ext>
                </a:extLst>
              </p:cNvPr>
              <p:cNvSpPr txBox="1"/>
              <p:nvPr/>
            </p:nvSpPr>
            <p:spPr>
              <a:xfrm>
                <a:off x="3926385" y="2590524"/>
                <a:ext cx="1086263" cy="7530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𝑇</m:t>
                      </m:r>
                    </m:oMath>
                  </m:oMathPara>
                </a14:m>
                <a:endParaRPr lang="en-GB" dirty="0">
                  <a:solidFill>
                    <a:schemeClr val="accent1"/>
                  </a:solidFill>
                </a:endParaRPr>
              </a:p>
            </p:txBody>
          </p:sp>
        </mc:Choice>
        <mc:Fallback>
          <p:sp>
            <p:nvSpPr>
              <p:cNvPr id="29" name="TextBox 28">
                <a:extLst>
                  <a:ext uri="{FF2B5EF4-FFF2-40B4-BE49-F238E27FC236}">
                    <a16:creationId xmlns:a16="http://schemas.microsoft.com/office/drawing/2014/main" id="{AB74EEDC-5BD6-40DF-B743-EA00FA0737E8}"/>
                  </a:ext>
                </a:extLst>
              </p:cNvPr>
              <p:cNvSpPr txBox="1">
                <a:spLocks noRot="1" noChangeAspect="1" noMove="1" noResize="1" noEditPoints="1" noAdjustHandles="1" noChangeArrowheads="1" noChangeShapeType="1" noTextEdit="1"/>
              </p:cNvSpPr>
              <p:nvPr/>
            </p:nvSpPr>
            <p:spPr>
              <a:xfrm>
                <a:off x="3926385" y="2590524"/>
                <a:ext cx="1086263" cy="753097"/>
              </a:xfrm>
              <a:prstGeom prst="rect">
                <a:avLst/>
              </a:prstGeom>
              <a:blipFill>
                <a:blip r:embed="rId13"/>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985064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Arrow Connector 25">
            <a:extLst>
              <a:ext uri="{FF2B5EF4-FFF2-40B4-BE49-F238E27FC236}">
                <a16:creationId xmlns:a16="http://schemas.microsoft.com/office/drawing/2014/main" id="{07C0FD29-41DD-49EC-9AB8-88BAB1B21871}"/>
              </a:ext>
            </a:extLst>
          </p:cNvPr>
          <p:cNvCxnSpPr>
            <a:cxnSpLocks/>
          </p:cNvCxnSpPr>
          <p:nvPr/>
        </p:nvCxnSpPr>
        <p:spPr>
          <a:xfrm>
            <a:off x="1475687" y="4563199"/>
            <a:ext cx="1340856" cy="7849"/>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Connected Particles</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184845" y="765845"/>
            <a:ext cx="6587430" cy="784830"/>
          </a:xfrm>
          <a:prstGeom prst="rect">
            <a:avLst/>
          </a:prstGeom>
          <a:noFill/>
        </p:spPr>
        <p:txBody>
          <a:bodyPr wrap="square" rtlCol="0">
            <a:spAutoFit/>
          </a:bodyPr>
          <a:lstStyle/>
          <a:p>
            <a:r>
              <a:rPr lang="en-GB" sz="1500" dirty="0" smtClean="0"/>
              <a:t>Up to now we’ve only considered one particle at a time.</a:t>
            </a:r>
          </a:p>
          <a:p>
            <a:r>
              <a:rPr lang="en-GB" sz="1500" dirty="0" smtClean="0"/>
              <a:t>When we have multiple connected objects moving in the same direction, </a:t>
            </a:r>
            <a:r>
              <a:rPr lang="en-GB" sz="1500" b="1" dirty="0" smtClean="0"/>
              <a:t>they can be considered as a single particle</a:t>
            </a:r>
            <a:r>
              <a:rPr lang="en-GB" sz="1500" dirty="0"/>
              <a:t>:</a:t>
            </a:r>
          </a:p>
        </p:txBody>
      </p:sp>
      <mc:AlternateContent xmlns:mc="http://schemas.openxmlformats.org/markup-compatibility/2006" xmlns:a14="http://schemas.microsoft.com/office/drawing/2010/main">
        <mc:Choice Requires="a14">
          <p:sp>
            <p:nvSpPr>
              <p:cNvPr id="6" name="Rectangle 5"/>
              <p:cNvSpPr/>
              <p:nvPr/>
            </p:nvSpPr>
            <p:spPr>
              <a:xfrm>
                <a:off x="417775" y="1772817"/>
                <a:ext cx="8460886" cy="1384995"/>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r>
                  <a:rPr lang="en-GB" sz="1400" dirty="0" smtClean="0"/>
                  <a:t>[Textbook] Two particles, </a:t>
                </a:r>
                <a14:m>
                  <m:oMath xmlns:m="http://schemas.openxmlformats.org/officeDocument/2006/math">
                    <m:r>
                      <a:rPr lang="en-GB" sz="1400" b="0" i="1" smtClean="0">
                        <a:latin typeface="Cambria Math" panose="02040503050406030204" pitchFamily="18" charset="0"/>
                      </a:rPr>
                      <m:t>𝑃</m:t>
                    </m:r>
                  </m:oMath>
                </a14:m>
                <a:r>
                  <a:rPr lang="en-GB" sz="1400" dirty="0" smtClean="0"/>
                  <a:t> and </a:t>
                </a:r>
                <a14:m>
                  <m:oMath xmlns:m="http://schemas.openxmlformats.org/officeDocument/2006/math">
                    <m:r>
                      <a:rPr lang="en-GB" sz="1400" b="0" i="1" smtClean="0">
                        <a:latin typeface="Cambria Math" panose="02040503050406030204" pitchFamily="18" charset="0"/>
                      </a:rPr>
                      <m:t>𝑄</m:t>
                    </m:r>
                  </m:oMath>
                </a14:m>
                <a:r>
                  <a:rPr lang="en-GB" sz="1400" dirty="0" smtClean="0"/>
                  <a:t>, of masses 5kg and 3kg respectively, are connected by a light inextensible string. Particle </a:t>
                </a:r>
                <a14:m>
                  <m:oMath xmlns:m="http://schemas.openxmlformats.org/officeDocument/2006/math">
                    <m:r>
                      <a:rPr lang="en-GB" sz="1400" b="0" i="1" smtClean="0">
                        <a:latin typeface="Cambria Math" panose="02040503050406030204" pitchFamily="18" charset="0"/>
                      </a:rPr>
                      <m:t>𝑃</m:t>
                    </m:r>
                  </m:oMath>
                </a14:m>
                <a:r>
                  <a:rPr lang="en-GB" sz="1400" dirty="0" smtClean="0"/>
                  <a:t> is pulled by a horizontal force of magnitude 40N along a rough horizontal plane. Particle </a:t>
                </a:r>
                <a14:m>
                  <m:oMath xmlns:m="http://schemas.openxmlformats.org/officeDocument/2006/math">
                    <m:r>
                      <a:rPr lang="en-GB" sz="1400" b="0" i="1" smtClean="0">
                        <a:latin typeface="Cambria Math" panose="02040503050406030204" pitchFamily="18" charset="0"/>
                      </a:rPr>
                      <m:t>𝑃</m:t>
                    </m:r>
                  </m:oMath>
                </a14:m>
                <a:r>
                  <a:rPr lang="en-GB" sz="1400" dirty="0" smtClean="0"/>
                  <a:t> experiences a frictional force of 10N and particle </a:t>
                </a:r>
                <a14:m>
                  <m:oMath xmlns:m="http://schemas.openxmlformats.org/officeDocument/2006/math">
                    <m:r>
                      <a:rPr lang="en-GB" sz="1400" b="0" i="1" smtClean="0">
                        <a:latin typeface="Cambria Math" panose="02040503050406030204" pitchFamily="18" charset="0"/>
                      </a:rPr>
                      <m:t>𝑄</m:t>
                    </m:r>
                  </m:oMath>
                </a14:m>
                <a:r>
                  <a:rPr lang="en-GB" sz="1400" dirty="0" smtClean="0"/>
                  <a:t> experiences a frictional force of 6N.</a:t>
                </a:r>
              </a:p>
              <a:p>
                <a:pPr marL="342900" indent="-342900">
                  <a:buAutoNum type="alphaLcParenBoth"/>
                </a:pPr>
                <a:r>
                  <a:rPr lang="en-GB" sz="1400" dirty="0" smtClean="0"/>
                  <a:t>Find the acceleration of the particles.</a:t>
                </a:r>
              </a:p>
              <a:p>
                <a:pPr marL="342900" indent="-342900">
                  <a:buAutoNum type="alphaLcParenBoth"/>
                </a:pPr>
                <a:r>
                  <a:rPr lang="en-GB" sz="1400" dirty="0" smtClean="0"/>
                  <a:t>Find the tension in the string.</a:t>
                </a:r>
              </a:p>
              <a:p>
                <a:pPr marL="342900" indent="-342900">
                  <a:buAutoNum type="alphaLcParenBoth"/>
                </a:pPr>
                <a:r>
                  <a:rPr lang="en-GB" sz="1400" dirty="0" smtClean="0"/>
                  <a:t>Explain how the modelling assumptions that the string is light and inextensible have been used.</a:t>
                </a:r>
                <a:endParaRPr lang="en-GB" sz="1400" dirty="0"/>
              </a:p>
            </p:txBody>
          </p:sp>
        </mc:Choice>
        <mc:Fallback xmlns="">
          <p:sp>
            <p:nvSpPr>
              <p:cNvPr id="6" name="Rectangle 5"/>
              <p:cNvSpPr>
                <a:spLocks noRot="1" noChangeAspect="1" noMove="1" noResize="1" noEditPoints="1" noAdjustHandles="1" noChangeArrowheads="1" noChangeShapeType="1" noTextEdit="1"/>
              </p:cNvSpPr>
              <p:nvPr/>
            </p:nvSpPr>
            <p:spPr>
              <a:xfrm>
                <a:off x="417775" y="1772817"/>
                <a:ext cx="8460886" cy="1384995"/>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cxnSp>
        <p:nvCxnSpPr>
          <p:cNvPr id="9" name="Straight Arrow Connector 8">
            <a:extLst>
              <a:ext uri="{FF2B5EF4-FFF2-40B4-BE49-F238E27FC236}">
                <a16:creationId xmlns:a16="http://schemas.microsoft.com/office/drawing/2014/main" id="{F6C0D553-1F74-44EE-8E27-DD4EE227ABF5}"/>
              </a:ext>
            </a:extLst>
          </p:cNvPr>
          <p:cNvCxnSpPr>
            <a:cxnSpLocks/>
          </p:cNvCxnSpPr>
          <p:nvPr/>
        </p:nvCxnSpPr>
        <p:spPr>
          <a:xfrm>
            <a:off x="1142720" y="4770129"/>
            <a:ext cx="0" cy="41467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07C0FD29-41DD-49EC-9AB8-88BAB1B21871}"/>
              </a:ext>
            </a:extLst>
          </p:cNvPr>
          <p:cNvCxnSpPr>
            <a:cxnSpLocks/>
          </p:cNvCxnSpPr>
          <p:nvPr/>
        </p:nvCxnSpPr>
        <p:spPr>
          <a:xfrm>
            <a:off x="1449310" y="4557945"/>
            <a:ext cx="48768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C6D9893D-0845-49E2-A4A4-3C7C96DFCBAF}"/>
              </a:ext>
            </a:extLst>
          </p:cNvPr>
          <p:cNvCxnSpPr>
            <a:cxnSpLocks/>
          </p:cNvCxnSpPr>
          <p:nvPr/>
        </p:nvCxnSpPr>
        <p:spPr>
          <a:xfrm flipH="1" flipV="1">
            <a:off x="2122033" y="4556183"/>
            <a:ext cx="43434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AB74EEDC-5BD6-40DF-B743-EA00FA0737E8}"/>
                  </a:ext>
                </a:extLst>
              </p:cNvPr>
              <p:cNvSpPr txBox="1"/>
              <p:nvPr/>
            </p:nvSpPr>
            <p:spPr>
              <a:xfrm>
                <a:off x="1319199" y="4173942"/>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𝑇</m:t>
                      </m:r>
                    </m:oMath>
                  </m:oMathPara>
                </a14:m>
                <a:endParaRPr lang="en-GB" dirty="0">
                  <a:solidFill>
                    <a:schemeClr val="accent1"/>
                  </a:solidFill>
                </a:endParaRPr>
              </a:p>
            </p:txBody>
          </p:sp>
        </mc:Choice>
        <mc:Fallback xmlns="">
          <p:sp>
            <p:nvSpPr>
              <p:cNvPr id="13" name="TextBox 12">
                <a:extLst>
                  <a:ext uri="{FF2B5EF4-FFF2-40B4-BE49-F238E27FC236}">
                    <a16:creationId xmlns:a16="http://schemas.microsoft.com/office/drawing/2014/main" id="{AB74EEDC-5BD6-40DF-B743-EA00FA0737E8}"/>
                  </a:ext>
                </a:extLst>
              </p:cNvPr>
              <p:cNvSpPr txBox="1">
                <a:spLocks noRot="1" noChangeAspect="1" noMove="1" noResize="1" noEditPoints="1" noAdjustHandles="1" noChangeArrowheads="1" noChangeShapeType="1" noTextEdit="1"/>
              </p:cNvSpPr>
              <p:nvPr/>
            </p:nvSpPr>
            <p:spPr>
              <a:xfrm>
                <a:off x="1319199" y="4173942"/>
                <a:ext cx="566267"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F6DB289-03BE-4929-9FBA-BBB15140D04C}"/>
                  </a:ext>
                </a:extLst>
              </p:cNvPr>
              <p:cNvSpPr txBox="1"/>
              <p:nvPr/>
            </p:nvSpPr>
            <p:spPr>
              <a:xfrm>
                <a:off x="801374" y="5136087"/>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3</m:t>
                      </m:r>
                      <m:r>
                        <a:rPr lang="en-GB" b="0" i="1" smtClean="0">
                          <a:solidFill>
                            <a:schemeClr val="accent1"/>
                          </a:solidFill>
                          <a:latin typeface="Cambria Math" panose="02040503050406030204" pitchFamily="18" charset="0"/>
                        </a:rPr>
                        <m:t>𝑔</m:t>
                      </m:r>
                      <m:r>
                        <a:rPr lang="en-GB" b="0" i="1" smtClean="0">
                          <a:solidFill>
                            <a:schemeClr val="accent1"/>
                          </a:solidFill>
                          <a:latin typeface="Cambria Math" panose="02040503050406030204" pitchFamily="18" charset="0"/>
                        </a:rPr>
                        <m:t>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14" name="TextBox 13">
                <a:extLst>
                  <a:ext uri="{FF2B5EF4-FFF2-40B4-BE49-F238E27FC236}">
                    <a16:creationId xmlns:a16="http://schemas.microsoft.com/office/drawing/2014/main" id="{7F6DB289-03BE-4929-9FBA-BBB15140D04C}"/>
                  </a:ext>
                </a:extLst>
              </p:cNvPr>
              <p:cNvSpPr txBox="1">
                <a:spLocks noRot="1" noChangeAspect="1" noMove="1" noResize="1" noEditPoints="1" noAdjustHandles="1" noChangeArrowheads="1" noChangeShapeType="1" noTextEdit="1"/>
              </p:cNvSpPr>
              <p:nvPr/>
            </p:nvSpPr>
            <p:spPr>
              <a:xfrm>
                <a:off x="801374" y="5136087"/>
                <a:ext cx="566267" cy="369332"/>
              </a:xfrm>
              <a:prstGeom prst="rect">
                <a:avLst/>
              </a:prstGeom>
              <a:blipFill>
                <a:blip r:embed="rId4"/>
                <a:stretch>
                  <a:fillRect l="-2151" r="-18280"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C99CF0BD-10A6-438F-AFE3-08148BCBDE94}"/>
                  </a:ext>
                </a:extLst>
              </p:cNvPr>
              <p:cNvSpPr txBox="1"/>
              <p:nvPr/>
            </p:nvSpPr>
            <p:spPr>
              <a:xfrm>
                <a:off x="854429" y="3646644"/>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0"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𝑅</m:t>
                          </m:r>
                        </m:e>
                        <m:sub>
                          <m:r>
                            <a:rPr lang="en-GB" b="0" i="1" smtClean="0">
                              <a:solidFill>
                                <a:schemeClr val="accent1"/>
                              </a:solidFill>
                              <a:latin typeface="Cambria Math" panose="02040503050406030204" pitchFamily="18" charset="0"/>
                            </a:rPr>
                            <m:t>1</m:t>
                          </m:r>
                        </m:sub>
                      </m:sSub>
                    </m:oMath>
                  </m:oMathPara>
                </a14:m>
                <a:endParaRPr lang="en-GB" dirty="0">
                  <a:solidFill>
                    <a:schemeClr val="accent1"/>
                  </a:solidFill>
                </a:endParaRPr>
              </a:p>
            </p:txBody>
          </p:sp>
        </mc:Choice>
        <mc:Fallback xmlns="">
          <p:sp>
            <p:nvSpPr>
              <p:cNvPr id="15" name="TextBox 14">
                <a:extLst>
                  <a:ext uri="{FF2B5EF4-FFF2-40B4-BE49-F238E27FC236}">
                    <a16:creationId xmlns:a16="http://schemas.microsoft.com/office/drawing/2014/main" id="{C99CF0BD-10A6-438F-AFE3-08148BCBDE94}"/>
                  </a:ext>
                </a:extLst>
              </p:cNvPr>
              <p:cNvSpPr txBox="1">
                <a:spLocks noRot="1" noChangeAspect="1" noMove="1" noResize="1" noEditPoints="1" noAdjustHandles="1" noChangeArrowheads="1" noChangeShapeType="1" noTextEdit="1"/>
              </p:cNvSpPr>
              <p:nvPr/>
            </p:nvSpPr>
            <p:spPr>
              <a:xfrm>
                <a:off x="854429" y="3646644"/>
                <a:ext cx="566267" cy="3693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A73350C7-BCFC-41F0-8D52-AD44A3F6D875}"/>
                  </a:ext>
                </a:extLst>
              </p:cNvPr>
              <p:cNvSpPr txBox="1"/>
              <p:nvPr/>
            </p:nvSpPr>
            <p:spPr>
              <a:xfrm>
                <a:off x="3197060" y="4188240"/>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40 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16" name="TextBox 15">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3197060" y="4188240"/>
                <a:ext cx="566267" cy="369332"/>
              </a:xfrm>
              <a:prstGeom prst="rect">
                <a:avLst/>
              </a:prstGeom>
              <a:blipFill>
                <a:blip r:embed="rId6"/>
                <a:stretch>
                  <a:fillRect r="-15054"/>
                </a:stretch>
              </a:blipFill>
            </p:spPr>
            <p:txBody>
              <a:bodyPr/>
              <a:lstStyle/>
              <a:p>
                <a:r>
                  <a:rPr lang="en-GB">
                    <a:noFill/>
                  </a:rPr>
                  <a:t> </a:t>
                </a:r>
              </a:p>
            </p:txBody>
          </p:sp>
        </mc:Fallback>
      </mc:AlternateContent>
      <p:sp>
        <p:nvSpPr>
          <p:cNvPr id="17" name="Rectangle 16"/>
          <p:cNvSpPr/>
          <p:nvPr/>
        </p:nvSpPr>
        <p:spPr>
          <a:xfrm>
            <a:off x="800120" y="4316652"/>
            <a:ext cx="658550" cy="4670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3kg</a:t>
            </a:r>
            <a:endParaRPr lang="en-GB" dirty="0"/>
          </a:p>
        </p:txBody>
      </p:sp>
      <p:cxnSp>
        <p:nvCxnSpPr>
          <p:cNvPr id="18" name="Straight Arrow Connector 17">
            <a:extLst>
              <a:ext uri="{FF2B5EF4-FFF2-40B4-BE49-F238E27FC236}">
                <a16:creationId xmlns:a16="http://schemas.microsoft.com/office/drawing/2014/main" id="{D154DA5A-F01A-44B9-B974-2011BCA604BA}"/>
              </a:ext>
            </a:extLst>
          </p:cNvPr>
          <p:cNvCxnSpPr>
            <a:cxnSpLocks/>
          </p:cNvCxnSpPr>
          <p:nvPr/>
        </p:nvCxnSpPr>
        <p:spPr>
          <a:xfrm flipV="1">
            <a:off x="1129395" y="3947112"/>
            <a:ext cx="1096" cy="36954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523207" y="4792041"/>
            <a:ext cx="2880320" cy="0"/>
          </a:xfrm>
          <a:prstGeom prst="line">
            <a:avLst/>
          </a:prstGeom>
        </p:spPr>
        <p:style>
          <a:lnRef idx="1">
            <a:schemeClr val="dk1"/>
          </a:lnRef>
          <a:fillRef idx="0">
            <a:schemeClr val="dk1"/>
          </a:fillRef>
          <a:effectRef idx="0">
            <a:schemeClr val="dk1"/>
          </a:effectRef>
          <a:fontRef idx="minor">
            <a:schemeClr val="tx1"/>
          </a:fontRef>
        </p:style>
      </p:cxnSp>
      <p:sp>
        <p:nvSpPr>
          <p:cNvPr id="21" name="Rectangle 20"/>
          <p:cNvSpPr/>
          <p:nvPr/>
        </p:nvSpPr>
        <p:spPr>
          <a:xfrm>
            <a:off x="2564814" y="4316652"/>
            <a:ext cx="658550" cy="4670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5kg</a:t>
            </a:r>
            <a:endParaRPr lang="en-GB" dirty="0"/>
          </a:p>
        </p:txBody>
      </p:sp>
      <p:cxnSp>
        <p:nvCxnSpPr>
          <p:cNvPr id="22" name="Straight Arrow Connector 21">
            <a:extLst>
              <a:ext uri="{FF2B5EF4-FFF2-40B4-BE49-F238E27FC236}">
                <a16:creationId xmlns:a16="http://schemas.microsoft.com/office/drawing/2014/main" id="{D154DA5A-F01A-44B9-B974-2011BCA604BA}"/>
              </a:ext>
            </a:extLst>
          </p:cNvPr>
          <p:cNvCxnSpPr>
            <a:cxnSpLocks/>
          </p:cNvCxnSpPr>
          <p:nvPr/>
        </p:nvCxnSpPr>
        <p:spPr>
          <a:xfrm flipV="1">
            <a:off x="2907143" y="3942956"/>
            <a:ext cx="1096" cy="36954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C99CF0BD-10A6-438F-AFE3-08148BCBDE94}"/>
                  </a:ext>
                </a:extLst>
              </p:cNvPr>
              <p:cNvSpPr txBox="1"/>
              <p:nvPr/>
            </p:nvSpPr>
            <p:spPr>
              <a:xfrm>
                <a:off x="2657097" y="3635017"/>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0"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𝑅</m:t>
                          </m:r>
                        </m:e>
                        <m:sub>
                          <m:r>
                            <a:rPr lang="en-GB" b="0" i="1" smtClean="0">
                              <a:solidFill>
                                <a:schemeClr val="accent1"/>
                              </a:solidFill>
                              <a:latin typeface="Cambria Math" panose="02040503050406030204" pitchFamily="18" charset="0"/>
                            </a:rPr>
                            <m:t>2</m:t>
                          </m:r>
                        </m:sub>
                      </m:sSub>
                    </m:oMath>
                  </m:oMathPara>
                </a14:m>
                <a:endParaRPr lang="en-GB" dirty="0">
                  <a:solidFill>
                    <a:schemeClr val="accent1"/>
                  </a:solidFill>
                </a:endParaRPr>
              </a:p>
            </p:txBody>
          </p:sp>
        </mc:Choice>
        <mc:Fallback xmlns="">
          <p:sp>
            <p:nvSpPr>
              <p:cNvPr id="23" name="TextBox 22">
                <a:extLst>
                  <a:ext uri="{FF2B5EF4-FFF2-40B4-BE49-F238E27FC236}">
                    <a16:creationId xmlns:a16="http://schemas.microsoft.com/office/drawing/2014/main" id="{C99CF0BD-10A6-438F-AFE3-08148BCBDE94}"/>
                  </a:ext>
                </a:extLst>
              </p:cNvPr>
              <p:cNvSpPr txBox="1">
                <a:spLocks noRot="1" noChangeAspect="1" noMove="1" noResize="1" noEditPoints="1" noAdjustHandles="1" noChangeArrowheads="1" noChangeShapeType="1" noTextEdit="1"/>
              </p:cNvSpPr>
              <p:nvPr/>
            </p:nvSpPr>
            <p:spPr>
              <a:xfrm>
                <a:off x="2657097" y="3635017"/>
                <a:ext cx="566267" cy="369332"/>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374667" y="4044440"/>
                <a:ext cx="569469"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𝑄</m:t>
                      </m:r>
                    </m:oMath>
                  </m:oMathPara>
                </a14:m>
                <a:endParaRPr lang="en-GB" dirty="0"/>
              </a:p>
            </p:txBody>
          </p:sp>
        </mc:Choice>
        <mc:Fallback xmlns="">
          <p:sp>
            <p:nvSpPr>
              <p:cNvPr id="24" name="TextBox 23"/>
              <p:cNvSpPr txBox="1">
                <a:spLocks noRot="1" noChangeAspect="1" noMove="1" noResize="1" noEditPoints="1" noAdjustHandles="1" noChangeArrowheads="1" noChangeShapeType="1" noTextEdit="1"/>
              </p:cNvSpPr>
              <p:nvPr/>
            </p:nvSpPr>
            <p:spPr>
              <a:xfrm>
                <a:off x="374667" y="4044440"/>
                <a:ext cx="569469" cy="369332"/>
              </a:xfrm>
              <a:prstGeom prst="rect">
                <a:avLst/>
              </a:prstGeom>
              <a:blipFill>
                <a:blip r:embed="rId8"/>
                <a:stretch>
                  <a:fillRect b="-98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2161492" y="4042654"/>
                <a:ext cx="569469"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𝑃</m:t>
                      </m:r>
                    </m:oMath>
                  </m:oMathPara>
                </a14:m>
                <a:endParaRPr lang="en-GB" dirty="0"/>
              </a:p>
            </p:txBody>
          </p:sp>
        </mc:Choice>
        <mc:Fallback xmlns="">
          <p:sp>
            <p:nvSpPr>
              <p:cNvPr id="25" name="TextBox 24"/>
              <p:cNvSpPr txBox="1">
                <a:spLocks noRot="1" noChangeAspect="1" noMove="1" noResize="1" noEditPoints="1" noAdjustHandles="1" noChangeArrowheads="1" noChangeShapeType="1" noTextEdit="1"/>
              </p:cNvSpPr>
              <p:nvPr/>
            </p:nvSpPr>
            <p:spPr>
              <a:xfrm>
                <a:off x="2161492" y="4042654"/>
                <a:ext cx="569469" cy="369332"/>
              </a:xfrm>
              <a:prstGeom prst="rect">
                <a:avLst/>
              </a:prstGeom>
              <a:blipFill>
                <a:blip r:embed="rId9"/>
                <a:stretch>
                  <a:fillRect/>
                </a:stretch>
              </a:blipFill>
            </p:spPr>
            <p:txBody>
              <a:bodyPr/>
              <a:lstStyle/>
              <a:p>
                <a:r>
                  <a:rPr lang="en-GB">
                    <a:noFill/>
                  </a:rPr>
                  <a:t> </a:t>
                </a:r>
              </a:p>
            </p:txBody>
          </p:sp>
        </mc:Fallback>
      </mc:AlternateContent>
      <p:cxnSp>
        <p:nvCxnSpPr>
          <p:cNvPr id="28" name="Straight Arrow Connector 27">
            <a:extLst>
              <a:ext uri="{FF2B5EF4-FFF2-40B4-BE49-F238E27FC236}">
                <a16:creationId xmlns:a16="http://schemas.microsoft.com/office/drawing/2014/main" id="{07C0FD29-41DD-49EC-9AB8-88BAB1B21871}"/>
              </a:ext>
            </a:extLst>
          </p:cNvPr>
          <p:cNvCxnSpPr>
            <a:cxnSpLocks/>
          </p:cNvCxnSpPr>
          <p:nvPr/>
        </p:nvCxnSpPr>
        <p:spPr>
          <a:xfrm>
            <a:off x="3231805" y="4568520"/>
            <a:ext cx="48768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C6D9893D-0845-49E2-A4A4-3C7C96DFCBAF}"/>
              </a:ext>
            </a:extLst>
          </p:cNvPr>
          <p:cNvCxnSpPr>
            <a:cxnSpLocks/>
          </p:cNvCxnSpPr>
          <p:nvPr/>
        </p:nvCxnSpPr>
        <p:spPr>
          <a:xfrm flipH="1" flipV="1">
            <a:off x="2126522" y="4669768"/>
            <a:ext cx="43434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A73350C7-BCFC-41F0-8D52-AD44A3F6D875}"/>
                  </a:ext>
                </a:extLst>
              </p:cNvPr>
              <p:cNvSpPr txBox="1"/>
              <p:nvPr/>
            </p:nvSpPr>
            <p:spPr>
              <a:xfrm>
                <a:off x="1949334" y="4647238"/>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10 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30" name="TextBox 29">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1949334" y="4647238"/>
                <a:ext cx="566267" cy="369332"/>
              </a:xfrm>
              <a:prstGeom prst="rect">
                <a:avLst/>
              </a:prstGeom>
              <a:blipFill>
                <a:blip r:embed="rId10"/>
                <a:stretch>
                  <a:fillRect r="-13978"/>
                </a:stretch>
              </a:blipFill>
            </p:spPr>
            <p:txBody>
              <a:bodyPr/>
              <a:lstStyle/>
              <a:p>
                <a:r>
                  <a:rPr lang="en-GB">
                    <a:noFill/>
                  </a:rPr>
                  <a:t> </a:t>
                </a:r>
              </a:p>
            </p:txBody>
          </p:sp>
        </mc:Fallback>
      </mc:AlternateContent>
      <p:cxnSp>
        <p:nvCxnSpPr>
          <p:cNvPr id="31" name="Straight Arrow Connector 30">
            <a:extLst>
              <a:ext uri="{FF2B5EF4-FFF2-40B4-BE49-F238E27FC236}">
                <a16:creationId xmlns:a16="http://schemas.microsoft.com/office/drawing/2014/main" id="{C6D9893D-0845-49E2-A4A4-3C7C96DFCBAF}"/>
              </a:ext>
            </a:extLst>
          </p:cNvPr>
          <p:cNvCxnSpPr>
            <a:cxnSpLocks/>
          </p:cNvCxnSpPr>
          <p:nvPr/>
        </p:nvCxnSpPr>
        <p:spPr>
          <a:xfrm flipH="1" flipV="1">
            <a:off x="357339" y="4669768"/>
            <a:ext cx="43434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A73350C7-BCFC-41F0-8D52-AD44A3F6D875}"/>
                  </a:ext>
                </a:extLst>
              </p:cNvPr>
              <p:cNvSpPr txBox="1"/>
              <p:nvPr/>
            </p:nvSpPr>
            <p:spPr>
              <a:xfrm>
                <a:off x="294983" y="4643502"/>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6 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32" name="TextBox 31">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94983" y="4643502"/>
                <a:ext cx="566267" cy="369332"/>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7F6DB289-03BE-4929-9FBA-BBB15140D04C}"/>
                  </a:ext>
                </a:extLst>
              </p:cNvPr>
              <p:cNvSpPr txBox="1"/>
              <p:nvPr/>
            </p:nvSpPr>
            <p:spPr>
              <a:xfrm>
                <a:off x="2569073" y="5124888"/>
                <a:ext cx="66180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5</m:t>
                      </m:r>
                      <m:r>
                        <a:rPr lang="en-GB" b="0" i="1" smtClean="0">
                          <a:solidFill>
                            <a:schemeClr val="accent1"/>
                          </a:solidFill>
                          <a:latin typeface="Cambria Math" panose="02040503050406030204" pitchFamily="18" charset="0"/>
                        </a:rPr>
                        <m:t>𝑔</m:t>
                      </m:r>
                      <m:r>
                        <a:rPr lang="en-GB" b="0" i="1" smtClean="0">
                          <a:solidFill>
                            <a:schemeClr val="accent1"/>
                          </a:solidFill>
                          <a:latin typeface="Cambria Math" panose="02040503050406030204" pitchFamily="18" charset="0"/>
                        </a:rPr>
                        <m:t>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33" name="TextBox 32">
                <a:extLst>
                  <a:ext uri="{FF2B5EF4-FFF2-40B4-BE49-F238E27FC236}">
                    <a16:creationId xmlns:a16="http://schemas.microsoft.com/office/drawing/2014/main" id="{7F6DB289-03BE-4929-9FBA-BBB15140D04C}"/>
                  </a:ext>
                </a:extLst>
              </p:cNvPr>
              <p:cNvSpPr txBox="1">
                <a:spLocks noRot="1" noChangeAspect="1" noMove="1" noResize="1" noEditPoints="1" noAdjustHandles="1" noChangeArrowheads="1" noChangeShapeType="1" noTextEdit="1"/>
              </p:cNvSpPr>
              <p:nvPr/>
            </p:nvSpPr>
            <p:spPr>
              <a:xfrm>
                <a:off x="2569073" y="5124888"/>
                <a:ext cx="661807" cy="369332"/>
              </a:xfrm>
              <a:prstGeom prst="rect">
                <a:avLst/>
              </a:prstGeom>
              <a:blipFill>
                <a:blip r:embed="rId12"/>
                <a:stretch>
                  <a:fillRect l="-2752" r="-917" b="-13333"/>
                </a:stretch>
              </a:blipFill>
            </p:spPr>
            <p:txBody>
              <a:bodyPr/>
              <a:lstStyle/>
              <a:p>
                <a:r>
                  <a:rPr lang="en-GB">
                    <a:noFill/>
                  </a:rPr>
                  <a:t> </a:t>
                </a:r>
              </a:p>
            </p:txBody>
          </p:sp>
        </mc:Fallback>
      </mc:AlternateContent>
      <p:cxnSp>
        <p:nvCxnSpPr>
          <p:cNvPr id="34" name="Straight Arrow Connector 33">
            <a:extLst>
              <a:ext uri="{FF2B5EF4-FFF2-40B4-BE49-F238E27FC236}">
                <a16:creationId xmlns:a16="http://schemas.microsoft.com/office/drawing/2014/main" id="{F6C0D553-1F74-44EE-8E27-DD4EE227ABF5}"/>
              </a:ext>
            </a:extLst>
          </p:cNvPr>
          <p:cNvCxnSpPr>
            <a:cxnSpLocks/>
          </p:cNvCxnSpPr>
          <p:nvPr/>
        </p:nvCxnSpPr>
        <p:spPr>
          <a:xfrm>
            <a:off x="2907143" y="4792041"/>
            <a:ext cx="0" cy="41467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097B67B2-1E91-4953-B573-31F2C3EB001C}"/>
              </a:ext>
            </a:extLst>
          </p:cNvPr>
          <p:cNvCxnSpPr>
            <a:cxnSpLocks/>
          </p:cNvCxnSpPr>
          <p:nvPr/>
        </p:nvCxnSpPr>
        <p:spPr>
          <a:xfrm>
            <a:off x="1744980" y="3880485"/>
            <a:ext cx="181712" cy="2672"/>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AF645C13-3291-4004-8594-AB457FF4D21D}"/>
              </a:ext>
            </a:extLst>
          </p:cNvPr>
          <p:cNvCxnSpPr>
            <a:cxnSpLocks/>
          </p:cNvCxnSpPr>
          <p:nvPr/>
        </p:nvCxnSpPr>
        <p:spPr>
          <a:xfrm>
            <a:off x="1681480" y="3880485"/>
            <a:ext cx="327194" cy="2672"/>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EBF66B6A-5DE7-4EBF-BFDB-025A1260078C}"/>
                  </a:ext>
                </a:extLst>
              </p:cNvPr>
              <p:cNvSpPr txBox="1"/>
              <p:nvPr/>
            </p:nvSpPr>
            <p:spPr>
              <a:xfrm>
                <a:off x="1608455" y="3498315"/>
                <a:ext cx="45265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𝑎</m:t>
                      </m:r>
                    </m:oMath>
                  </m:oMathPara>
                </a14:m>
                <a:endParaRPr lang="en-GB" dirty="0">
                  <a:solidFill>
                    <a:schemeClr val="accent1"/>
                  </a:solidFill>
                </a:endParaRPr>
              </a:p>
            </p:txBody>
          </p:sp>
        </mc:Choice>
        <mc:Fallback xmlns="">
          <p:sp>
            <p:nvSpPr>
              <p:cNvPr id="37" name="TextBox 36">
                <a:extLst>
                  <a:ext uri="{FF2B5EF4-FFF2-40B4-BE49-F238E27FC236}">
                    <a16:creationId xmlns:a16="http://schemas.microsoft.com/office/drawing/2014/main" id="{EBF66B6A-5DE7-4EBF-BFDB-025A1260078C}"/>
                  </a:ext>
                </a:extLst>
              </p:cNvPr>
              <p:cNvSpPr txBox="1">
                <a:spLocks noRot="1" noChangeAspect="1" noMove="1" noResize="1" noEditPoints="1" noAdjustHandles="1" noChangeArrowheads="1" noChangeShapeType="1" noTextEdit="1"/>
              </p:cNvSpPr>
              <p:nvPr/>
            </p:nvSpPr>
            <p:spPr>
              <a:xfrm>
                <a:off x="1608455" y="3498315"/>
                <a:ext cx="452655" cy="369332"/>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AB74EEDC-5BD6-40DF-B743-EA00FA0737E8}"/>
                  </a:ext>
                </a:extLst>
              </p:cNvPr>
              <p:cNvSpPr txBox="1"/>
              <p:nvPr/>
            </p:nvSpPr>
            <p:spPr>
              <a:xfrm>
                <a:off x="1936484" y="4188693"/>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𝑇</m:t>
                      </m:r>
                    </m:oMath>
                  </m:oMathPara>
                </a14:m>
                <a:endParaRPr lang="en-GB" dirty="0">
                  <a:solidFill>
                    <a:schemeClr val="accent1"/>
                  </a:solidFill>
                </a:endParaRPr>
              </a:p>
            </p:txBody>
          </p:sp>
        </mc:Choice>
        <mc:Fallback xmlns="">
          <p:sp>
            <p:nvSpPr>
              <p:cNvPr id="38" name="TextBox 37">
                <a:extLst>
                  <a:ext uri="{FF2B5EF4-FFF2-40B4-BE49-F238E27FC236}">
                    <a16:creationId xmlns:a16="http://schemas.microsoft.com/office/drawing/2014/main" id="{AB74EEDC-5BD6-40DF-B743-EA00FA0737E8}"/>
                  </a:ext>
                </a:extLst>
              </p:cNvPr>
              <p:cNvSpPr txBox="1">
                <a:spLocks noRot="1" noChangeAspect="1" noMove="1" noResize="1" noEditPoints="1" noAdjustHandles="1" noChangeArrowheads="1" noChangeShapeType="1" noTextEdit="1"/>
              </p:cNvSpPr>
              <p:nvPr/>
            </p:nvSpPr>
            <p:spPr>
              <a:xfrm>
                <a:off x="1936484" y="4188693"/>
                <a:ext cx="566267" cy="369332"/>
              </a:xfrm>
              <a:prstGeom prst="rect">
                <a:avLst/>
              </a:prstGeom>
              <a:blipFill>
                <a:blip r:embed="rId14"/>
                <a:stretch>
                  <a:fillRect/>
                </a:stretch>
              </a:blipFill>
            </p:spPr>
            <p:txBody>
              <a:bodyPr/>
              <a:lstStyle/>
              <a:p>
                <a:r>
                  <a:rPr lang="en-GB">
                    <a:noFill/>
                  </a:rPr>
                  <a:t> </a:t>
                </a:r>
              </a:p>
            </p:txBody>
          </p:sp>
        </mc:Fallback>
      </mc:AlternateContent>
      <p:sp>
        <p:nvSpPr>
          <p:cNvPr id="39" name="TextBox 38"/>
          <p:cNvSpPr txBox="1"/>
          <p:nvPr/>
        </p:nvSpPr>
        <p:spPr>
          <a:xfrm>
            <a:off x="252032" y="5679540"/>
            <a:ext cx="2186367" cy="90024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050" b="1" dirty="0" smtClean="0"/>
              <a:t>Key Point 1</a:t>
            </a:r>
            <a:r>
              <a:rPr lang="en-GB" sz="1050" dirty="0" smtClean="0"/>
              <a:t>: The tension in a given piece of string is the same in any part of the string (at a given time). The tension acts away from each particle in the direction of the string.</a:t>
            </a:r>
            <a:endParaRPr lang="en-GB" sz="1050" dirty="0"/>
          </a:p>
        </p:txBody>
      </p:sp>
      <mc:AlternateContent xmlns:mc="http://schemas.openxmlformats.org/markup-compatibility/2006" xmlns:a14="http://schemas.microsoft.com/office/drawing/2010/main">
        <mc:Choice Requires="a14">
          <p:sp>
            <p:nvSpPr>
              <p:cNvPr id="40" name="TextBox 39"/>
              <p:cNvSpPr txBox="1"/>
              <p:nvPr/>
            </p:nvSpPr>
            <p:spPr>
              <a:xfrm>
                <a:off x="2543280" y="5665168"/>
                <a:ext cx="2218720" cy="90024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050" b="1" dirty="0" smtClean="0"/>
                  <a:t>Key Point 2</a:t>
                </a:r>
                <a:r>
                  <a:rPr lang="en-GB" sz="1050" dirty="0" smtClean="0"/>
                  <a:t>: Recall that </a:t>
                </a:r>
                <a14:m>
                  <m:oMath xmlns:m="http://schemas.openxmlformats.org/officeDocument/2006/math">
                    <m:r>
                      <a:rPr lang="en-GB" sz="1050" b="0" i="1" smtClean="0">
                        <a:latin typeface="Cambria Math" panose="02040503050406030204" pitchFamily="18" charset="0"/>
                      </a:rPr>
                      <m:t>𝑅</m:t>
                    </m:r>
                  </m:oMath>
                </a14:m>
                <a:r>
                  <a:rPr lang="en-GB" sz="1050" dirty="0" smtClean="0"/>
                  <a:t> is used for the ‘reaction’ force, acting perpendicular to the plane. The reaction forces may be different for </a:t>
                </a:r>
                <a14:m>
                  <m:oMath xmlns:m="http://schemas.openxmlformats.org/officeDocument/2006/math">
                    <m:r>
                      <a:rPr lang="en-GB" sz="1050" b="0" i="1" smtClean="0">
                        <a:latin typeface="Cambria Math" panose="02040503050406030204" pitchFamily="18" charset="0"/>
                      </a:rPr>
                      <m:t>𝑃</m:t>
                    </m:r>
                  </m:oMath>
                </a14:m>
                <a:r>
                  <a:rPr lang="en-GB" sz="1050" dirty="0" smtClean="0"/>
                  <a:t> and </a:t>
                </a:r>
                <a14:m>
                  <m:oMath xmlns:m="http://schemas.openxmlformats.org/officeDocument/2006/math">
                    <m:r>
                      <a:rPr lang="en-GB" sz="1050" b="0" i="1" smtClean="0">
                        <a:latin typeface="Cambria Math" panose="02040503050406030204" pitchFamily="18" charset="0"/>
                      </a:rPr>
                      <m:t>𝑄</m:t>
                    </m:r>
                  </m:oMath>
                </a14:m>
                <a:r>
                  <a:rPr lang="en-GB" sz="1050" dirty="0" smtClean="0"/>
                  <a:t>, so we used </a:t>
                </a:r>
                <a14:m>
                  <m:oMath xmlns:m="http://schemas.openxmlformats.org/officeDocument/2006/math">
                    <m:sSub>
                      <m:sSubPr>
                        <m:ctrlPr>
                          <a:rPr lang="en-GB" sz="1050" b="0" i="1" smtClean="0">
                            <a:latin typeface="Cambria Math" panose="02040503050406030204" pitchFamily="18" charset="0"/>
                          </a:rPr>
                        </m:ctrlPr>
                      </m:sSubPr>
                      <m:e>
                        <m:r>
                          <a:rPr lang="en-GB" sz="1050" b="0" i="1" smtClean="0">
                            <a:latin typeface="Cambria Math" panose="02040503050406030204" pitchFamily="18" charset="0"/>
                          </a:rPr>
                          <m:t>𝑅</m:t>
                        </m:r>
                      </m:e>
                      <m:sub>
                        <m:r>
                          <a:rPr lang="en-GB" sz="1050" b="0" i="1" smtClean="0">
                            <a:latin typeface="Cambria Math" panose="02040503050406030204" pitchFamily="18" charset="0"/>
                          </a:rPr>
                          <m:t>1</m:t>
                        </m:r>
                      </m:sub>
                    </m:sSub>
                  </m:oMath>
                </a14:m>
                <a:r>
                  <a:rPr lang="en-GB" sz="1050" dirty="0" smtClean="0"/>
                  <a:t> and </a:t>
                </a:r>
                <a14:m>
                  <m:oMath xmlns:m="http://schemas.openxmlformats.org/officeDocument/2006/math">
                    <m:sSub>
                      <m:sSubPr>
                        <m:ctrlPr>
                          <a:rPr lang="en-GB" sz="1050" b="0" i="1" smtClean="0">
                            <a:latin typeface="Cambria Math" panose="02040503050406030204" pitchFamily="18" charset="0"/>
                          </a:rPr>
                        </m:ctrlPr>
                      </m:sSubPr>
                      <m:e>
                        <m:r>
                          <a:rPr lang="en-GB" sz="1050" b="0" i="1" smtClean="0">
                            <a:latin typeface="Cambria Math" panose="02040503050406030204" pitchFamily="18" charset="0"/>
                          </a:rPr>
                          <m:t>𝑅</m:t>
                        </m:r>
                      </m:e>
                      <m:sub>
                        <m:r>
                          <a:rPr lang="en-GB" sz="1050" b="0" i="1" smtClean="0">
                            <a:latin typeface="Cambria Math" panose="02040503050406030204" pitchFamily="18" charset="0"/>
                          </a:rPr>
                          <m:t>2</m:t>
                        </m:r>
                      </m:sub>
                    </m:sSub>
                  </m:oMath>
                </a14:m>
                <a:r>
                  <a:rPr lang="en-GB" sz="1050" dirty="0" smtClean="0"/>
                  <a:t>.</a:t>
                </a:r>
                <a:endParaRPr lang="en-GB" sz="1050" dirty="0"/>
              </a:p>
            </p:txBody>
          </p:sp>
        </mc:Choice>
        <mc:Fallback xmlns="">
          <p:sp>
            <p:nvSpPr>
              <p:cNvPr id="40" name="TextBox 39"/>
              <p:cNvSpPr txBox="1">
                <a:spLocks noRot="1" noChangeAspect="1" noMove="1" noResize="1" noEditPoints="1" noAdjustHandles="1" noChangeArrowheads="1" noChangeShapeType="1" noTextEdit="1"/>
              </p:cNvSpPr>
              <p:nvPr/>
            </p:nvSpPr>
            <p:spPr>
              <a:xfrm>
                <a:off x="2543280" y="5665168"/>
                <a:ext cx="2218720" cy="900246"/>
              </a:xfrm>
              <a:prstGeom prst="rect">
                <a:avLst/>
              </a:prstGeom>
              <a:blipFill>
                <a:blip r:embed="rId15"/>
                <a:stretch>
                  <a:fillRect b="-197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5534025" y="3356992"/>
                <a:ext cx="3362325" cy="1815882"/>
              </a:xfrm>
              <a:prstGeom prst="rect">
                <a:avLst/>
              </a:prstGeom>
              <a:noFill/>
            </p:spPr>
            <p:txBody>
              <a:bodyPr wrap="square" rtlCol="0">
                <a:spAutoFit/>
              </a:bodyPr>
              <a:lstStyle/>
              <a:p>
                <a:r>
                  <a:rPr lang="en-GB" sz="1600" dirty="0" smtClean="0"/>
                  <a:t>If we considered the two particles as one, we can ignore the tensions (they cancel as they are in opposite directions):</a:t>
                </a:r>
              </a:p>
              <a:p>
                <a:pPr/>
                <a14:m>
                  <m:oMathPara xmlns:m="http://schemas.openxmlformats.org/officeDocument/2006/math">
                    <m:oMathParaPr>
                      <m:jc m:val="left"/>
                    </m:oMathParaPr>
                    <m:oMath xmlns:m="http://schemas.openxmlformats.org/officeDocument/2006/math">
                      <m:r>
                        <a:rPr lang="en-GB" sz="1600" b="1" i="1" smtClean="0">
                          <a:latin typeface="Cambria Math" panose="02040503050406030204" pitchFamily="18" charset="0"/>
                        </a:rPr>
                        <m:t>𝑹</m:t>
                      </m:r>
                      <m:d>
                        <m:dPr>
                          <m:ctrlPr>
                            <a:rPr lang="en-GB" sz="1600" b="1" i="1" smtClean="0">
                              <a:latin typeface="Cambria Math" panose="02040503050406030204" pitchFamily="18" charset="0"/>
                            </a:rPr>
                          </m:ctrlPr>
                        </m:dPr>
                        <m:e>
                          <m:r>
                            <a:rPr lang="en-GB" sz="1600" b="1" i="1" smtClean="0">
                              <a:latin typeface="Cambria Math" panose="02040503050406030204" pitchFamily="18" charset="0"/>
                            </a:rPr>
                            <m:t>→</m:t>
                          </m:r>
                        </m:e>
                      </m:d>
                      <m:r>
                        <a:rPr lang="en-GB" sz="1600" b="1" i="1" smtClean="0">
                          <a:latin typeface="Cambria Math" panose="02040503050406030204" pitchFamily="18" charset="0"/>
                        </a:rPr>
                        <m:t>:</m:t>
                      </m:r>
                      <m:r>
                        <a:rPr lang="en-GB" sz="1600" b="1" i="1" smtClean="0">
                          <a:latin typeface="Cambria Math" panose="02040503050406030204" pitchFamily="18" charset="0"/>
                        </a:rPr>
                        <m:t>𝟒𝟎</m:t>
                      </m:r>
                      <m:r>
                        <a:rPr lang="en-GB" sz="1600" b="1" i="1" smtClean="0">
                          <a:latin typeface="Cambria Math" panose="02040503050406030204" pitchFamily="18" charset="0"/>
                        </a:rPr>
                        <m:t>−</m:t>
                      </m:r>
                      <m:r>
                        <a:rPr lang="en-GB" sz="1600" b="1" i="1" smtClean="0">
                          <a:latin typeface="Cambria Math" panose="02040503050406030204" pitchFamily="18" charset="0"/>
                        </a:rPr>
                        <m:t>𝟏𝟎</m:t>
                      </m:r>
                      <m:r>
                        <a:rPr lang="en-GB" sz="1600" b="1" i="1" smtClean="0">
                          <a:latin typeface="Cambria Math" panose="02040503050406030204" pitchFamily="18" charset="0"/>
                        </a:rPr>
                        <m:t>−</m:t>
                      </m:r>
                      <m:r>
                        <a:rPr lang="en-GB" sz="1600" b="1" i="1" smtClean="0">
                          <a:latin typeface="Cambria Math" panose="02040503050406030204" pitchFamily="18" charset="0"/>
                        </a:rPr>
                        <m:t>𝟔</m:t>
                      </m:r>
                      <m:r>
                        <a:rPr lang="en-GB" sz="1600" b="1" i="1" smtClean="0">
                          <a:latin typeface="Cambria Math" panose="02040503050406030204" pitchFamily="18" charset="0"/>
                        </a:rPr>
                        <m:t>=</m:t>
                      </m:r>
                      <m:r>
                        <a:rPr lang="en-GB" sz="1600" b="1" i="1" smtClean="0">
                          <a:latin typeface="Cambria Math" panose="02040503050406030204" pitchFamily="18" charset="0"/>
                        </a:rPr>
                        <m:t>𝟖</m:t>
                      </m:r>
                      <m:r>
                        <a:rPr lang="en-GB" sz="1600" b="1" i="1" smtClean="0">
                          <a:latin typeface="Cambria Math" panose="02040503050406030204" pitchFamily="18" charset="0"/>
                        </a:rPr>
                        <m:t>𝒂</m:t>
                      </m:r>
                    </m:oMath>
                    <m:oMath xmlns:m="http://schemas.openxmlformats.org/officeDocument/2006/math">
                      <m:r>
                        <a:rPr lang="en-GB" sz="1600" b="1" i="1" smtClean="0">
                          <a:latin typeface="Cambria Math" panose="02040503050406030204" pitchFamily="18" charset="0"/>
                        </a:rPr>
                        <m:t>𝟖</m:t>
                      </m:r>
                      <m:r>
                        <a:rPr lang="en-GB" sz="1600" b="1" i="1" smtClean="0">
                          <a:latin typeface="Cambria Math" panose="02040503050406030204" pitchFamily="18" charset="0"/>
                        </a:rPr>
                        <m:t>𝒂</m:t>
                      </m:r>
                      <m:r>
                        <a:rPr lang="en-GB" sz="1600" b="1" i="1" smtClean="0">
                          <a:latin typeface="Cambria Math" panose="02040503050406030204" pitchFamily="18" charset="0"/>
                        </a:rPr>
                        <m:t>=</m:t>
                      </m:r>
                      <m:r>
                        <a:rPr lang="en-GB" sz="1600" b="1" i="1" smtClean="0">
                          <a:latin typeface="Cambria Math" panose="02040503050406030204" pitchFamily="18" charset="0"/>
                        </a:rPr>
                        <m:t>𝟐𝟒</m:t>
                      </m:r>
                    </m:oMath>
                  </m:oMathPara>
                </a14:m>
                <a:r>
                  <a:rPr lang="en-GB" sz="1600" b="1" dirty="0" smtClean="0"/>
                  <a:t/>
                </a:r>
                <a:br>
                  <a:rPr lang="en-GB" sz="1600" b="1" dirty="0" smtClean="0"/>
                </a:br>
                <a14:m>
                  <m:oMath xmlns:m="http://schemas.openxmlformats.org/officeDocument/2006/math">
                    <m:r>
                      <a:rPr lang="en-GB" sz="1600" b="1" i="1" smtClean="0">
                        <a:latin typeface="Cambria Math" panose="02040503050406030204" pitchFamily="18" charset="0"/>
                      </a:rPr>
                      <m:t>𝒂</m:t>
                    </m:r>
                    <m:r>
                      <a:rPr lang="en-GB" sz="1600" b="1" i="1" smtClean="0">
                        <a:latin typeface="Cambria Math" panose="02040503050406030204" pitchFamily="18" charset="0"/>
                      </a:rPr>
                      <m:t>=</m:t>
                    </m:r>
                    <m:r>
                      <a:rPr lang="en-GB" sz="1600" b="1" i="1" smtClean="0">
                        <a:latin typeface="Cambria Math" panose="02040503050406030204" pitchFamily="18" charset="0"/>
                      </a:rPr>
                      <m:t>𝟑</m:t>
                    </m:r>
                  </m:oMath>
                </a14:m>
                <a:r>
                  <a:rPr lang="en-GB" sz="1600" b="1" dirty="0" smtClean="0"/>
                  <a:t> ms</a:t>
                </a:r>
                <a:r>
                  <a:rPr lang="en-GB" sz="1600" b="1" baseline="30000" dirty="0" smtClean="0"/>
                  <a:t>-2</a:t>
                </a:r>
                <a:endParaRPr lang="en-GB" sz="1600" b="1" baseline="30000" dirty="0"/>
              </a:p>
            </p:txBody>
          </p:sp>
        </mc:Choice>
        <mc:Fallback xmlns="">
          <p:sp>
            <p:nvSpPr>
              <p:cNvPr id="41" name="TextBox 40"/>
              <p:cNvSpPr txBox="1">
                <a:spLocks noRot="1" noChangeAspect="1" noMove="1" noResize="1" noEditPoints="1" noAdjustHandles="1" noChangeArrowheads="1" noChangeShapeType="1" noTextEdit="1"/>
              </p:cNvSpPr>
              <p:nvPr/>
            </p:nvSpPr>
            <p:spPr>
              <a:xfrm>
                <a:off x="5534025" y="3356992"/>
                <a:ext cx="3362325" cy="1815882"/>
              </a:xfrm>
              <a:prstGeom prst="rect">
                <a:avLst/>
              </a:prstGeom>
              <a:blipFill>
                <a:blip r:embed="rId16"/>
                <a:stretch>
                  <a:fillRect l="-1089" t="-1007" b="-335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5488852" y="5203849"/>
                <a:ext cx="3530901" cy="1569660"/>
              </a:xfrm>
              <a:prstGeom prst="rect">
                <a:avLst/>
              </a:prstGeom>
              <a:noFill/>
            </p:spPr>
            <p:txBody>
              <a:bodyPr wrap="square" rtlCol="0">
                <a:spAutoFit/>
              </a:bodyPr>
              <a:lstStyle/>
              <a:p>
                <a:r>
                  <a:rPr lang="en-GB" sz="1600" dirty="0" smtClean="0"/>
                  <a:t>If we considered them as separate particles (not recommended):</a:t>
                </a:r>
              </a:p>
              <a:p>
                <a:r>
                  <a:rPr lang="en-GB" sz="1600" b="1" dirty="0" smtClean="0"/>
                  <a:t>At </a:t>
                </a:r>
                <a14:m>
                  <m:oMath xmlns:m="http://schemas.openxmlformats.org/officeDocument/2006/math">
                    <m:r>
                      <a:rPr lang="en-GB" sz="1600" b="1" i="1" smtClean="0">
                        <a:latin typeface="Cambria Math" panose="02040503050406030204" pitchFamily="18" charset="0"/>
                      </a:rPr>
                      <m:t>𝑸</m:t>
                    </m:r>
                    <m:r>
                      <a:rPr lang="en-GB" sz="1600" b="1" i="0" smtClean="0">
                        <a:latin typeface="Cambria Math" panose="02040503050406030204" pitchFamily="18" charset="0"/>
                      </a:rPr>
                      <m:t>,</m:t>
                    </m:r>
                  </m:oMath>
                </a14:m>
                <a:r>
                  <a:rPr lang="en-GB" sz="1600" b="1" dirty="0" smtClean="0"/>
                  <a:t>   </a:t>
                </a:r>
                <a14:m>
                  <m:oMath xmlns:m="http://schemas.openxmlformats.org/officeDocument/2006/math">
                    <m:r>
                      <a:rPr lang="en-GB" sz="1600" b="1" i="1" smtClean="0">
                        <a:latin typeface="Cambria Math" panose="02040503050406030204" pitchFamily="18" charset="0"/>
                      </a:rPr>
                      <m:t>𝑹</m:t>
                    </m:r>
                    <m:d>
                      <m:dPr>
                        <m:ctrlPr>
                          <a:rPr lang="en-GB" sz="1600" b="1" i="1" smtClean="0">
                            <a:latin typeface="Cambria Math" panose="02040503050406030204" pitchFamily="18" charset="0"/>
                          </a:rPr>
                        </m:ctrlPr>
                      </m:dPr>
                      <m:e>
                        <m:r>
                          <a:rPr lang="en-GB" sz="1600" b="1" i="1" smtClean="0">
                            <a:latin typeface="Cambria Math" panose="02040503050406030204" pitchFamily="18" charset="0"/>
                          </a:rPr>
                          <m:t>→</m:t>
                        </m:r>
                      </m:e>
                    </m:d>
                    <m:r>
                      <a:rPr lang="en-GB" sz="1600" b="1" i="1" smtClean="0">
                        <a:latin typeface="Cambria Math" panose="02040503050406030204" pitchFamily="18" charset="0"/>
                      </a:rPr>
                      <m:t>:   </m:t>
                    </m:r>
                    <m:r>
                      <a:rPr lang="en-GB" sz="1600" b="1" i="1" smtClean="0">
                        <a:latin typeface="Cambria Math" panose="02040503050406030204" pitchFamily="18" charset="0"/>
                      </a:rPr>
                      <m:t>𝑻</m:t>
                    </m:r>
                    <m:r>
                      <a:rPr lang="en-GB" sz="1600" b="1" i="1" smtClean="0">
                        <a:latin typeface="Cambria Math" panose="02040503050406030204" pitchFamily="18" charset="0"/>
                      </a:rPr>
                      <m:t>−</m:t>
                    </m:r>
                    <m:r>
                      <a:rPr lang="en-GB" sz="1600" b="1" i="1" smtClean="0">
                        <a:latin typeface="Cambria Math" panose="02040503050406030204" pitchFamily="18" charset="0"/>
                      </a:rPr>
                      <m:t>𝟔</m:t>
                    </m:r>
                    <m:r>
                      <a:rPr lang="en-GB" sz="1600" b="1" i="1" smtClean="0">
                        <a:latin typeface="Cambria Math" panose="02040503050406030204" pitchFamily="18" charset="0"/>
                      </a:rPr>
                      <m:t>=</m:t>
                    </m:r>
                    <m:r>
                      <a:rPr lang="en-GB" sz="1600" b="1" i="1" smtClean="0">
                        <a:latin typeface="Cambria Math" panose="02040503050406030204" pitchFamily="18" charset="0"/>
                      </a:rPr>
                      <m:t>𝟑</m:t>
                    </m:r>
                    <m:r>
                      <a:rPr lang="en-GB" sz="1600" b="1" i="1" smtClean="0">
                        <a:latin typeface="Cambria Math" panose="02040503050406030204" pitchFamily="18" charset="0"/>
                      </a:rPr>
                      <m:t>𝒂</m:t>
                    </m:r>
                  </m:oMath>
                </a14:m>
                <a:endParaRPr lang="en-GB" sz="1600" b="1" dirty="0" smtClean="0"/>
              </a:p>
              <a:p>
                <a:r>
                  <a:rPr lang="en-GB" sz="1600" b="1" dirty="0"/>
                  <a:t>At </a:t>
                </a:r>
                <a14:m>
                  <m:oMath xmlns:m="http://schemas.openxmlformats.org/officeDocument/2006/math">
                    <m:r>
                      <a:rPr lang="en-GB" sz="1600" b="1" i="1" smtClean="0">
                        <a:latin typeface="Cambria Math" panose="02040503050406030204" pitchFamily="18" charset="0"/>
                      </a:rPr>
                      <m:t>𝑷</m:t>
                    </m:r>
                    <m:r>
                      <a:rPr lang="en-GB" sz="1600" b="1">
                        <a:latin typeface="Cambria Math" panose="02040503050406030204" pitchFamily="18" charset="0"/>
                      </a:rPr>
                      <m:t>,</m:t>
                    </m:r>
                  </m:oMath>
                </a14:m>
                <a:r>
                  <a:rPr lang="en-GB" sz="1600" b="1" dirty="0"/>
                  <a:t>   </a:t>
                </a:r>
                <a14:m>
                  <m:oMath xmlns:m="http://schemas.openxmlformats.org/officeDocument/2006/math">
                    <m:r>
                      <a:rPr lang="en-GB" sz="1600" b="1" i="1">
                        <a:latin typeface="Cambria Math" panose="02040503050406030204" pitchFamily="18" charset="0"/>
                      </a:rPr>
                      <m:t>𝑹</m:t>
                    </m:r>
                    <m:d>
                      <m:dPr>
                        <m:ctrlPr>
                          <a:rPr lang="en-GB" sz="1600" b="1" i="1">
                            <a:latin typeface="Cambria Math" panose="02040503050406030204" pitchFamily="18" charset="0"/>
                          </a:rPr>
                        </m:ctrlPr>
                      </m:dPr>
                      <m:e>
                        <m:r>
                          <a:rPr lang="en-GB" sz="1600" b="1" i="1">
                            <a:latin typeface="Cambria Math" panose="02040503050406030204" pitchFamily="18" charset="0"/>
                          </a:rPr>
                          <m:t>→</m:t>
                        </m:r>
                      </m:e>
                    </m:d>
                    <m:r>
                      <a:rPr lang="en-GB" sz="1600" b="1" i="1">
                        <a:latin typeface="Cambria Math" panose="02040503050406030204" pitchFamily="18" charset="0"/>
                      </a:rPr>
                      <m:t>:   </m:t>
                    </m:r>
                    <m:r>
                      <a:rPr lang="en-GB" sz="1600" b="1" i="1" smtClean="0">
                        <a:latin typeface="Cambria Math" panose="02040503050406030204" pitchFamily="18" charset="0"/>
                      </a:rPr>
                      <m:t>𝟒𝟎</m:t>
                    </m:r>
                    <m:r>
                      <a:rPr lang="en-GB" sz="1600" b="1" i="1" smtClean="0">
                        <a:latin typeface="Cambria Math" panose="02040503050406030204" pitchFamily="18" charset="0"/>
                      </a:rPr>
                      <m:t>−</m:t>
                    </m:r>
                    <m:r>
                      <a:rPr lang="en-GB" sz="1600" b="1" i="1" smtClean="0">
                        <a:latin typeface="Cambria Math" panose="02040503050406030204" pitchFamily="18" charset="0"/>
                      </a:rPr>
                      <m:t>𝑻</m:t>
                    </m:r>
                    <m:r>
                      <a:rPr lang="en-GB" sz="1600" b="1" i="1" smtClean="0">
                        <a:latin typeface="Cambria Math" panose="02040503050406030204" pitchFamily="18" charset="0"/>
                      </a:rPr>
                      <m:t>−</m:t>
                    </m:r>
                    <m:r>
                      <a:rPr lang="en-GB" sz="1600" b="1" i="1" smtClean="0">
                        <a:latin typeface="Cambria Math" panose="02040503050406030204" pitchFamily="18" charset="0"/>
                      </a:rPr>
                      <m:t>𝟏𝟎</m:t>
                    </m:r>
                    <m:r>
                      <a:rPr lang="en-GB" sz="1600" b="1" i="1">
                        <a:latin typeface="Cambria Math" panose="02040503050406030204" pitchFamily="18" charset="0"/>
                      </a:rPr>
                      <m:t>=</m:t>
                    </m:r>
                    <m:r>
                      <a:rPr lang="en-GB" sz="1600" b="1" i="1" smtClean="0">
                        <a:latin typeface="Cambria Math" panose="02040503050406030204" pitchFamily="18" charset="0"/>
                      </a:rPr>
                      <m:t>𝟓</m:t>
                    </m:r>
                    <m:r>
                      <a:rPr lang="en-GB" sz="1600" b="1" i="1">
                        <a:latin typeface="Cambria Math" panose="02040503050406030204" pitchFamily="18" charset="0"/>
                      </a:rPr>
                      <m:t>𝒂</m:t>
                    </m:r>
                  </m:oMath>
                </a14:m>
                <a:endParaRPr lang="en-GB" sz="1600" b="1" dirty="0" smtClean="0"/>
              </a:p>
              <a:p>
                <a:r>
                  <a:rPr lang="en-GB" sz="1600" b="1" dirty="0" smtClean="0"/>
                  <a:t>Adding the equations to eliminate </a:t>
                </a:r>
                <a14:m>
                  <m:oMath xmlns:m="http://schemas.openxmlformats.org/officeDocument/2006/math">
                    <m:r>
                      <a:rPr lang="en-GB" sz="1600" b="1" i="1" smtClean="0">
                        <a:latin typeface="Cambria Math" panose="02040503050406030204" pitchFamily="18" charset="0"/>
                      </a:rPr>
                      <m:t>𝑻</m:t>
                    </m:r>
                  </m:oMath>
                </a14:m>
                <a:r>
                  <a:rPr lang="en-GB" sz="1600" b="1" dirty="0" smtClean="0"/>
                  <a:t>:</a:t>
                </a:r>
              </a:p>
              <a:p>
                <a14:m>
                  <m:oMath xmlns:m="http://schemas.openxmlformats.org/officeDocument/2006/math">
                    <m:r>
                      <a:rPr lang="en-GB" sz="1600" b="1" i="1" smtClean="0">
                        <a:latin typeface="Cambria Math" panose="02040503050406030204" pitchFamily="18" charset="0"/>
                      </a:rPr>
                      <m:t>𝟐𝟒</m:t>
                    </m:r>
                    <m:r>
                      <a:rPr lang="en-GB" sz="1600" b="1" i="1" smtClean="0">
                        <a:latin typeface="Cambria Math" panose="02040503050406030204" pitchFamily="18" charset="0"/>
                      </a:rPr>
                      <m:t>=</m:t>
                    </m:r>
                    <m:r>
                      <a:rPr lang="en-GB" sz="1600" b="1" i="1" smtClean="0">
                        <a:latin typeface="Cambria Math" panose="02040503050406030204" pitchFamily="18" charset="0"/>
                      </a:rPr>
                      <m:t>𝟖</m:t>
                    </m:r>
                    <m:r>
                      <a:rPr lang="en-GB" sz="1600" b="1" i="1" smtClean="0">
                        <a:latin typeface="Cambria Math" panose="02040503050406030204" pitchFamily="18" charset="0"/>
                      </a:rPr>
                      <m:t>𝒂</m:t>
                    </m:r>
                  </m:oMath>
                </a14:m>
                <a:r>
                  <a:rPr lang="en-GB" sz="1600" b="1" dirty="0" smtClean="0"/>
                  <a:t> as before.</a:t>
                </a:r>
              </a:p>
            </p:txBody>
          </p:sp>
        </mc:Choice>
        <mc:Fallback xmlns="">
          <p:sp>
            <p:nvSpPr>
              <p:cNvPr id="42" name="TextBox 41"/>
              <p:cNvSpPr txBox="1">
                <a:spLocks noRot="1" noChangeAspect="1" noMove="1" noResize="1" noEditPoints="1" noAdjustHandles="1" noChangeArrowheads="1" noChangeShapeType="1" noTextEdit="1"/>
              </p:cNvSpPr>
              <p:nvPr/>
            </p:nvSpPr>
            <p:spPr>
              <a:xfrm>
                <a:off x="5488852" y="5203849"/>
                <a:ext cx="3530901" cy="1569660"/>
              </a:xfrm>
              <a:prstGeom prst="rect">
                <a:avLst/>
              </a:prstGeom>
              <a:blipFill>
                <a:blip r:embed="rId17"/>
                <a:stretch>
                  <a:fillRect l="-862" t="-1167" b="-4280"/>
                </a:stretch>
              </a:blipFill>
            </p:spPr>
            <p:txBody>
              <a:bodyPr/>
              <a:lstStyle/>
              <a:p>
                <a:r>
                  <a:rPr lang="en-GB">
                    <a:noFill/>
                  </a:rPr>
                  <a:t> </a:t>
                </a:r>
              </a:p>
            </p:txBody>
          </p:sp>
        </mc:Fallback>
      </mc:AlternateContent>
      <p:sp>
        <p:nvSpPr>
          <p:cNvPr id="43" name="Rectangle 42"/>
          <p:cNvSpPr/>
          <p:nvPr/>
        </p:nvSpPr>
        <p:spPr>
          <a:xfrm>
            <a:off x="5259760" y="3434182"/>
            <a:ext cx="23078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a</a:t>
            </a:r>
            <a:endParaRPr lang="en-GB" dirty="0"/>
          </a:p>
        </p:txBody>
      </p:sp>
      <p:sp>
        <p:nvSpPr>
          <p:cNvPr id="44" name="Rectangle 43">
            <a:extLst>
              <a:ext uri="{FF2B5EF4-FFF2-40B4-BE49-F238E27FC236}">
                <a16:creationId xmlns:a16="http://schemas.microsoft.com/office/drawing/2014/main" id="{CFD2A369-4AD1-46FA-8D51-44D83758332A}"/>
              </a:ext>
            </a:extLst>
          </p:cNvPr>
          <p:cNvSpPr/>
          <p:nvPr/>
        </p:nvSpPr>
        <p:spPr>
          <a:xfrm>
            <a:off x="5499026" y="3430538"/>
            <a:ext cx="3473524" cy="331316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5" name="Rectangle 44">
            <a:extLst>
              <a:ext uri="{FF2B5EF4-FFF2-40B4-BE49-F238E27FC236}">
                <a16:creationId xmlns:a16="http://schemas.microsoft.com/office/drawing/2014/main" id="{CFD2A369-4AD1-46FA-8D51-44D83758332A}"/>
              </a:ext>
            </a:extLst>
          </p:cNvPr>
          <p:cNvSpPr/>
          <p:nvPr/>
        </p:nvSpPr>
        <p:spPr>
          <a:xfrm>
            <a:off x="186910" y="3345907"/>
            <a:ext cx="4594639" cy="214049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smtClean="0"/>
              <a:t>? Diagram</a:t>
            </a:r>
            <a:endParaRPr lang="en-GB" sz="2800" dirty="0"/>
          </a:p>
        </p:txBody>
      </p:sp>
    </p:spTree>
    <p:extLst>
      <p:ext uri="{BB962C8B-B14F-4D97-AF65-F5344CB8AC3E}">
        <p14:creationId xmlns:p14="http://schemas.microsoft.com/office/powerpoint/2010/main" val="272088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44"/>
                    </p:tgtEl>
                  </p:cond>
                </p:stCondLst>
                <p:endSync evt="end" delay="0">
                  <p:rtn val="all"/>
                </p:endSync>
                <p:childTnLst>
                  <p:par>
                    <p:cTn id="8" fill="hold">
                      <p:stCondLst>
                        <p:cond delay="0"/>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4"/>
                                        </p:tgtEl>
                                      </p:cBhvr>
                                    </p:animEffect>
                                    <p:set>
                                      <p:cBhvr>
                                        <p:cTn id="12" dur="1" fill="hold">
                                          <p:stCondLst>
                                            <p:cond delay="499"/>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13" restart="whenNotActive" fill="hold" evtFilter="cancelBubble" nodeType="interactiveSeq">
                <p:stCondLst>
                  <p:cond evt="onClick" delay="0">
                    <p:tgtEl>
                      <p:spTgt spid="45"/>
                    </p:tgtEl>
                  </p:cond>
                </p:stCondLst>
                <p:endSync evt="end" delay="0">
                  <p:rtn val="all"/>
                </p:endSync>
                <p:childTnLst>
                  <p:par>
                    <p:cTn id="14" fill="hold">
                      <p:stCondLst>
                        <p:cond delay="0"/>
                      </p:stCondLst>
                      <p:childTnLst>
                        <p:par>
                          <p:cTn id="15" fill="hold">
                            <p:stCondLst>
                              <p:cond delay="0"/>
                            </p:stCondLst>
                            <p:childTnLst>
                              <p:par>
                                <p:cTn id="16" presetID="10" presetClass="exit" presetSubtype="0" fill="hold" grpId="0" nodeType="clickEffect">
                                  <p:stCondLst>
                                    <p:cond delay="0"/>
                                  </p:stCondLst>
                                  <p:childTnLst>
                                    <p:animEffect transition="out" filter="fade">
                                      <p:cBhvr>
                                        <p:cTn id="17" dur="500"/>
                                        <p:tgtEl>
                                          <p:spTgt spid="45"/>
                                        </p:tgtEl>
                                      </p:cBhvr>
                                    </p:animEffect>
                                    <p:set>
                                      <p:cBhvr>
                                        <p:cTn id="18" dur="1" fill="hold">
                                          <p:stCondLst>
                                            <p:cond delay="499"/>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5"/>
                  </p:tgtEl>
                </p:cond>
              </p:nextCondLst>
            </p:seq>
          </p:childTnLst>
        </p:cTn>
      </p:par>
    </p:tnLst>
    <p:bldLst>
      <p:bldP spid="43" grpId="0" animBg="1"/>
      <p:bldP spid="44" grpId="0" animBg="1"/>
      <p:bldP spid="4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Connected Particles</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6" name="Rectangle 5"/>
              <p:cNvSpPr/>
              <p:nvPr/>
            </p:nvSpPr>
            <p:spPr>
              <a:xfrm>
                <a:off x="258700" y="773248"/>
                <a:ext cx="8460886" cy="1384995"/>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r>
                  <a:rPr lang="en-GB" sz="1400" dirty="0" smtClean="0"/>
                  <a:t>[Textbook] Two particles, </a:t>
                </a:r>
                <a14:m>
                  <m:oMath xmlns:m="http://schemas.openxmlformats.org/officeDocument/2006/math">
                    <m:r>
                      <a:rPr lang="en-GB" sz="1400" b="0" i="1" smtClean="0">
                        <a:latin typeface="Cambria Math" panose="02040503050406030204" pitchFamily="18" charset="0"/>
                      </a:rPr>
                      <m:t>𝑃</m:t>
                    </m:r>
                  </m:oMath>
                </a14:m>
                <a:r>
                  <a:rPr lang="en-GB" sz="1400" dirty="0" smtClean="0"/>
                  <a:t> and </a:t>
                </a:r>
                <a14:m>
                  <m:oMath xmlns:m="http://schemas.openxmlformats.org/officeDocument/2006/math">
                    <m:r>
                      <a:rPr lang="en-GB" sz="1400" b="0" i="1" smtClean="0">
                        <a:latin typeface="Cambria Math" panose="02040503050406030204" pitchFamily="18" charset="0"/>
                      </a:rPr>
                      <m:t>𝑄</m:t>
                    </m:r>
                  </m:oMath>
                </a14:m>
                <a:r>
                  <a:rPr lang="en-GB" sz="1400" dirty="0" smtClean="0"/>
                  <a:t>, of masses 5kg and 3kg respectively, are connected by a light inextensible string. Particle </a:t>
                </a:r>
                <a14:m>
                  <m:oMath xmlns:m="http://schemas.openxmlformats.org/officeDocument/2006/math">
                    <m:r>
                      <a:rPr lang="en-GB" sz="1400" b="0" i="1" smtClean="0">
                        <a:latin typeface="Cambria Math" panose="02040503050406030204" pitchFamily="18" charset="0"/>
                      </a:rPr>
                      <m:t>𝑃</m:t>
                    </m:r>
                  </m:oMath>
                </a14:m>
                <a:r>
                  <a:rPr lang="en-GB" sz="1400" dirty="0" smtClean="0"/>
                  <a:t> is pulled by a horizontal force of magnitude 40N along a rough horizontal plane. Particle </a:t>
                </a:r>
                <a14:m>
                  <m:oMath xmlns:m="http://schemas.openxmlformats.org/officeDocument/2006/math">
                    <m:r>
                      <a:rPr lang="en-GB" sz="1400" b="0" i="1" smtClean="0">
                        <a:latin typeface="Cambria Math" panose="02040503050406030204" pitchFamily="18" charset="0"/>
                      </a:rPr>
                      <m:t>𝑃</m:t>
                    </m:r>
                  </m:oMath>
                </a14:m>
                <a:r>
                  <a:rPr lang="en-GB" sz="1400" dirty="0" smtClean="0"/>
                  <a:t> experiences a frictional force of 10N and particle </a:t>
                </a:r>
                <a14:m>
                  <m:oMath xmlns:m="http://schemas.openxmlformats.org/officeDocument/2006/math">
                    <m:r>
                      <a:rPr lang="en-GB" sz="1400" b="0" i="1" smtClean="0">
                        <a:latin typeface="Cambria Math" panose="02040503050406030204" pitchFamily="18" charset="0"/>
                      </a:rPr>
                      <m:t>𝑄</m:t>
                    </m:r>
                  </m:oMath>
                </a14:m>
                <a:r>
                  <a:rPr lang="en-GB" sz="1400" dirty="0" smtClean="0"/>
                  <a:t> experiences a frictional force of 6N.</a:t>
                </a:r>
              </a:p>
              <a:p>
                <a:pPr marL="342900" indent="-342900">
                  <a:buAutoNum type="alphaLcParenBoth"/>
                </a:pPr>
                <a:r>
                  <a:rPr lang="en-GB" sz="1400" dirty="0" smtClean="0"/>
                  <a:t>Find the acceleration of the particles.</a:t>
                </a:r>
              </a:p>
              <a:p>
                <a:pPr marL="342900" indent="-342900">
                  <a:buAutoNum type="alphaLcParenBoth"/>
                </a:pPr>
                <a:r>
                  <a:rPr lang="en-GB" sz="1400" dirty="0" smtClean="0"/>
                  <a:t>Find the tension in the string.</a:t>
                </a:r>
              </a:p>
              <a:p>
                <a:pPr marL="342900" indent="-342900">
                  <a:buAutoNum type="alphaLcParenBoth"/>
                </a:pPr>
                <a:r>
                  <a:rPr lang="en-GB" sz="1400" dirty="0" smtClean="0"/>
                  <a:t>Explain how the modelling assumptions that the string is light and inextensible have been used.</a:t>
                </a:r>
                <a:endParaRPr lang="en-GB" sz="1400" dirty="0"/>
              </a:p>
            </p:txBody>
          </p:sp>
        </mc:Choice>
        <mc:Fallback xmlns="">
          <p:sp>
            <p:nvSpPr>
              <p:cNvPr id="6" name="Rectangle 5"/>
              <p:cNvSpPr>
                <a:spLocks noRot="1" noChangeAspect="1" noMove="1" noResize="1" noEditPoints="1" noAdjustHandles="1" noChangeArrowheads="1" noChangeShapeType="1" noTextEdit="1"/>
              </p:cNvSpPr>
              <p:nvPr/>
            </p:nvSpPr>
            <p:spPr>
              <a:xfrm>
                <a:off x="258700" y="773248"/>
                <a:ext cx="8460886" cy="1384995"/>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grpSp>
        <p:nvGrpSpPr>
          <p:cNvPr id="5" name="Group 4"/>
          <p:cNvGrpSpPr/>
          <p:nvPr/>
        </p:nvGrpSpPr>
        <p:grpSpPr>
          <a:xfrm>
            <a:off x="294983" y="3498315"/>
            <a:ext cx="3468344" cy="2007104"/>
            <a:chOff x="294983" y="3498315"/>
            <a:chExt cx="3468344" cy="2007104"/>
          </a:xfrm>
        </p:grpSpPr>
        <p:cxnSp>
          <p:nvCxnSpPr>
            <p:cNvPr id="26" name="Straight Arrow Connector 25">
              <a:extLst>
                <a:ext uri="{FF2B5EF4-FFF2-40B4-BE49-F238E27FC236}">
                  <a16:creationId xmlns:a16="http://schemas.microsoft.com/office/drawing/2014/main" id="{07C0FD29-41DD-49EC-9AB8-88BAB1B21871}"/>
                </a:ext>
              </a:extLst>
            </p:cNvPr>
            <p:cNvCxnSpPr>
              <a:cxnSpLocks/>
            </p:cNvCxnSpPr>
            <p:nvPr/>
          </p:nvCxnSpPr>
          <p:spPr>
            <a:xfrm>
              <a:off x="1475687" y="4563199"/>
              <a:ext cx="1340856" cy="7849"/>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F6C0D553-1F74-44EE-8E27-DD4EE227ABF5}"/>
                </a:ext>
              </a:extLst>
            </p:cNvPr>
            <p:cNvCxnSpPr>
              <a:cxnSpLocks/>
            </p:cNvCxnSpPr>
            <p:nvPr/>
          </p:nvCxnSpPr>
          <p:spPr>
            <a:xfrm>
              <a:off x="1142720" y="4770129"/>
              <a:ext cx="0" cy="41467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07C0FD29-41DD-49EC-9AB8-88BAB1B21871}"/>
                </a:ext>
              </a:extLst>
            </p:cNvPr>
            <p:cNvCxnSpPr>
              <a:cxnSpLocks/>
            </p:cNvCxnSpPr>
            <p:nvPr/>
          </p:nvCxnSpPr>
          <p:spPr>
            <a:xfrm>
              <a:off x="1449310" y="4557945"/>
              <a:ext cx="48768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C6D9893D-0845-49E2-A4A4-3C7C96DFCBAF}"/>
                </a:ext>
              </a:extLst>
            </p:cNvPr>
            <p:cNvCxnSpPr>
              <a:cxnSpLocks/>
            </p:cNvCxnSpPr>
            <p:nvPr/>
          </p:nvCxnSpPr>
          <p:spPr>
            <a:xfrm flipH="1" flipV="1">
              <a:off x="2122033" y="4556183"/>
              <a:ext cx="43434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AB74EEDC-5BD6-40DF-B743-EA00FA0737E8}"/>
                    </a:ext>
                  </a:extLst>
                </p:cNvPr>
                <p:cNvSpPr txBox="1"/>
                <p:nvPr/>
              </p:nvSpPr>
              <p:spPr>
                <a:xfrm>
                  <a:off x="1319199" y="4173942"/>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𝑇</m:t>
                        </m:r>
                      </m:oMath>
                    </m:oMathPara>
                  </a14:m>
                  <a:endParaRPr lang="en-GB" dirty="0">
                    <a:solidFill>
                      <a:schemeClr val="accent1"/>
                    </a:solidFill>
                  </a:endParaRPr>
                </a:p>
              </p:txBody>
            </p:sp>
          </mc:Choice>
          <mc:Fallback>
            <p:sp>
              <p:nvSpPr>
                <p:cNvPr id="13" name="TextBox 12">
                  <a:extLst>
                    <a:ext uri="{FF2B5EF4-FFF2-40B4-BE49-F238E27FC236}">
                      <a16:creationId xmlns:a16="http://schemas.microsoft.com/office/drawing/2014/main" id="{AB74EEDC-5BD6-40DF-B743-EA00FA0737E8}"/>
                    </a:ext>
                  </a:extLst>
                </p:cNvPr>
                <p:cNvSpPr txBox="1">
                  <a:spLocks noRot="1" noChangeAspect="1" noMove="1" noResize="1" noEditPoints="1" noAdjustHandles="1" noChangeArrowheads="1" noChangeShapeType="1" noTextEdit="1"/>
                </p:cNvSpPr>
                <p:nvPr/>
              </p:nvSpPr>
              <p:spPr>
                <a:xfrm>
                  <a:off x="1319199" y="4173942"/>
                  <a:ext cx="566267"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7F6DB289-03BE-4929-9FBA-BBB15140D04C}"/>
                    </a:ext>
                  </a:extLst>
                </p:cNvPr>
                <p:cNvSpPr txBox="1"/>
                <p:nvPr/>
              </p:nvSpPr>
              <p:spPr>
                <a:xfrm>
                  <a:off x="801374" y="5136087"/>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3</m:t>
                        </m:r>
                        <m:r>
                          <a:rPr lang="en-GB" b="0" i="1" smtClean="0">
                            <a:solidFill>
                              <a:schemeClr val="accent1"/>
                            </a:solidFill>
                            <a:latin typeface="Cambria Math" panose="02040503050406030204" pitchFamily="18" charset="0"/>
                          </a:rPr>
                          <m:t>𝑔</m:t>
                        </m:r>
                        <m:r>
                          <a:rPr lang="en-GB" b="0" i="1" smtClean="0">
                            <a:solidFill>
                              <a:schemeClr val="accent1"/>
                            </a:solidFill>
                            <a:latin typeface="Cambria Math" panose="02040503050406030204" pitchFamily="18" charset="0"/>
                          </a:rPr>
                          <m:t>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p:sp>
              <p:nvSpPr>
                <p:cNvPr id="14" name="TextBox 13">
                  <a:extLst>
                    <a:ext uri="{FF2B5EF4-FFF2-40B4-BE49-F238E27FC236}">
                      <a16:creationId xmlns:a16="http://schemas.microsoft.com/office/drawing/2014/main" id="{7F6DB289-03BE-4929-9FBA-BBB15140D04C}"/>
                    </a:ext>
                  </a:extLst>
                </p:cNvPr>
                <p:cNvSpPr txBox="1">
                  <a:spLocks noRot="1" noChangeAspect="1" noMove="1" noResize="1" noEditPoints="1" noAdjustHandles="1" noChangeArrowheads="1" noChangeShapeType="1" noTextEdit="1"/>
                </p:cNvSpPr>
                <p:nvPr/>
              </p:nvSpPr>
              <p:spPr>
                <a:xfrm>
                  <a:off x="801374" y="5136087"/>
                  <a:ext cx="566267" cy="369332"/>
                </a:xfrm>
                <a:prstGeom prst="rect">
                  <a:avLst/>
                </a:prstGeom>
                <a:blipFill>
                  <a:blip r:embed="rId4"/>
                  <a:stretch>
                    <a:fillRect l="-2151" r="-18280" b="-13333"/>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C99CF0BD-10A6-438F-AFE3-08148BCBDE94}"/>
                    </a:ext>
                  </a:extLst>
                </p:cNvPr>
                <p:cNvSpPr txBox="1"/>
                <p:nvPr/>
              </p:nvSpPr>
              <p:spPr>
                <a:xfrm>
                  <a:off x="854429" y="3646644"/>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0"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𝑅</m:t>
                            </m:r>
                          </m:e>
                          <m:sub>
                            <m:r>
                              <a:rPr lang="en-GB" b="0" i="1" smtClean="0">
                                <a:solidFill>
                                  <a:schemeClr val="accent1"/>
                                </a:solidFill>
                                <a:latin typeface="Cambria Math" panose="02040503050406030204" pitchFamily="18" charset="0"/>
                              </a:rPr>
                              <m:t>1</m:t>
                            </m:r>
                          </m:sub>
                        </m:sSub>
                      </m:oMath>
                    </m:oMathPara>
                  </a14:m>
                  <a:endParaRPr lang="en-GB" dirty="0">
                    <a:solidFill>
                      <a:schemeClr val="accent1"/>
                    </a:solidFill>
                  </a:endParaRPr>
                </a:p>
              </p:txBody>
            </p:sp>
          </mc:Choice>
          <mc:Fallback>
            <p:sp>
              <p:nvSpPr>
                <p:cNvPr id="15" name="TextBox 14">
                  <a:extLst>
                    <a:ext uri="{FF2B5EF4-FFF2-40B4-BE49-F238E27FC236}">
                      <a16:creationId xmlns:a16="http://schemas.microsoft.com/office/drawing/2014/main" id="{C99CF0BD-10A6-438F-AFE3-08148BCBDE94}"/>
                    </a:ext>
                  </a:extLst>
                </p:cNvPr>
                <p:cNvSpPr txBox="1">
                  <a:spLocks noRot="1" noChangeAspect="1" noMove="1" noResize="1" noEditPoints="1" noAdjustHandles="1" noChangeArrowheads="1" noChangeShapeType="1" noTextEdit="1"/>
                </p:cNvSpPr>
                <p:nvPr/>
              </p:nvSpPr>
              <p:spPr>
                <a:xfrm>
                  <a:off x="854429" y="3646644"/>
                  <a:ext cx="566267" cy="3693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A73350C7-BCFC-41F0-8D52-AD44A3F6D875}"/>
                    </a:ext>
                  </a:extLst>
                </p:cNvPr>
                <p:cNvSpPr txBox="1"/>
                <p:nvPr/>
              </p:nvSpPr>
              <p:spPr>
                <a:xfrm>
                  <a:off x="3197060" y="4188240"/>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40 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p:sp>
              <p:nvSpPr>
                <p:cNvPr id="16" name="TextBox 15">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3197060" y="4188240"/>
                  <a:ext cx="566267" cy="369332"/>
                </a:xfrm>
                <a:prstGeom prst="rect">
                  <a:avLst/>
                </a:prstGeom>
                <a:blipFill>
                  <a:blip r:embed="rId6"/>
                  <a:stretch>
                    <a:fillRect r="-15054"/>
                  </a:stretch>
                </a:blipFill>
              </p:spPr>
              <p:txBody>
                <a:bodyPr/>
                <a:lstStyle/>
                <a:p>
                  <a:r>
                    <a:rPr lang="en-GB">
                      <a:noFill/>
                    </a:rPr>
                    <a:t> </a:t>
                  </a:r>
                </a:p>
              </p:txBody>
            </p:sp>
          </mc:Fallback>
        </mc:AlternateContent>
        <p:sp>
          <p:nvSpPr>
            <p:cNvPr id="17" name="Rectangle 16"/>
            <p:cNvSpPr/>
            <p:nvPr/>
          </p:nvSpPr>
          <p:spPr>
            <a:xfrm>
              <a:off x="800120" y="4316652"/>
              <a:ext cx="658550" cy="4670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3kg</a:t>
              </a:r>
              <a:endParaRPr lang="en-GB" dirty="0"/>
            </a:p>
          </p:txBody>
        </p:sp>
        <p:cxnSp>
          <p:nvCxnSpPr>
            <p:cNvPr id="18" name="Straight Arrow Connector 17">
              <a:extLst>
                <a:ext uri="{FF2B5EF4-FFF2-40B4-BE49-F238E27FC236}">
                  <a16:creationId xmlns:a16="http://schemas.microsoft.com/office/drawing/2014/main" id="{D154DA5A-F01A-44B9-B974-2011BCA604BA}"/>
                </a:ext>
              </a:extLst>
            </p:cNvPr>
            <p:cNvCxnSpPr>
              <a:cxnSpLocks/>
            </p:cNvCxnSpPr>
            <p:nvPr/>
          </p:nvCxnSpPr>
          <p:spPr>
            <a:xfrm flipV="1">
              <a:off x="1129395" y="3947112"/>
              <a:ext cx="1096" cy="36954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523207" y="4792041"/>
              <a:ext cx="2880320" cy="0"/>
            </a:xfrm>
            <a:prstGeom prst="line">
              <a:avLst/>
            </a:prstGeom>
          </p:spPr>
          <p:style>
            <a:lnRef idx="1">
              <a:schemeClr val="dk1"/>
            </a:lnRef>
            <a:fillRef idx="0">
              <a:schemeClr val="dk1"/>
            </a:fillRef>
            <a:effectRef idx="0">
              <a:schemeClr val="dk1"/>
            </a:effectRef>
            <a:fontRef idx="minor">
              <a:schemeClr val="tx1"/>
            </a:fontRef>
          </p:style>
        </p:cxnSp>
        <p:sp>
          <p:nvSpPr>
            <p:cNvPr id="21" name="Rectangle 20"/>
            <p:cNvSpPr/>
            <p:nvPr/>
          </p:nvSpPr>
          <p:spPr>
            <a:xfrm>
              <a:off x="2564814" y="4316652"/>
              <a:ext cx="658550" cy="4670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5kg</a:t>
              </a:r>
              <a:endParaRPr lang="en-GB" dirty="0"/>
            </a:p>
          </p:txBody>
        </p:sp>
        <p:cxnSp>
          <p:nvCxnSpPr>
            <p:cNvPr id="22" name="Straight Arrow Connector 21">
              <a:extLst>
                <a:ext uri="{FF2B5EF4-FFF2-40B4-BE49-F238E27FC236}">
                  <a16:creationId xmlns:a16="http://schemas.microsoft.com/office/drawing/2014/main" id="{D154DA5A-F01A-44B9-B974-2011BCA604BA}"/>
                </a:ext>
              </a:extLst>
            </p:cNvPr>
            <p:cNvCxnSpPr>
              <a:cxnSpLocks/>
            </p:cNvCxnSpPr>
            <p:nvPr/>
          </p:nvCxnSpPr>
          <p:spPr>
            <a:xfrm flipV="1">
              <a:off x="2907143" y="3942956"/>
              <a:ext cx="1096" cy="36954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C99CF0BD-10A6-438F-AFE3-08148BCBDE94}"/>
                    </a:ext>
                  </a:extLst>
                </p:cNvPr>
                <p:cNvSpPr txBox="1"/>
                <p:nvPr/>
              </p:nvSpPr>
              <p:spPr>
                <a:xfrm>
                  <a:off x="2657097" y="3635017"/>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0"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𝑅</m:t>
                            </m:r>
                          </m:e>
                          <m:sub>
                            <m:r>
                              <a:rPr lang="en-GB" b="0" i="1" smtClean="0">
                                <a:solidFill>
                                  <a:schemeClr val="accent1"/>
                                </a:solidFill>
                                <a:latin typeface="Cambria Math" panose="02040503050406030204" pitchFamily="18" charset="0"/>
                              </a:rPr>
                              <m:t>2</m:t>
                            </m:r>
                          </m:sub>
                        </m:sSub>
                      </m:oMath>
                    </m:oMathPara>
                  </a14:m>
                  <a:endParaRPr lang="en-GB" dirty="0">
                    <a:solidFill>
                      <a:schemeClr val="accent1"/>
                    </a:solidFill>
                  </a:endParaRPr>
                </a:p>
              </p:txBody>
            </p:sp>
          </mc:Choice>
          <mc:Fallback>
            <p:sp>
              <p:nvSpPr>
                <p:cNvPr id="23" name="TextBox 22">
                  <a:extLst>
                    <a:ext uri="{FF2B5EF4-FFF2-40B4-BE49-F238E27FC236}">
                      <a16:creationId xmlns:a16="http://schemas.microsoft.com/office/drawing/2014/main" id="{C99CF0BD-10A6-438F-AFE3-08148BCBDE94}"/>
                    </a:ext>
                  </a:extLst>
                </p:cNvPr>
                <p:cNvSpPr txBox="1">
                  <a:spLocks noRot="1" noChangeAspect="1" noMove="1" noResize="1" noEditPoints="1" noAdjustHandles="1" noChangeArrowheads="1" noChangeShapeType="1" noTextEdit="1"/>
                </p:cNvSpPr>
                <p:nvPr/>
              </p:nvSpPr>
              <p:spPr>
                <a:xfrm>
                  <a:off x="2657097" y="3635017"/>
                  <a:ext cx="566267" cy="369332"/>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4" name="TextBox 23"/>
                <p:cNvSpPr txBox="1"/>
                <p:nvPr/>
              </p:nvSpPr>
              <p:spPr>
                <a:xfrm>
                  <a:off x="374667" y="4044440"/>
                  <a:ext cx="569469"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𝑄</m:t>
                        </m:r>
                      </m:oMath>
                    </m:oMathPara>
                  </a14:m>
                  <a:endParaRPr lang="en-GB" dirty="0"/>
                </a:p>
              </p:txBody>
            </p:sp>
          </mc:Choice>
          <mc:Fallback>
            <p:sp>
              <p:nvSpPr>
                <p:cNvPr id="24" name="TextBox 23"/>
                <p:cNvSpPr txBox="1">
                  <a:spLocks noRot="1" noChangeAspect="1" noMove="1" noResize="1" noEditPoints="1" noAdjustHandles="1" noChangeArrowheads="1" noChangeShapeType="1" noTextEdit="1"/>
                </p:cNvSpPr>
                <p:nvPr/>
              </p:nvSpPr>
              <p:spPr>
                <a:xfrm>
                  <a:off x="374667" y="4044440"/>
                  <a:ext cx="569469" cy="369332"/>
                </a:xfrm>
                <a:prstGeom prst="rect">
                  <a:avLst/>
                </a:prstGeom>
                <a:blipFill>
                  <a:blip r:embed="rId8"/>
                  <a:stretch>
                    <a:fillRect b="-9836"/>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5" name="TextBox 24"/>
                <p:cNvSpPr txBox="1"/>
                <p:nvPr/>
              </p:nvSpPr>
              <p:spPr>
                <a:xfrm>
                  <a:off x="2161492" y="4042654"/>
                  <a:ext cx="569469"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𝑃</m:t>
                        </m:r>
                      </m:oMath>
                    </m:oMathPara>
                  </a14:m>
                  <a:endParaRPr lang="en-GB" dirty="0"/>
                </a:p>
              </p:txBody>
            </p:sp>
          </mc:Choice>
          <mc:Fallback>
            <p:sp>
              <p:nvSpPr>
                <p:cNvPr id="25" name="TextBox 24"/>
                <p:cNvSpPr txBox="1">
                  <a:spLocks noRot="1" noChangeAspect="1" noMove="1" noResize="1" noEditPoints="1" noAdjustHandles="1" noChangeArrowheads="1" noChangeShapeType="1" noTextEdit="1"/>
                </p:cNvSpPr>
                <p:nvPr/>
              </p:nvSpPr>
              <p:spPr>
                <a:xfrm>
                  <a:off x="2161492" y="4042654"/>
                  <a:ext cx="569469" cy="369332"/>
                </a:xfrm>
                <a:prstGeom prst="rect">
                  <a:avLst/>
                </a:prstGeom>
                <a:blipFill>
                  <a:blip r:embed="rId9"/>
                  <a:stretch>
                    <a:fillRect/>
                  </a:stretch>
                </a:blipFill>
              </p:spPr>
              <p:txBody>
                <a:bodyPr/>
                <a:lstStyle/>
                <a:p>
                  <a:r>
                    <a:rPr lang="en-GB">
                      <a:noFill/>
                    </a:rPr>
                    <a:t> </a:t>
                  </a:r>
                </a:p>
              </p:txBody>
            </p:sp>
          </mc:Fallback>
        </mc:AlternateContent>
        <p:cxnSp>
          <p:nvCxnSpPr>
            <p:cNvPr id="28" name="Straight Arrow Connector 27">
              <a:extLst>
                <a:ext uri="{FF2B5EF4-FFF2-40B4-BE49-F238E27FC236}">
                  <a16:creationId xmlns:a16="http://schemas.microsoft.com/office/drawing/2014/main" id="{07C0FD29-41DD-49EC-9AB8-88BAB1B21871}"/>
                </a:ext>
              </a:extLst>
            </p:cNvPr>
            <p:cNvCxnSpPr>
              <a:cxnSpLocks/>
            </p:cNvCxnSpPr>
            <p:nvPr/>
          </p:nvCxnSpPr>
          <p:spPr>
            <a:xfrm>
              <a:off x="3231805" y="4568520"/>
              <a:ext cx="48768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C6D9893D-0845-49E2-A4A4-3C7C96DFCBAF}"/>
                </a:ext>
              </a:extLst>
            </p:cNvPr>
            <p:cNvCxnSpPr>
              <a:cxnSpLocks/>
            </p:cNvCxnSpPr>
            <p:nvPr/>
          </p:nvCxnSpPr>
          <p:spPr>
            <a:xfrm flipH="1" flipV="1">
              <a:off x="2126522" y="4669768"/>
              <a:ext cx="43434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30" name="TextBox 29">
                  <a:extLst>
                    <a:ext uri="{FF2B5EF4-FFF2-40B4-BE49-F238E27FC236}">
                      <a16:creationId xmlns:a16="http://schemas.microsoft.com/office/drawing/2014/main" id="{A73350C7-BCFC-41F0-8D52-AD44A3F6D875}"/>
                    </a:ext>
                  </a:extLst>
                </p:cNvPr>
                <p:cNvSpPr txBox="1"/>
                <p:nvPr/>
              </p:nvSpPr>
              <p:spPr>
                <a:xfrm>
                  <a:off x="1949334" y="4647238"/>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10 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p:sp>
              <p:nvSpPr>
                <p:cNvPr id="30" name="TextBox 29">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1949334" y="4647238"/>
                  <a:ext cx="566267" cy="369332"/>
                </a:xfrm>
                <a:prstGeom prst="rect">
                  <a:avLst/>
                </a:prstGeom>
                <a:blipFill>
                  <a:blip r:embed="rId10"/>
                  <a:stretch>
                    <a:fillRect r="-13978"/>
                  </a:stretch>
                </a:blipFill>
              </p:spPr>
              <p:txBody>
                <a:bodyPr/>
                <a:lstStyle/>
                <a:p>
                  <a:r>
                    <a:rPr lang="en-GB">
                      <a:noFill/>
                    </a:rPr>
                    <a:t> </a:t>
                  </a:r>
                </a:p>
              </p:txBody>
            </p:sp>
          </mc:Fallback>
        </mc:AlternateContent>
        <p:cxnSp>
          <p:nvCxnSpPr>
            <p:cNvPr id="31" name="Straight Arrow Connector 30">
              <a:extLst>
                <a:ext uri="{FF2B5EF4-FFF2-40B4-BE49-F238E27FC236}">
                  <a16:creationId xmlns:a16="http://schemas.microsoft.com/office/drawing/2014/main" id="{C6D9893D-0845-49E2-A4A4-3C7C96DFCBAF}"/>
                </a:ext>
              </a:extLst>
            </p:cNvPr>
            <p:cNvCxnSpPr>
              <a:cxnSpLocks/>
            </p:cNvCxnSpPr>
            <p:nvPr/>
          </p:nvCxnSpPr>
          <p:spPr>
            <a:xfrm flipH="1" flipV="1">
              <a:off x="357339" y="4669768"/>
              <a:ext cx="43434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32" name="TextBox 31">
                  <a:extLst>
                    <a:ext uri="{FF2B5EF4-FFF2-40B4-BE49-F238E27FC236}">
                      <a16:creationId xmlns:a16="http://schemas.microsoft.com/office/drawing/2014/main" id="{A73350C7-BCFC-41F0-8D52-AD44A3F6D875}"/>
                    </a:ext>
                  </a:extLst>
                </p:cNvPr>
                <p:cNvSpPr txBox="1"/>
                <p:nvPr/>
              </p:nvSpPr>
              <p:spPr>
                <a:xfrm>
                  <a:off x="294983" y="4643502"/>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6 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p:sp>
              <p:nvSpPr>
                <p:cNvPr id="32" name="TextBox 31">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94983" y="4643502"/>
                  <a:ext cx="566267" cy="369332"/>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3" name="TextBox 32">
                  <a:extLst>
                    <a:ext uri="{FF2B5EF4-FFF2-40B4-BE49-F238E27FC236}">
                      <a16:creationId xmlns:a16="http://schemas.microsoft.com/office/drawing/2014/main" id="{7F6DB289-03BE-4929-9FBA-BBB15140D04C}"/>
                    </a:ext>
                  </a:extLst>
                </p:cNvPr>
                <p:cNvSpPr txBox="1"/>
                <p:nvPr/>
              </p:nvSpPr>
              <p:spPr>
                <a:xfrm>
                  <a:off x="2569073" y="5124888"/>
                  <a:ext cx="66180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5</m:t>
                        </m:r>
                        <m:r>
                          <a:rPr lang="en-GB" b="0" i="1" smtClean="0">
                            <a:solidFill>
                              <a:schemeClr val="accent1"/>
                            </a:solidFill>
                            <a:latin typeface="Cambria Math" panose="02040503050406030204" pitchFamily="18" charset="0"/>
                          </a:rPr>
                          <m:t>𝑔</m:t>
                        </m:r>
                        <m:r>
                          <a:rPr lang="en-GB" b="0" i="1" smtClean="0">
                            <a:solidFill>
                              <a:schemeClr val="accent1"/>
                            </a:solidFill>
                            <a:latin typeface="Cambria Math" panose="02040503050406030204" pitchFamily="18" charset="0"/>
                          </a:rPr>
                          <m:t>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p:sp>
              <p:nvSpPr>
                <p:cNvPr id="33" name="TextBox 32">
                  <a:extLst>
                    <a:ext uri="{FF2B5EF4-FFF2-40B4-BE49-F238E27FC236}">
                      <a16:creationId xmlns:a16="http://schemas.microsoft.com/office/drawing/2014/main" id="{7F6DB289-03BE-4929-9FBA-BBB15140D04C}"/>
                    </a:ext>
                  </a:extLst>
                </p:cNvPr>
                <p:cNvSpPr txBox="1">
                  <a:spLocks noRot="1" noChangeAspect="1" noMove="1" noResize="1" noEditPoints="1" noAdjustHandles="1" noChangeArrowheads="1" noChangeShapeType="1" noTextEdit="1"/>
                </p:cNvSpPr>
                <p:nvPr/>
              </p:nvSpPr>
              <p:spPr>
                <a:xfrm>
                  <a:off x="2569073" y="5124888"/>
                  <a:ext cx="661807" cy="369332"/>
                </a:xfrm>
                <a:prstGeom prst="rect">
                  <a:avLst/>
                </a:prstGeom>
                <a:blipFill>
                  <a:blip r:embed="rId12"/>
                  <a:stretch>
                    <a:fillRect l="-2752" r="-917" b="-13333"/>
                  </a:stretch>
                </a:blipFill>
              </p:spPr>
              <p:txBody>
                <a:bodyPr/>
                <a:lstStyle/>
                <a:p>
                  <a:r>
                    <a:rPr lang="en-GB">
                      <a:noFill/>
                    </a:rPr>
                    <a:t> </a:t>
                  </a:r>
                </a:p>
              </p:txBody>
            </p:sp>
          </mc:Fallback>
        </mc:AlternateContent>
        <p:cxnSp>
          <p:nvCxnSpPr>
            <p:cNvPr id="34" name="Straight Arrow Connector 33">
              <a:extLst>
                <a:ext uri="{FF2B5EF4-FFF2-40B4-BE49-F238E27FC236}">
                  <a16:creationId xmlns:a16="http://schemas.microsoft.com/office/drawing/2014/main" id="{F6C0D553-1F74-44EE-8E27-DD4EE227ABF5}"/>
                </a:ext>
              </a:extLst>
            </p:cNvPr>
            <p:cNvCxnSpPr>
              <a:cxnSpLocks/>
            </p:cNvCxnSpPr>
            <p:nvPr/>
          </p:nvCxnSpPr>
          <p:spPr>
            <a:xfrm>
              <a:off x="2907143" y="4792041"/>
              <a:ext cx="0" cy="41467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097B67B2-1E91-4953-B573-31F2C3EB001C}"/>
                </a:ext>
              </a:extLst>
            </p:cNvPr>
            <p:cNvCxnSpPr>
              <a:cxnSpLocks/>
            </p:cNvCxnSpPr>
            <p:nvPr/>
          </p:nvCxnSpPr>
          <p:spPr>
            <a:xfrm>
              <a:off x="1744980" y="3880485"/>
              <a:ext cx="181712" cy="2672"/>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AF645C13-3291-4004-8594-AB457FF4D21D}"/>
                </a:ext>
              </a:extLst>
            </p:cNvPr>
            <p:cNvCxnSpPr>
              <a:cxnSpLocks/>
            </p:cNvCxnSpPr>
            <p:nvPr/>
          </p:nvCxnSpPr>
          <p:spPr>
            <a:xfrm>
              <a:off x="1681480" y="3880485"/>
              <a:ext cx="327194" cy="2672"/>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37" name="TextBox 36">
                  <a:extLst>
                    <a:ext uri="{FF2B5EF4-FFF2-40B4-BE49-F238E27FC236}">
                      <a16:creationId xmlns:a16="http://schemas.microsoft.com/office/drawing/2014/main" id="{EBF66B6A-5DE7-4EBF-BFDB-025A1260078C}"/>
                    </a:ext>
                  </a:extLst>
                </p:cNvPr>
                <p:cNvSpPr txBox="1"/>
                <p:nvPr/>
              </p:nvSpPr>
              <p:spPr>
                <a:xfrm>
                  <a:off x="1608455" y="3498315"/>
                  <a:ext cx="45265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𝑎</m:t>
                        </m:r>
                      </m:oMath>
                    </m:oMathPara>
                  </a14:m>
                  <a:endParaRPr lang="en-GB" dirty="0">
                    <a:solidFill>
                      <a:schemeClr val="accent1"/>
                    </a:solidFill>
                  </a:endParaRPr>
                </a:p>
              </p:txBody>
            </p:sp>
          </mc:Choice>
          <mc:Fallback>
            <p:sp>
              <p:nvSpPr>
                <p:cNvPr id="37" name="TextBox 36">
                  <a:extLst>
                    <a:ext uri="{FF2B5EF4-FFF2-40B4-BE49-F238E27FC236}">
                      <a16:creationId xmlns:a16="http://schemas.microsoft.com/office/drawing/2014/main" id="{EBF66B6A-5DE7-4EBF-BFDB-025A1260078C}"/>
                    </a:ext>
                  </a:extLst>
                </p:cNvPr>
                <p:cNvSpPr txBox="1">
                  <a:spLocks noRot="1" noChangeAspect="1" noMove="1" noResize="1" noEditPoints="1" noAdjustHandles="1" noChangeArrowheads="1" noChangeShapeType="1" noTextEdit="1"/>
                </p:cNvSpPr>
                <p:nvPr/>
              </p:nvSpPr>
              <p:spPr>
                <a:xfrm>
                  <a:off x="1608455" y="3498315"/>
                  <a:ext cx="452655" cy="369332"/>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8" name="TextBox 37">
                  <a:extLst>
                    <a:ext uri="{FF2B5EF4-FFF2-40B4-BE49-F238E27FC236}">
                      <a16:creationId xmlns:a16="http://schemas.microsoft.com/office/drawing/2014/main" id="{AB74EEDC-5BD6-40DF-B743-EA00FA0737E8}"/>
                    </a:ext>
                  </a:extLst>
                </p:cNvPr>
                <p:cNvSpPr txBox="1"/>
                <p:nvPr/>
              </p:nvSpPr>
              <p:spPr>
                <a:xfrm>
                  <a:off x="1936484" y="4188693"/>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𝑇</m:t>
                        </m:r>
                      </m:oMath>
                    </m:oMathPara>
                  </a14:m>
                  <a:endParaRPr lang="en-GB" dirty="0">
                    <a:solidFill>
                      <a:schemeClr val="accent1"/>
                    </a:solidFill>
                  </a:endParaRPr>
                </a:p>
              </p:txBody>
            </p:sp>
          </mc:Choice>
          <mc:Fallback>
            <p:sp>
              <p:nvSpPr>
                <p:cNvPr id="38" name="TextBox 37">
                  <a:extLst>
                    <a:ext uri="{FF2B5EF4-FFF2-40B4-BE49-F238E27FC236}">
                      <a16:creationId xmlns:a16="http://schemas.microsoft.com/office/drawing/2014/main" id="{AB74EEDC-5BD6-40DF-B743-EA00FA0737E8}"/>
                    </a:ext>
                  </a:extLst>
                </p:cNvPr>
                <p:cNvSpPr txBox="1">
                  <a:spLocks noRot="1" noChangeAspect="1" noMove="1" noResize="1" noEditPoints="1" noAdjustHandles="1" noChangeArrowheads="1" noChangeShapeType="1" noTextEdit="1"/>
                </p:cNvSpPr>
                <p:nvPr/>
              </p:nvSpPr>
              <p:spPr>
                <a:xfrm>
                  <a:off x="1936484" y="4188693"/>
                  <a:ext cx="566267" cy="369332"/>
                </a:xfrm>
                <a:prstGeom prst="rect">
                  <a:avLst/>
                </a:prstGeom>
                <a:blipFill>
                  <a:blip r:embed="rId14"/>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41" name="TextBox 40"/>
              <p:cNvSpPr txBox="1"/>
              <p:nvPr/>
            </p:nvSpPr>
            <p:spPr>
              <a:xfrm>
                <a:off x="5048250" y="2966467"/>
                <a:ext cx="3362325" cy="584775"/>
              </a:xfrm>
              <a:prstGeom prst="rect">
                <a:avLst/>
              </a:prstGeom>
              <a:noFill/>
            </p:spPr>
            <p:txBody>
              <a:bodyPr wrap="square" rtlCol="0">
                <a:spAutoFit/>
              </a:bodyPr>
              <a:lstStyle/>
              <a:p>
                <a:r>
                  <a:rPr lang="en-GB" sz="1600" dirty="0" smtClean="0"/>
                  <a:t>For </a:t>
                </a:r>
                <a14:m>
                  <m:oMath xmlns:m="http://schemas.openxmlformats.org/officeDocument/2006/math">
                    <m:r>
                      <a:rPr lang="en-GB" sz="1600" b="0" i="1" smtClean="0">
                        <a:latin typeface="Cambria Math" panose="02040503050406030204" pitchFamily="18" charset="0"/>
                      </a:rPr>
                      <m:t>𝑃</m:t>
                    </m:r>
                  </m:oMath>
                </a14:m>
                <a:r>
                  <a:rPr lang="en-GB" sz="1600" dirty="0" smtClean="0"/>
                  <a:t>: </a:t>
                </a:r>
                <a14:m>
                  <m:oMath xmlns:m="http://schemas.openxmlformats.org/officeDocument/2006/math">
                    <m:r>
                      <a:rPr lang="en-GB" sz="1600" b="0" i="1" smtClean="0">
                        <a:latin typeface="Cambria Math" panose="02040503050406030204" pitchFamily="18" charset="0"/>
                      </a:rPr>
                      <m:t>𝑅</m:t>
                    </m:r>
                    <m:d>
                      <m:dPr>
                        <m:ctrlPr>
                          <a:rPr lang="en-GB" sz="1600" i="1" smtClean="0">
                            <a:latin typeface="Cambria Math" panose="02040503050406030204" pitchFamily="18" charset="0"/>
                          </a:rPr>
                        </m:ctrlPr>
                      </m:dPr>
                      <m:e>
                        <m:r>
                          <a:rPr lang="en-GB" sz="1600" b="0" i="1" smtClean="0">
                            <a:latin typeface="Cambria Math" panose="02040503050406030204" pitchFamily="18" charset="0"/>
                          </a:rPr>
                          <m:t>→</m:t>
                        </m:r>
                      </m:e>
                    </m:d>
                    <m:r>
                      <a:rPr lang="en-GB" sz="1600" b="0" i="1" smtClean="0">
                        <a:latin typeface="Cambria Math" panose="02040503050406030204" pitchFamily="18" charset="0"/>
                      </a:rPr>
                      <m:t>: </m:t>
                    </m:r>
                  </m:oMath>
                </a14:m>
                <a:r>
                  <a:rPr lang="en-GB" sz="1600" dirty="0" smtClean="0"/>
                  <a:t> </a:t>
                </a:r>
                <a14:m>
                  <m:oMath xmlns:m="http://schemas.openxmlformats.org/officeDocument/2006/math">
                    <m:r>
                      <a:rPr lang="en-GB" sz="1600" b="0" i="1" dirty="0" smtClean="0">
                        <a:latin typeface="Cambria Math" panose="02040503050406030204" pitchFamily="18" charset="0"/>
                      </a:rPr>
                      <m:t>40−</m:t>
                    </m:r>
                    <m:r>
                      <a:rPr lang="en-GB" sz="1600" b="0" i="1" dirty="0" smtClean="0">
                        <a:latin typeface="Cambria Math" panose="02040503050406030204" pitchFamily="18" charset="0"/>
                      </a:rPr>
                      <m:t>𝑇</m:t>
                    </m:r>
                    <m:r>
                      <a:rPr lang="en-GB" sz="1600" b="0" i="1" dirty="0" smtClean="0">
                        <a:latin typeface="Cambria Math" panose="02040503050406030204" pitchFamily="18" charset="0"/>
                      </a:rPr>
                      <m:t>−10=5×3</m:t>
                    </m:r>
                  </m:oMath>
                </a14:m>
                <a:r>
                  <a:rPr lang="en-GB" sz="1600" b="0" dirty="0" smtClean="0"/>
                  <a:t/>
                </a:r>
                <a:br>
                  <a:rPr lang="en-GB" sz="1600" b="0" dirty="0" smtClean="0"/>
                </a:br>
                <a14:m>
                  <m:oMath xmlns:m="http://schemas.openxmlformats.org/officeDocument/2006/math">
                    <m:r>
                      <a:rPr lang="en-GB" sz="1600" b="0" i="1" smtClean="0">
                        <a:latin typeface="Cambria Math" panose="02040503050406030204" pitchFamily="18" charset="0"/>
                      </a:rPr>
                      <m:t>𝑇</m:t>
                    </m:r>
                    <m:r>
                      <a:rPr lang="en-GB" sz="1600" b="0" i="1" smtClean="0">
                        <a:latin typeface="Cambria Math" panose="02040503050406030204" pitchFamily="18" charset="0"/>
                      </a:rPr>
                      <m:t>=15</m:t>
                    </m:r>
                  </m:oMath>
                </a14:m>
                <a:r>
                  <a:rPr lang="en-GB" sz="1600" dirty="0" smtClean="0"/>
                  <a:t> N</a:t>
                </a:r>
                <a:endParaRPr lang="en-GB"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5048250" y="2966467"/>
                <a:ext cx="3362325" cy="584775"/>
              </a:xfrm>
              <a:prstGeom prst="rect">
                <a:avLst/>
              </a:prstGeom>
              <a:blipFill>
                <a:blip r:embed="rId15"/>
                <a:stretch>
                  <a:fillRect l="-906" t="-3125" b="-12500"/>
                </a:stretch>
              </a:blipFill>
            </p:spPr>
            <p:txBody>
              <a:bodyPr/>
              <a:lstStyle/>
              <a:p>
                <a:r>
                  <a:rPr lang="en-GB">
                    <a:noFill/>
                  </a:rPr>
                  <a:t> </a:t>
                </a:r>
              </a:p>
            </p:txBody>
          </p:sp>
        </mc:Fallback>
      </mc:AlternateContent>
      <p:sp>
        <p:nvSpPr>
          <p:cNvPr id="43" name="Rectangle 42"/>
          <p:cNvSpPr/>
          <p:nvPr/>
        </p:nvSpPr>
        <p:spPr>
          <a:xfrm>
            <a:off x="4706114" y="3040095"/>
            <a:ext cx="23078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b</a:t>
            </a:r>
            <a:endParaRPr lang="en-GB" dirty="0"/>
          </a:p>
        </p:txBody>
      </p:sp>
      <mc:AlternateContent xmlns:mc="http://schemas.openxmlformats.org/markup-compatibility/2006" xmlns:a14="http://schemas.microsoft.com/office/drawing/2010/main">
        <mc:Choice Requires="a14">
          <p:sp>
            <p:nvSpPr>
              <p:cNvPr id="46" name="TextBox 45"/>
              <p:cNvSpPr txBox="1"/>
              <p:nvPr/>
            </p:nvSpPr>
            <p:spPr>
              <a:xfrm>
                <a:off x="5032994" y="3690024"/>
                <a:ext cx="3299325" cy="1815882"/>
              </a:xfrm>
              <a:prstGeom prst="rect">
                <a:avLst/>
              </a:prstGeom>
              <a:noFill/>
            </p:spPr>
            <p:txBody>
              <a:bodyPr wrap="square" rtlCol="0">
                <a:spAutoFit/>
              </a:bodyPr>
              <a:lstStyle/>
              <a:p>
                <a:r>
                  <a:rPr lang="en-GB" sz="1600" dirty="0" smtClean="0"/>
                  <a:t>Inextensible </a:t>
                </a:r>
                <a14:m>
                  <m:oMath xmlns:m="http://schemas.openxmlformats.org/officeDocument/2006/math">
                    <m:r>
                      <a:rPr lang="en-GB" sz="1600" b="0" i="1" smtClean="0">
                        <a:latin typeface="Cambria Math" panose="02040503050406030204" pitchFamily="18" charset="0"/>
                      </a:rPr>
                      <m:t>⇒</m:t>
                    </m:r>
                  </m:oMath>
                </a14:m>
                <a:r>
                  <a:rPr lang="en-GB" sz="1600" dirty="0" smtClean="0"/>
                  <a:t> acceleration of objects the same</a:t>
                </a:r>
              </a:p>
              <a:p>
                <a:endParaRPr lang="en-GB" sz="1600" dirty="0" smtClean="0"/>
              </a:p>
              <a:p>
                <a:r>
                  <a:rPr lang="en-GB" sz="1600" dirty="0" smtClean="0"/>
                  <a:t>Light </a:t>
                </a:r>
                <a14:m>
                  <m:oMath xmlns:m="http://schemas.openxmlformats.org/officeDocument/2006/math">
                    <m:r>
                      <a:rPr lang="en-GB" sz="1600" b="0" i="1" smtClean="0">
                        <a:latin typeface="Cambria Math" panose="02040503050406030204" pitchFamily="18" charset="0"/>
                      </a:rPr>
                      <m:t>⇒</m:t>
                    </m:r>
                  </m:oMath>
                </a14:m>
                <a:r>
                  <a:rPr lang="en-GB" sz="1600" dirty="0" smtClean="0"/>
                  <a:t> tension is the same throughout the length of the string and the mass of the string is negligible</a:t>
                </a:r>
                <a:endParaRPr lang="en-GB" sz="1600" dirty="0"/>
              </a:p>
            </p:txBody>
          </p:sp>
        </mc:Choice>
        <mc:Fallback xmlns="">
          <p:sp>
            <p:nvSpPr>
              <p:cNvPr id="46" name="TextBox 45"/>
              <p:cNvSpPr txBox="1">
                <a:spLocks noRot="1" noChangeAspect="1" noMove="1" noResize="1" noEditPoints="1" noAdjustHandles="1" noChangeArrowheads="1" noChangeShapeType="1" noTextEdit="1"/>
              </p:cNvSpPr>
              <p:nvPr/>
            </p:nvSpPr>
            <p:spPr>
              <a:xfrm>
                <a:off x="5032994" y="3690024"/>
                <a:ext cx="3299325" cy="1815882"/>
              </a:xfrm>
              <a:prstGeom prst="rect">
                <a:avLst/>
              </a:prstGeom>
              <a:blipFill>
                <a:blip r:embed="rId16"/>
                <a:stretch>
                  <a:fillRect l="-1109" t="-1007" b="-3356"/>
                </a:stretch>
              </a:blipFill>
            </p:spPr>
            <p:txBody>
              <a:bodyPr/>
              <a:lstStyle/>
              <a:p>
                <a:r>
                  <a:rPr lang="en-GB">
                    <a:noFill/>
                  </a:rPr>
                  <a:t> </a:t>
                </a:r>
              </a:p>
            </p:txBody>
          </p:sp>
        </mc:Fallback>
      </mc:AlternateContent>
      <p:sp>
        <p:nvSpPr>
          <p:cNvPr id="47" name="Rectangle 46"/>
          <p:cNvSpPr/>
          <p:nvPr/>
        </p:nvSpPr>
        <p:spPr>
          <a:xfrm>
            <a:off x="4695305" y="3805437"/>
            <a:ext cx="23078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c</a:t>
            </a:r>
            <a:endParaRPr lang="en-GB" dirty="0"/>
          </a:p>
        </p:txBody>
      </p:sp>
      <p:sp>
        <p:nvSpPr>
          <p:cNvPr id="44" name="Rectangle 43">
            <a:extLst>
              <a:ext uri="{FF2B5EF4-FFF2-40B4-BE49-F238E27FC236}">
                <a16:creationId xmlns:a16="http://schemas.microsoft.com/office/drawing/2014/main" id="{CFD2A369-4AD1-46FA-8D51-44D83758332A}"/>
              </a:ext>
            </a:extLst>
          </p:cNvPr>
          <p:cNvSpPr/>
          <p:nvPr/>
        </p:nvSpPr>
        <p:spPr>
          <a:xfrm>
            <a:off x="4945894" y="3032340"/>
            <a:ext cx="3464681" cy="61978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8" name="Rectangle 47">
            <a:extLst>
              <a:ext uri="{FF2B5EF4-FFF2-40B4-BE49-F238E27FC236}">
                <a16:creationId xmlns:a16="http://schemas.microsoft.com/office/drawing/2014/main" id="{CFD2A369-4AD1-46FA-8D51-44D83758332A}"/>
              </a:ext>
            </a:extLst>
          </p:cNvPr>
          <p:cNvSpPr/>
          <p:nvPr/>
        </p:nvSpPr>
        <p:spPr>
          <a:xfrm>
            <a:off x="4936898" y="3802486"/>
            <a:ext cx="3464681" cy="187441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44688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44"/>
                    </p:tgtEl>
                  </p:cond>
                </p:stCondLst>
                <p:endSync evt="end" delay="0">
                  <p:rtn val="all"/>
                </p:endSync>
                <p:childTnLst>
                  <p:par>
                    <p:cTn id="10" fill="hold">
                      <p:stCondLst>
                        <p:cond delay="0"/>
                      </p:stCondLst>
                      <p:childTnLst>
                        <p:par>
                          <p:cTn id="11" fill="hold">
                            <p:stCondLst>
                              <p:cond delay="0"/>
                            </p:stCondLst>
                            <p:childTnLst>
                              <p:par>
                                <p:cTn id="12" presetID="10" presetClass="exit" presetSubtype="0" fill="hold" grpId="0" nodeType="clickEffect">
                                  <p:stCondLst>
                                    <p:cond delay="0"/>
                                  </p:stCondLst>
                                  <p:childTnLst>
                                    <p:animEffect transition="out" filter="fade">
                                      <p:cBhvr>
                                        <p:cTn id="13" dur="500"/>
                                        <p:tgtEl>
                                          <p:spTgt spid="44"/>
                                        </p:tgtEl>
                                      </p:cBhvr>
                                    </p:animEffect>
                                    <p:set>
                                      <p:cBhvr>
                                        <p:cTn id="14" dur="1" fill="hold">
                                          <p:stCondLst>
                                            <p:cond delay="499"/>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15" restart="whenNotActive" fill="hold" evtFilter="cancelBubble" nodeType="interactiveSeq">
                <p:stCondLst>
                  <p:cond evt="onClick" delay="0">
                    <p:tgtEl>
                      <p:spTgt spid="48"/>
                    </p:tgtEl>
                  </p:cond>
                </p:stCondLst>
                <p:endSync evt="end" delay="0">
                  <p:rtn val="all"/>
                </p:endSync>
                <p:childTnLst>
                  <p:par>
                    <p:cTn id="16" fill="hold">
                      <p:stCondLst>
                        <p:cond delay="0"/>
                      </p:stCondLst>
                      <p:childTnLst>
                        <p:par>
                          <p:cTn id="17" fill="hold">
                            <p:stCondLst>
                              <p:cond delay="0"/>
                            </p:stCondLst>
                            <p:childTnLst>
                              <p:par>
                                <p:cTn id="18" presetID="10" presetClass="exit" presetSubtype="0" fill="hold" grpId="0" nodeType="clickEffect">
                                  <p:stCondLst>
                                    <p:cond delay="0"/>
                                  </p:stCondLst>
                                  <p:childTnLst>
                                    <p:animEffect transition="out" filter="fade">
                                      <p:cBhvr>
                                        <p:cTn id="19" dur="500"/>
                                        <p:tgtEl>
                                          <p:spTgt spid="48"/>
                                        </p:tgtEl>
                                      </p:cBhvr>
                                    </p:animEffect>
                                    <p:set>
                                      <p:cBhvr>
                                        <p:cTn id="20" dur="1" fill="hold">
                                          <p:stCondLst>
                                            <p:cond delay="499"/>
                                          </p:stCondLst>
                                        </p:cTn>
                                        <p:tgtEl>
                                          <p:spTgt spid="48"/>
                                        </p:tgtEl>
                                        <p:attrNameLst>
                                          <p:attrName>style.visibility</p:attrName>
                                        </p:attrNameLst>
                                      </p:cBhvr>
                                      <p:to>
                                        <p:strVal val="hidden"/>
                                      </p:to>
                                    </p:set>
                                  </p:childTnLst>
                                </p:cTn>
                              </p:par>
                            </p:childTnLst>
                          </p:cTn>
                        </p:par>
                      </p:childTnLst>
                    </p:cTn>
                  </p:par>
                </p:childTnLst>
              </p:cTn>
              <p:nextCondLst>
                <p:cond evt="onClick" delay="0">
                  <p:tgtEl>
                    <p:spTgt spid="48"/>
                  </p:tgtEl>
                </p:cond>
              </p:nextCondLst>
            </p:seq>
          </p:childTnLst>
        </p:cTn>
      </p:par>
    </p:tnLst>
    <p:bldLst>
      <p:bldP spid="43" grpId="0" animBg="1"/>
      <p:bldP spid="47" grpId="0" animBg="1"/>
      <p:bldP spid="44" grpId="0" animBg="1"/>
      <p:bldP spid="4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Newton’s 3</a:t>
              </a:r>
              <a:r>
                <a:rPr lang="en-GB" sz="3200" baseline="30000" dirty="0" smtClean="0">
                  <a:latin typeface="+mj-lt"/>
                </a:rPr>
                <a:t>rd</a:t>
              </a:r>
              <a:r>
                <a:rPr lang="en-GB" sz="3200" dirty="0" smtClean="0">
                  <a:latin typeface="+mj-lt"/>
                </a:rPr>
                <a:t> Law</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908720"/>
            <a:ext cx="8136904"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smtClean="0">
                <a:latin typeface="Wingdings" panose="05000000000000000000" pitchFamily="2" charset="2"/>
              </a:rPr>
              <a:t>!</a:t>
            </a:r>
            <a:r>
              <a:rPr lang="en-GB" dirty="0" smtClean="0"/>
              <a:t> Newton’s 3</a:t>
            </a:r>
            <a:r>
              <a:rPr lang="en-GB" baseline="30000" dirty="0" smtClean="0"/>
              <a:t>rd</a:t>
            </a:r>
            <a:r>
              <a:rPr lang="en-GB" dirty="0" smtClean="0"/>
              <a:t> Law: For every action there is an equal and opposite reaction.</a:t>
            </a:r>
            <a:endParaRPr lang="en-GB" dirty="0"/>
          </a:p>
        </p:txBody>
      </p:sp>
      <mc:AlternateContent xmlns:mc="http://schemas.openxmlformats.org/markup-compatibility/2006" xmlns:a14="http://schemas.microsoft.com/office/drawing/2010/main">
        <mc:Choice Requires="a14">
          <p:sp>
            <p:nvSpPr>
              <p:cNvPr id="6" name="TextBox 5"/>
              <p:cNvSpPr txBox="1"/>
              <p:nvPr/>
            </p:nvSpPr>
            <p:spPr>
              <a:xfrm>
                <a:off x="408924" y="1397698"/>
                <a:ext cx="7992888" cy="923330"/>
              </a:xfrm>
              <a:prstGeom prst="rect">
                <a:avLst/>
              </a:prstGeom>
              <a:noFill/>
            </p:spPr>
            <p:txBody>
              <a:bodyPr wrap="square" rtlCol="0">
                <a:spAutoFit/>
              </a:bodyPr>
              <a:lstStyle/>
              <a:p>
                <a:r>
                  <a:rPr lang="en-GB" dirty="0" smtClean="0"/>
                  <a:t>Therefore when two bodies </a:t>
                </a:r>
                <a14:m>
                  <m:oMath xmlns:m="http://schemas.openxmlformats.org/officeDocument/2006/math">
                    <m:r>
                      <a:rPr lang="en-GB" b="0" i="1" smtClean="0">
                        <a:latin typeface="Cambria Math" panose="02040503050406030204" pitchFamily="18" charset="0"/>
                      </a:rPr>
                      <m:t>𝐴</m:t>
                    </m:r>
                  </m:oMath>
                </a14:m>
                <a:r>
                  <a:rPr lang="en-GB" dirty="0" smtClean="0"/>
                  <a:t> and </a:t>
                </a:r>
                <a14:m>
                  <m:oMath xmlns:m="http://schemas.openxmlformats.org/officeDocument/2006/math">
                    <m:r>
                      <a:rPr lang="en-GB" b="0" i="1" smtClean="0">
                        <a:latin typeface="Cambria Math" panose="02040503050406030204" pitchFamily="18" charset="0"/>
                      </a:rPr>
                      <m:t>𝐵</m:t>
                    </m:r>
                  </m:oMath>
                </a14:m>
                <a:r>
                  <a:rPr lang="en-GB" dirty="0" smtClean="0"/>
                  <a:t> are in contact, if body </a:t>
                </a:r>
                <a14:m>
                  <m:oMath xmlns:m="http://schemas.openxmlformats.org/officeDocument/2006/math">
                    <m:r>
                      <a:rPr lang="en-GB" b="0" i="1" smtClean="0">
                        <a:latin typeface="Cambria Math" panose="02040503050406030204" pitchFamily="18" charset="0"/>
                      </a:rPr>
                      <m:t>𝐴</m:t>
                    </m:r>
                  </m:oMath>
                </a14:m>
                <a:r>
                  <a:rPr lang="en-GB" dirty="0" smtClean="0"/>
                  <a:t> exerts a force on body </a:t>
                </a:r>
                <a14:m>
                  <m:oMath xmlns:m="http://schemas.openxmlformats.org/officeDocument/2006/math">
                    <m:r>
                      <a:rPr lang="en-GB" b="0" i="1" smtClean="0">
                        <a:latin typeface="Cambria Math" panose="02040503050406030204" pitchFamily="18" charset="0"/>
                      </a:rPr>
                      <m:t>𝐵</m:t>
                    </m:r>
                  </m:oMath>
                </a14:m>
                <a:r>
                  <a:rPr lang="en-GB" dirty="0" smtClean="0"/>
                  <a:t>, then body </a:t>
                </a:r>
                <a14:m>
                  <m:oMath xmlns:m="http://schemas.openxmlformats.org/officeDocument/2006/math">
                    <m:r>
                      <a:rPr lang="en-GB" b="0" i="1" smtClean="0">
                        <a:latin typeface="Cambria Math" panose="02040503050406030204" pitchFamily="18" charset="0"/>
                      </a:rPr>
                      <m:t>𝐵</m:t>
                    </m:r>
                  </m:oMath>
                </a14:m>
                <a:r>
                  <a:rPr lang="en-GB" dirty="0" smtClean="0"/>
                  <a:t> exerts a force on body </a:t>
                </a:r>
                <a14:m>
                  <m:oMath xmlns:m="http://schemas.openxmlformats.org/officeDocument/2006/math">
                    <m:r>
                      <a:rPr lang="en-GB" b="0" i="1" smtClean="0">
                        <a:latin typeface="Cambria Math" panose="02040503050406030204" pitchFamily="18" charset="0"/>
                      </a:rPr>
                      <m:t>𝐴</m:t>
                    </m:r>
                  </m:oMath>
                </a14:m>
                <a:r>
                  <a:rPr lang="en-GB" dirty="0" smtClean="0"/>
                  <a:t> that is equal in magnitude and acts in the opposite direction.</a:t>
                </a:r>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408924" y="1397698"/>
                <a:ext cx="7992888" cy="923330"/>
              </a:xfrm>
              <a:prstGeom prst="rect">
                <a:avLst/>
              </a:prstGeom>
              <a:blipFill>
                <a:blip r:embed="rId2"/>
                <a:stretch>
                  <a:fillRect l="-610" t="-3289" r="-686" b="-9211"/>
                </a:stretch>
              </a:blipFill>
            </p:spPr>
            <p:txBody>
              <a:bodyPr/>
              <a:lstStyle/>
              <a:p>
                <a:r>
                  <a:rPr lang="en-GB">
                    <a:noFill/>
                  </a:rPr>
                  <a:t> </a:t>
                </a:r>
              </a:p>
            </p:txBody>
          </p:sp>
        </mc:Fallback>
      </mc:AlternateContent>
      <p:sp>
        <p:nvSpPr>
          <p:cNvPr id="7" name="TextBox 6"/>
          <p:cNvSpPr txBox="1"/>
          <p:nvPr/>
        </p:nvSpPr>
        <p:spPr>
          <a:xfrm>
            <a:off x="6502400" y="2066652"/>
            <a:ext cx="2362809" cy="1015663"/>
          </a:xfrm>
          <a:prstGeom prst="rect">
            <a:avLst/>
          </a:prstGeom>
          <a:solidFill>
            <a:schemeClr val="bg1"/>
          </a:solidFill>
          <a:effectLst/>
        </p:spPr>
        <p:txBody>
          <a:bodyPr wrap="square" rtlCol="0">
            <a:spAutoFit/>
          </a:bodyPr>
          <a:lstStyle/>
          <a:p>
            <a:r>
              <a:rPr lang="en-GB" sz="1200" dirty="0" smtClean="0"/>
              <a:t>Confusion I had as a student: “If the opposite is equal but opposite, surely the object can’t move?”</a:t>
            </a:r>
          </a:p>
          <a:p>
            <a:r>
              <a:rPr lang="en-GB" sz="1200" dirty="0" smtClean="0"/>
              <a:t>Solution: </a:t>
            </a:r>
            <a:r>
              <a:rPr lang="en-GB" sz="1200" dirty="0"/>
              <a:t>T</a:t>
            </a:r>
            <a:r>
              <a:rPr lang="en-GB" sz="1200" dirty="0" smtClean="0"/>
              <a:t>he forces are acting on different objects!</a:t>
            </a:r>
            <a:endParaRPr lang="en-GB" sz="1200" dirty="0"/>
          </a:p>
        </p:txBody>
      </p:sp>
      <mc:AlternateContent xmlns:mc="http://schemas.openxmlformats.org/markup-compatibility/2006" xmlns:a14="http://schemas.microsoft.com/office/drawing/2010/main">
        <mc:Choice Requires="a14">
          <p:sp>
            <p:nvSpPr>
              <p:cNvPr id="8" name="Rectangle 7"/>
              <p:cNvSpPr/>
              <p:nvPr/>
            </p:nvSpPr>
            <p:spPr>
              <a:xfrm>
                <a:off x="480492" y="2382832"/>
                <a:ext cx="5747692" cy="1600438"/>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r>
                  <a:rPr lang="en-GB" sz="1400" dirty="0" smtClean="0"/>
                  <a:t>[Textbook] A light scale-pan is attached to a vertical light inextensible string. The scale-pan carries two masses </a:t>
                </a:r>
                <a14:m>
                  <m:oMath xmlns:m="http://schemas.openxmlformats.org/officeDocument/2006/math">
                    <m:r>
                      <a:rPr lang="en-GB" sz="1400" b="0" i="1" smtClean="0">
                        <a:latin typeface="Cambria Math" panose="02040503050406030204" pitchFamily="18" charset="0"/>
                      </a:rPr>
                      <m:t>𝐴</m:t>
                    </m:r>
                  </m:oMath>
                </a14:m>
                <a:r>
                  <a:rPr lang="en-GB" sz="1400" dirty="0" smtClean="0"/>
                  <a:t> and </a:t>
                </a:r>
                <a14:m>
                  <m:oMath xmlns:m="http://schemas.openxmlformats.org/officeDocument/2006/math">
                    <m:r>
                      <a:rPr lang="en-GB" sz="1400" b="0" i="1" smtClean="0">
                        <a:latin typeface="Cambria Math" panose="02040503050406030204" pitchFamily="18" charset="0"/>
                      </a:rPr>
                      <m:t>𝐵</m:t>
                    </m:r>
                  </m:oMath>
                </a14:m>
                <a:r>
                  <a:rPr lang="en-GB" sz="1400" dirty="0" smtClean="0"/>
                  <a:t>. The mass of </a:t>
                </a:r>
                <a14:m>
                  <m:oMath xmlns:m="http://schemas.openxmlformats.org/officeDocument/2006/math">
                    <m:r>
                      <a:rPr lang="en-GB" sz="1400" b="0" i="1" smtClean="0">
                        <a:latin typeface="Cambria Math" panose="02040503050406030204" pitchFamily="18" charset="0"/>
                      </a:rPr>
                      <m:t>𝐴</m:t>
                    </m:r>
                  </m:oMath>
                </a14:m>
                <a:r>
                  <a:rPr lang="en-GB" sz="1400" dirty="0" smtClean="0"/>
                  <a:t> is 400g and the mass of </a:t>
                </a:r>
                <a14:m>
                  <m:oMath xmlns:m="http://schemas.openxmlformats.org/officeDocument/2006/math">
                    <m:r>
                      <a:rPr lang="en-GB" sz="1400" b="0" i="1" smtClean="0">
                        <a:latin typeface="Cambria Math" panose="02040503050406030204" pitchFamily="18" charset="0"/>
                      </a:rPr>
                      <m:t>𝐵</m:t>
                    </m:r>
                  </m:oMath>
                </a14:m>
                <a:r>
                  <a:rPr lang="en-GB" sz="1400" dirty="0" smtClean="0"/>
                  <a:t> is 600g. </a:t>
                </a:r>
                <a14:m>
                  <m:oMath xmlns:m="http://schemas.openxmlformats.org/officeDocument/2006/math">
                    <m:r>
                      <a:rPr lang="en-GB" sz="1400" b="0" i="1" smtClean="0">
                        <a:latin typeface="Cambria Math" panose="02040503050406030204" pitchFamily="18" charset="0"/>
                      </a:rPr>
                      <m:t>𝐴</m:t>
                    </m:r>
                  </m:oMath>
                </a14:m>
                <a:r>
                  <a:rPr lang="en-GB" sz="1400" dirty="0" smtClean="0"/>
                  <a:t> rests on top of </a:t>
                </a:r>
                <a14:m>
                  <m:oMath xmlns:m="http://schemas.openxmlformats.org/officeDocument/2006/math">
                    <m:r>
                      <a:rPr lang="en-GB" sz="1400" b="0" i="1" smtClean="0">
                        <a:latin typeface="Cambria Math" panose="02040503050406030204" pitchFamily="18" charset="0"/>
                      </a:rPr>
                      <m:t>𝐵</m:t>
                    </m:r>
                  </m:oMath>
                </a14:m>
                <a:r>
                  <a:rPr lang="en-GB" sz="1400" dirty="0" smtClean="0"/>
                  <a:t>, as shown in the diagram.</a:t>
                </a:r>
              </a:p>
              <a:p>
                <a:r>
                  <a:rPr lang="en-GB" sz="1400" dirty="0" smtClean="0"/>
                  <a:t>The scale-pan is raised vertically, using the string, with acceleration 0.5 ms</a:t>
                </a:r>
                <a:r>
                  <a:rPr lang="en-GB" sz="1400" baseline="30000" dirty="0" smtClean="0"/>
                  <a:t>-2</a:t>
                </a:r>
                <a:r>
                  <a:rPr lang="en-GB" sz="1400" dirty="0" smtClean="0"/>
                  <a:t>. </a:t>
                </a:r>
              </a:p>
              <a:p>
                <a:pPr marL="342900" indent="-342900">
                  <a:buAutoNum type="alphaLcParenBoth"/>
                </a:pPr>
                <a:r>
                  <a:rPr lang="en-GB" sz="1400" dirty="0" smtClean="0"/>
                  <a:t>Find the tension in the string.</a:t>
                </a:r>
              </a:p>
              <a:p>
                <a:pPr marL="342900" indent="-342900">
                  <a:buAutoNum type="alphaLcParenBoth"/>
                </a:pPr>
                <a:r>
                  <a:rPr lang="en-GB" sz="1400" dirty="0" smtClean="0"/>
                  <a:t>Find the force exerted on mass </a:t>
                </a:r>
                <a14:m>
                  <m:oMath xmlns:m="http://schemas.openxmlformats.org/officeDocument/2006/math">
                    <m:r>
                      <a:rPr lang="en-GB" sz="1400" b="0" i="1" smtClean="0">
                        <a:latin typeface="Cambria Math" panose="02040503050406030204" pitchFamily="18" charset="0"/>
                      </a:rPr>
                      <m:t>𝐵</m:t>
                    </m:r>
                  </m:oMath>
                </a14:m>
                <a:r>
                  <a:rPr lang="en-GB" sz="1400" dirty="0" smtClean="0"/>
                  <a:t> by mass </a:t>
                </a:r>
                <a14:m>
                  <m:oMath xmlns:m="http://schemas.openxmlformats.org/officeDocument/2006/math">
                    <m:r>
                      <a:rPr lang="en-GB" sz="1400" b="0" i="1" smtClean="0">
                        <a:latin typeface="Cambria Math" panose="02040503050406030204" pitchFamily="18" charset="0"/>
                      </a:rPr>
                      <m:t>𝐴</m:t>
                    </m:r>
                  </m:oMath>
                </a14:m>
                <a:r>
                  <a:rPr lang="en-GB" sz="1400" dirty="0" smtClean="0"/>
                  <a:t>.</a:t>
                </a:r>
              </a:p>
              <a:p>
                <a:pPr marL="342900" indent="-342900">
                  <a:buAutoNum type="alphaLcParenBoth"/>
                </a:pPr>
                <a:r>
                  <a:rPr lang="en-GB" sz="1400" dirty="0" smtClean="0"/>
                  <a:t>Find the force exerted on mass </a:t>
                </a:r>
                <a14:m>
                  <m:oMath xmlns:m="http://schemas.openxmlformats.org/officeDocument/2006/math">
                    <m:r>
                      <a:rPr lang="en-GB" sz="1400" b="0" i="1" smtClean="0">
                        <a:latin typeface="Cambria Math" panose="02040503050406030204" pitchFamily="18" charset="0"/>
                      </a:rPr>
                      <m:t>𝐵</m:t>
                    </m:r>
                  </m:oMath>
                </a14:m>
                <a:r>
                  <a:rPr lang="en-GB" sz="1400" dirty="0" smtClean="0"/>
                  <a:t> by the scale-pan.</a:t>
                </a:r>
                <a:endParaRPr lang="en-GB" sz="1400" dirty="0"/>
              </a:p>
            </p:txBody>
          </p:sp>
        </mc:Choice>
        <mc:Fallback xmlns="">
          <p:sp>
            <p:nvSpPr>
              <p:cNvPr id="8" name="Rectangle 7"/>
              <p:cNvSpPr>
                <a:spLocks noRot="1" noChangeAspect="1" noMove="1" noResize="1" noEditPoints="1" noAdjustHandles="1" noChangeArrowheads="1" noChangeShapeType="1" noTextEdit="1"/>
              </p:cNvSpPr>
              <p:nvPr/>
            </p:nvSpPr>
            <p:spPr>
              <a:xfrm>
                <a:off x="480492" y="2382832"/>
                <a:ext cx="5747692" cy="1600438"/>
              </a:xfrm>
              <a:prstGeom prst="rect">
                <a:avLst/>
              </a:prstGeom>
              <a:blipFill>
                <a:blip r:embed="rId3"/>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
        <p:nvSpPr>
          <p:cNvPr id="9" name="Isosceles Triangle 8"/>
          <p:cNvSpPr/>
          <p:nvPr/>
        </p:nvSpPr>
        <p:spPr>
          <a:xfrm>
            <a:off x="185217" y="4521820"/>
            <a:ext cx="1656184" cy="194421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11" name="Straight Connector 10"/>
          <p:cNvCxnSpPr>
            <a:stCxn id="9" idx="0"/>
          </p:cNvCxnSpPr>
          <p:nvPr/>
        </p:nvCxnSpPr>
        <p:spPr>
          <a:xfrm flipH="1" flipV="1">
            <a:off x="1009823" y="4139738"/>
            <a:ext cx="3486" cy="382082"/>
          </a:xfrm>
          <a:prstGeom prst="line">
            <a:avLst/>
          </a:prstGeom>
          <a:ln w="28575"/>
        </p:spPr>
        <p:style>
          <a:lnRef idx="1">
            <a:schemeClr val="dk1"/>
          </a:lnRef>
          <a:fillRef idx="0">
            <a:schemeClr val="dk1"/>
          </a:fillRef>
          <a:effectRef idx="0">
            <a:schemeClr val="dk1"/>
          </a:effectRef>
          <a:fontRef idx="minor">
            <a:schemeClr val="tx1"/>
          </a:fontRef>
        </p:style>
      </p:cxnSp>
      <p:sp>
        <p:nvSpPr>
          <p:cNvPr id="13" name="Rectangle 12"/>
          <p:cNvSpPr/>
          <p:nvPr/>
        </p:nvSpPr>
        <p:spPr>
          <a:xfrm>
            <a:off x="612794" y="5999402"/>
            <a:ext cx="790555" cy="4670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0.6 kg</a:t>
            </a:r>
            <a:endParaRPr lang="en-GB" dirty="0"/>
          </a:p>
        </p:txBody>
      </p:sp>
      <p:sp>
        <p:nvSpPr>
          <p:cNvPr id="14" name="Rectangle 13"/>
          <p:cNvSpPr/>
          <p:nvPr/>
        </p:nvSpPr>
        <p:spPr>
          <a:xfrm>
            <a:off x="698551" y="5532090"/>
            <a:ext cx="619074" cy="4670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smtClean="0"/>
              <a:t>0.4 kg</a:t>
            </a:r>
            <a:endParaRPr lang="en-GB" sz="1200" dirty="0"/>
          </a:p>
        </p:txBody>
      </p:sp>
      <mc:AlternateContent xmlns:mc="http://schemas.openxmlformats.org/markup-compatibility/2006" xmlns:a14="http://schemas.microsoft.com/office/drawing/2010/main">
        <mc:Choice Requires="a14">
          <p:sp>
            <p:nvSpPr>
              <p:cNvPr id="15" name="TextBox 14"/>
              <p:cNvSpPr txBox="1"/>
              <p:nvPr/>
            </p:nvSpPr>
            <p:spPr>
              <a:xfrm>
                <a:off x="1000751" y="5196458"/>
                <a:ext cx="42217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𝐴</m:t>
                      </m:r>
                    </m:oMath>
                  </m:oMathPara>
                </a14:m>
                <a:endParaRPr lang="en-GB" dirty="0"/>
              </a:p>
            </p:txBody>
          </p:sp>
        </mc:Choice>
        <mc:Fallback xmlns="">
          <p:sp>
            <p:nvSpPr>
              <p:cNvPr id="15" name="TextBox 14"/>
              <p:cNvSpPr txBox="1">
                <a:spLocks noRot="1" noChangeAspect="1" noMove="1" noResize="1" noEditPoints="1" noAdjustHandles="1" noChangeArrowheads="1" noChangeShapeType="1" noTextEdit="1"/>
              </p:cNvSpPr>
              <p:nvPr/>
            </p:nvSpPr>
            <p:spPr>
              <a:xfrm>
                <a:off x="1000751" y="5196458"/>
                <a:ext cx="422170"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1317625" y="6150132"/>
                <a:ext cx="42217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𝐵</m:t>
                      </m:r>
                    </m:oMath>
                  </m:oMathPara>
                </a14:m>
                <a:endParaRPr lang="en-GB" dirty="0"/>
              </a:p>
            </p:txBody>
          </p:sp>
        </mc:Choice>
        <mc:Fallback xmlns="">
          <p:sp>
            <p:nvSpPr>
              <p:cNvPr id="16" name="TextBox 15"/>
              <p:cNvSpPr txBox="1">
                <a:spLocks noRot="1" noChangeAspect="1" noMove="1" noResize="1" noEditPoints="1" noAdjustHandles="1" noChangeArrowheads="1" noChangeShapeType="1" noTextEdit="1"/>
              </p:cNvSpPr>
              <p:nvPr/>
            </p:nvSpPr>
            <p:spPr>
              <a:xfrm>
                <a:off x="1317625" y="6150132"/>
                <a:ext cx="422170" cy="369332"/>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7036437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Test Your Understanding</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p:cNvPicPr>
            <a:picLocks noChangeAspect="1"/>
          </p:cNvPicPr>
          <p:nvPr/>
        </p:nvPicPr>
        <p:blipFill>
          <a:blip r:embed="rId2"/>
          <a:stretch>
            <a:fillRect/>
          </a:stretch>
        </p:blipFill>
        <p:spPr>
          <a:xfrm>
            <a:off x="323528" y="1124744"/>
            <a:ext cx="5819775" cy="1838325"/>
          </a:xfrm>
          <a:prstGeom prst="rect">
            <a:avLst/>
          </a:prstGeom>
          <a:effectLst>
            <a:outerShdw blurRad="63500" sx="102000" sy="102000" algn="ctr" rotWithShape="0">
              <a:prstClr val="black">
                <a:alpha val="40000"/>
              </a:prstClr>
            </a:outerShdw>
          </a:effectLst>
        </p:spPr>
      </p:pic>
      <p:sp>
        <p:nvSpPr>
          <p:cNvPr id="6" name="TextBox 5">
            <a:extLst>
              <a:ext uri="{FF2B5EF4-FFF2-40B4-BE49-F238E27FC236}">
                <a16:creationId xmlns:a16="http://schemas.microsoft.com/office/drawing/2014/main" id="{4623B49E-D206-4FAF-97F8-6FE9784FED81}"/>
              </a:ext>
            </a:extLst>
          </p:cNvPr>
          <p:cNvSpPr txBox="1"/>
          <p:nvPr/>
        </p:nvSpPr>
        <p:spPr>
          <a:xfrm>
            <a:off x="323528" y="744030"/>
            <a:ext cx="2662248"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dirty="0"/>
              <a:t>Edexcel M1 </a:t>
            </a:r>
            <a:r>
              <a:rPr lang="en-GB" dirty="0" smtClean="0"/>
              <a:t>May 2013 Q2</a:t>
            </a:r>
            <a:endParaRPr lang="en-GB" dirty="0"/>
          </a:p>
        </p:txBody>
      </p:sp>
    </p:spTree>
    <p:extLst>
      <p:ext uri="{BB962C8B-B14F-4D97-AF65-F5344CB8AC3E}">
        <p14:creationId xmlns:p14="http://schemas.microsoft.com/office/powerpoint/2010/main" val="739390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Pulleys</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10" name="TextBox 9"/>
          <p:cNvSpPr txBox="1"/>
          <p:nvPr/>
        </p:nvSpPr>
        <p:spPr>
          <a:xfrm>
            <a:off x="260028" y="756320"/>
            <a:ext cx="8064896" cy="1200329"/>
          </a:xfrm>
          <a:prstGeom prst="rect">
            <a:avLst/>
          </a:prstGeom>
          <a:noFill/>
        </p:spPr>
        <p:txBody>
          <a:bodyPr wrap="square" rtlCol="0">
            <a:spAutoFit/>
          </a:bodyPr>
          <a:lstStyle/>
          <a:p>
            <a:r>
              <a:rPr lang="en-GB" dirty="0" smtClean="0"/>
              <a:t>A pulley is a wheel on which a rope/string/cable passes.</a:t>
            </a:r>
          </a:p>
          <a:p>
            <a:r>
              <a:rPr lang="en-GB" dirty="0" smtClean="0"/>
              <a:t>For the purposes of Mechanics Year 1, the two particles hanging either side will either be horizontal or vertical.</a:t>
            </a:r>
          </a:p>
          <a:p>
            <a:endParaRPr lang="en-GB" dirty="0"/>
          </a:p>
        </p:txBody>
      </p:sp>
      <p:sp>
        <p:nvSpPr>
          <p:cNvPr id="11" name="Rectangle 10"/>
          <p:cNvSpPr/>
          <p:nvPr/>
        </p:nvSpPr>
        <p:spPr>
          <a:xfrm>
            <a:off x="321568" y="2142585"/>
            <a:ext cx="3096344" cy="2246769"/>
          </a:xfrm>
          <a:prstGeom prst="rect">
            <a:avLst/>
          </a:prstGeom>
        </p:spPr>
        <p:txBody>
          <a:bodyPr wrap="square">
            <a:spAutoFit/>
          </a:bodyPr>
          <a:lstStyle/>
          <a:p>
            <a:r>
              <a:rPr lang="en-GB" sz="1400" dirty="0"/>
              <a:t>Why can’t we just model both particles as a single particle as before?</a:t>
            </a:r>
          </a:p>
          <a:p>
            <a:r>
              <a:rPr lang="en-GB" sz="1400" b="1" dirty="0"/>
              <a:t>The particles are moving in different directions, so the tensions do not cancel.</a:t>
            </a:r>
          </a:p>
          <a:p>
            <a:endParaRPr lang="en-GB" sz="1400" dirty="0"/>
          </a:p>
          <a:p>
            <a:r>
              <a:rPr lang="en-GB" sz="1400" dirty="0"/>
              <a:t>Under what conditions is the tension in each part of the string the same?</a:t>
            </a:r>
          </a:p>
          <a:p>
            <a:r>
              <a:rPr lang="en-GB" sz="1400" b="1" dirty="0"/>
              <a:t>Single piece of string and </a:t>
            </a:r>
            <a:r>
              <a:rPr lang="en-GB" sz="1400" b="1" u="sng" dirty="0"/>
              <a:t>smooth pulley</a:t>
            </a:r>
            <a:r>
              <a:rPr lang="en-GB" sz="1400" b="1" dirty="0"/>
              <a:t>.</a:t>
            </a:r>
          </a:p>
        </p:txBody>
      </p:sp>
      <mc:AlternateContent xmlns:mc="http://schemas.openxmlformats.org/markup-compatibility/2006" xmlns:a14="http://schemas.microsoft.com/office/drawing/2010/main">
        <mc:Choice Requires="a14">
          <p:sp>
            <p:nvSpPr>
              <p:cNvPr id="14" name="TextBox 13"/>
              <p:cNvSpPr txBox="1"/>
              <p:nvPr/>
            </p:nvSpPr>
            <p:spPr>
              <a:xfrm>
                <a:off x="3738348" y="1835498"/>
                <a:ext cx="5112568" cy="1754326"/>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200" dirty="0" smtClean="0"/>
                  <a:t>[Textbook] Particles </a:t>
                </a:r>
                <a14:m>
                  <m:oMath xmlns:m="http://schemas.openxmlformats.org/officeDocument/2006/math">
                    <m:r>
                      <a:rPr lang="en-GB" sz="1200" b="0" i="1" smtClean="0">
                        <a:latin typeface="Cambria Math" panose="02040503050406030204" pitchFamily="18" charset="0"/>
                      </a:rPr>
                      <m:t>𝑃</m:t>
                    </m:r>
                  </m:oMath>
                </a14:m>
                <a:r>
                  <a:rPr lang="en-GB" sz="1200" dirty="0" smtClean="0"/>
                  <a:t> and </a:t>
                </a:r>
                <a14:m>
                  <m:oMath xmlns:m="http://schemas.openxmlformats.org/officeDocument/2006/math">
                    <m:r>
                      <a:rPr lang="en-GB" sz="1200" b="0" i="1" smtClean="0">
                        <a:latin typeface="Cambria Math" panose="02040503050406030204" pitchFamily="18" charset="0"/>
                      </a:rPr>
                      <m:t>𝑄</m:t>
                    </m:r>
                  </m:oMath>
                </a14:m>
                <a:r>
                  <a:rPr lang="en-GB" sz="1200" dirty="0" smtClean="0"/>
                  <a:t>, of masses </a:t>
                </a:r>
                <a14:m>
                  <m:oMath xmlns:m="http://schemas.openxmlformats.org/officeDocument/2006/math">
                    <m:r>
                      <a:rPr lang="en-GB" sz="1200" b="0" i="1" smtClean="0">
                        <a:latin typeface="Cambria Math" panose="02040503050406030204" pitchFamily="18" charset="0"/>
                      </a:rPr>
                      <m:t>2</m:t>
                    </m:r>
                    <m:r>
                      <a:rPr lang="en-GB" sz="1200" b="0" i="1" smtClean="0">
                        <a:latin typeface="Cambria Math" panose="02040503050406030204" pitchFamily="18" charset="0"/>
                      </a:rPr>
                      <m:t>𝑚</m:t>
                    </m:r>
                  </m:oMath>
                </a14:m>
                <a:r>
                  <a:rPr lang="en-GB" sz="1200" dirty="0" smtClean="0"/>
                  <a:t> and </a:t>
                </a:r>
                <a14:m>
                  <m:oMath xmlns:m="http://schemas.openxmlformats.org/officeDocument/2006/math">
                    <m:r>
                      <a:rPr lang="en-GB" sz="1200" b="0" i="1" smtClean="0">
                        <a:latin typeface="Cambria Math" panose="02040503050406030204" pitchFamily="18" charset="0"/>
                      </a:rPr>
                      <m:t>3</m:t>
                    </m:r>
                    <m:r>
                      <a:rPr lang="en-GB" sz="1200" b="0" i="1" smtClean="0">
                        <a:latin typeface="Cambria Math" panose="02040503050406030204" pitchFamily="18" charset="0"/>
                      </a:rPr>
                      <m:t>𝑚</m:t>
                    </m:r>
                  </m:oMath>
                </a14:m>
                <a:r>
                  <a:rPr lang="en-GB" sz="1200" dirty="0" smtClean="0"/>
                  <a:t>, are attached to the ends of a light inextensible string. The string passes over a small smooth fixed pulley and the masses hang with the string taut. The system is released from rest.</a:t>
                </a:r>
              </a:p>
              <a:p>
                <a:pPr marL="342900" indent="-342900">
                  <a:buAutoNum type="alphaLcParenBoth"/>
                </a:pPr>
                <a:r>
                  <a:rPr lang="en-GB" sz="1200" dirty="0" smtClean="0"/>
                  <a:t>Write down an equation of motion for </a:t>
                </a:r>
                <a14:m>
                  <m:oMath xmlns:m="http://schemas.openxmlformats.org/officeDocument/2006/math">
                    <m:r>
                      <a:rPr lang="en-GB" sz="1200" b="0" i="1" smtClean="0">
                        <a:latin typeface="Cambria Math" panose="02040503050406030204" pitchFamily="18" charset="0"/>
                      </a:rPr>
                      <m:t>𝑃</m:t>
                    </m:r>
                  </m:oMath>
                </a14:m>
                <a:r>
                  <a:rPr lang="en-GB" sz="1200" dirty="0" smtClean="0"/>
                  <a:t> and for </a:t>
                </a:r>
                <a14:m>
                  <m:oMath xmlns:m="http://schemas.openxmlformats.org/officeDocument/2006/math">
                    <m:r>
                      <a:rPr lang="en-GB" sz="1200" b="0" i="1" smtClean="0">
                        <a:latin typeface="Cambria Math" panose="02040503050406030204" pitchFamily="18" charset="0"/>
                      </a:rPr>
                      <m:t>𝑄</m:t>
                    </m:r>
                  </m:oMath>
                </a14:m>
                <a:r>
                  <a:rPr lang="en-GB" sz="1200" dirty="0" smtClean="0"/>
                  <a:t>.</a:t>
                </a:r>
              </a:p>
              <a:p>
                <a:pPr marL="342900" indent="-342900">
                  <a:buAutoNum type="alphaLcParenBoth"/>
                </a:pPr>
                <a:r>
                  <a:rPr lang="en-GB" sz="1200" dirty="0" smtClean="0"/>
                  <a:t>Find the acceleration of each mass.</a:t>
                </a:r>
              </a:p>
              <a:p>
                <a:pPr marL="342900" indent="-342900">
                  <a:buAutoNum type="alphaLcParenBoth"/>
                </a:pPr>
                <a:r>
                  <a:rPr lang="en-GB" sz="1200" dirty="0" smtClean="0"/>
                  <a:t>Find the tension in the string.</a:t>
                </a:r>
              </a:p>
              <a:p>
                <a:pPr marL="342900" indent="-342900">
                  <a:buAutoNum type="alphaLcParenBoth"/>
                </a:pPr>
                <a:r>
                  <a:rPr lang="en-GB" sz="1200" dirty="0" smtClean="0"/>
                  <a:t>Find the force exerted on the pulley by the string.</a:t>
                </a:r>
              </a:p>
              <a:p>
                <a:pPr marL="342900" indent="-342900">
                  <a:buAutoNum type="alphaLcParenBoth"/>
                </a:pPr>
                <a:r>
                  <a:rPr lang="en-GB" sz="1200" dirty="0" smtClean="0"/>
                  <a:t>Find the distance moved by </a:t>
                </a:r>
                <a14:m>
                  <m:oMath xmlns:m="http://schemas.openxmlformats.org/officeDocument/2006/math">
                    <m:r>
                      <a:rPr lang="en-GB" sz="1200" b="0" i="1" smtClean="0">
                        <a:latin typeface="Cambria Math" panose="02040503050406030204" pitchFamily="18" charset="0"/>
                      </a:rPr>
                      <m:t>𝑄</m:t>
                    </m:r>
                  </m:oMath>
                </a14:m>
                <a:r>
                  <a:rPr lang="en-GB" sz="1200" dirty="0" smtClean="0"/>
                  <a:t> in the first 4 s, assuming that </a:t>
                </a:r>
                <a14:m>
                  <m:oMath xmlns:m="http://schemas.openxmlformats.org/officeDocument/2006/math">
                    <m:r>
                      <a:rPr lang="en-GB" sz="1200" b="0" i="1" smtClean="0">
                        <a:latin typeface="Cambria Math" panose="02040503050406030204" pitchFamily="18" charset="0"/>
                      </a:rPr>
                      <m:t>𝑃</m:t>
                    </m:r>
                  </m:oMath>
                </a14:m>
                <a:r>
                  <a:rPr lang="en-GB" sz="1200" dirty="0" smtClean="0"/>
                  <a:t> does not reach the pulley.</a:t>
                </a:r>
              </a:p>
            </p:txBody>
          </p:sp>
        </mc:Choice>
        <mc:Fallback xmlns="">
          <p:sp>
            <p:nvSpPr>
              <p:cNvPr id="14" name="TextBox 13"/>
              <p:cNvSpPr txBox="1">
                <a:spLocks noRot="1" noChangeAspect="1" noMove="1" noResize="1" noEditPoints="1" noAdjustHandles="1" noChangeArrowheads="1" noChangeShapeType="1" noTextEdit="1"/>
              </p:cNvSpPr>
              <p:nvPr/>
            </p:nvSpPr>
            <p:spPr>
              <a:xfrm>
                <a:off x="3738348" y="1835498"/>
                <a:ext cx="5112568" cy="1754326"/>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
        <p:nvSpPr>
          <p:cNvPr id="49" name="TextBox 48"/>
          <p:cNvSpPr txBox="1"/>
          <p:nvPr/>
        </p:nvSpPr>
        <p:spPr>
          <a:xfrm>
            <a:off x="1652928" y="4744609"/>
            <a:ext cx="1706222"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000" dirty="0" smtClean="0"/>
              <a:t>Remember that tension acts away from each object in the direction of the string. This includes the pulley!</a:t>
            </a:r>
            <a:endParaRPr lang="en-GB" sz="1000" dirty="0"/>
          </a:p>
        </p:txBody>
      </p:sp>
      <p:cxnSp>
        <p:nvCxnSpPr>
          <p:cNvPr id="51" name="Straight Arrow Connector 50"/>
          <p:cNvCxnSpPr/>
          <p:nvPr/>
        </p:nvCxnSpPr>
        <p:spPr>
          <a:xfrm flipV="1">
            <a:off x="3365500" y="4495800"/>
            <a:ext cx="225425" cy="3175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73" name="TextBox 72">
                <a:extLst>
                  <a:ext uri="{FF2B5EF4-FFF2-40B4-BE49-F238E27FC236}">
                    <a16:creationId xmlns:a16="http://schemas.microsoft.com/office/drawing/2014/main" id="{A73350C7-BCFC-41F0-8D52-AD44A3F6D875}"/>
                  </a:ext>
                </a:extLst>
              </p:cNvPr>
              <p:cNvSpPr txBox="1"/>
              <p:nvPr/>
            </p:nvSpPr>
            <p:spPr>
              <a:xfrm>
                <a:off x="3499272" y="4659920"/>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accent1"/>
                          </a:solidFill>
                          <a:latin typeface="Cambria Math" panose="02040503050406030204" pitchFamily="18" charset="0"/>
                        </a:rPr>
                        <m:t>𝑎</m:t>
                      </m:r>
                    </m:oMath>
                  </m:oMathPara>
                </a14:m>
                <a:endParaRPr lang="en-GB" sz="1200" dirty="0">
                  <a:solidFill>
                    <a:schemeClr val="accent1"/>
                  </a:solidFill>
                </a:endParaRPr>
              </a:p>
            </p:txBody>
          </p:sp>
        </mc:Choice>
        <mc:Fallback xmlns="">
          <p:sp>
            <p:nvSpPr>
              <p:cNvPr id="73" name="TextBox 72">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3499272" y="4659920"/>
                <a:ext cx="420106" cy="261610"/>
              </a:xfrm>
              <a:prstGeom prst="rect">
                <a:avLst/>
              </a:prstGeom>
              <a:blipFill>
                <a:blip r:embed="rId11"/>
                <a:stretch>
                  <a:fillRect/>
                </a:stretch>
              </a:blipFill>
            </p:spPr>
            <p:txBody>
              <a:bodyPr/>
              <a:lstStyle/>
              <a:p>
                <a:r>
                  <a:rPr lang="en-GB">
                    <a:noFill/>
                  </a:rPr>
                  <a:t> </a:t>
                </a:r>
              </a:p>
            </p:txBody>
          </p:sp>
        </mc:Fallback>
      </mc:AlternateContent>
      <p:grpSp>
        <p:nvGrpSpPr>
          <p:cNvPr id="5" name="Group 4"/>
          <p:cNvGrpSpPr/>
          <p:nvPr/>
        </p:nvGrpSpPr>
        <p:grpSpPr>
          <a:xfrm>
            <a:off x="3644912" y="3774386"/>
            <a:ext cx="1471544" cy="1916727"/>
            <a:chOff x="3644912" y="3774386"/>
            <a:chExt cx="1471544" cy="1916727"/>
          </a:xfrm>
        </p:grpSpPr>
        <p:sp>
          <p:nvSpPr>
            <p:cNvPr id="15" name="Oval 14"/>
            <p:cNvSpPr/>
            <p:nvPr/>
          </p:nvSpPr>
          <p:spPr>
            <a:xfrm>
              <a:off x="4067944" y="4072111"/>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17" name="Straight Connector 16"/>
            <p:cNvCxnSpPr/>
            <p:nvPr/>
          </p:nvCxnSpPr>
          <p:spPr>
            <a:xfrm>
              <a:off x="4067969" y="4288135"/>
              <a:ext cx="0" cy="864096"/>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4499992" y="4288135"/>
              <a:ext cx="0" cy="72008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Arrow Connector 22"/>
            <p:cNvCxnSpPr>
              <a:stCxn id="15" idx="2"/>
            </p:cNvCxnSpPr>
            <p:nvPr/>
          </p:nvCxnSpPr>
          <p:spPr>
            <a:xfrm>
              <a:off x="4067944" y="4288135"/>
              <a:ext cx="2406" cy="277515"/>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a:off x="4495206" y="4288134"/>
              <a:ext cx="2406" cy="277515"/>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flipV="1">
              <a:off x="4286250" y="3862389"/>
              <a:ext cx="2381" cy="446086"/>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a:off x="3813249" y="3862492"/>
              <a:ext cx="936104" cy="0"/>
            </a:xfrm>
            <a:prstGeom prst="line">
              <a:avLst/>
            </a:prstGeom>
          </p:spPr>
          <p:style>
            <a:lnRef idx="1">
              <a:schemeClr val="dk1"/>
            </a:lnRef>
            <a:fillRef idx="0">
              <a:schemeClr val="dk1"/>
            </a:fillRef>
            <a:effectRef idx="0">
              <a:schemeClr val="dk1"/>
            </a:effectRef>
            <a:fontRef idx="minor">
              <a:schemeClr val="tx1"/>
            </a:fontRef>
          </p:style>
        </p:cxnSp>
        <p:sp>
          <p:nvSpPr>
            <p:cNvPr id="30" name="Rectangle 29"/>
            <p:cNvSpPr/>
            <p:nvPr/>
          </p:nvSpPr>
          <p:spPr>
            <a:xfrm>
              <a:off x="3813249" y="3774386"/>
              <a:ext cx="936104" cy="88002"/>
            </a:xfrm>
            <a:prstGeom prst="rect">
              <a:avLst/>
            </a:prstGeom>
            <a:pattFill prst="wdUpDiag">
              <a:fgClr>
                <a:schemeClr val="bg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33" name="Oval 32"/>
                <p:cNvSpPr/>
                <p:nvPr/>
              </p:nvSpPr>
              <p:spPr>
                <a:xfrm>
                  <a:off x="3934470" y="5140548"/>
                  <a:ext cx="270818" cy="27203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1050" i="1" dirty="0" smtClean="0">
                            <a:latin typeface="Cambria Math" panose="02040503050406030204" pitchFamily="18" charset="0"/>
                          </a:rPr>
                          <m:t>2</m:t>
                        </m:r>
                        <m:r>
                          <a:rPr lang="en-GB" sz="1050" i="1" dirty="0" smtClean="0">
                            <a:latin typeface="Cambria Math" panose="02040503050406030204" pitchFamily="18" charset="0"/>
                          </a:rPr>
                          <m:t>𝑚</m:t>
                        </m:r>
                      </m:oMath>
                    </m:oMathPara>
                  </a14:m>
                  <a:endParaRPr lang="en-GB" sz="1200" dirty="0"/>
                </a:p>
              </p:txBody>
            </p:sp>
          </mc:Choice>
          <mc:Fallback>
            <p:sp>
              <p:nvSpPr>
                <p:cNvPr id="33" name="Oval 32"/>
                <p:cNvSpPr>
                  <a:spLocks noRot="1" noChangeAspect="1" noMove="1" noResize="1" noEditPoints="1" noAdjustHandles="1" noChangeArrowheads="1" noChangeShapeType="1" noTextEdit="1"/>
                </p:cNvSpPr>
                <p:nvPr/>
              </p:nvSpPr>
              <p:spPr>
                <a:xfrm>
                  <a:off x="3934470" y="5140548"/>
                  <a:ext cx="270818" cy="272033"/>
                </a:xfrm>
                <a:prstGeom prst="ellipse">
                  <a:avLst/>
                </a:prstGeom>
                <a:blipFill>
                  <a:blip r:embed="rId12"/>
                  <a:stretch>
                    <a:fillRect l="-2041"/>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4" name="Oval 33"/>
                <p:cNvSpPr/>
                <p:nvPr/>
              </p:nvSpPr>
              <p:spPr>
                <a:xfrm>
                  <a:off x="4367956" y="4971076"/>
                  <a:ext cx="275481" cy="26767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1050" b="0" i="1" dirty="0" smtClean="0">
                            <a:latin typeface="Cambria Math" panose="02040503050406030204" pitchFamily="18" charset="0"/>
                          </a:rPr>
                          <m:t>3</m:t>
                        </m:r>
                        <m:r>
                          <a:rPr lang="en-GB" sz="1050" i="1" dirty="0" smtClean="0">
                            <a:latin typeface="Cambria Math" panose="02040503050406030204" pitchFamily="18" charset="0"/>
                          </a:rPr>
                          <m:t>𝑚</m:t>
                        </m:r>
                      </m:oMath>
                    </m:oMathPara>
                  </a14:m>
                  <a:endParaRPr lang="en-GB" sz="1200" dirty="0"/>
                </a:p>
              </p:txBody>
            </p:sp>
          </mc:Choice>
          <mc:Fallback>
            <p:sp>
              <p:nvSpPr>
                <p:cNvPr id="34" name="Oval 33"/>
                <p:cNvSpPr>
                  <a:spLocks noRot="1" noChangeAspect="1" noMove="1" noResize="1" noEditPoints="1" noAdjustHandles="1" noChangeArrowheads="1" noChangeShapeType="1" noTextEdit="1"/>
                </p:cNvSpPr>
                <p:nvPr/>
              </p:nvSpPr>
              <p:spPr>
                <a:xfrm>
                  <a:off x="4367956" y="4971076"/>
                  <a:ext cx="275481" cy="267674"/>
                </a:xfrm>
                <a:prstGeom prst="ellipse">
                  <a:avLst/>
                </a:prstGeom>
                <a:blipFill>
                  <a:blip r:embed="rId13"/>
                  <a:stretch>
                    <a:fillRect l="-4082"/>
                  </a:stretch>
                </a:blipFill>
              </p:spPr>
              <p:txBody>
                <a:bodyPr/>
                <a:lstStyle/>
                <a:p>
                  <a:r>
                    <a:rPr lang="en-GB">
                      <a:noFill/>
                    </a:rPr>
                    <a:t> </a:t>
                  </a:r>
                </a:p>
              </p:txBody>
            </p:sp>
          </mc:Fallback>
        </mc:AlternateContent>
        <p:cxnSp>
          <p:nvCxnSpPr>
            <p:cNvPr id="35" name="Straight Arrow Connector 34"/>
            <p:cNvCxnSpPr/>
            <p:nvPr/>
          </p:nvCxnSpPr>
          <p:spPr>
            <a:xfrm>
              <a:off x="4067944" y="5413598"/>
              <a:ext cx="2406" cy="277515"/>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a:off x="4508846" y="5238750"/>
              <a:ext cx="2406" cy="277515"/>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p:cNvCxnSpPr/>
            <p:nvPr/>
          </p:nvCxnSpPr>
          <p:spPr>
            <a:xfrm flipH="1" flipV="1">
              <a:off x="4502944" y="4843463"/>
              <a:ext cx="2381" cy="126206"/>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p:cNvCxnSpPr/>
            <p:nvPr/>
          </p:nvCxnSpPr>
          <p:spPr>
            <a:xfrm flipH="1" flipV="1">
              <a:off x="4065018" y="5008215"/>
              <a:ext cx="2381" cy="126206"/>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42" name="TextBox 41">
                  <a:extLst>
                    <a:ext uri="{FF2B5EF4-FFF2-40B4-BE49-F238E27FC236}">
                      <a16:creationId xmlns:a16="http://schemas.microsoft.com/office/drawing/2014/main" id="{A73350C7-BCFC-41F0-8D52-AD44A3F6D875}"/>
                    </a:ext>
                  </a:extLst>
                </p:cNvPr>
                <p:cNvSpPr txBox="1"/>
                <p:nvPr/>
              </p:nvSpPr>
              <p:spPr>
                <a:xfrm>
                  <a:off x="4466220" y="5238129"/>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accent1"/>
                            </a:solidFill>
                            <a:latin typeface="Cambria Math" panose="02040503050406030204" pitchFamily="18" charset="0"/>
                          </a:rPr>
                          <m:t>3</m:t>
                        </m:r>
                        <m:r>
                          <a:rPr lang="en-GB" sz="1050" b="0" i="1" smtClean="0">
                            <a:solidFill>
                              <a:schemeClr val="accent1"/>
                            </a:solidFill>
                            <a:latin typeface="Cambria Math" panose="02040503050406030204" pitchFamily="18" charset="0"/>
                          </a:rPr>
                          <m:t>𝑚𝑔</m:t>
                        </m:r>
                      </m:oMath>
                    </m:oMathPara>
                  </a14:m>
                  <a:endParaRPr lang="en-GB" sz="1200" dirty="0">
                    <a:solidFill>
                      <a:schemeClr val="accent1"/>
                    </a:solidFill>
                  </a:endParaRPr>
                </a:p>
              </p:txBody>
            </p:sp>
          </mc:Choice>
          <mc:Fallback>
            <p:sp>
              <p:nvSpPr>
                <p:cNvPr id="42" name="TextBox 41">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4466220" y="5238129"/>
                  <a:ext cx="420106" cy="261610"/>
                </a:xfrm>
                <a:prstGeom prst="rect">
                  <a:avLst/>
                </a:prstGeom>
                <a:blipFill>
                  <a:blip r:embed="rId14"/>
                  <a:stretch>
                    <a:fillRect b="-2326"/>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3" name="TextBox 42">
                  <a:extLst>
                    <a:ext uri="{FF2B5EF4-FFF2-40B4-BE49-F238E27FC236}">
                      <a16:creationId xmlns:a16="http://schemas.microsoft.com/office/drawing/2014/main" id="{A73350C7-BCFC-41F0-8D52-AD44A3F6D875}"/>
                    </a:ext>
                  </a:extLst>
                </p:cNvPr>
                <p:cNvSpPr txBox="1"/>
                <p:nvPr/>
              </p:nvSpPr>
              <p:spPr>
                <a:xfrm>
                  <a:off x="3644912" y="5412581"/>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accent1"/>
                            </a:solidFill>
                            <a:latin typeface="Cambria Math" panose="02040503050406030204" pitchFamily="18" charset="0"/>
                          </a:rPr>
                          <m:t>2</m:t>
                        </m:r>
                        <m:r>
                          <a:rPr lang="en-GB" sz="1050" b="0" i="1" smtClean="0">
                            <a:solidFill>
                              <a:schemeClr val="accent1"/>
                            </a:solidFill>
                            <a:latin typeface="Cambria Math" panose="02040503050406030204" pitchFamily="18" charset="0"/>
                          </a:rPr>
                          <m:t>𝑚𝑔</m:t>
                        </m:r>
                      </m:oMath>
                    </m:oMathPara>
                  </a14:m>
                  <a:endParaRPr lang="en-GB" sz="1200" dirty="0">
                    <a:solidFill>
                      <a:schemeClr val="accent1"/>
                    </a:solidFill>
                  </a:endParaRPr>
                </a:p>
              </p:txBody>
            </p:sp>
          </mc:Choice>
          <mc:Fallback>
            <p:sp>
              <p:nvSpPr>
                <p:cNvPr id="43" name="TextBox 42">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3644912" y="5412581"/>
                  <a:ext cx="420106" cy="261610"/>
                </a:xfrm>
                <a:prstGeom prst="rect">
                  <a:avLst/>
                </a:prstGeom>
                <a:blipFill>
                  <a:blip r:embed="rId15"/>
                  <a:stretch>
                    <a:fillRect b="-2326"/>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4" name="TextBox 43">
                  <a:extLst>
                    <a:ext uri="{FF2B5EF4-FFF2-40B4-BE49-F238E27FC236}">
                      <a16:creationId xmlns:a16="http://schemas.microsoft.com/office/drawing/2014/main" id="{A73350C7-BCFC-41F0-8D52-AD44A3F6D875}"/>
                    </a:ext>
                  </a:extLst>
                </p:cNvPr>
                <p:cNvSpPr txBox="1"/>
                <p:nvPr/>
              </p:nvSpPr>
              <p:spPr>
                <a:xfrm>
                  <a:off x="4415300" y="4773806"/>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accent1"/>
                            </a:solidFill>
                            <a:latin typeface="Cambria Math" panose="02040503050406030204" pitchFamily="18" charset="0"/>
                          </a:rPr>
                          <m:t>𝑇</m:t>
                        </m:r>
                      </m:oMath>
                    </m:oMathPara>
                  </a14:m>
                  <a:endParaRPr lang="en-GB" sz="1200" dirty="0">
                    <a:solidFill>
                      <a:schemeClr val="accent1"/>
                    </a:solidFill>
                  </a:endParaRPr>
                </a:p>
              </p:txBody>
            </p:sp>
          </mc:Choice>
          <mc:Fallback>
            <p:sp>
              <p:nvSpPr>
                <p:cNvPr id="44" name="TextBox 43">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4415300" y="4773806"/>
                  <a:ext cx="420106" cy="261610"/>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5" name="TextBox 44">
                  <a:extLst>
                    <a:ext uri="{FF2B5EF4-FFF2-40B4-BE49-F238E27FC236}">
                      <a16:creationId xmlns:a16="http://schemas.microsoft.com/office/drawing/2014/main" id="{A73350C7-BCFC-41F0-8D52-AD44A3F6D875}"/>
                    </a:ext>
                  </a:extLst>
                </p:cNvPr>
                <p:cNvSpPr txBox="1"/>
                <p:nvPr/>
              </p:nvSpPr>
              <p:spPr>
                <a:xfrm>
                  <a:off x="3742795" y="4948252"/>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accent1"/>
                            </a:solidFill>
                            <a:latin typeface="Cambria Math" panose="02040503050406030204" pitchFamily="18" charset="0"/>
                          </a:rPr>
                          <m:t>𝑇</m:t>
                        </m:r>
                      </m:oMath>
                    </m:oMathPara>
                  </a14:m>
                  <a:endParaRPr lang="en-GB" sz="1200" dirty="0">
                    <a:solidFill>
                      <a:schemeClr val="accent1"/>
                    </a:solidFill>
                  </a:endParaRPr>
                </a:p>
              </p:txBody>
            </p:sp>
          </mc:Choice>
          <mc:Fallback>
            <p:sp>
              <p:nvSpPr>
                <p:cNvPr id="45" name="TextBox 44">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3742795" y="4948252"/>
                  <a:ext cx="420106" cy="261610"/>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6" name="TextBox 45">
                  <a:extLst>
                    <a:ext uri="{FF2B5EF4-FFF2-40B4-BE49-F238E27FC236}">
                      <a16:creationId xmlns:a16="http://schemas.microsoft.com/office/drawing/2014/main" id="{A73350C7-BCFC-41F0-8D52-AD44A3F6D875}"/>
                    </a:ext>
                  </a:extLst>
                </p:cNvPr>
                <p:cNvSpPr txBox="1"/>
                <p:nvPr/>
              </p:nvSpPr>
              <p:spPr>
                <a:xfrm>
                  <a:off x="4407162" y="4303729"/>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accent1"/>
                            </a:solidFill>
                            <a:latin typeface="Cambria Math" panose="02040503050406030204" pitchFamily="18" charset="0"/>
                          </a:rPr>
                          <m:t>𝑇</m:t>
                        </m:r>
                      </m:oMath>
                    </m:oMathPara>
                  </a14:m>
                  <a:endParaRPr lang="en-GB" sz="1200" dirty="0">
                    <a:solidFill>
                      <a:schemeClr val="accent1"/>
                    </a:solidFill>
                  </a:endParaRPr>
                </a:p>
              </p:txBody>
            </p:sp>
          </mc:Choice>
          <mc:Fallback>
            <p:sp>
              <p:nvSpPr>
                <p:cNvPr id="46" name="TextBox 45">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4407162" y="4303729"/>
                  <a:ext cx="420106" cy="261610"/>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7" name="TextBox 46">
                  <a:extLst>
                    <a:ext uri="{FF2B5EF4-FFF2-40B4-BE49-F238E27FC236}">
                      <a16:creationId xmlns:a16="http://schemas.microsoft.com/office/drawing/2014/main" id="{A73350C7-BCFC-41F0-8D52-AD44A3F6D875}"/>
                    </a:ext>
                  </a:extLst>
                </p:cNvPr>
                <p:cNvSpPr txBox="1"/>
                <p:nvPr/>
              </p:nvSpPr>
              <p:spPr>
                <a:xfrm>
                  <a:off x="3748922" y="4289324"/>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accent1"/>
                            </a:solidFill>
                            <a:latin typeface="Cambria Math" panose="02040503050406030204" pitchFamily="18" charset="0"/>
                          </a:rPr>
                          <m:t>𝑇</m:t>
                        </m:r>
                      </m:oMath>
                    </m:oMathPara>
                  </a14:m>
                  <a:endParaRPr lang="en-GB" sz="1200" dirty="0">
                    <a:solidFill>
                      <a:schemeClr val="accent1"/>
                    </a:solidFill>
                  </a:endParaRPr>
                </a:p>
              </p:txBody>
            </p:sp>
          </mc:Choice>
          <mc:Fallback>
            <p:sp>
              <p:nvSpPr>
                <p:cNvPr id="47" name="TextBox 46">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3748922" y="4289324"/>
                  <a:ext cx="420106" cy="261610"/>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8" name="TextBox 47">
                  <a:extLst>
                    <a:ext uri="{FF2B5EF4-FFF2-40B4-BE49-F238E27FC236}">
                      <a16:creationId xmlns:a16="http://schemas.microsoft.com/office/drawing/2014/main" id="{A73350C7-BCFC-41F0-8D52-AD44A3F6D875}"/>
                    </a:ext>
                  </a:extLst>
                </p:cNvPr>
                <p:cNvSpPr txBox="1"/>
                <p:nvPr/>
              </p:nvSpPr>
              <p:spPr>
                <a:xfrm>
                  <a:off x="4171909" y="3851366"/>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accent1"/>
                            </a:solidFill>
                            <a:latin typeface="Cambria Math" panose="02040503050406030204" pitchFamily="18" charset="0"/>
                          </a:rPr>
                          <m:t>𝐹</m:t>
                        </m:r>
                      </m:oMath>
                    </m:oMathPara>
                  </a14:m>
                  <a:endParaRPr lang="en-GB" sz="1200" dirty="0">
                    <a:solidFill>
                      <a:schemeClr val="accent1"/>
                    </a:solidFill>
                  </a:endParaRPr>
                </a:p>
              </p:txBody>
            </p:sp>
          </mc:Choice>
          <mc:Fallback>
            <p:sp>
              <p:nvSpPr>
                <p:cNvPr id="48" name="TextBox 47">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4171909" y="3851366"/>
                  <a:ext cx="420106" cy="261610"/>
                </a:xfrm>
                <a:prstGeom prst="rect">
                  <a:avLst/>
                </a:prstGeom>
                <a:blipFill>
                  <a:blip r:embed="rId18"/>
                  <a:stretch>
                    <a:fillRect/>
                  </a:stretch>
                </a:blipFill>
              </p:spPr>
              <p:txBody>
                <a:bodyPr/>
                <a:lstStyle/>
                <a:p>
                  <a:r>
                    <a:rPr lang="en-GB">
                      <a:noFill/>
                    </a:rPr>
                    <a:t> </a:t>
                  </a:r>
                </a:p>
              </p:txBody>
            </p:sp>
          </mc:Fallback>
        </mc:AlternateContent>
        <p:grpSp>
          <p:nvGrpSpPr>
            <p:cNvPr id="68" name="Group 67"/>
            <p:cNvGrpSpPr/>
            <p:nvPr/>
          </p:nvGrpSpPr>
          <p:grpSpPr>
            <a:xfrm rot="5400000">
              <a:off x="4620204" y="4699074"/>
              <a:ext cx="308801" cy="1596"/>
              <a:chOff x="3385762" y="4112333"/>
              <a:chExt cx="308801" cy="1596"/>
            </a:xfrm>
          </p:grpSpPr>
          <p:cxnSp>
            <p:nvCxnSpPr>
              <p:cNvPr id="66" name="Straight Arrow Connector 65">
                <a:extLst>
                  <a:ext uri="{FF2B5EF4-FFF2-40B4-BE49-F238E27FC236}">
                    <a16:creationId xmlns:a16="http://schemas.microsoft.com/office/drawing/2014/main" id="{AF645C13-3291-4004-8594-AB457FF4D21D}"/>
                  </a:ext>
                </a:extLst>
              </p:cNvPr>
              <p:cNvCxnSpPr>
                <a:cxnSpLocks/>
              </p:cNvCxnSpPr>
              <p:nvPr/>
            </p:nvCxnSpPr>
            <p:spPr>
              <a:xfrm>
                <a:off x="3385762" y="4112333"/>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a:extLst>
                  <a:ext uri="{FF2B5EF4-FFF2-40B4-BE49-F238E27FC236}">
                    <a16:creationId xmlns:a16="http://schemas.microsoft.com/office/drawing/2014/main" id="{AF645C13-3291-4004-8594-AB457FF4D21D}"/>
                  </a:ext>
                </a:extLst>
              </p:cNvPr>
              <p:cNvCxnSpPr>
                <a:cxnSpLocks/>
              </p:cNvCxnSpPr>
              <p:nvPr/>
            </p:nvCxnSpPr>
            <p:spPr>
              <a:xfrm>
                <a:off x="3451993" y="4112976"/>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grpSp>
        <p:grpSp>
          <p:nvGrpSpPr>
            <p:cNvPr id="69" name="Group 68"/>
            <p:cNvGrpSpPr/>
            <p:nvPr/>
          </p:nvGrpSpPr>
          <p:grpSpPr>
            <a:xfrm rot="16200000">
              <a:off x="3677484" y="4772957"/>
              <a:ext cx="308801" cy="1596"/>
              <a:chOff x="3385762" y="4112333"/>
              <a:chExt cx="308801" cy="1596"/>
            </a:xfrm>
          </p:grpSpPr>
          <p:cxnSp>
            <p:nvCxnSpPr>
              <p:cNvPr id="70" name="Straight Arrow Connector 69">
                <a:extLst>
                  <a:ext uri="{FF2B5EF4-FFF2-40B4-BE49-F238E27FC236}">
                    <a16:creationId xmlns:a16="http://schemas.microsoft.com/office/drawing/2014/main" id="{AF645C13-3291-4004-8594-AB457FF4D21D}"/>
                  </a:ext>
                </a:extLst>
              </p:cNvPr>
              <p:cNvCxnSpPr>
                <a:cxnSpLocks/>
              </p:cNvCxnSpPr>
              <p:nvPr/>
            </p:nvCxnSpPr>
            <p:spPr>
              <a:xfrm>
                <a:off x="3385762" y="4112333"/>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71" name="Straight Arrow Connector 70">
                <a:extLst>
                  <a:ext uri="{FF2B5EF4-FFF2-40B4-BE49-F238E27FC236}">
                    <a16:creationId xmlns:a16="http://schemas.microsoft.com/office/drawing/2014/main" id="{AF645C13-3291-4004-8594-AB457FF4D21D}"/>
                  </a:ext>
                </a:extLst>
              </p:cNvPr>
              <p:cNvCxnSpPr>
                <a:cxnSpLocks/>
              </p:cNvCxnSpPr>
              <p:nvPr/>
            </p:nvCxnSpPr>
            <p:spPr>
              <a:xfrm>
                <a:off x="3451993" y="4112976"/>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mc:Choice xmlns:a14="http://schemas.microsoft.com/office/drawing/2010/main" Requires="a14">
            <p:sp>
              <p:nvSpPr>
                <p:cNvPr id="74" name="TextBox 73">
                  <a:extLst>
                    <a:ext uri="{FF2B5EF4-FFF2-40B4-BE49-F238E27FC236}">
                      <a16:creationId xmlns:a16="http://schemas.microsoft.com/office/drawing/2014/main" id="{A73350C7-BCFC-41F0-8D52-AD44A3F6D875}"/>
                    </a:ext>
                  </a:extLst>
                </p:cNvPr>
                <p:cNvSpPr txBox="1"/>
                <p:nvPr/>
              </p:nvSpPr>
              <p:spPr>
                <a:xfrm>
                  <a:off x="4696350" y="4616978"/>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accent1"/>
                            </a:solidFill>
                            <a:latin typeface="Cambria Math" panose="02040503050406030204" pitchFamily="18" charset="0"/>
                          </a:rPr>
                          <m:t>𝑎</m:t>
                        </m:r>
                      </m:oMath>
                    </m:oMathPara>
                  </a14:m>
                  <a:endParaRPr lang="en-GB" sz="1200" dirty="0">
                    <a:solidFill>
                      <a:schemeClr val="accent1"/>
                    </a:solidFill>
                  </a:endParaRPr>
                </a:p>
              </p:txBody>
            </p:sp>
          </mc:Choice>
          <mc:Fallback>
            <p:sp>
              <p:nvSpPr>
                <p:cNvPr id="74" name="TextBox 73">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4696350" y="4616978"/>
                  <a:ext cx="420106" cy="261610"/>
                </a:xfrm>
                <a:prstGeom prst="rect">
                  <a:avLst/>
                </a:prstGeom>
                <a:blipFill>
                  <a:blip r:embed="rId19"/>
                  <a:stretch>
                    <a:fillRect/>
                  </a:stretch>
                </a:blipFill>
              </p:spPr>
              <p:txBody>
                <a:bodyPr/>
                <a:lstStyle/>
                <a:p>
                  <a:r>
                    <a:rPr lang="en-GB">
                      <a:noFill/>
                    </a:rPr>
                    <a:t> </a:t>
                  </a:r>
                </a:p>
              </p:txBody>
            </p:sp>
          </mc:Fallback>
        </mc:AlternateContent>
      </p:grpSp>
      <p:sp>
        <p:nvSpPr>
          <p:cNvPr id="75" name="TextBox 74"/>
          <p:cNvSpPr txBox="1"/>
          <p:nvPr/>
        </p:nvSpPr>
        <p:spPr>
          <a:xfrm>
            <a:off x="1581381" y="5613159"/>
            <a:ext cx="1818523"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000" dirty="0" smtClean="0"/>
              <a:t>Ensure that you add the direction of acceleration at each moving particle, and resolve forces in this direction.</a:t>
            </a:r>
            <a:endParaRPr lang="en-GB" sz="1000" dirty="0"/>
          </a:p>
        </p:txBody>
      </p:sp>
      <p:cxnSp>
        <p:nvCxnSpPr>
          <p:cNvPr id="76" name="Straight Arrow Connector 75"/>
          <p:cNvCxnSpPr/>
          <p:nvPr/>
        </p:nvCxnSpPr>
        <p:spPr>
          <a:xfrm flipV="1">
            <a:off x="3358172" y="5105400"/>
            <a:ext cx="261328" cy="7520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345051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3890514" y="1469100"/>
            <a:ext cx="1289642" cy="112668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sz="2000"/>
          </a:p>
        </p:txBody>
      </p:sp>
      <p:cxnSp>
        <p:nvCxnSpPr>
          <p:cNvPr id="4" name="Straight Connector 3"/>
          <p:cNvCxnSpPr/>
          <p:nvPr/>
        </p:nvCxnSpPr>
        <p:spPr>
          <a:xfrm>
            <a:off x="3890589" y="2032444"/>
            <a:ext cx="0" cy="2253379"/>
          </a:xfrm>
          <a:prstGeom prst="line">
            <a:avLst/>
          </a:prstGeom>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5180157" y="2032444"/>
            <a:ext cx="0" cy="1877816"/>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Arrow Connector 5"/>
          <p:cNvCxnSpPr>
            <a:stCxn id="3" idx="2"/>
          </p:cNvCxnSpPr>
          <p:nvPr/>
        </p:nvCxnSpPr>
        <p:spPr>
          <a:xfrm>
            <a:off x="3890514" y="2032444"/>
            <a:ext cx="7182" cy="723700"/>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5165871" y="2032442"/>
            <a:ext cx="7182" cy="723700"/>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flipV="1">
            <a:off x="4542147" y="922189"/>
            <a:ext cx="7107" cy="1163298"/>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3130262" y="922458"/>
            <a:ext cx="2794225" cy="0"/>
          </a:xfrm>
          <a:prstGeom prst="line">
            <a:avLst/>
          </a:prstGeom>
        </p:spPr>
        <p:style>
          <a:lnRef idx="1">
            <a:schemeClr val="dk1"/>
          </a:lnRef>
          <a:fillRef idx="0">
            <a:schemeClr val="dk1"/>
          </a:fillRef>
          <a:effectRef idx="0">
            <a:schemeClr val="dk1"/>
          </a:effectRef>
          <a:fontRef idx="minor">
            <a:schemeClr val="tx1"/>
          </a:fontRef>
        </p:style>
      </p:cxnSp>
      <p:sp>
        <p:nvSpPr>
          <p:cNvPr id="10" name="Rectangle 9"/>
          <p:cNvSpPr/>
          <p:nvPr/>
        </p:nvSpPr>
        <p:spPr>
          <a:xfrm>
            <a:off x="3130262" y="692696"/>
            <a:ext cx="2794225" cy="229491"/>
          </a:xfrm>
          <a:prstGeom prst="rect">
            <a:avLst/>
          </a:prstGeom>
          <a:pattFill prst="wdUpDiag">
            <a:fgClr>
              <a:schemeClr val="bg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mc:AlternateContent xmlns:mc="http://schemas.openxmlformats.org/markup-compatibility/2006">
        <mc:Choice xmlns:a14="http://schemas.microsoft.com/office/drawing/2010/main" Requires="a14">
          <p:sp>
            <p:nvSpPr>
              <p:cNvPr id="11" name="Oval 10"/>
              <p:cNvSpPr/>
              <p:nvPr/>
            </p:nvSpPr>
            <p:spPr>
              <a:xfrm>
                <a:off x="3492101" y="4255356"/>
                <a:ext cx="808379" cy="70940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000" i="1" dirty="0" smtClean="0">
                          <a:latin typeface="Cambria Math" panose="02040503050406030204" pitchFamily="18" charset="0"/>
                        </a:rPr>
                        <m:t>2</m:t>
                      </m:r>
                      <m:r>
                        <a:rPr lang="en-GB" sz="2000" i="1" dirty="0" smtClean="0">
                          <a:latin typeface="Cambria Math" panose="02040503050406030204" pitchFamily="18" charset="0"/>
                        </a:rPr>
                        <m:t>𝑚</m:t>
                      </m:r>
                    </m:oMath>
                  </m:oMathPara>
                </a14:m>
                <a:endParaRPr lang="en-GB" sz="2000" dirty="0"/>
              </a:p>
            </p:txBody>
          </p:sp>
        </mc:Choice>
        <mc:Fallback>
          <p:sp>
            <p:nvSpPr>
              <p:cNvPr id="11" name="Oval 10"/>
              <p:cNvSpPr>
                <a:spLocks noRot="1" noChangeAspect="1" noMove="1" noResize="1" noEditPoints="1" noAdjustHandles="1" noChangeArrowheads="1" noChangeShapeType="1" noTextEdit="1"/>
              </p:cNvSpPr>
              <p:nvPr/>
            </p:nvSpPr>
            <p:spPr>
              <a:xfrm>
                <a:off x="3492101" y="4255356"/>
                <a:ext cx="808379" cy="709404"/>
              </a:xfrm>
              <a:prstGeom prst="ellipse">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2" name="Oval 11"/>
              <p:cNvSpPr/>
              <p:nvPr/>
            </p:nvSpPr>
            <p:spPr>
              <a:xfrm>
                <a:off x="4786036" y="3813409"/>
                <a:ext cx="822298" cy="69803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000" b="0" i="1" dirty="0" smtClean="0">
                          <a:latin typeface="Cambria Math" panose="02040503050406030204" pitchFamily="18" charset="0"/>
                        </a:rPr>
                        <m:t>3</m:t>
                      </m:r>
                      <m:r>
                        <a:rPr lang="en-GB" sz="2000" i="1" dirty="0" smtClean="0">
                          <a:latin typeface="Cambria Math" panose="02040503050406030204" pitchFamily="18" charset="0"/>
                        </a:rPr>
                        <m:t>𝑚</m:t>
                      </m:r>
                    </m:oMath>
                  </m:oMathPara>
                </a14:m>
                <a:endParaRPr lang="en-GB" sz="2000" dirty="0"/>
              </a:p>
            </p:txBody>
          </p:sp>
        </mc:Choice>
        <mc:Fallback>
          <p:sp>
            <p:nvSpPr>
              <p:cNvPr id="12" name="Oval 11"/>
              <p:cNvSpPr>
                <a:spLocks noRot="1" noChangeAspect="1" noMove="1" noResize="1" noEditPoints="1" noAdjustHandles="1" noChangeArrowheads="1" noChangeShapeType="1" noTextEdit="1"/>
              </p:cNvSpPr>
              <p:nvPr/>
            </p:nvSpPr>
            <p:spPr>
              <a:xfrm>
                <a:off x="4786036" y="3813409"/>
                <a:ext cx="822298" cy="698037"/>
              </a:xfrm>
              <a:prstGeom prst="ellipse">
                <a:avLst/>
              </a:prstGeom>
              <a:blipFill>
                <a:blip r:embed="rId3"/>
                <a:stretch>
                  <a:fillRect/>
                </a:stretch>
              </a:blipFill>
            </p:spPr>
            <p:txBody>
              <a:bodyPr/>
              <a:lstStyle/>
              <a:p>
                <a:r>
                  <a:rPr lang="en-GB">
                    <a:noFill/>
                  </a:rPr>
                  <a:t> </a:t>
                </a:r>
              </a:p>
            </p:txBody>
          </p:sp>
        </mc:Fallback>
      </mc:AlternateContent>
      <p:cxnSp>
        <p:nvCxnSpPr>
          <p:cNvPr id="13" name="Straight Arrow Connector 12"/>
          <p:cNvCxnSpPr/>
          <p:nvPr/>
        </p:nvCxnSpPr>
        <p:spPr>
          <a:xfrm>
            <a:off x="3890514" y="4967413"/>
            <a:ext cx="7182" cy="723700"/>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a:off x="5206585" y="4511446"/>
            <a:ext cx="7182" cy="723700"/>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flipH="1" flipV="1">
            <a:off x="5188968" y="3480622"/>
            <a:ext cx="7107" cy="329118"/>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flipH="1" flipV="1">
            <a:off x="3881780" y="3910260"/>
            <a:ext cx="7107" cy="329118"/>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A73350C7-BCFC-41F0-8D52-AD44A3F6D875}"/>
                  </a:ext>
                </a:extLst>
              </p:cNvPr>
              <p:cNvSpPr txBox="1"/>
              <p:nvPr/>
            </p:nvSpPr>
            <p:spPr>
              <a:xfrm>
                <a:off x="5079349" y="4509827"/>
                <a:ext cx="1253996"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0" i="1" smtClean="0">
                          <a:solidFill>
                            <a:schemeClr val="accent1"/>
                          </a:solidFill>
                          <a:latin typeface="Cambria Math" panose="02040503050406030204" pitchFamily="18" charset="0"/>
                        </a:rPr>
                        <m:t>3</m:t>
                      </m:r>
                      <m:r>
                        <a:rPr lang="en-GB" sz="2000" b="0" i="1" smtClean="0">
                          <a:solidFill>
                            <a:schemeClr val="accent1"/>
                          </a:solidFill>
                          <a:latin typeface="Cambria Math" panose="02040503050406030204" pitchFamily="18" charset="0"/>
                        </a:rPr>
                        <m:t>𝑚𝑔</m:t>
                      </m:r>
                    </m:oMath>
                  </m:oMathPara>
                </a14:m>
                <a:endParaRPr lang="en-GB" sz="2000" dirty="0">
                  <a:solidFill>
                    <a:schemeClr val="accent1"/>
                  </a:solidFill>
                </a:endParaRPr>
              </a:p>
            </p:txBody>
          </p:sp>
        </mc:Choice>
        <mc:Fallback>
          <p:sp>
            <p:nvSpPr>
              <p:cNvPr id="17" name="TextBox 16">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5079349" y="4509827"/>
                <a:ext cx="1253996" cy="400110"/>
              </a:xfrm>
              <a:prstGeom prst="rect">
                <a:avLst/>
              </a:prstGeom>
              <a:blipFill>
                <a:blip r:embed="rId4"/>
                <a:stretch>
                  <a:fillRect b="-13846"/>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8" name="TextBox 17">
                <a:extLst>
                  <a:ext uri="{FF2B5EF4-FFF2-40B4-BE49-F238E27FC236}">
                    <a16:creationId xmlns:a16="http://schemas.microsoft.com/office/drawing/2014/main" id="{A73350C7-BCFC-41F0-8D52-AD44A3F6D875}"/>
                  </a:ext>
                </a:extLst>
              </p:cNvPr>
              <p:cNvSpPr txBox="1"/>
              <p:nvPr/>
            </p:nvSpPr>
            <p:spPr>
              <a:xfrm>
                <a:off x="2627784" y="4964761"/>
                <a:ext cx="1253996"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0" i="1" smtClean="0">
                          <a:solidFill>
                            <a:schemeClr val="accent1"/>
                          </a:solidFill>
                          <a:latin typeface="Cambria Math" panose="02040503050406030204" pitchFamily="18" charset="0"/>
                        </a:rPr>
                        <m:t>2</m:t>
                      </m:r>
                      <m:r>
                        <a:rPr lang="en-GB" sz="2000" b="0" i="1" smtClean="0">
                          <a:solidFill>
                            <a:schemeClr val="accent1"/>
                          </a:solidFill>
                          <a:latin typeface="Cambria Math" panose="02040503050406030204" pitchFamily="18" charset="0"/>
                        </a:rPr>
                        <m:t>𝑚𝑔</m:t>
                      </m:r>
                    </m:oMath>
                  </m:oMathPara>
                </a14:m>
                <a:endParaRPr lang="en-GB" sz="2000" dirty="0">
                  <a:solidFill>
                    <a:schemeClr val="accent1"/>
                  </a:solidFill>
                </a:endParaRPr>
              </a:p>
            </p:txBody>
          </p:sp>
        </mc:Choice>
        <mc:Fallback>
          <p:sp>
            <p:nvSpPr>
              <p:cNvPr id="18" name="TextBox 17">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627784" y="4964761"/>
                <a:ext cx="1253996" cy="400110"/>
              </a:xfrm>
              <a:prstGeom prst="rect">
                <a:avLst/>
              </a:prstGeom>
              <a:blipFill>
                <a:blip r:embed="rId5"/>
                <a:stretch>
                  <a:fillRect b="-13636"/>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9" name="TextBox 18">
                <a:extLst>
                  <a:ext uri="{FF2B5EF4-FFF2-40B4-BE49-F238E27FC236}">
                    <a16:creationId xmlns:a16="http://schemas.microsoft.com/office/drawing/2014/main" id="{A73350C7-BCFC-41F0-8D52-AD44A3F6D875}"/>
                  </a:ext>
                </a:extLst>
              </p:cNvPr>
              <p:cNvSpPr txBox="1"/>
              <p:nvPr/>
            </p:nvSpPr>
            <p:spPr>
              <a:xfrm>
                <a:off x="4927355" y="3298971"/>
                <a:ext cx="1253996"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0" i="1" smtClean="0">
                          <a:solidFill>
                            <a:schemeClr val="accent1"/>
                          </a:solidFill>
                          <a:latin typeface="Cambria Math" panose="02040503050406030204" pitchFamily="18" charset="0"/>
                        </a:rPr>
                        <m:t>𝑇</m:t>
                      </m:r>
                    </m:oMath>
                  </m:oMathPara>
                </a14:m>
                <a:endParaRPr lang="en-GB" sz="2000" dirty="0">
                  <a:solidFill>
                    <a:schemeClr val="accent1"/>
                  </a:solidFill>
                </a:endParaRPr>
              </a:p>
            </p:txBody>
          </p:sp>
        </mc:Choice>
        <mc:Fallback>
          <p:sp>
            <p:nvSpPr>
              <p:cNvPr id="19" name="TextBox 18">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4927355" y="3298971"/>
                <a:ext cx="1253996" cy="400110"/>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0" name="TextBox 19">
                <a:extLst>
                  <a:ext uri="{FF2B5EF4-FFF2-40B4-BE49-F238E27FC236}">
                    <a16:creationId xmlns:a16="http://schemas.microsoft.com/office/drawing/2014/main" id="{A73350C7-BCFC-41F0-8D52-AD44A3F6D875}"/>
                  </a:ext>
                </a:extLst>
              </p:cNvPr>
              <p:cNvSpPr txBox="1"/>
              <p:nvPr/>
            </p:nvSpPr>
            <p:spPr>
              <a:xfrm>
                <a:off x="2919960" y="3753889"/>
                <a:ext cx="1253996"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0" i="1" smtClean="0">
                          <a:solidFill>
                            <a:schemeClr val="accent1"/>
                          </a:solidFill>
                          <a:latin typeface="Cambria Math" panose="02040503050406030204" pitchFamily="18" charset="0"/>
                        </a:rPr>
                        <m:t>𝑇</m:t>
                      </m:r>
                    </m:oMath>
                  </m:oMathPara>
                </a14:m>
                <a:endParaRPr lang="en-GB" sz="2000" dirty="0">
                  <a:solidFill>
                    <a:schemeClr val="accent1"/>
                  </a:solidFill>
                </a:endParaRPr>
              </a:p>
            </p:txBody>
          </p:sp>
        </mc:Choice>
        <mc:Fallback>
          <p:sp>
            <p:nvSpPr>
              <p:cNvPr id="20" name="TextBox 19">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919960" y="3753889"/>
                <a:ext cx="1253996" cy="400110"/>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A73350C7-BCFC-41F0-8D52-AD44A3F6D875}"/>
                  </a:ext>
                </a:extLst>
              </p:cNvPr>
              <p:cNvSpPr txBox="1"/>
              <p:nvPr/>
            </p:nvSpPr>
            <p:spPr>
              <a:xfrm>
                <a:off x="4903064" y="2073110"/>
                <a:ext cx="1253996"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0" i="1" smtClean="0">
                          <a:solidFill>
                            <a:schemeClr val="accent1"/>
                          </a:solidFill>
                          <a:latin typeface="Cambria Math" panose="02040503050406030204" pitchFamily="18" charset="0"/>
                        </a:rPr>
                        <m:t>𝑇</m:t>
                      </m:r>
                    </m:oMath>
                  </m:oMathPara>
                </a14:m>
                <a:endParaRPr lang="en-GB" sz="2000" dirty="0">
                  <a:solidFill>
                    <a:schemeClr val="accent1"/>
                  </a:solidFill>
                </a:endParaRPr>
              </a:p>
            </p:txBody>
          </p:sp>
        </mc:Choice>
        <mc:Fallback>
          <p:sp>
            <p:nvSpPr>
              <p:cNvPr id="21" name="TextBox 20">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4903064" y="2073110"/>
                <a:ext cx="1253996" cy="400110"/>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2" name="TextBox 21">
                <a:extLst>
                  <a:ext uri="{FF2B5EF4-FFF2-40B4-BE49-F238E27FC236}">
                    <a16:creationId xmlns:a16="http://schemas.microsoft.com/office/drawing/2014/main" id="{A73350C7-BCFC-41F0-8D52-AD44A3F6D875}"/>
                  </a:ext>
                </a:extLst>
              </p:cNvPr>
              <p:cNvSpPr txBox="1"/>
              <p:nvPr/>
            </p:nvSpPr>
            <p:spPr>
              <a:xfrm>
                <a:off x="2938249" y="2035545"/>
                <a:ext cx="1253996"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0" i="1" smtClean="0">
                          <a:solidFill>
                            <a:schemeClr val="accent1"/>
                          </a:solidFill>
                          <a:latin typeface="Cambria Math" panose="02040503050406030204" pitchFamily="18" charset="0"/>
                        </a:rPr>
                        <m:t>𝑇</m:t>
                      </m:r>
                    </m:oMath>
                  </m:oMathPara>
                </a14:m>
                <a:endParaRPr lang="en-GB" sz="2000" dirty="0">
                  <a:solidFill>
                    <a:schemeClr val="accent1"/>
                  </a:solidFill>
                </a:endParaRPr>
              </a:p>
            </p:txBody>
          </p:sp>
        </mc:Choice>
        <mc:Fallback>
          <p:sp>
            <p:nvSpPr>
              <p:cNvPr id="22" name="TextBox 21">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938249" y="2035545"/>
                <a:ext cx="1253996" cy="400110"/>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A73350C7-BCFC-41F0-8D52-AD44A3F6D875}"/>
                  </a:ext>
                </a:extLst>
              </p:cNvPr>
              <p:cNvSpPr txBox="1"/>
              <p:nvPr/>
            </p:nvSpPr>
            <p:spPr>
              <a:xfrm>
                <a:off x="4200845" y="893443"/>
                <a:ext cx="1253996"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0" i="1" smtClean="0">
                          <a:solidFill>
                            <a:schemeClr val="accent1"/>
                          </a:solidFill>
                          <a:latin typeface="Cambria Math" panose="02040503050406030204" pitchFamily="18" charset="0"/>
                        </a:rPr>
                        <m:t>𝐹</m:t>
                      </m:r>
                    </m:oMath>
                  </m:oMathPara>
                </a14:m>
                <a:endParaRPr lang="en-GB" sz="2000" dirty="0">
                  <a:solidFill>
                    <a:schemeClr val="accent1"/>
                  </a:solidFill>
                </a:endParaRPr>
              </a:p>
            </p:txBody>
          </p:sp>
        </mc:Choice>
        <mc:Fallback>
          <p:sp>
            <p:nvSpPr>
              <p:cNvPr id="23" name="TextBox 22">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4200845" y="893443"/>
                <a:ext cx="1253996" cy="400110"/>
              </a:xfrm>
              <a:prstGeom prst="rect">
                <a:avLst/>
              </a:prstGeom>
              <a:blipFill>
                <a:blip r:embed="rId10"/>
                <a:stretch>
                  <a:fillRect/>
                </a:stretch>
              </a:blipFill>
            </p:spPr>
            <p:txBody>
              <a:bodyPr/>
              <a:lstStyle/>
              <a:p>
                <a:r>
                  <a:rPr lang="en-GB">
                    <a:noFill/>
                  </a:rPr>
                  <a:t> </a:t>
                </a:r>
              </a:p>
            </p:txBody>
          </p:sp>
        </mc:Fallback>
      </mc:AlternateContent>
      <p:grpSp>
        <p:nvGrpSpPr>
          <p:cNvPr id="24" name="Group 23"/>
          <p:cNvGrpSpPr/>
          <p:nvPr/>
        </p:nvGrpSpPr>
        <p:grpSpPr>
          <a:xfrm rot="5400000">
            <a:off x="5597218" y="3103785"/>
            <a:ext cx="805287" cy="4764"/>
            <a:chOff x="3385762" y="4112333"/>
            <a:chExt cx="308801" cy="1596"/>
          </a:xfrm>
        </p:grpSpPr>
        <p:cxnSp>
          <p:nvCxnSpPr>
            <p:cNvPr id="29" name="Straight Arrow Connector 28">
              <a:extLst>
                <a:ext uri="{FF2B5EF4-FFF2-40B4-BE49-F238E27FC236}">
                  <a16:creationId xmlns:a16="http://schemas.microsoft.com/office/drawing/2014/main" id="{AF645C13-3291-4004-8594-AB457FF4D21D}"/>
                </a:ext>
              </a:extLst>
            </p:cNvPr>
            <p:cNvCxnSpPr>
              <a:cxnSpLocks/>
            </p:cNvCxnSpPr>
            <p:nvPr/>
          </p:nvCxnSpPr>
          <p:spPr>
            <a:xfrm>
              <a:off x="3385762" y="4112333"/>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AF645C13-3291-4004-8594-AB457FF4D21D}"/>
                </a:ext>
              </a:extLst>
            </p:cNvPr>
            <p:cNvCxnSpPr>
              <a:cxnSpLocks/>
            </p:cNvCxnSpPr>
            <p:nvPr/>
          </p:nvCxnSpPr>
          <p:spPr>
            <a:xfrm>
              <a:off x="3451993" y="4112976"/>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grpSp>
      <p:grpSp>
        <p:nvGrpSpPr>
          <p:cNvPr id="25" name="Group 24"/>
          <p:cNvGrpSpPr/>
          <p:nvPr/>
        </p:nvGrpSpPr>
        <p:grpSpPr>
          <a:xfrm rot="16200000">
            <a:off x="2783244" y="3296456"/>
            <a:ext cx="805287" cy="4764"/>
            <a:chOff x="3385762" y="4112333"/>
            <a:chExt cx="308801" cy="1596"/>
          </a:xfrm>
        </p:grpSpPr>
        <p:cxnSp>
          <p:nvCxnSpPr>
            <p:cNvPr id="27" name="Straight Arrow Connector 26">
              <a:extLst>
                <a:ext uri="{FF2B5EF4-FFF2-40B4-BE49-F238E27FC236}">
                  <a16:creationId xmlns:a16="http://schemas.microsoft.com/office/drawing/2014/main" id="{AF645C13-3291-4004-8594-AB457FF4D21D}"/>
                </a:ext>
              </a:extLst>
            </p:cNvPr>
            <p:cNvCxnSpPr>
              <a:cxnSpLocks/>
            </p:cNvCxnSpPr>
            <p:nvPr/>
          </p:nvCxnSpPr>
          <p:spPr>
            <a:xfrm>
              <a:off x="3385762" y="4112333"/>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AF645C13-3291-4004-8594-AB457FF4D21D}"/>
                </a:ext>
              </a:extLst>
            </p:cNvPr>
            <p:cNvCxnSpPr>
              <a:cxnSpLocks/>
            </p:cNvCxnSpPr>
            <p:nvPr/>
          </p:nvCxnSpPr>
          <p:spPr>
            <a:xfrm>
              <a:off x="3451993" y="4112976"/>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mc:Choice xmlns:a14="http://schemas.microsoft.com/office/drawing/2010/main" Requires="a14">
          <p:sp>
            <p:nvSpPr>
              <p:cNvPr id="26" name="TextBox 25">
                <a:extLst>
                  <a:ext uri="{FF2B5EF4-FFF2-40B4-BE49-F238E27FC236}">
                    <a16:creationId xmlns:a16="http://schemas.microsoft.com/office/drawing/2014/main" id="{A73350C7-BCFC-41F0-8D52-AD44A3F6D875}"/>
                  </a:ext>
                </a:extLst>
              </p:cNvPr>
              <p:cNvSpPr txBox="1"/>
              <p:nvPr/>
            </p:nvSpPr>
            <p:spPr>
              <a:xfrm>
                <a:off x="5766276" y="2889997"/>
                <a:ext cx="1253996"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0" i="1" smtClean="0">
                          <a:solidFill>
                            <a:schemeClr val="accent1"/>
                          </a:solidFill>
                          <a:latin typeface="Cambria Math" panose="02040503050406030204" pitchFamily="18" charset="0"/>
                        </a:rPr>
                        <m:t>𝑎</m:t>
                      </m:r>
                    </m:oMath>
                  </m:oMathPara>
                </a14:m>
                <a:endParaRPr lang="en-GB" sz="2000" dirty="0">
                  <a:solidFill>
                    <a:schemeClr val="accent1"/>
                  </a:solidFill>
                </a:endParaRPr>
              </a:p>
            </p:txBody>
          </p:sp>
        </mc:Choice>
        <mc:Fallback>
          <p:sp>
            <p:nvSpPr>
              <p:cNvPr id="26" name="TextBox 25">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5766276" y="2889997"/>
                <a:ext cx="1253996" cy="400110"/>
              </a:xfrm>
              <a:prstGeom prst="rect">
                <a:avLst/>
              </a:prstGeom>
              <a:blipFill>
                <a:blip r:embed="rId11"/>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8222704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467544" y="476672"/>
                <a:ext cx="7272808" cy="1569660"/>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200" dirty="0" smtClean="0"/>
                  <a:t>[Textbook] Particles </a:t>
                </a:r>
                <a14:m>
                  <m:oMath xmlns:m="http://schemas.openxmlformats.org/officeDocument/2006/math">
                    <m:r>
                      <a:rPr lang="en-GB" sz="1200" b="0" i="1" smtClean="0">
                        <a:latin typeface="Cambria Math" panose="02040503050406030204" pitchFamily="18" charset="0"/>
                      </a:rPr>
                      <m:t>𝑃</m:t>
                    </m:r>
                  </m:oMath>
                </a14:m>
                <a:r>
                  <a:rPr lang="en-GB" sz="1200" dirty="0" smtClean="0"/>
                  <a:t> and </a:t>
                </a:r>
                <a14:m>
                  <m:oMath xmlns:m="http://schemas.openxmlformats.org/officeDocument/2006/math">
                    <m:r>
                      <a:rPr lang="en-GB" sz="1200" b="0" i="1" smtClean="0">
                        <a:latin typeface="Cambria Math" panose="02040503050406030204" pitchFamily="18" charset="0"/>
                      </a:rPr>
                      <m:t>𝑄</m:t>
                    </m:r>
                  </m:oMath>
                </a14:m>
                <a:r>
                  <a:rPr lang="en-GB" sz="1200" dirty="0" smtClean="0"/>
                  <a:t>, of masses </a:t>
                </a:r>
                <a14:m>
                  <m:oMath xmlns:m="http://schemas.openxmlformats.org/officeDocument/2006/math">
                    <m:r>
                      <a:rPr lang="en-GB" sz="1200" b="0" i="1" smtClean="0">
                        <a:latin typeface="Cambria Math" panose="02040503050406030204" pitchFamily="18" charset="0"/>
                      </a:rPr>
                      <m:t>2</m:t>
                    </m:r>
                    <m:r>
                      <a:rPr lang="en-GB" sz="1200" b="0" i="1" smtClean="0">
                        <a:latin typeface="Cambria Math" panose="02040503050406030204" pitchFamily="18" charset="0"/>
                      </a:rPr>
                      <m:t>𝑚</m:t>
                    </m:r>
                  </m:oMath>
                </a14:m>
                <a:r>
                  <a:rPr lang="en-GB" sz="1200" dirty="0" smtClean="0"/>
                  <a:t> and </a:t>
                </a:r>
                <a14:m>
                  <m:oMath xmlns:m="http://schemas.openxmlformats.org/officeDocument/2006/math">
                    <m:r>
                      <a:rPr lang="en-GB" sz="1200" b="0" i="1" smtClean="0">
                        <a:latin typeface="Cambria Math" panose="02040503050406030204" pitchFamily="18" charset="0"/>
                      </a:rPr>
                      <m:t>3</m:t>
                    </m:r>
                    <m:r>
                      <a:rPr lang="en-GB" sz="1200" b="0" i="1" smtClean="0">
                        <a:latin typeface="Cambria Math" panose="02040503050406030204" pitchFamily="18" charset="0"/>
                      </a:rPr>
                      <m:t>𝑚</m:t>
                    </m:r>
                  </m:oMath>
                </a14:m>
                <a:r>
                  <a:rPr lang="en-GB" sz="1200" dirty="0" smtClean="0"/>
                  <a:t>, are attached to the ends of a light inextensible string. The string passes over a small smooth fixed pulley and the masses hang with the string taut. The system is released from rest.</a:t>
                </a:r>
              </a:p>
              <a:p>
                <a:pPr marL="342900" indent="-342900">
                  <a:buAutoNum type="alphaLcParenBoth"/>
                </a:pPr>
                <a:r>
                  <a:rPr lang="en-GB" sz="1200" dirty="0" smtClean="0"/>
                  <a:t>Write down an equation of motion for </a:t>
                </a:r>
                <a14:m>
                  <m:oMath xmlns:m="http://schemas.openxmlformats.org/officeDocument/2006/math">
                    <m:r>
                      <a:rPr lang="en-GB" sz="1200" b="0" i="1" smtClean="0">
                        <a:latin typeface="Cambria Math" panose="02040503050406030204" pitchFamily="18" charset="0"/>
                      </a:rPr>
                      <m:t>𝑃</m:t>
                    </m:r>
                  </m:oMath>
                </a14:m>
                <a:r>
                  <a:rPr lang="en-GB" sz="1200" dirty="0" smtClean="0"/>
                  <a:t> and for </a:t>
                </a:r>
                <a14:m>
                  <m:oMath xmlns:m="http://schemas.openxmlformats.org/officeDocument/2006/math">
                    <m:r>
                      <a:rPr lang="en-GB" sz="1200" b="0" i="1" smtClean="0">
                        <a:latin typeface="Cambria Math" panose="02040503050406030204" pitchFamily="18" charset="0"/>
                      </a:rPr>
                      <m:t>𝑄</m:t>
                    </m:r>
                  </m:oMath>
                </a14:m>
                <a:r>
                  <a:rPr lang="en-GB" sz="1200" dirty="0" smtClean="0"/>
                  <a:t>.</a:t>
                </a:r>
              </a:p>
              <a:p>
                <a:pPr marL="342900" indent="-342900">
                  <a:buAutoNum type="alphaLcParenBoth"/>
                </a:pPr>
                <a:r>
                  <a:rPr lang="en-GB" sz="1200" dirty="0" smtClean="0"/>
                  <a:t>Find the acceleration of each mass.</a:t>
                </a:r>
              </a:p>
              <a:p>
                <a:pPr marL="342900" indent="-342900">
                  <a:buAutoNum type="alphaLcParenBoth"/>
                </a:pPr>
                <a:r>
                  <a:rPr lang="en-GB" sz="1200" dirty="0" smtClean="0"/>
                  <a:t>Find the tension in the string.</a:t>
                </a:r>
              </a:p>
              <a:p>
                <a:pPr marL="342900" indent="-342900">
                  <a:buAutoNum type="alphaLcParenBoth"/>
                </a:pPr>
                <a:r>
                  <a:rPr lang="en-GB" sz="1200" dirty="0" smtClean="0"/>
                  <a:t>Find the force exerted on the pulley by the string.</a:t>
                </a:r>
              </a:p>
              <a:p>
                <a:pPr marL="342900" indent="-342900">
                  <a:buAutoNum type="alphaLcParenBoth"/>
                </a:pPr>
                <a:r>
                  <a:rPr lang="en-GB" sz="1200" dirty="0" smtClean="0"/>
                  <a:t>Find the distance moved by </a:t>
                </a:r>
                <a14:m>
                  <m:oMath xmlns:m="http://schemas.openxmlformats.org/officeDocument/2006/math">
                    <m:r>
                      <a:rPr lang="en-GB" sz="1200" b="0" i="1" smtClean="0">
                        <a:latin typeface="Cambria Math" panose="02040503050406030204" pitchFamily="18" charset="0"/>
                      </a:rPr>
                      <m:t>𝑄</m:t>
                    </m:r>
                  </m:oMath>
                </a14:m>
                <a:r>
                  <a:rPr lang="en-GB" sz="1200" dirty="0" smtClean="0"/>
                  <a:t> in the first 4 s, assuming that </a:t>
                </a:r>
                <a14:m>
                  <m:oMath xmlns:m="http://schemas.openxmlformats.org/officeDocument/2006/math">
                    <m:r>
                      <a:rPr lang="en-GB" sz="1200" b="0" i="1" smtClean="0">
                        <a:latin typeface="Cambria Math" panose="02040503050406030204" pitchFamily="18" charset="0"/>
                      </a:rPr>
                      <m:t>𝑃</m:t>
                    </m:r>
                  </m:oMath>
                </a14:m>
                <a:r>
                  <a:rPr lang="en-GB" sz="1200" dirty="0" smtClean="0"/>
                  <a:t> does not reach the pulley.</a:t>
                </a:r>
              </a:p>
            </p:txBody>
          </p:sp>
        </mc:Choice>
        <mc:Fallback>
          <p:sp>
            <p:nvSpPr>
              <p:cNvPr id="2" name="TextBox 1"/>
              <p:cNvSpPr txBox="1">
                <a:spLocks noRot="1" noChangeAspect="1" noMove="1" noResize="1" noEditPoints="1" noAdjustHandles="1" noChangeArrowheads="1" noChangeShapeType="1" noTextEdit="1"/>
              </p:cNvSpPr>
              <p:nvPr/>
            </p:nvSpPr>
            <p:spPr>
              <a:xfrm>
                <a:off x="467544" y="476672"/>
                <a:ext cx="7272808" cy="1569660"/>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3897246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5AC2BD1B-C823-44D8-9C64-1ACA36A265DA}"/>
              </a:ext>
            </a:extLst>
          </p:cNvPr>
          <p:cNvSpPr/>
          <p:nvPr/>
        </p:nvSpPr>
        <p:spPr>
          <a:xfrm>
            <a:off x="1" y="614764"/>
            <a:ext cx="9143999" cy="2598212"/>
          </a:xfrm>
          <a:prstGeom prst="rect">
            <a:avLst/>
          </a:prstGeom>
          <a:pattFill prst="wdDnDiag">
            <a:fgClr>
              <a:schemeClr val="bg2"/>
            </a:fgClr>
            <a:bgClr>
              <a:schemeClr val="bg1"/>
            </a:bgClr>
          </a:patt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grpSp>
        <p:nvGrpSpPr>
          <p:cNvPr id="2" name="Group 1">
            <a:extLst>
              <a:ext uri="{FF2B5EF4-FFF2-40B4-BE49-F238E27FC236}">
                <a16:creationId xmlns:a16="http://schemas.microsoft.com/office/drawing/2014/main" id="{12FB8003-1D4F-40CE-93C9-8E90EE965EFA}"/>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8AE116DB-3CD0-4C61-80B9-DE967D743255}"/>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Force Diagrams and Common Forces</a:t>
              </a:r>
              <a:endParaRPr lang="en-GB" sz="3200" dirty="0"/>
            </a:p>
          </p:txBody>
        </p:sp>
        <p:cxnSp>
          <p:nvCxnSpPr>
            <p:cNvPr id="4" name="Straight Connector 3">
              <a:extLst>
                <a:ext uri="{FF2B5EF4-FFF2-40B4-BE49-F238E27FC236}">
                  <a16:creationId xmlns:a16="http://schemas.microsoft.com/office/drawing/2014/main" id="{8640B3DC-ECB5-44A0-9634-D5D84E41C660}"/>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9" name="Straight Connector 8">
            <a:extLst>
              <a:ext uri="{FF2B5EF4-FFF2-40B4-BE49-F238E27FC236}">
                <a16:creationId xmlns:a16="http://schemas.microsoft.com/office/drawing/2014/main" id="{3EBC14B4-7EA4-48E3-931C-780EF99BE518}"/>
              </a:ext>
            </a:extLst>
          </p:cNvPr>
          <p:cNvCxnSpPr/>
          <p:nvPr/>
        </p:nvCxnSpPr>
        <p:spPr>
          <a:xfrm>
            <a:off x="1499341" y="2202444"/>
            <a:ext cx="1944216" cy="0"/>
          </a:xfrm>
          <a:prstGeom prst="line">
            <a:avLst/>
          </a:prstGeom>
          <a:ln w="28575"/>
        </p:spPr>
        <p:style>
          <a:lnRef idx="1">
            <a:schemeClr val="dk1"/>
          </a:lnRef>
          <a:fillRef idx="0">
            <a:schemeClr val="dk1"/>
          </a:fillRef>
          <a:effectRef idx="0">
            <a:schemeClr val="dk1"/>
          </a:effectRef>
          <a:fontRef idx="minor">
            <a:schemeClr val="tx1"/>
          </a:fontRef>
        </p:style>
      </p:cxnSp>
      <p:sp>
        <p:nvSpPr>
          <p:cNvPr id="10" name="Rectangle 9">
            <a:extLst>
              <a:ext uri="{FF2B5EF4-FFF2-40B4-BE49-F238E27FC236}">
                <a16:creationId xmlns:a16="http://schemas.microsoft.com/office/drawing/2014/main" id="{7A363B83-32B2-450B-8244-C9BD4758A333}"/>
              </a:ext>
            </a:extLst>
          </p:cNvPr>
          <p:cNvSpPr/>
          <p:nvPr/>
        </p:nvSpPr>
        <p:spPr>
          <a:xfrm>
            <a:off x="2166258" y="1842404"/>
            <a:ext cx="648072"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24" name="Straight Arrow Connector 23">
            <a:extLst>
              <a:ext uri="{FF2B5EF4-FFF2-40B4-BE49-F238E27FC236}">
                <a16:creationId xmlns:a16="http://schemas.microsoft.com/office/drawing/2014/main" id="{84FF2267-10DD-4288-B9AA-D07AED334A25}"/>
              </a:ext>
            </a:extLst>
          </p:cNvPr>
          <p:cNvCxnSpPr>
            <a:cxnSpLocks/>
            <a:stCxn id="10" idx="0"/>
          </p:cNvCxnSpPr>
          <p:nvPr/>
        </p:nvCxnSpPr>
        <p:spPr>
          <a:xfrm flipH="1" flipV="1">
            <a:off x="2488019" y="1424763"/>
            <a:ext cx="2275" cy="417641"/>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2F47DFFE-EE0F-49F3-B974-EA52AE9289BB}"/>
              </a:ext>
            </a:extLst>
          </p:cNvPr>
          <p:cNvCxnSpPr>
            <a:cxnSpLocks/>
          </p:cNvCxnSpPr>
          <p:nvPr/>
        </p:nvCxnSpPr>
        <p:spPr>
          <a:xfrm flipV="1">
            <a:off x="2828260" y="2041451"/>
            <a:ext cx="467833" cy="1"/>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18F014D2-21BD-4312-B8C8-B624DA81A9E4}"/>
              </a:ext>
            </a:extLst>
          </p:cNvPr>
          <p:cNvCxnSpPr>
            <a:cxnSpLocks/>
          </p:cNvCxnSpPr>
          <p:nvPr/>
        </p:nvCxnSpPr>
        <p:spPr>
          <a:xfrm flipH="1" flipV="1">
            <a:off x="1722474" y="2052084"/>
            <a:ext cx="457200" cy="1"/>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952CA4B3-372E-495A-9C04-8CBCAC4B8599}"/>
              </a:ext>
            </a:extLst>
          </p:cNvPr>
          <p:cNvCxnSpPr>
            <a:cxnSpLocks/>
          </p:cNvCxnSpPr>
          <p:nvPr/>
        </p:nvCxnSpPr>
        <p:spPr>
          <a:xfrm>
            <a:off x="2488019" y="2200939"/>
            <a:ext cx="0" cy="41467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895D823A-4DEE-47D9-800B-7C6B559A0DBB}"/>
                  </a:ext>
                </a:extLst>
              </p:cNvPr>
              <p:cNvSpPr txBox="1"/>
              <p:nvPr/>
            </p:nvSpPr>
            <p:spPr>
              <a:xfrm>
                <a:off x="3206267" y="1850075"/>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𝑃</m:t>
                      </m:r>
                    </m:oMath>
                  </m:oMathPara>
                </a14:m>
                <a:endParaRPr lang="en-GB" dirty="0">
                  <a:solidFill>
                    <a:schemeClr val="accent1"/>
                  </a:solidFill>
                </a:endParaRPr>
              </a:p>
            </p:txBody>
          </p:sp>
        </mc:Choice>
        <mc:Fallback xmlns="">
          <p:sp>
            <p:nvSpPr>
              <p:cNvPr id="53" name="TextBox 52">
                <a:extLst>
                  <a:ext uri="{FF2B5EF4-FFF2-40B4-BE49-F238E27FC236}">
                    <a16:creationId xmlns:a16="http://schemas.microsoft.com/office/drawing/2014/main" id="{895D823A-4DEE-47D9-800B-7C6B559A0DBB}"/>
                  </a:ext>
                </a:extLst>
              </p:cNvPr>
              <p:cNvSpPr txBox="1">
                <a:spLocks noRot="1" noChangeAspect="1" noMove="1" noResize="1" noEditPoints="1" noAdjustHandles="1" noChangeArrowheads="1" noChangeShapeType="1" noTextEdit="1"/>
              </p:cNvSpPr>
              <p:nvPr/>
            </p:nvSpPr>
            <p:spPr>
              <a:xfrm>
                <a:off x="3206267" y="1850075"/>
                <a:ext cx="360040" cy="369332"/>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a:extLst>
                  <a:ext uri="{FF2B5EF4-FFF2-40B4-BE49-F238E27FC236}">
                    <a16:creationId xmlns:a16="http://schemas.microsoft.com/office/drawing/2014/main" id="{C0ABF2A5-FCE1-4588-BADD-3C5B2EB52CEE}"/>
                  </a:ext>
                </a:extLst>
              </p:cNvPr>
              <p:cNvSpPr txBox="1"/>
              <p:nvPr/>
            </p:nvSpPr>
            <p:spPr>
              <a:xfrm>
                <a:off x="2291429" y="1081097"/>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𝑅</m:t>
                      </m:r>
                    </m:oMath>
                  </m:oMathPara>
                </a14:m>
                <a:endParaRPr lang="en-GB" dirty="0">
                  <a:solidFill>
                    <a:schemeClr val="accent1"/>
                  </a:solidFill>
                </a:endParaRPr>
              </a:p>
            </p:txBody>
          </p:sp>
        </mc:Choice>
        <mc:Fallback xmlns="">
          <p:sp>
            <p:nvSpPr>
              <p:cNvPr id="54" name="TextBox 53">
                <a:extLst>
                  <a:ext uri="{FF2B5EF4-FFF2-40B4-BE49-F238E27FC236}">
                    <a16:creationId xmlns:a16="http://schemas.microsoft.com/office/drawing/2014/main" id="{C0ABF2A5-FCE1-4588-BADD-3C5B2EB52CEE}"/>
                  </a:ext>
                </a:extLst>
              </p:cNvPr>
              <p:cNvSpPr txBox="1">
                <a:spLocks noRot="1" noChangeAspect="1" noMove="1" noResize="1" noEditPoints="1" noAdjustHandles="1" noChangeArrowheads="1" noChangeShapeType="1" noTextEdit="1"/>
              </p:cNvSpPr>
              <p:nvPr/>
            </p:nvSpPr>
            <p:spPr>
              <a:xfrm>
                <a:off x="2291429" y="1081097"/>
                <a:ext cx="360040"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A699C3BA-724D-4FF7-A2F2-05A2F9B6C6D3}"/>
                  </a:ext>
                </a:extLst>
              </p:cNvPr>
              <p:cNvSpPr txBox="1"/>
              <p:nvPr/>
            </p:nvSpPr>
            <p:spPr>
              <a:xfrm>
                <a:off x="1387661" y="1856785"/>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𝐹</m:t>
                      </m:r>
                    </m:oMath>
                  </m:oMathPara>
                </a14:m>
                <a:endParaRPr lang="en-GB" dirty="0">
                  <a:solidFill>
                    <a:schemeClr val="accent1"/>
                  </a:solidFill>
                </a:endParaRPr>
              </a:p>
            </p:txBody>
          </p:sp>
        </mc:Choice>
        <mc:Fallback xmlns="">
          <p:sp>
            <p:nvSpPr>
              <p:cNvPr id="55" name="TextBox 54">
                <a:extLst>
                  <a:ext uri="{FF2B5EF4-FFF2-40B4-BE49-F238E27FC236}">
                    <a16:creationId xmlns:a16="http://schemas.microsoft.com/office/drawing/2014/main" id="{A699C3BA-724D-4FF7-A2F2-05A2F9B6C6D3}"/>
                  </a:ext>
                </a:extLst>
              </p:cNvPr>
              <p:cNvSpPr txBox="1">
                <a:spLocks noRot="1" noChangeAspect="1" noMove="1" noResize="1" noEditPoints="1" noAdjustHandles="1" noChangeArrowheads="1" noChangeShapeType="1" noTextEdit="1"/>
              </p:cNvSpPr>
              <p:nvPr/>
            </p:nvSpPr>
            <p:spPr>
              <a:xfrm>
                <a:off x="1387661" y="1856785"/>
                <a:ext cx="360040"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0B8BF0B9-3791-4969-A091-E63CF8405B5B}"/>
                  </a:ext>
                </a:extLst>
              </p:cNvPr>
              <p:cNvSpPr txBox="1"/>
              <p:nvPr/>
            </p:nvSpPr>
            <p:spPr>
              <a:xfrm>
                <a:off x="2307999" y="2611696"/>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𝑊</m:t>
                      </m:r>
                    </m:oMath>
                  </m:oMathPara>
                </a14:m>
                <a:endParaRPr lang="en-GB" dirty="0">
                  <a:solidFill>
                    <a:schemeClr val="accent1"/>
                  </a:solidFill>
                </a:endParaRPr>
              </a:p>
            </p:txBody>
          </p:sp>
        </mc:Choice>
        <mc:Fallback xmlns="">
          <p:sp>
            <p:nvSpPr>
              <p:cNvPr id="56" name="TextBox 55">
                <a:extLst>
                  <a:ext uri="{FF2B5EF4-FFF2-40B4-BE49-F238E27FC236}">
                    <a16:creationId xmlns:a16="http://schemas.microsoft.com/office/drawing/2014/main" id="{0B8BF0B9-3791-4969-A091-E63CF8405B5B}"/>
                  </a:ext>
                </a:extLst>
              </p:cNvPr>
              <p:cNvSpPr txBox="1">
                <a:spLocks noRot="1" noChangeAspect="1" noMove="1" noResize="1" noEditPoints="1" noAdjustHandles="1" noChangeArrowheads="1" noChangeShapeType="1" noTextEdit="1"/>
              </p:cNvSpPr>
              <p:nvPr/>
            </p:nvSpPr>
            <p:spPr>
              <a:xfrm>
                <a:off x="2307999" y="2611696"/>
                <a:ext cx="360040" cy="369332"/>
              </a:xfrm>
              <a:prstGeom prst="rect">
                <a:avLst/>
              </a:prstGeom>
              <a:blipFill>
                <a:blip r:embed="rId5"/>
                <a:stretch>
                  <a:fillRect r="-8475"/>
                </a:stretch>
              </a:blipFill>
            </p:spPr>
            <p:txBody>
              <a:bodyPr/>
              <a:lstStyle/>
              <a:p>
                <a:r>
                  <a:rPr lang="en-GB">
                    <a:noFill/>
                  </a:rPr>
                  <a:t> </a:t>
                </a:r>
              </a:p>
            </p:txBody>
          </p:sp>
        </mc:Fallback>
      </mc:AlternateContent>
      <p:sp>
        <p:nvSpPr>
          <p:cNvPr id="57" name="TextBox 56">
            <a:extLst>
              <a:ext uri="{FF2B5EF4-FFF2-40B4-BE49-F238E27FC236}">
                <a16:creationId xmlns:a16="http://schemas.microsoft.com/office/drawing/2014/main" id="{6A94F42A-46EF-4381-8FD5-BF0DD2C451C4}"/>
              </a:ext>
            </a:extLst>
          </p:cNvPr>
          <p:cNvSpPr txBox="1"/>
          <p:nvPr/>
        </p:nvSpPr>
        <p:spPr>
          <a:xfrm>
            <a:off x="3556629" y="781129"/>
            <a:ext cx="4320480" cy="646331"/>
          </a:xfrm>
          <a:prstGeom prst="rect">
            <a:avLst/>
          </a:prstGeom>
          <a:noFill/>
        </p:spPr>
        <p:txBody>
          <a:bodyPr wrap="square" rtlCol="0">
            <a:spAutoFit/>
          </a:bodyPr>
          <a:lstStyle/>
          <a:p>
            <a:r>
              <a:rPr lang="en-GB" dirty="0"/>
              <a:t>We consider the forces acting on each object one at a time.</a:t>
            </a:r>
          </a:p>
        </p:txBody>
      </p:sp>
      <p:sp>
        <p:nvSpPr>
          <p:cNvPr id="58" name="TextBox 57">
            <a:extLst>
              <a:ext uri="{FF2B5EF4-FFF2-40B4-BE49-F238E27FC236}">
                <a16:creationId xmlns:a16="http://schemas.microsoft.com/office/drawing/2014/main" id="{4E870AD4-37D4-40ED-ABBF-2A68A6B6C0FD}"/>
              </a:ext>
            </a:extLst>
          </p:cNvPr>
          <p:cNvSpPr txBox="1"/>
          <p:nvPr/>
        </p:nvSpPr>
        <p:spPr>
          <a:xfrm>
            <a:off x="7164288" y="1854467"/>
            <a:ext cx="1724532" cy="116955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400" dirty="0"/>
              <a:t>Recall that we often model an object as a </a:t>
            </a:r>
            <a:r>
              <a:rPr lang="en-GB" sz="1400" b="1" dirty="0"/>
              <a:t>particle</a:t>
            </a:r>
            <a:r>
              <a:rPr lang="en-GB" sz="1400" dirty="0"/>
              <a:t>, i.e. a point with negligible dimensions.</a:t>
            </a:r>
          </a:p>
        </p:txBody>
      </p:sp>
      <mc:AlternateContent xmlns:mc="http://schemas.openxmlformats.org/markup-compatibility/2006" xmlns:a14="http://schemas.microsoft.com/office/drawing/2010/main">
        <mc:Choice Requires="a14">
          <p:sp>
            <p:nvSpPr>
              <p:cNvPr id="59" name="TextBox 58">
                <a:extLst>
                  <a:ext uri="{FF2B5EF4-FFF2-40B4-BE49-F238E27FC236}">
                    <a16:creationId xmlns:a16="http://schemas.microsoft.com/office/drawing/2014/main" id="{20209EB5-139F-4EE5-B43A-457E5F36431A}"/>
                  </a:ext>
                </a:extLst>
              </p:cNvPr>
              <p:cNvSpPr txBox="1"/>
              <p:nvPr/>
            </p:nvSpPr>
            <p:spPr>
              <a:xfrm>
                <a:off x="3953261" y="1727426"/>
                <a:ext cx="2105905" cy="646331"/>
              </a:xfrm>
              <a:prstGeom prst="rect">
                <a:avLst/>
              </a:prstGeom>
              <a:solidFill>
                <a:schemeClr val="bg1">
                  <a:alpha val="68000"/>
                </a:schemeClr>
              </a:solidFill>
            </p:spPr>
            <p:txBody>
              <a:bodyPr wrap="square" rtlCol="0">
                <a:spAutoFit/>
              </a:bodyPr>
              <a:lstStyle/>
              <a:p>
                <a:r>
                  <a:rPr lang="en-GB" sz="1200" dirty="0"/>
                  <a:t>Force pulling the block. When a string/cable is involved, this is tension </a:t>
                </a:r>
                <a14:m>
                  <m:oMath xmlns:m="http://schemas.openxmlformats.org/officeDocument/2006/math">
                    <m:r>
                      <a:rPr lang="en-GB" sz="1200" b="0" i="1" smtClean="0">
                        <a:latin typeface="Cambria Math" panose="02040503050406030204" pitchFamily="18" charset="0"/>
                      </a:rPr>
                      <m:t>𝑇</m:t>
                    </m:r>
                  </m:oMath>
                </a14:m>
                <a:r>
                  <a:rPr lang="en-GB" sz="1200" dirty="0"/>
                  <a:t>.</a:t>
                </a:r>
              </a:p>
            </p:txBody>
          </p:sp>
        </mc:Choice>
        <mc:Fallback xmlns="">
          <p:sp>
            <p:nvSpPr>
              <p:cNvPr id="59" name="TextBox 58">
                <a:extLst>
                  <a:ext uri="{FF2B5EF4-FFF2-40B4-BE49-F238E27FC236}">
                    <a16:creationId xmlns:a16="http://schemas.microsoft.com/office/drawing/2014/main" id="{20209EB5-139F-4EE5-B43A-457E5F36431A}"/>
                  </a:ext>
                </a:extLst>
              </p:cNvPr>
              <p:cNvSpPr txBox="1">
                <a:spLocks noRot="1" noChangeAspect="1" noMove="1" noResize="1" noEditPoints="1" noAdjustHandles="1" noChangeArrowheads="1" noChangeShapeType="1" noTextEdit="1"/>
              </p:cNvSpPr>
              <p:nvPr/>
            </p:nvSpPr>
            <p:spPr>
              <a:xfrm>
                <a:off x="3953261" y="1727426"/>
                <a:ext cx="2105905" cy="646331"/>
              </a:xfrm>
              <a:prstGeom prst="rect">
                <a:avLst/>
              </a:prstGeom>
              <a:blipFill>
                <a:blip r:embed="rId6"/>
                <a:stretch>
                  <a:fillRect l="-290" b="-6604"/>
                </a:stretch>
              </a:blipFill>
            </p:spPr>
            <p:txBody>
              <a:bodyPr/>
              <a:lstStyle/>
              <a:p>
                <a:r>
                  <a:rPr lang="en-GB">
                    <a:noFill/>
                  </a:rPr>
                  <a:t> </a:t>
                </a:r>
              </a:p>
            </p:txBody>
          </p:sp>
        </mc:Fallback>
      </mc:AlternateContent>
      <p:cxnSp>
        <p:nvCxnSpPr>
          <p:cNvPr id="61" name="Straight Arrow Connector 60">
            <a:extLst>
              <a:ext uri="{FF2B5EF4-FFF2-40B4-BE49-F238E27FC236}">
                <a16:creationId xmlns:a16="http://schemas.microsoft.com/office/drawing/2014/main" id="{E99328B5-E7B3-421D-AA77-1E865BD75AD3}"/>
              </a:ext>
            </a:extLst>
          </p:cNvPr>
          <p:cNvCxnSpPr/>
          <p:nvPr/>
        </p:nvCxnSpPr>
        <p:spPr>
          <a:xfrm flipH="1">
            <a:off x="3572540" y="2052084"/>
            <a:ext cx="372139" cy="31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2" name="TextBox 61">
            <a:extLst>
              <a:ext uri="{FF2B5EF4-FFF2-40B4-BE49-F238E27FC236}">
                <a16:creationId xmlns:a16="http://schemas.microsoft.com/office/drawing/2014/main" id="{E37067DF-9852-4CEA-AB84-1D2C25D93077}"/>
              </a:ext>
            </a:extLst>
          </p:cNvPr>
          <p:cNvSpPr txBox="1"/>
          <p:nvPr/>
        </p:nvSpPr>
        <p:spPr>
          <a:xfrm>
            <a:off x="3163956" y="2758021"/>
            <a:ext cx="2105905" cy="276999"/>
          </a:xfrm>
          <a:prstGeom prst="rect">
            <a:avLst/>
          </a:prstGeom>
          <a:solidFill>
            <a:schemeClr val="bg1">
              <a:alpha val="68000"/>
            </a:schemeClr>
          </a:solidFill>
        </p:spPr>
        <p:txBody>
          <a:bodyPr wrap="square" rtlCol="0">
            <a:spAutoFit/>
          </a:bodyPr>
          <a:lstStyle/>
          <a:p>
            <a:r>
              <a:rPr lang="en-GB" sz="1200" dirty="0"/>
              <a:t>The weight of the block.</a:t>
            </a:r>
          </a:p>
        </p:txBody>
      </p:sp>
      <p:cxnSp>
        <p:nvCxnSpPr>
          <p:cNvPr id="63" name="Straight Arrow Connector 62">
            <a:extLst>
              <a:ext uri="{FF2B5EF4-FFF2-40B4-BE49-F238E27FC236}">
                <a16:creationId xmlns:a16="http://schemas.microsoft.com/office/drawing/2014/main" id="{D1C2094D-C2CE-4524-A0A6-692783993807}"/>
              </a:ext>
            </a:extLst>
          </p:cNvPr>
          <p:cNvCxnSpPr>
            <a:cxnSpLocks/>
          </p:cNvCxnSpPr>
          <p:nvPr/>
        </p:nvCxnSpPr>
        <p:spPr>
          <a:xfrm flipH="1" flipV="1">
            <a:off x="2817628" y="2796363"/>
            <a:ext cx="422808" cy="311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5" name="TextBox 64">
            <a:extLst>
              <a:ext uri="{FF2B5EF4-FFF2-40B4-BE49-F238E27FC236}">
                <a16:creationId xmlns:a16="http://schemas.microsoft.com/office/drawing/2014/main" id="{CED8E853-50D7-40F8-A95F-5F21E7824861}"/>
              </a:ext>
            </a:extLst>
          </p:cNvPr>
          <p:cNvSpPr txBox="1"/>
          <p:nvPr/>
        </p:nvSpPr>
        <p:spPr>
          <a:xfrm>
            <a:off x="100680" y="1891842"/>
            <a:ext cx="1228390" cy="1200329"/>
          </a:xfrm>
          <a:prstGeom prst="rect">
            <a:avLst/>
          </a:prstGeom>
          <a:solidFill>
            <a:schemeClr val="bg1">
              <a:alpha val="68000"/>
            </a:schemeClr>
          </a:solidFill>
        </p:spPr>
        <p:txBody>
          <a:bodyPr wrap="square" rtlCol="0">
            <a:spAutoFit/>
          </a:bodyPr>
          <a:lstStyle/>
          <a:p>
            <a:r>
              <a:rPr lang="en-GB" sz="1200" dirty="0"/>
              <a:t>Resistances to motion, in this case the </a:t>
            </a:r>
            <a:r>
              <a:rPr lang="en-GB" sz="1200" b="1" dirty="0"/>
              <a:t>friction</a:t>
            </a:r>
            <a:r>
              <a:rPr lang="en-GB" sz="1200" dirty="0"/>
              <a:t> between the block and the plane.</a:t>
            </a:r>
          </a:p>
        </p:txBody>
      </p:sp>
      <p:cxnSp>
        <p:nvCxnSpPr>
          <p:cNvPr id="66" name="Straight Arrow Connector 65">
            <a:extLst>
              <a:ext uri="{FF2B5EF4-FFF2-40B4-BE49-F238E27FC236}">
                <a16:creationId xmlns:a16="http://schemas.microsoft.com/office/drawing/2014/main" id="{E94D18DB-DF54-422E-89DF-4B3BE81F04CC}"/>
              </a:ext>
            </a:extLst>
          </p:cNvPr>
          <p:cNvCxnSpPr>
            <a:cxnSpLocks/>
          </p:cNvCxnSpPr>
          <p:nvPr/>
        </p:nvCxnSpPr>
        <p:spPr>
          <a:xfrm flipV="1">
            <a:off x="1318437" y="2296633"/>
            <a:ext cx="233916" cy="1275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0" name="TextBox 69">
            <a:extLst>
              <a:ext uri="{FF2B5EF4-FFF2-40B4-BE49-F238E27FC236}">
                <a16:creationId xmlns:a16="http://schemas.microsoft.com/office/drawing/2014/main" id="{FCC4061C-913E-4186-B3C1-15A06D57135D}"/>
              </a:ext>
            </a:extLst>
          </p:cNvPr>
          <p:cNvSpPr txBox="1"/>
          <p:nvPr/>
        </p:nvSpPr>
        <p:spPr>
          <a:xfrm>
            <a:off x="166236" y="765489"/>
            <a:ext cx="1779521" cy="830997"/>
          </a:xfrm>
          <a:prstGeom prst="rect">
            <a:avLst/>
          </a:prstGeom>
          <a:solidFill>
            <a:schemeClr val="bg1">
              <a:alpha val="68000"/>
            </a:schemeClr>
          </a:solidFill>
        </p:spPr>
        <p:txBody>
          <a:bodyPr wrap="square" rtlCol="0">
            <a:spAutoFit/>
          </a:bodyPr>
          <a:lstStyle/>
          <a:p>
            <a:r>
              <a:rPr lang="en-GB" sz="1200" dirty="0"/>
              <a:t>The </a:t>
            </a:r>
            <a:r>
              <a:rPr lang="en-GB" sz="1200" b="1" dirty="0"/>
              <a:t>reaction force</a:t>
            </a:r>
            <a:r>
              <a:rPr lang="en-GB" sz="1200" dirty="0"/>
              <a:t> of the plane on the block (i.e. resisting the block sinking into the plane)</a:t>
            </a:r>
          </a:p>
        </p:txBody>
      </p:sp>
      <p:cxnSp>
        <p:nvCxnSpPr>
          <p:cNvPr id="71" name="Straight Arrow Connector 70">
            <a:extLst>
              <a:ext uri="{FF2B5EF4-FFF2-40B4-BE49-F238E27FC236}">
                <a16:creationId xmlns:a16="http://schemas.microsoft.com/office/drawing/2014/main" id="{7EA02AF9-042B-4AB9-83CA-7E4821246513}"/>
              </a:ext>
            </a:extLst>
          </p:cNvPr>
          <p:cNvCxnSpPr>
            <a:cxnSpLocks/>
          </p:cNvCxnSpPr>
          <p:nvPr/>
        </p:nvCxnSpPr>
        <p:spPr>
          <a:xfrm>
            <a:off x="1935126" y="1180214"/>
            <a:ext cx="308344" cy="1594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4" name="TextBox 73">
            <a:extLst>
              <a:ext uri="{FF2B5EF4-FFF2-40B4-BE49-F238E27FC236}">
                <a16:creationId xmlns:a16="http://schemas.microsoft.com/office/drawing/2014/main" id="{25051620-AA8E-43CC-99B9-DB2A8AB190D9}"/>
              </a:ext>
            </a:extLst>
          </p:cNvPr>
          <p:cNvSpPr txBox="1"/>
          <p:nvPr/>
        </p:nvSpPr>
        <p:spPr>
          <a:xfrm>
            <a:off x="1055117" y="3575436"/>
            <a:ext cx="6161381"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latin typeface="Wingdings" panose="05000000000000000000" pitchFamily="2" charset="2"/>
              </a:rPr>
              <a:t>!</a:t>
            </a:r>
            <a:r>
              <a:rPr lang="en-GB" sz="1600" dirty="0"/>
              <a:t> </a:t>
            </a:r>
            <a:r>
              <a:rPr lang="en-GB" sz="1600" b="1" dirty="0"/>
              <a:t>Newton’s 1</a:t>
            </a:r>
            <a:r>
              <a:rPr lang="en-GB" sz="1600" b="1" baseline="30000" dirty="0"/>
              <a:t>st</a:t>
            </a:r>
            <a:r>
              <a:rPr lang="en-GB" sz="1600" b="1" dirty="0"/>
              <a:t> Law of Motion</a:t>
            </a:r>
            <a:r>
              <a:rPr lang="en-GB" sz="1600" dirty="0"/>
              <a:t> states than an object at rest will stay at rest and that an object moving with constant velocity will remain at that velocity unless an unbalanced force acts on the object.</a:t>
            </a:r>
          </a:p>
        </p:txBody>
      </p:sp>
      <p:sp>
        <p:nvSpPr>
          <p:cNvPr id="75" name="TextBox 74">
            <a:extLst>
              <a:ext uri="{FF2B5EF4-FFF2-40B4-BE49-F238E27FC236}">
                <a16:creationId xmlns:a16="http://schemas.microsoft.com/office/drawing/2014/main" id="{CDEE57C2-72A5-48F4-BD33-196FCB54CE88}"/>
              </a:ext>
            </a:extLst>
          </p:cNvPr>
          <p:cNvSpPr txBox="1"/>
          <p:nvPr/>
        </p:nvSpPr>
        <p:spPr>
          <a:xfrm>
            <a:off x="1026667" y="4409087"/>
            <a:ext cx="6830794" cy="523220"/>
          </a:xfrm>
          <a:prstGeom prst="rect">
            <a:avLst/>
          </a:prstGeom>
          <a:noFill/>
        </p:spPr>
        <p:txBody>
          <a:bodyPr wrap="square" rtlCol="0">
            <a:spAutoFit/>
          </a:bodyPr>
          <a:lstStyle/>
          <a:p>
            <a:r>
              <a:rPr lang="en-GB" sz="1400" dirty="0"/>
              <a:t>In other words, if the object is not accelerating, the </a:t>
            </a:r>
            <a:r>
              <a:rPr lang="en-GB" sz="1400" b="1" dirty="0"/>
              <a:t>forces are balanced in every direction</a:t>
            </a:r>
            <a:r>
              <a:rPr lang="en-GB" sz="1400" dirty="0"/>
              <a:t>, e.g. forces up = forces down and forces left = forces right.</a:t>
            </a:r>
          </a:p>
        </p:txBody>
      </p:sp>
      <p:sp>
        <p:nvSpPr>
          <p:cNvPr id="76" name="Oval 75">
            <a:extLst>
              <a:ext uri="{FF2B5EF4-FFF2-40B4-BE49-F238E27FC236}">
                <a16:creationId xmlns:a16="http://schemas.microsoft.com/office/drawing/2014/main" id="{A9433528-C356-41A4-B39A-AE6112D66CAF}"/>
              </a:ext>
            </a:extLst>
          </p:cNvPr>
          <p:cNvSpPr/>
          <p:nvPr/>
        </p:nvSpPr>
        <p:spPr>
          <a:xfrm>
            <a:off x="3682263" y="5776327"/>
            <a:ext cx="204515" cy="21602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cxnSp>
        <p:nvCxnSpPr>
          <p:cNvPr id="77" name="Straight Arrow Connector 76">
            <a:extLst>
              <a:ext uri="{FF2B5EF4-FFF2-40B4-BE49-F238E27FC236}">
                <a16:creationId xmlns:a16="http://schemas.microsoft.com/office/drawing/2014/main" id="{0ED2C5E0-A340-481D-A1F6-7D241AB65197}"/>
              </a:ext>
            </a:extLst>
          </p:cNvPr>
          <p:cNvCxnSpPr>
            <a:cxnSpLocks/>
          </p:cNvCxnSpPr>
          <p:nvPr/>
        </p:nvCxnSpPr>
        <p:spPr>
          <a:xfrm>
            <a:off x="3784290" y="6003781"/>
            <a:ext cx="0" cy="41467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78" name="Straight Arrow Connector 77">
            <a:extLst>
              <a:ext uri="{FF2B5EF4-FFF2-40B4-BE49-F238E27FC236}">
                <a16:creationId xmlns:a16="http://schemas.microsoft.com/office/drawing/2014/main" id="{97E5C654-E8BE-404E-B5FB-D8D6CB13CC20}"/>
              </a:ext>
            </a:extLst>
          </p:cNvPr>
          <p:cNvCxnSpPr>
            <a:cxnSpLocks/>
          </p:cNvCxnSpPr>
          <p:nvPr/>
        </p:nvCxnSpPr>
        <p:spPr>
          <a:xfrm>
            <a:off x="3899686" y="5883037"/>
            <a:ext cx="48768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81" name="Straight Arrow Connector 80">
            <a:extLst>
              <a:ext uri="{FF2B5EF4-FFF2-40B4-BE49-F238E27FC236}">
                <a16:creationId xmlns:a16="http://schemas.microsoft.com/office/drawing/2014/main" id="{79FE067E-C39F-40A5-8E91-4460D49F282C}"/>
              </a:ext>
            </a:extLst>
          </p:cNvPr>
          <p:cNvCxnSpPr>
            <a:cxnSpLocks/>
          </p:cNvCxnSpPr>
          <p:nvPr/>
        </p:nvCxnSpPr>
        <p:spPr>
          <a:xfrm flipV="1">
            <a:off x="3784290" y="5399167"/>
            <a:ext cx="1096" cy="36954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83" name="Straight Arrow Connector 82">
            <a:extLst>
              <a:ext uri="{FF2B5EF4-FFF2-40B4-BE49-F238E27FC236}">
                <a16:creationId xmlns:a16="http://schemas.microsoft.com/office/drawing/2014/main" id="{229997D2-7E26-451C-B881-73452F4CA80B}"/>
              </a:ext>
            </a:extLst>
          </p:cNvPr>
          <p:cNvCxnSpPr>
            <a:cxnSpLocks/>
          </p:cNvCxnSpPr>
          <p:nvPr/>
        </p:nvCxnSpPr>
        <p:spPr>
          <a:xfrm flipH="1" flipV="1">
            <a:off x="3234841" y="5880497"/>
            <a:ext cx="43434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86" name="TextBox 85">
                <a:extLst>
                  <a:ext uri="{FF2B5EF4-FFF2-40B4-BE49-F238E27FC236}">
                    <a16:creationId xmlns:a16="http://schemas.microsoft.com/office/drawing/2014/main" id="{022DD4F6-131C-4580-9669-CD3614F55BCC}"/>
                  </a:ext>
                </a:extLst>
              </p:cNvPr>
              <p:cNvSpPr txBox="1"/>
              <p:nvPr/>
            </p:nvSpPr>
            <p:spPr>
              <a:xfrm>
                <a:off x="4323065" y="5710316"/>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30 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86" name="TextBox 85">
                <a:extLst>
                  <a:ext uri="{FF2B5EF4-FFF2-40B4-BE49-F238E27FC236}">
                    <a16:creationId xmlns:a16="http://schemas.microsoft.com/office/drawing/2014/main" id="{022DD4F6-131C-4580-9669-CD3614F55BCC}"/>
                  </a:ext>
                </a:extLst>
              </p:cNvPr>
              <p:cNvSpPr txBox="1">
                <a:spLocks noRot="1" noChangeAspect="1" noMove="1" noResize="1" noEditPoints="1" noAdjustHandles="1" noChangeArrowheads="1" noChangeShapeType="1" noTextEdit="1"/>
              </p:cNvSpPr>
              <p:nvPr/>
            </p:nvSpPr>
            <p:spPr>
              <a:xfrm>
                <a:off x="4323065" y="5710316"/>
                <a:ext cx="566267" cy="369332"/>
              </a:xfrm>
              <a:prstGeom prst="rect">
                <a:avLst/>
              </a:prstGeom>
              <a:blipFill>
                <a:blip r:embed="rId7"/>
                <a:stretch>
                  <a:fillRect r="-150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7" name="TextBox 86">
                <a:extLst>
                  <a:ext uri="{FF2B5EF4-FFF2-40B4-BE49-F238E27FC236}">
                    <a16:creationId xmlns:a16="http://schemas.microsoft.com/office/drawing/2014/main" id="{3B78EACC-58C0-4C91-B0E2-C72BEB7340CE}"/>
                  </a:ext>
                </a:extLst>
              </p:cNvPr>
              <p:cNvSpPr txBox="1"/>
              <p:nvPr/>
            </p:nvSpPr>
            <p:spPr>
              <a:xfrm>
                <a:off x="2647000" y="5714881"/>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30 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87" name="TextBox 86">
                <a:extLst>
                  <a:ext uri="{FF2B5EF4-FFF2-40B4-BE49-F238E27FC236}">
                    <a16:creationId xmlns:a16="http://schemas.microsoft.com/office/drawing/2014/main" id="{3B78EACC-58C0-4C91-B0E2-C72BEB7340CE}"/>
                  </a:ext>
                </a:extLst>
              </p:cNvPr>
              <p:cNvSpPr txBox="1">
                <a:spLocks noRot="1" noChangeAspect="1" noMove="1" noResize="1" noEditPoints="1" noAdjustHandles="1" noChangeArrowheads="1" noChangeShapeType="1" noTextEdit="1"/>
              </p:cNvSpPr>
              <p:nvPr/>
            </p:nvSpPr>
            <p:spPr>
              <a:xfrm>
                <a:off x="2647000" y="5714881"/>
                <a:ext cx="566267" cy="369332"/>
              </a:xfrm>
              <a:prstGeom prst="rect">
                <a:avLst/>
              </a:prstGeom>
              <a:blipFill>
                <a:blip r:embed="rId8"/>
                <a:stretch>
                  <a:fillRect r="-15054"/>
                </a:stretch>
              </a:blipFill>
            </p:spPr>
            <p:txBody>
              <a:bodyPr/>
              <a:lstStyle/>
              <a:p>
                <a:r>
                  <a:rPr lang="en-GB">
                    <a:noFill/>
                  </a:rPr>
                  <a:t> </a:t>
                </a:r>
              </a:p>
            </p:txBody>
          </p:sp>
        </mc:Fallback>
      </mc:AlternateContent>
      <p:sp>
        <p:nvSpPr>
          <p:cNvPr id="88" name="TextBox 87">
            <a:extLst>
              <a:ext uri="{FF2B5EF4-FFF2-40B4-BE49-F238E27FC236}">
                <a16:creationId xmlns:a16="http://schemas.microsoft.com/office/drawing/2014/main" id="{A981E39B-1FD0-4E7C-A730-CD5430DB6A5E}"/>
              </a:ext>
            </a:extLst>
          </p:cNvPr>
          <p:cNvSpPr txBox="1"/>
          <p:nvPr/>
        </p:nvSpPr>
        <p:spPr>
          <a:xfrm>
            <a:off x="230790" y="5080814"/>
            <a:ext cx="2200941" cy="156966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latin typeface="Wingdings" panose="05000000000000000000" pitchFamily="2" charset="2"/>
              </a:rPr>
              <a:t>!</a:t>
            </a:r>
            <a:r>
              <a:rPr lang="en-GB" sz="1600" dirty="0"/>
              <a:t> The ‘</a:t>
            </a:r>
            <a:r>
              <a:rPr lang="en-GB" sz="1600" b="1" dirty="0"/>
              <a:t>resultant force</a:t>
            </a:r>
            <a:r>
              <a:rPr lang="en-GB" sz="1600" dirty="0"/>
              <a:t>’ is the overall force acting on the object. </a:t>
            </a:r>
            <a:r>
              <a:rPr lang="en-GB" sz="1600" dirty="0" smtClean="0"/>
              <a:t>An </a:t>
            </a:r>
            <a:r>
              <a:rPr lang="en-GB" sz="1600" dirty="0"/>
              <a:t>object will accelerate in the direction of the resultant force.</a:t>
            </a:r>
          </a:p>
        </p:txBody>
      </p:sp>
      <mc:AlternateContent xmlns:mc="http://schemas.openxmlformats.org/markup-compatibility/2006" xmlns:a14="http://schemas.microsoft.com/office/drawing/2010/main">
        <mc:Choice Requires="a14">
          <p:sp>
            <p:nvSpPr>
              <p:cNvPr id="89" name="TextBox 88">
                <a:extLst>
                  <a:ext uri="{FF2B5EF4-FFF2-40B4-BE49-F238E27FC236}">
                    <a16:creationId xmlns:a16="http://schemas.microsoft.com/office/drawing/2014/main" id="{367D2CF3-3347-4360-B924-01E88E67584B}"/>
                  </a:ext>
                </a:extLst>
              </p:cNvPr>
              <p:cNvSpPr txBox="1"/>
              <p:nvPr/>
            </p:nvSpPr>
            <p:spPr>
              <a:xfrm>
                <a:off x="3471061" y="5079801"/>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40 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89" name="TextBox 88">
                <a:extLst>
                  <a:ext uri="{FF2B5EF4-FFF2-40B4-BE49-F238E27FC236}">
                    <a16:creationId xmlns:a16="http://schemas.microsoft.com/office/drawing/2014/main" id="{367D2CF3-3347-4360-B924-01E88E67584B}"/>
                  </a:ext>
                </a:extLst>
              </p:cNvPr>
              <p:cNvSpPr txBox="1">
                <a:spLocks noRot="1" noChangeAspect="1" noMove="1" noResize="1" noEditPoints="1" noAdjustHandles="1" noChangeArrowheads="1" noChangeShapeType="1" noTextEdit="1"/>
              </p:cNvSpPr>
              <p:nvPr/>
            </p:nvSpPr>
            <p:spPr>
              <a:xfrm>
                <a:off x="3471061" y="5079801"/>
                <a:ext cx="566267" cy="369332"/>
              </a:xfrm>
              <a:prstGeom prst="rect">
                <a:avLst/>
              </a:prstGeom>
              <a:blipFill>
                <a:blip r:embed="rId9"/>
                <a:stretch>
                  <a:fillRect r="-150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Box 89">
                <a:extLst>
                  <a:ext uri="{FF2B5EF4-FFF2-40B4-BE49-F238E27FC236}">
                    <a16:creationId xmlns:a16="http://schemas.microsoft.com/office/drawing/2014/main" id="{EB343697-0748-4D77-B372-2DDA4007C7C9}"/>
                  </a:ext>
                </a:extLst>
              </p:cNvPr>
              <p:cNvSpPr txBox="1"/>
              <p:nvPr/>
            </p:nvSpPr>
            <p:spPr>
              <a:xfrm>
                <a:off x="3528211" y="6398984"/>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5 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90" name="TextBox 89">
                <a:extLst>
                  <a:ext uri="{FF2B5EF4-FFF2-40B4-BE49-F238E27FC236}">
                    <a16:creationId xmlns:a16="http://schemas.microsoft.com/office/drawing/2014/main" id="{EB343697-0748-4D77-B372-2DDA4007C7C9}"/>
                  </a:ext>
                </a:extLst>
              </p:cNvPr>
              <p:cNvSpPr txBox="1">
                <a:spLocks noRot="1" noChangeAspect="1" noMove="1" noResize="1" noEditPoints="1" noAdjustHandles="1" noChangeArrowheads="1" noChangeShapeType="1" noTextEdit="1"/>
              </p:cNvSpPr>
              <p:nvPr/>
            </p:nvSpPr>
            <p:spPr>
              <a:xfrm>
                <a:off x="3528211" y="6398984"/>
                <a:ext cx="566267" cy="369332"/>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a:extLst>
                  <a:ext uri="{FF2B5EF4-FFF2-40B4-BE49-F238E27FC236}">
                    <a16:creationId xmlns:a16="http://schemas.microsoft.com/office/drawing/2014/main" id="{33E32D4C-0BDC-47D7-9148-C3C93C2899C8}"/>
                  </a:ext>
                </a:extLst>
              </p:cNvPr>
              <p:cNvSpPr txBox="1"/>
              <p:nvPr/>
            </p:nvSpPr>
            <p:spPr>
              <a:xfrm>
                <a:off x="5114139" y="5086103"/>
                <a:ext cx="2445610" cy="36933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𝑅</m:t>
                      </m:r>
                      <m:d>
                        <m:dPr>
                          <m:ctrlPr>
                            <a:rPr lang="en-GB" b="0" i="1" smtClean="0">
                              <a:latin typeface="Cambria Math" panose="02040503050406030204" pitchFamily="18" charset="0"/>
                            </a:rPr>
                          </m:ctrlPr>
                        </m:dPr>
                        <m:e>
                          <m:r>
                            <a:rPr lang="en-GB" b="0" i="1" smtClean="0">
                              <a:latin typeface="Cambria Math" panose="02040503050406030204" pitchFamily="18" charset="0"/>
                            </a:rPr>
                            <m:t>↑</m:t>
                          </m:r>
                        </m:e>
                      </m:d>
                      <m:r>
                        <a:rPr lang="en-GB" b="0" i="1" smtClean="0">
                          <a:latin typeface="Cambria Math" panose="02040503050406030204" pitchFamily="18" charset="0"/>
                        </a:rPr>
                        <m:t>:  40−5=35 </m:t>
                      </m:r>
                      <m:r>
                        <a:rPr lang="en-GB" b="0" i="1" smtClean="0">
                          <a:latin typeface="Cambria Math" panose="02040503050406030204" pitchFamily="18" charset="0"/>
                        </a:rPr>
                        <m:t>𝑁</m:t>
                      </m:r>
                    </m:oMath>
                  </m:oMathPara>
                </a14:m>
                <a:endParaRPr lang="en-GB" dirty="0"/>
              </a:p>
            </p:txBody>
          </p:sp>
        </mc:Choice>
        <mc:Fallback xmlns="">
          <p:sp>
            <p:nvSpPr>
              <p:cNvPr id="91" name="TextBox 90">
                <a:extLst>
                  <a:ext uri="{FF2B5EF4-FFF2-40B4-BE49-F238E27FC236}">
                    <a16:creationId xmlns:a16="http://schemas.microsoft.com/office/drawing/2014/main" id="{33E32D4C-0BDC-47D7-9148-C3C93C2899C8}"/>
                  </a:ext>
                </a:extLst>
              </p:cNvPr>
              <p:cNvSpPr txBox="1">
                <a:spLocks noRot="1" noChangeAspect="1" noMove="1" noResize="1" noEditPoints="1" noAdjustHandles="1" noChangeArrowheads="1" noChangeShapeType="1" noTextEdit="1"/>
              </p:cNvSpPr>
              <p:nvPr/>
            </p:nvSpPr>
            <p:spPr>
              <a:xfrm>
                <a:off x="5114139" y="5086103"/>
                <a:ext cx="2445610" cy="369332"/>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2" name="TextBox 91">
                <a:extLst>
                  <a:ext uri="{FF2B5EF4-FFF2-40B4-BE49-F238E27FC236}">
                    <a16:creationId xmlns:a16="http://schemas.microsoft.com/office/drawing/2014/main" id="{BCA19B06-A8F9-4F69-8E4C-19FB83872ED7}"/>
                  </a:ext>
                </a:extLst>
              </p:cNvPr>
              <p:cNvSpPr txBox="1"/>
              <p:nvPr/>
            </p:nvSpPr>
            <p:spPr>
              <a:xfrm>
                <a:off x="5114138" y="5426439"/>
                <a:ext cx="2530671" cy="36933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𝑅</m:t>
                      </m:r>
                      <m:d>
                        <m:dPr>
                          <m:ctrlPr>
                            <a:rPr lang="en-GB" b="0" i="1" smtClean="0">
                              <a:latin typeface="Cambria Math" panose="02040503050406030204" pitchFamily="18" charset="0"/>
                            </a:rPr>
                          </m:ctrlPr>
                        </m:dPr>
                        <m:e>
                          <m:r>
                            <a:rPr lang="en-GB" b="0" i="1" smtClean="0">
                              <a:latin typeface="Cambria Math" panose="02040503050406030204" pitchFamily="18" charset="0"/>
                            </a:rPr>
                            <m:t>→</m:t>
                          </m:r>
                        </m:e>
                      </m:d>
                      <m:r>
                        <a:rPr lang="en-GB" b="0" i="1" smtClean="0">
                          <a:latin typeface="Cambria Math" panose="02040503050406030204" pitchFamily="18" charset="0"/>
                        </a:rPr>
                        <m:t>:  30−30=0 </m:t>
                      </m:r>
                      <m:r>
                        <a:rPr lang="en-GB" b="0" i="1" smtClean="0">
                          <a:latin typeface="Cambria Math" panose="02040503050406030204" pitchFamily="18" charset="0"/>
                        </a:rPr>
                        <m:t>𝑁</m:t>
                      </m:r>
                    </m:oMath>
                  </m:oMathPara>
                </a14:m>
                <a:endParaRPr lang="en-GB" dirty="0"/>
              </a:p>
            </p:txBody>
          </p:sp>
        </mc:Choice>
        <mc:Fallback xmlns="">
          <p:sp>
            <p:nvSpPr>
              <p:cNvPr id="92" name="TextBox 91">
                <a:extLst>
                  <a:ext uri="{FF2B5EF4-FFF2-40B4-BE49-F238E27FC236}">
                    <a16:creationId xmlns:a16="http://schemas.microsoft.com/office/drawing/2014/main" id="{BCA19B06-A8F9-4F69-8E4C-19FB83872ED7}"/>
                  </a:ext>
                </a:extLst>
              </p:cNvPr>
              <p:cNvSpPr txBox="1">
                <a:spLocks noRot="1" noChangeAspect="1" noMove="1" noResize="1" noEditPoints="1" noAdjustHandles="1" noChangeArrowheads="1" noChangeShapeType="1" noTextEdit="1"/>
              </p:cNvSpPr>
              <p:nvPr/>
            </p:nvSpPr>
            <p:spPr>
              <a:xfrm>
                <a:off x="5114138" y="5426439"/>
                <a:ext cx="2530671" cy="369332"/>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3" name="TextBox 92">
                <a:extLst>
                  <a:ext uri="{FF2B5EF4-FFF2-40B4-BE49-F238E27FC236}">
                    <a16:creationId xmlns:a16="http://schemas.microsoft.com/office/drawing/2014/main" id="{6FB1092A-8B53-4F9C-97F7-CC22323BBDC5}"/>
                  </a:ext>
                </a:extLst>
              </p:cNvPr>
              <p:cNvSpPr txBox="1"/>
              <p:nvPr/>
            </p:nvSpPr>
            <p:spPr>
              <a:xfrm>
                <a:off x="7697971" y="4738928"/>
                <a:ext cx="1403499" cy="120032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200" dirty="0"/>
                  <a:t>We use </a:t>
                </a:r>
                <a14:m>
                  <m:oMath xmlns:m="http://schemas.openxmlformats.org/officeDocument/2006/math">
                    <m:r>
                      <a:rPr lang="en-GB" sz="1200" b="0" i="1" smtClean="0">
                        <a:latin typeface="Cambria Math" panose="02040503050406030204" pitchFamily="18" charset="0"/>
                      </a:rPr>
                      <m:t>𝑅</m:t>
                    </m:r>
                    <m:r>
                      <a:rPr lang="en-GB" sz="1200" b="0" i="1" smtClean="0">
                        <a:latin typeface="Cambria Math" panose="02040503050406030204" pitchFamily="18" charset="0"/>
                      </a:rPr>
                      <m:t>(  )</m:t>
                    </m:r>
                  </m:oMath>
                </a14:m>
                <a:r>
                  <a:rPr lang="en-GB" sz="1200" dirty="0"/>
                  <a:t> to ‘resolve’ the forces in a particular direction. </a:t>
                </a:r>
                <a:r>
                  <a:rPr lang="en-GB" sz="1200" b="1" dirty="0"/>
                  <a:t>This is standard notation expected in exams.</a:t>
                </a:r>
              </a:p>
            </p:txBody>
          </p:sp>
        </mc:Choice>
        <mc:Fallback xmlns="">
          <p:sp>
            <p:nvSpPr>
              <p:cNvPr id="93" name="TextBox 92">
                <a:extLst>
                  <a:ext uri="{FF2B5EF4-FFF2-40B4-BE49-F238E27FC236}">
                    <a16:creationId xmlns:a16="http://schemas.microsoft.com/office/drawing/2014/main" id="{6FB1092A-8B53-4F9C-97F7-CC22323BBDC5}"/>
                  </a:ext>
                </a:extLst>
              </p:cNvPr>
              <p:cNvSpPr txBox="1">
                <a:spLocks noRot="1" noChangeAspect="1" noMove="1" noResize="1" noEditPoints="1" noAdjustHandles="1" noChangeArrowheads="1" noChangeShapeType="1" noTextEdit="1"/>
              </p:cNvSpPr>
              <p:nvPr/>
            </p:nvSpPr>
            <p:spPr>
              <a:xfrm>
                <a:off x="7697971" y="4738928"/>
                <a:ext cx="1403499" cy="1200329"/>
              </a:xfrm>
              <a:prstGeom prst="rect">
                <a:avLst/>
              </a:prstGeom>
              <a:blipFill>
                <a:blip r:embed="rId13"/>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
        <p:nvSpPr>
          <p:cNvPr id="94" name="Oval 93">
            <a:extLst>
              <a:ext uri="{FF2B5EF4-FFF2-40B4-BE49-F238E27FC236}">
                <a16:creationId xmlns:a16="http://schemas.microsoft.com/office/drawing/2014/main" id="{D8BAFC4B-4C10-497F-832C-3FE1856EFBE6}"/>
              </a:ext>
            </a:extLst>
          </p:cNvPr>
          <p:cNvSpPr/>
          <p:nvPr/>
        </p:nvSpPr>
        <p:spPr>
          <a:xfrm>
            <a:off x="5861215" y="6500659"/>
            <a:ext cx="204515" cy="21602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cxnSp>
        <p:nvCxnSpPr>
          <p:cNvPr id="96" name="Straight Arrow Connector 95">
            <a:extLst>
              <a:ext uri="{FF2B5EF4-FFF2-40B4-BE49-F238E27FC236}">
                <a16:creationId xmlns:a16="http://schemas.microsoft.com/office/drawing/2014/main" id="{87931420-894F-4654-8B5B-6DB84EAB0D5F}"/>
              </a:ext>
            </a:extLst>
          </p:cNvPr>
          <p:cNvCxnSpPr>
            <a:cxnSpLocks/>
          </p:cNvCxnSpPr>
          <p:nvPr/>
        </p:nvCxnSpPr>
        <p:spPr>
          <a:xfrm flipV="1">
            <a:off x="5963472" y="6265766"/>
            <a:ext cx="6355" cy="245864"/>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98" name="TextBox 97">
                <a:extLst>
                  <a:ext uri="{FF2B5EF4-FFF2-40B4-BE49-F238E27FC236}">
                    <a16:creationId xmlns:a16="http://schemas.microsoft.com/office/drawing/2014/main" id="{608409C7-684C-49B3-9E47-38A86B3D035A}"/>
                  </a:ext>
                </a:extLst>
              </p:cNvPr>
              <p:cNvSpPr txBox="1"/>
              <p:nvPr/>
            </p:nvSpPr>
            <p:spPr>
              <a:xfrm>
                <a:off x="5643079" y="5966774"/>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35 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98" name="TextBox 97">
                <a:extLst>
                  <a:ext uri="{FF2B5EF4-FFF2-40B4-BE49-F238E27FC236}">
                    <a16:creationId xmlns:a16="http://schemas.microsoft.com/office/drawing/2014/main" id="{608409C7-684C-49B3-9E47-38A86B3D035A}"/>
                  </a:ext>
                </a:extLst>
              </p:cNvPr>
              <p:cNvSpPr txBox="1">
                <a:spLocks noRot="1" noChangeAspect="1" noMove="1" noResize="1" noEditPoints="1" noAdjustHandles="1" noChangeArrowheads="1" noChangeShapeType="1" noTextEdit="1"/>
              </p:cNvSpPr>
              <p:nvPr/>
            </p:nvSpPr>
            <p:spPr>
              <a:xfrm>
                <a:off x="5643079" y="5966774"/>
                <a:ext cx="566267" cy="369332"/>
              </a:xfrm>
              <a:prstGeom prst="rect">
                <a:avLst/>
              </a:prstGeom>
              <a:blipFill>
                <a:blip r:embed="rId14"/>
                <a:stretch>
                  <a:fillRect r="-13978"/>
                </a:stretch>
              </a:blipFill>
            </p:spPr>
            <p:txBody>
              <a:bodyPr/>
              <a:lstStyle/>
              <a:p>
                <a:r>
                  <a:rPr lang="en-GB">
                    <a:noFill/>
                  </a:rPr>
                  <a:t> </a:t>
                </a:r>
              </a:p>
            </p:txBody>
          </p:sp>
        </mc:Fallback>
      </mc:AlternateContent>
      <p:sp>
        <p:nvSpPr>
          <p:cNvPr id="99" name="TextBox 98">
            <a:extLst>
              <a:ext uri="{FF2B5EF4-FFF2-40B4-BE49-F238E27FC236}">
                <a16:creationId xmlns:a16="http://schemas.microsoft.com/office/drawing/2014/main" id="{42F0D1F4-CD85-4F59-8D51-82B5677D01D0}"/>
              </a:ext>
            </a:extLst>
          </p:cNvPr>
          <p:cNvSpPr txBox="1"/>
          <p:nvPr/>
        </p:nvSpPr>
        <p:spPr>
          <a:xfrm>
            <a:off x="6358209" y="6021217"/>
            <a:ext cx="2551876" cy="738664"/>
          </a:xfrm>
          <a:prstGeom prst="rect">
            <a:avLst/>
          </a:prstGeom>
          <a:noFill/>
        </p:spPr>
        <p:txBody>
          <a:bodyPr wrap="square" rtlCol="0">
            <a:spAutoFit/>
          </a:bodyPr>
          <a:lstStyle/>
          <a:p>
            <a:r>
              <a:rPr lang="en-GB" sz="1400" dirty="0"/>
              <a:t>Therefore a ‘resultant’ force of </a:t>
            </a:r>
            <a:r>
              <a:rPr lang="en-GB" sz="1400" dirty="0" smtClean="0"/>
              <a:t>35 </a:t>
            </a:r>
            <a:r>
              <a:rPr lang="en-GB" sz="1400" dirty="0"/>
              <a:t>N upwards and the object will accelerate upwards.</a:t>
            </a:r>
          </a:p>
        </p:txBody>
      </p:sp>
      <p:cxnSp>
        <p:nvCxnSpPr>
          <p:cNvPr id="101" name="Straight Arrow Connector 100">
            <a:extLst>
              <a:ext uri="{FF2B5EF4-FFF2-40B4-BE49-F238E27FC236}">
                <a16:creationId xmlns:a16="http://schemas.microsoft.com/office/drawing/2014/main" id="{752FA756-DA68-4E02-8E32-5FB2C3E01E83}"/>
              </a:ext>
            </a:extLst>
          </p:cNvPr>
          <p:cNvCxnSpPr>
            <a:stCxn id="93" idx="1"/>
          </p:cNvCxnSpPr>
          <p:nvPr/>
        </p:nvCxnSpPr>
        <p:spPr>
          <a:xfrm flipH="1" flipV="1">
            <a:off x="7452320" y="5301208"/>
            <a:ext cx="245651" cy="378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6738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par>
                                <p:cTn id="8" presetID="10" presetClass="entr" presetSubtype="0" fill="hold"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fade">
                                      <p:cBhvr>
                                        <p:cTn id="10" dur="500"/>
                                        <p:tgtEl>
                                          <p:spTgt spid="6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2"/>
                                        </p:tgtEl>
                                        <p:attrNameLst>
                                          <p:attrName>style.visibility</p:attrName>
                                        </p:attrNameLst>
                                      </p:cBhvr>
                                      <p:to>
                                        <p:strVal val="visible"/>
                                      </p:to>
                                    </p:set>
                                    <p:animEffect transition="in" filter="fade">
                                      <p:cBhvr>
                                        <p:cTn id="15" dur="500"/>
                                        <p:tgtEl>
                                          <p:spTgt spid="62"/>
                                        </p:tgtEl>
                                      </p:cBhvr>
                                    </p:animEffect>
                                  </p:childTnLst>
                                </p:cTn>
                              </p:par>
                              <p:par>
                                <p:cTn id="16" presetID="10" presetClass="entr" presetSubtype="0" fill="hold" nodeType="withEffect">
                                  <p:stCondLst>
                                    <p:cond delay="0"/>
                                  </p:stCondLst>
                                  <p:childTnLst>
                                    <p:set>
                                      <p:cBhvr>
                                        <p:cTn id="17" dur="1" fill="hold">
                                          <p:stCondLst>
                                            <p:cond delay="0"/>
                                          </p:stCondLst>
                                        </p:cTn>
                                        <p:tgtEl>
                                          <p:spTgt spid="63"/>
                                        </p:tgtEl>
                                        <p:attrNameLst>
                                          <p:attrName>style.visibility</p:attrName>
                                        </p:attrNameLst>
                                      </p:cBhvr>
                                      <p:to>
                                        <p:strVal val="visible"/>
                                      </p:to>
                                    </p:set>
                                    <p:animEffect transition="in" filter="fade">
                                      <p:cBhvr>
                                        <p:cTn id="18" dur="500"/>
                                        <p:tgtEl>
                                          <p:spTgt spid="6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5"/>
                                        </p:tgtEl>
                                        <p:attrNameLst>
                                          <p:attrName>style.visibility</p:attrName>
                                        </p:attrNameLst>
                                      </p:cBhvr>
                                      <p:to>
                                        <p:strVal val="visible"/>
                                      </p:to>
                                    </p:set>
                                    <p:animEffect transition="in" filter="fade">
                                      <p:cBhvr>
                                        <p:cTn id="23" dur="500"/>
                                        <p:tgtEl>
                                          <p:spTgt spid="65"/>
                                        </p:tgtEl>
                                      </p:cBhvr>
                                    </p:animEffect>
                                  </p:childTnLst>
                                </p:cTn>
                              </p:par>
                              <p:par>
                                <p:cTn id="24" presetID="10" presetClass="entr" presetSubtype="0" fill="hold" nodeType="withEffect">
                                  <p:stCondLst>
                                    <p:cond delay="0"/>
                                  </p:stCondLst>
                                  <p:childTnLst>
                                    <p:set>
                                      <p:cBhvr>
                                        <p:cTn id="25" dur="1" fill="hold">
                                          <p:stCondLst>
                                            <p:cond delay="0"/>
                                          </p:stCondLst>
                                        </p:cTn>
                                        <p:tgtEl>
                                          <p:spTgt spid="66"/>
                                        </p:tgtEl>
                                        <p:attrNameLst>
                                          <p:attrName>style.visibility</p:attrName>
                                        </p:attrNameLst>
                                      </p:cBhvr>
                                      <p:to>
                                        <p:strVal val="visible"/>
                                      </p:to>
                                    </p:set>
                                    <p:animEffect transition="in" filter="fade">
                                      <p:cBhvr>
                                        <p:cTn id="26" dur="500"/>
                                        <p:tgtEl>
                                          <p:spTgt spid="6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0"/>
                                        </p:tgtEl>
                                        <p:attrNameLst>
                                          <p:attrName>style.visibility</p:attrName>
                                        </p:attrNameLst>
                                      </p:cBhvr>
                                      <p:to>
                                        <p:strVal val="visible"/>
                                      </p:to>
                                    </p:set>
                                    <p:animEffect transition="in" filter="fade">
                                      <p:cBhvr>
                                        <p:cTn id="31" dur="500"/>
                                        <p:tgtEl>
                                          <p:spTgt spid="70"/>
                                        </p:tgtEl>
                                      </p:cBhvr>
                                    </p:animEffect>
                                  </p:childTnLst>
                                </p:cTn>
                              </p:par>
                              <p:par>
                                <p:cTn id="32" presetID="10" presetClass="entr" presetSubtype="0" fill="hold" nodeType="withEffect">
                                  <p:stCondLst>
                                    <p:cond delay="0"/>
                                  </p:stCondLst>
                                  <p:childTnLst>
                                    <p:set>
                                      <p:cBhvr>
                                        <p:cTn id="33" dur="1" fill="hold">
                                          <p:stCondLst>
                                            <p:cond delay="0"/>
                                          </p:stCondLst>
                                        </p:cTn>
                                        <p:tgtEl>
                                          <p:spTgt spid="71"/>
                                        </p:tgtEl>
                                        <p:attrNameLst>
                                          <p:attrName>style.visibility</p:attrName>
                                        </p:attrNameLst>
                                      </p:cBhvr>
                                      <p:to>
                                        <p:strVal val="visible"/>
                                      </p:to>
                                    </p:set>
                                    <p:animEffect transition="in" filter="fade">
                                      <p:cBhvr>
                                        <p:cTn id="34" dur="500"/>
                                        <p:tgtEl>
                                          <p:spTgt spid="7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4"/>
                                        </p:tgtEl>
                                        <p:attrNameLst>
                                          <p:attrName>style.visibility</p:attrName>
                                        </p:attrNameLst>
                                      </p:cBhvr>
                                      <p:to>
                                        <p:strVal val="visible"/>
                                      </p:to>
                                    </p:set>
                                    <p:animEffect transition="in" filter="fade">
                                      <p:cBhvr>
                                        <p:cTn id="39" dur="500"/>
                                        <p:tgtEl>
                                          <p:spTgt spid="7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5"/>
                                        </p:tgtEl>
                                        <p:attrNameLst>
                                          <p:attrName>style.visibility</p:attrName>
                                        </p:attrNameLst>
                                      </p:cBhvr>
                                      <p:to>
                                        <p:strVal val="visible"/>
                                      </p:to>
                                    </p:set>
                                    <p:animEffect transition="in" filter="fade">
                                      <p:cBhvr>
                                        <p:cTn id="44" dur="500"/>
                                        <p:tgtEl>
                                          <p:spTgt spid="7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76"/>
                                        </p:tgtEl>
                                        <p:attrNameLst>
                                          <p:attrName>style.visibility</p:attrName>
                                        </p:attrNameLst>
                                      </p:cBhvr>
                                      <p:to>
                                        <p:strVal val="visible"/>
                                      </p:to>
                                    </p:set>
                                    <p:animEffect transition="in" filter="fade">
                                      <p:cBhvr>
                                        <p:cTn id="49" dur="500"/>
                                        <p:tgtEl>
                                          <p:spTgt spid="76"/>
                                        </p:tgtEl>
                                      </p:cBhvr>
                                    </p:animEffect>
                                  </p:childTnLst>
                                </p:cTn>
                              </p:par>
                              <p:par>
                                <p:cTn id="50" presetID="10" presetClass="entr" presetSubtype="0" fill="hold" nodeType="withEffect">
                                  <p:stCondLst>
                                    <p:cond delay="0"/>
                                  </p:stCondLst>
                                  <p:childTnLst>
                                    <p:set>
                                      <p:cBhvr>
                                        <p:cTn id="51" dur="1" fill="hold">
                                          <p:stCondLst>
                                            <p:cond delay="0"/>
                                          </p:stCondLst>
                                        </p:cTn>
                                        <p:tgtEl>
                                          <p:spTgt spid="77"/>
                                        </p:tgtEl>
                                        <p:attrNameLst>
                                          <p:attrName>style.visibility</p:attrName>
                                        </p:attrNameLst>
                                      </p:cBhvr>
                                      <p:to>
                                        <p:strVal val="visible"/>
                                      </p:to>
                                    </p:set>
                                    <p:animEffect transition="in" filter="fade">
                                      <p:cBhvr>
                                        <p:cTn id="52" dur="500"/>
                                        <p:tgtEl>
                                          <p:spTgt spid="77"/>
                                        </p:tgtEl>
                                      </p:cBhvr>
                                    </p:animEffect>
                                  </p:childTnLst>
                                </p:cTn>
                              </p:par>
                              <p:par>
                                <p:cTn id="53" presetID="10" presetClass="entr" presetSubtype="0" fill="hold" nodeType="withEffect">
                                  <p:stCondLst>
                                    <p:cond delay="0"/>
                                  </p:stCondLst>
                                  <p:childTnLst>
                                    <p:set>
                                      <p:cBhvr>
                                        <p:cTn id="54" dur="1" fill="hold">
                                          <p:stCondLst>
                                            <p:cond delay="0"/>
                                          </p:stCondLst>
                                        </p:cTn>
                                        <p:tgtEl>
                                          <p:spTgt spid="78"/>
                                        </p:tgtEl>
                                        <p:attrNameLst>
                                          <p:attrName>style.visibility</p:attrName>
                                        </p:attrNameLst>
                                      </p:cBhvr>
                                      <p:to>
                                        <p:strVal val="visible"/>
                                      </p:to>
                                    </p:set>
                                    <p:animEffect transition="in" filter="fade">
                                      <p:cBhvr>
                                        <p:cTn id="55" dur="500"/>
                                        <p:tgtEl>
                                          <p:spTgt spid="78"/>
                                        </p:tgtEl>
                                      </p:cBhvr>
                                    </p:animEffect>
                                  </p:childTnLst>
                                </p:cTn>
                              </p:par>
                              <p:par>
                                <p:cTn id="56" presetID="10" presetClass="entr" presetSubtype="0" fill="hold" nodeType="with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fade">
                                      <p:cBhvr>
                                        <p:cTn id="58" dur="500"/>
                                        <p:tgtEl>
                                          <p:spTgt spid="81"/>
                                        </p:tgtEl>
                                      </p:cBhvr>
                                    </p:animEffect>
                                  </p:childTnLst>
                                </p:cTn>
                              </p:par>
                              <p:par>
                                <p:cTn id="59" presetID="10" presetClass="entr" presetSubtype="0" fill="hold" nodeType="withEffect">
                                  <p:stCondLst>
                                    <p:cond delay="0"/>
                                  </p:stCondLst>
                                  <p:childTnLst>
                                    <p:set>
                                      <p:cBhvr>
                                        <p:cTn id="60" dur="1" fill="hold">
                                          <p:stCondLst>
                                            <p:cond delay="0"/>
                                          </p:stCondLst>
                                        </p:cTn>
                                        <p:tgtEl>
                                          <p:spTgt spid="83"/>
                                        </p:tgtEl>
                                        <p:attrNameLst>
                                          <p:attrName>style.visibility</p:attrName>
                                        </p:attrNameLst>
                                      </p:cBhvr>
                                      <p:to>
                                        <p:strVal val="visible"/>
                                      </p:to>
                                    </p:set>
                                    <p:animEffect transition="in" filter="fade">
                                      <p:cBhvr>
                                        <p:cTn id="61" dur="500"/>
                                        <p:tgtEl>
                                          <p:spTgt spid="83"/>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86"/>
                                        </p:tgtEl>
                                        <p:attrNameLst>
                                          <p:attrName>style.visibility</p:attrName>
                                        </p:attrNameLst>
                                      </p:cBhvr>
                                      <p:to>
                                        <p:strVal val="visible"/>
                                      </p:to>
                                    </p:set>
                                    <p:animEffect transition="in" filter="fade">
                                      <p:cBhvr>
                                        <p:cTn id="64" dur="500"/>
                                        <p:tgtEl>
                                          <p:spTgt spid="86"/>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87"/>
                                        </p:tgtEl>
                                        <p:attrNameLst>
                                          <p:attrName>style.visibility</p:attrName>
                                        </p:attrNameLst>
                                      </p:cBhvr>
                                      <p:to>
                                        <p:strVal val="visible"/>
                                      </p:to>
                                    </p:set>
                                    <p:animEffect transition="in" filter="fade">
                                      <p:cBhvr>
                                        <p:cTn id="67" dur="500"/>
                                        <p:tgtEl>
                                          <p:spTgt spid="87"/>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88"/>
                                        </p:tgtEl>
                                        <p:attrNameLst>
                                          <p:attrName>style.visibility</p:attrName>
                                        </p:attrNameLst>
                                      </p:cBhvr>
                                      <p:to>
                                        <p:strVal val="visible"/>
                                      </p:to>
                                    </p:set>
                                    <p:animEffect transition="in" filter="fade">
                                      <p:cBhvr>
                                        <p:cTn id="70" dur="500"/>
                                        <p:tgtEl>
                                          <p:spTgt spid="88"/>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89"/>
                                        </p:tgtEl>
                                        <p:attrNameLst>
                                          <p:attrName>style.visibility</p:attrName>
                                        </p:attrNameLst>
                                      </p:cBhvr>
                                      <p:to>
                                        <p:strVal val="visible"/>
                                      </p:to>
                                    </p:set>
                                    <p:animEffect transition="in" filter="fade">
                                      <p:cBhvr>
                                        <p:cTn id="73" dur="500"/>
                                        <p:tgtEl>
                                          <p:spTgt spid="89"/>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90"/>
                                        </p:tgtEl>
                                        <p:attrNameLst>
                                          <p:attrName>style.visibility</p:attrName>
                                        </p:attrNameLst>
                                      </p:cBhvr>
                                      <p:to>
                                        <p:strVal val="visible"/>
                                      </p:to>
                                    </p:set>
                                    <p:animEffect transition="in" filter="fade">
                                      <p:cBhvr>
                                        <p:cTn id="76" dur="500"/>
                                        <p:tgtEl>
                                          <p:spTgt spid="90"/>
                                        </p:tgtEl>
                                      </p:cBhvr>
                                    </p:animEffect>
                                  </p:childTnLst>
                                </p:cTn>
                              </p:par>
                              <p:par>
                                <p:cTn id="77" presetID="1" presetClass="entr" presetSubtype="0" fill="hold" grpId="0" nodeType="withEffect">
                                  <p:stCondLst>
                                    <p:cond delay="0"/>
                                  </p:stCondLst>
                                  <p:childTnLst>
                                    <p:set>
                                      <p:cBhvr>
                                        <p:cTn id="78" dur="1" fill="hold">
                                          <p:stCondLst>
                                            <p:cond delay="0"/>
                                          </p:stCondLst>
                                        </p:cTn>
                                        <p:tgtEl>
                                          <p:spTgt spid="9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9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93"/>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01"/>
                                        </p:tgtEl>
                                        <p:attrNameLst>
                                          <p:attrName>style.visibility</p:attrName>
                                        </p:attrNameLst>
                                      </p:cBhvr>
                                      <p:to>
                                        <p:strVal val="visible"/>
                                      </p:to>
                                    </p:set>
                                  </p:childTnLst>
                                </p:cTn>
                              </p:par>
                            </p:childTnLst>
                          </p:cTn>
                        </p:par>
                        <p:par>
                          <p:cTn id="85" fill="hold">
                            <p:stCondLst>
                              <p:cond delay="500"/>
                            </p:stCondLst>
                            <p:childTnLst>
                              <p:par>
                                <p:cTn id="86" presetID="10" presetClass="entr" presetSubtype="0" fill="hold" grpId="0" nodeType="afterEffect">
                                  <p:stCondLst>
                                    <p:cond delay="0"/>
                                  </p:stCondLst>
                                  <p:childTnLst>
                                    <p:set>
                                      <p:cBhvr>
                                        <p:cTn id="87" dur="1" fill="hold">
                                          <p:stCondLst>
                                            <p:cond delay="0"/>
                                          </p:stCondLst>
                                        </p:cTn>
                                        <p:tgtEl>
                                          <p:spTgt spid="94"/>
                                        </p:tgtEl>
                                        <p:attrNameLst>
                                          <p:attrName>style.visibility</p:attrName>
                                        </p:attrNameLst>
                                      </p:cBhvr>
                                      <p:to>
                                        <p:strVal val="visible"/>
                                      </p:to>
                                    </p:set>
                                    <p:animEffect transition="in" filter="fade">
                                      <p:cBhvr>
                                        <p:cTn id="88" dur="500"/>
                                        <p:tgtEl>
                                          <p:spTgt spid="94"/>
                                        </p:tgtEl>
                                      </p:cBhvr>
                                    </p:animEffect>
                                  </p:childTnLst>
                                </p:cTn>
                              </p:par>
                              <p:par>
                                <p:cTn id="89" presetID="10" presetClass="entr" presetSubtype="0" fill="hold" nodeType="withEffect">
                                  <p:stCondLst>
                                    <p:cond delay="0"/>
                                  </p:stCondLst>
                                  <p:childTnLst>
                                    <p:set>
                                      <p:cBhvr>
                                        <p:cTn id="90" dur="1" fill="hold">
                                          <p:stCondLst>
                                            <p:cond delay="0"/>
                                          </p:stCondLst>
                                        </p:cTn>
                                        <p:tgtEl>
                                          <p:spTgt spid="96"/>
                                        </p:tgtEl>
                                        <p:attrNameLst>
                                          <p:attrName>style.visibility</p:attrName>
                                        </p:attrNameLst>
                                      </p:cBhvr>
                                      <p:to>
                                        <p:strVal val="visible"/>
                                      </p:to>
                                    </p:set>
                                    <p:animEffect transition="in" filter="fade">
                                      <p:cBhvr>
                                        <p:cTn id="91" dur="500"/>
                                        <p:tgtEl>
                                          <p:spTgt spid="96"/>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98"/>
                                        </p:tgtEl>
                                        <p:attrNameLst>
                                          <p:attrName>style.visibility</p:attrName>
                                        </p:attrNameLst>
                                      </p:cBhvr>
                                      <p:to>
                                        <p:strVal val="visible"/>
                                      </p:to>
                                    </p:set>
                                    <p:animEffect transition="in" filter="fade">
                                      <p:cBhvr>
                                        <p:cTn id="94" dur="500"/>
                                        <p:tgtEl>
                                          <p:spTgt spid="98"/>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99"/>
                                        </p:tgtEl>
                                        <p:attrNameLst>
                                          <p:attrName>style.visibility</p:attrName>
                                        </p:attrNameLst>
                                      </p:cBhvr>
                                      <p:to>
                                        <p:strVal val="visible"/>
                                      </p:to>
                                    </p:set>
                                    <p:animEffect transition="in" filter="fade">
                                      <p:cBhvr>
                                        <p:cTn id="97"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2" grpId="0" animBg="1"/>
      <p:bldP spid="65" grpId="0" animBg="1"/>
      <p:bldP spid="70" grpId="0" animBg="1"/>
      <p:bldP spid="74" grpId="0" animBg="1"/>
      <p:bldP spid="75" grpId="0"/>
      <p:bldP spid="76" grpId="0" animBg="1"/>
      <p:bldP spid="86" grpId="0"/>
      <p:bldP spid="87" grpId="0"/>
      <p:bldP spid="88" grpId="0" animBg="1"/>
      <p:bldP spid="89" grpId="0"/>
      <p:bldP spid="90" grpId="0"/>
      <p:bldP spid="91" grpId="0"/>
      <p:bldP spid="92" grpId="0"/>
      <p:bldP spid="93" grpId="0" animBg="1"/>
      <p:bldP spid="94" grpId="0" animBg="1"/>
      <p:bldP spid="98" grpId="0"/>
      <p:bldP spid="9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Horizontal and vertical string</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grpSp>
        <p:nvGrpSpPr>
          <p:cNvPr id="16" name="Group 15"/>
          <p:cNvGrpSpPr/>
          <p:nvPr/>
        </p:nvGrpSpPr>
        <p:grpSpPr>
          <a:xfrm>
            <a:off x="66617" y="919033"/>
            <a:ext cx="3060015" cy="2440691"/>
            <a:chOff x="66617" y="919033"/>
            <a:chExt cx="3060015" cy="2440691"/>
          </a:xfrm>
        </p:grpSpPr>
        <mc:AlternateContent xmlns:mc="http://schemas.openxmlformats.org/markup-compatibility/2006">
          <mc:Choice xmlns:a14="http://schemas.microsoft.com/office/drawing/2010/main" Requires="a14">
            <p:sp>
              <p:nvSpPr>
                <p:cNvPr id="45" name="TextBox 44">
                  <a:extLst>
                    <a:ext uri="{FF2B5EF4-FFF2-40B4-BE49-F238E27FC236}">
                      <a16:creationId xmlns:a16="http://schemas.microsoft.com/office/drawing/2014/main" id="{A73350C7-BCFC-41F0-8D52-AD44A3F6D875}"/>
                    </a:ext>
                  </a:extLst>
                </p:cNvPr>
                <p:cNvSpPr txBox="1"/>
                <p:nvPr/>
              </p:nvSpPr>
              <p:spPr>
                <a:xfrm>
                  <a:off x="66617" y="1562085"/>
                  <a:ext cx="504883" cy="2539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dirty="0" smtClean="0">
                            <a:solidFill>
                              <a:schemeClr val="accent1"/>
                            </a:solidFill>
                            <a:latin typeface="Cambria Math" panose="02040503050406030204" pitchFamily="18" charset="0"/>
                          </a:rPr>
                          <m:t>0.08</m:t>
                        </m:r>
                        <m:r>
                          <a:rPr lang="en-GB" sz="1050" b="0" i="1" dirty="0" smtClean="0">
                            <a:solidFill>
                              <a:schemeClr val="accent1"/>
                            </a:solidFill>
                            <a:latin typeface="Cambria Math" panose="02040503050406030204" pitchFamily="18" charset="0"/>
                          </a:rPr>
                          <m:t>𝑔</m:t>
                        </m:r>
                      </m:oMath>
                    </m:oMathPara>
                  </a14:m>
                  <a:endParaRPr lang="en-GB" sz="1200" dirty="0">
                    <a:solidFill>
                      <a:schemeClr val="accent1"/>
                    </a:solidFill>
                  </a:endParaRPr>
                </a:p>
              </p:txBody>
            </p:sp>
          </mc:Choice>
          <mc:Fallback>
            <p:sp>
              <p:nvSpPr>
                <p:cNvPr id="45" name="TextBox 44">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66617" y="1562085"/>
                  <a:ext cx="504883" cy="253916"/>
                </a:xfrm>
                <a:prstGeom prst="rect">
                  <a:avLst/>
                </a:prstGeom>
                <a:blipFill>
                  <a:blip r:embed="rId2"/>
                  <a:stretch>
                    <a:fillRect b="-4762"/>
                  </a:stretch>
                </a:blipFill>
              </p:spPr>
              <p:txBody>
                <a:bodyPr/>
                <a:lstStyle/>
                <a:p>
                  <a:r>
                    <a:rPr lang="en-GB">
                      <a:noFill/>
                    </a:rPr>
                    <a:t> </a:t>
                  </a:r>
                </a:p>
              </p:txBody>
            </p:sp>
          </mc:Fallback>
        </mc:AlternateContent>
        <p:grpSp>
          <p:nvGrpSpPr>
            <p:cNvPr id="13" name="Group 12"/>
            <p:cNvGrpSpPr/>
            <p:nvPr/>
          </p:nvGrpSpPr>
          <p:grpSpPr>
            <a:xfrm>
              <a:off x="531976" y="919033"/>
              <a:ext cx="2594656" cy="2440691"/>
              <a:chOff x="531976" y="919033"/>
              <a:chExt cx="2594656" cy="2440691"/>
            </a:xfrm>
          </p:grpSpPr>
          <p:cxnSp>
            <p:nvCxnSpPr>
              <p:cNvPr id="6" name="Straight Connector 5"/>
              <p:cNvCxnSpPr/>
              <p:nvPr/>
            </p:nvCxnSpPr>
            <p:spPr>
              <a:xfrm>
                <a:off x="2442369" y="1824335"/>
                <a:ext cx="0" cy="864096"/>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H="1" flipV="1">
                <a:off x="1371600" y="1676400"/>
                <a:ext cx="918592" cy="1885"/>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755576" y="1916832"/>
                <a:ext cx="1512168" cy="0"/>
              </a:xfrm>
              <a:prstGeom prst="line">
                <a:avLst/>
              </a:prstGeom>
            </p:spPr>
            <p:style>
              <a:lnRef idx="1">
                <a:schemeClr val="dk1"/>
              </a:lnRef>
              <a:fillRef idx="0">
                <a:schemeClr val="dk1"/>
              </a:fillRef>
              <a:effectRef idx="0">
                <a:schemeClr val="dk1"/>
              </a:effectRef>
              <a:fontRef idx="minor">
                <a:schemeClr val="tx1"/>
              </a:fontRef>
            </p:style>
          </p:cxnSp>
          <p:sp>
            <p:nvSpPr>
              <p:cNvPr id="12" name="Rectangle 11"/>
              <p:cNvSpPr/>
              <p:nvPr/>
            </p:nvSpPr>
            <p:spPr>
              <a:xfrm>
                <a:off x="755853" y="1920197"/>
                <a:ext cx="1508715" cy="96722"/>
              </a:xfrm>
              <a:prstGeom prst="rect">
                <a:avLst/>
              </a:prstGeom>
              <a:pattFill prst="wdUpDiag">
                <a:fgClr>
                  <a:schemeClr val="bg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A73350C7-BCFC-41F0-8D52-AD44A3F6D875}"/>
                      </a:ext>
                    </a:extLst>
                  </p:cNvPr>
                  <p:cNvSpPr txBox="1"/>
                  <p:nvPr/>
                </p:nvSpPr>
                <p:spPr>
                  <a:xfrm>
                    <a:off x="901962" y="2182829"/>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accent1"/>
                              </a:solidFill>
                              <a:latin typeface="Cambria Math" panose="02040503050406030204" pitchFamily="18" charset="0"/>
                            </a:rPr>
                            <m:t>0.4</m:t>
                          </m:r>
                          <m:r>
                            <a:rPr lang="en-GB" sz="1050" b="0" i="1" smtClean="0">
                              <a:solidFill>
                                <a:schemeClr val="accent1"/>
                              </a:solidFill>
                              <a:latin typeface="Cambria Math" panose="02040503050406030204" pitchFamily="18" charset="0"/>
                            </a:rPr>
                            <m:t>𝑔</m:t>
                          </m:r>
                        </m:oMath>
                      </m:oMathPara>
                    </a14:m>
                    <a:endParaRPr lang="en-GB" sz="1200" dirty="0">
                      <a:solidFill>
                        <a:schemeClr val="accent1"/>
                      </a:solidFill>
                    </a:endParaRPr>
                  </a:p>
                </p:txBody>
              </p:sp>
            </mc:Choice>
            <mc:Fallback>
              <p:sp>
                <p:nvSpPr>
                  <p:cNvPr id="23" name="TextBox 22">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901962" y="2182829"/>
                    <a:ext cx="420106" cy="261610"/>
                  </a:xfrm>
                  <a:prstGeom prst="rect">
                    <a:avLst/>
                  </a:prstGeom>
                  <a:blipFill>
                    <a:blip r:embed="rId3"/>
                    <a:stretch>
                      <a:fillRect b="-2326"/>
                    </a:stretch>
                  </a:blipFill>
                </p:spPr>
                <p:txBody>
                  <a:bodyPr/>
                  <a:lstStyle/>
                  <a:p>
                    <a:r>
                      <a:rPr lang="en-GB">
                        <a:noFill/>
                      </a:rPr>
                      <a:t> </a:t>
                    </a:r>
                  </a:p>
                </p:txBody>
              </p:sp>
            </mc:Fallback>
          </mc:AlternateContent>
          <p:cxnSp>
            <p:nvCxnSpPr>
              <p:cNvPr id="29" name="Straight Connector 28"/>
              <p:cNvCxnSpPr/>
              <p:nvPr/>
            </p:nvCxnSpPr>
            <p:spPr>
              <a:xfrm flipV="1">
                <a:off x="2267744" y="1916832"/>
                <a:ext cx="0" cy="1080120"/>
              </a:xfrm>
              <a:prstGeom prst="line">
                <a:avLst/>
              </a:prstGeom>
            </p:spPr>
            <p:style>
              <a:lnRef idx="1">
                <a:schemeClr val="dk1"/>
              </a:lnRef>
              <a:fillRef idx="0">
                <a:schemeClr val="dk1"/>
              </a:fillRef>
              <a:effectRef idx="0">
                <a:schemeClr val="dk1"/>
              </a:effectRef>
              <a:fontRef idx="minor">
                <a:schemeClr val="tx1"/>
              </a:fontRef>
            </p:style>
          </p:cxnSp>
          <p:sp>
            <p:nvSpPr>
              <p:cNvPr id="32" name="Rectangle 31"/>
              <p:cNvSpPr/>
              <p:nvPr/>
            </p:nvSpPr>
            <p:spPr>
              <a:xfrm>
                <a:off x="2157413" y="2016919"/>
                <a:ext cx="104775" cy="983456"/>
              </a:xfrm>
              <a:prstGeom prst="rect">
                <a:avLst/>
              </a:prstGeom>
              <a:pattFill prst="wdUpDiag">
                <a:fgClr>
                  <a:schemeClr val="bg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2147704" y="1668779"/>
                <a:ext cx="283076" cy="29029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35" name="Rectangle 34"/>
                  <p:cNvSpPr/>
                  <p:nvPr/>
                </p:nvSpPr>
                <p:spPr>
                  <a:xfrm>
                    <a:off x="885825" y="1504950"/>
                    <a:ext cx="469900" cy="3984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1200" b="0" i="1" smtClean="0">
                              <a:latin typeface="Cambria Math" panose="02040503050406030204" pitchFamily="18" charset="0"/>
                            </a:rPr>
                            <m:t>0.4</m:t>
                          </m:r>
                          <m:r>
                            <a:rPr lang="en-GB" sz="1200" b="0" i="1" smtClean="0">
                              <a:latin typeface="Cambria Math" panose="02040503050406030204" pitchFamily="18" charset="0"/>
                            </a:rPr>
                            <m:t>𝑘𝑔</m:t>
                          </m:r>
                        </m:oMath>
                      </m:oMathPara>
                    </a14:m>
                    <a:endParaRPr lang="en-GB" sz="1200" dirty="0"/>
                  </a:p>
                </p:txBody>
              </p:sp>
            </mc:Choice>
            <mc:Fallback>
              <p:sp>
                <p:nvSpPr>
                  <p:cNvPr id="35" name="Rectangle 34"/>
                  <p:cNvSpPr>
                    <a:spLocks noRot="1" noChangeAspect="1" noMove="1" noResize="1" noEditPoints="1" noAdjustHandles="1" noChangeArrowheads="1" noChangeShapeType="1" noTextEdit="1"/>
                  </p:cNvSpPr>
                  <p:nvPr/>
                </p:nvSpPr>
                <p:spPr>
                  <a:xfrm>
                    <a:off x="885825" y="1504950"/>
                    <a:ext cx="469900" cy="398466"/>
                  </a:xfrm>
                  <a:prstGeom prst="rect">
                    <a:avLst/>
                  </a:prstGeom>
                  <a:blipFill>
                    <a:blip r:embed="rId4"/>
                    <a:stretch>
                      <a:fillRect l="-2469"/>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6" name="Rectangle 35"/>
                  <p:cNvSpPr/>
                  <p:nvPr/>
                </p:nvSpPr>
                <p:spPr>
                  <a:xfrm>
                    <a:off x="2347752" y="2685512"/>
                    <a:ext cx="469900" cy="3984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1200" b="0" i="1" smtClean="0">
                              <a:latin typeface="Cambria Math" panose="02040503050406030204" pitchFamily="18" charset="0"/>
                            </a:rPr>
                            <m:t>0.8</m:t>
                          </m:r>
                          <m:r>
                            <a:rPr lang="en-GB" sz="1200" b="0" i="1" smtClean="0">
                              <a:latin typeface="Cambria Math" panose="02040503050406030204" pitchFamily="18" charset="0"/>
                            </a:rPr>
                            <m:t>𝑘𝑔</m:t>
                          </m:r>
                        </m:oMath>
                      </m:oMathPara>
                    </a14:m>
                    <a:endParaRPr lang="en-GB" sz="1200" dirty="0"/>
                  </a:p>
                </p:txBody>
              </p:sp>
            </mc:Choice>
            <mc:Fallback>
              <p:sp>
                <p:nvSpPr>
                  <p:cNvPr id="36" name="Rectangle 35"/>
                  <p:cNvSpPr>
                    <a:spLocks noRot="1" noChangeAspect="1" noMove="1" noResize="1" noEditPoints="1" noAdjustHandles="1" noChangeArrowheads="1" noChangeShapeType="1" noTextEdit="1"/>
                  </p:cNvSpPr>
                  <p:nvPr/>
                </p:nvSpPr>
                <p:spPr>
                  <a:xfrm>
                    <a:off x="2347752" y="2685512"/>
                    <a:ext cx="469900" cy="398466"/>
                  </a:xfrm>
                  <a:prstGeom prst="rect">
                    <a:avLst/>
                  </a:prstGeom>
                  <a:blipFill>
                    <a:blip r:embed="rId5"/>
                    <a:stretch>
                      <a:fillRect l="-2469"/>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7" name="TextBox 36">
                    <a:extLst>
                      <a:ext uri="{FF2B5EF4-FFF2-40B4-BE49-F238E27FC236}">
                        <a16:creationId xmlns:a16="http://schemas.microsoft.com/office/drawing/2014/main" id="{A73350C7-BCFC-41F0-8D52-AD44A3F6D875}"/>
                      </a:ext>
                    </a:extLst>
                  </p:cNvPr>
                  <p:cNvSpPr txBox="1"/>
                  <p:nvPr/>
                </p:nvSpPr>
                <p:spPr>
                  <a:xfrm>
                    <a:off x="2706526" y="2570311"/>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tx1"/>
                              </a:solidFill>
                              <a:latin typeface="Cambria Math" panose="02040503050406030204" pitchFamily="18" charset="0"/>
                            </a:rPr>
                            <m:t>𝐵</m:t>
                          </m:r>
                        </m:oMath>
                      </m:oMathPara>
                    </a14:m>
                    <a:endParaRPr lang="en-GB" sz="1200" dirty="0">
                      <a:solidFill>
                        <a:schemeClr val="tx1"/>
                      </a:solidFill>
                    </a:endParaRPr>
                  </a:p>
                </p:txBody>
              </p:sp>
            </mc:Choice>
            <mc:Fallback>
              <p:sp>
                <p:nvSpPr>
                  <p:cNvPr id="37" name="TextBox 36">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706526" y="2570311"/>
                    <a:ext cx="420106" cy="261610"/>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8" name="TextBox 37">
                    <a:extLst>
                      <a:ext uri="{FF2B5EF4-FFF2-40B4-BE49-F238E27FC236}">
                        <a16:creationId xmlns:a16="http://schemas.microsoft.com/office/drawing/2014/main" id="{A73350C7-BCFC-41F0-8D52-AD44A3F6D875}"/>
                      </a:ext>
                    </a:extLst>
                  </p:cNvPr>
                  <p:cNvSpPr txBox="1"/>
                  <p:nvPr/>
                </p:nvSpPr>
                <p:spPr>
                  <a:xfrm>
                    <a:off x="611560" y="1323109"/>
                    <a:ext cx="420106"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tx1"/>
                              </a:solidFill>
                              <a:latin typeface="Cambria Math" panose="02040503050406030204" pitchFamily="18" charset="0"/>
                            </a:rPr>
                            <m:t>𝐴</m:t>
                          </m:r>
                        </m:oMath>
                      </m:oMathPara>
                    </a14:m>
                    <a:endParaRPr lang="en-GB" sz="1200" dirty="0">
                      <a:solidFill>
                        <a:schemeClr val="tx1"/>
                      </a:solidFill>
                    </a:endParaRPr>
                  </a:p>
                </p:txBody>
              </p:sp>
            </mc:Choice>
            <mc:Fallback>
              <p:sp>
                <p:nvSpPr>
                  <p:cNvPr id="38" name="TextBox 37">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611560" y="1323109"/>
                    <a:ext cx="420106" cy="261610"/>
                  </a:xfrm>
                  <a:prstGeom prst="rect">
                    <a:avLst/>
                  </a:prstGeom>
                  <a:blipFill>
                    <a:blip r:embed="rId7"/>
                    <a:stretch>
                      <a:fillRect/>
                    </a:stretch>
                  </a:blipFill>
                </p:spPr>
                <p:txBody>
                  <a:bodyPr/>
                  <a:lstStyle/>
                  <a:p>
                    <a:r>
                      <a:rPr lang="en-GB">
                        <a:noFill/>
                      </a:rPr>
                      <a:t> </a:t>
                    </a:r>
                  </a:p>
                </p:txBody>
              </p:sp>
            </mc:Fallback>
          </mc:AlternateContent>
          <p:cxnSp>
            <p:nvCxnSpPr>
              <p:cNvPr id="9" name="Straight Arrow Connector 8"/>
              <p:cNvCxnSpPr/>
              <p:nvPr/>
            </p:nvCxnSpPr>
            <p:spPr>
              <a:xfrm>
                <a:off x="1123356" y="1913234"/>
                <a:ext cx="2406" cy="277515"/>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p:cNvCxnSpPr/>
              <p:nvPr/>
            </p:nvCxnSpPr>
            <p:spPr>
              <a:xfrm flipH="1" flipV="1">
                <a:off x="1111250" y="1157747"/>
                <a:ext cx="701" cy="341928"/>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41" name="TextBox 40">
                    <a:extLst>
                      <a:ext uri="{FF2B5EF4-FFF2-40B4-BE49-F238E27FC236}">
                        <a16:creationId xmlns:a16="http://schemas.microsoft.com/office/drawing/2014/main" id="{A73350C7-BCFC-41F0-8D52-AD44A3F6D875}"/>
                      </a:ext>
                    </a:extLst>
                  </p:cNvPr>
                  <p:cNvSpPr txBox="1"/>
                  <p:nvPr/>
                </p:nvSpPr>
                <p:spPr>
                  <a:xfrm>
                    <a:off x="933450" y="919033"/>
                    <a:ext cx="365864"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solidFill>
                                <a:schemeClr val="accent1"/>
                              </a:solidFill>
                              <a:latin typeface="Cambria Math" panose="02040503050406030204" pitchFamily="18" charset="0"/>
                            </a:rPr>
                            <m:t>𝑅</m:t>
                          </m:r>
                        </m:oMath>
                      </m:oMathPara>
                    </a14:m>
                    <a:endParaRPr lang="en-GB" sz="1200" dirty="0">
                      <a:solidFill>
                        <a:schemeClr val="accent1"/>
                      </a:solidFill>
                    </a:endParaRPr>
                  </a:p>
                </p:txBody>
              </p:sp>
            </mc:Choice>
            <mc:Fallback>
              <p:sp>
                <p:nvSpPr>
                  <p:cNvPr id="41" name="TextBox 40">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933450" y="919033"/>
                    <a:ext cx="365864" cy="261610"/>
                  </a:xfrm>
                  <a:prstGeom prst="rect">
                    <a:avLst/>
                  </a:prstGeom>
                  <a:blipFill>
                    <a:blip r:embed="rId8"/>
                    <a:stretch>
                      <a:fillRect/>
                    </a:stretch>
                  </a:blipFill>
                </p:spPr>
                <p:txBody>
                  <a:bodyPr/>
                  <a:lstStyle/>
                  <a:p>
                    <a:r>
                      <a:rPr lang="en-GB">
                        <a:noFill/>
                      </a:rPr>
                      <a:t> </a:t>
                    </a:r>
                  </a:p>
                </p:txBody>
              </p:sp>
            </mc:Fallback>
          </mc:AlternateContent>
          <p:cxnSp>
            <p:nvCxnSpPr>
              <p:cNvPr id="42" name="Straight Arrow Connector 41"/>
              <p:cNvCxnSpPr>
                <a:stCxn id="35" idx="1"/>
              </p:cNvCxnSpPr>
              <p:nvPr/>
            </p:nvCxnSpPr>
            <p:spPr>
              <a:xfrm flipH="1">
                <a:off x="531976" y="1704183"/>
                <a:ext cx="353849" cy="0"/>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p:cNvCxnSpPr/>
              <p:nvPr/>
            </p:nvCxnSpPr>
            <p:spPr>
              <a:xfrm flipH="1">
                <a:off x="2074069" y="1674019"/>
                <a:ext cx="178594" cy="2381"/>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49" name="TextBox 48">
                    <a:extLst>
                      <a:ext uri="{FF2B5EF4-FFF2-40B4-BE49-F238E27FC236}">
                        <a16:creationId xmlns:a16="http://schemas.microsoft.com/office/drawing/2014/main" id="{A73350C7-BCFC-41F0-8D52-AD44A3F6D875}"/>
                      </a:ext>
                    </a:extLst>
                  </p:cNvPr>
                  <p:cNvSpPr txBox="1"/>
                  <p:nvPr/>
                </p:nvSpPr>
                <p:spPr>
                  <a:xfrm>
                    <a:off x="1324045" y="1424015"/>
                    <a:ext cx="288062" cy="2539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dirty="0" smtClean="0">
                              <a:solidFill>
                                <a:schemeClr val="accent1"/>
                              </a:solidFill>
                              <a:latin typeface="Cambria Math" panose="02040503050406030204" pitchFamily="18" charset="0"/>
                            </a:rPr>
                            <m:t>𝑇</m:t>
                          </m:r>
                        </m:oMath>
                      </m:oMathPara>
                    </a14:m>
                    <a:endParaRPr lang="en-GB" sz="1200" dirty="0">
                      <a:solidFill>
                        <a:schemeClr val="accent1"/>
                      </a:solidFill>
                    </a:endParaRPr>
                  </a:p>
                </p:txBody>
              </p:sp>
            </mc:Choice>
            <mc:Fallback>
              <p:sp>
                <p:nvSpPr>
                  <p:cNvPr id="49" name="TextBox 48">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1324045" y="1424015"/>
                    <a:ext cx="288062" cy="253916"/>
                  </a:xfrm>
                  <a:prstGeom prst="rect">
                    <a:avLst/>
                  </a:prstGeom>
                  <a:blipFill>
                    <a:blip r:embed="rId9"/>
                    <a:stretch>
                      <a:fillRect/>
                    </a:stretch>
                  </a:blipFill>
                </p:spPr>
                <p:txBody>
                  <a:bodyPr/>
                  <a:lstStyle/>
                  <a:p>
                    <a:r>
                      <a:rPr lang="en-GB">
                        <a:noFill/>
                      </a:rPr>
                      <a:t> </a:t>
                    </a:r>
                  </a:p>
                </p:txBody>
              </p:sp>
            </mc:Fallback>
          </mc:AlternateContent>
          <p:cxnSp>
            <p:nvCxnSpPr>
              <p:cNvPr id="54" name="Straight Arrow Connector 53"/>
              <p:cNvCxnSpPr/>
              <p:nvPr/>
            </p:nvCxnSpPr>
            <p:spPr>
              <a:xfrm flipH="1">
                <a:off x="2440781" y="1831182"/>
                <a:ext cx="2381" cy="200025"/>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p:cNvCxnSpPr/>
              <p:nvPr/>
            </p:nvCxnSpPr>
            <p:spPr>
              <a:xfrm>
                <a:off x="1362075" y="1676401"/>
                <a:ext cx="185738" cy="2380"/>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60" name="TextBox 59">
                    <a:extLst>
                      <a:ext uri="{FF2B5EF4-FFF2-40B4-BE49-F238E27FC236}">
                        <a16:creationId xmlns:a16="http://schemas.microsoft.com/office/drawing/2014/main" id="{A73350C7-BCFC-41F0-8D52-AD44A3F6D875}"/>
                      </a:ext>
                    </a:extLst>
                  </p:cNvPr>
                  <p:cNvSpPr txBox="1"/>
                  <p:nvPr/>
                </p:nvSpPr>
                <p:spPr>
                  <a:xfrm>
                    <a:off x="2018005" y="1450267"/>
                    <a:ext cx="288062" cy="2539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dirty="0" smtClean="0">
                              <a:solidFill>
                                <a:schemeClr val="accent1"/>
                              </a:solidFill>
                              <a:latin typeface="Cambria Math" panose="02040503050406030204" pitchFamily="18" charset="0"/>
                            </a:rPr>
                            <m:t>𝑇</m:t>
                          </m:r>
                        </m:oMath>
                      </m:oMathPara>
                    </a14:m>
                    <a:endParaRPr lang="en-GB" sz="1200" dirty="0">
                      <a:solidFill>
                        <a:schemeClr val="accent1"/>
                      </a:solidFill>
                    </a:endParaRPr>
                  </a:p>
                </p:txBody>
              </p:sp>
            </mc:Choice>
            <mc:Fallback>
              <p:sp>
                <p:nvSpPr>
                  <p:cNvPr id="60" name="TextBox 59">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018005" y="1450267"/>
                    <a:ext cx="288062" cy="253916"/>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1" name="TextBox 60">
                    <a:extLst>
                      <a:ext uri="{FF2B5EF4-FFF2-40B4-BE49-F238E27FC236}">
                        <a16:creationId xmlns:a16="http://schemas.microsoft.com/office/drawing/2014/main" id="{A73350C7-BCFC-41F0-8D52-AD44A3F6D875}"/>
                      </a:ext>
                    </a:extLst>
                  </p:cNvPr>
                  <p:cNvSpPr txBox="1"/>
                  <p:nvPr/>
                </p:nvSpPr>
                <p:spPr>
                  <a:xfrm>
                    <a:off x="2391752" y="1710615"/>
                    <a:ext cx="288062" cy="2539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dirty="0" smtClean="0">
                              <a:solidFill>
                                <a:schemeClr val="accent1"/>
                              </a:solidFill>
                              <a:latin typeface="Cambria Math" panose="02040503050406030204" pitchFamily="18" charset="0"/>
                            </a:rPr>
                            <m:t>𝑇</m:t>
                          </m:r>
                        </m:oMath>
                      </m:oMathPara>
                    </a14:m>
                    <a:endParaRPr lang="en-GB" sz="1200" dirty="0">
                      <a:solidFill>
                        <a:schemeClr val="accent1"/>
                      </a:solidFill>
                    </a:endParaRPr>
                  </a:p>
                </p:txBody>
              </p:sp>
            </mc:Choice>
            <mc:Fallback>
              <p:sp>
                <p:nvSpPr>
                  <p:cNvPr id="61" name="TextBox 60">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391752" y="1710615"/>
                    <a:ext cx="288062" cy="253916"/>
                  </a:xfrm>
                  <a:prstGeom prst="rect">
                    <a:avLst/>
                  </a:prstGeom>
                  <a:blipFill>
                    <a:blip r:embed="rId11"/>
                    <a:stretch>
                      <a:fillRect/>
                    </a:stretch>
                  </a:blipFill>
                </p:spPr>
                <p:txBody>
                  <a:bodyPr/>
                  <a:lstStyle/>
                  <a:p>
                    <a:r>
                      <a:rPr lang="en-GB">
                        <a:noFill/>
                      </a:rPr>
                      <a:t> </a:t>
                    </a:r>
                  </a:p>
                </p:txBody>
              </p:sp>
            </mc:Fallback>
          </mc:AlternateContent>
          <p:cxnSp>
            <p:nvCxnSpPr>
              <p:cNvPr id="62" name="Straight Arrow Connector 61"/>
              <p:cNvCxnSpPr/>
              <p:nvPr/>
            </p:nvCxnSpPr>
            <p:spPr>
              <a:xfrm flipH="1" flipV="1">
                <a:off x="2440781" y="2445544"/>
                <a:ext cx="2382" cy="233362"/>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65" name="TextBox 64">
                    <a:extLst>
                      <a:ext uri="{FF2B5EF4-FFF2-40B4-BE49-F238E27FC236}">
                        <a16:creationId xmlns:a16="http://schemas.microsoft.com/office/drawing/2014/main" id="{A73350C7-BCFC-41F0-8D52-AD44A3F6D875}"/>
                      </a:ext>
                    </a:extLst>
                  </p:cNvPr>
                  <p:cNvSpPr txBox="1"/>
                  <p:nvPr/>
                </p:nvSpPr>
                <p:spPr>
                  <a:xfrm>
                    <a:off x="2408236" y="2382361"/>
                    <a:ext cx="288062" cy="2539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dirty="0" smtClean="0">
                              <a:solidFill>
                                <a:schemeClr val="accent1"/>
                              </a:solidFill>
                              <a:latin typeface="Cambria Math" panose="02040503050406030204" pitchFamily="18" charset="0"/>
                            </a:rPr>
                            <m:t>𝑇</m:t>
                          </m:r>
                        </m:oMath>
                      </m:oMathPara>
                    </a14:m>
                    <a:endParaRPr lang="en-GB" sz="1200" dirty="0">
                      <a:solidFill>
                        <a:schemeClr val="accent1"/>
                      </a:solidFill>
                    </a:endParaRPr>
                  </a:p>
                </p:txBody>
              </p:sp>
            </mc:Choice>
            <mc:Fallback>
              <p:sp>
                <p:nvSpPr>
                  <p:cNvPr id="65" name="TextBox 64">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408236" y="2382361"/>
                    <a:ext cx="288062" cy="253916"/>
                  </a:xfrm>
                  <a:prstGeom prst="rect">
                    <a:avLst/>
                  </a:prstGeom>
                  <a:blipFill>
                    <a:blip r:embed="rId9"/>
                    <a:stretch>
                      <a:fillRect/>
                    </a:stretch>
                  </a:blipFill>
                </p:spPr>
                <p:txBody>
                  <a:bodyPr/>
                  <a:lstStyle/>
                  <a:p>
                    <a:r>
                      <a:rPr lang="en-GB">
                        <a:noFill/>
                      </a:rPr>
                      <a:t> </a:t>
                    </a:r>
                  </a:p>
                </p:txBody>
              </p:sp>
            </mc:Fallback>
          </mc:AlternateContent>
          <p:cxnSp>
            <p:nvCxnSpPr>
              <p:cNvPr id="66" name="Straight Arrow Connector 65"/>
              <p:cNvCxnSpPr/>
              <p:nvPr/>
            </p:nvCxnSpPr>
            <p:spPr>
              <a:xfrm>
                <a:off x="2438400" y="3082926"/>
                <a:ext cx="0" cy="206374"/>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69" name="TextBox 68">
                    <a:extLst>
                      <a:ext uri="{FF2B5EF4-FFF2-40B4-BE49-F238E27FC236}">
                        <a16:creationId xmlns:a16="http://schemas.microsoft.com/office/drawing/2014/main" id="{A73350C7-BCFC-41F0-8D52-AD44A3F6D875}"/>
                      </a:ext>
                    </a:extLst>
                  </p:cNvPr>
                  <p:cNvSpPr txBox="1"/>
                  <p:nvPr/>
                </p:nvSpPr>
                <p:spPr>
                  <a:xfrm>
                    <a:off x="2393950" y="3105808"/>
                    <a:ext cx="476250" cy="2539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dirty="0" smtClean="0">
                              <a:solidFill>
                                <a:schemeClr val="accent1"/>
                              </a:solidFill>
                              <a:latin typeface="Cambria Math" panose="02040503050406030204" pitchFamily="18" charset="0"/>
                            </a:rPr>
                            <m:t>0.8</m:t>
                          </m:r>
                          <m:r>
                            <a:rPr lang="en-GB" sz="1050" b="0" i="1" dirty="0" smtClean="0">
                              <a:solidFill>
                                <a:schemeClr val="accent1"/>
                              </a:solidFill>
                              <a:latin typeface="Cambria Math" panose="02040503050406030204" pitchFamily="18" charset="0"/>
                            </a:rPr>
                            <m:t>𝑔</m:t>
                          </m:r>
                        </m:oMath>
                      </m:oMathPara>
                    </a14:m>
                    <a:endParaRPr lang="en-GB" sz="1200" dirty="0">
                      <a:solidFill>
                        <a:schemeClr val="accent1"/>
                      </a:solidFill>
                    </a:endParaRPr>
                  </a:p>
                </p:txBody>
              </p:sp>
            </mc:Choice>
            <mc:Fallback>
              <p:sp>
                <p:nvSpPr>
                  <p:cNvPr id="69" name="TextBox 68">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393950" y="3105808"/>
                    <a:ext cx="476250" cy="253916"/>
                  </a:xfrm>
                  <a:prstGeom prst="rect">
                    <a:avLst/>
                  </a:prstGeom>
                  <a:blipFill>
                    <a:blip r:embed="rId12"/>
                    <a:stretch>
                      <a:fillRect b="-4762"/>
                    </a:stretch>
                  </a:blipFill>
                </p:spPr>
                <p:txBody>
                  <a:bodyPr/>
                  <a:lstStyle/>
                  <a:p>
                    <a:r>
                      <a:rPr lang="en-GB">
                        <a:noFill/>
                      </a:rPr>
                      <a:t> </a:t>
                    </a:r>
                  </a:p>
                </p:txBody>
              </p:sp>
            </mc:Fallback>
          </mc:AlternateContent>
          <p:cxnSp>
            <p:nvCxnSpPr>
              <p:cNvPr id="70" name="Straight Arrow Connector 69">
                <a:extLst>
                  <a:ext uri="{FF2B5EF4-FFF2-40B4-BE49-F238E27FC236}">
                    <a16:creationId xmlns:a16="http://schemas.microsoft.com/office/drawing/2014/main" id="{AF645C13-3291-4004-8594-AB457FF4D21D}"/>
                  </a:ext>
                </a:extLst>
              </p:cNvPr>
              <p:cNvCxnSpPr>
                <a:cxnSpLocks/>
              </p:cNvCxnSpPr>
              <p:nvPr/>
            </p:nvCxnSpPr>
            <p:spPr>
              <a:xfrm>
                <a:off x="1633855" y="1337310"/>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71" name="TextBox 70">
                    <a:extLst>
                      <a:ext uri="{FF2B5EF4-FFF2-40B4-BE49-F238E27FC236}">
                        <a16:creationId xmlns:a16="http://schemas.microsoft.com/office/drawing/2014/main" id="{EBF66B6A-5DE7-4EBF-BFDB-025A1260078C}"/>
                      </a:ext>
                    </a:extLst>
                  </p:cNvPr>
                  <p:cNvSpPr txBox="1"/>
                  <p:nvPr/>
                </p:nvSpPr>
                <p:spPr>
                  <a:xfrm>
                    <a:off x="1560830" y="955140"/>
                    <a:ext cx="45265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𝑎</m:t>
                          </m:r>
                        </m:oMath>
                      </m:oMathPara>
                    </a14:m>
                    <a:endParaRPr lang="en-GB" dirty="0">
                      <a:solidFill>
                        <a:schemeClr val="accent1"/>
                      </a:solidFill>
                    </a:endParaRPr>
                  </a:p>
                </p:txBody>
              </p:sp>
            </mc:Choice>
            <mc:Fallback>
              <p:sp>
                <p:nvSpPr>
                  <p:cNvPr id="71" name="TextBox 70">
                    <a:extLst>
                      <a:ext uri="{FF2B5EF4-FFF2-40B4-BE49-F238E27FC236}">
                        <a16:creationId xmlns:a16="http://schemas.microsoft.com/office/drawing/2014/main" id="{EBF66B6A-5DE7-4EBF-BFDB-025A1260078C}"/>
                      </a:ext>
                    </a:extLst>
                  </p:cNvPr>
                  <p:cNvSpPr txBox="1">
                    <a:spLocks noRot="1" noChangeAspect="1" noMove="1" noResize="1" noEditPoints="1" noAdjustHandles="1" noChangeArrowheads="1" noChangeShapeType="1" noTextEdit="1"/>
                  </p:cNvSpPr>
                  <p:nvPr/>
                </p:nvSpPr>
                <p:spPr>
                  <a:xfrm>
                    <a:off x="1560830" y="955140"/>
                    <a:ext cx="452655" cy="369332"/>
                  </a:xfrm>
                  <a:prstGeom prst="rect">
                    <a:avLst/>
                  </a:prstGeom>
                  <a:blipFill>
                    <a:blip r:embed="rId13"/>
                    <a:stretch>
                      <a:fillRect/>
                    </a:stretch>
                  </a:blipFill>
                </p:spPr>
                <p:txBody>
                  <a:bodyPr/>
                  <a:lstStyle/>
                  <a:p>
                    <a:r>
                      <a:rPr lang="en-GB">
                        <a:noFill/>
                      </a:rPr>
                      <a:t> </a:t>
                    </a:r>
                  </a:p>
                </p:txBody>
              </p:sp>
            </mc:Fallback>
          </mc:AlternateContent>
          <p:cxnSp>
            <p:nvCxnSpPr>
              <p:cNvPr id="73" name="Straight Arrow Connector 72">
                <a:extLst>
                  <a:ext uri="{FF2B5EF4-FFF2-40B4-BE49-F238E27FC236}">
                    <a16:creationId xmlns:a16="http://schemas.microsoft.com/office/drawing/2014/main" id="{AF645C13-3291-4004-8594-AB457FF4D21D}"/>
                  </a:ext>
                </a:extLst>
              </p:cNvPr>
              <p:cNvCxnSpPr>
                <a:cxnSpLocks/>
              </p:cNvCxnSpPr>
              <p:nvPr/>
            </p:nvCxnSpPr>
            <p:spPr>
              <a:xfrm>
                <a:off x="1700086" y="1337953"/>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75" name="TextBox 74">
                    <a:extLst>
                      <a:ext uri="{FF2B5EF4-FFF2-40B4-BE49-F238E27FC236}">
                        <a16:creationId xmlns:a16="http://schemas.microsoft.com/office/drawing/2014/main" id="{EBF66B6A-5DE7-4EBF-BFDB-025A1260078C}"/>
                      </a:ext>
                    </a:extLst>
                  </p:cNvPr>
                  <p:cNvSpPr txBox="1"/>
                  <p:nvPr/>
                </p:nvSpPr>
                <p:spPr>
                  <a:xfrm>
                    <a:off x="2660057" y="1948587"/>
                    <a:ext cx="45265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𝑎</m:t>
                          </m:r>
                        </m:oMath>
                      </m:oMathPara>
                    </a14:m>
                    <a:endParaRPr lang="en-GB" dirty="0">
                      <a:solidFill>
                        <a:schemeClr val="accent1"/>
                      </a:solidFill>
                    </a:endParaRPr>
                  </a:p>
                </p:txBody>
              </p:sp>
            </mc:Choice>
            <mc:Fallback>
              <p:sp>
                <p:nvSpPr>
                  <p:cNvPr id="75" name="TextBox 74">
                    <a:extLst>
                      <a:ext uri="{FF2B5EF4-FFF2-40B4-BE49-F238E27FC236}">
                        <a16:creationId xmlns:a16="http://schemas.microsoft.com/office/drawing/2014/main" id="{EBF66B6A-5DE7-4EBF-BFDB-025A1260078C}"/>
                      </a:ext>
                    </a:extLst>
                  </p:cNvPr>
                  <p:cNvSpPr txBox="1">
                    <a:spLocks noRot="1" noChangeAspect="1" noMove="1" noResize="1" noEditPoints="1" noAdjustHandles="1" noChangeArrowheads="1" noChangeShapeType="1" noTextEdit="1"/>
                  </p:cNvSpPr>
                  <p:nvPr/>
                </p:nvSpPr>
                <p:spPr>
                  <a:xfrm>
                    <a:off x="2660057" y="1948587"/>
                    <a:ext cx="452655" cy="369332"/>
                  </a:xfrm>
                  <a:prstGeom prst="rect">
                    <a:avLst/>
                  </a:prstGeom>
                  <a:blipFill>
                    <a:blip r:embed="rId14"/>
                    <a:stretch>
                      <a:fillRect/>
                    </a:stretch>
                  </a:blipFill>
                </p:spPr>
                <p:txBody>
                  <a:bodyPr/>
                  <a:lstStyle/>
                  <a:p>
                    <a:r>
                      <a:rPr lang="en-GB">
                        <a:noFill/>
                      </a:rPr>
                      <a:t> </a:t>
                    </a:r>
                  </a:p>
                </p:txBody>
              </p:sp>
            </mc:Fallback>
          </mc:AlternateContent>
          <p:grpSp>
            <p:nvGrpSpPr>
              <p:cNvPr id="77" name="Group 76"/>
              <p:cNvGrpSpPr/>
              <p:nvPr/>
            </p:nvGrpSpPr>
            <p:grpSpPr>
              <a:xfrm rot="5400000">
                <a:off x="2573538" y="2185502"/>
                <a:ext cx="308801" cy="1596"/>
                <a:chOff x="2597350" y="2314089"/>
                <a:chExt cx="308801" cy="1596"/>
              </a:xfrm>
            </p:grpSpPr>
            <p:cxnSp>
              <p:nvCxnSpPr>
                <p:cNvPr id="74" name="Straight Arrow Connector 73">
                  <a:extLst>
                    <a:ext uri="{FF2B5EF4-FFF2-40B4-BE49-F238E27FC236}">
                      <a16:creationId xmlns:a16="http://schemas.microsoft.com/office/drawing/2014/main" id="{AF645C13-3291-4004-8594-AB457FF4D21D}"/>
                    </a:ext>
                  </a:extLst>
                </p:cNvPr>
                <p:cNvCxnSpPr>
                  <a:cxnSpLocks/>
                </p:cNvCxnSpPr>
                <p:nvPr/>
              </p:nvCxnSpPr>
              <p:spPr>
                <a:xfrm>
                  <a:off x="2597350" y="2314089"/>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76" name="Straight Arrow Connector 75">
                  <a:extLst>
                    <a:ext uri="{FF2B5EF4-FFF2-40B4-BE49-F238E27FC236}">
                      <a16:creationId xmlns:a16="http://schemas.microsoft.com/office/drawing/2014/main" id="{AF645C13-3291-4004-8594-AB457FF4D21D}"/>
                    </a:ext>
                  </a:extLst>
                </p:cNvPr>
                <p:cNvCxnSpPr>
                  <a:cxnSpLocks/>
                </p:cNvCxnSpPr>
                <p:nvPr/>
              </p:nvCxnSpPr>
              <p:spPr>
                <a:xfrm>
                  <a:off x="2663581" y="2314732"/>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grpSp>
        </p:grpSp>
      </p:grpSp>
      <mc:AlternateContent xmlns:mc="http://schemas.openxmlformats.org/markup-compatibility/2006" xmlns:a14="http://schemas.microsoft.com/office/drawing/2010/main">
        <mc:Choice Requires="a14">
          <p:sp>
            <p:nvSpPr>
              <p:cNvPr id="40" name="TextBox 39"/>
              <p:cNvSpPr txBox="1"/>
              <p:nvPr/>
            </p:nvSpPr>
            <p:spPr>
              <a:xfrm>
                <a:off x="3452722" y="876949"/>
                <a:ext cx="5112568" cy="1754326"/>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200" dirty="0" smtClean="0"/>
                  <a:t>[Textbook] Two particles </a:t>
                </a:r>
                <a14:m>
                  <m:oMath xmlns:m="http://schemas.openxmlformats.org/officeDocument/2006/math">
                    <m:r>
                      <a:rPr lang="en-GB" sz="1200" b="0" i="1" smtClean="0">
                        <a:latin typeface="Cambria Math" panose="02040503050406030204" pitchFamily="18" charset="0"/>
                      </a:rPr>
                      <m:t>𝐴</m:t>
                    </m:r>
                  </m:oMath>
                </a14:m>
                <a:r>
                  <a:rPr lang="en-GB" sz="1200" dirty="0" smtClean="0"/>
                  <a:t> and </a:t>
                </a:r>
                <a14:m>
                  <m:oMath xmlns:m="http://schemas.openxmlformats.org/officeDocument/2006/math">
                    <m:r>
                      <a:rPr lang="en-GB" sz="1200" b="0" i="1" smtClean="0">
                        <a:latin typeface="Cambria Math" panose="02040503050406030204" pitchFamily="18" charset="0"/>
                      </a:rPr>
                      <m:t>𝐵</m:t>
                    </m:r>
                  </m:oMath>
                </a14:m>
                <a:r>
                  <a:rPr lang="en-GB" sz="1200" dirty="0" smtClean="0"/>
                  <a:t> of masses 0.4kg and 0.8kg respectively are connected by a light inextensible string. Particle </a:t>
                </a:r>
                <a14:m>
                  <m:oMath xmlns:m="http://schemas.openxmlformats.org/officeDocument/2006/math">
                    <m:r>
                      <a:rPr lang="en-GB" sz="1200" b="0" i="1" smtClean="0">
                        <a:latin typeface="Cambria Math" panose="02040503050406030204" pitchFamily="18" charset="0"/>
                      </a:rPr>
                      <m:t>𝐴</m:t>
                    </m:r>
                  </m:oMath>
                </a14:m>
                <a:r>
                  <a:rPr lang="en-GB" sz="1200" dirty="0" smtClean="0"/>
                  <a:t> lies on a rough horizontal table 4.5m from a small smooth pulley which is fixed at the edge of the table. The string passes over the pulley and </a:t>
                </a:r>
                <a14:m>
                  <m:oMath xmlns:m="http://schemas.openxmlformats.org/officeDocument/2006/math">
                    <m:r>
                      <a:rPr lang="en-GB" sz="1200" b="0" i="1" smtClean="0">
                        <a:latin typeface="Cambria Math" panose="02040503050406030204" pitchFamily="18" charset="0"/>
                      </a:rPr>
                      <m:t>𝐵</m:t>
                    </m:r>
                  </m:oMath>
                </a14:m>
                <a:r>
                  <a:rPr lang="en-GB" sz="1200" dirty="0" smtClean="0"/>
                  <a:t> hangs freely, with the string taut, 0.5m above horizontal ground. A frictional force of magnitude 0.08g opposes the motion of particle </a:t>
                </a:r>
                <a14:m>
                  <m:oMath xmlns:m="http://schemas.openxmlformats.org/officeDocument/2006/math">
                    <m:r>
                      <a:rPr lang="en-GB" sz="1200" b="0" i="1" smtClean="0">
                        <a:latin typeface="Cambria Math" panose="02040503050406030204" pitchFamily="18" charset="0"/>
                      </a:rPr>
                      <m:t>𝐴</m:t>
                    </m:r>
                  </m:oMath>
                </a14:m>
                <a:r>
                  <a:rPr lang="en-GB" sz="1200" dirty="0" smtClean="0"/>
                  <a:t>. The system is released from rest. Find:</a:t>
                </a:r>
              </a:p>
              <a:p>
                <a:pPr marL="228600" indent="-228600">
                  <a:buAutoNum type="alphaLcParenBoth"/>
                </a:pPr>
                <a:r>
                  <a:rPr lang="en-GB" sz="1200" dirty="0" smtClean="0"/>
                  <a:t>The acceleration of the system</a:t>
                </a:r>
              </a:p>
              <a:p>
                <a:pPr marL="228600" indent="-228600">
                  <a:buAutoNum type="alphaLcParenBoth"/>
                </a:pPr>
                <a:r>
                  <a:rPr lang="en-GB" sz="1200" dirty="0" smtClean="0"/>
                  <a:t>The time taken for </a:t>
                </a:r>
                <a14:m>
                  <m:oMath xmlns:m="http://schemas.openxmlformats.org/officeDocument/2006/math">
                    <m:r>
                      <a:rPr lang="en-GB" sz="1200" b="0" i="1" smtClean="0">
                        <a:latin typeface="Cambria Math" panose="02040503050406030204" pitchFamily="18" charset="0"/>
                      </a:rPr>
                      <m:t>𝐵</m:t>
                    </m:r>
                  </m:oMath>
                </a14:m>
                <a:r>
                  <a:rPr lang="en-GB" sz="1200" dirty="0" smtClean="0"/>
                  <a:t> to reach the ground</a:t>
                </a:r>
              </a:p>
              <a:p>
                <a:pPr marL="228600" indent="-228600">
                  <a:buAutoNum type="alphaLcParenBoth"/>
                </a:pPr>
                <a:r>
                  <a:rPr lang="en-GB" sz="1200" dirty="0" smtClean="0"/>
                  <a:t>The total distance travelled by </a:t>
                </a:r>
                <a14:m>
                  <m:oMath xmlns:m="http://schemas.openxmlformats.org/officeDocument/2006/math">
                    <m:r>
                      <a:rPr lang="en-GB" sz="1200" b="0" i="1" smtClean="0">
                        <a:latin typeface="Cambria Math" panose="02040503050406030204" pitchFamily="18" charset="0"/>
                      </a:rPr>
                      <m:t>𝐴</m:t>
                    </m:r>
                  </m:oMath>
                </a14:m>
                <a:r>
                  <a:rPr lang="en-GB" sz="1200" dirty="0" smtClean="0"/>
                  <a:t> before it first comes to rest.</a:t>
                </a:r>
              </a:p>
            </p:txBody>
          </p:sp>
        </mc:Choice>
        <mc:Fallback xmlns="">
          <p:sp>
            <p:nvSpPr>
              <p:cNvPr id="40" name="TextBox 39"/>
              <p:cNvSpPr txBox="1">
                <a:spLocks noRot="1" noChangeAspect="1" noMove="1" noResize="1" noEditPoints="1" noAdjustHandles="1" noChangeArrowheads="1" noChangeShapeType="1" noTextEdit="1"/>
              </p:cNvSpPr>
              <p:nvPr/>
            </p:nvSpPr>
            <p:spPr>
              <a:xfrm>
                <a:off x="3452722" y="876949"/>
                <a:ext cx="5112568" cy="1754326"/>
              </a:xfrm>
              <a:prstGeom prst="rect">
                <a:avLst/>
              </a:prstGeom>
              <a:blipFill>
                <a:blip r:embed="rId15"/>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194308" y="4668208"/>
                <a:ext cx="3369580" cy="212365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100" b="1" dirty="0" smtClean="0"/>
                  <a:t>Strategy for (c):</a:t>
                </a:r>
              </a:p>
              <a:p>
                <a:pPr marL="228600" indent="-228600">
                  <a:buAutoNum type="arabicPeriod"/>
                </a:pPr>
                <a:r>
                  <a:rPr lang="en-GB" sz="1100" dirty="0" smtClean="0"/>
                  <a:t>This is a ‘two-time period’ problem, in this case </a:t>
                </a:r>
                <a:br>
                  <a:rPr lang="en-GB" sz="1100" dirty="0" smtClean="0"/>
                </a:br>
                <a:r>
                  <a:rPr lang="en-GB" sz="1100" dirty="0" smtClean="0"/>
                  <a:t>(i) before </a:t>
                </a:r>
                <a14:m>
                  <m:oMath xmlns:m="http://schemas.openxmlformats.org/officeDocument/2006/math">
                    <m:r>
                      <a:rPr lang="en-GB" sz="1100" b="0" i="1" smtClean="0">
                        <a:latin typeface="Cambria Math" panose="02040503050406030204" pitchFamily="18" charset="0"/>
                      </a:rPr>
                      <m:t>𝐵</m:t>
                    </m:r>
                  </m:oMath>
                </a14:m>
                <a:r>
                  <a:rPr lang="en-GB" sz="1100" dirty="0" smtClean="0"/>
                  <a:t> hits ground and (ii) after. Consider how the forces change in the second period after </a:t>
                </a:r>
                <a14:m>
                  <m:oMath xmlns:m="http://schemas.openxmlformats.org/officeDocument/2006/math">
                    <m:r>
                      <a:rPr lang="en-GB" sz="1100" b="0" i="1" smtClean="0">
                        <a:latin typeface="Cambria Math" panose="02040503050406030204" pitchFamily="18" charset="0"/>
                      </a:rPr>
                      <m:t>𝐵</m:t>
                    </m:r>
                  </m:oMath>
                </a14:m>
                <a:r>
                  <a:rPr lang="en-GB" sz="1100" dirty="0" smtClean="0"/>
                  <a:t> has hit the floor: the string becomes slack so there is no tension. </a:t>
                </a:r>
                <a:r>
                  <a:rPr lang="en-GB" sz="1100" u="sng" dirty="0" smtClean="0"/>
                  <a:t>We will need to recalculate acceleration</a:t>
                </a:r>
                <a:r>
                  <a:rPr lang="en-GB" sz="1100" dirty="0" smtClean="0"/>
                  <a:t>.</a:t>
                </a:r>
              </a:p>
              <a:p>
                <a:pPr marL="228600" indent="-228600">
                  <a:buAutoNum type="arabicPeriod"/>
                </a:pPr>
                <a:r>
                  <a:rPr lang="en-GB" sz="1100" dirty="0" smtClean="0"/>
                  <a:t>Remember that </a:t>
                </a:r>
                <a14:m>
                  <m:oMath xmlns:m="http://schemas.openxmlformats.org/officeDocument/2006/math">
                    <m:r>
                      <a:rPr lang="en-GB" sz="1100" b="0" i="1" smtClean="0">
                        <a:latin typeface="Cambria Math" panose="02040503050406030204" pitchFamily="18" charset="0"/>
                      </a:rPr>
                      <m:t>𝑠𝑢𝑣𝑎𝑡</m:t>
                    </m:r>
                  </m:oMath>
                </a14:m>
                <a:r>
                  <a:rPr lang="en-GB" sz="1100" dirty="0" smtClean="0"/>
                  <a:t> applies across a period of time. The final velocity of </a:t>
                </a:r>
                <a14:m>
                  <m:oMath xmlns:m="http://schemas.openxmlformats.org/officeDocument/2006/math">
                    <m:r>
                      <a:rPr lang="en-GB" sz="1100" b="0" i="1" smtClean="0">
                        <a:latin typeface="Cambria Math" panose="02040503050406030204" pitchFamily="18" charset="0"/>
                      </a:rPr>
                      <m:t>𝐴</m:t>
                    </m:r>
                  </m:oMath>
                </a14:m>
                <a:r>
                  <a:rPr lang="en-GB" sz="1100" dirty="0" smtClean="0"/>
                  <a:t> in the first period will become the initial velocity in the second.</a:t>
                </a:r>
                <a:br>
                  <a:rPr lang="en-GB" sz="1100" dirty="0" smtClean="0"/>
                </a:br>
                <a:r>
                  <a:rPr lang="en-GB" sz="1100" dirty="0" smtClean="0"/>
                  <a:t/>
                </a:r>
                <a:br>
                  <a:rPr lang="en-GB" sz="1100" dirty="0" smtClean="0"/>
                </a:br>
                <a:r>
                  <a:rPr lang="en-GB" sz="1100" dirty="0" smtClean="0"/>
                  <a:t/>
                </a:r>
                <a:br>
                  <a:rPr lang="en-GB" sz="1100" dirty="0" smtClean="0"/>
                </a:br>
                <a:endParaRPr lang="en-GB" sz="1100" dirty="0"/>
              </a:p>
            </p:txBody>
          </p:sp>
        </mc:Choice>
        <mc:Fallback xmlns="">
          <p:sp>
            <p:nvSpPr>
              <p:cNvPr id="10" name="TextBox 9"/>
              <p:cNvSpPr txBox="1">
                <a:spLocks noRot="1" noChangeAspect="1" noMove="1" noResize="1" noEditPoints="1" noAdjustHandles="1" noChangeArrowheads="1" noChangeShapeType="1" noTextEdit="1"/>
              </p:cNvSpPr>
              <p:nvPr/>
            </p:nvSpPr>
            <p:spPr>
              <a:xfrm>
                <a:off x="194308" y="4668208"/>
                <a:ext cx="3369580" cy="2123658"/>
              </a:xfrm>
              <a:prstGeom prst="rect">
                <a:avLst/>
              </a:prstGeom>
              <a:blipFill>
                <a:blip r:embed="rId17"/>
                <a:stretch>
                  <a:fillRect/>
                </a:stretch>
              </a:blipFill>
            </p:spPr>
            <p:txBody>
              <a:bodyPr/>
              <a:lstStyle/>
              <a:p>
                <a:r>
                  <a:rPr lang="en-GB">
                    <a:noFill/>
                  </a:rPr>
                  <a:t> </a:t>
                </a:r>
              </a:p>
            </p:txBody>
          </p:sp>
        </mc:Fallback>
      </mc:AlternateContent>
      <p:cxnSp>
        <p:nvCxnSpPr>
          <p:cNvPr id="14" name="Straight Arrow Connector 13"/>
          <p:cNvCxnSpPr/>
          <p:nvPr/>
        </p:nvCxnSpPr>
        <p:spPr>
          <a:xfrm>
            <a:off x="611560" y="6525344"/>
            <a:ext cx="2515072"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554036" y="6483052"/>
            <a:ext cx="562102" cy="261610"/>
          </a:xfrm>
          <a:prstGeom prst="rect">
            <a:avLst/>
          </a:prstGeom>
          <a:noFill/>
        </p:spPr>
        <p:txBody>
          <a:bodyPr wrap="square" rtlCol="0">
            <a:spAutoFit/>
          </a:bodyPr>
          <a:lstStyle/>
          <a:p>
            <a:r>
              <a:rPr lang="en-GB" sz="1100" dirty="0" smtClean="0">
                <a:solidFill>
                  <a:schemeClr val="bg1"/>
                </a:solidFill>
              </a:rPr>
              <a:t>Time</a:t>
            </a:r>
            <a:endParaRPr lang="en-GB" dirty="0">
              <a:solidFill>
                <a:schemeClr val="bg1"/>
              </a:solidFill>
            </a:endParaRPr>
          </a:p>
        </p:txBody>
      </p:sp>
      <p:cxnSp>
        <p:nvCxnSpPr>
          <p:cNvPr id="18" name="Straight Connector 17"/>
          <p:cNvCxnSpPr/>
          <p:nvPr/>
        </p:nvCxnSpPr>
        <p:spPr>
          <a:xfrm>
            <a:off x="616322" y="6333133"/>
            <a:ext cx="0" cy="14401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120479" y="6339036"/>
            <a:ext cx="0" cy="14401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915816" y="6333133"/>
            <a:ext cx="0" cy="14401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74043" y="6409903"/>
            <a:ext cx="139050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154151" y="6408886"/>
            <a:ext cx="712874" cy="143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TextBox 21"/>
              <p:cNvSpPr txBox="1"/>
              <p:nvPr/>
            </p:nvSpPr>
            <p:spPr>
              <a:xfrm>
                <a:off x="1798166" y="6153969"/>
                <a:ext cx="648072" cy="184666"/>
              </a:xfrm>
              <a:prstGeom prst="rect">
                <a:avLst/>
              </a:prstGeom>
              <a:noFill/>
            </p:spPr>
            <p:txBody>
              <a:bodyPr wrap="square" rtlCol="0">
                <a:spAutoFit/>
              </a:bodyPr>
              <a:lstStyle/>
              <a:p>
                <a14:m>
                  <m:oMath xmlns:m="http://schemas.openxmlformats.org/officeDocument/2006/math">
                    <m:r>
                      <a:rPr lang="en-GB" sz="600" b="0" i="1" smtClean="0">
                        <a:solidFill>
                          <a:schemeClr val="bg1"/>
                        </a:solidFill>
                        <a:latin typeface="Cambria Math" panose="02040503050406030204" pitchFamily="18" charset="0"/>
                      </a:rPr>
                      <m:t>𝐵</m:t>
                    </m:r>
                  </m:oMath>
                </a14:m>
                <a:r>
                  <a:rPr lang="en-GB" sz="600" dirty="0" smtClean="0">
                    <a:solidFill>
                      <a:schemeClr val="bg1"/>
                    </a:solidFill>
                  </a:rPr>
                  <a:t> hits ground.</a:t>
                </a:r>
                <a:endParaRPr lang="en-GB" sz="600" dirty="0">
                  <a:solidFill>
                    <a:schemeClr val="bg1"/>
                  </a:solidFill>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1798166" y="6153969"/>
                <a:ext cx="648072" cy="184666"/>
              </a:xfrm>
              <a:prstGeom prst="rect">
                <a:avLst/>
              </a:prstGeom>
              <a:blipFill>
                <a:blip r:embed="rId18"/>
                <a:stretch>
                  <a:fillRect b="-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2585034" y="6180044"/>
                <a:ext cx="689928" cy="184666"/>
              </a:xfrm>
              <a:prstGeom prst="rect">
                <a:avLst/>
              </a:prstGeom>
              <a:noFill/>
            </p:spPr>
            <p:txBody>
              <a:bodyPr wrap="square" rtlCol="0">
                <a:spAutoFit/>
              </a:bodyPr>
              <a:lstStyle/>
              <a:p>
                <a14:m>
                  <m:oMath xmlns:m="http://schemas.openxmlformats.org/officeDocument/2006/math">
                    <m:r>
                      <a:rPr lang="en-GB" sz="600" b="0" i="1" smtClean="0">
                        <a:solidFill>
                          <a:schemeClr val="bg1"/>
                        </a:solidFill>
                        <a:latin typeface="Cambria Math" panose="02040503050406030204" pitchFamily="18" charset="0"/>
                      </a:rPr>
                      <m:t>𝐴</m:t>
                    </m:r>
                  </m:oMath>
                </a14:m>
                <a:r>
                  <a:rPr lang="en-GB" sz="600" dirty="0" smtClean="0">
                    <a:solidFill>
                      <a:schemeClr val="bg1"/>
                    </a:solidFill>
                  </a:rPr>
                  <a:t> comes to rest.</a:t>
                </a:r>
                <a:endParaRPr lang="en-GB" sz="600" dirty="0">
                  <a:solidFill>
                    <a:schemeClr val="bg1"/>
                  </a:solidFill>
                </a:endParaRPr>
              </a:p>
            </p:txBody>
          </p:sp>
        </mc:Choice>
        <mc:Fallback xmlns="">
          <p:sp>
            <p:nvSpPr>
              <p:cNvPr id="55" name="TextBox 54"/>
              <p:cNvSpPr txBox="1">
                <a:spLocks noRot="1" noChangeAspect="1" noMove="1" noResize="1" noEditPoints="1" noAdjustHandles="1" noChangeArrowheads="1" noChangeShapeType="1" noTextEdit="1"/>
              </p:cNvSpPr>
              <p:nvPr/>
            </p:nvSpPr>
            <p:spPr>
              <a:xfrm>
                <a:off x="2585034" y="6180044"/>
                <a:ext cx="689928" cy="184666"/>
              </a:xfrm>
              <a:prstGeom prst="rect">
                <a:avLst/>
              </a:prstGeom>
              <a:blipFill>
                <a:blip r:embed="rId19"/>
                <a:stretch>
                  <a:fillRect b="-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209550" y="6173585"/>
                <a:ext cx="863389" cy="184666"/>
              </a:xfrm>
              <a:prstGeom prst="rect">
                <a:avLst/>
              </a:prstGeom>
              <a:noFill/>
            </p:spPr>
            <p:txBody>
              <a:bodyPr wrap="square" rtlCol="0">
                <a:spAutoFit/>
              </a:bodyPr>
              <a:lstStyle/>
              <a:p>
                <a14:m>
                  <m:oMath xmlns:m="http://schemas.openxmlformats.org/officeDocument/2006/math">
                    <m:r>
                      <a:rPr lang="en-GB" sz="600" b="0" i="1" smtClean="0">
                        <a:solidFill>
                          <a:schemeClr val="bg1"/>
                        </a:solidFill>
                        <a:latin typeface="Cambria Math" panose="02040503050406030204" pitchFamily="18" charset="0"/>
                      </a:rPr>
                      <m:t>𝐴</m:t>
                    </m:r>
                    <m:r>
                      <a:rPr lang="en-GB" sz="600" b="0" i="1" smtClean="0">
                        <a:solidFill>
                          <a:schemeClr val="bg1"/>
                        </a:solidFill>
                        <a:latin typeface="Cambria Math" panose="02040503050406030204" pitchFamily="18" charset="0"/>
                      </a:rPr>
                      <m:t>,</m:t>
                    </m:r>
                    <m:r>
                      <a:rPr lang="en-GB" sz="600" b="0" i="1" smtClean="0">
                        <a:solidFill>
                          <a:schemeClr val="bg1"/>
                        </a:solidFill>
                        <a:latin typeface="Cambria Math" panose="02040503050406030204" pitchFamily="18" charset="0"/>
                      </a:rPr>
                      <m:t>𝐵</m:t>
                    </m:r>
                  </m:oMath>
                </a14:m>
                <a:r>
                  <a:rPr lang="en-GB" sz="600" dirty="0" smtClean="0">
                    <a:solidFill>
                      <a:schemeClr val="bg1"/>
                    </a:solidFill>
                  </a:rPr>
                  <a:t> start moving.</a:t>
                </a:r>
                <a:endParaRPr lang="en-GB" sz="600" dirty="0">
                  <a:solidFill>
                    <a:schemeClr val="bg1"/>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209550" y="6173585"/>
                <a:ext cx="863389" cy="184666"/>
              </a:xfrm>
              <a:prstGeom prst="rect">
                <a:avLst/>
              </a:prstGeom>
              <a:blipFill>
                <a:blip r:embed="rId20"/>
                <a:stretch>
                  <a:fillRect b="-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675183" y="6263283"/>
                <a:ext cx="384151" cy="18466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600" b="0" i="1" smtClean="0">
                          <a:solidFill>
                            <a:schemeClr val="bg1"/>
                          </a:solidFill>
                          <a:latin typeface="Cambria Math" panose="02040503050406030204" pitchFamily="18" charset="0"/>
                        </a:rPr>
                        <m:t>𝑢</m:t>
                      </m:r>
                      <m:r>
                        <a:rPr lang="en-GB" sz="600" b="0" i="1" smtClean="0">
                          <a:solidFill>
                            <a:schemeClr val="bg1"/>
                          </a:solidFill>
                          <a:latin typeface="Cambria Math" panose="02040503050406030204" pitchFamily="18" charset="0"/>
                        </a:rPr>
                        <m:t>=0</m:t>
                      </m:r>
                    </m:oMath>
                  </m:oMathPara>
                </a14:m>
                <a:endParaRPr lang="en-GB" dirty="0"/>
              </a:p>
            </p:txBody>
          </p:sp>
        </mc:Choice>
        <mc:Fallback xmlns="">
          <p:sp>
            <p:nvSpPr>
              <p:cNvPr id="25" name="TextBox 24"/>
              <p:cNvSpPr txBox="1">
                <a:spLocks noRot="1" noChangeAspect="1" noMove="1" noResize="1" noEditPoints="1" noAdjustHandles="1" noChangeArrowheads="1" noChangeShapeType="1" noTextEdit="1"/>
              </p:cNvSpPr>
              <p:nvPr/>
            </p:nvSpPr>
            <p:spPr>
              <a:xfrm>
                <a:off x="675183" y="6263283"/>
                <a:ext cx="384151" cy="184666"/>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2549142" y="6257132"/>
                <a:ext cx="384151" cy="18466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600" b="0" i="1" smtClean="0">
                          <a:solidFill>
                            <a:schemeClr val="bg1"/>
                          </a:solidFill>
                          <a:latin typeface="Cambria Math" panose="02040503050406030204" pitchFamily="18" charset="0"/>
                        </a:rPr>
                        <m:t>𝑣</m:t>
                      </m:r>
                      <m:r>
                        <a:rPr lang="en-GB" sz="600" b="0" i="1" smtClean="0">
                          <a:solidFill>
                            <a:schemeClr val="bg1"/>
                          </a:solidFill>
                          <a:latin typeface="Cambria Math" panose="02040503050406030204" pitchFamily="18" charset="0"/>
                        </a:rPr>
                        <m:t>=0</m:t>
                      </m:r>
                    </m:oMath>
                  </m:oMathPara>
                </a14:m>
                <a:endParaRPr lang="en-GB" dirty="0"/>
              </a:p>
            </p:txBody>
          </p:sp>
        </mc:Choice>
        <mc:Fallback xmlns="">
          <p:sp>
            <p:nvSpPr>
              <p:cNvPr id="80" name="TextBox 79"/>
              <p:cNvSpPr txBox="1">
                <a:spLocks noRot="1" noChangeAspect="1" noMove="1" noResize="1" noEditPoints="1" noAdjustHandles="1" noChangeArrowheads="1" noChangeShapeType="1" noTextEdit="1"/>
              </p:cNvSpPr>
              <p:nvPr/>
            </p:nvSpPr>
            <p:spPr>
              <a:xfrm>
                <a:off x="2549142" y="6257132"/>
                <a:ext cx="384151" cy="184666"/>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1127126" y="6257132"/>
                <a:ext cx="454570" cy="18466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600" b="0" i="1" smtClean="0">
                          <a:solidFill>
                            <a:schemeClr val="bg1"/>
                          </a:solidFill>
                          <a:latin typeface="Cambria Math" panose="02040503050406030204" pitchFamily="18" charset="0"/>
                        </a:rPr>
                        <m:t>𝑠</m:t>
                      </m:r>
                      <m:r>
                        <a:rPr lang="en-GB" sz="600" b="0" i="1" smtClean="0">
                          <a:solidFill>
                            <a:schemeClr val="bg1"/>
                          </a:solidFill>
                          <a:latin typeface="Cambria Math" panose="02040503050406030204" pitchFamily="18" charset="0"/>
                        </a:rPr>
                        <m:t>=0.5</m:t>
                      </m:r>
                    </m:oMath>
                  </m:oMathPara>
                </a14:m>
                <a:endParaRPr lang="en-GB" dirty="0"/>
              </a:p>
            </p:txBody>
          </p:sp>
        </mc:Choice>
        <mc:Fallback xmlns="">
          <p:sp>
            <p:nvSpPr>
              <p:cNvPr id="81" name="TextBox 80"/>
              <p:cNvSpPr txBox="1">
                <a:spLocks noRot="1" noChangeAspect="1" noMove="1" noResize="1" noEditPoints="1" noAdjustHandles="1" noChangeArrowheads="1" noChangeShapeType="1" noTextEdit="1"/>
              </p:cNvSpPr>
              <p:nvPr/>
            </p:nvSpPr>
            <p:spPr>
              <a:xfrm>
                <a:off x="1127126" y="6257132"/>
                <a:ext cx="454570" cy="184666"/>
              </a:xfrm>
              <a:prstGeom prst="rect">
                <a:avLst/>
              </a:prstGeom>
              <a:blipFill>
                <a:blip r:embed="rId2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2" name="TextBox 81"/>
              <p:cNvSpPr txBox="1"/>
              <p:nvPr/>
            </p:nvSpPr>
            <p:spPr>
              <a:xfrm>
                <a:off x="2257017" y="6253417"/>
                <a:ext cx="454570" cy="18466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600" b="0" i="1" smtClean="0">
                          <a:solidFill>
                            <a:schemeClr val="bg1"/>
                          </a:solidFill>
                          <a:latin typeface="Cambria Math" panose="02040503050406030204" pitchFamily="18" charset="0"/>
                        </a:rPr>
                        <m:t>𝑠</m:t>
                      </m:r>
                      <m:r>
                        <a:rPr lang="en-GB" sz="600" b="0" i="1" smtClean="0">
                          <a:solidFill>
                            <a:schemeClr val="bg1"/>
                          </a:solidFill>
                          <a:latin typeface="Cambria Math" panose="02040503050406030204" pitchFamily="18" charset="0"/>
                        </a:rPr>
                        <m:t>=?</m:t>
                      </m:r>
                    </m:oMath>
                  </m:oMathPara>
                </a14:m>
                <a:endParaRPr lang="en-GB" dirty="0"/>
              </a:p>
            </p:txBody>
          </p:sp>
        </mc:Choice>
        <mc:Fallback xmlns="">
          <p:sp>
            <p:nvSpPr>
              <p:cNvPr id="82" name="TextBox 81"/>
              <p:cNvSpPr txBox="1">
                <a:spLocks noRot="1" noChangeAspect="1" noMove="1" noResize="1" noEditPoints="1" noAdjustHandles="1" noChangeArrowheads="1" noChangeShapeType="1" noTextEdit="1"/>
              </p:cNvSpPr>
              <p:nvPr/>
            </p:nvSpPr>
            <p:spPr>
              <a:xfrm>
                <a:off x="2257017" y="6253417"/>
                <a:ext cx="454570" cy="184666"/>
              </a:xfrm>
              <a:prstGeom prst="rect">
                <a:avLst/>
              </a:prstGeom>
              <a:blipFill>
                <a:blip r:embed="rId2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1919288" y="6222607"/>
                <a:ext cx="395064" cy="18466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600" b="0" i="1" smtClean="0">
                          <a:solidFill>
                            <a:schemeClr val="bg1"/>
                          </a:solidFill>
                          <a:latin typeface="Cambria Math" panose="02040503050406030204" pitchFamily="18" charset="0"/>
                        </a:rPr>
                        <m:t>𝑣</m:t>
                      </m:r>
                      <m:r>
                        <a:rPr lang="en-GB" sz="600" b="0" i="1" smtClean="0">
                          <a:solidFill>
                            <a:schemeClr val="bg1"/>
                          </a:solidFill>
                          <a:latin typeface="Cambria Math" panose="02040503050406030204" pitchFamily="18" charset="0"/>
                        </a:rPr>
                        <m:t>→</m:t>
                      </m:r>
                      <m:r>
                        <a:rPr lang="en-GB" sz="600" b="0" i="1" smtClean="0">
                          <a:solidFill>
                            <a:schemeClr val="bg1"/>
                          </a:solidFill>
                          <a:latin typeface="Cambria Math" panose="02040503050406030204" pitchFamily="18" charset="0"/>
                        </a:rPr>
                        <m:t>𝑢</m:t>
                      </m:r>
                    </m:oMath>
                  </m:oMathPara>
                </a14:m>
                <a:endParaRPr lang="en-GB" dirty="0"/>
              </a:p>
            </p:txBody>
          </p:sp>
        </mc:Choice>
        <mc:Fallback xmlns="">
          <p:sp>
            <p:nvSpPr>
              <p:cNvPr id="83" name="TextBox 82"/>
              <p:cNvSpPr txBox="1">
                <a:spLocks noRot="1" noChangeAspect="1" noMove="1" noResize="1" noEditPoints="1" noAdjustHandles="1" noChangeArrowheads="1" noChangeShapeType="1" noTextEdit="1"/>
              </p:cNvSpPr>
              <p:nvPr/>
            </p:nvSpPr>
            <p:spPr>
              <a:xfrm>
                <a:off x="1919288" y="6222607"/>
                <a:ext cx="395064" cy="184666"/>
              </a:xfrm>
              <a:prstGeom prst="rect">
                <a:avLst/>
              </a:prstGeom>
              <a:blipFill>
                <a:blip r:embed="rId26"/>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2574807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A73350C7-BCFC-41F0-8D52-AD44A3F6D875}"/>
                  </a:ext>
                </a:extLst>
              </p:cNvPr>
              <p:cNvSpPr txBox="1"/>
              <p:nvPr/>
            </p:nvSpPr>
            <p:spPr>
              <a:xfrm>
                <a:off x="899592" y="1831018"/>
                <a:ext cx="819779"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dirty="0" smtClean="0">
                          <a:solidFill>
                            <a:schemeClr val="accent1"/>
                          </a:solidFill>
                          <a:latin typeface="Cambria Math" panose="02040503050406030204" pitchFamily="18" charset="0"/>
                        </a:rPr>
                        <m:t>0.08</m:t>
                      </m:r>
                      <m:r>
                        <a:rPr lang="en-GB" b="0" i="1" dirty="0" smtClean="0">
                          <a:solidFill>
                            <a:schemeClr val="accent1"/>
                          </a:solidFill>
                          <a:latin typeface="Cambria Math" panose="02040503050406030204" pitchFamily="18" charset="0"/>
                        </a:rPr>
                        <m:t>𝑔</m:t>
                      </m:r>
                    </m:oMath>
                  </m:oMathPara>
                </a14:m>
                <a:endParaRPr lang="en-GB" dirty="0">
                  <a:solidFill>
                    <a:schemeClr val="accent1"/>
                  </a:solidFill>
                </a:endParaRPr>
              </a:p>
            </p:txBody>
          </p:sp>
        </mc:Choice>
        <mc:Fallback>
          <p:sp>
            <p:nvSpPr>
              <p:cNvPr id="4" name="TextBox 3">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899592" y="1831018"/>
                <a:ext cx="819779" cy="369332"/>
              </a:xfrm>
              <a:prstGeom prst="rect">
                <a:avLst/>
              </a:prstGeom>
              <a:blipFill>
                <a:blip r:embed="rId2"/>
                <a:stretch>
                  <a:fillRect b="-11475"/>
                </a:stretch>
              </a:blipFill>
            </p:spPr>
            <p:txBody>
              <a:bodyPr/>
              <a:lstStyle/>
              <a:p>
                <a:r>
                  <a:rPr lang="en-GB">
                    <a:noFill/>
                  </a:rPr>
                  <a:t> </a:t>
                </a:r>
              </a:p>
            </p:txBody>
          </p:sp>
        </mc:Fallback>
      </mc:AlternateContent>
      <p:grpSp>
        <p:nvGrpSpPr>
          <p:cNvPr id="5" name="Group 4"/>
          <p:cNvGrpSpPr/>
          <p:nvPr/>
        </p:nvGrpSpPr>
        <p:grpSpPr>
          <a:xfrm>
            <a:off x="1655196" y="692696"/>
            <a:ext cx="4212948" cy="4240333"/>
            <a:chOff x="531976" y="919033"/>
            <a:chExt cx="2594656" cy="2395415"/>
          </a:xfrm>
        </p:grpSpPr>
        <p:cxnSp>
          <p:nvCxnSpPr>
            <p:cNvPr id="6" name="Straight Connector 5"/>
            <p:cNvCxnSpPr/>
            <p:nvPr/>
          </p:nvCxnSpPr>
          <p:spPr>
            <a:xfrm>
              <a:off x="2442369" y="1824335"/>
              <a:ext cx="0" cy="864096"/>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H="1" flipV="1">
              <a:off x="1371600" y="1676400"/>
              <a:ext cx="918592" cy="1885"/>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755576" y="1916832"/>
              <a:ext cx="1512168" cy="0"/>
            </a:xfrm>
            <a:prstGeom prst="line">
              <a:avLst/>
            </a:prstGeom>
          </p:spPr>
          <p:style>
            <a:lnRef idx="1">
              <a:schemeClr val="dk1"/>
            </a:lnRef>
            <a:fillRef idx="0">
              <a:schemeClr val="dk1"/>
            </a:fillRef>
            <a:effectRef idx="0">
              <a:schemeClr val="dk1"/>
            </a:effectRef>
            <a:fontRef idx="minor">
              <a:schemeClr val="tx1"/>
            </a:fontRef>
          </p:style>
        </p:cxnSp>
        <p:sp>
          <p:nvSpPr>
            <p:cNvPr id="9" name="Rectangle 8"/>
            <p:cNvSpPr/>
            <p:nvPr/>
          </p:nvSpPr>
          <p:spPr>
            <a:xfrm>
              <a:off x="755853" y="1920197"/>
              <a:ext cx="1508715" cy="96722"/>
            </a:xfrm>
            <a:prstGeom prst="rect">
              <a:avLst/>
            </a:prstGeom>
            <a:pattFill prst="wdUpDiag">
              <a:fgClr>
                <a:schemeClr val="bg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A73350C7-BCFC-41F0-8D52-AD44A3F6D875}"/>
                    </a:ext>
                  </a:extLst>
                </p:cNvPr>
                <p:cNvSpPr txBox="1"/>
                <p:nvPr/>
              </p:nvSpPr>
              <p:spPr>
                <a:xfrm>
                  <a:off x="901962" y="2182829"/>
                  <a:ext cx="420106" cy="208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0.4</m:t>
                        </m:r>
                        <m:r>
                          <a:rPr lang="en-GB" b="0" i="1" smtClean="0">
                            <a:solidFill>
                              <a:schemeClr val="accent1"/>
                            </a:solidFill>
                            <a:latin typeface="Cambria Math" panose="02040503050406030204" pitchFamily="18" charset="0"/>
                          </a:rPr>
                          <m:t>𝑔</m:t>
                        </m:r>
                      </m:oMath>
                    </m:oMathPara>
                  </a14:m>
                  <a:endParaRPr lang="en-GB" dirty="0">
                    <a:solidFill>
                      <a:schemeClr val="accent1"/>
                    </a:solidFill>
                  </a:endParaRPr>
                </a:p>
              </p:txBody>
            </p:sp>
          </mc:Choice>
          <mc:Fallback>
            <p:sp>
              <p:nvSpPr>
                <p:cNvPr id="10" name="TextBox 9">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901962" y="2182829"/>
                  <a:ext cx="420106" cy="208640"/>
                </a:xfrm>
                <a:prstGeom prst="rect">
                  <a:avLst/>
                </a:prstGeom>
                <a:blipFill>
                  <a:blip r:embed="rId3"/>
                  <a:stretch>
                    <a:fillRect b="-13333"/>
                  </a:stretch>
                </a:blipFill>
              </p:spPr>
              <p:txBody>
                <a:bodyPr/>
                <a:lstStyle/>
                <a:p>
                  <a:r>
                    <a:rPr lang="en-GB">
                      <a:noFill/>
                    </a:rPr>
                    <a:t> </a:t>
                  </a:r>
                </a:p>
              </p:txBody>
            </p:sp>
          </mc:Fallback>
        </mc:AlternateContent>
        <p:cxnSp>
          <p:nvCxnSpPr>
            <p:cNvPr id="11" name="Straight Connector 10"/>
            <p:cNvCxnSpPr/>
            <p:nvPr/>
          </p:nvCxnSpPr>
          <p:spPr>
            <a:xfrm flipV="1">
              <a:off x="2267744" y="1916832"/>
              <a:ext cx="0" cy="1080120"/>
            </a:xfrm>
            <a:prstGeom prst="line">
              <a:avLst/>
            </a:prstGeom>
          </p:spPr>
          <p:style>
            <a:lnRef idx="1">
              <a:schemeClr val="dk1"/>
            </a:lnRef>
            <a:fillRef idx="0">
              <a:schemeClr val="dk1"/>
            </a:fillRef>
            <a:effectRef idx="0">
              <a:schemeClr val="dk1"/>
            </a:effectRef>
            <a:fontRef idx="minor">
              <a:schemeClr val="tx1"/>
            </a:fontRef>
          </p:style>
        </p:cxnSp>
        <p:sp>
          <p:nvSpPr>
            <p:cNvPr id="12" name="Rectangle 11"/>
            <p:cNvSpPr/>
            <p:nvPr/>
          </p:nvSpPr>
          <p:spPr>
            <a:xfrm>
              <a:off x="2157413" y="2016919"/>
              <a:ext cx="104775" cy="983456"/>
            </a:xfrm>
            <a:prstGeom prst="rect">
              <a:avLst/>
            </a:prstGeom>
            <a:pattFill prst="wdUpDiag">
              <a:fgClr>
                <a:schemeClr val="bg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2147704" y="1668779"/>
              <a:ext cx="283076" cy="29029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14" name="Rectangle 13"/>
                <p:cNvSpPr/>
                <p:nvPr/>
              </p:nvSpPr>
              <p:spPr>
                <a:xfrm>
                  <a:off x="885825" y="1504950"/>
                  <a:ext cx="469900" cy="3984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0.4</m:t>
                        </m:r>
                        <m:r>
                          <a:rPr lang="en-GB" b="0" i="1" smtClean="0">
                            <a:latin typeface="Cambria Math" panose="02040503050406030204" pitchFamily="18" charset="0"/>
                          </a:rPr>
                          <m:t>𝑘𝑔</m:t>
                        </m:r>
                      </m:oMath>
                    </m:oMathPara>
                  </a14:m>
                  <a:endParaRPr lang="en-GB" dirty="0"/>
                </a:p>
              </p:txBody>
            </p:sp>
          </mc:Choice>
          <mc:Fallback>
            <p:sp>
              <p:nvSpPr>
                <p:cNvPr id="14" name="Rectangle 13"/>
                <p:cNvSpPr>
                  <a:spLocks noRot="1" noChangeAspect="1" noMove="1" noResize="1" noEditPoints="1" noAdjustHandles="1" noChangeArrowheads="1" noChangeShapeType="1" noTextEdit="1"/>
                </p:cNvSpPr>
                <p:nvPr/>
              </p:nvSpPr>
              <p:spPr>
                <a:xfrm>
                  <a:off x="885825" y="1504950"/>
                  <a:ext cx="469900" cy="398466"/>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2347752" y="2685512"/>
                  <a:ext cx="469900" cy="3984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0.8</m:t>
                        </m:r>
                        <m:r>
                          <a:rPr lang="en-GB" b="0" i="1" smtClean="0">
                            <a:latin typeface="Cambria Math" panose="02040503050406030204" pitchFamily="18" charset="0"/>
                          </a:rPr>
                          <m:t>𝑘𝑔</m:t>
                        </m:r>
                      </m:oMath>
                    </m:oMathPara>
                  </a14:m>
                  <a:endParaRPr lang="en-GB" dirty="0"/>
                </a:p>
              </p:txBody>
            </p:sp>
          </mc:Choice>
          <mc:Fallback>
            <p:sp>
              <p:nvSpPr>
                <p:cNvPr id="15" name="Rectangle 14"/>
                <p:cNvSpPr>
                  <a:spLocks noRot="1" noChangeAspect="1" noMove="1" noResize="1" noEditPoints="1" noAdjustHandles="1" noChangeArrowheads="1" noChangeShapeType="1" noTextEdit="1"/>
                </p:cNvSpPr>
                <p:nvPr/>
              </p:nvSpPr>
              <p:spPr>
                <a:xfrm>
                  <a:off x="2347752" y="2685512"/>
                  <a:ext cx="469900" cy="398466"/>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A73350C7-BCFC-41F0-8D52-AD44A3F6D875}"/>
                    </a:ext>
                  </a:extLst>
                </p:cNvPr>
                <p:cNvSpPr txBox="1"/>
                <p:nvPr/>
              </p:nvSpPr>
              <p:spPr>
                <a:xfrm>
                  <a:off x="2706526" y="2570311"/>
                  <a:ext cx="420106" cy="208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tx1"/>
                            </a:solidFill>
                            <a:latin typeface="Cambria Math" panose="02040503050406030204" pitchFamily="18" charset="0"/>
                          </a:rPr>
                          <m:t>𝐵</m:t>
                        </m:r>
                      </m:oMath>
                    </m:oMathPara>
                  </a14:m>
                  <a:endParaRPr lang="en-GB" dirty="0">
                    <a:solidFill>
                      <a:schemeClr val="tx1"/>
                    </a:solidFill>
                  </a:endParaRPr>
                </a:p>
              </p:txBody>
            </p:sp>
          </mc:Choice>
          <mc:Fallback>
            <p:sp>
              <p:nvSpPr>
                <p:cNvPr id="16" name="TextBox 15">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706526" y="2570311"/>
                  <a:ext cx="420106" cy="208640"/>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A73350C7-BCFC-41F0-8D52-AD44A3F6D875}"/>
                    </a:ext>
                  </a:extLst>
                </p:cNvPr>
                <p:cNvSpPr txBox="1"/>
                <p:nvPr/>
              </p:nvSpPr>
              <p:spPr>
                <a:xfrm>
                  <a:off x="611560" y="1323109"/>
                  <a:ext cx="420106" cy="208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tx1"/>
                            </a:solidFill>
                            <a:latin typeface="Cambria Math" panose="02040503050406030204" pitchFamily="18" charset="0"/>
                          </a:rPr>
                          <m:t>𝐴</m:t>
                        </m:r>
                      </m:oMath>
                    </m:oMathPara>
                  </a14:m>
                  <a:endParaRPr lang="en-GB" dirty="0">
                    <a:solidFill>
                      <a:schemeClr val="tx1"/>
                    </a:solidFill>
                  </a:endParaRPr>
                </a:p>
              </p:txBody>
            </p:sp>
          </mc:Choice>
          <mc:Fallback>
            <p:sp>
              <p:nvSpPr>
                <p:cNvPr id="17" name="TextBox 16">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611560" y="1323109"/>
                  <a:ext cx="420106" cy="208640"/>
                </a:xfrm>
                <a:prstGeom prst="rect">
                  <a:avLst/>
                </a:prstGeom>
                <a:blipFill>
                  <a:blip r:embed="rId7"/>
                  <a:stretch>
                    <a:fillRect/>
                  </a:stretch>
                </a:blipFill>
              </p:spPr>
              <p:txBody>
                <a:bodyPr/>
                <a:lstStyle/>
                <a:p>
                  <a:r>
                    <a:rPr lang="en-GB">
                      <a:noFill/>
                    </a:rPr>
                    <a:t> </a:t>
                  </a:r>
                </a:p>
              </p:txBody>
            </p:sp>
          </mc:Fallback>
        </mc:AlternateContent>
        <p:cxnSp>
          <p:nvCxnSpPr>
            <p:cNvPr id="18" name="Straight Arrow Connector 17"/>
            <p:cNvCxnSpPr/>
            <p:nvPr/>
          </p:nvCxnSpPr>
          <p:spPr>
            <a:xfrm>
              <a:off x="1123356" y="1913234"/>
              <a:ext cx="2406" cy="277515"/>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flipH="1" flipV="1">
              <a:off x="1111250" y="1157747"/>
              <a:ext cx="701" cy="341928"/>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20" name="TextBox 19">
                  <a:extLst>
                    <a:ext uri="{FF2B5EF4-FFF2-40B4-BE49-F238E27FC236}">
                      <a16:creationId xmlns:a16="http://schemas.microsoft.com/office/drawing/2014/main" id="{A73350C7-BCFC-41F0-8D52-AD44A3F6D875}"/>
                    </a:ext>
                  </a:extLst>
                </p:cNvPr>
                <p:cNvSpPr txBox="1"/>
                <p:nvPr/>
              </p:nvSpPr>
              <p:spPr>
                <a:xfrm>
                  <a:off x="933450" y="919033"/>
                  <a:ext cx="365864" cy="208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𝑅</m:t>
                        </m:r>
                      </m:oMath>
                    </m:oMathPara>
                  </a14:m>
                  <a:endParaRPr lang="en-GB" dirty="0">
                    <a:solidFill>
                      <a:schemeClr val="accent1"/>
                    </a:solidFill>
                  </a:endParaRPr>
                </a:p>
              </p:txBody>
            </p:sp>
          </mc:Choice>
          <mc:Fallback>
            <p:sp>
              <p:nvSpPr>
                <p:cNvPr id="20" name="TextBox 19">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933450" y="919033"/>
                  <a:ext cx="365864" cy="208640"/>
                </a:xfrm>
                <a:prstGeom prst="rect">
                  <a:avLst/>
                </a:prstGeom>
                <a:blipFill>
                  <a:blip r:embed="rId8"/>
                  <a:stretch>
                    <a:fillRect/>
                  </a:stretch>
                </a:blipFill>
              </p:spPr>
              <p:txBody>
                <a:bodyPr/>
                <a:lstStyle/>
                <a:p>
                  <a:r>
                    <a:rPr lang="en-GB">
                      <a:noFill/>
                    </a:rPr>
                    <a:t> </a:t>
                  </a:r>
                </a:p>
              </p:txBody>
            </p:sp>
          </mc:Fallback>
        </mc:AlternateContent>
        <p:cxnSp>
          <p:nvCxnSpPr>
            <p:cNvPr id="21" name="Straight Arrow Connector 20"/>
            <p:cNvCxnSpPr>
              <a:stCxn id="14" idx="1"/>
            </p:cNvCxnSpPr>
            <p:nvPr/>
          </p:nvCxnSpPr>
          <p:spPr>
            <a:xfrm flipH="1">
              <a:off x="531976" y="1704183"/>
              <a:ext cx="353849" cy="0"/>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flipH="1">
              <a:off x="2074069" y="1674019"/>
              <a:ext cx="178594" cy="2381"/>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A73350C7-BCFC-41F0-8D52-AD44A3F6D875}"/>
                    </a:ext>
                  </a:extLst>
                </p:cNvPr>
                <p:cNvSpPr txBox="1"/>
                <p:nvPr/>
              </p:nvSpPr>
              <p:spPr>
                <a:xfrm>
                  <a:off x="1324045" y="1424015"/>
                  <a:ext cx="288062" cy="208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dirty="0" smtClean="0">
                            <a:solidFill>
                              <a:schemeClr val="accent1"/>
                            </a:solidFill>
                            <a:latin typeface="Cambria Math" panose="02040503050406030204" pitchFamily="18" charset="0"/>
                          </a:rPr>
                          <m:t>𝑇</m:t>
                        </m:r>
                      </m:oMath>
                    </m:oMathPara>
                  </a14:m>
                  <a:endParaRPr lang="en-GB" dirty="0">
                    <a:solidFill>
                      <a:schemeClr val="accent1"/>
                    </a:solidFill>
                  </a:endParaRPr>
                </a:p>
              </p:txBody>
            </p:sp>
          </mc:Choice>
          <mc:Fallback>
            <p:sp>
              <p:nvSpPr>
                <p:cNvPr id="23" name="TextBox 22">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1324045" y="1424015"/>
                  <a:ext cx="288062" cy="208640"/>
                </a:xfrm>
                <a:prstGeom prst="rect">
                  <a:avLst/>
                </a:prstGeom>
                <a:blipFill>
                  <a:blip r:embed="rId9"/>
                  <a:stretch>
                    <a:fillRect/>
                  </a:stretch>
                </a:blipFill>
              </p:spPr>
              <p:txBody>
                <a:bodyPr/>
                <a:lstStyle/>
                <a:p>
                  <a:r>
                    <a:rPr lang="en-GB">
                      <a:noFill/>
                    </a:rPr>
                    <a:t> </a:t>
                  </a:r>
                </a:p>
              </p:txBody>
            </p:sp>
          </mc:Fallback>
        </mc:AlternateContent>
        <p:cxnSp>
          <p:nvCxnSpPr>
            <p:cNvPr id="24" name="Straight Arrow Connector 23"/>
            <p:cNvCxnSpPr/>
            <p:nvPr/>
          </p:nvCxnSpPr>
          <p:spPr>
            <a:xfrm flipH="1">
              <a:off x="2440781" y="1831182"/>
              <a:ext cx="2381" cy="200025"/>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1362075" y="1676401"/>
              <a:ext cx="185738" cy="2380"/>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26" name="TextBox 25">
                  <a:extLst>
                    <a:ext uri="{FF2B5EF4-FFF2-40B4-BE49-F238E27FC236}">
                      <a16:creationId xmlns:a16="http://schemas.microsoft.com/office/drawing/2014/main" id="{A73350C7-BCFC-41F0-8D52-AD44A3F6D875}"/>
                    </a:ext>
                  </a:extLst>
                </p:cNvPr>
                <p:cNvSpPr txBox="1"/>
                <p:nvPr/>
              </p:nvSpPr>
              <p:spPr>
                <a:xfrm>
                  <a:off x="2018005" y="1450267"/>
                  <a:ext cx="288062" cy="208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dirty="0" smtClean="0">
                            <a:solidFill>
                              <a:schemeClr val="accent1"/>
                            </a:solidFill>
                            <a:latin typeface="Cambria Math" panose="02040503050406030204" pitchFamily="18" charset="0"/>
                          </a:rPr>
                          <m:t>𝑇</m:t>
                        </m:r>
                      </m:oMath>
                    </m:oMathPara>
                  </a14:m>
                  <a:endParaRPr lang="en-GB" dirty="0">
                    <a:solidFill>
                      <a:schemeClr val="accent1"/>
                    </a:solidFill>
                  </a:endParaRPr>
                </a:p>
              </p:txBody>
            </p:sp>
          </mc:Choice>
          <mc:Fallback>
            <p:sp>
              <p:nvSpPr>
                <p:cNvPr id="26" name="TextBox 25">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018005" y="1450267"/>
                  <a:ext cx="288062" cy="208640"/>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7" name="TextBox 26">
                  <a:extLst>
                    <a:ext uri="{FF2B5EF4-FFF2-40B4-BE49-F238E27FC236}">
                      <a16:creationId xmlns:a16="http://schemas.microsoft.com/office/drawing/2014/main" id="{A73350C7-BCFC-41F0-8D52-AD44A3F6D875}"/>
                    </a:ext>
                  </a:extLst>
                </p:cNvPr>
                <p:cNvSpPr txBox="1"/>
                <p:nvPr/>
              </p:nvSpPr>
              <p:spPr>
                <a:xfrm>
                  <a:off x="2391752" y="1710615"/>
                  <a:ext cx="288062" cy="208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dirty="0" smtClean="0">
                            <a:solidFill>
                              <a:schemeClr val="accent1"/>
                            </a:solidFill>
                            <a:latin typeface="Cambria Math" panose="02040503050406030204" pitchFamily="18" charset="0"/>
                          </a:rPr>
                          <m:t>𝑇</m:t>
                        </m:r>
                      </m:oMath>
                    </m:oMathPara>
                  </a14:m>
                  <a:endParaRPr lang="en-GB" dirty="0">
                    <a:solidFill>
                      <a:schemeClr val="accent1"/>
                    </a:solidFill>
                  </a:endParaRPr>
                </a:p>
              </p:txBody>
            </p:sp>
          </mc:Choice>
          <mc:Fallback>
            <p:sp>
              <p:nvSpPr>
                <p:cNvPr id="27" name="TextBox 26">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391752" y="1710615"/>
                  <a:ext cx="288062" cy="208640"/>
                </a:xfrm>
                <a:prstGeom prst="rect">
                  <a:avLst/>
                </a:prstGeom>
                <a:blipFill>
                  <a:blip r:embed="rId11"/>
                  <a:stretch>
                    <a:fillRect/>
                  </a:stretch>
                </a:blipFill>
              </p:spPr>
              <p:txBody>
                <a:bodyPr/>
                <a:lstStyle/>
                <a:p>
                  <a:r>
                    <a:rPr lang="en-GB">
                      <a:noFill/>
                    </a:rPr>
                    <a:t> </a:t>
                  </a:r>
                </a:p>
              </p:txBody>
            </p:sp>
          </mc:Fallback>
        </mc:AlternateContent>
        <p:cxnSp>
          <p:nvCxnSpPr>
            <p:cNvPr id="28" name="Straight Arrow Connector 27"/>
            <p:cNvCxnSpPr/>
            <p:nvPr/>
          </p:nvCxnSpPr>
          <p:spPr>
            <a:xfrm flipH="1" flipV="1">
              <a:off x="2440781" y="2445544"/>
              <a:ext cx="2382" cy="233362"/>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29" name="TextBox 28">
                  <a:extLst>
                    <a:ext uri="{FF2B5EF4-FFF2-40B4-BE49-F238E27FC236}">
                      <a16:creationId xmlns:a16="http://schemas.microsoft.com/office/drawing/2014/main" id="{A73350C7-BCFC-41F0-8D52-AD44A3F6D875}"/>
                    </a:ext>
                  </a:extLst>
                </p:cNvPr>
                <p:cNvSpPr txBox="1"/>
                <p:nvPr/>
              </p:nvSpPr>
              <p:spPr>
                <a:xfrm>
                  <a:off x="2408236" y="2382361"/>
                  <a:ext cx="288062" cy="208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dirty="0" smtClean="0">
                            <a:solidFill>
                              <a:schemeClr val="accent1"/>
                            </a:solidFill>
                            <a:latin typeface="Cambria Math" panose="02040503050406030204" pitchFamily="18" charset="0"/>
                          </a:rPr>
                          <m:t>𝑇</m:t>
                        </m:r>
                      </m:oMath>
                    </m:oMathPara>
                  </a14:m>
                  <a:endParaRPr lang="en-GB" dirty="0">
                    <a:solidFill>
                      <a:schemeClr val="accent1"/>
                    </a:solidFill>
                  </a:endParaRPr>
                </a:p>
              </p:txBody>
            </p:sp>
          </mc:Choice>
          <mc:Fallback>
            <p:sp>
              <p:nvSpPr>
                <p:cNvPr id="29" name="TextBox 28">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408236" y="2382361"/>
                  <a:ext cx="288062" cy="208640"/>
                </a:xfrm>
                <a:prstGeom prst="rect">
                  <a:avLst/>
                </a:prstGeom>
                <a:blipFill>
                  <a:blip r:embed="rId12"/>
                  <a:stretch>
                    <a:fillRect/>
                  </a:stretch>
                </a:blipFill>
              </p:spPr>
              <p:txBody>
                <a:bodyPr/>
                <a:lstStyle/>
                <a:p>
                  <a:r>
                    <a:rPr lang="en-GB">
                      <a:noFill/>
                    </a:rPr>
                    <a:t> </a:t>
                  </a:r>
                </a:p>
              </p:txBody>
            </p:sp>
          </mc:Fallback>
        </mc:AlternateContent>
        <p:cxnSp>
          <p:nvCxnSpPr>
            <p:cNvPr id="30" name="Straight Arrow Connector 29"/>
            <p:cNvCxnSpPr/>
            <p:nvPr/>
          </p:nvCxnSpPr>
          <p:spPr>
            <a:xfrm>
              <a:off x="2438400" y="3082926"/>
              <a:ext cx="0" cy="206374"/>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31" name="TextBox 30">
                  <a:extLst>
                    <a:ext uri="{FF2B5EF4-FFF2-40B4-BE49-F238E27FC236}">
                      <a16:creationId xmlns:a16="http://schemas.microsoft.com/office/drawing/2014/main" id="{A73350C7-BCFC-41F0-8D52-AD44A3F6D875}"/>
                    </a:ext>
                  </a:extLst>
                </p:cNvPr>
                <p:cNvSpPr txBox="1"/>
                <p:nvPr/>
              </p:nvSpPr>
              <p:spPr>
                <a:xfrm>
                  <a:off x="2393950" y="3105808"/>
                  <a:ext cx="476250" cy="208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dirty="0" smtClean="0">
                            <a:solidFill>
                              <a:schemeClr val="accent1"/>
                            </a:solidFill>
                            <a:latin typeface="Cambria Math" panose="02040503050406030204" pitchFamily="18" charset="0"/>
                          </a:rPr>
                          <m:t>0.8</m:t>
                        </m:r>
                        <m:r>
                          <a:rPr lang="en-GB" b="0" i="1" dirty="0" smtClean="0">
                            <a:solidFill>
                              <a:schemeClr val="accent1"/>
                            </a:solidFill>
                            <a:latin typeface="Cambria Math" panose="02040503050406030204" pitchFamily="18" charset="0"/>
                          </a:rPr>
                          <m:t>𝑔</m:t>
                        </m:r>
                      </m:oMath>
                    </m:oMathPara>
                  </a14:m>
                  <a:endParaRPr lang="en-GB" dirty="0">
                    <a:solidFill>
                      <a:schemeClr val="accent1"/>
                    </a:solidFill>
                  </a:endParaRPr>
                </a:p>
              </p:txBody>
            </p:sp>
          </mc:Choice>
          <mc:Fallback>
            <p:sp>
              <p:nvSpPr>
                <p:cNvPr id="31" name="TextBox 30">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2393950" y="3105808"/>
                  <a:ext cx="476250" cy="208640"/>
                </a:xfrm>
                <a:prstGeom prst="rect">
                  <a:avLst/>
                </a:prstGeom>
                <a:blipFill>
                  <a:blip r:embed="rId13"/>
                  <a:stretch>
                    <a:fillRect b="-13333"/>
                  </a:stretch>
                </a:blipFill>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AF645C13-3291-4004-8594-AB457FF4D21D}"/>
                </a:ext>
              </a:extLst>
            </p:cNvPr>
            <p:cNvCxnSpPr>
              <a:cxnSpLocks/>
            </p:cNvCxnSpPr>
            <p:nvPr/>
          </p:nvCxnSpPr>
          <p:spPr>
            <a:xfrm>
              <a:off x="1633855" y="1337310"/>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33" name="TextBox 32">
                  <a:extLst>
                    <a:ext uri="{FF2B5EF4-FFF2-40B4-BE49-F238E27FC236}">
                      <a16:creationId xmlns:a16="http://schemas.microsoft.com/office/drawing/2014/main" id="{EBF66B6A-5DE7-4EBF-BFDB-025A1260078C}"/>
                    </a:ext>
                  </a:extLst>
                </p:cNvPr>
                <p:cNvSpPr txBox="1"/>
                <p:nvPr/>
              </p:nvSpPr>
              <p:spPr>
                <a:xfrm>
                  <a:off x="1560830" y="955140"/>
                  <a:ext cx="452655" cy="208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𝑎</m:t>
                        </m:r>
                      </m:oMath>
                    </m:oMathPara>
                  </a14:m>
                  <a:endParaRPr lang="en-GB" dirty="0">
                    <a:solidFill>
                      <a:schemeClr val="accent1"/>
                    </a:solidFill>
                  </a:endParaRPr>
                </a:p>
              </p:txBody>
            </p:sp>
          </mc:Choice>
          <mc:Fallback>
            <p:sp>
              <p:nvSpPr>
                <p:cNvPr id="33" name="TextBox 32">
                  <a:extLst>
                    <a:ext uri="{FF2B5EF4-FFF2-40B4-BE49-F238E27FC236}">
                      <a16:creationId xmlns:a16="http://schemas.microsoft.com/office/drawing/2014/main" id="{EBF66B6A-5DE7-4EBF-BFDB-025A1260078C}"/>
                    </a:ext>
                  </a:extLst>
                </p:cNvPr>
                <p:cNvSpPr txBox="1">
                  <a:spLocks noRot="1" noChangeAspect="1" noMove="1" noResize="1" noEditPoints="1" noAdjustHandles="1" noChangeArrowheads="1" noChangeShapeType="1" noTextEdit="1"/>
                </p:cNvSpPr>
                <p:nvPr/>
              </p:nvSpPr>
              <p:spPr>
                <a:xfrm>
                  <a:off x="1560830" y="955140"/>
                  <a:ext cx="452655" cy="208640"/>
                </a:xfrm>
                <a:prstGeom prst="rect">
                  <a:avLst/>
                </a:prstGeom>
                <a:blipFill>
                  <a:blip r:embed="rId14"/>
                  <a:stretch>
                    <a:fillRect/>
                  </a:stretch>
                </a:blipFill>
              </p:spPr>
              <p:txBody>
                <a:bodyPr/>
                <a:lstStyle/>
                <a:p>
                  <a:r>
                    <a:rPr lang="en-GB">
                      <a:noFill/>
                    </a:rPr>
                    <a:t> </a:t>
                  </a:r>
                </a:p>
              </p:txBody>
            </p:sp>
          </mc:Fallback>
        </mc:AlternateContent>
        <p:cxnSp>
          <p:nvCxnSpPr>
            <p:cNvPr id="34" name="Straight Arrow Connector 33">
              <a:extLst>
                <a:ext uri="{FF2B5EF4-FFF2-40B4-BE49-F238E27FC236}">
                  <a16:creationId xmlns:a16="http://schemas.microsoft.com/office/drawing/2014/main" id="{AF645C13-3291-4004-8594-AB457FF4D21D}"/>
                </a:ext>
              </a:extLst>
            </p:cNvPr>
            <p:cNvCxnSpPr>
              <a:cxnSpLocks/>
            </p:cNvCxnSpPr>
            <p:nvPr/>
          </p:nvCxnSpPr>
          <p:spPr>
            <a:xfrm>
              <a:off x="1700086" y="1337953"/>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35" name="TextBox 34">
                  <a:extLst>
                    <a:ext uri="{FF2B5EF4-FFF2-40B4-BE49-F238E27FC236}">
                      <a16:creationId xmlns:a16="http://schemas.microsoft.com/office/drawing/2014/main" id="{EBF66B6A-5DE7-4EBF-BFDB-025A1260078C}"/>
                    </a:ext>
                  </a:extLst>
                </p:cNvPr>
                <p:cNvSpPr txBox="1"/>
                <p:nvPr/>
              </p:nvSpPr>
              <p:spPr>
                <a:xfrm>
                  <a:off x="2660057" y="1948587"/>
                  <a:ext cx="452655" cy="208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𝑎</m:t>
                        </m:r>
                      </m:oMath>
                    </m:oMathPara>
                  </a14:m>
                  <a:endParaRPr lang="en-GB" dirty="0">
                    <a:solidFill>
                      <a:schemeClr val="accent1"/>
                    </a:solidFill>
                  </a:endParaRPr>
                </a:p>
              </p:txBody>
            </p:sp>
          </mc:Choice>
          <mc:Fallback>
            <p:sp>
              <p:nvSpPr>
                <p:cNvPr id="35" name="TextBox 34">
                  <a:extLst>
                    <a:ext uri="{FF2B5EF4-FFF2-40B4-BE49-F238E27FC236}">
                      <a16:creationId xmlns:a16="http://schemas.microsoft.com/office/drawing/2014/main" id="{EBF66B6A-5DE7-4EBF-BFDB-025A1260078C}"/>
                    </a:ext>
                  </a:extLst>
                </p:cNvPr>
                <p:cNvSpPr txBox="1">
                  <a:spLocks noRot="1" noChangeAspect="1" noMove="1" noResize="1" noEditPoints="1" noAdjustHandles="1" noChangeArrowheads="1" noChangeShapeType="1" noTextEdit="1"/>
                </p:cNvSpPr>
                <p:nvPr/>
              </p:nvSpPr>
              <p:spPr>
                <a:xfrm>
                  <a:off x="2660057" y="1948587"/>
                  <a:ext cx="452655" cy="208640"/>
                </a:xfrm>
                <a:prstGeom prst="rect">
                  <a:avLst/>
                </a:prstGeom>
                <a:blipFill>
                  <a:blip r:embed="rId15"/>
                  <a:stretch>
                    <a:fillRect/>
                  </a:stretch>
                </a:blipFill>
              </p:spPr>
              <p:txBody>
                <a:bodyPr/>
                <a:lstStyle/>
                <a:p>
                  <a:r>
                    <a:rPr lang="en-GB">
                      <a:noFill/>
                    </a:rPr>
                    <a:t> </a:t>
                  </a:r>
                </a:p>
              </p:txBody>
            </p:sp>
          </mc:Fallback>
        </mc:AlternateContent>
        <p:grpSp>
          <p:nvGrpSpPr>
            <p:cNvPr id="36" name="Group 35"/>
            <p:cNvGrpSpPr/>
            <p:nvPr/>
          </p:nvGrpSpPr>
          <p:grpSpPr>
            <a:xfrm rot="5400000">
              <a:off x="2573538" y="2185502"/>
              <a:ext cx="308801" cy="1596"/>
              <a:chOff x="2597350" y="2314089"/>
              <a:chExt cx="308801" cy="1596"/>
            </a:xfrm>
          </p:grpSpPr>
          <p:cxnSp>
            <p:nvCxnSpPr>
              <p:cNvPr id="37" name="Straight Arrow Connector 36">
                <a:extLst>
                  <a:ext uri="{FF2B5EF4-FFF2-40B4-BE49-F238E27FC236}">
                    <a16:creationId xmlns:a16="http://schemas.microsoft.com/office/drawing/2014/main" id="{AF645C13-3291-4004-8594-AB457FF4D21D}"/>
                  </a:ext>
                </a:extLst>
              </p:cNvPr>
              <p:cNvCxnSpPr>
                <a:cxnSpLocks/>
              </p:cNvCxnSpPr>
              <p:nvPr/>
            </p:nvCxnSpPr>
            <p:spPr>
              <a:xfrm>
                <a:off x="2597350" y="2314089"/>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AF645C13-3291-4004-8594-AB457FF4D21D}"/>
                  </a:ext>
                </a:extLst>
              </p:cNvPr>
              <p:cNvCxnSpPr>
                <a:cxnSpLocks/>
              </p:cNvCxnSpPr>
              <p:nvPr/>
            </p:nvCxnSpPr>
            <p:spPr>
              <a:xfrm>
                <a:off x="2663581" y="2314732"/>
                <a:ext cx="242570" cy="953"/>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grpSp>
      </p:grpSp>
    </p:spTree>
    <p:extLst>
      <p:ext uri="{BB962C8B-B14F-4D97-AF65-F5344CB8AC3E}">
        <p14:creationId xmlns:p14="http://schemas.microsoft.com/office/powerpoint/2010/main" val="36560543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Test Your Understanding</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p:cNvPicPr>
            <a:picLocks noChangeAspect="1"/>
          </p:cNvPicPr>
          <p:nvPr/>
        </p:nvPicPr>
        <p:blipFill>
          <a:blip r:embed="rId2"/>
          <a:stretch>
            <a:fillRect/>
          </a:stretch>
        </p:blipFill>
        <p:spPr>
          <a:xfrm>
            <a:off x="0" y="1156692"/>
            <a:ext cx="5073782" cy="5591175"/>
          </a:xfrm>
          <a:prstGeom prst="rect">
            <a:avLst/>
          </a:prstGeom>
          <a:effectLst>
            <a:outerShdw blurRad="63500" sx="102000" sy="102000" algn="ctr" rotWithShape="0">
              <a:prstClr val="black">
                <a:alpha val="40000"/>
              </a:prstClr>
            </a:outerShdw>
          </a:effectLst>
        </p:spPr>
      </p:pic>
      <p:sp>
        <p:nvSpPr>
          <p:cNvPr id="6" name="TextBox 5"/>
          <p:cNvSpPr txBox="1"/>
          <p:nvPr/>
        </p:nvSpPr>
        <p:spPr>
          <a:xfrm>
            <a:off x="47625" y="794706"/>
            <a:ext cx="2508151"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dirty="0" smtClean="0"/>
              <a:t>Edexcel M1 Jan 2010 Q6</a:t>
            </a:r>
            <a:endParaRPr lang="en-GB" dirty="0"/>
          </a:p>
        </p:txBody>
      </p:sp>
    </p:spTree>
    <p:extLst>
      <p:ext uri="{BB962C8B-B14F-4D97-AF65-F5344CB8AC3E}">
        <p14:creationId xmlns:p14="http://schemas.microsoft.com/office/powerpoint/2010/main" val="1542158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0098A51-504B-4299-8AD9-F3F27789DBA9}"/>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7DB961E6-9DDD-426B-BA86-943C87CB0DB5}"/>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Quickfire Examples</a:t>
              </a:r>
              <a:endParaRPr lang="en-GB" sz="3200" dirty="0"/>
            </a:p>
          </p:txBody>
        </p:sp>
        <p:cxnSp>
          <p:nvCxnSpPr>
            <p:cNvPr id="4" name="Straight Connector 3">
              <a:extLst>
                <a:ext uri="{FF2B5EF4-FFF2-40B4-BE49-F238E27FC236}">
                  <a16:creationId xmlns:a16="http://schemas.microsoft.com/office/drawing/2014/main" id="{DAB47F7A-4921-43C7-95F9-0819E7563663}"/>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31" name="Oval 30">
            <a:extLst>
              <a:ext uri="{FF2B5EF4-FFF2-40B4-BE49-F238E27FC236}">
                <a16:creationId xmlns:a16="http://schemas.microsoft.com/office/drawing/2014/main" id="{0585DA4F-2B0F-4F06-9574-486E003A519D}"/>
              </a:ext>
            </a:extLst>
          </p:cNvPr>
          <p:cNvSpPr/>
          <p:nvPr/>
        </p:nvSpPr>
        <p:spPr>
          <a:xfrm>
            <a:off x="1352421" y="2357120"/>
            <a:ext cx="204515" cy="21602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cxnSp>
        <p:nvCxnSpPr>
          <p:cNvPr id="43" name="Straight Arrow Connector 42">
            <a:extLst>
              <a:ext uri="{FF2B5EF4-FFF2-40B4-BE49-F238E27FC236}">
                <a16:creationId xmlns:a16="http://schemas.microsoft.com/office/drawing/2014/main" id="{F6C0D553-1F74-44EE-8E27-DD4EE227ABF5}"/>
              </a:ext>
            </a:extLst>
          </p:cNvPr>
          <p:cNvCxnSpPr>
            <a:cxnSpLocks/>
          </p:cNvCxnSpPr>
          <p:nvPr/>
        </p:nvCxnSpPr>
        <p:spPr>
          <a:xfrm>
            <a:off x="1454448" y="2584574"/>
            <a:ext cx="0" cy="41467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07C0FD29-41DD-49EC-9AB8-88BAB1B21871}"/>
              </a:ext>
            </a:extLst>
          </p:cNvPr>
          <p:cNvCxnSpPr>
            <a:cxnSpLocks/>
          </p:cNvCxnSpPr>
          <p:nvPr/>
        </p:nvCxnSpPr>
        <p:spPr>
          <a:xfrm>
            <a:off x="1569844" y="2463830"/>
            <a:ext cx="48768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D154DA5A-F01A-44B9-B974-2011BCA604BA}"/>
              </a:ext>
            </a:extLst>
          </p:cNvPr>
          <p:cNvCxnSpPr>
            <a:cxnSpLocks/>
          </p:cNvCxnSpPr>
          <p:nvPr/>
        </p:nvCxnSpPr>
        <p:spPr>
          <a:xfrm flipV="1">
            <a:off x="1454448" y="1979960"/>
            <a:ext cx="1096" cy="36954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C6D9893D-0845-49E2-A4A4-3C7C96DFCBAF}"/>
              </a:ext>
            </a:extLst>
          </p:cNvPr>
          <p:cNvCxnSpPr>
            <a:cxnSpLocks/>
          </p:cNvCxnSpPr>
          <p:nvPr/>
        </p:nvCxnSpPr>
        <p:spPr>
          <a:xfrm flipH="1" flipV="1">
            <a:off x="904999" y="2461290"/>
            <a:ext cx="43434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AB74EEDC-5BD6-40DF-B743-EA00FA0737E8}"/>
                  </a:ext>
                </a:extLst>
              </p:cNvPr>
              <p:cNvSpPr txBox="1"/>
              <p:nvPr/>
            </p:nvSpPr>
            <p:spPr>
              <a:xfrm>
                <a:off x="1993223" y="2291109"/>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𝑃</m:t>
                      </m:r>
                      <m:r>
                        <a:rPr lang="en-GB" b="0" i="1" smtClean="0">
                          <a:solidFill>
                            <a:schemeClr val="accent1"/>
                          </a:solidFill>
                          <a:latin typeface="Cambria Math" panose="02040503050406030204" pitchFamily="18" charset="0"/>
                        </a:rPr>
                        <m:t>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47" name="TextBox 46">
                <a:extLst>
                  <a:ext uri="{FF2B5EF4-FFF2-40B4-BE49-F238E27FC236}">
                    <a16:creationId xmlns:a16="http://schemas.microsoft.com/office/drawing/2014/main" id="{AB74EEDC-5BD6-40DF-B743-EA00FA0737E8}"/>
                  </a:ext>
                </a:extLst>
              </p:cNvPr>
              <p:cNvSpPr txBox="1">
                <a:spLocks noRot="1" noChangeAspect="1" noMove="1" noResize="1" noEditPoints="1" noAdjustHandles="1" noChangeArrowheads="1" noChangeShapeType="1" noTextEdit="1"/>
              </p:cNvSpPr>
              <p:nvPr/>
            </p:nvSpPr>
            <p:spPr>
              <a:xfrm>
                <a:off x="1993223" y="2291109"/>
                <a:ext cx="566267" cy="369332"/>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7F6DB289-03BE-4929-9FBA-BBB15140D04C}"/>
                  </a:ext>
                </a:extLst>
              </p:cNvPr>
              <p:cNvSpPr txBox="1"/>
              <p:nvPr/>
            </p:nvSpPr>
            <p:spPr>
              <a:xfrm>
                <a:off x="317158" y="2295674"/>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3 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48" name="TextBox 47">
                <a:extLst>
                  <a:ext uri="{FF2B5EF4-FFF2-40B4-BE49-F238E27FC236}">
                    <a16:creationId xmlns:a16="http://schemas.microsoft.com/office/drawing/2014/main" id="{7F6DB289-03BE-4929-9FBA-BBB15140D04C}"/>
                  </a:ext>
                </a:extLst>
              </p:cNvPr>
              <p:cNvSpPr txBox="1">
                <a:spLocks noRot="1" noChangeAspect="1" noMove="1" noResize="1" noEditPoints="1" noAdjustHandles="1" noChangeArrowheads="1" noChangeShapeType="1" noTextEdit="1"/>
              </p:cNvSpPr>
              <p:nvPr/>
            </p:nvSpPr>
            <p:spPr>
              <a:xfrm>
                <a:off x="317158" y="2295674"/>
                <a:ext cx="566267"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a:extLst>
                  <a:ext uri="{FF2B5EF4-FFF2-40B4-BE49-F238E27FC236}">
                    <a16:creationId xmlns:a16="http://schemas.microsoft.com/office/drawing/2014/main" id="{C99CF0BD-10A6-438F-AFE3-08148BCBDE94}"/>
                  </a:ext>
                </a:extLst>
              </p:cNvPr>
              <p:cNvSpPr txBox="1"/>
              <p:nvPr/>
            </p:nvSpPr>
            <p:spPr>
              <a:xfrm>
                <a:off x="1141219" y="1660594"/>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5 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49" name="TextBox 48">
                <a:extLst>
                  <a:ext uri="{FF2B5EF4-FFF2-40B4-BE49-F238E27FC236}">
                    <a16:creationId xmlns:a16="http://schemas.microsoft.com/office/drawing/2014/main" id="{C99CF0BD-10A6-438F-AFE3-08148BCBDE94}"/>
                  </a:ext>
                </a:extLst>
              </p:cNvPr>
              <p:cNvSpPr txBox="1">
                <a:spLocks noRot="1" noChangeAspect="1" noMove="1" noResize="1" noEditPoints="1" noAdjustHandles="1" noChangeArrowheads="1" noChangeShapeType="1" noTextEdit="1"/>
              </p:cNvSpPr>
              <p:nvPr/>
            </p:nvSpPr>
            <p:spPr>
              <a:xfrm>
                <a:off x="1141219" y="1660594"/>
                <a:ext cx="566267"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a:extLst>
                  <a:ext uri="{FF2B5EF4-FFF2-40B4-BE49-F238E27FC236}">
                    <a16:creationId xmlns:a16="http://schemas.microsoft.com/office/drawing/2014/main" id="{A73350C7-BCFC-41F0-8D52-AD44A3F6D875}"/>
                  </a:ext>
                </a:extLst>
              </p:cNvPr>
              <p:cNvSpPr txBox="1"/>
              <p:nvPr/>
            </p:nvSpPr>
            <p:spPr>
              <a:xfrm>
                <a:off x="1198369" y="2979777"/>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5 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50" name="TextBox 49">
                <a:extLst>
                  <a:ext uri="{FF2B5EF4-FFF2-40B4-BE49-F238E27FC236}">
                    <a16:creationId xmlns:a16="http://schemas.microsoft.com/office/drawing/2014/main" id="{A73350C7-BCFC-41F0-8D52-AD44A3F6D875}"/>
                  </a:ext>
                </a:extLst>
              </p:cNvPr>
              <p:cNvSpPr txBox="1">
                <a:spLocks noRot="1" noChangeAspect="1" noMove="1" noResize="1" noEditPoints="1" noAdjustHandles="1" noChangeArrowheads="1" noChangeShapeType="1" noTextEdit="1"/>
              </p:cNvSpPr>
              <p:nvPr/>
            </p:nvSpPr>
            <p:spPr>
              <a:xfrm>
                <a:off x="1198369" y="2979777"/>
                <a:ext cx="566267" cy="3693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08CD8395-BCBC-45D8-BDD9-3AB3CF1BA5C1}"/>
                  </a:ext>
                </a:extLst>
              </p:cNvPr>
              <p:cNvSpPr txBox="1"/>
              <p:nvPr/>
            </p:nvSpPr>
            <p:spPr>
              <a:xfrm>
                <a:off x="2822600" y="1835944"/>
                <a:ext cx="2333600" cy="36933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i="1" smtClean="0">
                          <a:latin typeface="Cambria Math" panose="02040503050406030204" pitchFamily="18" charset="0"/>
                        </a:rPr>
                        <m:t>𝑅</m:t>
                      </m:r>
                      <m:d>
                        <m:dPr>
                          <m:ctrlPr>
                            <a:rPr lang="en-GB" i="1">
                              <a:latin typeface="Cambria Math" panose="02040503050406030204" pitchFamily="18" charset="0"/>
                            </a:rPr>
                          </m:ctrlPr>
                        </m:dPr>
                        <m:e>
                          <m:r>
                            <a:rPr lang="en-GB" i="1">
                              <a:latin typeface="Cambria Math" panose="02040503050406030204" pitchFamily="18" charset="0"/>
                            </a:rPr>
                            <m:t>↑</m:t>
                          </m:r>
                        </m:e>
                      </m:d>
                      <m:r>
                        <a:rPr lang="en-GB" i="1">
                          <a:latin typeface="Cambria Math" panose="02040503050406030204" pitchFamily="18" charset="0"/>
                        </a:rPr>
                        <m:t>:</m:t>
                      </m:r>
                    </m:oMath>
                  </m:oMathPara>
                </a14:m>
                <a:endParaRPr lang="en-GB" dirty="0"/>
              </a:p>
            </p:txBody>
          </p:sp>
        </mc:Choice>
        <mc:Fallback>
          <p:sp>
            <p:nvSpPr>
              <p:cNvPr id="11" name="TextBox 10">
                <a:extLst>
                  <a:ext uri="{FF2B5EF4-FFF2-40B4-BE49-F238E27FC236}">
                    <a16:creationId xmlns:a16="http://schemas.microsoft.com/office/drawing/2014/main" id="{08CD8395-BCBC-45D8-BDD9-3AB3CF1BA5C1}"/>
                  </a:ext>
                </a:extLst>
              </p:cNvPr>
              <p:cNvSpPr txBox="1">
                <a:spLocks noRot="1" noChangeAspect="1" noMove="1" noResize="1" noEditPoints="1" noAdjustHandles="1" noChangeArrowheads="1" noChangeShapeType="1" noTextEdit="1"/>
              </p:cNvSpPr>
              <p:nvPr/>
            </p:nvSpPr>
            <p:spPr>
              <a:xfrm>
                <a:off x="2822600" y="1835944"/>
                <a:ext cx="2333600" cy="369332"/>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1" name="TextBox 50">
                <a:extLst>
                  <a:ext uri="{FF2B5EF4-FFF2-40B4-BE49-F238E27FC236}">
                    <a16:creationId xmlns:a16="http://schemas.microsoft.com/office/drawing/2014/main" id="{A8B28167-0C57-43C9-989C-81A04C2A016F}"/>
                  </a:ext>
                </a:extLst>
              </p:cNvPr>
              <p:cNvSpPr txBox="1"/>
              <p:nvPr/>
            </p:nvSpPr>
            <p:spPr>
              <a:xfrm>
                <a:off x="2829843" y="2242701"/>
                <a:ext cx="2333600" cy="36933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i="1" smtClean="0">
                          <a:latin typeface="Cambria Math" panose="02040503050406030204" pitchFamily="18" charset="0"/>
                        </a:rPr>
                        <m:t>𝑅</m:t>
                      </m:r>
                      <m:d>
                        <m:dPr>
                          <m:ctrlPr>
                            <a:rPr lang="en-GB" i="1">
                              <a:latin typeface="Cambria Math" panose="02040503050406030204" pitchFamily="18" charset="0"/>
                            </a:rPr>
                          </m:ctrlPr>
                        </m:dPr>
                        <m:e>
                          <m:r>
                            <a:rPr lang="en-GB" b="0" i="1" smtClean="0">
                              <a:latin typeface="Cambria Math" panose="02040503050406030204" pitchFamily="18" charset="0"/>
                            </a:rPr>
                            <m:t>→</m:t>
                          </m:r>
                        </m:e>
                      </m:d>
                      <m:r>
                        <a:rPr lang="en-GB" i="1">
                          <a:latin typeface="Cambria Math" panose="02040503050406030204" pitchFamily="18" charset="0"/>
                        </a:rPr>
                        <m:t>:</m:t>
                      </m:r>
                    </m:oMath>
                  </m:oMathPara>
                </a14:m>
                <a:endParaRPr lang="en-GB" dirty="0"/>
              </a:p>
            </p:txBody>
          </p:sp>
        </mc:Choice>
        <mc:Fallback>
          <p:sp>
            <p:nvSpPr>
              <p:cNvPr id="51" name="TextBox 50">
                <a:extLst>
                  <a:ext uri="{FF2B5EF4-FFF2-40B4-BE49-F238E27FC236}">
                    <a16:creationId xmlns:a16="http://schemas.microsoft.com/office/drawing/2014/main" id="{A8B28167-0C57-43C9-989C-81A04C2A016F}"/>
                  </a:ext>
                </a:extLst>
              </p:cNvPr>
              <p:cNvSpPr txBox="1">
                <a:spLocks noRot="1" noChangeAspect="1" noMove="1" noResize="1" noEditPoints="1" noAdjustHandles="1" noChangeArrowheads="1" noChangeShapeType="1" noTextEdit="1"/>
              </p:cNvSpPr>
              <p:nvPr/>
            </p:nvSpPr>
            <p:spPr>
              <a:xfrm>
                <a:off x="2829843" y="2242701"/>
                <a:ext cx="2333600" cy="369332"/>
              </a:xfrm>
              <a:prstGeom prst="rect">
                <a:avLst/>
              </a:prstGeom>
              <a:blipFill>
                <a:blip r:embed="rId7"/>
                <a:stretch>
                  <a:fillRect/>
                </a:stretch>
              </a:blipFill>
            </p:spPr>
            <p:txBody>
              <a:bodyPr/>
              <a:lstStyle/>
              <a:p>
                <a:r>
                  <a:rPr lang="en-GB">
                    <a:noFill/>
                  </a:rPr>
                  <a:t> </a:t>
                </a:r>
              </a:p>
            </p:txBody>
          </p:sp>
        </mc:Fallback>
      </mc:AlternateContent>
      <p:sp>
        <p:nvSpPr>
          <p:cNvPr id="58" name="Oval 57">
            <a:extLst>
              <a:ext uri="{FF2B5EF4-FFF2-40B4-BE49-F238E27FC236}">
                <a16:creationId xmlns:a16="http://schemas.microsoft.com/office/drawing/2014/main" id="{F48DEF25-1610-41CC-937B-DBCB1466ED6B}"/>
              </a:ext>
            </a:extLst>
          </p:cNvPr>
          <p:cNvSpPr/>
          <p:nvPr/>
        </p:nvSpPr>
        <p:spPr>
          <a:xfrm>
            <a:off x="1352421" y="4089010"/>
            <a:ext cx="204515" cy="21602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cxnSp>
        <p:nvCxnSpPr>
          <p:cNvPr id="59" name="Straight Arrow Connector 58">
            <a:extLst>
              <a:ext uri="{FF2B5EF4-FFF2-40B4-BE49-F238E27FC236}">
                <a16:creationId xmlns:a16="http://schemas.microsoft.com/office/drawing/2014/main" id="{60CFFACA-C6A9-4B46-B50B-97B5A56D85EA}"/>
              </a:ext>
            </a:extLst>
          </p:cNvPr>
          <p:cNvCxnSpPr>
            <a:cxnSpLocks/>
          </p:cNvCxnSpPr>
          <p:nvPr/>
        </p:nvCxnSpPr>
        <p:spPr>
          <a:xfrm>
            <a:off x="1454448" y="4316464"/>
            <a:ext cx="0" cy="41467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4A8878D4-C295-4834-ACA9-B3A95A2A0794}"/>
              </a:ext>
            </a:extLst>
          </p:cNvPr>
          <p:cNvCxnSpPr>
            <a:cxnSpLocks/>
          </p:cNvCxnSpPr>
          <p:nvPr/>
        </p:nvCxnSpPr>
        <p:spPr>
          <a:xfrm>
            <a:off x="1569844" y="4195720"/>
            <a:ext cx="48768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a:extLst>
              <a:ext uri="{FF2B5EF4-FFF2-40B4-BE49-F238E27FC236}">
                <a16:creationId xmlns:a16="http://schemas.microsoft.com/office/drawing/2014/main" id="{DF55B0F9-8540-4181-8397-72C89E32F7D9}"/>
              </a:ext>
            </a:extLst>
          </p:cNvPr>
          <p:cNvCxnSpPr>
            <a:cxnSpLocks/>
          </p:cNvCxnSpPr>
          <p:nvPr/>
        </p:nvCxnSpPr>
        <p:spPr>
          <a:xfrm flipV="1">
            <a:off x="1454448" y="3711850"/>
            <a:ext cx="1096" cy="36954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62" name="Straight Arrow Connector 61">
            <a:extLst>
              <a:ext uri="{FF2B5EF4-FFF2-40B4-BE49-F238E27FC236}">
                <a16:creationId xmlns:a16="http://schemas.microsoft.com/office/drawing/2014/main" id="{CC10D5B7-EABA-4661-8A39-50DB148EFF82}"/>
              </a:ext>
            </a:extLst>
          </p:cNvPr>
          <p:cNvCxnSpPr>
            <a:cxnSpLocks/>
          </p:cNvCxnSpPr>
          <p:nvPr/>
        </p:nvCxnSpPr>
        <p:spPr>
          <a:xfrm flipH="1" flipV="1">
            <a:off x="904999" y="4193180"/>
            <a:ext cx="43434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63" name="TextBox 62">
                <a:extLst>
                  <a:ext uri="{FF2B5EF4-FFF2-40B4-BE49-F238E27FC236}">
                    <a16:creationId xmlns:a16="http://schemas.microsoft.com/office/drawing/2014/main" id="{C33ABB68-E85A-4667-8EF5-7EA4D4D79E90}"/>
                  </a:ext>
                </a:extLst>
              </p:cNvPr>
              <p:cNvSpPr txBox="1"/>
              <p:nvPr/>
            </p:nvSpPr>
            <p:spPr>
              <a:xfrm>
                <a:off x="1947503" y="4144919"/>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3 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63" name="TextBox 62">
                <a:extLst>
                  <a:ext uri="{FF2B5EF4-FFF2-40B4-BE49-F238E27FC236}">
                    <a16:creationId xmlns:a16="http://schemas.microsoft.com/office/drawing/2014/main" id="{C33ABB68-E85A-4667-8EF5-7EA4D4D79E90}"/>
                  </a:ext>
                </a:extLst>
              </p:cNvPr>
              <p:cNvSpPr txBox="1">
                <a:spLocks noRot="1" noChangeAspect="1" noMove="1" noResize="1" noEditPoints="1" noAdjustHandles="1" noChangeArrowheads="1" noChangeShapeType="1" noTextEdit="1"/>
              </p:cNvSpPr>
              <p:nvPr/>
            </p:nvSpPr>
            <p:spPr>
              <a:xfrm>
                <a:off x="1947503" y="4144919"/>
                <a:ext cx="566267" cy="369332"/>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a:extLst>
                  <a:ext uri="{FF2B5EF4-FFF2-40B4-BE49-F238E27FC236}">
                    <a16:creationId xmlns:a16="http://schemas.microsoft.com/office/drawing/2014/main" id="{43966B25-8C29-4669-84AA-F1DB04D42567}"/>
                  </a:ext>
                </a:extLst>
              </p:cNvPr>
              <p:cNvSpPr txBox="1"/>
              <p:nvPr/>
            </p:nvSpPr>
            <p:spPr>
              <a:xfrm>
                <a:off x="317158" y="4027564"/>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7 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64" name="TextBox 63">
                <a:extLst>
                  <a:ext uri="{FF2B5EF4-FFF2-40B4-BE49-F238E27FC236}">
                    <a16:creationId xmlns:a16="http://schemas.microsoft.com/office/drawing/2014/main" id="{43966B25-8C29-4669-84AA-F1DB04D42567}"/>
                  </a:ext>
                </a:extLst>
              </p:cNvPr>
              <p:cNvSpPr txBox="1">
                <a:spLocks noRot="1" noChangeAspect="1" noMove="1" noResize="1" noEditPoints="1" noAdjustHandles="1" noChangeArrowheads="1" noChangeShapeType="1" noTextEdit="1"/>
              </p:cNvSpPr>
              <p:nvPr/>
            </p:nvSpPr>
            <p:spPr>
              <a:xfrm>
                <a:off x="317158" y="4027564"/>
                <a:ext cx="566267" cy="369332"/>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a:extLst>
                  <a:ext uri="{FF2B5EF4-FFF2-40B4-BE49-F238E27FC236}">
                    <a16:creationId xmlns:a16="http://schemas.microsoft.com/office/drawing/2014/main" id="{E338C539-35D5-4BFB-A623-13AD44A98280}"/>
                  </a:ext>
                </a:extLst>
              </p:cNvPr>
              <p:cNvSpPr txBox="1"/>
              <p:nvPr/>
            </p:nvSpPr>
            <p:spPr>
              <a:xfrm>
                <a:off x="1141219" y="3392484"/>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4 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65" name="TextBox 64">
                <a:extLst>
                  <a:ext uri="{FF2B5EF4-FFF2-40B4-BE49-F238E27FC236}">
                    <a16:creationId xmlns:a16="http://schemas.microsoft.com/office/drawing/2014/main" id="{E338C539-35D5-4BFB-A623-13AD44A98280}"/>
                  </a:ext>
                </a:extLst>
              </p:cNvPr>
              <p:cNvSpPr txBox="1">
                <a:spLocks noRot="1" noChangeAspect="1" noMove="1" noResize="1" noEditPoints="1" noAdjustHandles="1" noChangeArrowheads="1" noChangeShapeType="1" noTextEdit="1"/>
              </p:cNvSpPr>
              <p:nvPr/>
            </p:nvSpPr>
            <p:spPr>
              <a:xfrm>
                <a:off x="1141219" y="3392484"/>
                <a:ext cx="566267" cy="369332"/>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a:extLst>
                  <a:ext uri="{FF2B5EF4-FFF2-40B4-BE49-F238E27FC236}">
                    <a16:creationId xmlns:a16="http://schemas.microsoft.com/office/drawing/2014/main" id="{BDFEC5A4-A0AD-45B6-887B-CBF8378765D5}"/>
                  </a:ext>
                </a:extLst>
              </p:cNvPr>
              <p:cNvSpPr txBox="1"/>
              <p:nvPr/>
            </p:nvSpPr>
            <p:spPr>
              <a:xfrm>
                <a:off x="1198369" y="4711667"/>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6 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66" name="TextBox 65">
                <a:extLst>
                  <a:ext uri="{FF2B5EF4-FFF2-40B4-BE49-F238E27FC236}">
                    <a16:creationId xmlns:a16="http://schemas.microsoft.com/office/drawing/2014/main" id="{BDFEC5A4-A0AD-45B6-887B-CBF8378765D5}"/>
                  </a:ext>
                </a:extLst>
              </p:cNvPr>
              <p:cNvSpPr txBox="1">
                <a:spLocks noRot="1" noChangeAspect="1" noMove="1" noResize="1" noEditPoints="1" noAdjustHandles="1" noChangeArrowheads="1" noChangeShapeType="1" noTextEdit="1"/>
              </p:cNvSpPr>
              <p:nvPr/>
            </p:nvSpPr>
            <p:spPr>
              <a:xfrm>
                <a:off x="1198369" y="4711667"/>
                <a:ext cx="566267" cy="369332"/>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7" name="TextBox 66">
                <a:extLst>
                  <a:ext uri="{FF2B5EF4-FFF2-40B4-BE49-F238E27FC236}">
                    <a16:creationId xmlns:a16="http://schemas.microsoft.com/office/drawing/2014/main" id="{66A50BBB-841B-4AA6-9160-8F38795BABDB}"/>
                  </a:ext>
                </a:extLst>
              </p:cNvPr>
              <p:cNvSpPr txBox="1"/>
              <p:nvPr/>
            </p:nvSpPr>
            <p:spPr>
              <a:xfrm>
                <a:off x="2822600" y="3567834"/>
                <a:ext cx="2333600" cy="36933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i="1" smtClean="0">
                          <a:latin typeface="Cambria Math" panose="02040503050406030204" pitchFamily="18" charset="0"/>
                        </a:rPr>
                        <m:t>𝑅</m:t>
                      </m:r>
                      <m:d>
                        <m:dPr>
                          <m:ctrlPr>
                            <a:rPr lang="en-GB" i="1">
                              <a:latin typeface="Cambria Math" panose="02040503050406030204" pitchFamily="18" charset="0"/>
                            </a:rPr>
                          </m:ctrlPr>
                        </m:dPr>
                        <m:e>
                          <m:r>
                            <a:rPr lang="en-GB" i="1">
                              <a:latin typeface="Cambria Math" panose="02040503050406030204" pitchFamily="18" charset="0"/>
                            </a:rPr>
                            <m:t>↑</m:t>
                          </m:r>
                        </m:e>
                      </m:d>
                      <m:r>
                        <a:rPr lang="en-GB" i="1">
                          <a:latin typeface="Cambria Math" panose="02040503050406030204" pitchFamily="18" charset="0"/>
                        </a:rPr>
                        <m:t>:</m:t>
                      </m:r>
                    </m:oMath>
                  </m:oMathPara>
                </a14:m>
                <a:endParaRPr lang="en-GB" dirty="0"/>
              </a:p>
            </p:txBody>
          </p:sp>
        </mc:Choice>
        <mc:Fallback>
          <p:sp>
            <p:nvSpPr>
              <p:cNvPr id="67" name="TextBox 66">
                <a:extLst>
                  <a:ext uri="{FF2B5EF4-FFF2-40B4-BE49-F238E27FC236}">
                    <a16:creationId xmlns:a16="http://schemas.microsoft.com/office/drawing/2014/main" id="{66A50BBB-841B-4AA6-9160-8F38795BABDB}"/>
                  </a:ext>
                </a:extLst>
              </p:cNvPr>
              <p:cNvSpPr txBox="1">
                <a:spLocks noRot="1" noChangeAspect="1" noMove="1" noResize="1" noEditPoints="1" noAdjustHandles="1" noChangeArrowheads="1" noChangeShapeType="1" noTextEdit="1"/>
              </p:cNvSpPr>
              <p:nvPr/>
            </p:nvSpPr>
            <p:spPr>
              <a:xfrm>
                <a:off x="2822600" y="3567834"/>
                <a:ext cx="2333600" cy="369332"/>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8" name="TextBox 67">
                <a:extLst>
                  <a:ext uri="{FF2B5EF4-FFF2-40B4-BE49-F238E27FC236}">
                    <a16:creationId xmlns:a16="http://schemas.microsoft.com/office/drawing/2014/main" id="{49B7D07C-9535-4BFE-99C2-1960218EF62E}"/>
                  </a:ext>
                </a:extLst>
              </p:cNvPr>
              <p:cNvSpPr txBox="1"/>
              <p:nvPr/>
            </p:nvSpPr>
            <p:spPr>
              <a:xfrm>
                <a:off x="2829843" y="3974591"/>
                <a:ext cx="2333600" cy="36933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i="1" smtClean="0">
                          <a:latin typeface="Cambria Math" panose="02040503050406030204" pitchFamily="18" charset="0"/>
                        </a:rPr>
                        <m:t>𝑅</m:t>
                      </m:r>
                      <m:d>
                        <m:dPr>
                          <m:ctrlPr>
                            <a:rPr lang="en-GB" i="1">
                              <a:latin typeface="Cambria Math" panose="02040503050406030204" pitchFamily="18" charset="0"/>
                            </a:rPr>
                          </m:ctrlPr>
                        </m:dPr>
                        <m:e>
                          <m:r>
                            <a:rPr lang="en-GB" b="0" i="1" smtClean="0">
                              <a:latin typeface="Cambria Math" panose="02040503050406030204" pitchFamily="18" charset="0"/>
                            </a:rPr>
                            <m:t>→</m:t>
                          </m:r>
                        </m:e>
                      </m:d>
                      <m:r>
                        <a:rPr lang="en-GB" i="1">
                          <a:latin typeface="Cambria Math" panose="02040503050406030204" pitchFamily="18" charset="0"/>
                        </a:rPr>
                        <m:t>:</m:t>
                      </m:r>
                    </m:oMath>
                  </m:oMathPara>
                </a14:m>
                <a:endParaRPr lang="en-GB" dirty="0"/>
              </a:p>
            </p:txBody>
          </p:sp>
        </mc:Choice>
        <mc:Fallback>
          <p:sp>
            <p:nvSpPr>
              <p:cNvPr id="68" name="TextBox 67">
                <a:extLst>
                  <a:ext uri="{FF2B5EF4-FFF2-40B4-BE49-F238E27FC236}">
                    <a16:creationId xmlns:a16="http://schemas.microsoft.com/office/drawing/2014/main" id="{49B7D07C-9535-4BFE-99C2-1960218EF62E}"/>
                  </a:ext>
                </a:extLst>
              </p:cNvPr>
              <p:cNvSpPr txBox="1">
                <a:spLocks noRot="1" noChangeAspect="1" noMove="1" noResize="1" noEditPoints="1" noAdjustHandles="1" noChangeArrowheads="1" noChangeShapeType="1" noTextEdit="1"/>
              </p:cNvSpPr>
              <p:nvPr/>
            </p:nvSpPr>
            <p:spPr>
              <a:xfrm>
                <a:off x="2829843" y="3974591"/>
                <a:ext cx="2333600" cy="369332"/>
              </a:xfrm>
              <a:prstGeom prst="rect">
                <a:avLst/>
              </a:prstGeom>
              <a:blipFill>
                <a:blip r:embed="rId14"/>
                <a:stretch>
                  <a:fillRect/>
                </a:stretch>
              </a:blipFill>
            </p:spPr>
            <p:txBody>
              <a:bodyPr/>
              <a:lstStyle/>
              <a:p>
                <a:r>
                  <a:rPr lang="en-GB">
                    <a:noFill/>
                  </a:rPr>
                  <a:t> </a:t>
                </a:r>
              </a:p>
            </p:txBody>
          </p:sp>
        </mc:Fallback>
      </mc:AlternateContent>
      <p:cxnSp>
        <p:nvCxnSpPr>
          <p:cNvPr id="75" name="Straight Arrow Connector 74">
            <a:extLst>
              <a:ext uri="{FF2B5EF4-FFF2-40B4-BE49-F238E27FC236}">
                <a16:creationId xmlns:a16="http://schemas.microsoft.com/office/drawing/2014/main" id="{5BBA033A-159F-4E3E-AE25-07C4F5956F04}"/>
              </a:ext>
            </a:extLst>
          </p:cNvPr>
          <p:cNvCxnSpPr>
            <a:cxnSpLocks/>
          </p:cNvCxnSpPr>
          <p:nvPr/>
        </p:nvCxnSpPr>
        <p:spPr>
          <a:xfrm>
            <a:off x="1543187" y="4105550"/>
            <a:ext cx="48768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76" name="TextBox 75">
                <a:extLst>
                  <a:ext uri="{FF2B5EF4-FFF2-40B4-BE49-F238E27FC236}">
                    <a16:creationId xmlns:a16="http://schemas.microsoft.com/office/drawing/2014/main" id="{BF1FFA66-AA7F-4FCC-BFFF-2F937A8A9BCE}"/>
                  </a:ext>
                </a:extLst>
              </p:cNvPr>
              <p:cNvSpPr txBox="1"/>
              <p:nvPr/>
            </p:nvSpPr>
            <p:spPr>
              <a:xfrm>
                <a:off x="1947503" y="3891599"/>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2 </m:t>
                      </m:r>
                      <m:r>
                        <a:rPr lang="en-GB" b="0" i="1" smtClean="0">
                          <a:solidFill>
                            <a:schemeClr val="accent1"/>
                          </a:solidFill>
                          <a:latin typeface="Cambria Math" panose="02040503050406030204" pitchFamily="18" charset="0"/>
                        </a:rPr>
                        <m:t>𝑁</m:t>
                      </m:r>
                    </m:oMath>
                  </m:oMathPara>
                </a14:m>
                <a:endParaRPr lang="en-GB" dirty="0">
                  <a:solidFill>
                    <a:schemeClr val="accent1"/>
                  </a:solidFill>
                </a:endParaRPr>
              </a:p>
            </p:txBody>
          </p:sp>
        </mc:Choice>
        <mc:Fallback xmlns="">
          <p:sp>
            <p:nvSpPr>
              <p:cNvPr id="76" name="TextBox 75">
                <a:extLst>
                  <a:ext uri="{FF2B5EF4-FFF2-40B4-BE49-F238E27FC236}">
                    <a16:creationId xmlns:a16="http://schemas.microsoft.com/office/drawing/2014/main" id="{BF1FFA66-AA7F-4FCC-BFFF-2F937A8A9BCE}"/>
                  </a:ext>
                </a:extLst>
              </p:cNvPr>
              <p:cNvSpPr txBox="1">
                <a:spLocks noRot="1" noChangeAspect="1" noMove="1" noResize="1" noEditPoints="1" noAdjustHandles="1" noChangeArrowheads="1" noChangeShapeType="1" noTextEdit="1"/>
              </p:cNvSpPr>
              <p:nvPr/>
            </p:nvSpPr>
            <p:spPr>
              <a:xfrm>
                <a:off x="1947503" y="3891599"/>
                <a:ext cx="566267" cy="369332"/>
              </a:xfrm>
              <a:prstGeom prst="rect">
                <a:avLst/>
              </a:prstGeom>
              <a:blipFill>
                <a:blip r:embed="rId1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548209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BEA7EA1-7E4C-44F9-9932-17B9052548DA}"/>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EAE9E912-95FC-4B0C-A795-3623527ACD60}"/>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Forces and Acceleration</a:t>
              </a:r>
              <a:endParaRPr lang="en-GB" sz="3200" dirty="0"/>
            </a:p>
          </p:txBody>
        </p:sp>
        <p:cxnSp>
          <p:nvCxnSpPr>
            <p:cNvPr id="4" name="Straight Connector 3">
              <a:extLst>
                <a:ext uri="{FF2B5EF4-FFF2-40B4-BE49-F238E27FC236}">
                  <a16:creationId xmlns:a16="http://schemas.microsoft.com/office/drawing/2014/main" id="{0319B134-7AE6-4990-B1EA-7E71BEB753FF}"/>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9402E9F6-D530-40FA-8137-C37718F5EB68}"/>
                  </a:ext>
                </a:extLst>
              </p:cNvPr>
              <p:cNvSpPr txBox="1"/>
              <p:nvPr/>
            </p:nvSpPr>
            <p:spPr>
              <a:xfrm>
                <a:off x="442792" y="978328"/>
                <a:ext cx="6489636"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latin typeface="Wingdings" panose="05000000000000000000" pitchFamily="2" charset="2"/>
                  </a:rPr>
                  <a:t>!</a:t>
                </a:r>
                <a:r>
                  <a:rPr lang="en-GB" dirty="0"/>
                  <a:t> Newton’s 2</a:t>
                </a:r>
                <a:r>
                  <a:rPr lang="en-GB" baseline="30000" dirty="0"/>
                  <a:t>nd</a:t>
                </a:r>
                <a:r>
                  <a:rPr lang="en-GB" dirty="0"/>
                  <a:t> Law of Motion: </a:t>
                </a:r>
                <a14:m>
                  <m:oMath xmlns:m="http://schemas.openxmlformats.org/officeDocument/2006/math">
                    <m:r>
                      <a:rPr lang="en-GB" b="0" i="1" smtClean="0">
                        <a:latin typeface="Cambria Math" panose="02040503050406030204" pitchFamily="18" charset="0"/>
                      </a:rPr>
                      <m:t>𝐹</m:t>
                    </m:r>
                    <m:r>
                      <a:rPr lang="en-GB" b="0" i="1" smtClean="0">
                        <a:latin typeface="Cambria Math" panose="02040503050406030204" pitchFamily="18" charset="0"/>
                      </a:rPr>
                      <m:t>=</m:t>
                    </m:r>
                    <m:r>
                      <a:rPr lang="en-GB" b="0" i="1" smtClean="0">
                        <a:latin typeface="Cambria Math" panose="02040503050406030204" pitchFamily="18" charset="0"/>
                      </a:rPr>
                      <m:t>𝑚𝑎</m:t>
                    </m:r>
                  </m:oMath>
                </a14:m>
                <a:r>
                  <a:rPr lang="en-GB" dirty="0"/>
                  <a:t> </a:t>
                </a:r>
                <a:br>
                  <a:rPr lang="en-GB" dirty="0"/>
                </a:br>
                <a:r>
                  <a:rPr lang="en-GB" dirty="0"/>
                  <a:t>(where the force </a:t>
                </a:r>
                <a14:m>
                  <m:oMath xmlns:m="http://schemas.openxmlformats.org/officeDocument/2006/math">
                    <m:r>
                      <a:rPr lang="en-GB" b="0" i="1" smtClean="0">
                        <a:latin typeface="Cambria Math" panose="02040503050406030204" pitchFamily="18" charset="0"/>
                      </a:rPr>
                      <m:t>𝐹</m:t>
                    </m:r>
                  </m:oMath>
                </a14:m>
                <a:r>
                  <a:rPr lang="en-GB" dirty="0"/>
                  <a:t> and acceleration </a:t>
                </a:r>
                <a14:m>
                  <m:oMath xmlns:m="http://schemas.openxmlformats.org/officeDocument/2006/math">
                    <m:r>
                      <a:rPr lang="en-GB" b="0" i="1" smtClean="0">
                        <a:latin typeface="Cambria Math" panose="02040503050406030204" pitchFamily="18" charset="0"/>
                      </a:rPr>
                      <m:t>𝑎</m:t>
                    </m:r>
                  </m:oMath>
                </a14:m>
                <a:r>
                  <a:rPr lang="en-GB" dirty="0"/>
                  <a:t> are in the </a:t>
                </a:r>
                <a:r>
                  <a:rPr lang="en-GB" u="sng" dirty="0"/>
                  <a:t>same direction</a:t>
                </a:r>
                <a:r>
                  <a:rPr lang="en-GB" dirty="0"/>
                  <a:t>)</a:t>
                </a:r>
              </a:p>
            </p:txBody>
          </p:sp>
        </mc:Choice>
        <mc:Fallback xmlns="">
          <p:sp>
            <p:nvSpPr>
              <p:cNvPr id="5" name="TextBox 4">
                <a:extLst>
                  <a:ext uri="{FF2B5EF4-FFF2-40B4-BE49-F238E27FC236}">
                    <a16:creationId xmlns:a16="http://schemas.microsoft.com/office/drawing/2014/main" id="{9402E9F6-D530-40FA-8137-C37718F5EB68}"/>
                  </a:ext>
                </a:extLst>
              </p:cNvPr>
              <p:cNvSpPr txBox="1">
                <a:spLocks noRot="1" noChangeAspect="1" noMove="1" noResize="1" noEditPoints="1" noAdjustHandles="1" noChangeArrowheads="1" noChangeShapeType="1" noTextEdit="1"/>
              </p:cNvSpPr>
              <p:nvPr/>
            </p:nvSpPr>
            <p:spPr>
              <a:xfrm>
                <a:off x="442792" y="978328"/>
                <a:ext cx="6489636" cy="646331"/>
              </a:xfrm>
              <a:prstGeom prst="rect">
                <a:avLst/>
              </a:prstGeom>
              <a:blipFill>
                <a:blip r:embed="rId2"/>
                <a:stretch>
                  <a:fillRect l="-655" t="-3604" b="-10811"/>
                </a:stretch>
              </a:blipFill>
            </p:spPr>
            <p:txBody>
              <a:bodyPr/>
              <a:lstStyle/>
              <a:p>
                <a:r>
                  <a:rPr lang="en-GB">
                    <a:noFill/>
                  </a:rPr>
                  <a:t> </a:t>
                </a:r>
              </a:p>
            </p:txBody>
          </p:sp>
        </mc:Fallback>
      </mc:AlternateContent>
      <p:sp>
        <p:nvSpPr>
          <p:cNvPr id="6" name="TextBox 5">
            <a:extLst>
              <a:ext uri="{FF2B5EF4-FFF2-40B4-BE49-F238E27FC236}">
                <a16:creationId xmlns:a16="http://schemas.microsoft.com/office/drawing/2014/main" id="{49329995-A7B0-49D4-BD24-0DB4C02FBD6A}"/>
              </a:ext>
            </a:extLst>
          </p:cNvPr>
          <p:cNvSpPr txBox="1"/>
          <p:nvPr/>
        </p:nvSpPr>
        <p:spPr>
          <a:xfrm>
            <a:off x="442792" y="1797455"/>
            <a:ext cx="7585592" cy="830997"/>
          </a:xfrm>
          <a:prstGeom prst="rect">
            <a:avLst/>
          </a:prstGeom>
          <a:noFill/>
        </p:spPr>
        <p:txBody>
          <a:bodyPr wrap="square" rtlCol="0">
            <a:spAutoFit/>
          </a:bodyPr>
          <a:lstStyle/>
          <a:p>
            <a:r>
              <a:rPr lang="en-GB" sz="1600" dirty="0"/>
              <a:t>This ‘feels’ right: if we doubled the force, we double the rate at which it accelerates. Similarly, if we have an object of twice the mass, we’d require twice the force to make it accelerate at the same rate.</a:t>
            </a:r>
          </a:p>
        </p:txBody>
      </p:sp>
      <p:sp>
        <p:nvSpPr>
          <p:cNvPr id="7" name="TextBox 6">
            <a:extLst>
              <a:ext uri="{FF2B5EF4-FFF2-40B4-BE49-F238E27FC236}">
                <a16:creationId xmlns:a16="http://schemas.microsoft.com/office/drawing/2014/main" id="{EC81773E-8277-43E9-B2FE-BCABE9045751}"/>
              </a:ext>
            </a:extLst>
          </p:cNvPr>
          <p:cNvSpPr txBox="1"/>
          <p:nvPr/>
        </p:nvSpPr>
        <p:spPr>
          <a:xfrm>
            <a:off x="491524" y="2883405"/>
            <a:ext cx="3248278" cy="83099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A car of 2000kg has a driving force of 800N and forces of 200N resisting its motion. Determine its acceleration.</a:t>
            </a:r>
          </a:p>
        </p:txBody>
      </p:sp>
      <p:sp>
        <p:nvSpPr>
          <p:cNvPr id="8" name="TextBox 7">
            <a:extLst>
              <a:ext uri="{FF2B5EF4-FFF2-40B4-BE49-F238E27FC236}">
                <a16:creationId xmlns:a16="http://schemas.microsoft.com/office/drawing/2014/main" id="{D4F7B70F-7A76-4D53-BED6-EF1A1C165AD2}"/>
              </a:ext>
            </a:extLst>
          </p:cNvPr>
          <p:cNvSpPr txBox="1"/>
          <p:nvPr/>
        </p:nvSpPr>
        <p:spPr>
          <a:xfrm>
            <a:off x="2555801" y="3829154"/>
            <a:ext cx="1749499" cy="830997"/>
          </a:xfrm>
          <a:prstGeom prst="rect">
            <a:avLst/>
          </a:prstGeom>
          <a:noFill/>
        </p:spPr>
        <p:txBody>
          <a:bodyPr wrap="square" rtlCol="0">
            <a:spAutoFit/>
          </a:bodyPr>
          <a:lstStyle/>
          <a:p>
            <a:r>
              <a:rPr lang="en-GB" sz="1200" b="1" dirty="0" smtClean="0"/>
              <a:t>Preference</a:t>
            </a:r>
            <a:r>
              <a:rPr lang="en-GB" sz="1200" dirty="0"/>
              <a:t>: Use double arrow to indicate direction (and value if known) of acceleration.</a:t>
            </a:r>
          </a:p>
        </p:txBody>
      </p:sp>
      <p:cxnSp>
        <p:nvCxnSpPr>
          <p:cNvPr id="11" name="Straight Arrow Connector 10">
            <a:extLst>
              <a:ext uri="{FF2B5EF4-FFF2-40B4-BE49-F238E27FC236}">
                <a16:creationId xmlns:a16="http://schemas.microsoft.com/office/drawing/2014/main" id="{E8DCF5E6-979D-4258-9C82-5D92A0DB2AF7}"/>
              </a:ext>
            </a:extLst>
          </p:cNvPr>
          <p:cNvCxnSpPr>
            <a:cxnSpLocks/>
          </p:cNvCxnSpPr>
          <p:nvPr/>
        </p:nvCxnSpPr>
        <p:spPr>
          <a:xfrm>
            <a:off x="1372813" y="4458637"/>
            <a:ext cx="48768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DBF4C931-FDA7-4358-A27A-E47BDA92B22C}"/>
              </a:ext>
            </a:extLst>
          </p:cNvPr>
          <p:cNvCxnSpPr>
            <a:cxnSpLocks/>
          </p:cNvCxnSpPr>
          <p:nvPr/>
        </p:nvCxnSpPr>
        <p:spPr>
          <a:xfrm flipH="1" flipV="1">
            <a:off x="565093" y="4465622"/>
            <a:ext cx="43434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1FC87548-E2F0-4990-A27F-73CCFA633B09}"/>
                  </a:ext>
                </a:extLst>
              </p:cNvPr>
              <p:cNvSpPr txBox="1"/>
              <p:nvPr/>
            </p:nvSpPr>
            <p:spPr>
              <a:xfrm>
                <a:off x="1824767" y="4276391"/>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800 </m:t>
                      </m:r>
                    </m:oMath>
                  </m:oMathPara>
                </a14:m>
                <a:endParaRPr lang="en-GB" dirty="0">
                  <a:solidFill>
                    <a:schemeClr val="accent1"/>
                  </a:solidFill>
                </a:endParaRPr>
              </a:p>
            </p:txBody>
          </p:sp>
        </mc:Choice>
        <mc:Fallback xmlns="">
          <p:sp>
            <p:nvSpPr>
              <p:cNvPr id="14" name="TextBox 13">
                <a:extLst>
                  <a:ext uri="{FF2B5EF4-FFF2-40B4-BE49-F238E27FC236}">
                    <a16:creationId xmlns:a16="http://schemas.microsoft.com/office/drawing/2014/main" id="{1FC87548-E2F0-4990-A27F-73CCFA633B09}"/>
                  </a:ext>
                </a:extLst>
              </p:cNvPr>
              <p:cNvSpPr txBox="1">
                <a:spLocks noRot="1" noChangeAspect="1" noMove="1" noResize="1" noEditPoints="1" noAdjustHandles="1" noChangeArrowheads="1" noChangeShapeType="1" noTextEdit="1"/>
              </p:cNvSpPr>
              <p:nvPr/>
            </p:nvSpPr>
            <p:spPr>
              <a:xfrm>
                <a:off x="1824767" y="4276391"/>
                <a:ext cx="566267"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58D379B8-090B-4DCD-A986-B81709FD22A1}"/>
                  </a:ext>
                </a:extLst>
              </p:cNvPr>
              <p:cNvSpPr txBox="1"/>
              <p:nvPr/>
            </p:nvSpPr>
            <p:spPr>
              <a:xfrm>
                <a:off x="83932" y="4273336"/>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200 </m:t>
                      </m:r>
                    </m:oMath>
                  </m:oMathPara>
                </a14:m>
                <a:endParaRPr lang="en-GB" dirty="0">
                  <a:solidFill>
                    <a:schemeClr val="accent1"/>
                  </a:solidFill>
                </a:endParaRPr>
              </a:p>
            </p:txBody>
          </p:sp>
        </mc:Choice>
        <mc:Fallback xmlns="">
          <p:sp>
            <p:nvSpPr>
              <p:cNvPr id="15" name="TextBox 14">
                <a:extLst>
                  <a:ext uri="{FF2B5EF4-FFF2-40B4-BE49-F238E27FC236}">
                    <a16:creationId xmlns:a16="http://schemas.microsoft.com/office/drawing/2014/main" id="{58D379B8-090B-4DCD-A986-B81709FD22A1}"/>
                  </a:ext>
                </a:extLst>
              </p:cNvPr>
              <p:cNvSpPr txBox="1">
                <a:spLocks noRot="1" noChangeAspect="1" noMove="1" noResize="1" noEditPoints="1" noAdjustHandles="1" noChangeArrowheads="1" noChangeShapeType="1" noTextEdit="1"/>
              </p:cNvSpPr>
              <p:nvPr/>
            </p:nvSpPr>
            <p:spPr>
              <a:xfrm>
                <a:off x="83932" y="4273336"/>
                <a:ext cx="566267" cy="369332"/>
              </a:xfrm>
              <a:prstGeom prst="rect">
                <a:avLst/>
              </a:prstGeom>
              <a:blipFill>
                <a:blip r:embed="rId4"/>
                <a:stretch>
                  <a:fillRect/>
                </a:stretch>
              </a:blipFill>
            </p:spPr>
            <p:txBody>
              <a:bodyPr/>
              <a:lstStyle/>
              <a:p>
                <a:r>
                  <a:rPr lang="en-GB">
                    <a:noFill/>
                  </a:rPr>
                  <a:t> </a:t>
                </a:r>
              </a:p>
            </p:txBody>
          </p:sp>
        </mc:Fallback>
      </mc:AlternateContent>
      <p:cxnSp>
        <p:nvCxnSpPr>
          <p:cNvPr id="18" name="Straight Arrow Connector 17">
            <a:extLst>
              <a:ext uri="{FF2B5EF4-FFF2-40B4-BE49-F238E27FC236}">
                <a16:creationId xmlns:a16="http://schemas.microsoft.com/office/drawing/2014/main" id="{097B67B2-1E91-4953-B573-31F2C3EB001C}"/>
              </a:ext>
            </a:extLst>
          </p:cNvPr>
          <p:cNvCxnSpPr>
            <a:cxnSpLocks/>
          </p:cNvCxnSpPr>
          <p:nvPr/>
        </p:nvCxnSpPr>
        <p:spPr>
          <a:xfrm>
            <a:off x="1152525" y="4152900"/>
            <a:ext cx="181712" cy="2672"/>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AF645C13-3291-4004-8594-AB457FF4D21D}"/>
              </a:ext>
            </a:extLst>
          </p:cNvPr>
          <p:cNvCxnSpPr>
            <a:cxnSpLocks/>
          </p:cNvCxnSpPr>
          <p:nvPr/>
        </p:nvCxnSpPr>
        <p:spPr>
          <a:xfrm>
            <a:off x="1089025" y="4152900"/>
            <a:ext cx="327194" cy="2672"/>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EBF66B6A-5DE7-4EBF-BFDB-025A1260078C}"/>
                  </a:ext>
                </a:extLst>
              </p:cNvPr>
              <p:cNvSpPr txBox="1"/>
              <p:nvPr/>
            </p:nvSpPr>
            <p:spPr>
              <a:xfrm>
                <a:off x="1016000" y="3770730"/>
                <a:ext cx="45265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𝑎</m:t>
                      </m:r>
                    </m:oMath>
                  </m:oMathPara>
                </a14:m>
                <a:endParaRPr lang="en-GB" dirty="0"/>
              </a:p>
            </p:txBody>
          </p:sp>
        </mc:Choice>
        <mc:Fallback xmlns="">
          <p:sp>
            <p:nvSpPr>
              <p:cNvPr id="22" name="TextBox 21">
                <a:extLst>
                  <a:ext uri="{FF2B5EF4-FFF2-40B4-BE49-F238E27FC236}">
                    <a16:creationId xmlns:a16="http://schemas.microsoft.com/office/drawing/2014/main" id="{EBF66B6A-5DE7-4EBF-BFDB-025A1260078C}"/>
                  </a:ext>
                </a:extLst>
              </p:cNvPr>
              <p:cNvSpPr txBox="1">
                <a:spLocks noRot="1" noChangeAspect="1" noMove="1" noResize="1" noEditPoints="1" noAdjustHandles="1" noChangeArrowheads="1" noChangeShapeType="1" noTextEdit="1"/>
              </p:cNvSpPr>
              <p:nvPr/>
            </p:nvSpPr>
            <p:spPr>
              <a:xfrm>
                <a:off x="1016000" y="3770730"/>
                <a:ext cx="452655" cy="369332"/>
              </a:xfrm>
              <a:prstGeom prst="rect">
                <a:avLst/>
              </a:prstGeom>
              <a:blipFill>
                <a:blip r:embed="rId5"/>
                <a:stretch>
                  <a:fillRect/>
                </a:stretch>
              </a:blipFill>
            </p:spPr>
            <p:txBody>
              <a:bodyPr/>
              <a:lstStyle/>
              <a:p>
                <a:r>
                  <a:rPr lang="en-GB">
                    <a:noFill/>
                  </a:rPr>
                  <a:t> </a:t>
                </a:r>
              </a:p>
            </p:txBody>
          </p:sp>
        </mc:Fallback>
      </mc:AlternateContent>
      <p:sp>
        <p:nvSpPr>
          <p:cNvPr id="9" name="Oval 8">
            <a:extLst>
              <a:ext uri="{FF2B5EF4-FFF2-40B4-BE49-F238E27FC236}">
                <a16:creationId xmlns:a16="http://schemas.microsoft.com/office/drawing/2014/main" id="{35A925DE-88DF-4939-88D5-B6103B09C87E}"/>
              </a:ext>
            </a:extLst>
          </p:cNvPr>
          <p:cNvSpPr/>
          <p:nvPr/>
        </p:nvSpPr>
        <p:spPr>
          <a:xfrm>
            <a:off x="981075" y="4294776"/>
            <a:ext cx="447675" cy="35977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23" name="TextBox 22">
            <a:extLst>
              <a:ext uri="{FF2B5EF4-FFF2-40B4-BE49-F238E27FC236}">
                <a16:creationId xmlns:a16="http://schemas.microsoft.com/office/drawing/2014/main" id="{6595E36B-71CD-4B11-BF7A-FC3BFB8A3620}"/>
              </a:ext>
            </a:extLst>
          </p:cNvPr>
          <p:cNvSpPr txBox="1"/>
          <p:nvPr/>
        </p:nvSpPr>
        <p:spPr>
          <a:xfrm>
            <a:off x="923926" y="4346560"/>
            <a:ext cx="598488" cy="253916"/>
          </a:xfrm>
          <a:prstGeom prst="rect">
            <a:avLst/>
          </a:prstGeom>
          <a:noFill/>
        </p:spPr>
        <p:txBody>
          <a:bodyPr wrap="square" rtlCol="0">
            <a:spAutoFit/>
          </a:bodyPr>
          <a:lstStyle/>
          <a:p>
            <a:r>
              <a:rPr lang="en-GB" sz="1050" dirty="0"/>
              <a:t>2000kg</a:t>
            </a:r>
            <a:endParaRPr lang="en-GB" dirty="0"/>
          </a:p>
        </p:txBody>
      </p:sp>
      <p:cxnSp>
        <p:nvCxnSpPr>
          <p:cNvPr id="25" name="Straight Arrow Connector 24">
            <a:extLst>
              <a:ext uri="{FF2B5EF4-FFF2-40B4-BE49-F238E27FC236}">
                <a16:creationId xmlns:a16="http://schemas.microsoft.com/office/drawing/2014/main" id="{A81D5134-F945-4157-97D8-E6993005EA9C}"/>
              </a:ext>
            </a:extLst>
          </p:cNvPr>
          <p:cNvCxnSpPr>
            <a:cxnSpLocks/>
          </p:cNvCxnSpPr>
          <p:nvPr/>
        </p:nvCxnSpPr>
        <p:spPr>
          <a:xfrm flipH="1">
            <a:off x="2174875" y="3945756"/>
            <a:ext cx="380927" cy="3886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TextBox 26">
            <a:extLst>
              <a:ext uri="{FF2B5EF4-FFF2-40B4-BE49-F238E27FC236}">
                <a16:creationId xmlns:a16="http://schemas.microsoft.com/office/drawing/2014/main" id="{6B206388-9124-415F-BCC1-41EB8340D30C}"/>
              </a:ext>
            </a:extLst>
          </p:cNvPr>
          <p:cNvSpPr txBox="1"/>
          <p:nvPr/>
        </p:nvSpPr>
        <p:spPr>
          <a:xfrm>
            <a:off x="1392759" y="4756516"/>
            <a:ext cx="1958032" cy="461665"/>
          </a:xfrm>
          <a:prstGeom prst="rect">
            <a:avLst/>
          </a:prstGeom>
          <a:noFill/>
        </p:spPr>
        <p:txBody>
          <a:bodyPr wrap="square" rtlCol="0">
            <a:spAutoFit/>
          </a:bodyPr>
          <a:lstStyle/>
          <a:p>
            <a:r>
              <a:rPr lang="en-GB" sz="1200" b="1" dirty="0"/>
              <a:t>Fro Preference</a:t>
            </a:r>
            <a:r>
              <a:rPr lang="en-GB" sz="1200" dirty="0"/>
              <a:t>: Put mass of particle inside </a:t>
            </a:r>
            <a:r>
              <a:rPr lang="en-GB" sz="1200" dirty="0" smtClean="0"/>
              <a:t>circle/square.</a:t>
            </a:r>
            <a:endParaRPr lang="en-GB" sz="1200" dirty="0"/>
          </a:p>
        </p:txBody>
      </p:sp>
      <p:cxnSp>
        <p:nvCxnSpPr>
          <p:cNvPr id="28" name="Straight Arrow Connector 27">
            <a:extLst>
              <a:ext uri="{FF2B5EF4-FFF2-40B4-BE49-F238E27FC236}">
                <a16:creationId xmlns:a16="http://schemas.microsoft.com/office/drawing/2014/main" id="{D23CF67B-A1AC-442C-8CEB-5FF49C63AF71}"/>
              </a:ext>
            </a:extLst>
          </p:cNvPr>
          <p:cNvCxnSpPr>
            <a:cxnSpLocks/>
          </p:cNvCxnSpPr>
          <p:nvPr/>
        </p:nvCxnSpPr>
        <p:spPr>
          <a:xfrm flipH="1" flipV="1">
            <a:off x="1511300" y="4629150"/>
            <a:ext cx="232966" cy="1670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31CF338C-4792-4C9B-9634-6DA6C1719A7C}"/>
                  </a:ext>
                </a:extLst>
              </p:cNvPr>
              <p:cNvSpPr txBox="1"/>
              <p:nvPr/>
            </p:nvSpPr>
            <p:spPr>
              <a:xfrm>
                <a:off x="334122" y="5394171"/>
                <a:ext cx="3390153" cy="76277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𝑅</m:t>
                      </m:r>
                      <m:d>
                        <m:dPr>
                          <m:ctrlPr>
                            <a:rPr lang="en-GB" b="0" i="1" smtClean="0">
                              <a:latin typeface="Cambria Math" panose="02040503050406030204" pitchFamily="18" charset="0"/>
                            </a:rPr>
                          </m:ctrlPr>
                        </m:dPr>
                        <m:e>
                          <m:r>
                            <a:rPr lang="en-GB" b="0" i="1" smtClean="0">
                              <a:latin typeface="Cambria Math" panose="02040503050406030204" pitchFamily="18" charset="0"/>
                            </a:rPr>
                            <m:t>→</m:t>
                          </m:r>
                        </m:e>
                      </m:d>
                      <m:r>
                        <a:rPr lang="en-GB" b="0" i="1" smtClean="0">
                          <a:latin typeface="Cambria Math" panose="02040503050406030204" pitchFamily="18" charset="0"/>
                        </a:rPr>
                        <m:t>: 800−200=2000×</m:t>
                      </m:r>
                      <m:r>
                        <a:rPr lang="en-GB" b="0" i="1" smtClean="0">
                          <a:latin typeface="Cambria Math" panose="02040503050406030204" pitchFamily="18" charset="0"/>
                        </a:rPr>
                        <m:t>𝑎</m:t>
                      </m:r>
                    </m:oMath>
                  </m:oMathPara>
                </a14:m>
                <a:r>
                  <a:rPr lang="en-GB" b="0" dirty="0"/>
                  <a:t/>
                </a:r>
                <a:br>
                  <a:rPr lang="en-GB" b="0" dirty="0"/>
                </a:br>
                <a14:m>
                  <m:oMath xmlns:m="http://schemas.openxmlformats.org/officeDocument/2006/math">
                    <m:r>
                      <a:rPr lang="en-GB" b="0" i="1" smtClean="0">
                        <a:latin typeface="Cambria Math" panose="02040503050406030204" pitchFamily="18" charset="0"/>
                      </a:rPr>
                      <m:t>𝑎</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600</m:t>
                        </m:r>
                      </m:num>
                      <m:den>
                        <m:r>
                          <a:rPr lang="en-GB" b="0" i="1" smtClean="0">
                            <a:latin typeface="Cambria Math" panose="02040503050406030204" pitchFamily="18" charset="0"/>
                          </a:rPr>
                          <m:t>2000</m:t>
                        </m:r>
                      </m:den>
                    </m:f>
                    <m:r>
                      <a:rPr lang="en-GB" b="0" i="1" smtClean="0">
                        <a:latin typeface="Cambria Math" panose="02040503050406030204" pitchFamily="18" charset="0"/>
                      </a:rPr>
                      <m:t>=0.3 </m:t>
                    </m:r>
                  </m:oMath>
                </a14:m>
                <a:r>
                  <a:rPr lang="en-GB" dirty="0"/>
                  <a:t>ms</a:t>
                </a:r>
                <a:r>
                  <a:rPr lang="en-GB" baseline="30000" dirty="0"/>
                  <a:t>-2</a:t>
                </a:r>
              </a:p>
            </p:txBody>
          </p:sp>
        </mc:Choice>
        <mc:Fallback xmlns="">
          <p:sp>
            <p:nvSpPr>
              <p:cNvPr id="30" name="TextBox 29">
                <a:extLst>
                  <a:ext uri="{FF2B5EF4-FFF2-40B4-BE49-F238E27FC236}">
                    <a16:creationId xmlns:a16="http://schemas.microsoft.com/office/drawing/2014/main" id="{31CF338C-4792-4C9B-9634-6DA6C1719A7C}"/>
                  </a:ext>
                </a:extLst>
              </p:cNvPr>
              <p:cNvSpPr txBox="1">
                <a:spLocks noRot="1" noChangeAspect="1" noMove="1" noResize="1" noEditPoints="1" noAdjustHandles="1" noChangeArrowheads="1" noChangeShapeType="1" noTextEdit="1"/>
              </p:cNvSpPr>
              <p:nvPr/>
            </p:nvSpPr>
            <p:spPr>
              <a:xfrm>
                <a:off x="334122" y="5394171"/>
                <a:ext cx="3390153" cy="762773"/>
              </a:xfrm>
              <a:prstGeom prst="rect">
                <a:avLst/>
              </a:prstGeom>
              <a:blipFill>
                <a:blip r:embed="rId6"/>
                <a:stretch>
                  <a:fillRect b="-4800"/>
                </a:stretch>
              </a:blipFill>
            </p:spPr>
            <p:txBody>
              <a:bodyPr/>
              <a:lstStyle/>
              <a:p>
                <a:r>
                  <a:rPr lang="en-GB">
                    <a:noFill/>
                  </a:rPr>
                  <a:t> </a:t>
                </a:r>
              </a:p>
            </p:txBody>
          </p:sp>
        </mc:Fallback>
      </mc:AlternateContent>
      <p:sp>
        <p:nvSpPr>
          <p:cNvPr id="31" name="TextBox 30">
            <a:extLst>
              <a:ext uri="{FF2B5EF4-FFF2-40B4-BE49-F238E27FC236}">
                <a16:creationId xmlns:a16="http://schemas.microsoft.com/office/drawing/2014/main" id="{99341BC3-F87F-4446-9359-FE63C853E5F8}"/>
              </a:ext>
            </a:extLst>
          </p:cNvPr>
          <p:cNvSpPr txBox="1"/>
          <p:nvPr/>
        </p:nvSpPr>
        <p:spPr>
          <a:xfrm>
            <a:off x="5308289" y="2654804"/>
            <a:ext cx="3248278" cy="83099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A child has a mass of 50kg. What is the gravitational force acting on the child? (i.e. its weight)</a:t>
            </a:r>
          </a:p>
        </p:txBody>
      </p: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59C56E27-8384-40A3-B137-6A4E7DE10550}"/>
                  </a:ext>
                </a:extLst>
              </p:cNvPr>
              <p:cNvSpPr txBox="1"/>
              <p:nvPr/>
            </p:nvSpPr>
            <p:spPr>
              <a:xfrm>
                <a:off x="5193988" y="3590156"/>
                <a:ext cx="3721412" cy="615553"/>
              </a:xfrm>
              <a:prstGeom prst="rect">
                <a:avLst/>
              </a:prstGeom>
              <a:noFill/>
            </p:spPr>
            <p:txBody>
              <a:bodyPr wrap="square" rtlCol="0">
                <a:spAutoFit/>
              </a:bodyPr>
              <a:lstStyle/>
              <a:p>
                <a:r>
                  <a:rPr lang="en-GB" sz="1600" dirty="0"/>
                  <a:t>Acceleration under gravity is </a:t>
                </a:r>
                <a14:m>
                  <m:oMath xmlns:m="http://schemas.openxmlformats.org/officeDocument/2006/math">
                    <m:r>
                      <a:rPr lang="en-GB" sz="1600" b="0" i="1" smtClean="0">
                        <a:latin typeface="Cambria Math" panose="02040503050406030204" pitchFamily="18" charset="0"/>
                      </a:rPr>
                      <m:t>𝑔</m:t>
                    </m:r>
                    <m:r>
                      <a:rPr lang="en-GB" sz="1600" b="0" i="1" smtClean="0">
                        <a:latin typeface="Cambria Math" panose="02040503050406030204" pitchFamily="18" charset="0"/>
                      </a:rPr>
                      <m:t>=9.8</m:t>
                    </m:r>
                  </m:oMath>
                </a14:m>
                <a:r>
                  <a:rPr lang="en-GB" sz="1600" dirty="0"/>
                  <a:t> ms</a:t>
                </a:r>
                <a:r>
                  <a:rPr lang="en-GB" sz="1600" baseline="30000" dirty="0"/>
                  <a:t>-2</a:t>
                </a:r>
                <a:r>
                  <a:rPr lang="en-GB" sz="1600" dirty="0"/>
                  <a:t>.</a:t>
                </a:r>
              </a:p>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𝐹</m:t>
                      </m:r>
                      <m:r>
                        <a:rPr lang="en-GB" b="0" i="1" smtClean="0">
                          <a:latin typeface="Cambria Math" panose="02040503050406030204" pitchFamily="18" charset="0"/>
                        </a:rPr>
                        <m:t>=50</m:t>
                      </m:r>
                      <m:r>
                        <a:rPr lang="en-GB" b="0" i="1" smtClean="0">
                          <a:latin typeface="Cambria Math" panose="02040503050406030204" pitchFamily="18" charset="0"/>
                        </a:rPr>
                        <m:t>𝑔</m:t>
                      </m:r>
                      <m:r>
                        <a:rPr lang="en-GB" b="0" i="1" smtClean="0">
                          <a:latin typeface="Cambria Math" panose="02040503050406030204" pitchFamily="18" charset="0"/>
                        </a:rPr>
                        <m:t>=490 </m:t>
                      </m:r>
                      <m:r>
                        <a:rPr lang="en-GB" b="0" i="1" smtClean="0">
                          <a:latin typeface="Cambria Math" panose="02040503050406030204" pitchFamily="18" charset="0"/>
                        </a:rPr>
                        <m:t>𝑁</m:t>
                      </m:r>
                    </m:oMath>
                  </m:oMathPara>
                </a14:m>
                <a:endParaRPr lang="en-GB" dirty="0"/>
              </a:p>
            </p:txBody>
          </p:sp>
        </mc:Choice>
        <mc:Fallback xmlns="">
          <p:sp>
            <p:nvSpPr>
              <p:cNvPr id="32" name="TextBox 31">
                <a:extLst>
                  <a:ext uri="{FF2B5EF4-FFF2-40B4-BE49-F238E27FC236}">
                    <a16:creationId xmlns:a16="http://schemas.microsoft.com/office/drawing/2014/main" id="{59C56E27-8384-40A3-B137-6A4E7DE10550}"/>
                  </a:ext>
                </a:extLst>
              </p:cNvPr>
              <p:cNvSpPr txBox="1">
                <a:spLocks noRot="1" noChangeAspect="1" noMove="1" noResize="1" noEditPoints="1" noAdjustHandles="1" noChangeArrowheads="1" noChangeShapeType="1" noTextEdit="1"/>
              </p:cNvSpPr>
              <p:nvPr/>
            </p:nvSpPr>
            <p:spPr>
              <a:xfrm>
                <a:off x="5193988" y="3590156"/>
                <a:ext cx="3721412" cy="615553"/>
              </a:xfrm>
              <a:prstGeom prst="rect">
                <a:avLst/>
              </a:prstGeom>
              <a:blipFill>
                <a:blip r:embed="rId7"/>
                <a:stretch>
                  <a:fillRect l="-818" t="-2970" b="-693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9D2A750E-101C-4711-AB2D-3C5F24B5C628}"/>
                  </a:ext>
                </a:extLst>
              </p:cNvPr>
              <p:cNvSpPr txBox="1"/>
              <p:nvPr/>
            </p:nvSpPr>
            <p:spPr>
              <a:xfrm>
                <a:off x="5834633" y="4307306"/>
                <a:ext cx="2344167"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latin typeface="Wingdings" panose="05000000000000000000" pitchFamily="2" charset="2"/>
                  </a:rPr>
                  <a:t>!</a:t>
                </a:r>
                <a:r>
                  <a:rPr lang="en-GB" dirty="0"/>
                  <a:t> Weight </a:t>
                </a:r>
                <a14:m>
                  <m:oMath xmlns:m="http://schemas.openxmlformats.org/officeDocument/2006/math">
                    <m:r>
                      <a:rPr lang="en-GB" b="0" i="1" smtClean="0">
                        <a:latin typeface="Cambria Math" panose="02040503050406030204" pitchFamily="18" charset="0"/>
                      </a:rPr>
                      <m:t>𝑊</m:t>
                    </m:r>
                    <m:r>
                      <a:rPr lang="en-GB" b="0" i="1" smtClean="0">
                        <a:latin typeface="Cambria Math" panose="02040503050406030204" pitchFamily="18" charset="0"/>
                      </a:rPr>
                      <m:t>=</m:t>
                    </m:r>
                    <m:r>
                      <a:rPr lang="en-GB" b="0" i="1" smtClean="0">
                        <a:latin typeface="Cambria Math" panose="02040503050406030204" pitchFamily="18" charset="0"/>
                      </a:rPr>
                      <m:t>𝑚𝑔</m:t>
                    </m:r>
                  </m:oMath>
                </a14:m>
                <a:endParaRPr lang="en-GB" dirty="0"/>
              </a:p>
            </p:txBody>
          </p:sp>
        </mc:Choice>
        <mc:Fallback xmlns="">
          <p:sp>
            <p:nvSpPr>
              <p:cNvPr id="33" name="TextBox 32">
                <a:extLst>
                  <a:ext uri="{FF2B5EF4-FFF2-40B4-BE49-F238E27FC236}">
                    <a16:creationId xmlns:a16="http://schemas.microsoft.com/office/drawing/2014/main" id="{9D2A750E-101C-4711-AB2D-3C5F24B5C628}"/>
                  </a:ext>
                </a:extLst>
              </p:cNvPr>
              <p:cNvSpPr txBox="1">
                <a:spLocks noRot="1" noChangeAspect="1" noMove="1" noResize="1" noEditPoints="1" noAdjustHandles="1" noChangeArrowheads="1" noChangeShapeType="1" noTextEdit="1"/>
              </p:cNvSpPr>
              <p:nvPr/>
            </p:nvSpPr>
            <p:spPr>
              <a:xfrm>
                <a:off x="5834633" y="4307306"/>
                <a:ext cx="2344167" cy="369332"/>
              </a:xfrm>
              <a:prstGeom prst="rect">
                <a:avLst/>
              </a:prstGeom>
              <a:blipFill>
                <a:blip r:embed="rId8"/>
                <a:stretch>
                  <a:fillRect l="-1542" t="-7813" b="-21875"/>
                </a:stretch>
              </a:blipFill>
            </p:spPr>
            <p:txBody>
              <a:bodyPr/>
              <a:lstStyle/>
              <a:p>
                <a:r>
                  <a:rPr lang="en-GB">
                    <a:noFill/>
                  </a:rPr>
                  <a:t> </a:t>
                </a:r>
              </a:p>
            </p:txBody>
          </p:sp>
        </mc:Fallback>
      </mc:AlternateContent>
      <p:sp>
        <p:nvSpPr>
          <p:cNvPr id="34" name="TextBox 33">
            <a:extLst>
              <a:ext uri="{FF2B5EF4-FFF2-40B4-BE49-F238E27FC236}">
                <a16:creationId xmlns:a16="http://schemas.microsoft.com/office/drawing/2014/main" id="{0AB104E6-EADF-4CB1-8E16-9312E67342AF}"/>
              </a:ext>
            </a:extLst>
          </p:cNvPr>
          <p:cNvSpPr txBox="1"/>
          <p:nvPr/>
        </p:nvSpPr>
        <p:spPr>
          <a:xfrm>
            <a:off x="4597400" y="4980649"/>
            <a:ext cx="4223071" cy="83099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A falling sheep of mass 70kg experiences air resistance of 300 N. Determine the sheep’s acceleration as it plummets towards the ground.</a:t>
            </a:r>
          </a:p>
        </p:txBody>
      </p:sp>
      <p:cxnSp>
        <p:nvCxnSpPr>
          <p:cNvPr id="36" name="Straight Arrow Connector 35">
            <a:extLst>
              <a:ext uri="{FF2B5EF4-FFF2-40B4-BE49-F238E27FC236}">
                <a16:creationId xmlns:a16="http://schemas.microsoft.com/office/drawing/2014/main" id="{26E4E01B-3DA5-4BA7-93C1-7148DB3CE2E7}"/>
              </a:ext>
            </a:extLst>
          </p:cNvPr>
          <p:cNvCxnSpPr>
            <a:cxnSpLocks/>
          </p:cNvCxnSpPr>
          <p:nvPr/>
        </p:nvCxnSpPr>
        <p:spPr>
          <a:xfrm flipV="1">
            <a:off x="5209793" y="5956300"/>
            <a:ext cx="3557" cy="23986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9C0E35ED-DD39-487B-BB5E-FF2BC1393BC2}"/>
              </a:ext>
            </a:extLst>
          </p:cNvPr>
          <p:cNvCxnSpPr>
            <a:cxnSpLocks/>
          </p:cNvCxnSpPr>
          <p:nvPr/>
        </p:nvCxnSpPr>
        <p:spPr>
          <a:xfrm flipH="1">
            <a:off x="5187950" y="6506040"/>
            <a:ext cx="7238" cy="27576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CF23A6BF-B56E-4913-B75F-35542DCA4AB4}"/>
                  </a:ext>
                </a:extLst>
              </p:cNvPr>
              <p:cNvSpPr txBox="1"/>
              <p:nvPr/>
            </p:nvSpPr>
            <p:spPr>
              <a:xfrm>
                <a:off x="4658147" y="5817184"/>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300</m:t>
                      </m:r>
                    </m:oMath>
                  </m:oMathPara>
                </a14:m>
                <a:endParaRPr lang="en-GB" dirty="0">
                  <a:solidFill>
                    <a:schemeClr val="accent1"/>
                  </a:solidFill>
                </a:endParaRPr>
              </a:p>
            </p:txBody>
          </p:sp>
        </mc:Choice>
        <mc:Fallback xmlns="">
          <p:sp>
            <p:nvSpPr>
              <p:cNvPr id="39" name="TextBox 38">
                <a:extLst>
                  <a:ext uri="{FF2B5EF4-FFF2-40B4-BE49-F238E27FC236}">
                    <a16:creationId xmlns:a16="http://schemas.microsoft.com/office/drawing/2014/main" id="{CF23A6BF-B56E-4913-B75F-35542DCA4AB4}"/>
                  </a:ext>
                </a:extLst>
              </p:cNvPr>
              <p:cNvSpPr txBox="1">
                <a:spLocks noRot="1" noChangeAspect="1" noMove="1" noResize="1" noEditPoints="1" noAdjustHandles="1" noChangeArrowheads="1" noChangeShapeType="1" noTextEdit="1"/>
              </p:cNvSpPr>
              <p:nvPr/>
            </p:nvSpPr>
            <p:spPr>
              <a:xfrm>
                <a:off x="4658147" y="5817184"/>
                <a:ext cx="566267" cy="369332"/>
              </a:xfrm>
              <a:prstGeom prst="rect">
                <a:avLst/>
              </a:prstGeom>
              <a:blipFill>
                <a:blip r:embed="rId9"/>
                <a:stretch>
                  <a:fillRect/>
                </a:stretch>
              </a:blipFill>
            </p:spPr>
            <p:txBody>
              <a:bodyPr/>
              <a:lstStyle/>
              <a:p>
                <a:r>
                  <a:rPr lang="en-GB">
                    <a:noFill/>
                  </a:rPr>
                  <a:t> </a:t>
                </a:r>
              </a:p>
            </p:txBody>
          </p:sp>
        </mc:Fallback>
      </mc:AlternateContent>
      <p:sp>
        <p:nvSpPr>
          <p:cNvPr id="43" name="Oval 42">
            <a:extLst>
              <a:ext uri="{FF2B5EF4-FFF2-40B4-BE49-F238E27FC236}">
                <a16:creationId xmlns:a16="http://schemas.microsoft.com/office/drawing/2014/main" id="{E235DE1B-3611-4E71-B399-C0EC6224C586}"/>
              </a:ext>
            </a:extLst>
          </p:cNvPr>
          <p:cNvSpPr/>
          <p:nvPr/>
        </p:nvSpPr>
        <p:spPr>
          <a:xfrm>
            <a:off x="5055870" y="6197599"/>
            <a:ext cx="297180" cy="29607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44" name="TextBox 43">
            <a:extLst>
              <a:ext uri="{FF2B5EF4-FFF2-40B4-BE49-F238E27FC236}">
                <a16:creationId xmlns:a16="http://schemas.microsoft.com/office/drawing/2014/main" id="{721CFF7F-C1E6-45BB-9070-C324BD5EE81E}"/>
              </a:ext>
            </a:extLst>
          </p:cNvPr>
          <p:cNvSpPr txBox="1"/>
          <p:nvPr/>
        </p:nvSpPr>
        <p:spPr>
          <a:xfrm>
            <a:off x="4981356" y="6211083"/>
            <a:ext cx="822543" cy="253916"/>
          </a:xfrm>
          <a:prstGeom prst="rect">
            <a:avLst/>
          </a:prstGeom>
          <a:noFill/>
        </p:spPr>
        <p:txBody>
          <a:bodyPr wrap="square" rtlCol="0">
            <a:spAutoFit/>
          </a:bodyPr>
          <a:lstStyle/>
          <a:p>
            <a:r>
              <a:rPr lang="en-GB" sz="1050" dirty="0"/>
              <a:t>70kg</a:t>
            </a:r>
            <a:endParaRPr lang="en-GB" dirty="0"/>
          </a:p>
        </p:txBody>
      </p:sp>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66BEA1E6-F5A9-4516-AA29-5FE116E38267}"/>
                  </a:ext>
                </a:extLst>
              </p:cNvPr>
              <p:cNvSpPr txBox="1"/>
              <p:nvPr/>
            </p:nvSpPr>
            <p:spPr>
              <a:xfrm>
                <a:off x="4611453" y="6431625"/>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70</m:t>
                      </m:r>
                      <m:r>
                        <a:rPr lang="en-GB" b="0" i="1" smtClean="0">
                          <a:solidFill>
                            <a:schemeClr val="accent1"/>
                          </a:solidFill>
                          <a:latin typeface="Cambria Math" panose="02040503050406030204" pitchFamily="18" charset="0"/>
                        </a:rPr>
                        <m:t>𝑔</m:t>
                      </m:r>
                    </m:oMath>
                  </m:oMathPara>
                </a14:m>
                <a:endParaRPr lang="en-GB" dirty="0">
                  <a:solidFill>
                    <a:schemeClr val="accent1"/>
                  </a:solidFill>
                </a:endParaRPr>
              </a:p>
            </p:txBody>
          </p:sp>
        </mc:Choice>
        <mc:Fallback xmlns="">
          <p:sp>
            <p:nvSpPr>
              <p:cNvPr id="51" name="TextBox 50">
                <a:extLst>
                  <a:ext uri="{FF2B5EF4-FFF2-40B4-BE49-F238E27FC236}">
                    <a16:creationId xmlns:a16="http://schemas.microsoft.com/office/drawing/2014/main" id="{66BEA1E6-F5A9-4516-AA29-5FE116E38267}"/>
                  </a:ext>
                </a:extLst>
              </p:cNvPr>
              <p:cNvSpPr txBox="1">
                <a:spLocks noRot="1" noChangeAspect="1" noMove="1" noResize="1" noEditPoints="1" noAdjustHandles="1" noChangeArrowheads="1" noChangeShapeType="1" noTextEdit="1"/>
              </p:cNvSpPr>
              <p:nvPr/>
            </p:nvSpPr>
            <p:spPr>
              <a:xfrm>
                <a:off x="4611453" y="6431625"/>
                <a:ext cx="566267" cy="369332"/>
              </a:xfrm>
              <a:prstGeom prst="rect">
                <a:avLst/>
              </a:prstGeom>
              <a:blipFill>
                <a:blip r:embed="rId10"/>
                <a:stretch>
                  <a:fillRect l="-2151" r="-5376" b="-1147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a:extLst>
                  <a:ext uri="{FF2B5EF4-FFF2-40B4-BE49-F238E27FC236}">
                    <a16:creationId xmlns:a16="http://schemas.microsoft.com/office/drawing/2014/main" id="{0AC13886-76A5-467C-8053-C17F3129F7C6}"/>
                  </a:ext>
                </a:extLst>
              </p:cNvPr>
              <p:cNvSpPr txBox="1"/>
              <p:nvPr/>
            </p:nvSpPr>
            <p:spPr>
              <a:xfrm>
                <a:off x="5665836" y="5944700"/>
                <a:ext cx="2304257" cy="829201"/>
              </a:xfrm>
              <a:prstGeom prst="rect">
                <a:avLst/>
              </a:prstGeom>
              <a:noFill/>
            </p:spPr>
            <p:txBody>
              <a:bodyPr wrap="square" rtlCol="0">
                <a:spAutoFit/>
              </a:bodyPr>
              <a:lstStyle/>
              <a:p>
                <a14:m>
                  <m:oMath xmlns:m="http://schemas.openxmlformats.org/officeDocument/2006/math">
                    <m:r>
                      <a:rPr lang="en-GB" sz="1400" b="0" i="1" smtClean="0">
                        <a:latin typeface="Cambria Math" panose="02040503050406030204" pitchFamily="18" charset="0"/>
                      </a:rPr>
                      <m:t>𝑅</m:t>
                    </m:r>
                    <m:d>
                      <m:dPr>
                        <m:ctrlPr>
                          <a:rPr lang="en-GB" sz="1400" b="0" i="1" smtClean="0">
                            <a:latin typeface="Cambria Math" panose="02040503050406030204" pitchFamily="18" charset="0"/>
                          </a:rPr>
                        </m:ctrlPr>
                      </m:dPr>
                      <m:e>
                        <m:r>
                          <a:rPr lang="en-GB" sz="1400" b="0" i="1" smtClean="0">
                            <a:latin typeface="Cambria Math" panose="02040503050406030204" pitchFamily="18" charset="0"/>
                          </a:rPr>
                          <m:t>↓</m:t>
                        </m:r>
                      </m:e>
                    </m:d>
                    <m:r>
                      <a:rPr lang="en-GB" sz="1400" b="0" i="1" smtClean="0">
                        <a:latin typeface="Cambria Math" panose="02040503050406030204" pitchFamily="18" charset="0"/>
                      </a:rPr>
                      <m:t>:  70</m:t>
                    </m:r>
                    <m:r>
                      <a:rPr lang="en-GB" sz="1400" b="0" i="1" smtClean="0">
                        <a:latin typeface="Cambria Math" panose="02040503050406030204" pitchFamily="18" charset="0"/>
                      </a:rPr>
                      <m:t>𝑔</m:t>
                    </m:r>
                    <m:r>
                      <a:rPr lang="en-GB" sz="1400" b="0" i="1" smtClean="0">
                        <a:latin typeface="Cambria Math" panose="02040503050406030204" pitchFamily="18" charset="0"/>
                      </a:rPr>
                      <m:t>−300=386</m:t>
                    </m:r>
                  </m:oMath>
                </a14:m>
                <a:r>
                  <a:rPr lang="en-GB" sz="1400" dirty="0"/>
                  <a:t> N</a:t>
                </a:r>
              </a:p>
              <a:p>
                <a:pPr/>
                <a14:m>
                  <m:oMathPara xmlns:m="http://schemas.openxmlformats.org/officeDocument/2006/math">
                    <m:oMathParaPr>
                      <m:jc m:val="left"/>
                    </m:oMathParaPr>
                    <m:oMath xmlns:m="http://schemas.openxmlformats.org/officeDocument/2006/math">
                      <m:r>
                        <a:rPr lang="en-GB" sz="1400" b="0" i="1" smtClean="0">
                          <a:latin typeface="Cambria Math" panose="02040503050406030204" pitchFamily="18" charset="0"/>
                        </a:rPr>
                        <m:t>386=70</m:t>
                      </m:r>
                      <m:r>
                        <a:rPr lang="en-GB" sz="1400" b="0" i="1" smtClean="0">
                          <a:latin typeface="Cambria Math" panose="02040503050406030204" pitchFamily="18" charset="0"/>
                        </a:rPr>
                        <m:t>𝑎</m:t>
                      </m:r>
                    </m:oMath>
                  </m:oMathPara>
                </a14:m>
                <a:r>
                  <a:rPr lang="en-GB" sz="1400" b="0" dirty="0"/>
                  <a:t/>
                </a:r>
                <a:br>
                  <a:rPr lang="en-GB" sz="1400" b="0" dirty="0"/>
                </a:br>
                <a14:m>
                  <m:oMath xmlns:m="http://schemas.openxmlformats.org/officeDocument/2006/math">
                    <m:r>
                      <a:rPr lang="en-GB" sz="1400" b="0" i="1" smtClean="0">
                        <a:latin typeface="Cambria Math" panose="02040503050406030204" pitchFamily="18" charset="0"/>
                      </a:rPr>
                      <m:t>𝑎</m:t>
                    </m:r>
                    <m:r>
                      <a:rPr lang="en-GB" sz="1400" b="0" i="1" smtClean="0">
                        <a:latin typeface="Cambria Math" panose="02040503050406030204" pitchFamily="18" charset="0"/>
                      </a:rPr>
                      <m:t>=</m:t>
                    </m:r>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386</m:t>
                        </m:r>
                      </m:num>
                      <m:den>
                        <m:r>
                          <a:rPr lang="en-GB" sz="1400" b="0" i="1" smtClean="0">
                            <a:latin typeface="Cambria Math" panose="02040503050406030204" pitchFamily="18" charset="0"/>
                          </a:rPr>
                          <m:t>70</m:t>
                        </m:r>
                      </m:den>
                    </m:f>
                    <m:r>
                      <a:rPr lang="en-GB" sz="1400" b="0" i="1" smtClean="0">
                        <a:latin typeface="Cambria Math" panose="02040503050406030204" pitchFamily="18" charset="0"/>
                      </a:rPr>
                      <m:t>=5.51 </m:t>
                    </m:r>
                  </m:oMath>
                </a14:m>
                <a:r>
                  <a:rPr lang="en-GB" sz="1400" b="0" i="0" dirty="0">
                    <a:latin typeface="+mj-lt"/>
                  </a:rPr>
                  <a:t>(3sf)</a:t>
                </a:r>
                <a:endParaRPr lang="en-GB" sz="1400" dirty="0"/>
              </a:p>
            </p:txBody>
          </p:sp>
        </mc:Choice>
        <mc:Fallback xmlns="">
          <p:sp>
            <p:nvSpPr>
              <p:cNvPr id="50" name="TextBox 49">
                <a:extLst>
                  <a:ext uri="{FF2B5EF4-FFF2-40B4-BE49-F238E27FC236}">
                    <a16:creationId xmlns:a16="http://schemas.microsoft.com/office/drawing/2014/main" id="{0AC13886-76A5-467C-8053-C17F3129F7C6}"/>
                  </a:ext>
                </a:extLst>
              </p:cNvPr>
              <p:cNvSpPr txBox="1">
                <a:spLocks noRot="1" noChangeAspect="1" noMove="1" noResize="1" noEditPoints="1" noAdjustHandles="1" noChangeArrowheads="1" noChangeShapeType="1" noTextEdit="1"/>
              </p:cNvSpPr>
              <p:nvPr/>
            </p:nvSpPr>
            <p:spPr>
              <a:xfrm>
                <a:off x="5665836" y="5944700"/>
                <a:ext cx="2304257" cy="829201"/>
              </a:xfrm>
              <a:prstGeom prst="rect">
                <a:avLst/>
              </a:prstGeom>
              <a:blipFill>
                <a:blip r:embed="rId11"/>
                <a:stretch>
                  <a:fillRect t="-1471" b="-2206"/>
                </a:stretch>
              </a:blipFill>
            </p:spPr>
            <p:txBody>
              <a:bodyPr/>
              <a:lstStyle/>
              <a:p>
                <a:r>
                  <a:rPr lang="en-GB">
                    <a:noFill/>
                  </a:rPr>
                  <a:t> </a:t>
                </a:r>
              </a:p>
            </p:txBody>
          </p:sp>
        </mc:Fallback>
      </mc:AlternateContent>
      <p:cxnSp>
        <p:nvCxnSpPr>
          <p:cNvPr id="53" name="Straight Connector 52">
            <a:extLst>
              <a:ext uri="{FF2B5EF4-FFF2-40B4-BE49-F238E27FC236}">
                <a16:creationId xmlns:a16="http://schemas.microsoft.com/office/drawing/2014/main" id="{CA88441C-5D1F-49E3-812D-B6456857E8BB}"/>
              </a:ext>
            </a:extLst>
          </p:cNvPr>
          <p:cNvCxnSpPr/>
          <p:nvPr/>
        </p:nvCxnSpPr>
        <p:spPr>
          <a:xfrm>
            <a:off x="4826000" y="2654804"/>
            <a:ext cx="0" cy="2128656"/>
          </a:xfrm>
          <a:prstGeom prst="line">
            <a:avLst/>
          </a:prstGeom>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FE7E1FE1-A7F4-4018-A8DC-8E21ED6EE1B9}"/>
              </a:ext>
            </a:extLst>
          </p:cNvPr>
          <p:cNvCxnSpPr>
            <a:cxnSpLocks/>
          </p:cNvCxnSpPr>
          <p:nvPr/>
        </p:nvCxnSpPr>
        <p:spPr>
          <a:xfrm flipH="1">
            <a:off x="8747760" y="4951730"/>
            <a:ext cx="1" cy="53467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pic>
        <p:nvPicPr>
          <p:cNvPr id="1026" name="Picture 2" descr="animal, animals, farm, rural, sheep icon">
            <a:extLst>
              <a:ext uri="{FF2B5EF4-FFF2-40B4-BE49-F238E27FC236}">
                <a16:creationId xmlns:a16="http://schemas.microsoft.com/office/drawing/2014/main" id="{9D40FE5D-9480-4EBC-ACF4-0077998D956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191500" y="4521200"/>
            <a:ext cx="1028700" cy="102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2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8B1D0AC-2BB7-4FD4-91F9-AD9B843FB63D}"/>
              </a:ext>
            </a:extLst>
          </p:cNvPr>
          <p:cNvGrpSpPr/>
          <p:nvPr/>
        </p:nvGrpSpPr>
        <p:grpSpPr>
          <a:xfrm>
            <a:off x="0" y="0"/>
            <a:ext cx="9143074" cy="599127"/>
            <a:chOff x="0" y="13335"/>
            <a:chExt cx="9144218" cy="599127"/>
          </a:xfrm>
        </p:grpSpPr>
        <mc:AlternateContent xmlns:mc="http://schemas.openxmlformats.org/markup-compatibility/2006" xmlns:a14="http://schemas.microsoft.com/office/drawing/2010/main">
          <mc:Choice Requires="a14">
            <p:sp>
              <p:nvSpPr>
                <p:cNvPr id="3" name="TextBox 32">
                  <a:extLst>
                    <a:ext uri="{FF2B5EF4-FFF2-40B4-BE49-F238E27FC236}">
                      <a16:creationId xmlns:a16="http://schemas.microsoft.com/office/drawing/2014/main" id="{A1306160-84B6-484F-B067-D9221429CA30}"/>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Combining </a:t>
                  </a:r>
                  <a14:m>
                    <m:oMath xmlns:m="http://schemas.openxmlformats.org/officeDocument/2006/math">
                      <m:r>
                        <a:rPr lang="en-GB" sz="3200" b="0" i="1" smtClean="0">
                          <a:latin typeface="Cambria Math" panose="02040503050406030204" pitchFamily="18" charset="0"/>
                        </a:rPr>
                        <m:t>𝐹</m:t>
                      </m:r>
                      <m:r>
                        <a:rPr lang="en-GB" sz="3200" b="0" i="1" smtClean="0">
                          <a:latin typeface="Cambria Math" panose="02040503050406030204" pitchFamily="18" charset="0"/>
                        </a:rPr>
                        <m:t>=</m:t>
                      </m:r>
                      <m:r>
                        <a:rPr lang="en-GB" sz="3200" b="0" i="1" smtClean="0">
                          <a:latin typeface="Cambria Math" panose="02040503050406030204" pitchFamily="18" charset="0"/>
                        </a:rPr>
                        <m:t>𝑚𝑎</m:t>
                      </m:r>
                    </m:oMath>
                  </a14:m>
                  <a:r>
                    <a:rPr lang="en-GB" sz="3200" dirty="0"/>
                    <a:t> with </a:t>
                  </a:r>
                  <a14:m>
                    <m:oMath xmlns:m="http://schemas.openxmlformats.org/officeDocument/2006/math">
                      <m:r>
                        <a:rPr lang="en-GB" sz="3200" b="0" i="1" smtClean="0">
                          <a:latin typeface="Cambria Math" panose="02040503050406030204" pitchFamily="18" charset="0"/>
                        </a:rPr>
                        <m:t>𝑠𝑢𝑣𝑎𝑡</m:t>
                      </m:r>
                    </m:oMath>
                  </a14:m>
                  <a:r>
                    <a:rPr lang="en-GB" sz="3200" dirty="0"/>
                    <a:t> equations</a:t>
                  </a:r>
                </a:p>
              </p:txBody>
            </p:sp>
          </mc:Choice>
          <mc:Fallback xmlns="">
            <p:sp>
              <p:nvSpPr>
                <p:cNvPr id="3" name="TextBox 32">
                  <a:extLst>
                    <a:ext uri="{FF2B5EF4-FFF2-40B4-BE49-F238E27FC236}">
                      <a16:creationId xmlns:a16="http://schemas.microsoft.com/office/drawing/2014/main" id="{A1306160-84B6-484F-B067-D9221429CA30}"/>
                    </a:ext>
                  </a:extLst>
                </p:cNvPr>
                <p:cNvSpPr txBox="1">
                  <a:spLocks noRot="1" noChangeAspect="1" noMove="1" noResize="1" noEditPoints="1" noAdjustHandles="1" noChangeArrowheads="1" noChangeShapeType="1" noTextEdit="1"/>
                </p:cNvSpPr>
                <p:nvPr/>
              </p:nvSpPr>
              <p:spPr>
                <a:xfrm>
                  <a:off x="0" y="13335"/>
                  <a:ext cx="9144000" cy="599127"/>
                </a:xfrm>
                <a:prstGeom prst="rect">
                  <a:avLst/>
                </a:prstGeom>
                <a:blipFill>
                  <a:blip r:embed="rId2"/>
                  <a:stretch>
                    <a:fillRect t="-12245" b="-31633"/>
                  </a:stretch>
                </a:blipFill>
                <a:ln>
                  <a:noFill/>
                </a:ln>
              </p:spPr>
              <p:txBody>
                <a:bodyPr/>
                <a:lstStyle/>
                <a:p>
                  <a:r>
                    <a:rPr lang="en-GB">
                      <a:noFill/>
                    </a:rPr>
                    <a:t> </a:t>
                  </a:r>
                </a:p>
              </p:txBody>
            </p:sp>
          </mc:Fallback>
        </mc:AlternateContent>
        <p:cxnSp>
          <p:nvCxnSpPr>
            <p:cNvPr id="4" name="Straight Connector 3">
              <a:extLst>
                <a:ext uri="{FF2B5EF4-FFF2-40B4-BE49-F238E27FC236}">
                  <a16:creationId xmlns:a16="http://schemas.microsoft.com/office/drawing/2014/main" id="{4BFA8F1A-BC90-453E-A661-FD38F8BDBB84}"/>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a:extLst>
              <a:ext uri="{FF2B5EF4-FFF2-40B4-BE49-F238E27FC236}">
                <a16:creationId xmlns:a16="http://schemas.microsoft.com/office/drawing/2014/main" id="{EFAE98E2-7A2D-46A2-AA92-08D3F2DB28A2}"/>
              </a:ext>
            </a:extLst>
          </p:cNvPr>
          <p:cNvSpPr txBox="1"/>
          <p:nvPr/>
        </p:nvSpPr>
        <p:spPr>
          <a:xfrm>
            <a:off x="363110" y="1376414"/>
            <a:ext cx="6840760" cy="1569660"/>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A body of mass 5kg is pulled along a rough horizontal table by a horizontal force of magnitude 20N against a constant friction force of magnitude 4N. Given that the body is initially at rest, find:</a:t>
            </a:r>
          </a:p>
          <a:p>
            <a:pPr marL="342900" indent="-342900">
              <a:buAutoNum type="alphaLcParenBoth"/>
            </a:pPr>
            <a:r>
              <a:rPr lang="en-GB" sz="1600" dirty="0"/>
              <a:t>the acceleration of the body</a:t>
            </a:r>
          </a:p>
          <a:p>
            <a:pPr marL="342900" indent="-342900">
              <a:buAutoNum type="alphaLcParenBoth"/>
            </a:pPr>
            <a:r>
              <a:rPr lang="en-GB" sz="1600" dirty="0"/>
              <a:t>the distance travelled by the body in the first 4 seconds</a:t>
            </a:r>
          </a:p>
          <a:p>
            <a:pPr marL="342900" indent="-342900">
              <a:buAutoNum type="alphaLcParenBoth"/>
            </a:pPr>
            <a:r>
              <a:rPr lang="en-GB" sz="1600" dirty="0"/>
              <a:t>the magnitude of the normal reaction between the body and the table</a:t>
            </a:r>
          </a:p>
        </p:txBody>
      </p:sp>
      <p:cxnSp>
        <p:nvCxnSpPr>
          <p:cNvPr id="6" name="Straight Arrow Connector 5">
            <a:extLst>
              <a:ext uri="{FF2B5EF4-FFF2-40B4-BE49-F238E27FC236}">
                <a16:creationId xmlns:a16="http://schemas.microsoft.com/office/drawing/2014/main" id="{DC5EA747-8616-4021-BE7C-1802DE078FED}"/>
              </a:ext>
            </a:extLst>
          </p:cNvPr>
          <p:cNvCxnSpPr>
            <a:cxnSpLocks/>
          </p:cNvCxnSpPr>
          <p:nvPr/>
        </p:nvCxnSpPr>
        <p:spPr>
          <a:xfrm>
            <a:off x="1758129" y="4325040"/>
            <a:ext cx="48768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a:extLst>
              <a:ext uri="{FF2B5EF4-FFF2-40B4-BE49-F238E27FC236}">
                <a16:creationId xmlns:a16="http://schemas.microsoft.com/office/drawing/2014/main" id="{9D88C111-8022-4007-A4C9-0AF53F9B20A3}"/>
              </a:ext>
            </a:extLst>
          </p:cNvPr>
          <p:cNvCxnSpPr>
            <a:cxnSpLocks/>
          </p:cNvCxnSpPr>
          <p:nvPr/>
        </p:nvCxnSpPr>
        <p:spPr>
          <a:xfrm flipH="1" flipV="1">
            <a:off x="1093284" y="4322500"/>
            <a:ext cx="434340" cy="76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6B5F979F-1251-40B7-BB1D-CC4E074E433D}"/>
                  </a:ext>
                </a:extLst>
              </p:cNvPr>
              <p:cNvSpPr txBox="1"/>
              <p:nvPr/>
            </p:nvSpPr>
            <p:spPr>
              <a:xfrm>
                <a:off x="2210083" y="4142794"/>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20</m:t>
                      </m:r>
                    </m:oMath>
                  </m:oMathPara>
                </a14:m>
                <a:endParaRPr lang="en-GB" dirty="0">
                  <a:solidFill>
                    <a:schemeClr val="accent1"/>
                  </a:solidFill>
                </a:endParaRPr>
              </a:p>
            </p:txBody>
          </p:sp>
        </mc:Choice>
        <mc:Fallback xmlns="">
          <p:sp>
            <p:nvSpPr>
              <p:cNvPr id="8" name="TextBox 7">
                <a:extLst>
                  <a:ext uri="{FF2B5EF4-FFF2-40B4-BE49-F238E27FC236}">
                    <a16:creationId xmlns:a16="http://schemas.microsoft.com/office/drawing/2014/main" id="{6B5F979F-1251-40B7-BB1D-CC4E074E433D}"/>
                  </a:ext>
                </a:extLst>
              </p:cNvPr>
              <p:cNvSpPr txBox="1">
                <a:spLocks noRot="1" noChangeAspect="1" noMove="1" noResize="1" noEditPoints="1" noAdjustHandles="1" noChangeArrowheads="1" noChangeShapeType="1" noTextEdit="1"/>
              </p:cNvSpPr>
              <p:nvPr/>
            </p:nvSpPr>
            <p:spPr>
              <a:xfrm>
                <a:off x="2210083" y="4142794"/>
                <a:ext cx="566267"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4DB4B85B-90DF-449B-9621-82FF36FF6444}"/>
                  </a:ext>
                </a:extLst>
              </p:cNvPr>
              <p:cNvSpPr txBox="1"/>
              <p:nvPr/>
            </p:nvSpPr>
            <p:spPr>
              <a:xfrm>
                <a:off x="726423" y="4130214"/>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4 </m:t>
                      </m:r>
                    </m:oMath>
                  </m:oMathPara>
                </a14:m>
                <a:endParaRPr lang="en-GB" dirty="0">
                  <a:solidFill>
                    <a:schemeClr val="accent1"/>
                  </a:solidFill>
                </a:endParaRPr>
              </a:p>
            </p:txBody>
          </p:sp>
        </mc:Choice>
        <mc:Fallback xmlns="">
          <p:sp>
            <p:nvSpPr>
              <p:cNvPr id="9" name="TextBox 8">
                <a:extLst>
                  <a:ext uri="{FF2B5EF4-FFF2-40B4-BE49-F238E27FC236}">
                    <a16:creationId xmlns:a16="http://schemas.microsoft.com/office/drawing/2014/main" id="{4DB4B85B-90DF-449B-9621-82FF36FF6444}"/>
                  </a:ext>
                </a:extLst>
              </p:cNvPr>
              <p:cNvSpPr txBox="1">
                <a:spLocks noRot="1" noChangeAspect="1" noMove="1" noResize="1" noEditPoints="1" noAdjustHandles="1" noChangeArrowheads="1" noChangeShapeType="1" noTextEdit="1"/>
              </p:cNvSpPr>
              <p:nvPr/>
            </p:nvSpPr>
            <p:spPr>
              <a:xfrm>
                <a:off x="726423" y="4130214"/>
                <a:ext cx="566267" cy="369332"/>
              </a:xfrm>
              <a:prstGeom prst="rect">
                <a:avLst/>
              </a:prstGeom>
              <a:blipFill>
                <a:blip r:embed="rId4"/>
                <a:stretch>
                  <a:fillRect/>
                </a:stretch>
              </a:blipFill>
            </p:spPr>
            <p:txBody>
              <a:bodyPr/>
              <a:lstStyle/>
              <a:p>
                <a:r>
                  <a:rPr lang="en-GB">
                    <a:noFill/>
                  </a:rPr>
                  <a:t> </a:t>
                </a:r>
              </a:p>
            </p:txBody>
          </p:sp>
        </mc:Fallback>
      </mc:AlternateContent>
      <p:cxnSp>
        <p:nvCxnSpPr>
          <p:cNvPr id="10" name="Straight Arrow Connector 9">
            <a:extLst>
              <a:ext uri="{FF2B5EF4-FFF2-40B4-BE49-F238E27FC236}">
                <a16:creationId xmlns:a16="http://schemas.microsoft.com/office/drawing/2014/main" id="{3E2B338B-708A-4885-9C82-EB4B0E2D2C2E}"/>
              </a:ext>
            </a:extLst>
          </p:cNvPr>
          <p:cNvCxnSpPr>
            <a:cxnSpLocks/>
          </p:cNvCxnSpPr>
          <p:nvPr/>
        </p:nvCxnSpPr>
        <p:spPr>
          <a:xfrm>
            <a:off x="1545461" y="3630683"/>
            <a:ext cx="181712" cy="2672"/>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A828EE5E-E5A7-455D-A6C3-BBD51D0FB2B7}"/>
              </a:ext>
            </a:extLst>
          </p:cNvPr>
          <p:cNvCxnSpPr>
            <a:cxnSpLocks/>
          </p:cNvCxnSpPr>
          <p:nvPr/>
        </p:nvCxnSpPr>
        <p:spPr>
          <a:xfrm>
            <a:off x="1481961" y="3630683"/>
            <a:ext cx="327194" cy="2672"/>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96F2A105-66D8-47E2-A952-8AADFEC58BE6}"/>
              </a:ext>
            </a:extLst>
          </p:cNvPr>
          <p:cNvSpPr/>
          <p:nvPr/>
        </p:nvSpPr>
        <p:spPr>
          <a:xfrm>
            <a:off x="1458156" y="4161179"/>
            <a:ext cx="368610" cy="35977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3" name="TextBox 12">
            <a:extLst>
              <a:ext uri="{FF2B5EF4-FFF2-40B4-BE49-F238E27FC236}">
                <a16:creationId xmlns:a16="http://schemas.microsoft.com/office/drawing/2014/main" id="{127D60C3-2E33-4031-9C41-647CAF905C5A}"/>
              </a:ext>
            </a:extLst>
          </p:cNvPr>
          <p:cNvSpPr txBox="1"/>
          <p:nvPr/>
        </p:nvSpPr>
        <p:spPr>
          <a:xfrm>
            <a:off x="1452222" y="4200263"/>
            <a:ext cx="499957" cy="253916"/>
          </a:xfrm>
          <a:prstGeom prst="rect">
            <a:avLst/>
          </a:prstGeom>
          <a:noFill/>
        </p:spPr>
        <p:txBody>
          <a:bodyPr wrap="square" rtlCol="0">
            <a:spAutoFit/>
          </a:bodyPr>
          <a:lstStyle/>
          <a:p>
            <a:r>
              <a:rPr lang="en-GB" sz="1050" dirty="0"/>
              <a:t>5 kg</a:t>
            </a:r>
            <a:endParaRPr lang="en-GB" dirty="0"/>
          </a:p>
        </p:txBody>
      </p:sp>
      <p:cxnSp>
        <p:nvCxnSpPr>
          <p:cNvPr id="16" name="Straight Arrow Connector 15">
            <a:extLst>
              <a:ext uri="{FF2B5EF4-FFF2-40B4-BE49-F238E27FC236}">
                <a16:creationId xmlns:a16="http://schemas.microsoft.com/office/drawing/2014/main" id="{C4635C6D-4468-4B78-9DF4-3ED2D054AB4B}"/>
              </a:ext>
            </a:extLst>
          </p:cNvPr>
          <p:cNvCxnSpPr>
            <a:cxnSpLocks/>
          </p:cNvCxnSpPr>
          <p:nvPr/>
        </p:nvCxnSpPr>
        <p:spPr>
          <a:xfrm flipV="1">
            <a:off x="1645558" y="3965963"/>
            <a:ext cx="4678" cy="188048"/>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E60E6A80-117E-4325-864D-1FDB07A5AA62}"/>
                  </a:ext>
                </a:extLst>
              </p:cNvPr>
              <p:cNvSpPr txBox="1"/>
              <p:nvPr/>
            </p:nvSpPr>
            <p:spPr>
              <a:xfrm>
                <a:off x="1370044" y="3678135"/>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𝑅</m:t>
                      </m:r>
                    </m:oMath>
                  </m:oMathPara>
                </a14:m>
                <a:endParaRPr lang="en-GB" dirty="0">
                  <a:solidFill>
                    <a:schemeClr val="accent1"/>
                  </a:solidFill>
                </a:endParaRPr>
              </a:p>
            </p:txBody>
          </p:sp>
        </mc:Choice>
        <mc:Fallback xmlns="">
          <p:sp>
            <p:nvSpPr>
              <p:cNvPr id="18" name="TextBox 17">
                <a:extLst>
                  <a:ext uri="{FF2B5EF4-FFF2-40B4-BE49-F238E27FC236}">
                    <a16:creationId xmlns:a16="http://schemas.microsoft.com/office/drawing/2014/main" id="{E60E6A80-117E-4325-864D-1FDB07A5AA62}"/>
                  </a:ext>
                </a:extLst>
              </p:cNvPr>
              <p:cNvSpPr txBox="1">
                <a:spLocks noRot="1" noChangeAspect="1" noMove="1" noResize="1" noEditPoints="1" noAdjustHandles="1" noChangeArrowheads="1" noChangeShapeType="1" noTextEdit="1"/>
              </p:cNvSpPr>
              <p:nvPr/>
            </p:nvSpPr>
            <p:spPr>
              <a:xfrm>
                <a:off x="1370044" y="3678135"/>
                <a:ext cx="566267" cy="3693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69F08543-0EB6-4A11-9B2A-5AF9E2B6FF20}"/>
                  </a:ext>
                </a:extLst>
              </p:cNvPr>
              <p:cNvSpPr txBox="1"/>
              <p:nvPr/>
            </p:nvSpPr>
            <p:spPr>
              <a:xfrm>
                <a:off x="1355432" y="4668505"/>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5</m:t>
                      </m:r>
                      <m:r>
                        <a:rPr lang="en-GB" b="0" i="1" smtClean="0">
                          <a:solidFill>
                            <a:schemeClr val="accent1"/>
                          </a:solidFill>
                          <a:latin typeface="Cambria Math" panose="02040503050406030204" pitchFamily="18" charset="0"/>
                        </a:rPr>
                        <m:t>𝑔</m:t>
                      </m:r>
                    </m:oMath>
                  </m:oMathPara>
                </a14:m>
                <a:endParaRPr lang="en-GB" dirty="0">
                  <a:solidFill>
                    <a:schemeClr val="accent1"/>
                  </a:solidFill>
                </a:endParaRPr>
              </a:p>
            </p:txBody>
          </p:sp>
        </mc:Choice>
        <mc:Fallback xmlns="">
          <p:sp>
            <p:nvSpPr>
              <p:cNvPr id="19" name="TextBox 18">
                <a:extLst>
                  <a:ext uri="{FF2B5EF4-FFF2-40B4-BE49-F238E27FC236}">
                    <a16:creationId xmlns:a16="http://schemas.microsoft.com/office/drawing/2014/main" id="{69F08543-0EB6-4A11-9B2A-5AF9E2B6FF20}"/>
                  </a:ext>
                </a:extLst>
              </p:cNvPr>
              <p:cNvSpPr txBox="1">
                <a:spLocks noRot="1" noChangeAspect="1" noMove="1" noResize="1" noEditPoints="1" noAdjustHandles="1" noChangeArrowheads="1" noChangeShapeType="1" noTextEdit="1"/>
              </p:cNvSpPr>
              <p:nvPr/>
            </p:nvSpPr>
            <p:spPr>
              <a:xfrm>
                <a:off x="1355432" y="4668505"/>
                <a:ext cx="566267" cy="369332"/>
              </a:xfrm>
              <a:prstGeom prst="rect">
                <a:avLst/>
              </a:prstGeom>
              <a:blipFill>
                <a:blip r:embed="rId6"/>
                <a:stretch>
                  <a:fillRect b="-13333"/>
                </a:stretch>
              </a:blipFill>
            </p:spPr>
            <p:txBody>
              <a:bodyPr/>
              <a:lstStyle/>
              <a:p>
                <a:r>
                  <a:rPr lang="en-GB">
                    <a:noFill/>
                  </a:rPr>
                  <a:t> </a:t>
                </a:r>
              </a:p>
            </p:txBody>
          </p:sp>
        </mc:Fallback>
      </mc:AlternateContent>
      <p:cxnSp>
        <p:nvCxnSpPr>
          <p:cNvPr id="20" name="Straight Arrow Connector 19">
            <a:extLst>
              <a:ext uri="{FF2B5EF4-FFF2-40B4-BE49-F238E27FC236}">
                <a16:creationId xmlns:a16="http://schemas.microsoft.com/office/drawing/2014/main" id="{14DAFE28-4458-4222-A533-61C9089B3B25}"/>
              </a:ext>
            </a:extLst>
          </p:cNvPr>
          <p:cNvCxnSpPr>
            <a:cxnSpLocks/>
          </p:cNvCxnSpPr>
          <p:nvPr/>
        </p:nvCxnSpPr>
        <p:spPr>
          <a:xfrm flipH="1">
            <a:off x="1650236" y="4529843"/>
            <a:ext cx="7620" cy="198120"/>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92E28EFF-4DF3-4FD9-B560-A6FCB44EE287}"/>
              </a:ext>
            </a:extLst>
          </p:cNvPr>
          <p:cNvCxnSpPr>
            <a:cxnSpLocks/>
          </p:cNvCxnSpPr>
          <p:nvPr/>
        </p:nvCxnSpPr>
        <p:spPr>
          <a:xfrm>
            <a:off x="844905" y="4526413"/>
            <a:ext cx="1657837" cy="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48B2A761-5AB1-434F-B6DE-8728E2036239}"/>
                  </a:ext>
                </a:extLst>
              </p:cNvPr>
              <p:cNvSpPr txBox="1"/>
              <p:nvPr/>
            </p:nvSpPr>
            <p:spPr>
              <a:xfrm>
                <a:off x="1370044" y="3238581"/>
                <a:ext cx="56626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𝑎</m:t>
                      </m:r>
                    </m:oMath>
                  </m:oMathPara>
                </a14:m>
                <a:endParaRPr lang="en-GB" dirty="0">
                  <a:solidFill>
                    <a:schemeClr val="accent1"/>
                  </a:solidFill>
                </a:endParaRPr>
              </a:p>
            </p:txBody>
          </p:sp>
        </mc:Choice>
        <mc:Fallback xmlns="">
          <p:sp>
            <p:nvSpPr>
              <p:cNvPr id="25" name="TextBox 24">
                <a:extLst>
                  <a:ext uri="{FF2B5EF4-FFF2-40B4-BE49-F238E27FC236}">
                    <a16:creationId xmlns:a16="http://schemas.microsoft.com/office/drawing/2014/main" id="{48B2A761-5AB1-434F-B6DE-8728E2036239}"/>
                  </a:ext>
                </a:extLst>
              </p:cNvPr>
              <p:cNvSpPr txBox="1">
                <a:spLocks noRot="1" noChangeAspect="1" noMove="1" noResize="1" noEditPoints="1" noAdjustHandles="1" noChangeArrowheads="1" noChangeShapeType="1" noTextEdit="1"/>
              </p:cNvSpPr>
              <p:nvPr/>
            </p:nvSpPr>
            <p:spPr>
              <a:xfrm>
                <a:off x="1370044" y="3238581"/>
                <a:ext cx="566267" cy="369332"/>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CB05C79C-1837-422E-9AD6-3456DE744B2B}"/>
                  </a:ext>
                </a:extLst>
              </p:cNvPr>
              <p:cNvSpPr txBox="1"/>
              <p:nvPr/>
            </p:nvSpPr>
            <p:spPr>
              <a:xfrm>
                <a:off x="3539970" y="3281919"/>
                <a:ext cx="2592288" cy="76277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𝑅</m:t>
                      </m:r>
                      <m:d>
                        <m:dPr>
                          <m:ctrlPr>
                            <a:rPr lang="en-GB" b="0" i="1" smtClean="0">
                              <a:latin typeface="Cambria Math" panose="02040503050406030204" pitchFamily="18" charset="0"/>
                            </a:rPr>
                          </m:ctrlPr>
                        </m:dPr>
                        <m:e>
                          <m:r>
                            <a:rPr lang="en-GB" b="0" i="1" smtClean="0">
                              <a:latin typeface="Cambria Math" panose="02040503050406030204" pitchFamily="18" charset="0"/>
                            </a:rPr>
                            <m:t>→</m:t>
                          </m:r>
                        </m:e>
                      </m:d>
                      <m:r>
                        <a:rPr lang="en-GB" b="0" i="1" smtClean="0">
                          <a:latin typeface="Cambria Math" panose="02040503050406030204" pitchFamily="18" charset="0"/>
                        </a:rPr>
                        <m:t>:  20−4=5</m:t>
                      </m:r>
                      <m:r>
                        <a:rPr lang="en-GB" b="0" i="1" smtClean="0">
                          <a:latin typeface="Cambria Math" panose="02040503050406030204" pitchFamily="18" charset="0"/>
                        </a:rPr>
                        <m:t>𝑎</m:t>
                      </m:r>
                    </m:oMath>
                  </m:oMathPara>
                </a14:m>
                <a:r>
                  <a:rPr lang="en-GB" b="0" dirty="0"/>
                  <a:t/>
                </a:r>
                <a:br>
                  <a:rPr lang="en-GB" b="0" dirty="0"/>
                </a:br>
                <a14:m>
                  <m:oMath xmlns:m="http://schemas.openxmlformats.org/officeDocument/2006/math">
                    <m:r>
                      <a:rPr lang="en-GB" b="0" i="1" smtClean="0">
                        <a:latin typeface="Cambria Math" panose="02040503050406030204" pitchFamily="18" charset="0"/>
                      </a:rPr>
                      <m:t>𝑎</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16</m:t>
                        </m:r>
                      </m:num>
                      <m:den>
                        <m:r>
                          <a:rPr lang="en-GB" b="0" i="1" smtClean="0">
                            <a:latin typeface="Cambria Math" panose="02040503050406030204" pitchFamily="18" charset="0"/>
                          </a:rPr>
                          <m:t>5</m:t>
                        </m:r>
                      </m:den>
                    </m:f>
                    <m:r>
                      <a:rPr lang="en-GB" b="0" i="1" smtClean="0">
                        <a:latin typeface="Cambria Math" panose="02040503050406030204" pitchFamily="18" charset="0"/>
                      </a:rPr>
                      <m:t>=3.2</m:t>
                    </m:r>
                  </m:oMath>
                </a14:m>
                <a:r>
                  <a:rPr lang="en-GB" dirty="0"/>
                  <a:t> ms</a:t>
                </a:r>
                <a:r>
                  <a:rPr lang="en-GB" baseline="30000" dirty="0"/>
                  <a:t>-2</a:t>
                </a:r>
              </a:p>
            </p:txBody>
          </p:sp>
        </mc:Choice>
        <mc:Fallback xmlns="">
          <p:sp>
            <p:nvSpPr>
              <p:cNvPr id="26" name="TextBox 25">
                <a:extLst>
                  <a:ext uri="{FF2B5EF4-FFF2-40B4-BE49-F238E27FC236}">
                    <a16:creationId xmlns:a16="http://schemas.microsoft.com/office/drawing/2014/main" id="{CB05C79C-1837-422E-9AD6-3456DE744B2B}"/>
                  </a:ext>
                </a:extLst>
              </p:cNvPr>
              <p:cNvSpPr txBox="1">
                <a:spLocks noRot="1" noChangeAspect="1" noMove="1" noResize="1" noEditPoints="1" noAdjustHandles="1" noChangeArrowheads="1" noChangeShapeType="1" noTextEdit="1"/>
              </p:cNvSpPr>
              <p:nvPr/>
            </p:nvSpPr>
            <p:spPr>
              <a:xfrm>
                <a:off x="3539970" y="3281919"/>
                <a:ext cx="2592288" cy="762773"/>
              </a:xfrm>
              <a:prstGeom prst="rect">
                <a:avLst/>
              </a:prstGeom>
              <a:blipFill>
                <a:blip r:embed="rId8"/>
                <a:stretch>
                  <a:fillRect b="-48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6029C5EB-61C7-4813-957A-9CD4E534DB58}"/>
                  </a:ext>
                </a:extLst>
              </p:cNvPr>
              <p:cNvSpPr txBox="1"/>
              <p:nvPr/>
            </p:nvSpPr>
            <p:spPr>
              <a:xfrm>
                <a:off x="3533662" y="4126414"/>
                <a:ext cx="3682907" cy="140019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𝑠</m:t>
                      </m:r>
                      <m:r>
                        <a:rPr lang="en-GB" b="0" i="1" smtClean="0">
                          <a:latin typeface="Cambria Math" panose="02040503050406030204" pitchFamily="18" charset="0"/>
                        </a:rPr>
                        <m:t>=</m:t>
                      </m:r>
                      <m:r>
                        <a:rPr lang="en-GB" b="0" i="1" smtClean="0">
                          <a:latin typeface="Cambria Math" panose="02040503050406030204" pitchFamily="18" charset="0"/>
                        </a:rPr>
                        <m:t>𝑢𝑡</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r>
                        <a:rPr lang="en-GB" b="0" i="1" smtClean="0">
                          <a:latin typeface="Cambria Math" panose="02040503050406030204" pitchFamily="18" charset="0"/>
                        </a:rPr>
                        <m:t>𝑎</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𝑡</m:t>
                          </m:r>
                        </m:e>
                        <m:sup>
                          <m:r>
                            <a:rPr lang="en-GB" b="0" i="1" smtClean="0">
                              <a:latin typeface="Cambria Math" panose="02040503050406030204" pitchFamily="18" charset="0"/>
                            </a:rPr>
                            <m:t>2</m:t>
                          </m:r>
                        </m:sup>
                      </m:sSup>
                    </m:oMath>
                    <m:oMath xmlns:m="http://schemas.openxmlformats.org/officeDocument/2006/math">
                      <m:r>
                        <a:rPr lang="en-GB" b="0" i="1" smtClean="0">
                          <a:latin typeface="Cambria Math" panose="02040503050406030204" pitchFamily="18" charset="0"/>
                        </a:rPr>
                        <m:t>𝑠</m:t>
                      </m:r>
                      <m:r>
                        <a:rPr lang="en-GB" b="0" i="1" smtClean="0">
                          <a:latin typeface="Cambria Math" panose="02040503050406030204" pitchFamily="18" charset="0"/>
                        </a:rPr>
                        <m:t>=</m:t>
                      </m:r>
                      <m:d>
                        <m:dPr>
                          <m:ctrlPr>
                            <a:rPr lang="en-GB" b="0" i="1" smtClean="0">
                              <a:latin typeface="Cambria Math" panose="02040503050406030204" pitchFamily="18" charset="0"/>
                            </a:rPr>
                          </m:ctrlPr>
                        </m:dPr>
                        <m:e>
                          <m:r>
                            <a:rPr lang="en-GB" b="0" i="1" smtClean="0">
                              <a:latin typeface="Cambria Math" panose="02040503050406030204" pitchFamily="18" charset="0"/>
                            </a:rPr>
                            <m:t>0×4</m:t>
                          </m:r>
                        </m:e>
                      </m:d>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r>
                        <a:rPr lang="en-GB" b="0" i="1" smtClean="0">
                          <a:latin typeface="Cambria Math" panose="02040503050406030204" pitchFamily="18" charset="0"/>
                        </a:rPr>
                        <m:t>×3.2×</m:t>
                      </m:r>
                      <m:sSup>
                        <m:sSupPr>
                          <m:ctrlPr>
                            <a:rPr lang="en-GB" b="0" i="1" smtClean="0">
                              <a:latin typeface="Cambria Math" panose="02040503050406030204" pitchFamily="18" charset="0"/>
                            </a:rPr>
                          </m:ctrlPr>
                        </m:sSupPr>
                        <m:e>
                          <m:r>
                            <a:rPr lang="en-GB" b="0" i="1" smtClean="0">
                              <a:latin typeface="Cambria Math" panose="02040503050406030204" pitchFamily="18" charset="0"/>
                            </a:rPr>
                            <m:t>4</m:t>
                          </m:r>
                        </m:e>
                        <m:sup>
                          <m:r>
                            <a:rPr lang="en-GB" b="0" i="1" smtClean="0">
                              <a:latin typeface="Cambria Math" panose="02040503050406030204" pitchFamily="18" charset="0"/>
                            </a:rPr>
                            <m:t>2</m:t>
                          </m:r>
                        </m:sup>
                      </m:sSup>
                    </m:oMath>
                  </m:oMathPara>
                </a14:m>
                <a:r>
                  <a:rPr lang="en-GB" b="0" dirty="0"/>
                  <a:t/>
                </a:r>
                <a:br>
                  <a:rPr lang="en-GB" b="0" dirty="0"/>
                </a:br>
                <a14:m>
                  <m:oMath xmlns:m="http://schemas.openxmlformats.org/officeDocument/2006/math">
                    <m:r>
                      <a:rPr lang="en-GB" b="0" i="1" smtClean="0">
                        <a:latin typeface="Cambria Math" panose="02040503050406030204" pitchFamily="18" charset="0"/>
                      </a:rPr>
                      <m:t>=25.6</m:t>
                    </m:r>
                  </m:oMath>
                </a14:m>
                <a:r>
                  <a:rPr lang="en-GB" dirty="0"/>
                  <a:t> m</a:t>
                </a:r>
              </a:p>
            </p:txBody>
          </p:sp>
        </mc:Choice>
        <mc:Fallback xmlns="">
          <p:sp>
            <p:nvSpPr>
              <p:cNvPr id="27" name="TextBox 26">
                <a:extLst>
                  <a:ext uri="{FF2B5EF4-FFF2-40B4-BE49-F238E27FC236}">
                    <a16:creationId xmlns:a16="http://schemas.microsoft.com/office/drawing/2014/main" id="{6029C5EB-61C7-4813-957A-9CD4E534DB58}"/>
                  </a:ext>
                </a:extLst>
              </p:cNvPr>
              <p:cNvSpPr txBox="1">
                <a:spLocks noRot="1" noChangeAspect="1" noMove="1" noResize="1" noEditPoints="1" noAdjustHandles="1" noChangeArrowheads="1" noChangeShapeType="1" noTextEdit="1"/>
              </p:cNvSpPr>
              <p:nvPr/>
            </p:nvSpPr>
            <p:spPr>
              <a:xfrm>
                <a:off x="3533662" y="4126414"/>
                <a:ext cx="3682907" cy="1400192"/>
              </a:xfrm>
              <a:prstGeom prst="rect">
                <a:avLst/>
              </a:prstGeom>
              <a:blipFill>
                <a:blip r:embed="rId9"/>
                <a:stretch>
                  <a:fillRect b="-652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D337FACC-EEBD-4C37-8D57-B853027EADB5}"/>
                  </a:ext>
                </a:extLst>
              </p:cNvPr>
              <p:cNvSpPr txBox="1"/>
              <p:nvPr/>
            </p:nvSpPr>
            <p:spPr>
              <a:xfrm>
                <a:off x="3604204" y="5678282"/>
                <a:ext cx="2132306" cy="646331"/>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𝑅</m:t>
                      </m:r>
                      <m:d>
                        <m:dPr>
                          <m:ctrlPr>
                            <a:rPr lang="en-GB" b="0" i="1" smtClean="0">
                              <a:latin typeface="Cambria Math" panose="02040503050406030204" pitchFamily="18" charset="0"/>
                            </a:rPr>
                          </m:ctrlPr>
                        </m:dPr>
                        <m:e>
                          <m:r>
                            <a:rPr lang="en-GB" b="0" i="1" smtClean="0">
                              <a:latin typeface="Cambria Math" panose="02040503050406030204" pitchFamily="18" charset="0"/>
                            </a:rPr>
                            <m:t>↑</m:t>
                          </m:r>
                        </m:e>
                      </m:d>
                      <m:r>
                        <a:rPr lang="en-GB" b="0" i="1" smtClean="0">
                          <a:latin typeface="Cambria Math" panose="02040503050406030204" pitchFamily="18" charset="0"/>
                        </a:rPr>
                        <m:t>:    </m:t>
                      </m:r>
                      <m:r>
                        <a:rPr lang="en-GB" b="0" i="1" smtClean="0">
                          <a:latin typeface="Cambria Math" panose="02040503050406030204" pitchFamily="18" charset="0"/>
                        </a:rPr>
                        <m:t>𝑅</m:t>
                      </m:r>
                      <m:r>
                        <a:rPr lang="en-GB" b="0" i="1" smtClean="0">
                          <a:latin typeface="Cambria Math" panose="02040503050406030204" pitchFamily="18" charset="0"/>
                        </a:rPr>
                        <m:t>=5</m:t>
                      </m:r>
                      <m:r>
                        <a:rPr lang="en-GB" b="0" i="1" smtClean="0">
                          <a:latin typeface="Cambria Math" panose="02040503050406030204" pitchFamily="18" charset="0"/>
                        </a:rPr>
                        <m:t>𝑔</m:t>
                      </m:r>
                    </m:oMath>
                  </m:oMathPara>
                </a14:m>
                <a:r>
                  <a:rPr lang="en-GB" b="0" dirty="0"/>
                  <a:t/>
                </a:r>
                <a:br>
                  <a:rPr lang="en-GB" b="0" dirty="0"/>
                </a:br>
                <a14:m>
                  <m:oMath xmlns:m="http://schemas.openxmlformats.org/officeDocument/2006/math">
                    <m:r>
                      <a:rPr lang="en-GB" b="0" i="1" smtClean="0">
                        <a:latin typeface="Cambria Math" panose="02040503050406030204" pitchFamily="18" charset="0"/>
                      </a:rPr>
                      <m:t>𝑅</m:t>
                    </m:r>
                    <m:r>
                      <a:rPr lang="en-GB" b="0" i="1" smtClean="0">
                        <a:latin typeface="Cambria Math" panose="02040503050406030204" pitchFamily="18" charset="0"/>
                      </a:rPr>
                      <m:t>=49</m:t>
                    </m:r>
                  </m:oMath>
                </a14:m>
                <a:r>
                  <a:rPr lang="en-GB" dirty="0"/>
                  <a:t> N</a:t>
                </a:r>
              </a:p>
            </p:txBody>
          </p:sp>
        </mc:Choice>
        <mc:Fallback xmlns="">
          <p:sp>
            <p:nvSpPr>
              <p:cNvPr id="28" name="TextBox 27">
                <a:extLst>
                  <a:ext uri="{FF2B5EF4-FFF2-40B4-BE49-F238E27FC236}">
                    <a16:creationId xmlns:a16="http://schemas.microsoft.com/office/drawing/2014/main" id="{D337FACC-EEBD-4C37-8D57-B853027EADB5}"/>
                  </a:ext>
                </a:extLst>
              </p:cNvPr>
              <p:cNvSpPr txBox="1">
                <a:spLocks noRot="1" noChangeAspect="1" noMove="1" noResize="1" noEditPoints="1" noAdjustHandles="1" noChangeArrowheads="1" noChangeShapeType="1" noTextEdit="1"/>
              </p:cNvSpPr>
              <p:nvPr/>
            </p:nvSpPr>
            <p:spPr>
              <a:xfrm>
                <a:off x="3604204" y="5678282"/>
                <a:ext cx="2132306" cy="646331"/>
              </a:xfrm>
              <a:prstGeom prst="rect">
                <a:avLst/>
              </a:prstGeom>
              <a:blipFill>
                <a:blip r:embed="rId10"/>
                <a:stretch>
                  <a:fillRect b="-13084"/>
                </a:stretch>
              </a:blipFill>
            </p:spPr>
            <p:txBody>
              <a:bodyPr/>
              <a:lstStyle/>
              <a:p>
                <a:r>
                  <a:rPr lang="en-GB">
                    <a:noFill/>
                  </a:rPr>
                  <a:t> </a:t>
                </a:r>
              </a:p>
            </p:txBody>
          </p:sp>
        </mc:Fallback>
      </mc:AlternateContent>
      <p:sp>
        <p:nvSpPr>
          <p:cNvPr id="29" name="TextBox 28">
            <a:extLst>
              <a:ext uri="{FF2B5EF4-FFF2-40B4-BE49-F238E27FC236}">
                <a16:creationId xmlns:a16="http://schemas.microsoft.com/office/drawing/2014/main" id="{567A2B83-2181-4996-BED5-3FFE26B68939}"/>
              </a:ext>
            </a:extLst>
          </p:cNvPr>
          <p:cNvSpPr txBox="1"/>
          <p:nvPr/>
        </p:nvSpPr>
        <p:spPr>
          <a:xfrm>
            <a:off x="6478901" y="5600622"/>
            <a:ext cx="1840366" cy="101566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dirty="0">
                <a:latin typeface="+mj-lt"/>
              </a:rPr>
              <a:t>If the object is not accelerating in a particular direction, e.g. up-down, then forces up = forces down.</a:t>
            </a:r>
          </a:p>
        </p:txBody>
      </p:sp>
      <p:sp>
        <p:nvSpPr>
          <p:cNvPr id="30" name="Rectangle 29">
            <a:extLst>
              <a:ext uri="{FF2B5EF4-FFF2-40B4-BE49-F238E27FC236}">
                <a16:creationId xmlns:a16="http://schemas.microsoft.com/office/drawing/2014/main" id="{FFF4A193-666A-4554-93CC-531FD964B037}"/>
              </a:ext>
            </a:extLst>
          </p:cNvPr>
          <p:cNvSpPr/>
          <p:nvPr/>
        </p:nvSpPr>
        <p:spPr>
          <a:xfrm>
            <a:off x="3203848" y="3356143"/>
            <a:ext cx="216024" cy="1886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31" name="Rectangle 30">
            <a:extLst>
              <a:ext uri="{FF2B5EF4-FFF2-40B4-BE49-F238E27FC236}">
                <a16:creationId xmlns:a16="http://schemas.microsoft.com/office/drawing/2014/main" id="{1EAB1145-B655-47BC-A397-A3173CCD12C0}"/>
              </a:ext>
            </a:extLst>
          </p:cNvPr>
          <p:cNvSpPr/>
          <p:nvPr/>
        </p:nvSpPr>
        <p:spPr>
          <a:xfrm>
            <a:off x="3197498" y="4182929"/>
            <a:ext cx="216024" cy="1886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32" name="Rectangle 31">
            <a:extLst>
              <a:ext uri="{FF2B5EF4-FFF2-40B4-BE49-F238E27FC236}">
                <a16:creationId xmlns:a16="http://schemas.microsoft.com/office/drawing/2014/main" id="{AFA1A0CE-0944-4A92-ACD3-D916F6698EDB}"/>
              </a:ext>
            </a:extLst>
          </p:cNvPr>
          <p:cNvSpPr/>
          <p:nvPr/>
        </p:nvSpPr>
        <p:spPr>
          <a:xfrm>
            <a:off x="3191018" y="5586007"/>
            <a:ext cx="216024" cy="1886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c</a:t>
            </a:r>
          </a:p>
        </p:txBody>
      </p: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6A34DA36-250C-440C-A5EC-2E3CF7150093}"/>
                  </a:ext>
                </a:extLst>
              </p:cNvPr>
              <p:cNvSpPr txBox="1"/>
              <p:nvPr/>
            </p:nvSpPr>
            <p:spPr>
              <a:xfrm>
                <a:off x="274210" y="641896"/>
                <a:ext cx="7796590" cy="646331"/>
              </a:xfrm>
              <a:prstGeom prst="rect">
                <a:avLst/>
              </a:prstGeom>
              <a:noFill/>
            </p:spPr>
            <p:txBody>
              <a:bodyPr wrap="square" rtlCol="0">
                <a:spAutoFit/>
              </a:bodyPr>
              <a:lstStyle/>
              <a:p>
                <a:r>
                  <a:rPr lang="en-GB" dirty="0"/>
                  <a:t>Since </a:t>
                </a:r>
                <a14:m>
                  <m:oMath xmlns:m="http://schemas.openxmlformats.org/officeDocument/2006/math">
                    <m:r>
                      <a:rPr lang="en-GB" b="0" i="1" smtClean="0">
                        <a:latin typeface="Cambria Math" panose="02040503050406030204" pitchFamily="18" charset="0"/>
                      </a:rPr>
                      <m:t>𝐹</m:t>
                    </m:r>
                    <m:r>
                      <a:rPr lang="en-GB" b="0" i="1" smtClean="0">
                        <a:latin typeface="Cambria Math" panose="02040503050406030204" pitchFamily="18" charset="0"/>
                      </a:rPr>
                      <m:t>=</m:t>
                    </m:r>
                    <m:r>
                      <a:rPr lang="en-GB" b="0" i="1" smtClean="0">
                        <a:latin typeface="Cambria Math" panose="02040503050406030204" pitchFamily="18" charset="0"/>
                      </a:rPr>
                      <m:t>𝑚𝑎</m:t>
                    </m:r>
                  </m:oMath>
                </a14:m>
                <a:r>
                  <a:rPr lang="en-GB" dirty="0"/>
                  <a:t> involves both force and acceleration, it allows </a:t>
                </a:r>
                <a:r>
                  <a:rPr lang="en-GB" dirty="0" smtClean="0"/>
                  <a:t>us to </a:t>
                </a:r>
                <a:r>
                  <a:rPr lang="en-GB" dirty="0"/>
                  <a:t>connect calculations involving forces with a calculations involving </a:t>
                </a:r>
                <a14:m>
                  <m:oMath xmlns:m="http://schemas.openxmlformats.org/officeDocument/2006/math">
                    <m:r>
                      <a:rPr lang="en-GB" b="0" i="1" smtClean="0">
                        <a:latin typeface="Cambria Math" panose="02040503050406030204" pitchFamily="18" charset="0"/>
                      </a:rPr>
                      <m:t>𝑠𝑢𝑣𝑎𝑡</m:t>
                    </m:r>
                  </m:oMath>
                </a14:m>
                <a:r>
                  <a:rPr lang="en-GB" dirty="0"/>
                  <a:t> values.</a:t>
                </a:r>
              </a:p>
            </p:txBody>
          </p:sp>
        </mc:Choice>
        <mc:Fallback xmlns="">
          <p:sp>
            <p:nvSpPr>
              <p:cNvPr id="37" name="TextBox 36">
                <a:extLst>
                  <a:ext uri="{FF2B5EF4-FFF2-40B4-BE49-F238E27FC236}">
                    <a16:creationId xmlns:a16="http://schemas.microsoft.com/office/drawing/2014/main" id="{6A34DA36-250C-440C-A5EC-2E3CF7150093}"/>
                  </a:ext>
                </a:extLst>
              </p:cNvPr>
              <p:cNvSpPr txBox="1">
                <a:spLocks noRot="1" noChangeAspect="1" noMove="1" noResize="1" noEditPoints="1" noAdjustHandles="1" noChangeArrowheads="1" noChangeShapeType="1" noTextEdit="1"/>
              </p:cNvSpPr>
              <p:nvPr/>
            </p:nvSpPr>
            <p:spPr>
              <a:xfrm>
                <a:off x="274210" y="641896"/>
                <a:ext cx="7796590" cy="646331"/>
              </a:xfrm>
              <a:prstGeom prst="rect">
                <a:avLst/>
              </a:prstGeom>
              <a:blipFill>
                <a:blip r:embed="rId11"/>
                <a:stretch>
                  <a:fillRect l="-704" t="-4717" b="-14151"/>
                </a:stretch>
              </a:blipFill>
            </p:spPr>
            <p:txBody>
              <a:bodyPr/>
              <a:lstStyle/>
              <a:p>
                <a:r>
                  <a:rPr lang="en-GB">
                    <a:noFill/>
                  </a:rPr>
                  <a:t> </a:t>
                </a:r>
              </a:p>
            </p:txBody>
          </p:sp>
        </mc:Fallback>
      </mc:AlternateContent>
    </p:spTree>
    <p:extLst>
      <p:ext uri="{BB962C8B-B14F-4D97-AF65-F5344CB8AC3E}">
        <p14:creationId xmlns:p14="http://schemas.microsoft.com/office/powerpoint/2010/main" val="3553631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10C</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r>
              <a:rPr lang="en-GB" sz="2400" dirty="0"/>
              <a:t>Pearson Stats/Mechanics Year 1</a:t>
            </a:r>
          </a:p>
          <a:p>
            <a:r>
              <a:rPr lang="en-GB" sz="2400" dirty="0"/>
              <a:t>Pages 164-166</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93671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E2FBAFD-14C6-4D55-A591-BAF42C7063CC}"/>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049C703D-8241-4CA5-B533-8702A9501137}"/>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Forces as Vectors</a:t>
              </a:r>
              <a:endParaRPr lang="en-GB" sz="3200" dirty="0"/>
            </a:p>
          </p:txBody>
        </p:sp>
        <p:cxnSp>
          <p:nvCxnSpPr>
            <p:cNvPr id="4" name="Straight Connector 3">
              <a:extLst>
                <a:ext uri="{FF2B5EF4-FFF2-40B4-BE49-F238E27FC236}">
                  <a16:creationId xmlns:a16="http://schemas.microsoft.com/office/drawing/2014/main" id="{AF0D9C02-A2A4-468B-BB63-C60743CDE65B}"/>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952AEB9F-65F5-4526-970C-F3B10614C800}"/>
                  </a:ext>
                </a:extLst>
              </p:cNvPr>
              <p:cNvSpPr txBox="1"/>
              <p:nvPr/>
            </p:nvSpPr>
            <p:spPr>
              <a:xfrm>
                <a:off x="243136" y="743620"/>
                <a:ext cx="6120680" cy="646331"/>
              </a:xfrm>
              <a:prstGeom prst="rect">
                <a:avLst/>
              </a:prstGeom>
              <a:noFill/>
            </p:spPr>
            <p:txBody>
              <a:bodyPr wrap="square" rtlCol="0">
                <a:spAutoFit/>
              </a:bodyPr>
              <a:lstStyle/>
              <a:p>
                <a:r>
                  <a:rPr lang="en-GB" dirty="0"/>
                  <a:t>Forces have direction, and therefore we can naturally write them as vectors, either in </a:t>
                </a:r>
                <a14:m>
                  <m:oMath xmlns:m="http://schemas.openxmlformats.org/officeDocument/2006/math">
                    <m:r>
                      <a:rPr lang="en-GB" b="1" i="1" smtClean="0">
                        <a:latin typeface="Cambria Math" panose="02040503050406030204" pitchFamily="18" charset="0"/>
                      </a:rPr>
                      <m:t>𝒊</m:t>
                    </m:r>
                  </m:oMath>
                </a14:m>
                <a:r>
                  <a:rPr lang="en-GB" b="1" dirty="0"/>
                  <a:t>-</a:t>
                </a:r>
                <a14:m>
                  <m:oMath xmlns:m="http://schemas.openxmlformats.org/officeDocument/2006/math">
                    <m:r>
                      <a:rPr lang="en-GB" b="1" i="1" dirty="0" smtClean="0">
                        <a:latin typeface="Cambria Math" panose="02040503050406030204" pitchFamily="18" charset="0"/>
                      </a:rPr>
                      <m:t>𝒋</m:t>
                    </m:r>
                  </m:oMath>
                </a14:m>
                <a:r>
                  <a:rPr lang="en-GB" b="1" dirty="0"/>
                  <a:t> </a:t>
                </a:r>
                <a:r>
                  <a:rPr lang="en-GB" dirty="0"/>
                  <a:t>notation or as column vectors.</a:t>
                </a:r>
              </a:p>
            </p:txBody>
          </p:sp>
        </mc:Choice>
        <mc:Fallback xmlns="">
          <p:sp>
            <p:nvSpPr>
              <p:cNvPr id="5" name="TextBox 4">
                <a:extLst>
                  <a:ext uri="{FF2B5EF4-FFF2-40B4-BE49-F238E27FC236}">
                    <a16:creationId xmlns:a16="http://schemas.microsoft.com/office/drawing/2014/main" id="{952AEB9F-65F5-4526-970C-F3B10614C800}"/>
                  </a:ext>
                </a:extLst>
              </p:cNvPr>
              <p:cNvSpPr txBox="1">
                <a:spLocks noRot="1" noChangeAspect="1" noMove="1" noResize="1" noEditPoints="1" noAdjustHandles="1" noChangeArrowheads="1" noChangeShapeType="1" noTextEdit="1"/>
              </p:cNvSpPr>
              <p:nvPr/>
            </p:nvSpPr>
            <p:spPr>
              <a:xfrm>
                <a:off x="243136" y="743620"/>
                <a:ext cx="6120680" cy="646331"/>
              </a:xfrm>
              <a:prstGeom prst="rect">
                <a:avLst/>
              </a:prstGeom>
              <a:blipFill>
                <a:blip r:embed="rId2"/>
                <a:stretch>
                  <a:fillRect l="-896" t="-5660" b="-14151"/>
                </a:stretch>
              </a:blipFill>
            </p:spPr>
            <p:txBody>
              <a:bodyPr/>
              <a:lstStyle/>
              <a:p>
                <a:r>
                  <a:rPr lang="en-GB">
                    <a:noFill/>
                  </a:rPr>
                  <a:t> </a:t>
                </a:r>
              </a:p>
            </p:txBody>
          </p:sp>
        </mc:Fallback>
      </mc:AlternateContent>
      <p:sp>
        <p:nvSpPr>
          <p:cNvPr id="6" name="TextBox 5">
            <a:extLst>
              <a:ext uri="{FF2B5EF4-FFF2-40B4-BE49-F238E27FC236}">
                <a16:creationId xmlns:a16="http://schemas.microsoft.com/office/drawing/2014/main" id="{9BC05E33-A20B-4CBE-BE3D-0F6E8C5881AE}"/>
              </a:ext>
            </a:extLst>
          </p:cNvPr>
          <p:cNvSpPr txBox="1"/>
          <p:nvPr/>
        </p:nvSpPr>
        <p:spPr>
          <a:xfrm>
            <a:off x="293936" y="1595016"/>
            <a:ext cx="8557964"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latin typeface="Wingdings" panose="05000000000000000000" pitchFamily="2" charset="2"/>
              </a:rPr>
              <a:t>!</a:t>
            </a:r>
            <a:r>
              <a:rPr lang="en-GB" dirty="0"/>
              <a:t> You can find the resultant of two or more forces given as vectors by adding the vectors.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047B9871-3AB4-4A72-9633-44BEE56107B0}"/>
                  </a:ext>
                </a:extLst>
              </p:cNvPr>
              <p:cNvSpPr txBox="1"/>
              <p:nvPr/>
            </p:nvSpPr>
            <p:spPr>
              <a:xfrm>
                <a:off x="332036" y="2192288"/>
                <a:ext cx="3681164" cy="1077218"/>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The forces </a:t>
                </a:r>
                <a14:m>
                  <m:oMath xmlns:m="http://schemas.openxmlformats.org/officeDocument/2006/math">
                    <m:r>
                      <a:rPr lang="en-GB" sz="1600" b="0" i="1" smtClean="0">
                        <a:latin typeface="Cambria Math" panose="02040503050406030204" pitchFamily="18" charset="0"/>
                      </a:rPr>
                      <m:t>2</m:t>
                    </m:r>
                    <m:r>
                      <a:rPr lang="en-GB" sz="1600" b="1" i="1" smtClean="0">
                        <a:latin typeface="Cambria Math" panose="02040503050406030204" pitchFamily="18" charset="0"/>
                      </a:rPr>
                      <m:t>𝒊</m:t>
                    </m:r>
                    <m:r>
                      <a:rPr lang="en-GB" sz="1600" b="0" i="1" smtClean="0">
                        <a:latin typeface="Cambria Math" panose="02040503050406030204" pitchFamily="18" charset="0"/>
                      </a:rPr>
                      <m:t>+3</m:t>
                    </m:r>
                    <m:r>
                      <a:rPr lang="en-GB" sz="1600" b="1" i="1" smtClean="0">
                        <a:latin typeface="Cambria Math" panose="02040503050406030204" pitchFamily="18" charset="0"/>
                      </a:rPr>
                      <m:t>𝒋</m:t>
                    </m:r>
                  </m:oMath>
                </a14:m>
                <a:r>
                  <a:rPr lang="en-GB" sz="1600" dirty="0"/>
                  <a:t>, </a:t>
                </a:r>
                <a14:m>
                  <m:oMath xmlns:m="http://schemas.openxmlformats.org/officeDocument/2006/math">
                    <m:r>
                      <a:rPr lang="en-GB" sz="1600" b="0" i="1" smtClean="0">
                        <a:latin typeface="Cambria Math" panose="02040503050406030204" pitchFamily="18" charset="0"/>
                      </a:rPr>
                      <m:t>4</m:t>
                    </m:r>
                    <m:r>
                      <a:rPr lang="en-GB" sz="1600" b="1" i="1" smtClean="0">
                        <a:latin typeface="Cambria Math" panose="02040503050406030204" pitchFamily="18" charset="0"/>
                      </a:rPr>
                      <m:t>𝒊</m:t>
                    </m:r>
                    <m:r>
                      <a:rPr lang="en-GB" sz="1600" b="0" i="1" smtClean="0">
                        <a:latin typeface="Cambria Math" panose="02040503050406030204" pitchFamily="18" charset="0"/>
                      </a:rPr>
                      <m:t>−</m:t>
                    </m:r>
                    <m:r>
                      <a:rPr lang="en-GB" sz="1600" b="1" i="1" smtClean="0">
                        <a:latin typeface="Cambria Math" panose="02040503050406030204" pitchFamily="18" charset="0"/>
                      </a:rPr>
                      <m:t>𝒋</m:t>
                    </m:r>
                  </m:oMath>
                </a14:m>
                <a:r>
                  <a:rPr lang="en-GB" sz="1600" dirty="0"/>
                  <a:t>, </a:t>
                </a:r>
                <a14:m>
                  <m:oMath xmlns:m="http://schemas.openxmlformats.org/officeDocument/2006/math">
                    <m:r>
                      <a:rPr lang="en-GB" sz="1600" b="0" i="1" smtClean="0">
                        <a:latin typeface="Cambria Math" panose="02040503050406030204" pitchFamily="18" charset="0"/>
                      </a:rPr>
                      <m:t>−3</m:t>
                    </m:r>
                    <m:r>
                      <a:rPr lang="en-GB" sz="1600" b="1" i="1" smtClean="0">
                        <a:latin typeface="Cambria Math" panose="02040503050406030204" pitchFamily="18" charset="0"/>
                      </a:rPr>
                      <m:t>𝒊</m:t>
                    </m:r>
                    <m:r>
                      <a:rPr lang="en-GB" sz="1600" b="0" i="1" smtClean="0">
                        <a:latin typeface="Cambria Math" panose="02040503050406030204" pitchFamily="18" charset="0"/>
                      </a:rPr>
                      <m:t>+2</m:t>
                    </m:r>
                    <m:r>
                      <a:rPr lang="en-GB" sz="1600" b="1" i="1" smtClean="0">
                        <a:latin typeface="Cambria Math" panose="02040503050406030204" pitchFamily="18" charset="0"/>
                      </a:rPr>
                      <m:t>𝒋</m:t>
                    </m:r>
                  </m:oMath>
                </a14:m>
                <a:r>
                  <a:rPr lang="en-GB" sz="1600" dirty="0"/>
                  <a:t> and </a:t>
                </a:r>
                <a14:m>
                  <m:oMath xmlns:m="http://schemas.openxmlformats.org/officeDocument/2006/math">
                    <m:r>
                      <a:rPr lang="en-GB" sz="1600" b="0" i="1" smtClean="0">
                        <a:latin typeface="Cambria Math" panose="02040503050406030204" pitchFamily="18" charset="0"/>
                      </a:rPr>
                      <m:t>𝑎</m:t>
                    </m:r>
                    <m:r>
                      <a:rPr lang="en-GB" sz="1600" b="1" i="1" smtClean="0">
                        <a:latin typeface="Cambria Math" panose="02040503050406030204" pitchFamily="18" charset="0"/>
                      </a:rPr>
                      <m:t>𝒊</m:t>
                    </m:r>
                    <m:r>
                      <a:rPr lang="en-GB" sz="1600" b="0" i="1" smtClean="0">
                        <a:latin typeface="Cambria Math" panose="02040503050406030204" pitchFamily="18" charset="0"/>
                      </a:rPr>
                      <m:t>+</m:t>
                    </m:r>
                    <m:r>
                      <a:rPr lang="en-GB" sz="1600" b="0" i="1" smtClean="0">
                        <a:latin typeface="Cambria Math" panose="02040503050406030204" pitchFamily="18" charset="0"/>
                      </a:rPr>
                      <m:t>𝑏</m:t>
                    </m:r>
                    <m:r>
                      <a:rPr lang="en-GB" sz="1600" b="1" i="1" smtClean="0">
                        <a:latin typeface="Cambria Math" panose="02040503050406030204" pitchFamily="18" charset="0"/>
                      </a:rPr>
                      <m:t>𝒋</m:t>
                    </m:r>
                  </m:oMath>
                </a14:m>
                <a:r>
                  <a:rPr lang="en-GB" sz="1600" dirty="0"/>
                  <a:t> act on an object which is in equilibrium. Find the values of </a:t>
                </a:r>
                <a14:m>
                  <m:oMath xmlns:m="http://schemas.openxmlformats.org/officeDocument/2006/math">
                    <m:r>
                      <a:rPr lang="en-GB" sz="1600" b="0" i="1" smtClean="0">
                        <a:latin typeface="Cambria Math" panose="02040503050406030204" pitchFamily="18" charset="0"/>
                      </a:rPr>
                      <m:t>𝑎</m:t>
                    </m:r>
                  </m:oMath>
                </a14:m>
                <a:r>
                  <a:rPr lang="en-GB" sz="1600" dirty="0"/>
                  <a:t> and </a:t>
                </a:r>
                <a14:m>
                  <m:oMath xmlns:m="http://schemas.openxmlformats.org/officeDocument/2006/math">
                    <m:r>
                      <a:rPr lang="en-GB" sz="1600" b="0" i="1" smtClean="0">
                        <a:latin typeface="Cambria Math" panose="02040503050406030204" pitchFamily="18" charset="0"/>
                      </a:rPr>
                      <m:t>𝑏</m:t>
                    </m:r>
                  </m:oMath>
                </a14:m>
                <a:r>
                  <a:rPr lang="en-GB" sz="1600" dirty="0"/>
                  <a:t>.</a:t>
                </a:r>
              </a:p>
            </p:txBody>
          </p:sp>
        </mc:Choice>
        <mc:Fallback xmlns="">
          <p:sp>
            <p:nvSpPr>
              <p:cNvPr id="7" name="TextBox 6">
                <a:extLst>
                  <a:ext uri="{FF2B5EF4-FFF2-40B4-BE49-F238E27FC236}">
                    <a16:creationId xmlns:a16="http://schemas.microsoft.com/office/drawing/2014/main" id="{047B9871-3AB4-4A72-9633-44BEE56107B0}"/>
                  </a:ext>
                </a:extLst>
              </p:cNvPr>
              <p:cNvSpPr txBox="1">
                <a:spLocks noRot="1" noChangeAspect="1" noMove="1" noResize="1" noEditPoints="1" noAdjustHandles="1" noChangeArrowheads="1" noChangeShapeType="1" noTextEdit="1"/>
              </p:cNvSpPr>
              <p:nvPr/>
            </p:nvSpPr>
            <p:spPr>
              <a:xfrm>
                <a:off x="332036" y="2192288"/>
                <a:ext cx="3681164" cy="1077218"/>
              </a:xfrm>
              <a:prstGeom prst="rect">
                <a:avLst/>
              </a:prstGeom>
              <a:blipFill>
                <a:blip r:embed="rId3"/>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AD964BCB-B034-4F64-8EE6-4DA02FB6426D}"/>
                  </a:ext>
                </a:extLst>
              </p:cNvPr>
              <p:cNvSpPr txBox="1"/>
              <p:nvPr/>
            </p:nvSpPr>
            <p:spPr>
              <a:xfrm>
                <a:off x="387276" y="3661668"/>
                <a:ext cx="2940124" cy="1297791"/>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d>
                        <m:dPr>
                          <m:ctrlPr>
                            <a:rPr lang="en-GB" b="0" i="1" smtClean="0">
                              <a:latin typeface="Cambria Math" panose="02040503050406030204" pitchFamily="18" charset="0"/>
                            </a:rPr>
                          </m:ctrlPr>
                        </m:dPr>
                        <m:e>
                          <m:m>
                            <m:mPr>
                              <m:plcHide m:val="on"/>
                              <m:mcs>
                                <m:mc>
                                  <m:mcPr>
                                    <m:count m:val="1"/>
                                    <m:mcJc m:val="center"/>
                                  </m:mcPr>
                                </m:mc>
                              </m:mcs>
                              <m:ctrlPr>
                                <a:rPr lang="en-GB" b="0" i="1" smtClean="0">
                                  <a:latin typeface="Cambria Math" panose="02040503050406030204" pitchFamily="18" charset="0"/>
                                </a:rPr>
                              </m:ctrlPr>
                            </m:mPr>
                            <m:mr>
                              <m:e>
                                <m:r>
                                  <a:rPr lang="en-GB" b="0" i="1" smtClean="0">
                                    <a:latin typeface="Cambria Math" panose="02040503050406030204" pitchFamily="18" charset="0"/>
                                  </a:rPr>
                                  <m:t>2</m:t>
                                </m:r>
                              </m:e>
                            </m:mr>
                            <m:mr>
                              <m:e>
                                <m:r>
                                  <a:rPr lang="en-GB" b="0" i="1" smtClean="0">
                                    <a:latin typeface="Cambria Math" panose="02040503050406030204" pitchFamily="18" charset="0"/>
                                  </a:rPr>
                                  <m:t>3</m:t>
                                </m:r>
                              </m:e>
                            </m:mr>
                          </m:m>
                        </m:e>
                      </m:d>
                      <m:r>
                        <a:rPr lang="en-GB" b="0" i="1" smtClean="0">
                          <a:latin typeface="Cambria Math" panose="02040503050406030204" pitchFamily="18" charset="0"/>
                        </a:rPr>
                        <m:t>+</m:t>
                      </m:r>
                      <m:d>
                        <m:dPr>
                          <m:ctrlPr>
                            <a:rPr lang="en-GB" b="0" i="1" smtClean="0">
                              <a:latin typeface="Cambria Math" panose="02040503050406030204" pitchFamily="18" charset="0"/>
                            </a:rPr>
                          </m:ctrlPr>
                        </m:dPr>
                        <m:e>
                          <m:m>
                            <m:mPr>
                              <m:plcHide m:val="on"/>
                              <m:mcs>
                                <m:mc>
                                  <m:mcPr>
                                    <m:count m:val="1"/>
                                    <m:mcJc m:val="center"/>
                                  </m:mcPr>
                                </m:mc>
                              </m:mcs>
                              <m:ctrlPr>
                                <a:rPr lang="en-GB" b="0" i="1" smtClean="0">
                                  <a:latin typeface="Cambria Math" panose="02040503050406030204" pitchFamily="18" charset="0"/>
                                </a:rPr>
                              </m:ctrlPr>
                            </m:mPr>
                            <m:mr>
                              <m:e>
                                <m:r>
                                  <a:rPr lang="en-GB" b="0" i="1" smtClean="0">
                                    <a:latin typeface="Cambria Math" panose="02040503050406030204" pitchFamily="18" charset="0"/>
                                  </a:rPr>
                                  <m:t>4</m:t>
                                </m:r>
                              </m:e>
                            </m:mr>
                            <m:mr>
                              <m:e>
                                <m:r>
                                  <a:rPr lang="en-GB" b="0" i="1" smtClean="0">
                                    <a:latin typeface="Cambria Math" panose="02040503050406030204" pitchFamily="18" charset="0"/>
                                  </a:rPr>
                                  <m:t>−1</m:t>
                                </m:r>
                              </m:e>
                            </m:mr>
                          </m:m>
                        </m:e>
                      </m:d>
                      <m:r>
                        <a:rPr lang="en-GB" b="0" i="1" smtClean="0">
                          <a:latin typeface="Cambria Math" panose="02040503050406030204" pitchFamily="18" charset="0"/>
                        </a:rPr>
                        <m:t>+</m:t>
                      </m:r>
                      <m:d>
                        <m:dPr>
                          <m:ctrlPr>
                            <a:rPr lang="en-GB" b="0" i="1" smtClean="0">
                              <a:latin typeface="Cambria Math" panose="02040503050406030204" pitchFamily="18" charset="0"/>
                            </a:rPr>
                          </m:ctrlPr>
                        </m:dPr>
                        <m:e>
                          <m:m>
                            <m:mPr>
                              <m:plcHide m:val="on"/>
                              <m:mcs>
                                <m:mc>
                                  <m:mcPr>
                                    <m:count m:val="1"/>
                                    <m:mcJc m:val="center"/>
                                  </m:mcPr>
                                </m:mc>
                              </m:mcs>
                              <m:ctrlPr>
                                <a:rPr lang="en-GB" b="0" i="1" smtClean="0">
                                  <a:latin typeface="Cambria Math" panose="02040503050406030204" pitchFamily="18" charset="0"/>
                                </a:rPr>
                              </m:ctrlPr>
                            </m:mPr>
                            <m:mr>
                              <m:e>
                                <m:r>
                                  <a:rPr lang="en-GB" b="0" i="1" smtClean="0">
                                    <a:latin typeface="Cambria Math" panose="02040503050406030204" pitchFamily="18" charset="0"/>
                                  </a:rPr>
                                  <m:t>−3</m:t>
                                </m:r>
                              </m:e>
                            </m:mr>
                            <m:mr>
                              <m:e>
                                <m:r>
                                  <a:rPr lang="en-GB" b="0" i="1" smtClean="0">
                                    <a:latin typeface="Cambria Math" panose="02040503050406030204" pitchFamily="18" charset="0"/>
                                  </a:rPr>
                                  <m:t>2</m:t>
                                </m:r>
                              </m:e>
                            </m:mr>
                          </m:m>
                        </m:e>
                      </m:d>
                      <m:r>
                        <a:rPr lang="en-GB" b="0" i="1" smtClean="0">
                          <a:latin typeface="Cambria Math" panose="02040503050406030204" pitchFamily="18" charset="0"/>
                        </a:rPr>
                        <m:t>+</m:t>
                      </m:r>
                      <m:d>
                        <m:dPr>
                          <m:ctrlPr>
                            <a:rPr lang="en-GB" b="0" i="1" smtClean="0">
                              <a:latin typeface="Cambria Math" panose="02040503050406030204" pitchFamily="18" charset="0"/>
                            </a:rPr>
                          </m:ctrlPr>
                        </m:dPr>
                        <m:e>
                          <m:m>
                            <m:mPr>
                              <m:plcHide m:val="on"/>
                              <m:mcs>
                                <m:mc>
                                  <m:mcPr>
                                    <m:count m:val="1"/>
                                    <m:mcJc m:val="center"/>
                                  </m:mcPr>
                                </m:mc>
                              </m:mcs>
                              <m:ctrlPr>
                                <a:rPr lang="en-GB" b="0" i="1" smtClean="0">
                                  <a:latin typeface="Cambria Math" panose="02040503050406030204" pitchFamily="18" charset="0"/>
                                </a:rPr>
                              </m:ctrlPr>
                            </m:mPr>
                            <m:mr>
                              <m:e>
                                <m:r>
                                  <a:rPr lang="en-GB" b="0" i="1" smtClean="0">
                                    <a:latin typeface="Cambria Math" panose="02040503050406030204" pitchFamily="18" charset="0"/>
                                  </a:rPr>
                                  <m:t>𝑎</m:t>
                                </m:r>
                              </m:e>
                            </m:mr>
                            <m:mr>
                              <m:e>
                                <m:r>
                                  <a:rPr lang="en-GB" b="0" i="1" smtClean="0">
                                    <a:latin typeface="Cambria Math" panose="02040503050406030204" pitchFamily="18" charset="0"/>
                                  </a:rPr>
                                  <m:t>𝑏</m:t>
                                </m:r>
                              </m:e>
                            </m:mr>
                          </m:m>
                        </m:e>
                      </m:d>
                    </m:oMath>
                    <m:oMath xmlns:m="http://schemas.openxmlformats.org/officeDocument/2006/math">
                      <m:r>
                        <a:rPr lang="en-GB" b="0" i="1" smtClean="0">
                          <a:latin typeface="Cambria Math" panose="02040503050406030204" pitchFamily="18" charset="0"/>
                        </a:rPr>
                        <m:t>=</m:t>
                      </m:r>
                      <m:d>
                        <m:dPr>
                          <m:ctrlPr>
                            <a:rPr lang="en-GB" b="0" i="1" smtClean="0">
                              <a:latin typeface="Cambria Math" panose="02040503050406030204" pitchFamily="18" charset="0"/>
                            </a:rPr>
                          </m:ctrlPr>
                        </m:dPr>
                        <m:e>
                          <m:m>
                            <m:mPr>
                              <m:plcHide m:val="on"/>
                              <m:mcs>
                                <m:mc>
                                  <m:mcPr>
                                    <m:count m:val="1"/>
                                    <m:mcJc m:val="center"/>
                                  </m:mcPr>
                                </m:mc>
                              </m:mcs>
                              <m:ctrlPr>
                                <a:rPr lang="en-GB" b="0" i="1" smtClean="0">
                                  <a:latin typeface="Cambria Math" panose="02040503050406030204" pitchFamily="18" charset="0"/>
                                </a:rPr>
                              </m:ctrlPr>
                            </m:mPr>
                            <m:mr>
                              <m:e>
                                <m:r>
                                  <a:rPr lang="en-GB" b="0" i="1" smtClean="0">
                                    <a:latin typeface="Cambria Math" panose="02040503050406030204" pitchFamily="18" charset="0"/>
                                  </a:rPr>
                                  <m:t>3+</m:t>
                                </m:r>
                                <m:r>
                                  <a:rPr lang="en-GB" b="0" i="1" smtClean="0">
                                    <a:latin typeface="Cambria Math" panose="02040503050406030204" pitchFamily="18" charset="0"/>
                                  </a:rPr>
                                  <m:t>𝑎</m:t>
                                </m:r>
                              </m:e>
                            </m:mr>
                            <m:mr>
                              <m:e>
                                <m:r>
                                  <a:rPr lang="en-GB" b="0" i="1" smtClean="0">
                                    <a:latin typeface="Cambria Math" panose="02040503050406030204" pitchFamily="18" charset="0"/>
                                  </a:rPr>
                                  <m:t>4+</m:t>
                                </m:r>
                                <m:r>
                                  <a:rPr lang="en-GB" b="0" i="1" smtClean="0">
                                    <a:latin typeface="Cambria Math" panose="02040503050406030204" pitchFamily="18" charset="0"/>
                                  </a:rPr>
                                  <m:t>𝑏</m:t>
                                </m:r>
                              </m:e>
                            </m:mr>
                          </m:m>
                        </m:e>
                      </m:d>
                      <m:r>
                        <a:rPr lang="en-GB" b="0" i="1" smtClean="0">
                          <a:latin typeface="Cambria Math" panose="02040503050406030204" pitchFamily="18" charset="0"/>
                        </a:rPr>
                        <m:t>=</m:t>
                      </m:r>
                      <m:d>
                        <m:dPr>
                          <m:ctrlPr>
                            <a:rPr lang="en-GB" b="0" i="1" smtClean="0">
                              <a:latin typeface="Cambria Math" panose="02040503050406030204" pitchFamily="18" charset="0"/>
                            </a:rPr>
                          </m:ctrlPr>
                        </m:dPr>
                        <m:e>
                          <m:m>
                            <m:mPr>
                              <m:plcHide m:val="on"/>
                              <m:mcs>
                                <m:mc>
                                  <m:mcPr>
                                    <m:count m:val="1"/>
                                    <m:mcJc m:val="center"/>
                                  </m:mcPr>
                                </m:mc>
                              </m:mcs>
                              <m:ctrlPr>
                                <a:rPr lang="en-GB" b="0" i="1" smtClean="0">
                                  <a:latin typeface="Cambria Math" panose="02040503050406030204" pitchFamily="18" charset="0"/>
                                </a:rPr>
                              </m:ctrlPr>
                            </m:mPr>
                            <m:mr>
                              <m:e>
                                <m:r>
                                  <a:rPr lang="en-GB" b="0" i="1" smtClean="0">
                                    <a:latin typeface="Cambria Math" panose="02040503050406030204" pitchFamily="18" charset="0"/>
                                  </a:rPr>
                                  <m:t>0</m:t>
                                </m:r>
                              </m:e>
                            </m:mr>
                            <m:mr>
                              <m:e>
                                <m:r>
                                  <a:rPr lang="en-GB" b="0" i="1" smtClean="0">
                                    <a:latin typeface="Cambria Math" panose="02040503050406030204" pitchFamily="18" charset="0"/>
                                  </a:rPr>
                                  <m:t>0</m:t>
                                </m:r>
                              </m:e>
                            </m:mr>
                          </m:m>
                        </m:e>
                      </m:d>
                    </m:oMath>
                  </m:oMathPara>
                </a14:m>
                <a:endParaRPr lang="en-GB" dirty="0"/>
              </a:p>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m:t>
                      </m:r>
                      <m:r>
                        <a:rPr lang="en-GB" b="0" i="1" smtClean="0">
                          <a:latin typeface="Cambria Math" panose="02040503050406030204" pitchFamily="18" charset="0"/>
                        </a:rPr>
                        <m:t>𝑎</m:t>
                      </m:r>
                      <m:r>
                        <a:rPr lang="en-GB" b="0" i="1" smtClean="0">
                          <a:latin typeface="Cambria Math" panose="02040503050406030204" pitchFamily="18" charset="0"/>
                        </a:rPr>
                        <m:t>=−3,  </m:t>
                      </m:r>
                      <m:r>
                        <a:rPr lang="en-GB" b="0" i="1" smtClean="0">
                          <a:latin typeface="Cambria Math" panose="02040503050406030204" pitchFamily="18" charset="0"/>
                        </a:rPr>
                        <m:t>𝑏</m:t>
                      </m:r>
                      <m:r>
                        <a:rPr lang="en-GB" b="0" i="1" smtClean="0">
                          <a:latin typeface="Cambria Math" panose="02040503050406030204" pitchFamily="18" charset="0"/>
                        </a:rPr>
                        <m:t>=−4</m:t>
                      </m:r>
                    </m:oMath>
                  </m:oMathPara>
                </a14:m>
                <a:endParaRPr lang="en-GB" dirty="0"/>
              </a:p>
            </p:txBody>
          </p:sp>
        </mc:Choice>
        <mc:Fallback xmlns="">
          <p:sp>
            <p:nvSpPr>
              <p:cNvPr id="8" name="TextBox 7">
                <a:extLst>
                  <a:ext uri="{FF2B5EF4-FFF2-40B4-BE49-F238E27FC236}">
                    <a16:creationId xmlns:a16="http://schemas.microsoft.com/office/drawing/2014/main" id="{AD964BCB-B034-4F64-8EE6-4DA02FB6426D}"/>
                  </a:ext>
                </a:extLst>
              </p:cNvPr>
              <p:cNvSpPr txBox="1">
                <a:spLocks noRot="1" noChangeAspect="1" noMove="1" noResize="1" noEditPoints="1" noAdjustHandles="1" noChangeArrowheads="1" noChangeShapeType="1" noTextEdit="1"/>
              </p:cNvSpPr>
              <p:nvPr/>
            </p:nvSpPr>
            <p:spPr>
              <a:xfrm>
                <a:off x="387276" y="3661668"/>
                <a:ext cx="2940124" cy="1297791"/>
              </a:xfrm>
              <a:prstGeom prst="rect">
                <a:avLst/>
              </a:prstGeom>
              <a:blipFill>
                <a:blip r:embed="rId4"/>
                <a:stretch>
                  <a:fillRect/>
                </a:stretch>
              </a:blipFill>
            </p:spPr>
            <p:txBody>
              <a:bodyPr/>
              <a:lstStyle/>
              <a:p>
                <a:r>
                  <a:rPr lang="en-GB">
                    <a:noFill/>
                  </a:rPr>
                  <a:t> </a:t>
                </a:r>
              </a:p>
            </p:txBody>
          </p:sp>
        </mc:Fallback>
      </mc:AlternateContent>
      <p:sp>
        <p:nvSpPr>
          <p:cNvPr id="9" name="TextBox 8">
            <a:extLst>
              <a:ext uri="{FF2B5EF4-FFF2-40B4-BE49-F238E27FC236}">
                <a16:creationId xmlns:a16="http://schemas.microsoft.com/office/drawing/2014/main" id="{1E1FBF04-9BC0-4BAA-81C8-9D6FB3AFBA07}"/>
              </a:ext>
            </a:extLst>
          </p:cNvPr>
          <p:cNvSpPr txBox="1"/>
          <p:nvPr/>
        </p:nvSpPr>
        <p:spPr>
          <a:xfrm>
            <a:off x="3153420" y="3915916"/>
            <a:ext cx="1126728" cy="954107"/>
          </a:xfrm>
          <a:prstGeom prst="rect">
            <a:avLst/>
          </a:prstGeom>
          <a:noFill/>
        </p:spPr>
        <p:txBody>
          <a:bodyPr wrap="square" rtlCol="0">
            <a:spAutoFit/>
          </a:bodyPr>
          <a:lstStyle/>
          <a:p>
            <a:r>
              <a:rPr lang="en-GB" sz="1400" dirty="0"/>
              <a:t>If in equilibrium, resultant force is 0.</a:t>
            </a:r>
          </a:p>
        </p:txBody>
      </p:sp>
      <p:cxnSp>
        <p:nvCxnSpPr>
          <p:cNvPr id="11" name="Straight Arrow Connector 10">
            <a:extLst>
              <a:ext uri="{FF2B5EF4-FFF2-40B4-BE49-F238E27FC236}">
                <a16:creationId xmlns:a16="http://schemas.microsoft.com/office/drawing/2014/main" id="{076C76D8-E9C1-4AFA-BD86-D96BEAEE345D}"/>
              </a:ext>
            </a:extLst>
          </p:cNvPr>
          <p:cNvCxnSpPr>
            <a:cxnSpLocks/>
          </p:cNvCxnSpPr>
          <p:nvPr/>
        </p:nvCxnSpPr>
        <p:spPr>
          <a:xfrm flipH="1">
            <a:off x="2336800" y="4265682"/>
            <a:ext cx="880120" cy="1412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03E03E2-462F-4522-B458-1A9A918BEDDD}"/>
                  </a:ext>
                </a:extLst>
              </p:cNvPr>
              <p:cNvSpPr txBox="1"/>
              <p:nvPr/>
            </p:nvSpPr>
            <p:spPr>
              <a:xfrm>
                <a:off x="4343400" y="2191990"/>
                <a:ext cx="4621656" cy="1569660"/>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The vector </a:t>
                </a:r>
                <a14:m>
                  <m:oMath xmlns:m="http://schemas.openxmlformats.org/officeDocument/2006/math">
                    <m:r>
                      <a:rPr lang="en-GB" sz="1600" b="0" i="1" smtClean="0">
                        <a:latin typeface="Cambria Math" panose="02040503050406030204" pitchFamily="18" charset="0"/>
                      </a:rPr>
                      <m:t>𝑖</m:t>
                    </m:r>
                  </m:oMath>
                </a14:m>
                <a:r>
                  <a:rPr lang="en-GB" sz="1600" dirty="0"/>
                  <a:t> is due east and </a:t>
                </a:r>
                <a14:m>
                  <m:oMath xmlns:m="http://schemas.openxmlformats.org/officeDocument/2006/math">
                    <m:r>
                      <a:rPr lang="en-GB" sz="1600" b="0" i="1" smtClean="0">
                        <a:latin typeface="Cambria Math" panose="02040503050406030204" pitchFamily="18" charset="0"/>
                      </a:rPr>
                      <m:t>𝑗</m:t>
                    </m:r>
                  </m:oMath>
                </a14:m>
                <a:r>
                  <a:rPr lang="en-GB" sz="1600" dirty="0"/>
                  <a:t> due north. A particle begins at rest at the origin. It is acted on by three forces </a:t>
                </a:r>
                <a14:m>
                  <m:oMath xmlns:m="http://schemas.openxmlformats.org/officeDocument/2006/math">
                    <m:d>
                      <m:dPr>
                        <m:ctrlPr>
                          <a:rPr lang="en-GB" sz="1600" b="0" i="1" smtClean="0">
                            <a:latin typeface="Cambria Math" panose="02040503050406030204" pitchFamily="18" charset="0"/>
                          </a:rPr>
                        </m:ctrlPr>
                      </m:dPr>
                      <m:e>
                        <m:r>
                          <a:rPr lang="en-GB" sz="1600" b="0" i="1" smtClean="0">
                            <a:latin typeface="Cambria Math" panose="02040503050406030204" pitchFamily="18" charset="0"/>
                          </a:rPr>
                          <m:t>2</m:t>
                        </m:r>
                        <m:r>
                          <a:rPr lang="en-GB" sz="1600" b="1" i="1" smtClean="0">
                            <a:latin typeface="Cambria Math" panose="02040503050406030204" pitchFamily="18" charset="0"/>
                          </a:rPr>
                          <m:t>𝒊</m:t>
                        </m:r>
                        <m:r>
                          <a:rPr lang="en-GB" sz="1600" b="0" i="1" smtClean="0">
                            <a:latin typeface="Cambria Math" panose="02040503050406030204" pitchFamily="18" charset="0"/>
                          </a:rPr>
                          <m:t>+</m:t>
                        </m:r>
                        <m:r>
                          <a:rPr lang="en-GB" sz="1600" b="1" i="1" smtClean="0">
                            <a:latin typeface="Cambria Math" panose="02040503050406030204" pitchFamily="18" charset="0"/>
                          </a:rPr>
                          <m:t>𝒋</m:t>
                        </m:r>
                      </m:e>
                    </m:d>
                  </m:oMath>
                </a14:m>
                <a:r>
                  <a:rPr lang="en-GB" sz="1600" b="0" i="0" dirty="0">
                    <a:latin typeface="+mj-lt"/>
                  </a:rPr>
                  <a:t> N</a:t>
                </a:r>
                <a:r>
                  <a:rPr lang="en-GB" sz="1600" dirty="0"/>
                  <a:t>, </a:t>
                </a:r>
                <a14:m>
                  <m:oMath xmlns:m="http://schemas.openxmlformats.org/officeDocument/2006/math">
                    <m:d>
                      <m:dPr>
                        <m:ctrlPr>
                          <a:rPr lang="en-GB" sz="1600" b="0" i="1" smtClean="0">
                            <a:latin typeface="Cambria Math" panose="02040503050406030204" pitchFamily="18" charset="0"/>
                          </a:rPr>
                        </m:ctrlPr>
                      </m:dPr>
                      <m:e>
                        <m:r>
                          <a:rPr lang="en-GB" sz="1600" b="0" i="1" smtClean="0">
                            <a:latin typeface="Cambria Math" panose="02040503050406030204" pitchFamily="18" charset="0"/>
                          </a:rPr>
                          <m:t>3</m:t>
                        </m:r>
                        <m:r>
                          <a:rPr lang="en-GB" sz="1600" b="1" i="1" smtClean="0">
                            <a:latin typeface="Cambria Math" panose="02040503050406030204" pitchFamily="18" charset="0"/>
                          </a:rPr>
                          <m:t>𝒊</m:t>
                        </m:r>
                        <m:r>
                          <a:rPr lang="en-GB" sz="1600" b="0" i="1" smtClean="0">
                            <a:latin typeface="Cambria Math" panose="02040503050406030204" pitchFamily="18" charset="0"/>
                          </a:rPr>
                          <m:t>−2</m:t>
                        </m:r>
                        <m:r>
                          <a:rPr lang="en-GB" sz="1600" b="1" i="1" smtClean="0">
                            <a:latin typeface="Cambria Math" panose="02040503050406030204" pitchFamily="18" charset="0"/>
                          </a:rPr>
                          <m:t>𝒋</m:t>
                        </m:r>
                      </m:e>
                    </m:d>
                  </m:oMath>
                </a14:m>
                <a:r>
                  <a:rPr lang="en-GB" sz="1600" dirty="0"/>
                  <a:t> N and </a:t>
                </a:r>
                <a14:m>
                  <m:oMath xmlns:m="http://schemas.openxmlformats.org/officeDocument/2006/math">
                    <m:d>
                      <m:dPr>
                        <m:ctrlPr>
                          <a:rPr lang="en-GB" sz="1600" b="0" i="1" smtClean="0">
                            <a:latin typeface="Cambria Math" panose="02040503050406030204" pitchFamily="18" charset="0"/>
                          </a:rPr>
                        </m:ctrlPr>
                      </m:dPr>
                      <m:e>
                        <m:r>
                          <a:rPr lang="en-GB" sz="1600" b="0" i="1" smtClean="0">
                            <a:latin typeface="Cambria Math" panose="02040503050406030204" pitchFamily="18" charset="0"/>
                          </a:rPr>
                          <m:t>−</m:t>
                        </m:r>
                        <m:r>
                          <a:rPr lang="en-GB" sz="1600" b="1" i="1" smtClean="0">
                            <a:latin typeface="Cambria Math" panose="02040503050406030204" pitchFamily="18" charset="0"/>
                          </a:rPr>
                          <m:t>𝒊</m:t>
                        </m:r>
                        <m:r>
                          <a:rPr lang="en-GB" sz="1600" b="0" i="1" smtClean="0">
                            <a:latin typeface="Cambria Math" panose="02040503050406030204" pitchFamily="18" charset="0"/>
                          </a:rPr>
                          <m:t>+4</m:t>
                        </m:r>
                        <m:r>
                          <a:rPr lang="en-GB" sz="1600" b="1" i="1" smtClean="0">
                            <a:latin typeface="Cambria Math" panose="02040503050406030204" pitchFamily="18" charset="0"/>
                          </a:rPr>
                          <m:t>𝒋</m:t>
                        </m:r>
                      </m:e>
                    </m:d>
                  </m:oMath>
                </a14:m>
                <a:r>
                  <a:rPr lang="en-GB" sz="1600" dirty="0"/>
                  <a:t> N.</a:t>
                </a:r>
              </a:p>
              <a:p>
                <a:pPr marL="342900" indent="-342900">
                  <a:buAutoNum type="alphaLcParenBoth"/>
                </a:pPr>
                <a:r>
                  <a:rPr lang="en-GB" sz="1600" dirty="0"/>
                  <a:t>Find the resultant force in the form </a:t>
                </a:r>
                <a14:m>
                  <m:oMath xmlns:m="http://schemas.openxmlformats.org/officeDocument/2006/math">
                    <m:r>
                      <a:rPr lang="en-GB" sz="1600" b="0" i="1" smtClean="0">
                        <a:latin typeface="Cambria Math" panose="02040503050406030204" pitchFamily="18" charset="0"/>
                      </a:rPr>
                      <m:t>𝑝</m:t>
                    </m:r>
                    <m:r>
                      <a:rPr lang="en-GB" sz="1600" b="1" i="1" smtClean="0">
                        <a:latin typeface="Cambria Math" panose="02040503050406030204" pitchFamily="18" charset="0"/>
                      </a:rPr>
                      <m:t>𝒊</m:t>
                    </m:r>
                    <m:r>
                      <a:rPr lang="en-GB" sz="1600" b="0" i="1" smtClean="0">
                        <a:latin typeface="Cambria Math" panose="02040503050406030204" pitchFamily="18" charset="0"/>
                      </a:rPr>
                      <m:t>+</m:t>
                    </m:r>
                    <m:r>
                      <a:rPr lang="en-GB" sz="1600" b="0" i="1" smtClean="0">
                        <a:latin typeface="Cambria Math" panose="02040503050406030204" pitchFamily="18" charset="0"/>
                      </a:rPr>
                      <m:t>𝑞</m:t>
                    </m:r>
                    <m:r>
                      <a:rPr lang="en-GB" sz="1600" b="1" i="1" smtClean="0">
                        <a:latin typeface="Cambria Math" panose="02040503050406030204" pitchFamily="18" charset="0"/>
                      </a:rPr>
                      <m:t>𝒋</m:t>
                    </m:r>
                  </m:oMath>
                </a14:m>
                <a:r>
                  <a:rPr lang="en-GB" sz="1600" dirty="0"/>
                  <a:t>.</a:t>
                </a:r>
              </a:p>
              <a:p>
                <a:pPr marL="342900" indent="-342900">
                  <a:buAutoNum type="alphaLcParenBoth"/>
                </a:pPr>
                <a:r>
                  <a:rPr lang="en-GB" sz="1600" dirty="0"/>
                  <a:t>Work out the magnitude and bearing of the resultant force.</a:t>
                </a:r>
              </a:p>
            </p:txBody>
          </p:sp>
        </mc:Choice>
        <mc:Fallback xmlns="">
          <p:sp>
            <p:nvSpPr>
              <p:cNvPr id="12" name="TextBox 11">
                <a:extLst>
                  <a:ext uri="{FF2B5EF4-FFF2-40B4-BE49-F238E27FC236}">
                    <a16:creationId xmlns:a16="http://schemas.microsoft.com/office/drawing/2014/main" id="{003E03E2-462F-4522-B458-1A9A918BEDDD}"/>
                  </a:ext>
                </a:extLst>
              </p:cNvPr>
              <p:cNvSpPr txBox="1">
                <a:spLocks noRot="1" noChangeAspect="1" noMove="1" noResize="1" noEditPoints="1" noAdjustHandles="1" noChangeArrowheads="1" noChangeShapeType="1" noTextEdit="1"/>
              </p:cNvSpPr>
              <p:nvPr/>
            </p:nvSpPr>
            <p:spPr>
              <a:xfrm>
                <a:off x="4343400" y="2191990"/>
                <a:ext cx="4621656" cy="1569660"/>
              </a:xfrm>
              <a:prstGeom prst="rect">
                <a:avLst/>
              </a:prstGeom>
              <a:blipFill>
                <a:blip r:embed="rId5"/>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2D32DFB4-3A7D-46C7-9F37-C6CD167A1BE8}"/>
                  </a:ext>
                </a:extLst>
              </p:cNvPr>
              <p:cNvSpPr txBox="1"/>
              <p:nvPr/>
            </p:nvSpPr>
            <p:spPr>
              <a:xfrm>
                <a:off x="4816861" y="3954289"/>
                <a:ext cx="3806144" cy="502125"/>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d>
                        <m:dPr>
                          <m:ctrlPr>
                            <a:rPr lang="en-GB" sz="1600" b="0" i="1" smtClean="0">
                              <a:latin typeface="Cambria Math" panose="02040503050406030204" pitchFamily="18" charset="0"/>
                            </a:rPr>
                          </m:ctrlPr>
                        </m:dPr>
                        <m:e>
                          <m:m>
                            <m:mPr>
                              <m:plcHide m:val="on"/>
                              <m:mcs>
                                <m:mc>
                                  <m:mcPr>
                                    <m:count m:val="1"/>
                                    <m:mcJc m:val="center"/>
                                  </m:mcPr>
                                </m:mc>
                              </m:mcs>
                              <m:ctrlPr>
                                <a:rPr lang="en-GB" sz="1600" b="0" i="1" smtClean="0">
                                  <a:latin typeface="Cambria Math" panose="02040503050406030204" pitchFamily="18" charset="0"/>
                                </a:rPr>
                              </m:ctrlPr>
                            </m:mPr>
                            <m:mr>
                              <m:e>
                                <m:r>
                                  <a:rPr lang="en-GB" sz="1600" b="0" i="1" smtClean="0">
                                    <a:latin typeface="Cambria Math" panose="02040503050406030204" pitchFamily="18" charset="0"/>
                                  </a:rPr>
                                  <m:t>2</m:t>
                                </m:r>
                              </m:e>
                            </m:mr>
                            <m:mr>
                              <m:e>
                                <m:r>
                                  <a:rPr lang="en-GB" sz="1600" b="0" i="1" smtClean="0">
                                    <a:latin typeface="Cambria Math" panose="02040503050406030204" pitchFamily="18" charset="0"/>
                                  </a:rPr>
                                  <m:t>1</m:t>
                                </m:r>
                              </m:e>
                            </m:mr>
                          </m:m>
                        </m:e>
                      </m:d>
                      <m:r>
                        <a:rPr lang="en-GB" sz="1600" b="0" i="1" smtClean="0">
                          <a:latin typeface="Cambria Math" panose="02040503050406030204" pitchFamily="18" charset="0"/>
                        </a:rPr>
                        <m:t>+</m:t>
                      </m:r>
                      <m:d>
                        <m:dPr>
                          <m:ctrlPr>
                            <a:rPr lang="en-GB" sz="1600" b="0" i="1" smtClean="0">
                              <a:latin typeface="Cambria Math" panose="02040503050406030204" pitchFamily="18" charset="0"/>
                            </a:rPr>
                          </m:ctrlPr>
                        </m:dPr>
                        <m:e>
                          <m:m>
                            <m:mPr>
                              <m:plcHide m:val="on"/>
                              <m:mcs>
                                <m:mc>
                                  <m:mcPr>
                                    <m:count m:val="1"/>
                                    <m:mcJc m:val="center"/>
                                  </m:mcPr>
                                </m:mc>
                              </m:mcs>
                              <m:ctrlPr>
                                <a:rPr lang="en-GB" sz="1600" b="0" i="1" smtClean="0">
                                  <a:latin typeface="Cambria Math" panose="02040503050406030204" pitchFamily="18" charset="0"/>
                                </a:rPr>
                              </m:ctrlPr>
                            </m:mPr>
                            <m:mr>
                              <m:e>
                                <m:r>
                                  <a:rPr lang="en-GB" sz="1600" b="0" i="1" smtClean="0">
                                    <a:latin typeface="Cambria Math" panose="02040503050406030204" pitchFamily="18" charset="0"/>
                                  </a:rPr>
                                  <m:t>3</m:t>
                                </m:r>
                              </m:e>
                            </m:mr>
                            <m:mr>
                              <m:e>
                                <m:r>
                                  <a:rPr lang="en-GB" sz="1600" b="0" i="1" smtClean="0">
                                    <a:latin typeface="Cambria Math" panose="02040503050406030204" pitchFamily="18" charset="0"/>
                                  </a:rPr>
                                  <m:t>−2</m:t>
                                </m:r>
                              </m:e>
                            </m:mr>
                          </m:m>
                        </m:e>
                      </m:d>
                      <m:r>
                        <a:rPr lang="en-GB" sz="1600" b="0" i="1" smtClean="0">
                          <a:latin typeface="Cambria Math" panose="02040503050406030204" pitchFamily="18" charset="0"/>
                        </a:rPr>
                        <m:t>+</m:t>
                      </m:r>
                      <m:d>
                        <m:dPr>
                          <m:ctrlPr>
                            <a:rPr lang="en-GB" sz="1600" b="0" i="1" smtClean="0">
                              <a:latin typeface="Cambria Math" panose="02040503050406030204" pitchFamily="18" charset="0"/>
                            </a:rPr>
                          </m:ctrlPr>
                        </m:dPr>
                        <m:e>
                          <m:m>
                            <m:mPr>
                              <m:plcHide m:val="on"/>
                              <m:mcs>
                                <m:mc>
                                  <m:mcPr>
                                    <m:count m:val="1"/>
                                    <m:mcJc m:val="center"/>
                                  </m:mcPr>
                                </m:mc>
                              </m:mcs>
                              <m:ctrlPr>
                                <a:rPr lang="en-GB" sz="1600" b="0" i="1" smtClean="0">
                                  <a:latin typeface="Cambria Math" panose="02040503050406030204" pitchFamily="18" charset="0"/>
                                </a:rPr>
                              </m:ctrlPr>
                            </m:mPr>
                            <m:mr>
                              <m:e>
                                <m:r>
                                  <a:rPr lang="en-GB" sz="1600" b="0" i="1" smtClean="0">
                                    <a:latin typeface="Cambria Math" panose="02040503050406030204" pitchFamily="18" charset="0"/>
                                  </a:rPr>
                                  <m:t>−1</m:t>
                                </m:r>
                              </m:e>
                            </m:mr>
                            <m:mr>
                              <m:e>
                                <m:r>
                                  <a:rPr lang="en-GB" sz="1600" b="0" i="1" smtClean="0">
                                    <a:latin typeface="Cambria Math" panose="02040503050406030204" pitchFamily="18" charset="0"/>
                                  </a:rPr>
                                  <m:t>4</m:t>
                                </m:r>
                              </m:e>
                            </m:mr>
                          </m:m>
                        </m:e>
                      </m:d>
                      <m:r>
                        <a:rPr lang="en-GB" sz="1600" b="0" i="1" smtClean="0">
                          <a:latin typeface="Cambria Math" panose="02040503050406030204" pitchFamily="18" charset="0"/>
                        </a:rPr>
                        <m:t>=</m:t>
                      </m:r>
                      <m:d>
                        <m:dPr>
                          <m:ctrlPr>
                            <a:rPr lang="en-GB" sz="1600" b="0" i="1" smtClean="0">
                              <a:latin typeface="Cambria Math" panose="02040503050406030204" pitchFamily="18" charset="0"/>
                            </a:rPr>
                          </m:ctrlPr>
                        </m:dPr>
                        <m:e>
                          <m:m>
                            <m:mPr>
                              <m:plcHide m:val="on"/>
                              <m:mcs>
                                <m:mc>
                                  <m:mcPr>
                                    <m:count m:val="1"/>
                                    <m:mcJc m:val="center"/>
                                  </m:mcPr>
                                </m:mc>
                              </m:mcs>
                              <m:ctrlPr>
                                <a:rPr lang="en-GB" sz="1600" b="0" i="1" smtClean="0">
                                  <a:latin typeface="Cambria Math" panose="02040503050406030204" pitchFamily="18" charset="0"/>
                                </a:rPr>
                              </m:ctrlPr>
                            </m:mPr>
                            <m:mr>
                              <m:e>
                                <m:r>
                                  <a:rPr lang="en-GB" sz="1600" b="0" i="1" smtClean="0">
                                    <a:latin typeface="Cambria Math" panose="02040503050406030204" pitchFamily="18" charset="0"/>
                                  </a:rPr>
                                  <m:t>4</m:t>
                                </m:r>
                              </m:e>
                            </m:mr>
                            <m:mr>
                              <m:e>
                                <m:r>
                                  <a:rPr lang="en-GB" sz="1600" b="0" i="1" smtClean="0">
                                    <a:latin typeface="Cambria Math" panose="02040503050406030204" pitchFamily="18" charset="0"/>
                                  </a:rPr>
                                  <m:t>3</m:t>
                                </m:r>
                              </m:e>
                            </m:mr>
                          </m:m>
                        </m:e>
                      </m:d>
                      <m:r>
                        <a:rPr lang="en-GB" sz="1600" b="0" i="1" smtClean="0">
                          <a:latin typeface="Cambria Math" panose="02040503050406030204" pitchFamily="18" charset="0"/>
                        </a:rPr>
                        <m:t>=4</m:t>
                      </m:r>
                      <m:r>
                        <a:rPr lang="en-GB" sz="1600" b="1" i="1" smtClean="0">
                          <a:latin typeface="Cambria Math" panose="02040503050406030204" pitchFamily="18" charset="0"/>
                        </a:rPr>
                        <m:t>𝒊</m:t>
                      </m:r>
                      <m:r>
                        <a:rPr lang="en-GB" sz="1600" b="0" i="1" smtClean="0">
                          <a:latin typeface="Cambria Math" panose="02040503050406030204" pitchFamily="18" charset="0"/>
                        </a:rPr>
                        <m:t>+3</m:t>
                      </m:r>
                      <m:r>
                        <a:rPr lang="en-GB" sz="1600" b="1" i="1" smtClean="0">
                          <a:latin typeface="Cambria Math" panose="02040503050406030204" pitchFamily="18" charset="0"/>
                        </a:rPr>
                        <m:t>𝒋</m:t>
                      </m:r>
                    </m:oMath>
                  </m:oMathPara>
                </a14:m>
                <a:r>
                  <a:rPr lang="en-GB" sz="1600" b="0" i="1" dirty="0">
                    <a:latin typeface="Cambria Math" panose="02040503050406030204" pitchFamily="18" charset="0"/>
                  </a:rPr>
                  <a:t/>
                </a:r>
                <a:br>
                  <a:rPr lang="en-GB" sz="1600" b="0" i="1" dirty="0">
                    <a:latin typeface="Cambria Math" panose="02040503050406030204" pitchFamily="18" charset="0"/>
                  </a:rPr>
                </a:br>
                <a:endParaRPr lang="en-GB" sz="1600" dirty="0"/>
              </a:p>
            </p:txBody>
          </p:sp>
        </mc:Choice>
        <mc:Fallback xmlns="">
          <p:sp>
            <p:nvSpPr>
              <p:cNvPr id="13" name="TextBox 12">
                <a:extLst>
                  <a:ext uri="{FF2B5EF4-FFF2-40B4-BE49-F238E27FC236}">
                    <a16:creationId xmlns:a16="http://schemas.microsoft.com/office/drawing/2014/main" id="{2D32DFB4-3A7D-46C7-9F37-C6CD167A1BE8}"/>
                  </a:ext>
                </a:extLst>
              </p:cNvPr>
              <p:cNvSpPr txBox="1">
                <a:spLocks noRot="1" noChangeAspect="1" noMove="1" noResize="1" noEditPoints="1" noAdjustHandles="1" noChangeArrowheads="1" noChangeShapeType="1" noTextEdit="1"/>
              </p:cNvSpPr>
              <p:nvPr/>
            </p:nvSpPr>
            <p:spPr>
              <a:xfrm>
                <a:off x="4816861" y="3954289"/>
                <a:ext cx="3806144" cy="502125"/>
              </a:xfrm>
              <a:prstGeom prst="rect">
                <a:avLst/>
              </a:prstGeom>
              <a:blipFill>
                <a:blip r:embed="rId6"/>
                <a:stretch>
                  <a:fillRect b="-3659"/>
                </a:stretch>
              </a:blipFill>
            </p:spPr>
            <p:txBody>
              <a:bodyPr/>
              <a:lstStyle/>
              <a:p>
                <a:r>
                  <a:rPr lang="en-GB">
                    <a:noFill/>
                  </a:rPr>
                  <a:t> </a:t>
                </a:r>
              </a:p>
            </p:txBody>
          </p:sp>
        </mc:Fallback>
      </mc:AlternateContent>
      <p:cxnSp>
        <p:nvCxnSpPr>
          <p:cNvPr id="15" name="Straight Arrow Connector 14">
            <a:extLst>
              <a:ext uri="{FF2B5EF4-FFF2-40B4-BE49-F238E27FC236}">
                <a16:creationId xmlns:a16="http://schemas.microsoft.com/office/drawing/2014/main" id="{72BFE1BD-201A-45E1-BD77-7370F435F7FA}"/>
              </a:ext>
            </a:extLst>
          </p:cNvPr>
          <p:cNvCxnSpPr>
            <a:cxnSpLocks/>
          </p:cNvCxnSpPr>
          <p:nvPr/>
        </p:nvCxnSpPr>
        <p:spPr>
          <a:xfrm flipV="1">
            <a:off x="4855210" y="4749800"/>
            <a:ext cx="901700" cy="55880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B6920D12-4410-4A35-A939-2073FE68FD00}"/>
              </a:ext>
            </a:extLst>
          </p:cNvPr>
          <p:cNvCxnSpPr>
            <a:cxnSpLocks/>
          </p:cNvCxnSpPr>
          <p:nvPr/>
        </p:nvCxnSpPr>
        <p:spPr>
          <a:xfrm>
            <a:off x="4880610" y="5340350"/>
            <a:ext cx="876300" cy="635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BAB3965-1FA5-4773-9905-4DE4F4D0DFB4}"/>
              </a:ext>
            </a:extLst>
          </p:cNvPr>
          <p:cNvCxnSpPr>
            <a:cxnSpLocks/>
          </p:cNvCxnSpPr>
          <p:nvPr/>
        </p:nvCxnSpPr>
        <p:spPr>
          <a:xfrm flipV="1">
            <a:off x="5744210" y="4806950"/>
            <a:ext cx="0" cy="5207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6888C12-31AF-418F-BB60-2DA2A862FB73}"/>
              </a:ext>
            </a:extLst>
          </p:cNvPr>
          <p:cNvSpPr txBox="1"/>
          <p:nvPr/>
        </p:nvSpPr>
        <p:spPr>
          <a:xfrm>
            <a:off x="5128694" y="5308600"/>
            <a:ext cx="297830" cy="369332"/>
          </a:xfrm>
          <a:prstGeom prst="rect">
            <a:avLst/>
          </a:prstGeom>
          <a:noFill/>
        </p:spPr>
        <p:txBody>
          <a:bodyPr wrap="square" rtlCol="0">
            <a:spAutoFit/>
          </a:bodyPr>
          <a:lstStyle/>
          <a:p>
            <a:r>
              <a:rPr lang="en-GB" dirty="0">
                <a:solidFill>
                  <a:schemeClr val="accent1"/>
                </a:solidFill>
              </a:rPr>
              <a:t>4</a:t>
            </a:r>
          </a:p>
        </p:txBody>
      </p:sp>
      <p:sp>
        <p:nvSpPr>
          <p:cNvPr id="26" name="TextBox 25">
            <a:extLst>
              <a:ext uri="{FF2B5EF4-FFF2-40B4-BE49-F238E27FC236}">
                <a16:creationId xmlns:a16="http://schemas.microsoft.com/office/drawing/2014/main" id="{D7B504C8-2E47-4D7C-ACD4-41F52E370577}"/>
              </a:ext>
            </a:extLst>
          </p:cNvPr>
          <p:cNvSpPr txBox="1"/>
          <p:nvPr/>
        </p:nvSpPr>
        <p:spPr>
          <a:xfrm>
            <a:off x="5725160" y="4882634"/>
            <a:ext cx="297830" cy="369332"/>
          </a:xfrm>
          <a:prstGeom prst="rect">
            <a:avLst/>
          </a:prstGeom>
          <a:noFill/>
        </p:spPr>
        <p:txBody>
          <a:bodyPr wrap="square" rtlCol="0">
            <a:spAutoFit/>
          </a:bodyPr>
          <a:lstStyle/>
          <a:p>
            <a:r>
              <a:rPr lang="en-GB" dirty="0">
                <a:solidFill>
                  <a:schemeClr val="accent1"/>
                </a:solidFill>
              </a:rPr>
              <a:t>3</a:t>
            </a:r>
          </a:p>
        </p:txBody>
      </p:sp>
      <p:sp>
        <p:nvSpPr>
          <p:cNvPr id="27" name="Freeform: Shape 26">
            <a:extLst>
              <a:ext uri="{FF2B5EF4-FFF2-40B4-BE49-F238E27FC236}">
                <a16:creationId xmlns:a16="http://schemas.microsoft.com/office/drawing/2014/main" id="{06427211-128B-479B-9F41-2908408FC5D4}"/>
              </a:ext>
            </a:extLst>
          </p:cNvPr>
          <p:cNvSpPr/>
          <p:nvPr/>
        </p:nvSpPr>
        <p:spPr>
          <a:xfrm>
            <a:off x="5118735" y="5148263"/>
            <a:ext cx="52388" cy="185737"/>
          </a:xfrm>
          <a:custGeom>
            <a:avLst/>
            <a:gdLst>
              <a:gd name="connsiteX0" fmla="*/ 52388 w 52388"/>
              <a:gd name="connsiteY0" fmla="*/ 185737 h 185737"/>
              <a:gd name="connsiteX1" fmla="*/ 42863 w 52388"/>
              <a:gd name="connsiteY1" fmla="*/ 80962 h 185737"/>
              <a:gd name="connsiteX2" fmla="*/ 0 w 52388"/>
              <a:gd name="connsiteY2" fmla="*/ 0 h 185737"/>
            </a:gdLst>
            <a:ahLst/>
            <a:cxnLst>
              <a:cxn ang="0">
                <a:pos x="connsiteX0" y="connsiteY0"/>
              </a:cxn>
              <a:cxn ang="0">
                <a:pos x="connsiteX1" y="connsiteY1"/>
              </a:cxn>
              <a:cxn ang="0">
                <a:pos x="connsiteX2" y="connsiteY2"/>
              </a:cxn>
            </a:cxnLst>
            <a:rect l="l" t="t" r="r" b="b"/>
            <a:pathLst>
              <a:path w="52388" h="185737">
                <a:moveTo>
                  <a:pt x="52388" y="185737"/>
                </a:moveTo>
                <a:cubicBezTo>
                  <a:pt x="51991" y="148827"/>
                  <a:pt x="51594" y="111918"/>
                  <a:pt x="42863" y="80962"/>
                </a:cubicBezTo>
                <a:cubicBezTo>
                  <a:pt x="34132" y="50006"/>
                  <a:pt x="17066" y="25003"/>
                  <a:pt x="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38C1D6DD-9B94-4269-BC5D-1B57DC0639C1}"/>
                  </a:ext>
                </a:extLst>
              </p:cNvPr>
              <p:cNvSpPr txBox="1"/>
              <p:nvPr/>
            </p:nvSpPr>
            <p:spPr>
              <a:xfrm>
                <a:off x="5128261" y="5022850"/>
                <a:ext cx="26890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𝜃</m:t>
                      </m:r>
                    </m:oMath>
                  </m:oMathPara>
                </a14:m>
                <a:endParaRPr lang="en-GB" dirty="0"/>
              </a:p>
            </p:txBody>
          </p:sp>
        </mc:Choice>
        <mc:Fallback xmlns="">
          <p:sp>
            <p:nvSpPr>
              <p:cNvPr id="28" name="TextBox 27">
                <a:extLst>
                  <a:ext uri="{FF2B5EF4-FFF2-40B4-BE49-F238E27FC236}">
                    <a16:creationId xmlns:a16="http://schemas.microsoft.com/office/drawing/2014/main" id="{38C1D6DD-9B94-4269-BC5D-1B57DC0639C1}"/>
                  </a:ext>
                </a:extLst>
              </p:cNvPr>
              <p:cNvSpPr txBox="1">
                <a:spLocks noRot="1" noChangeAspect="1" noMove="1" noResize="1" noEditPoints="1" noAdjustHandles="1" noChangeArrowheads="1" noChangeShapeType="1" noTextEdit="1"/>
              </p:cNvSpPr>
              <p:nvPr/>
            </p:nvSpPr>
            <p:spPr>
              <a:xfrm>
                <a:off x="5128261" y="5022850"/>
                <a:ext cx="268907" cy="369332"/>
              </a:xfrm>
              <a:prstGeom prst="rect">
                <a:avLst/>
              </a:prstGeom>
              <a:blipFill>
                <a:blip r:embed="rId7"/>
                <a:stretch>
                  <a:fillRect r="-1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5E673255-D765-4A80-AAC6-F4D2E2FA9213}"/>
                  </a:ext>
                </a:extLst>
              </p:cNvPr>
              <p:cNvSpPr txBox="1"/>
              <p:nvPr/>
            </p:nvSpPr>
            <p:spPr>
              <a:xfrm>
                <a:off x="6118860" y="4570450"/>
                <a:ext cx="2844048" cy="1553310"/>
              </a:xfrm>
              <a:prstGeom prst="rect">
                <a:avLst/>
              </a:prstGeom>
              <a:noFill/>
            </p:spPr>
            <p:txBody>
              <a:bodyPr wrap="square" rtlCol="0">
                <a:spAutoFit/>
              </a:bodyPr>
              <a:lstStyle/>
              <a:p>
                <a:r>
                  <a:rPr lang="en-GB" sz="1200" dirty="0"/>
                  <a:t>The magnitude of the force is the magnitude of the vector:</a:t>
                </a:r>
              </a:p>
              <a:p>
                <a:pPr/>
                <a14:m>
                  <m:oMathPara xmlns:m="http://schemas.openxmlformats.org/officeDocument/2006/math">
                    <m:oMathParaPr>
                      <m:jc m:val="centerGroup"/>
                    </m:oMathParaPr>
                    <m:oMath xmlns:m="http://schemas.openxmlformats.org/officeDocument/2006/math">
                      <m:d>
                        <m:dPr>
                          <m:begChr m:val="|"/>
                          <m:endChr m:val="|"/>
                          <m:ctrlPr>
                            <a:rPr lang="en-GB" sz="1200" b="0" i="1" smtClean="0">
                              <a:latin typeface="Cambria Math" panose="02040503050406030204" pitchFamily="18" charset="0"/>
                            </a:rPr>
                          </m:ctrlPr>
                        </m:dPr>
                        <m:e>
                          <m:d>
                            <m:dPr>
                              <m:ctrlPr>
                                <a:rPr lang="en-GB" sz="1200" b="0" i="1" smtClean="0">
                                  <a:latin typeface="Cambria Math" panose="02040503050406030204" pitchFamily="18" charset="0"/>
                                </a:rPr>
                              </m:ctrlPr>
                            </m:dPr>
                            <m:e>
                              <m:m>
                                <m:mPr>
                                  <m:plcHide m:val="on"/>
                                  <m:mcs>
                                    <m:mc>
                                      <m:mcPr>
                                        <m:count m:val="1"/>
                                        <m:mcJc m:val="center"/>
                                      </m:mcPr>
                                    </m:mc>
                                  </m:mcs>
                                  <m:ctrlPr>
                                    <a:rPr lang="en-GB" sz="1200" b="0" i="1" smtClean="0">
                                      <a:latin typeface="Cambria Math" panose="02040503050406030204" pitchFamily="18" charset="0"/>
                                    </a:rPr>
                                  </m:ctrlPr>
                                </m:mPr>
                                <m:mr>
                                  <m:e>
                                    <m:r>
                                      <a:rPr lang="en-GB" sz="1200" b="0" i="1" smtClean="0">
                                        <a:latin typeface="Cambria Math" panose="02040503050406030204" pitchFamily="18" charset="0"/>
                                      </a:rPr>
                                      <m:t>4</m:t>
                                    </m:r>
                                  </m:e>
                                </m:mr>
                                <m:mr>
                                  <m:e>
                                    <m:r>
                                      <a:rPr lang="en-GB" sz="1200" b="0" i="1" smtClean="0">
                                        <a:latin typeface="Cambria Math" panose="02040503050406030204" pitchFamily="18" charset="0"/>
                                      </a:rPr>
                                      <m:t>3</m:t>
                                    </m:r>
                                  </m:e>
                                </m:mr>
                              </m:m>
                            </m:e>
                          </m:d>
                        </m:e>
                      </m:d>
                      <m:r>
                        <a:rPr lang="en-GB" sz="1200" b="0" i="1" smtClean="0">
                          <a:latin typeface="Cambria Math" panose="02040503050406030204" pitchFamily="18" charset="0"/>
                        </a:rPr>
                        <m:t>=</m:t>
                      </m:r>
                      <m:rad>
                        <m:radPr>
                          <m:degHide m:val="on"/>
                          <m:ctrlPr>
                            <a:rPr lang="en-GB" sz="1200" b="0" i="1" smtClean="0">
                              <a:latin typeface="Cambria Math" panose="02040503050406030204" pitchFamily="18" charset="0"/>
                            </a:rPr>
                          </m:ctrlPr>
                        </m:radPr>
                        <m:deg/>
                        <m:e>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4</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3</m:t>
                              </m:r>
                            </m:e>
                            <m:sup>
                              <m:r>
                                <a:rPr lang="en-GB" sz="1200" b="0" i="1" smtClean="0">
                                  <a:latin typeface="Cambria Math" panose="02040503050406030204" pitchFamily="18" charset="0"/>
                                </a:rPr>
                                <m:t>2</m:t>
                              </m:r>
                            </m:sup>
                          </m:sSup>
                        </m:e>
                      </m:rad>
                      <m:r>
                        <a:rPr lang="en-GB" sz="1200" b="0" i="1" smtClean="0">
                          <a:latin typeface="Cambria Math" panose="02040503050406030204" pitchFamily="18" charset="0"/>
                        </a:rPr>
                        <m:t>=5 </m:t>
                      </m:r>
                      <m:r>
                        <a:rPr lang="en-GB" sz="1200" b="0" i="1" smtClean="0">
                          <a:latin typeface="Cambria Math" panose="02040503050406030204" pitchFamily="18" charset="0"/>
                        </a:rPr>
                        <m:t>𝑁</m:t>
                      </m:r>
                    </m:oMath>
                  </m:oMathPara>
                </a14:m>
                <a:endParaRPr lang="en-GB" sz="1200" dirty="0"/>
              </a:p>
              <a:p>
                <a:endParaRPr lang="en-GB" sz="1200" dirty="0"/>
              </a:p>
              <a:p>
                <a:pPr/>
                <a14:m>
                  <m:oMathPara xmlns:m="http://schemas.openxmlformats.org/officeDocument/2006/math">
                    <m:oMathParaPr>
                      <m:jc m:val="centerGroup"/>
                    </m:oMathParaPr>
                    <m:oMath xmlns:m="http://schemas.openxmlformats.org/officeDocument/2006/math">
                      <m:r>
                        <a:rPr lang="en-GB" sz="1200" b="0" i="1" smtClean="0">
                          <a:latin typeface="Cambria Math" panose="02040503050406030204" pitchFamily="18" charset="0"/>
                        </a:rPr>
                        <m:t>𝜃</m:t>
                      </m:r>
                      <m:r>
                        <a:rPr lang="en-GB" sz="1200" b="0" i="1" smtClean="0">
                          <a:latin typeface="Cambria Math" panose="02040503050406030204" pitchFamily="18" charset="0"/>
                        </a:rPr>
                        <m:t>=</m:t>
                      </m:r>
                      <m:func>
                        <m:funcPr>
                          <m:ctrlPr>
                            <a:rPr lang="en-GB" sz="1200" b="0" i="1" smtClean="0">
                              <a:latin typeface="Cambria Math" panose="02040503050406030204" pitchFamily="18" charset="0"/>
                            </a:rPr>
                          </m:ctrlPr>
                        </m:funcPr>
                        <m:fName>
                          <m:sSup>
                            <m:sSupPr>
                              <m:ctrlPr>
                                <a:rPr lang="en-GB" sz="1200" b="0" i="1" smtClean="0">
                                  <a:latin typeface="Cambria Math" panose="02040503050406030204" pitchFamily="18" charset="0"/>
                                </a:rPr>
                              </m:ctrlPr>
                            </m:sSupPr>
                            <m:e>
                              <m:r>
                                <m:rPr>
                                  <m:sty m:val="p"/>
                                </m:rPr>
                                <a:rPr lang="en-GB" sz="1200" b="0" i="0" smtClean="0">
                                  <a:latin typeface="Cambria Math" panose="02040503050406030204" pitchFamily="18" charset="0"/>
                                </a:rPr>
                                <m:t>tan</m:t>
                              </m:r>
                            </m:e>
                            <m:sup>
                              <m:r>
                                <a:rPr lang="en-GB" sz="1200" b="0" i="1" smtClean="0">
                                  <a:latin typeface="Cambria Math" panose="02040503050406030204" pitchFamily="18" charset="0"/>
                                </a:rPr>
                                <m:t>−1</m:t>
                              </m:r>
                            </m:sup>
                          </m:sSup>
                        </m:fName>
                        <m:e>
                          <m:d>
                            <m:dPr>
                              <m:ctrlPr>
                                <a:rPr lang="en-GB" sz="1200" b="0" i="1" smtClean="0">
                                  <a:latin typeface="Cambria Math" panose="02040503050406030204" pitchFamily="18" charset="0"/>
                                </a:rPr>
                              </m:ctrlPr>
                            </m:dPr>
                            <m:e>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3</m:t>
                                  </m:r>
                                </m:num>
                                <m:den>
                                  <m:r>
                                    <a:rPr lang="en-GB" sz="1200" b="0" i="1" smtClean="0">
                                      <a:latin typeface="Cambria Math" panose="02040503050406030204" pitchFamily="18" charset="0"/>
                                    </a:rPr>
                                    <m:t>4</m:t>
                                  </m:r>
                                </m:den>
                              </m:f>
                            </m:e>
                          </m:d>
                        </m:e>
                      </m:func>
                      <m:r>
                        <a:rPr lang="en-GB" sz="1200" b="0" i="1" smtClean="0">
                          <a:latin typeface="Cambria Math" panose="02040503050406030204" pitchFamily="18" charset="0"/>
                        </a:rPr>
                        <m:t>=36.9°</m:t>
                      </m:r>
                    </m:oMath>
                  </m:oMathPara>
                </a14:m>
                <a:endParaRPr lang="en-GB" sz="1200" dirty="0"/>
              </a:p>
              <a:p>
                <a14:m>
                  <m:oMath xmlns:m="http://schemas.openxmlformats.org/officeDocument/2006/math">
                    <m:r>
                      <a:rPr lang="en-GB" sz="1200" b="0" i="1" smtClean="0">
                        <a:latin typeface="Cambria Math" panose="02040503050406030204" pitchFamily="18" charset="0"/>
                      </a:rPr>
                      <m:t>∴</m:t>
                    </m:r>
                  </m:oMath>
                </a14:m>
                <a:r>
                  <a:rPr lang="en-GB" sz="1200" dirty="0"/>
                  <a:t> Bearing </a:t>
                </a:r>
                <a14:m>
                  <m:oMath xmlns:m="http://schemas.openxmlformats.org/officeDocument/2006/math">
                    <m:r>
                      <a:rPr lang="en-GB" sz="1200" b="0" i="1" smtClean="0">
                        <a:latin typeface="Cambria Math" panose="02040503050406030204" pitchFamily="18" charset="0"/>
                      </a:rPr>
                      <m:t>=90−36.9=053.1°</m:t>
                    </m:r>
                  </m:oMath>
                </a14:m>
                <a:endParaRPr lang="en-GB" sz="1400" dirty="0"/>
              </a:p>
            </p:txBody>
          </p:sp>
        </mc:Choice>
        <mc:Fallback xmlns="">
          <p:sp>
            <p:nvSpPr>
              <p:cNvPr id="29" name="TextBox 28">
                <a:extLst>
                  <a:ext uri="{FF2B5EF4-FFF2-40B4-BE49-F238E27FC236}">
                    <a16:creationId xmlns:a16="http://schemas.microsoft.com/office/drawing/2014/main" id="{5E673255-D765-4A80-AAC6-F4D2E2FA9213}"/>
                  </a:ext>
                </a:extLst>
              </p:cNvPr>
              <p:cNvSpPr txBox="1">
                <a:spLocks noRot="1" noChangeAspect="1" noMove="1" noResize="1" noEditPoints="1" noAdjustHandles="1" noChangeArrowheads="1" noChangeShapeType="1" noTextEdit="1"/>
              </p:cNvSpPr>
              <p:nvPr/>
            </p:nvSpPr>
            <p:spPr>
              <a:xfrm>
                <a:off x="6118860" y="4570450"/>
                <a:ext cx="2844048" cy="1553310"/>
              </a:xfrm>
              <a:prstGeom prst="rect">
                <a:avLst/>
              </a:prstGeom>
              <a:blipFill>
                <a:blip r:embed="rId8"/>
                <a:stretch>
                  <a:fillRect l="-215" t="-392" b="-2353"/>
                </a:stretch>
              </a:blipFill>
            </p:spPr>
            <p:txBody>
              <a:bodyPr/>
              <a:lstStyle/>
              <a:p>
                <a:r>
                  <a:rPr lang="en-GB">
                    <a:noFill/>
                  </a:rPr>
                  <a:t> </a:t>
                </a:r>
              </a:p>
            </p:txBody>
          </p:sp>
        </mc:Fallback>
      </mc:AlternateContent>
      <p:sp>
        <p:nvSpPr>
          <p:cNvPr id="30" name="Rectangle 29">
            <a:extLst>
              <a:ext uri="{FF2B5EF4-FFF2-40B4-BE49-F238E27FC236}">
                <a16:creationId xmlns:a16="http://schemas.microsoft.com/office/drawing/2014/main" id="{EF0695A7-0543-4861-93DA-AD7B1B9A7171}"/>
              </a:ext>
            </a:extLst>
          </p:cNvPr>
          <p:cNvSpPr/>
          <p:nvPr/>
        </p:nvSpPr>
        <p:spPr>
          <a:xfrm>
            <a:off x="4506093" y="3979468"/>
            <a:ext cx="216024" cy="1886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31" name="Rectangle 30">
            <a:extLst>
              <a:ext uri="{FF2B5EF4-FFF2-40B4-BE49-F238E27FC236}">
                <a16:creationId xmlns:a16="http://schemas.microsoft.com/office/drawing/2014/main" id="{6BC3D4EB-D8DC-45E1-89D0-4CB545708B57}"/>
              </a:ext>
            </a:extLst>
          </p:cNvPr>
          <p:cNvSpPr/>
          <p:nvPr/>
        </p:nvSpPr>
        <p:spPr>
          <a:xfrm>
            <a:off x="4490085" y="4584031"/>
            <a:ext cx="216024" cy="1886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Tree>
    <p:extLst>
      <p:ext uri="{BB962C8B-B14F-4D97-AF65-F5344CB8AC3E}">
        <p14:creationId xmlns:p14="http://schemas.microsoft.com/office/powerpoint/2010/main" val="4113010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167E2AC-5FB7-4FEC-9105-578E2BE5F020}"/>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8676A0C3-ADA0-43D1-AFE2-79A726635A08}"/>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Test Your Understanding</a:t>
              </a:r>
              <a:endParaRPr lang="en-GB" sz="3200" dirty="0"/>
            </a:p>
          </p:txBody>
        </p:sp>
        <p:cxnSp>
          <p:nvCxnSpPr>
            <p:cNvPr id="4" name="Straight Connector 3">
              <a:extLst>
                <a:ext uri="{FF2B5EF4-FFF2-40B4-BE49-F238E27FC236}">
                  <a16:creationId xmlns:a16="http://schemas.microsoft.com/office/drawing/2014/main" id="{15398E7C-0D8A-4204-8686-2019549798A5}"/>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a:extLst>
              <a:ext uri="{FF2B5EF4-FFF2-40B4-BE49-F238E27FC236}">
                <a16:creationId xmlns:a16="http://schemas.microsoft.com/office/drawing/2014/main" id="{3F1B6C93-0156-456F-ABA3-08C2C75186C4}"/>
              </a:ext>
            </a:extLst>
          </p:cNvPr>
          <p:cNvPicPr>
            <a:picLocks noChangeAspect="1"/>
          </p:cNvPicPr>
          <p:nvPr/>
        </p:nvPicPr>
        <p:blipFill>
          <a:blip r:embed="rId2"/>
          <a:stretch>
            <a:fillRect/>
          </a:stretch>
        </p:blipFill>
        <p:spPr>
          <a:xfrm>
            <a:off x="166461" y="1161482"/>
            <a:ext cx="4464496" cy="2433622"/>
          </a:xfrm>
          <a:prstGeom prst="rect">
            <a:avLst/>
          </a:prstGeom>
          <a:effectLst>
            <a:outerShdw blurRad="63500" sx="102000" sy="102000" algn="ctr" rotWithShape="0">
              <a:prstClr val="black">
                <a:alpha val="40000"/>
              </a:prstClr>
            </a:outerShdw>
          </a:effectLst>
        </p:spPr>
      </p:pic>
      <p:sp>
        <p:nvSpPr>
          <p:cNvPr id="6" name="TextBox 5">
            <a:extLst>
              <a:ext uri="{FF2B5EF4-FFF2-40B4-BE49-F238E27FC236}">
                <a16:creationId xmlns:a16="http://schemas.microsoft.com/office/drawing/2014/main" id="{53B3869D-4A7E-418B-8A64-E9C04C9EFE48}"/>
              </a:ext>
            </a:extLst>
          </p:cNvPr>
          <p:cNvSpPr txBox="1"/>
          <p:nvPr/>
        </p:nvSpPr>
        <p:spPr>
          <a:xfrm>
            <a:off x="174672" y="777756"/>
            <a:ext cx="2592288"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dirty="0"/>
              <a:t>Edexcel M1 Jan 2012 Q3</a:t>
            </a:r>
          </a:p>
        </p:txBody>
      </p:sp>
      <p:pic>
        <p:nvPicPr>
          <p:cNvPr id="8" name="Picture 7">
            <a:extLst>
              <a:ext uri="{FF2B5EF4-FFF2-40B4-BE49-F238E27FC236}">
                <a16:creationId xmlns:a16="http://schemas.microsoft.com/office/drawing/2014/main" id="{357AD7A4-F47F-446E-A742-B58E18F1B28A}"/>
              </a:ext>
            </a:extLst>
          </p:cNvPr>
          <p:cNvPicPr>
            <a:picLocks noChangeAspect="1"/>
          </p:cNvPicPr>
          <p:nvPr/>
        </p:nvPicPr>
        <p:blipFill>
          <a:blip r:embed="rId3"/>
          <a:stretch>
            <a:fillRect/>
          </a:stretch>
        </p:blipFill>
        <p:spPr>
          <a:xfrm>
            <a:off x="4850761" y="1090226"/>
            <a:ext cx="3820434" cy="2100833"/>
          </a:xfrm>
          <a:prstGeom prst="rect">
            <a:avLst/>
          </a:prstGeom>
          <a:effectLst>
            <a:outerShdw blurRad="63500" sx="102000" sy="102000" algn="ctr" rotWithShape="0">
              <a:prstClr val="black">
                <a:alpha val="40000"/>
              </a:prstClr>
            </a:outerShdw>
          </a:effectLst>
        </p:spPr>
      </p:pic>
      <p:sp>
        <p:nvSpPr>
          <p:cNvPr id="9" name="TextBox 8">
            <a:extLst>
              <a:ext uri="{FF2B5EF4-FFF2-40B4-BE49-F238E27FC236}">
                <a16:creationId xmlns:a16="http://schemas.microsoft.com/office/drawing/2014/main" id="{7DA0A9FA-426C-4A23-A003-3FE7DAB8A8DC}"/>
              </a:ext>
            </a:extLst>
          </p:cNvPr>
          <p:cNvSpPr txBox="1"/>
          <p:nvPr/>
        </p:nvSpPr>
        <p:spPr>
          <a:xfrm>
            <a:off x="4872176" y="720894"/>
            <a:ext cx="2592288"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dirty="0"/>
              <a:t>Edexcel M1 May 2009 Q2</a:t>
            </a: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8CC4B6F9-37DF-4E9A-8FFD-1EE35C5479A0}"/>
                  </a:ext>
                </a:extLst>
              </p:cNvPr>
              <p:cNvSpPr txBox="1"/>
              <p:nvPr/>
            </p:nvSpPr>
            <p:spPr>
              <a:xfrm>
                <a:off x="5135011" y="3399523"/>
                <a:ext cx="3402933" cy="71077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b="1" dirty="0"/>
                  <a:t>Fro Tip</a:t>
                </a:r>
                <a:r>
                  <a:rPr lang="en-GB" sz="1200" dirty="0"/>
                  <a:t>: If a vector is parallel to say </a:t>
                </a:r>
                <a14:m>
                  <m:oMath xmlns:m="http://schemas.openxmlformats.org/officeDocument/2006/math">
                    <m:d>
                      <m:dPr>
                        <m:ctrlPr>
                          <a:rPr lang="en-GB" sz="1200" b="0" i="1" smtClean="0">
                            <a:latin typeface="Cambria Math" panose="02040503050406030204" pitchFamily="18" charset="0"/>
                          </a:rPr>
                        </m:ctrlPr>
                      </m:dPr>
                      <m:e>
                        <m:m>
                          <m:mPr>
                            <m:plcHide m:val="on"/>
                            <m:mcs>
                              <m:mc>
                                <m:mcPr>
                                  <m:count m:val="1"/>
                                  <m:mcJc m:val="center"/>
                                </m:mcPr>
                              </m:mc>
                            </m:mcs>
                            <m:ctrlPr>
                              <a:rPr lang="en-GB" sz="1200" b="0" i="1" smtClean="0">
                                <a:latin typeface="Cambria Math" panose="02040503050406030204" pitchFamily="18" charset="0"/>
                              </a:rPr>
                            </m:ctrlPr>
                          </m:mPr>
                          <m:mr>
                            <m:e>
                              <m:r>
                                <a:rPr lang="en-GB" sz="1200" b="0" i="1" smtClean="0">
                                  <a:latin typeface="Cambria Math" panose="02040503050406030204" pitchFamily="18" charset="0"/>
                                </a:rPr>
                                <m:t>1</m:t>
                              </m:r>
                            </m:e>
                          </m:mr>
                          <m:mr>
                            <m:e>
                              <m:r>
                                <a:rPr lang="en-GB" sz="1200" b="0" i="1" smtClean="0">
                                  <a:latin typeface="Cambria Math" panose="02040503050406030204" pitchFamily="18" charset="0"/>
                                </a:rPr>
                                <m:t>2</m:t>
                              </m:r>
                            </m:e>
                          </m:mr>
                        </m:m>
                      </m:e>
                    </m:d>
                  </m:oMath>
                </a14:m>
                <a:r>
                  <a:rPr lang="en-GB" sz="1200" dirty="0"/>
                  <a:t>, then it could be any multiple of it, i.e. </a:t>
                </a:r>
                <a14:m>
                  <m:oMath xmlns:m="http://schemas.openxmlformats.org/officeDocument/2006/math">
                    <m:d>
                      <m:dPr>
                        <m:ctrlPr>
                          <a:rPr lang="en-GB" sz="1200" b="0" i="1" smtClean="0">
                            <a:latin typeface="Cambria Math" panose="02040503050406030204" pitchFamily="18" charset="0"/>
                          </a:rPr>
                        </m:ctrlPr>
                      </m:dPr>
                      <m:e>
                        <m:m>
                          <m:mPr>
                            <m:plcHide m:val="on"/>
                            <m:mcs>
                              <m:mc>
                                <m:mcPr>
                                  <m:count m:val="1"/>
                                  <m:mcJc m:val="center"/>
                                </m:mcPr>
                              </m:mc>
                            </m:mcs>
                            <m:ctrlPr>
                              <a:rPr lang="en-GB" sz="1200" b="0" i="1" smtClean="0">
                                <a:latin typeface="Cambria Math" panose="02040503050406030204" pitchFamily="18" charset="0"/>
                              </a:rPr>
                            </m:ctrlPr>
                          </m:mPr>
                          <m:mr>
                            <m:e>
                              <m:r>
                                <a:rPr lang="en-GB" sz="1200" b="0" i="1" smtClean="0">
                                  <a:latin typeface="Cambria Math" panose="02040503050406030204" pitchFamily="18" charset="0"/>
                                </a:rPr>
                                <m:t>𝑘</m:t>
                              </m:r>
                            </m:e>
                          </m:mr>
                          <m:mr>
                            <m:e>
                              <m:r>
                                <a:rPr lang="en-GB" sz="1200" b="0" i="1" smtClean="0">
                                  <a:latin typeface="Cambria Math" panose="02040503050406030204" pitchFamily="18" charset="0"/>
                                </a:rPr>
                                <m:t>2</m:t>
                              </m:r>
                              <m:r>
                                <a:rPr lang="en-GB" sz="1200" b="0" i="1" smtClean="0">
                                  <a:latin typeface="Cambria Math" panose="02040503050406030204" pitchFamily="18" charset="0"/>
                                </a:rPr>
                                <m:t>𝑘</m:t>
                              </m:r>
                            </m:e>
                          </m:mr>
                        </m:m>
                      </m:e>
                    </m:d>
                  </m:oMath>
                </a14:m>
                <a:endParaRPr lang="en-GB" sz="1200" dirty="0"/>
              </a:p>
            </p:txBody>
          </p:sp>
        </mc:Choice>
        <mc:Fallback xmlns="">
          <p:sp>
            <p:nvSpPr>
              <p:cNvPr id="11" name="TextBox 10">
                <a:extLst>
                  <a:ext uri="{FF2B5EF4-FFF2-40B4-BE49-F238E27FC236}">
                    <a16:creationId xmlns:a16="http://schemas.microsoft.com/office/drawing/2014/main" id="{8CC4B6F9-37DF-4E9A-8FFD-1EE35C5479A0}"/>
                  </a:ext>
                </a:extLst>
              </p:cNvPr>
              <p:cNvSpPr txBox="1">
                <a:spLocks noRot="1" noChangeAspect="1" noMove="1" noResize="1" noEditPoints="1" noAdjustHandles="1" noChangeArrowheads="1" noChangeShapeType="1" noTextEdit="1"/>
              </p:cNvSpPr>
              <p:nvPr/>
            </p:nvSpPr>
            <p:spPr>
              <a:xfrm>
                <a:off x="5135011" y="3399523"/>
                <a:ext cx="3402933" cy="710772"/>
              </a:xfrm>
              <a:prstGeom prst="rect">
                <a:avLst/>
              </a:prstGeom>
              <a:blipFill>
                <a:blip r:embed="rId6"/>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459426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p:cNvSpPr/>
          <p:nvPr/>
        </p:nvSpPr>
        <p:spPr>
          <a:xfrm>
            <a:off x="1543050" y="6064250"/>
            <a:ext cx="120650" cy="254000"/>
          </a:xfrm>
          <a:custGeom>
            <a:avLst/>
            <a:gdLst>
              <a:gd name="connsiteX0" fmla="*/ 0 w 120650"/>
              <a:gd name="connsiteY0" fmla="*/ 0 h 254000"/>
              <a:gd name="connsiteX1" fmla="*/ 95250 w 120650"/>
              <a:gd name="connsiteY1" fmla="*/ 120650 h 254000"/>
              <a:gd name="connsiteX2" fmla="*/ 120650 w 120650"/>
              <a:gd name="connsiteY2" fmla="*/ 254000 h 254000"/>
            </a:gdLst>
            <a:ahLst/>
            <a:cxnLst>
              <a:cxn ang="0">
                <a:pos x="connsiteX0" y="connsiteY0"/>
              </a:cxn>
              <a:cxn ang="0">
                <a:pos x="connsiteX1" y="connsiteY1"/>
              </a:cxn>
              <a:cxn ang="0">
                <a:pos x="connsiteX2" y="connsiteY2"/>
              </a:cxn>
            </a:cxnLst>
            <a:rect l="l" t="t" r="r" b="b"/>
            <a:pathLst>
              <a:path w="120650" h="254000">
                <a:moveTo>
                  <a:pt x="0" y="0"/>
                </a:moveTo>
                <a:cubicBezTo>
                  <a:pt x="37571" y="39158"/>
                  <a:pt x="75142" y="78317"/>
                  <a:pt x="95250" y="120650"/>
                </a:cubicBezTo>
                <a:cubicBezTo>
                  <a:pt x="115358" y="162983"/>
                  <a:pt x="118004" y="208491"/>
                  <a:pt x="120650" y="25400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 name="Group 1">
            <a:extLst>
              <a:ext uri="{FF2B5EF4-FFF2-40B4-BE49-F238E27FC236}">
                <a16:creationId xmlns:a16="http://schemas.microsoft.com/office/drawing/2014/main" id="{75B8D5F8-499A-486F-BECC-3B29C84568AD}"/>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4C3B8C1B-2A37-4868-B3C8-6BB9E5F8FABB}"/>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Motion in 2 dimensions</a:t>
              </a:r>
              <a:endParaRPr lang="en-GB" sz="3200" dirty="0"/>
            </a:p>
          </p:txBody>
        </p:sp>
        <p:cxnSp>
          <p:nvCxnSpPr>
            <p:cNvPr id="4" name="Straight Connector 3">
              <a:extLst>
                <a:ext uri="{FF2B5EF4-FFF2-40B4-BE49-F238E27FC236}">
                  <a16:creationId xmlns:a16="http://schemas.microsoft.com/office/drawing/2014/main" id="{AEF09538-8315-4E2A-B5A1-CCB9A1FA44A4}"/>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23528" y="836712"/>
            <a:ext cx="7632848" cy="923330"/>
          </a:xfrm>
          <a:prstGeom prst="rect">
            <a:avLst/>
          </a:prstGeom>
          <a:noFill/>
        </p:spPr>
        <p:txBody>
          <a:bodyPr wrap="square" rtlCol="0">
            <a:spAutoFit/>
          </a:bodyPr>
          <a:lstStyle/>
          <a:p>
            <a:r>
              <a:rPr lang="en-GB" dirty="0" smtClean="0"/>
              <a:t>In Chapter 8 we saw that many physical quantities could have both direction and magnitude, and therefore could be represented as a vector:</a:t>
            </a:r>
          </a:p>
          <a:p>
            <a:endParaRPr lang="en-GB" dirty="0" smtClean="0"/>
          </a:p>
        </p:txBody>
      </p:sp>
      <p:sp>
        <p:nvSpPr>
          <p:cNvPr id="7" name="Rectangle 6"/>
          <p:cNvSpPr/>
          <p:nvPr/>
        </p:nvSpPr>
        <p:spPr>
          <a:xfrm>
            <a:off x="318662" y="1700808"/>
            <a:ext cx="6125545" cy="646331"/>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r>
              <a:rPr lang="en-GB" b="1" dirty="0"/>
              <a:t>Can be a vector</a:t>
            </a:r>
            <a:r>
              <a:rPr lang="en-GB" dirty="0"/>
              <a:t>: 	Force, acceleration, velocity, displacement</a:t>
            </a:r>
          </a:p>
          <a:p>
            <a:r>
              <a:rPr lang="en-GB" b="1" dirty="0"/>
              <a:t>Scalar only</a:t>
            </a:r>
            <a:r>
              <a:rPr lang="en-GB" dirty="0"/>
              <a:t>:	Mass, area, volume</a:t>
            </a:r>
          </a:p>
        </p:txBody>
      </p:sp>
      <mc:AlternateContent xmlns:mc="http://schemas.openxmlformats.org/markup-compatibility/2006" xmlns:a14="http://schemas.microsoft.com/office/drawing/2010/main">
        <mc:Choice Requires="a14">
          <p:sp>
            <p:nvSpPr>
              <p:cNvPr id="9" name="TextBox 8"/>
              <p:cNvSpPr txBox="1"/>
              <p:nvPr/>
            </p:nvSpPr>
            <p:spPr>
              <a:xfrm>
                <a:off x="323421" y="2611974"/>
                <a:ext cx="6336704" cy="369332"/>
              </a:xfrm>
              <a:prstGeom prst="rect">
                <a:avLst/>
              </a:prstGeom>
              <a:noFill/>
            </p:spPr>
            <p:txBody>
              <a:bodyPr wrap="square" rtlCol="0">
                <a:spAutoFit/>
              </a:bodyPr>
              <a:lstStyle/>
              <a:p>
                <a:r>
                  <a:rPr lang="en-GB" dirty="0" smtClean="0"/>
                  <a:t>This naturally means that </a:t>
                </a:r>
                <a14:m>
                  <m:oMath xmlns:m="http://schemas.openxmlformats.org/officeDocument/2006/math">
                    <m:r>
                      <a:rPr lang="en-GB" b="1" i="1" smtClean="0">
                        <a:latin typeface="Cambria Math" panose="02040503050406030204" pitchFamily="18" charset="0"/>
                      </a:rPr>
                      <m:t>𝑭</m:t>
                    </m:r>
                    <m:r>
                      <a:rPr lang="en-GB" b="0" i="1" smtClean="0">
                        <a:latin typeface="Cambria Math" panose="02040503050406030204" pitchFamily="18" charset="0"/>
                      </a:rPr>
                      <m:t>=</m:t>
                    </m:r>
                    <m:r>
                      <a:rPr lang="en-GB" b="0" i="1" smtClean="0">
                        <a:latin typeface="Cambria Math" panose="02040503050406030204" pitchFamily="18" charset="0"/>
                      </a:rPr>
                      <m:t>𝑚</m:t>
                    </m:r>
                    <m:r>
                      <a:rPr lang="en-GB" b="1" i="1" smtClean="0">
                        <a:latin typeface="Cambria Math" panose="02040503050406030204" pitchFamily="18" charset="0"/>
                      </a:rPr>
                      <m:t>𝒂</m:t>
                    </m:r>
                  </m:oMath>
                </a14:m>
                <a:r>
                  <a:rPr lang="en-GB" dirty="0" smtClean="0"/>
                  <a:t> works with vectors too.</a:t>
                </a:r>
                <a:endParaRPr lang="en-GB" dirty="0"/>
              </a:p>
            </p:txBody>
          </p:sp>
        </mc:Choice>
        <mc:Fallback xmlns="">
          <p:sp>
            <p:nvSpPr>
              <p:cNvPr id="9" name="TextBox 8"/>
              <p:cNvSpPr txBox="1">
                <a:spLocks noRot="1" noChangeAspect="1" noMove="1" noResize="1" noEditPoints="1" noAdjustHandles="1" noChangeArrowheads="1" noChangeShapeType="1" noTextEdit="1"/>
              </p:cNvSpPr>
              <p:nvPr/>
            </p:nvSpPr>
            <p:spPr>
              <a:xfrm>
                <a:off x="323421" y="2611974"/>
                <a:ext cx="6336704" cy="369332"/>
              </a:xfrm>
              <a:prstGeom prst="rect">
                <a:avLst/>
              </a:prstGeom>
              <a:blipFill>
                <a:blip r:embed="rId2"/>
                <a:stretch>
                  <a:fillRect l="-769" t="-8197" b="-245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359585" y="3138114"/>
                <a:ext cx="7272808" cy="1077218"/>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r>
                  <a:rPr lang="en-GB" sz="1600" dirty="0" smtClean="0"/>
                  <a:t>[Textbook] Let </a:t>
                </a:r>
                <a14:m>
                  <m:oMath xmlns:m="http://schemas.openxmlformats.org/officeDocument/2006/math">
                    <m:r>
                      <a:rPr lang="en-GB" sz="1600" b="1" i="1" smtClean="0">
                        <a:latin typeface="Cambria Math" panose="02040503050406030204" pitchFamily="18" charset="0"/>
                      </a:rPr>
                      <m:t>𝒊</m:t>
                    </m:r>
                  </m:oMath>
                </a14:m>
                <a:r>
                  <a:rPr lang="en-GB" sz="1600" dirty="0" smtClean="0"/>
                  <a:t> represent East and </a:t>
                </a:r>
                <a14:m>
                  <m:oMath xmlns:m="http://schemas.openxmlformats.org/officeDocument/2006/math">
                    <m:r>
                      <a:rPr lang="en-GB" sz="1600" b="1" i="1" smtClean="0">
                        <a:latin typeface="Cambria Math" panose="02040503050406030204" pitchFamily="18" charset="0"/>
                      </a:rPr>
                      <m:t>𝒋</m:t>
                    </m:r>
                  </m:oMath>
                </a14:m>
                <a:r>
                  <a:rPr lang="en-GB" sz="1600" dirty="0" smtClean="0"/>
                  <a:t> North. A resultant force of </a:t>
                </a:r>
                <a14:m>
                  <m:oMath xmlns:m="http://schemas.openxmlformats.org/officeDocument/2006/math">
                    <m:d>
                      <m:dPr>
                        <m:ctrlPr>
                          <a:rPr lang="en-GB" sz="1600" b="0" i="1" smtClean="0">
                            <a:latin typeface="Cambria Math" panose="02040503050406030204" pitchFamily="18" charset="0"/>
                          </a:rPr>
                        </m:ctrlPr>
                      </m:dPr>
                      <m:e>
                        <m:r>
                          <a:rPr lang="en-GB" sz="1600" b="0" i="1" smtClean="0">
                            <a:latin typeface="Cambria Math" panose="02040503050406030204" pitchFamily="18" charset="0"/>
                          </a:rPr>
                          <m:t>3</m:t>
                        </m:r>
                        <m:r>
                          <a:rPr lang="en-GB" sz="1600" b="1" i="1" smtClean="0">
                            <a:latin typeface="Cambria Math" panose="02040503050406030204" pitchFamily="18" charset="0"/>
                          </a:rPr>
                          <m:t>𝒊</m:t>
                        </m:r>
                        <m:r>
                          <a:rPr lang="en-GB" sz="1600" b="0" i="1" smtClean="0">
                            <a:latin typeface="Cambria Math" panose="02040503050406030204" pitchFamily="18" charset="0"/>
                          </a:rPr>
                          <m:t>+8</m:t>
                        </m:r>
                        <m:r>
                          <a:rPr lang="en-GB" sz="1600" b="1" i="1" smtClean="0">
                            <a:latin typeface="Cambria Math" panose="02040503050406030204" pitchFamily="18" charset="0"/>
                          </a:rPr>
                          <m:t>𝒋</m:t>
                        </m:r>
                      </m:e>
                    </m:d>
                  </m:oMath>
                </a14:m>
                <a:r>
                  <a:rPr lang="en-GB" sz="1600" b="0" i="0" dirty="0" smtClean="0">
                    <a:latin typeface="+mj-lt"/>
                  </a:rPr>
                  <a:t> N acts upon a particle of mass 0.5 kg.</a:t>
                </a:r>
              </a:p>
              <a:p>
                <a:pPr marL="342900" indent="-342900">
                  <a:buAutoNum type="alphaLcParenBoth"/>
                </a:pPr>
                <a:r>
                  <a:rPr lang="en-GB" sz="1600" dirty="0" smtClean="0">
                    <a:latin typeface="+mj-lt"/>
                  </a:rPr>
                  <a:t>Find the acceleration of the particle in the form </a:t>
                </a:r>
                <a14:m>
                  <m:oMath xmlns:m="http://schemas.openxmlformats.org/officeDocument/2006/math">
                    <m:r>
                      <a:rPr lang="en-GB" sz="1600" b="0" i="1" smtClean="0">
                        <a:latin typeface="Cambria Math" panose="02040503050406030204" pitchFamily="18" charset="0"/>
                      </a:rPr>
                      <m:t>(</m:t>
                    </m:r>
                    <m:r>
                      <a:rPr lang="en-GB" sz="1600" b="0" i="1" smtClean="0">
                        <a:latin typeface="Cambria Math" panose="02040503050406030204" pitchFamily="18" charset="0"/>
                      </a:rPr>
                      <m:t>𝑝</m:t>
                    </m:r>
                    <m:r>
                      <a:rPr lang="en-GB" sz="1600" b="1" i="1" smtClean="0">
                        <a:latin typeface="Cambria Math" panose="02040503050406030204" pitchFamily="18" charset="0"/>
                      </a:rPr>
                      <m:t>𝒊</m:t>
                    </m:r>
                    <m:r>
                      <a:rPr lang="en-GB" sz="1600" b="0" i="1" smtClean="0">
                        <a:latin typeface="Cambria Math" panose="02040503050406030204" pitchFamily="18" charset="0"/>
                      </a:rPr>
                      <m:t>+</m:t>
                    </m:r>
                    <m:r>
                      <a:rPr lang="en-GB" sz="1600" b="0" i="1" smtClean="0">
                        <a:latin typeface="Cambria Math" panose="02040503050406030204" pitchFamily="18" charset="0"/>
                      </a:rPr>
                      <m:t>𝑞</m:t>
                    </m:r>
                    <m:r>
                      <a:rPr lang="en-GB" sz="1600" b="1" i="1" smtClean="0">
                        <a:latin typeface="Cambria Math" panose="02040503050406030204" pitchFamily="18" charset="0"/>
                      </a:rPr>
                      <m:t>𝒋</m:t>
                    </m:r>
                    <m:r>
                      <a:rPr lang="en-GB" sz="1600" b="0" i="1" smtClean="0">
                        <a:latin typeface="Cambria Math" panose="02040503050406030204" pitchFamily="18" charset="0"/>
                      </a:rPr>
                      <m:t>)</m:t>
                    </m:r>
                  </m:oMath>
                </a14:m>
                <a:r>
                  <a:rPr lang="en-GB" sz="1600" dirty="0" smtClean="0"/>
                  <a:t> ms</a:t>
                </a:r>
                <a:r>
                  <a:rPr lang="en-GB" sz="1600" baseline="30000" dirty="0" smtClean="0"/>
                  <a:t>-2</a:t>
                </a:r>
                <a:r>
                  <a:rPr lang="en-GB" sz="1600" dirty="0" smtClean="0"/>
                  <a:t>.</a:t>
                </a:r>
              </a:p>
              <a:p>
                <a:pPr marL="342900" indent="-342900">
                  <a:buAutoNum type="alphaLcParenBoth"/>
                </a:pPr>
                <a:r>
                  <a:rPr lang="en-GB" sz="1600" dirty="0" smtClean="0"/>
                  <a:t>Find the magnitude and bearing of the acceleration of the particle.</a:t>
                </a:r>
                <a:endParaRPr lang="en-GB" sz="1600" dirty="0"/>
              </a:p>
            </p:txBody>
          </p:sp>
        </mc:Choice>
        <mc:Fallback xmlns="">
          <p:sp>
            <p:nvSpPr>
              <p:cNvPr id="10" name="Rectangle 9"/>
              <p:cNvSpPr>
                <a:spLocks noRot="1" noChangeAspect="1" noMove="1" noResize="1" noEditPoints="1" noAdjustHandles="1" noChangeArrowheads="1" noChangeShapeType="1" noTextEdit="1"/>
              </p:cNvSpPr>
              <p:nvPr/>
            </p:nvSpPr>
            <p:spPr>
              <a:xfrm>
                <a:off x="359585" y="3138114"/>
                <a:ext cx="7272808" cy="1077218"/>
              </a:xfrm>
              <a:prstGeom prst="rect">
                <a:avLst/>
              </a:prstGeom>
              <a:blipFill>
                <a:blip r:embed="rId3"/>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1195830" y="4370610"/>
                <a:ext cx="4608512" cy="913583"/>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d>
                        <m:dPr>
                          <m:ctrlPr>
                            <a:rPr lang="en-GB" sz="1600" b="0" i="1" smtClean="0">
                              <a:latin typeface="Cambria Math" panose="02040503050406030204" pitchFamily="18" charset="0"/>
                            </a:rPr>
                          </m:ctrlPr>
                        </m:dPr>
                        <m:e>
                          <m:m>
                            <m:mPr>
                              <m:plcHide m:val="on"/>
                              <m:mcs>
                                <m:mc>
                                  <m:mcPr>
                                    <m:count m:val="1"/>
                                    <m:mcJc m:val="center"/>
                                  </m:mcPr>
                                </m:mc>
                              </m:mcs>
                              <m:ctrlPr>
                                <a:rPr lang="en-GB" sz="1600" b="0" i="1" smtClean="0">
                                  <a:latin typeface="Cambria Math" panose="02040503050406030204" pitchFamily="18" charset="0"/>
                                </a:rPr>
                              </m:ctrlPr>
                            </m:mPr>
                            <m:mr>
                              <m:e>
                                <m:r>
                                  <a:rPr lang="en-GB" sz="1600" b="0" i="1" smtClean="0">
                                    <a:latin typeface="Cambria Math" panose="02040503050406030204" pitchFamily="18" charset="0"/>
                                  </a:rPr>
                                  <m:t>3</m:t>
                                </m:r>
                              </m:e>
                            </m:mr>
                            <m:mr>
                              <m:e>
                                <m:r>
                                  <a:rPr lang="en-GB" sz="1600" b="0" i="1" smtClean="0">
                                    <a:latin typeface="Cambria Math" panose="02040503050406030204" pitchFamily="18" charset="0"/>
                                  </a:rPr>
                                  <m:t>8</m:t>
                                </m:r>
                              </m:e>
                            </m:mr>
                          </m:m>
                        </m:e>
                      </m:d>
                      <m:r>
                        <a:rPr lang="en-GB" sz="1600" b="0" i="1" smtClean="0">
                          <a:latin typeface="Cambria Math" panose="02040503050406030204" pitchFamily="18" charset="0"/>
                        </a:rPr>
                        <m:t>=0.5×</m:t>
                      </m:r>
                      <m:r>
                        <a:rPr lang="en-GB" sz="1600" b="0" i="1" smtClean="0">
                          <a:latin typeface="Cambria Math" panose="02040503050406030204" pitchFamily="18" charset="0"/>
                        </a:rPr>
                        <m:t>𝑎</m:t>
                      </m:r>
                      <m:r>
                        <a:rPr lang="en-GB" sz="1600" b="0" i="1" smtClean="0">
                          <a:latin typeface="Cambria Math" panose="02040503050406030204" pitchFamily="18" charset="0"/>
                        </a:rPr>
                        <m:t>  </m:t>
                      </m:r>
                    </m:oMath>
                  </m:oMathPara>
                </a14:m>
                <a:r>
                  <a:rPr lang="en-GB" sz="1600" b="0" i="1" dirty="0" smtClean="0">
                    <a:latin typeface="Cambria Math" panose="02040503050406030204" pitchFamily="18" charset="0"/>
                  </a:rPr>
                  <a:t/>
                </a:r>
                <a:br>
                  <a:rPr lang="en-GB" sz="1600" b="0" i="1" dirty="0" smtClean="0">
                    <a:latin typeface="Cambria Math" panose="02040503050406030204" pitchFamily="18" charset="0"/>
                  </a:rPr>
                </a:br>
                <a14:m>
                  <m:oMath xmlns:m="http://schemas.openxmlformats.org/officeDocument/2006/math">
                    <m:r>
                      <a:rPr lang="en-GB" sz="1600" b="0" i="1" smtClean="0">
                        <a:latin typeface="Cambria Math" panose="02040503050406030204" pitchFamily="18" charset="0"/>
                      </a:rPr>
                      <m:t>∴</m:t>
                    </m:r>
                    <m:r>
                      <a:rPr lang="en-GB" sz="1600" b="0" i="1" smtClean="0">
                        <a:latin typeface="Cambria Math" panose="02040503050406030204" pitchFamily="18" charset="0"/>
                      </a:rPr>
                      <m:t>𝑎</m:t>
                    </m:r>
                    <m:r>
                      <a:rPr lang="en-GB" sz="1600" b="0" i="1" smtClean="0">
                        <a:latin typeface="Cambria Math" panose="02040503050406030204" pitchFamily="18" charset="0"/>
                      </a:rPr>
                      <m:t>=</m:t>
                    </m:r>
                    <m:d>
                      <m:dPr>
                        <m:ctrlPr>
                          <a:rPr lang="en-GB" sz="1600" b="0" i="1" smtClean="0">
                            <a:latin typeface="Cambria Math" panose="02040503050406030204" pitchFamily="18" charset="0"/>
                          </a:rPr>
                        </m:ctrlPr>
                      </m:dPr>
                      <m:e>
                        <m:m>
                          <m:mPr>
                            <m:plcHide m:val="on"/>
                            <m:mcs>
                              <m:mc>
                                <m:mcPr>
                                  <m:count m:val="1"/>
                                  <m:mcJc m:val="center"/>
                                </m:mcPr>
                              </m:mc>
                            </m:mcs>
                            <m:ctrlPr>
                              <a:rPr lang="en-GB" sz="1600" b="0" i="1" smtClean="0">
                                <a:latin typeface="Cambria Math" panose="02040503050406030204" pitchFamily="18" charset="0"/>
                              </a:rPr>
                            </m:ctrlPr>
                          </m:mPr>
                          <m:mr>
                            <m:e>
                              <m:r>
                                <a:rPr lang="en-GB" sz="1600" b="0" i="1" smtClean="0">
                                  <a:latin typeface="Cambria Math" panose="02040503050406030204" pitchFamily="18" charset="0"/>
                                </a:rPr>
                                <m:t>6</m:t>
                              </m:r>
                            </m:e>
                          </m:mr>
                          <m:mr>
                            <m:e>
                              <m:r>
                                <a:rPr lang="en-GB" sz="1600" b="0" i="1" smtClean="0">
                                  <a:latin typeface="Cambria Math" panose="02040503050406030204" pitchFamily="18" charset="0"/>
                                </a:rPr>
                                <m:t>16</m:t>
                              </m:r>
                            </m:e>
                          </m:mr>
                        </m:m>
                      </m:e>
                    </m:d>
                    <m:r>
                      <a:rPr lang="en-GB" sz="1600" b="0" i="1" smtClean="0">
                        <a:latin typeface="Cambria Math" panose="02040503050406030204" pitchFamily="18" charset="0"/>
                      </a:rPr>
                      <m:t>=(6</m:t>
                    </m:r>
                    <m:r>
                      <a:rPr lang="en-GB" sz="1600" b="1" i="1" smtClean="0">
                        <a:latin typeface="Cambria Math" panose="02040503050406030204" pitchFamily="18" charset="0"/>
                      </a:rPr>
                      <m:t>𝒊</m:t>
                    </m:r>
                    <m:r>
                      <a:rPr lang="en-GB" sz="1600" b="0" i="1" smtClean="0">
                        <a:latin typeface="Cambria Math" panose="02040503050406030204" pitchFamily="18" charset="0"/>
                      </a:rPr>
                      <m:t>+16</m:t>
                    </m:r>
                    <m:r>
                      <a:rPr lang="en-GB" sz="1600" b="1" i="1" smtClean="0">
                        <a:latin typeface="Cambria Math" panose="02040503050406030204" pitchFamily="18" charset="0"/>
                      </a:rPr>
                      <m:t>𝒋</m:t>
                    </m:r>
                    <m:r>
                      <a:rPr lang="en-GB" sz="1600" b="0" i="1" smtClean="0">
                        <a:latin typeface="Cambria Math" panose="02040503050406030204" pitchFamily="18" charset="0"/>
                      </a:rPr>
                      <m:t>)</m:t>
                    </m:r>
                  </m:oMath>
                </a14:m>
                <a:r>
                  <a:rPr lang="en-GB" sz="1600" dirty="0" smtClean="0"/>
                  <a:t> ms</a:t>
                </a:r>
                <a:r>
                  <a:rPr lang="en-GB" sz="1600" baseline="30000" dirty="0" smtClean="0"/>
                  <a:t>-2</a:t>
                </a:r>
                <a:endParaRPr lang="en-GB" sz="1600" baseline="30000" dirty="0"/>
              </a:p>
            </p:txBody>
          </p:sp>
        </mc:Choice>
        <mc:Fallback xmlns="">
          <p:sp>
            <p:nvSpPr>
              <p:cNvPr id="11" name="TextBox 10"/>
              <p:cNvSpPr txBox="1">
                <a:spLocks noRot="1" noChangeAspect="1" noMove="1" noResize="1" noEditPoints="1" noAdjustHandles="1" noChangeArrowheads="1" noChangeShapeType="1" noTextEdit="1"/>
              </p:cNvSpPr>
              <p:nvPr/>
            </p:nvSpPr>
            <p:spPr>
              <a:xfrm>
                <a:off x="1195830" y="4370610"/>
                <a:ext cx="4608512" cy="913583"/>
              </a:xfrm>
              <a:prstGeom prst="rect">
                <a:avLst/>
              </a:prstGeom>
              <a:blipFill>
                <a:blip r:embed="rId4"/>
                <a:stretch>
                  <a:fillRect b="-1333"/>
                </a:stretch>
              </a:blipFill>
            </p:spPr>
            <p:txBody>
              <a:bodyPr/>
              <a:lstStyle/>
              <a:p>
                <a:r>
                  <a:rPr lang="en-GB">
                    <a:noFill/>
                  </a:rPr>
                  <a:t> </a:t>
                </a:r>
              </a:p>
            </p:txBody>
          </p:sp>
        </mc:Fallback>
      </mc:AlternateContent>
      <p:cxnSp>
        <p:nvCxnSpPr>
          <p:cNvPr id="13" name="Straight Arrow Connector 12"/>
          <p:cNvCxnSpPr/>
          <p:nvPr/>
        </p:nvCxnSpPr>
        <p:spPr>
          <a:xfrm>
            <a:off x="1364784" y="6323246"/>
            <a:ext cx="709175" cy="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095153" y="5517232"/>
            <a:ext cx="0" cy="80601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1331640" y="5517232"/>
            <a:ext cx="720080" cy="792088"/>
          </a:xfrm>
          <a:prstGeom prst="line">
            <a:avLst/>
          </a:prstGeom>
          <a:ln w="28575"/>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V="1">
            <a:off x="1669256" y="5861051"/>
            <a:ext cx="64294" cy="75405"/>
          </a:xfrm>
          <a:prstGeom prst="line">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2" name="TextBox 21"/>
          <p:cNvSpPr txBox="1"/>
          <p:nvPr/>
        </p:nvSpPr>
        <p:spPr>
          <a:xfrm>
            <a:off x="2075086" y="5714206"/>
            <a:ext cx="509364" cy="369332"/>
          </a:xfrm>
          <a:prstGeom prst="rect">
            <a:avLst/>
          </a:prstGeom>
          <a:noFill/>
        </p:spPr>
        <p:txBody>
          <a:bodyPr wrap="square" rtlCol="0">
            <a:spAutoFit/>
          </a:bodyPr>
          <a:lstStyle/>
          <a:p>
            <a:r>
              <a:rPr lang="en-GB" dirty="0" smtClean="0"/>
              <a:t>16</a:t>
            </a:r>
            <a:endParaRPr lang="en-GB" dirty="0"/>
          </a:p>
        </p:txBody>
      </p:sp>
      <p:sp>
        <p:nvSpPr>
          <p:cNvPr id="23" name="TextBox 22"/>
          <p:cNvSpPr txBox="1"/>
          <p:nvPr/>
        </p:nvSpPr>
        <p:spPr>
          <a:xfrm>
            <a:off x="1562423" y="6280275"/>
            <a:ext cx="509364" cy="369332"/>
          </a:xfrm>
          <a:prstGeom prst="rect">
            <a:avLst/>
          </a:prstGeom>
          <a:noFill/>
        </p:spPr>
        <p:txBody>
          <a:bodyPr wrap="square" rtlCol="0">
            <a:spAutoFit/>
          </a:bodyPr>
          <a:lstStyle/>
          <a:p>
            <a:r>
              <a:rPr lang="en-GB" dirty="0" smtClean="0"/>
              <a:t>6</a:t>
            </a:r>
            <a:endParaRPr lang="en-GB" dirty="0"/>
          </a:p>
        </p:txBody>
      </p:sp>
      <mc:AlternateContent xmlns:mc="http://schemas.openxmlformats.org/markup-compatibility/2006" xmlns:a14="http://schemas.microsoft.com/office/drawing/2010/main">
        <mc:Choice Requires="a14">
          <p:sp>
            <p:nvSpPr>
              <p:cNvPr id="24" name="TextBox 23"/>
              <p:cNvSpPr txBox="1"/>
              <p:nvPr/>
            </p:nvSpPr>
            <p:spPr>
              <a:xfrm>
                <a:off x="2635990" y="5519931"/>
                <a:ext cx="4032448" cy="773994"/>
              </a:xfrm>
              <a:prstGeom prst="rect">
                <a:avLst/>
              </a:prstGeom>
              <a:noFill/>
            </p:spPr>
            <p:txBody>
              <a:bodyPr wrap="square" rtlCol="0">
                <a:spAutoFit/>
              </a:bodyPr>
              <a:lstStyle/>
              <a:p>
                <a14:m>
                  <m:oMath xmlns:m="http://schemas.openxmlformats.org/officeDocument/2006/math">
                    <m:d>
                      <m:dPr>
                        <m:begChr m:val="|"/>
                        <m:endChr m:val="|"/>
                        <m:ctrlPr>
                          <a:rPr lang="en-GB" sz="1400" b="0" i="1" smtClean="0">
                            <a:latin typeface="Cambria Math" panose="02040503050406030204" pitchFamily="18" charset="0"/>
                          </a:rPr>
                        </m:ctrlPr>
                      </m:dPr>
                      <m:e>
                        <m:d>
                          <m:dPr>
                            <m:ctrlPr>
                              <a:rPr lang="en-GB" sz="1400" b="0" i="1" smtClean="0">
                                <a:latin typeface="Cambria Math" panose="02040503050406030204" pitchFamily="18" charset="0"/>
                              </a:rPr>
                            </m:ctrlPr>
                          </m:dPr>
                          <m:e>
                            <m:m>
                              <m:mPr>
                                <m:plcHide m:val="on"/>
                                <m:mcs>
                                  <m:mc>
                                    <m:mcPr>
                                      <m:count m:val="1"/>
                                      <m:mcJc m:val="center"/>
                                    </m:mcPr>
                                  </m:mc>
                                </m:mcs>
                                <m:ctrlPr>
                                  <a:rPr lang="en-GB" sz="1400" b="0" i="1" smtClean="0">
                                    <a:latin typeface="Cambria Math" panose="02040503050406030204" pitchFamily="18" charset="0"/>
                                  </a:rPr>
                                </m:ctrlPr>
                              </m:mPr>
                              <m:mr>
                                <m:e>
                                  <m:r>
                                    <a:rPr lang="en-GB" sz="1400" b="0" i="1" smtClean="0">
                                      <a:latin typeface="Cambria Math" panose="02040503050406030204" pitchFamily="18" charset="0"/>
                                    </a:rPr>
                                    <m:t>6</m:t>
                                  </m:r>
                                </m:e>
                              </m:mr>
                              <m:mr>
                                <m:e>
                                  <m:r>
                                    <a:rPr lang="en-GB" sz="1400" b="0" i="1" smtClean="0">
                                      <a:latin typeface="Cambria Math" panose="02040503050406030204" pitchFamily="18" charset="0"/>
                                    </a:rPr>
                                    <m:t>16</m:t>
                                  </m:r>
                                </m:e>
                              </m:mr>
                            </m:m>
                          </m:e>
                        </m:d>
                      </m:e>
                    </m:d>
                    <m:r>
                      <a:rPr lang="en-GB" sz="1400" b="0" i="1" smtClean="0">
                        <a:latin typeface="Cambria Math" panose="02040503050406030204" pitchFamily="18" charset="0"/>
                      </a:rPr>
                      <m:t>=</m:t>
                    </m:r>
                    <m:rad>
                      <m:radPr>
                        <m:degHide m:val="on"/>
                        <m:ctrlPr>
                          <a:rPr lang="en-GB" sz="1400" b="0" i="1" smtClean="0">
                            <a:latin typeface="Cambria Math" panose="02040503050406030204" pitchFamily="18" charset="0"/>
                          </a:rPr>
                        </m:ctrlPr>
                      </m:radPr>
                      <m:deg/>
                      <m:e>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6</m:t>
                            </m:r>
                          </m:e>
                          <m:sup>
                            <m:r>
                              <a:rPr lang="en-GB" sz="1400" b="0" i="1" smtClean="0">
                                <a:latin typeface="Cambria Math" panose="02040503050406030204" pitchFamily="18" charset="0"/>
                              </a:rPr>
                              <m:t>2</m:t>
                            </m:r>
                          </m:sup>
                        </m:sSup>
                        <m:r>
                          <a:rPr lang="en-GB" sz="1400" b="0" i="1" smtClean="0">
                            <a:latin typeface="Cambria Math" panose="02040503050406030204" pitchFamily="18" charset="0"/>
                          </a:rPr>
                          <m:t>+</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16</m:t>
                            </m:r>
                          </m:e>
                          <m:sup>
                            <m:r>
                              <a:rPr lang="en-GB" sz="1400" b="0" i="1" smtClean="0">
                                <a:latin typeface="Cambria Math" panose="02040503050406030204" pitchFamily="18" charset="0"/>
                              </a:rPr>
                              <m:t>2</m:t>
                            </m:r>
                          </m:sup>
                        </m:sSup>
                      </m:e>
                    </m:rad>
                    <m:r>
                      <a:rPr lang="en-GB" sz="1400" b="0" i="1" smtClean="0">
                        <a:latin typeface="Cambria Math" panose="02040503050406030204" pitchFamily="18" charset="0"/>
                      </a:rPr>
                      <m:t>=17.1</m:t>
                    </m:r>
                  </m:oMath>
                </a14:m>
                <a:r>
                  <a:rPr lang="en-GB" sz="1400" dirty="0" smtClean="0"/>
                  <a:t> ms</a:t>
                </a:r>
                <a:r>
                  <a:rPr lang="en-GB" sz="1400" baseline="30000" dirty="0" smtClean="0"/>
                  <a:t>-2</a:t>
                </a:r>
                <a:r>
                  <a:rPr lang="en-GB" sz="1400" dirty="0" smtClean="0"/>
                  <a:t> (3sf)</a:t>
                </a:r>
              </a:p>
              <a:p>
                <a:r>
                  <a:rPr lang="en-GB" sz="1400" dirty="0" smtClean="0"/>
                  <a:t>Bearing: </a:t>
                </a:r>
                <a14:m>
                  <m:oMath xmlns:m="http://schemas.openxmlformats.org/officeDocument/2006/math">
                    <m:r>
                      <a:rPr lang="en-GB" sz="1400" b="0" i="1" smtClean="0">
                        <a:latin typeface="Cambria Math" panose="02040503050406030204" pitchFamily="18" charset="0"/>
                      </a:rPr>
                      <m:t>90−</m:t>
                    </m:r>
                    <m:func>
                      <m:funcPr>
                        <m:ctrlPr>
                          <a:rPr lang="en-GB" sz="1400" b="0" i="1" smtClean="0">
                            <a:latin typeface="Cambria Math" panose="02040503050406030204" pitchFamily="18" charset="0"/>
                          </a:rPr>
                        </m:ctrlPr>
                      </m:funcPr>
                      <m:fName>
                        <m:sSup>
                          <m:sSupPr>
                            <m:ctrlPr>
                              <a:rPr lang="en-GB" sz="1400" b="0" i="1" smtClean="0">
                                <a:latin typeface="Cambria Math" panose="02040503050406030204" pitchFamily="18" charset="0"/>
                              </a:rPr>
                            </m:ctrlPr>
                          </m:sSupPr>
                          <m:e>
                            <m:r>
                              <m:rPr>
                                <m:sty m:val="p"/>
                              </m:rPr>
                              <a:rPr lang="en-GB" sz="1400" b="0" i="0" smtClean="0">
                                <a:latin typeface="Cambria Math" panose="02040503050406030204" pitchFamily="18" charset="0"/>
                              </a:rPr>
                              <m:t>tan</m:t>
                            </m:r>
                          </m:e>
                          <m:sup>
                            <m:r>
                              <a:rPr lang="en-GB" sz="1400" b="0" i="1" smtClean="0">
                                <a:latin typeface="Cambria Math" panose="02040503050406030204" pitchFamily="18" charset="0"/>
                              </a:rPr>
                              <m:t>−1</m:t>
                            </m:r>
                          </m:sup>
                        </m:sSup>
                      </m:fName>
                      <m:e>
                        <m:d>
                          <m:dPr>
                            <m:ctrlPr>
                              <a:rPr lang="en-GB" sz="1400" b="0" i="1" smtClean="0">
                                <a:latin typeface="Cambria Math" panose="02040503050406030204" pitchFamily="18" charset="0"/>
                              </a:rPr>
                            </m:ctrlPr>
                          </m:dPr>
                          <m:e>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16</m:t>
                                </m:r>
                              </m:num>
                              <m:den>
                                <m:r>
                                  <a:rPr lang="en-GB" sz="1400" b="0" i="1" smtClean="0">
                                    <a:latin typeface="Cambria Math" panose="02040503050406030204" pitchFamily="18" charset="0"/>
                                  </a:rPr>
                                  <m:t>6</m:t>
                                </m:r>
                              </m:den>
                            </m:f>
                          </m:e>
                        </m:d>
                        <m:r>
                          <a:rPr lang="en-GB" sz="1400" b="0" i="1" smtClean="0">
                            <a:latin typeface="Cambria Math" panose="02040503050406030204" pitchFamily="18" charset="0"/>
                          </a:rPr>
                          <m:t>=020.6°</m:t>
                        </m:r>
                      </m:e>
                    </m:func>
                  </m:oMath>
                </a14:m>
                <a:endParaRPr lang="en-GB" sz="1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2635990" y="5519931"/>
                <a:ext cx="4032448" cy="773994"/>
              </a:xfrm>
              <a:prstGeom prst="rect">
                <a:avLst/>
              </a:prstGeom>
              <a:blipFill>
                <a:blip r:embed="rId5"/>
                <a:stretch>
                  <a:fillRect l="-453" b="-158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1599406" y="5956538"/>
                <a:ext cx="2384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0070C0"/>
                          </a:solidFill>
                          <a:latin typeface="Cambria Math" panose="02040503050406030204" pitchFamily="18" charset="0"/>
                        </a:rPr>
                        <m:t>𝜃</m:t>
                      </m:r>
                    </m:oMath>
                  </m:oMathPara>
                </a14:m>
                <a:endParaRPr lang="en-GB" dirty="0"/>
              </a:p>
            </p:txBody>
          </p:sp>
        </mc:Choice>
        <mc:Fallback xmlns="">
          <p:sp>
            <p:nvSpPr>
              <p:cNvPr id="26" name="TextBox 25"/>
              <p:cNvSpPr txBox="1">
                <a:spLocks noRot="1" noChangeAspect="1" noMove="1" noResize="1" noEditPoints="1" noAdjustHandles="1" noChangeArrowheads="1" noChangeShapeType="1" noTextEdit="1"/>
              </p:cNvSpPr>
              <p:nvPr/>
            </p:nvSpPr>
            <p:spPr>
              <a:xfrm>
                <a:off x="1599406" y="5956538"/>
                <a:ext cx="238448" cy="369332"/>
              </a:xfrm>
              <a:prstGeom prst="rect">
                <a:avLst/>
              </a:prstGeom>
              <a:blipFill>
                <a:blip r:embed="rId6"/>
                <a:stretch>
                  <a:fillRect r="-28205"/>
                </a:stretch>
              </a:blipFill>
            </p:spPr>
            <p:txBody>
              <a:bodyPr/>
              <a:lstStyle/>
              <a:p>
                <a:r>
                  <a:rPr lang="en-GB">
                    <a:noFill/>
                  </a:rPr>
                  <a:t> </a:t>
                </a:r>
              </a:p>
            </p:txBody>
          </p:sp>
        </mc:Fallback>
      </mc:AlternateContent>
      <p:sp>
        <p:nvSpPr>
          <p:cNvPr id="27" name="Rectangle 26"/>
          <p:cNvSpPr/>
          <p:nvPr/>
        </p:nvSpPr>
        <p:spPr>
          <a:xfrm>
            <a:off x="611560" y="4434307"/>
            <a:ext cx="23078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a</a:t>
            </a:r>
            <a:endParaRPr lang="en-GB" dirty="0"/>
          </a:p>
        </p:txBody>
      </p:sp>
      <p:sp>
        <p:nvSpPr>
          <p:cNvPr id="28" name="Rectangle 27"/>
          <p:cNvSpPr/>
          <p:nvPr/>
        </p:nvSpPr>
        <p:spPr>
          <a:xfrm>
            <a:off x="611560" y="5377380"/>
            <a:ext cx="23078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b</a:t>
            </a:r>
            <a:endParaRPr lang="en-GB" dirty="0"/>
          </a:p>
        </p:txBody>
      </p:sp>
    </p:spTree>
    <p:extLst>
      <p:ext uri="{BB962C8B-B14F-4D97-AF65-F5344CB8AC3E}">
        <p14:creationId xmlns:p14="http://schemas.microsoft.com/office/powerpoint/2010/main" val="224311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9" grpId="0"/>
      <p:bldP spid="10" grpId="0" animBg="1"/>
      <p:bldP spid="11" grpId="0"/>
      <p:bldP spid="22" grpId="0"/>
      <p:bldP spid="23" grpId="0"/>
      <p:bldP spid="24" grpId="0"/>
      <p:bldP spid="26" grpId="0"/>
      <p:bldP spid="27" grpId="0" animBg="1"/>
      <p:bldP spid="2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26419</TotalTime>
  <Words>2231</Words>
  <Application>Microsoft Office PowerPoint</Application>
  <PresentationFormat>On-screen Show (4:3)</PresentationFormat>
  <Paragraphs>323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Cambria Math</vt:lpstr>
      <vt:lpstr>Wingdings</vt:lpstr>
      <vt:lpstr>Office Theme</vt:lpstr>
      <vt:lpstr>MechYr1 Chapter 10 ::  Forces and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Frost J</dc:creator>
  <cp:lastModifiedBy>Stef Smith</cp:lastModifiedBy>
  <cp:revision>857</cp:revision>
  <cp:lastPrinted>2019-03-11T11:11:33Z</cp:lastPrinted>
  <dcterms:created xsi:type="dcterms:W3CDTF">2013-02-28T07:36:55Z</dcterms:created>
  <dcterms:modified xsi:type="dcterms:W3CDTF">2019-03-11T11:30:27Z</dcterms:modified>
</cp:coreProperties>
</file>