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81" r:id="rId2"/>
    <p:sldId id="685" r:id="rId3"/>
    <p:sldId id="680" r:id="rId4"/>
    <p:sldId id="681" r:id="rId5"/>
    <p:sldId id="682" r:id="rId6"/>
    <p:sldId id="683" r:id="rId7"/>
    <p:sldId id="704" r:id="rId8"/>
    <p:sldId id="705" r:id="rId9"/>
    <p:sldId id="706" r:id="rId10"/>
    <p:sldId id="708" r:id="rId11"/>
    <p:sldId id="709" r:id="rId12"/>
    <p:sldId id="710" r:id="rId13"/>
    <p:sldId id="712" r:id="rId14"/>
    <p:sldId id="686" r:id="rId15"/>
    <p:sldId id="687" r:id="rId16"/>
    <p:sldId id="688" r:id="rId17"/>
    <p:sldId id="689" r:id="rId18"/>
    <p:sldId id="701" r:id="rId19"/>
    <p:sldId id="714" r:id="rId20"/>
    <p:sldId id="702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15" autoAdjust="0"/>
    <p:restoredTop sz="88534" autoAdjust="0"/>
  </p:normalViewPr>
  <p:slideViewPr>
    <p:cSldViewPr>
      <p:cViewPr varScale="1">
        <p:scale>
          <a:sx n="100" d="100"/>
          <a:sy n="100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175.png"/><Relationship Id="rId3" Type="http://schemas.openxmlformats.org/officeDocument/2006/relationships/image" Target="../media/image165.png"/><Relationship Id="rId7" Type="http://schemas.openxmlformats.org/officeDocument/2006/relationships/image" Target="../media/image169.png"/><Relationship Id="rId12" Type="http://schemas.openxmlformats.org/officeDocument/2006/relationships/image" Target="../media/image17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73.png"/><Relationship Id="rId5" Type="http://schemas.openxmlformats.org/officeDocument/2006/relationships/image" Target="../media/image167.png"/><Relationship Id="rId10" Type="http://schemas.openxmlformats.org/officeDocument/2006/relationships/image" Target="../media/image172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0.png"/><Relationship Id="rId11" Type="http://schemas.openxmlformats.org/officeDocument/2006/relationships/image" Target="../media/image131.png"/><Relationship Id="rId5" Type="http://schemas.openxmlformats.org/officeDocument/2006/relationships/image" Target="../media/image127.png"/><Relationship Id="rId10" Type="http://schemas.openxmlformats.org/officeDocument/2006/relationships/image" Target="../media/image130.png"/><Relationship Id="rId4" Type="http://schemas.openxmlformats.org/officeDocument/2006/relationships/image" Target="../media/image126.png"/><Relationship Id="rId9" Type="http://schemas.openxmlformats.org/officeDocument/2006/relationships/image" Target="../media/image1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3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2.png"/><Relationship Id="rId4" Type="http://schemas.openxmlformats.org/officeDocument/2006/relationships/image" Target="../media/image14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9.png"/><Relationship Id="rId5" Type="http://schemas.openxmlformats.org/officeDocument/2006/relationships/image" Target="../media/image18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3.png"/><Relationship Id="rId4" Type="http://schemas.openxmlformats.org/officeDocument/2006/relationships/image" Target="NULL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26" Type="http://schemas.openxmlformats.org/officeDocument/2006/relationships/image" Target="../media/image52.png"/><Relationship Id="rId3" Type="http://schemas.openxmlformats.org/officeDocument/2006/relationships/image" Target="../media/image29.png"/><Relationship Id="rId21" Type="http://schemas.openxmlformats.org/officeDocument/2006/relationships/image" Target="../media/image47.png"/><Relationship Id="rId34" Type="http://schemas.openxmlformats.org/officeDocument/2006/relationships/image" Target="../media/image6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5" Type="http://schemas.openxmlformats.org/officeDocument/2006/relationships/image" Target="../media/image51.png"/><Relationship Id="rId33" Type="http://schemas.openxmlformats.org/officeDocument/2006/relationships/image" Target="../media/image59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50.png"/><Relationship Id="rId32" Type="http://schemas.openxmlformats.org/officeDocument/2006/relationships/image" Target="../media/image58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28" Type="http://schemas.openxmlformats.org/officeDocument/2006/relationships/image" Target="../media/image54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31" Type="http://schemas.openxmlformats.org/officeDocument/2006/relationships/image" Target="../media/image5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Relationship Id="rId27" Type="http://schemas.openxmlformats.org/officeDocument/2006/relationships/image" Target="../media/image53.png"/><Relationship Id="rId30" Type="http://schemas.openxmlformats.org/officeDocument/2006/relationships/image" Target="../media/image56.png"/><Relationship Id="rId8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8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3" Type="http://schemas.openxmlformats.org/officeDocument/2006/relationships/image" Target="../media/image83.png"/><Relationship Id="rId21" Type="http://schemas.openxmlformats.org/officeDocument/2006/relationships/image" Target="../media/image101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" Type="http://schemas.openxmlformats.org/officeDocument/2006/relationships/image" Target="../media/image82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19" Type="http://schemas.openxmlformats.org/officeDocument/2006/relationships/image" Target="../media/image99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7" Type="http://schemas.openxmlformats.org/officeDocument/2006/relationships/image" Target="../media/image310.png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5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88" y="2130425"/>
            <a:ext cx="8001000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P1 Chapter 10 :: </a:t>
            </a:r>
            <a:r>
              <a:rPr lang="en-GB" dirty="0"/>
              <a:t>Trigonometric Identities &amp;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jfrost@tiffin.kingston.sch.uk</a:t>
            </a:r>
          </a:p>
          <a:p>
            <a:r>
              <a:rPr lang="en-GB" sz="2000" b="1" dirty="0"/>
              <a:t>www.drfrostmaths.com</a:t>
            </a:r>
            <a:br>
              <a:rPr lang="en-GB" sz="2000" b="1" dirty="0"/>
            </a:br>
            <a:r>
              <a:rPr lang="en-GB" sz="2000" b="1" dirty="0"/>
              <a:t>@DrFrostMaths</a:t>
            </a:r>
            <a:r>
              <a:rPr lang="en-GB" sz="20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</a:t>
            </a:r>
            <a:r>
              <a:rPr lang="en-GB" dirty="0" smtClean="0"/>
              <a:t>21</a:t>
            </a:r>
            <a:r>
              <a:rPr lang="en-GB" baseline="30000" dirty="0" smtClean="0"/>
              <a:t>st</a:t>
            </a:r>
            <a:r>
              <a:rPr lang="en-GB" dirty="0" smtClean="0"/>
              <a:t> 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26204" y="4028125"/>
                <a:ext cx="4568310" cy="280076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As </a:t>
                </a:r>
                <a:r>
                  <a:rPr lang="en-GB" sz="1600" dirty="0"/>
                  <a:t>mentioned before, in general you tend to get a </a:t>
                </a:r>
                <a:r>
                  <a:rPr lang="en-GB" sz="1600" u="sng" dirty="0"/>
                  <a:t>pair</a:t>
                </a:r>
                <a:r>
                  <a:rPr lang="en-GB" sz="1600" dirty="0"/>
                  <a:t> of values per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/>
                  <a:t> (for any of sin/cos/tan), except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=±1</m:t>
                        </m:r>
                      </m:e>
                    </m:func>
                  </m:oMath>
                </a14:m>
                <a:r>
                  <a:rPr lang="en-GB" sz="1600" dirty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r>
                  <a:rPr lang="en-GB" sz="1600" dirty="0"/>
                  <a:t>:</a:t>
                </a:r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/>
                  <a:t>Thus once getting your first pair of values (e.g. using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180−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600" dirty="0"/>
                  <a:t> 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⁡(360−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to get the second value), keep adding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/>
                  <a:t> to generate new pairs.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04" y="4028125"/>
                <a:ext cx="4568310" cy="2800767"/>
              </a:xfrm>
              <a:prstGeom prst="rect">
                <a:avLst/>
              </a:prstGeom>
              <a:blipFill>
                <a:blip r:embed="rId2"/>
                <a:stretch>
                  <a:fillRect l="-398" t="-216" b="-1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Harder Equations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6158" y="757444"/>
                <a:ext cx="6120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Harder questions replace the 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with a linear expression.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58" y="757444"/>
                <a:ext cx="6120680" cy="369332"/>
              </a:xfrm>
              <a:prstGeom prst="rect">
                <a:avLst/>
              </a:prstGeom>
              <a:blipFill>
                <a:blip r:embed="rId3"/>
                <a:stretch>
                  <a:fillRect l="-79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536" y="1285093"/>
                <a:ext cx="7272808" cy="5269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85093"/>
                <a:ext cx="7272808" cy="5269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68144" y="2056763"/>
                <a:ext cx="2808312" cy="8309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STEP 1</a:t>
                </a:r>
                <a:r>
                  <a:rPr lang="en-GB" sz="1600" dirty="0"/>
                  <a:t>: Adjust the range of values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/>
                  <a:t> to match the expression inside the cos.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056763"/>
                <a:ext cx="2808312" cy="830997"/>
              </a:xfrm>
              <a:prstGeom prst="rect">
                <a:avLst/>
              </a:prstGeom>
              <a:blipFill>
                <a:blip r:embed="rId5"/>
                <a:stretch>
                  <a:fillRect l="-862" t="-709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868144" y="3137969"/>
            <a:ext cx="2808312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STEP 2</a:t>
            </a:r>
            <a:r>
              <a:rPr lang="en-GB" sz="1600" dirty="0"/>
              <a:t>: Immediately after applying an inverse trig function (and BEFORE dividing by 3!), find all solutions up to the end of the interval.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144" y="4704320"/>
            <a:ext cx="280831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STEP 3</a:t>
            </a:r>
            <a:r>
              <a:rPr lang="en-GB" sz="1600" dirty="0"/>
              <a:t>: </a:t>
            </a:r>
            <a:r>
              <a:rPr lang="en-GB" sz="1600" u="sng" dirty="0"/>
              <a:t>Then</a:t>
            </a:r>
            <a:r>
              <a:rPr lang="en-GB" sz="1600" dirty="0"/>
              <a:t> do final manipulation to each value.</a:t>
            </a:r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 flipV="1">
            <a:off x="5092995" y="2349795"/>
            <a:ext cx="775149" cy="12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35526" y="3359888"/>
            <a:ext cx="732618" cy="20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092995" y="3678865"/>
            <a:ext cx="828311" cy="1254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1529916" y="5015581"/>
            <a:ext cx="6871" cy="9555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345019" y="5521492"/>
            <a:ext cx="1743075" cy="476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21681" y="4908738"/>
                <a:ext cx="87289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05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05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681" y="4908738"/>
                <a:ext cx="872898" cy="2539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40013" y="5466406"/>
                <a:ext cx="2935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13" y="5466406"/>
                <a:ext cx="293575" cy="2308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08141" y="5389971"/>
                <a:ext cx="29807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141" y="5389971"/>
                <a:ext cx="298076" cy="2539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 flipV="1">
            <a:off x="1533525" y="5272088"/>
            <a:ext cx="1558925" cy="476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/>
          <p:cNvSpPr/>
          <p:nvPr/>
        </p:nvSpPr>
        <p:spPr>
          <a:xfrm>
            <a:off x="1533525" y="5116575"/>
            <a:ext cx="1489710" cy="827053"/>
          </a:xfrm>
          <a:custGeom>
            <a:avLst/>
            <a:gdLst>
              <a:gd name="connsiteX0" fmla="*/ 0 w 1123950"/>
              <a:gd name="connsiteY0" fmla="*/ 0 h 796943"/>
              <a:gd name="connsiteX1" fmla="*/ 365125 w 1123950"/>
              <a:gd name="connsiteY1" fmla="*/ 384175 h 796943"/>
              <a:gd name="connsiteX2" fmla="*/ 752475 w 1123950"/>
              <a:gd name="connsiteY2" fmla="*/ 796925 h 796943"/>
              <a:gd name="connsiteX3" fmla="*/ 1123950 w 1123950"/>
              <a:gd name="connsiteY3" fmla="*/ 368300 h 796943"/>
              <a:gd name="connsiteX0" fmla="*/ 0 w 1123950"/>
              <a:gd name="connsiteY0" fmla="*/ 12 h 796955"/>
              <a:gd name="connsiteX1" fmla="*/ 365125 w 1123950"/>
              <a:gd name="connsiteY1" fmla="*/ 384187 h 796955"/>
              <a:gd name="connsiteX2" fmla="*/ 752475 w 1123950"/>
              <a:gd name="connsiteY2" fmla="*/ 796937 h 796955"/>
              <a:gd name="connsiteX3" fmla="*/ 1123950 w 1123950"/>
              <a:gd name="connsiteY3" fmla="*/ 368312 h 796955"/>
              <a:gd name="connsiteX0" fmla="*/ 0 w 1123950"/>
              <a:gd name="connsiteY0" fmla="*/ 17 h 796962"/>
              <a:gd name="connsiteX1" fmla="*/ 365125 w 1123950"/>
              <a:gd name="connsiteY1" fmla="*/ 384192 h 796962"/>
              <a:gd name="connsiteX2" fmla="*/ 752475 w 1123950"/>
              <a:gd name="connsiteY2" fmla="*/ 796942 h 796962"/>
              <a:gd name="connsiteX3" fmla="*/ 1123950 w 1123950"/>
              <a:gd name="connsiteY3" fmla="*/ 368317 h 796962"/>
              <a:gd name="connsiteX0" fmla="*/ 0 w 1123950"/>
              <a:gd name="connsiteY0" fmla="*/ 17 h 797765"/>
              <a:gd name="connsiteX1" fmla="*/ 365125 w 1123950"/>
              <a:gd name="connsiteY1" fmla="*/ 384192 h 797765"/>
              <a:gd name="connsiteX2" fmla="*/ 752475 w 1123950"/>
              <a:gd name="connsiteY2" fmla="*/ 796942 h 797765"/>
              <a:gd name="connsiteX3" fmla="*/ 1052195 w 1123950"/>
              <a:gd name="connsiteY3" fmla="*/ 487062 h 797765"/>
              <a:gd name="connsiteX4" fmla="*/ 1123950 w 1123950"/>
              <a:gd name="connsiteY4" fmla="*/ 368317 h 797765"/>
              <a:gd name="connsiteX0" fmla="*/ 0 w 1482090"/>
              <a:gd name="connsiteY0" fmla="*/ 20320 h 818068"/>
              <a:gd name="connsiteX1" fmla="*/ 365125 w 1482090"/>
              <a:gd name="connsiteY1" fmla="*/ 404495 h 818068"/>
              <a:gd name="connsiteX2" fmla="*/ 752475 w 1482090"/>
              <a:gd name="connsiteY2" fmla="*/ 817245 h 818068"/>
              <a:gd name="connsiteX3" fmla="*/ 1052195 w 1482090"/>
              <a:gd name="connsiteY3" fmla="*/ 507365 h 818068"/>
              <a:gd name="connsiteX4" fmla="*/ 1482090 w 1482090"/>
              <a:gd name="connsiteY4" fmla="*/ 0 h 818068"/>
              <a:gd name="connsiteX0" fmla="*/ 0 w 1482090"/>
              <a:gd name="connsiteY0" fmla="*/ 20320 h 817274"/>
              <a:gd name="connsiteX1" fmla="*/ 365125 w 1482090"/>
              <a:gd name="connsiteY1" fmla="*/ 404495 h 817274"/>
              <a:gd name="connsiteX2" fmla="*/ 752475 w 1482090"/>
              <a:gd name="connsiteY2" fmla="*/ 817245 h 817274"/>
              <a:gd name="connsiteX3" fmla="*/ 1097915 w 1482090"/>
              <a:gd name="connsiteY3" fmla="*/ 385445 h 817274"/>
              <a:gd name="connsiteX4" fmla="*/ 1482090 w 1482090"/>
              <a:gd name="connsiteY4" fmla="*/ 0 h 817274"/>
              <a:gd name="connsiteX0" fmla="*/ 0 w 1283970"/>
              <a:gd name="connsiteY0" fmla="*/ 18 h 796972"/>
              <a:gd name="connsiteX1" fmla="*/ 365125 w 1283970"/>
              <a:gd name="connsiteY1" fmla="*/ 384193 h 796972"/>
              <a:gd name="connsiteX2" fmla="*/ 752475 w 1283970"/>
              <a:gd name="connsiteY2" fmla="*/ 796943 h 796972"/>
              <a:gd name="connsiteX3" fmla="*/ 1097915 w 1283970"/>
              <a:gd name="connsiteY3" fmla="*/ 365143 h 796972"/>
              <a:gd name="connsiteX4" fmla="*/ 1283970 w 1283970"/>
              <a:gd name="connsiteY4" fmla="*/ 33038 h 796972"/>
              <a:gd name="connsiteX0" fmla="*/ 0 w 1489710"/>
              <a:gd name="connsiteY0" fmla="*/ 27940 h 824894"/>
              <a:gd name="connsiteX1" fmla="*/ 365125 w 1489710"/>
              <a:gd name="connsiteY1" fmla="*/ 412115 h 824894"/>
              <a:gd name="connsiteX2" fmla="*/ 752475 w 1489710"/>
              <a:gd name="connsiteY2" fmla="*/ 824865 h 824894"/>
              <a:gd name="connsiteX3" fmla="*/ 1097915 w 1489710"/>
              <a:gd name="connsiteY3" fmla="*/ 393065 h 824894"/>
              <a:gd name="connsiteX4" fmla="*/ 1489710 w 1489710"/>
              <a:gd name="connsiteY4" fmla="*/ 0 h 824894"/>
              <a:gd name="connsiteX0" fmla="*/ 0 w 1489710"/>
              <a:gd name="connsiteY0" fmla="*/ 29866 h 826820"/>
              <a:gd name="connsiteX1" fmla="*/ 365125 w 1489710"/>
              <a:gd name="connsiteY1" fmla="*/ 414041 h 826820"/>
              <a:gd name="connsiteX2" fmla="*/ 752475 w 1489710"/>
              <a:gd name="connsiteY2" fmla="*/ 826791 h 826820"/>
              <a:gd name="connsiteX3" fmla="*/ 1097915 w 1489710"/>
              <a:gd name="connsiteY3" fmla="*/ 394991 h 826820"/>
              <a:gd name="connsiteX4" fmla="*/ 1489710 w 1489710"/>
              <a:gd name="connsiteY4" fmla="*/ 1926 h 826820"/>
              <a:gd name="connsiteX0" fmla="*/ 0 w 1489710"/>
              <a:gd name="connsiteY0" fmla="*/ 30099 h 827053"/>
              <a:gd name="connsiteX1" fmla="*/ 365125 w 1489710"/>
              <a:gd name="connsiteY1" fmla="*/ 414274 h 827053"/>
              <a:gd name="connsiteX2" fmla="*/ 752475 w 1489710"/>
              <a:gd name="connsiteY2" fmla="*/ 827024 h 827053"/>
              <a:gd name="connsiteX3" fmla="*/ 1097915 w 1489710"/>
              <a:gd name="connsiteY3" fmla="*/ 395224 h 827053"/>
              <a:gd name="connsiteX4" fmla="*/ 1489710 w 1489710"/>
              <a:gd name="connsiteY4" fmla="*/ 2159 h 827053"/>
              <a:gd name="connsiteX0" fmla="*/ 0 w 1489710"/>
              <a:gd name="connsiteY0" fmla="*/ 30099 h 827053"/>
              <a:gd name="connsiteX1" fmla="*/ 365125 w 1489710"/>
              <a:gd name="connsiteY1" fmla="*/ 414274 h 827053"/>
              <a:gd name="connsiteX2" fmla="*/ 752475 w 1489710"/>
              <a:gd name="connsiteY2" fmla="*/ 827024 h 827053"/>
              <a:gd name="connsiteX3" fmla="*/ 1097915 w 1489710"/>
              <a:gd name="connsiteY3" fmla="*/ 395224 h 827053"/>
              <a:gd name="connsiteX4" fmla="*/ 1489710 w 1489710"/>
              <a:gd name="connsiteY4" fmla="*/ 2159 h 82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9710" h="827053">
                <a:moveTo>
                  <a:pt x="0" y="30099"/>
                </a:moveTo>
                <a:cubicBezTo>
                  <a:pt x="280458" y="27982"/>
                  <a:pt x="268817" y="216366"/>
                  <a:pt x="365125" y="414274"/>
                </a:cubicBezTo>
                <a:cubicBezTo>
                  <a:pt x="445058" y="578532"/>
                  <a:pt x="630343" y="830199"/>
                  <a:pt x="752475" y="827024"/>
                </a:cubicBezTo>
                <a:cubicBezTo>
                  <a:pt x="874607" y="823849"/>
                  <a:pt x="1039177" y="526987"/>
                  <a:pt x="1097915" y="395224"/>
                </a:cubicBezTo>
                <a:cubicBezTo>
                  <a:pt x="1131253" y="282511"/>
                  <a:pt x="1242801" y="-28850"/>
                  <a:pt x="1489710" y="2159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85975" y="5469771"/>
                <a:ext cx="2935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975" y="5469771"/>
                <a:ext cx="293575" cy="230832"/>
              </a:xfrm>
              <a:prstGeom prst="rect">
                <a:avLst/>
              </a:prstGeom>
              <a:blipFill>
                <a:blip r:embed="rId10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H="1">
            <a:off x="1758950" y="5226050"/>
            <a:ext cx="63500" cy="825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49425" y="5235575"/>
            <a:ext cx="73025" cy="63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700809" y="5225512"/>
            <a:ext cx="63500" cy="825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91284" y="5235037"/>
            <a:ext cx="73025" cy="63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442508" y="5463575"/>
                <a:ext cx="2935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270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508" y="5463575"/>
                <a:ext cx="293575" cy="230832"/>
              </a:xfrm>
              <a:prstGeom prst="rect">
                <a:avLst/>
              </a:prstGeom>
              <a:blipFill>
                <a:blip r:embed="rId11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766898" y="5466164"/>
                <a:ext cx="2935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360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898" y="5466164"/>
                <a:ext cx="293575" cy="230832"/>
              </a:xfrm>
              <a:prstGeom prst="rect">
                <a:avLst/>
              </a:prstGeom>
              <a:blipFill>
                <a:blip r:embed="rId12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74905" y="4812005"/>
                <a:ext cx="29807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905" y="4812005"/>
                <a:ext cx="298076" cy="2539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81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/>
      <p:bldP spid="23" grpId="0"/>
      <p:bldP spid="25" grpId="0"/>
      <p:bldP spid="29" grpId="0" animBg="1"/>
      <p:bldP spid="30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</a:t>
              </a:r>
              <a:r>
                <a:rPr lang="en-GB" sz="3200" dirty="0" smtClean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834457"/>
                <a:ext cx="8207785" cy="54566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+30°)=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4457"/>
                <a:ext cx="8207785" cy="545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50994" y="1547527"/>
                <a:ext cx="29523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To get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+30°</m:t>
                    </m:r>
                  </m:oMath>
                </a14:m>
                <a:r>
                  <a:rPr lang="en-GB" dirty="0"/>
                  <a:t> we double and add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dirty="0"/>
                  <a:t>. So do the same to the upper and lower bound!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994" y="1547527"/>
                <a:ext cx="2952328" cy="1200329"/>
              </a:xfrm>
              <a:prstGeom prst="rect">
                <a:avLst/>
              </a:prstGeom>
              <a:blipFill>
                <a:blip r:embed="rId4"/>
                <a:stretch>
                  <a:fillRect l="-1653" t="-3046" r="-2479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>
            <a:off x="5220073" y="1695032"/>
            <a:ext cx="415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23527" y="817539"/>
            <a:ext cx="255789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Jan 2013 Q4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212060"/>
            <a:ext cx="7233859" cy="142485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589524" y="4147944"/>
            <a:ext cx="1092716" cy="302136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67450" y="4780067"/>
            <a:ext cx="1013825" cy="18245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67449" y="5120738"/>
            <a:ext cx="1013825" cy="18245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Quadratics in sin/cos/tan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2060848"/>
                <a:ext cx="8207785" cy="40011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60848"/>
                <a:ext cx="8207785" cy="400110"/>
              </a:xfrm>
              <a:prstGeom prst="rect">
                <a:avLst/>
              </a:prstGeom>
              <a:blipFill>
                <a:blip r:embed="rId2"/>
                <a:stretch>
                  <a:fillRect b="-555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908720"/>
                <a:ext cx="7704856" cy="929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saw that an equation can be ‘quadratic in’ something, e.g.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GB" dirty="0"/>
                  <a:t> is ‘quadratic in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/>
                  <a:t>’, meaning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/>
                  <a:t> could be replaced with another variable, say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, to produce a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08720"/>
                <a:ext cx="7704856" cy="929485"/>
              </a:xfrm>
              <a:prstGeom prst="rect">
                <a:avLst/>
              </a:prstGeom>
              <a:blipFill>
                <a:blip r:embed="rId3"/>
                <a:stretch>
                  <a:fillRect l="-712" t="-2614" b="-91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8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Trigonometric Identities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Right Triangle 4"/>
          <p:cNvSpPr/>
          <p:nvPr/>
        </p:nvSpPr>
        <p:spPr>
          <a:xfrm flipH="1">
            <a:off x="2555776" y="764704"/>
            <a:ext cx="2808312" cy="223224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951576" y="2564904"/>
            <a:ext cx="41251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63888" y="1124744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124744"/>
                <a:ext cx="576064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65308" y="2906728"/>
                <a:ext cx="266429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4000" i="1" dirty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4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dirty="0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08" y="2906728"/>
                <a:ext cx="2664296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69120" y="1684916"/>
                <a:ext cx="21797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120" y="1684916"/>
                <a:ext cx="2179776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3178408" y="2485648"/>
            <a:ext cx="233680" cy="508000"/>
          </a:xfrm>
          <a:custGeom>
            <a:avLst/>
            <a:gdLst>
              <a:gd name="connsiteX0" fmla="*/ 233680 w 233680"/>
              <a:gd name="connsiteY0" fmla="*/ 508000 h 508000"/>
              <a:gd name="connsiteX1" fmla="*/ 193040 w 233680"/>
              <a:gd name="connsiteY1" fmla="*/ 304800 h 508000"/>
              <a:gd name="connsiteX2" fmla="*/ 91440 w 233680"/>
              <a:gd name="connsiteY2" fmla="*/ 121920 h 508000"/>
              <a:gd name="connsiteX3" fmla="*/ 0 w 233680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680" h="508000">
                <a:moveTo>
                  <a:pt x="233680" y="508000"/>
                </a:moveTo>
                <a:cubicBezTo>
                  <a:pt x="225213" y="438573"/>
                  <a:pt x="216747" y="369147"/>
                  <a:pt x="193040" y="304800"/>
                </a:cubicBezTo>
                <a:cubicBezTo>
                  <a:pt x="169333" y="240453"/>
                  <a:pt x="123613" y="172720"/>
                  <a:pt x="91440" y="121920"/>
                </a:cubicBezTo>
                <a:cubicBezTo>
                  <a:pt x="59267" y="71120"/>
                  <a:pt x="29633" y="35560"/>
                  <a:pt x="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29434" y="2265721"/>
                <a:ext cx="86409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434" y="2265721"/>
                <a:ext cx="86409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22640" y="4293096"/>
                <a:ext cx="4104456" cy="717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/>
                  <a:t>Then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𝜽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num>
                      <m:den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𝒄𝒐𝒔</m:t>
                        </m:r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den>
                    </m:f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40" y="4293096"/>
                <a:ext cx="4104456" cy="717376"/>
              </a:xfrm>
              <a:prstGeom prst="rect">
                <a:avLst/>
              </a:prstGeom>
              <a:blipFill rotWithShape="0">
                <a:blip r:embed="rId6"/>
                <a:stretch>
                  <a:fillRect l="-3120" b="-110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83088" y="4365104"/>
            <a:ext cx="4675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6576" y="5589240"/>
            <a:ext cx="4675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821" y="5426773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Pythagoras gives you...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3794675" y="5982879"/>
            <a:ext cx="875771" cy="3839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29604" y="5462614"/>
                <a:ext cx="3642852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𝒔𝒊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𝒄𝒐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604" y="5462614"/>
                <a:ext cx="3642852" cy="5959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413" y="709928"/>
            <a:ext cx="329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Let’s say we have a right angled triangle with hypotenuse of 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06537" y="5950269"/>
                <a:ext cx="426776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400" dirty="0"/>
                  <a:t> is a shorthand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/>
                  <a:t>. It does NOT mean the sin is being squared – this does not make sense as sin is a function, and not a quantity that we can square!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537" y="5950269"/>
                <a:ext cx="4267769" cy="738664"/>
              </a:xfrm>
              <a:prstGeom prst="rect">
                <a:avLst/>
              </a:prstGeom>
              <a:blipFill>
                <a:blip r:embed="rId9"/>
                <a:stretch>
                  <a:fillRect l="-429" t="-826" r="-429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10319" y="2730644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319" y="2730644"/>
                <a:ext cx="576064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00810" y="525229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10" y="525229"/>
                <a:ext cx="576064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5214972" y="720099"/>
            <a:ext cx="230083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473640" y="2895947"/>
            <a:ext cx="230083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Application of identities #1</a:t>
              </a:r>
              <a:r>
                <a:rPr lang="en-GB" sz="3200" dirty="0"/>
                <a:t>: Proofs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908720"/>
                <a:ext cx="7056784" cy="40011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Prove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1−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7056784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555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68144" y="1525090"/>
                <a:ext cx="2989657" cy="952312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525090"/>
                <a:ext cx="2989657" cy="952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68144" y="2693662"/>
                <a:ext cx="2994346" cy="2062103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Recall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GB" sz="1600" dirty="0"/>
                  <a:t> means ‘equivalent to’, and just means the LHS is </a:t>
                </a:r>
                <a:r>
                  <a:rPr lang="en-GB" sz="1600" b="1" u="sng" dirty="0"/>
                  <a:t>always</a:t>
                </a:r>
                <a:r>
                  <a:rPr lang="en-GB" sz="1600" dirty="0"/>
                  <a:t> equal to the RHS for all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r>
                  <a:rPr lang="en-GB" sz="1600" dirty="0"/>
                  <a:t>From Chapter 7 (‘Proofs’) we saw that usually the best method is to manipulate one side (e.g. LHS) until we get to the other (RHS).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693662"/>
                <a:ext cx="2994346" cy="2062103"/>
              </a:xfrm>
              <a:prstGeom prst="rect">
                <a:avLst/>
              </a:prstGeom>
              <a:blipFill>
                <a:blip r:embed="rId4"/>
                <a:stretch>
                  <a:fillRect l="-808" t="-292" r="-808" b="-2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8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More Examples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5003" y="1154973"/>
                <a:ext cx="4053713" cy="52860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03" y="1154973"/>
                <a:ext cx="4053713" cy="5286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5003" y="774259"/>
            <a:ext cx="345638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June 2012 Paper 1 Q16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144" y="5668557"/>
            <a:ext cx="3384376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Tip </a:t>
            </a:r>
            <a:r>
              <a:rPr lang="en-GB" sz="1400" b="1" dirty="0"/>
              <a:t>#2</a:t>
            </a:r>
            <a:r>
              <a:rPr lang="en-GB" sz="1400" dirty="0"/>
              <a:t>: In any addition/subtraction involving at least one fraction (with trig functions), always combine algebraically into one.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1428" y="1143591"/>
                <a:ext cx="4053713" cy="40011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Simplify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5−5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1143591"/>
                <a:ext cx="4053713" cy="400110"/>
              </a:xfrm>
              <a:prstGeom prst="rect">
                <a:avLst/>
              </a:prstGeom>
              <a:blipFill>
                <a:blip r:embed="rId4"/>
                <a:stretch>
                  <a:fillRect b="-674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667120" y="3120485"/>
                <a:ext cx="4032448" cy="7386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b="1" dirty="0" smtClean="0"/>
                  <a:t>Tip </a:t>
                </a:r>
                <a:r>
                  <a:rPr lang="en-GB" sz="1400" b="1" dirty="0"/>
                  <a:t>#3</a:t>
                </a:r>
                <a:r>
                  <a:rPr lang="en-GB" sz="1400" dirty="0"/>
                  <a:t>: Look out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1−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1−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Students often don’t spot that these can be simplified.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120" y="3120485"/>
                <a:ext cx="4032448" cy="738664"/>
              </a:xfrm>
              <a:prstGeom prst="rect">
                <a:avLst/>
              </a:prstGeom>
              <a:blipFill>
                <a:blip r:embed="rId5"/>
                <a:stretch>
                  <a:fillRect l="-150" b="-5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6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3665698"/>
                <a:ext cx="7056784" cy="52854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65698"/>
                <a:ext cx="7056784" cy="5285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1520" y="3284984"/>
            <a:ext cx="388843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AQA IGCSE Further Maths Worksheet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544" y="906024"/>
                <a:ext cx="3147526" cy="5389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20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rad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≡1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06024"/>
                <a:ext cx="3147526" cy="5389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55976" y="873772"/>
                <a:ext cx="4165543" cy="5711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≡1−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873772"/>
                <a:ext cx="4165543" cy="5711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2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More </a:t>
              </a:r>
              <a:r>
                <a:rPr lang="en-GB" sz="3200" dirty="0" smtClean="0">
                  <a:latin typeface="+mj-lt"/>
                </a:rPr>
                <a:t>Examples of Quadratics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1628" y="930548"/>
                <a:ext cx="8207785" cy="40011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28" y="930548"/>
                <a:ext cx="8207785" cy="400110"/>
              </a:xfrm>
              <a:prstGeom prst="rect">
                <a:avLst/>
              </a:prstGeom>
              <a:blipFill>
                <a:blip r:embed="rId2"/>
                <a:stretch>
                  <a:fillRect b="-674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1626" y="3730747"/>
                <a:ext cx="8207785" cy="40011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+9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−180°≤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≤180°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26" y="3730747"/>
                <a:ext cx="8207785" cy="400110"/>
              </a:xfrm>
              <a:prstGeom prst="rect">
                <a:avLst/>
              </a:prstGeom>
              <a:blipFill>
                <a:blip r:embed="rId5"/>
                <a:stretch>
                  <a:fillRect b="-555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82803" y="4365104"/>
                <a:ext cx="2376264" cy="203132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Tip</a:t>
                </a:r>
                <a:r>
                  <a:rPr lang="en-GB" dirty="0"/>
                  <a:t>: We have an identity involving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𝑠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𝑜𝑠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, so it makes sense to change the </a:t>
                </a:r>
                <a:r>
                  <a:rPr lang="en-GB" u="sng" dirty="0"/>
                  <a:t>squared one </a:t>
                </a:r>
                <a:r>
                  <a:rPr lang="en-GB" dirty="0"/>
                  <a:t>that would </a:t>
                </a:r>
                <a:r>
                  <a:rPr lang="en-GB" u="sng" dirty="0"/>
                  <a:t>match all the others</a:t>
                </a:r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803" y="4365104"/>
                <a:ext cx="2376264" cy="2031325"/>
              </a:xfrm>
              <a:prstGeom prst="rect">
                <a:avLst/>
              </a:prstGeom>
              <a:blipFill>
                <a:blip r:embed="rId6"/>
                <a:stretch>
                  <a:fillRect l="-1523" t="-890" b="-3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4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</a:t>
              </a:r>
              <a:r>
                <a:rPr lang="en-GB" sz="3200" dirty="0" smtClean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87333" y="980728"/>
            <a:ext cx="8207785" cy="2191442"/>
            <a:chOff x="371872" y="4011030"/>
            <a:chExt cx="8207785" cy="21914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71872" y="4011030"/>
                  <a:ext cx="8207785" cy="400110"/>
                </a:xfrm>
                <a:prstGeom prst="rect">
                  <a:avLst/>
                </a:prstGeom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Solve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a14:m>
                  <a:r>
                    <a:rPr lang="en-GB" sz="2000" dirty="0" smtClean="0"/>
                    <a:t> in the interval </a:t>
                  </a:r>
                  <a14:m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0≤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&lt;300°</m:t>
                      </m:r>
                    </m:oMath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872" y="4011030"/>
                  <a:ext cx="8207785" cy="400110"/>
                </a:xfrm>
                <a:prstGeom prst="rect">
                  <a:avLst/>
                </a:prstGeom>
                <a:blipFill>
                  <a:blip r:embed="rId2"/>
                  <a:stretch>
                    <a:fillRect b="-5556"/>
                  </a:stretch>
                </a:blip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788024" y="4725144"/>
                  <a:ext cx="3378076" cy="1477328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/>
                    <a:t>By dividing both sides by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a14:m>
                  <a:r>
                    <a:rPr lang="en-GB" dirty="0" smtClean="0"/>
                    <a:t>, the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a14:m>
                  <a:r>
                    <a:rPr lang="en-GB" dirty="0" smtClean="0"/>
                    <a:t> becomes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a14:m>
                  <a:r>
                    <a:rPr lang="en-GB" dirty="0" smtClean="0"/>
                    <a:t> and the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a14:m>
                  <a:r>
                    <a:rPr lang="en-GB" dirty="0" smtClean="0"/>
                    <a:t> disappears, leaving a trig equation helpfully only in terms of one trig function.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8024" y="4725144"/>
                  <a:ext cx="3378076" cy="1477328"/>
                </a:xfrm>
                <a:prstGeom prst="rect">
                  <a:avLst/>
                </a:prstGeom>
                <a:blipFill>
                  <a:blip r:embed="rId4"/>
                  <a:stretch>
                    <a:fillRect l="-1254" t="-1220" b="-487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 flipH="1" flipV="1">
              <a:off x="4283968" y="4941168"/>
              <a:ext cx="516632" cy="499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36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/>
                <p:cNvSpPr txBox="1"/>
                <p:nvPr/>
              </p:nvSpPr>
              <p:spPr>
                <a:xfrm>
                  <a:off x="0" y="13335"/>
                  <a:ext cx="9144000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3200" dirty="0"/>
                    <a:t>sin/cos/tan of </a:t>
                  </a:r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30°, 45°, 60°</m:t>
                      </m:r>
                    </m:oMath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84775"/>
                </a:xfrm>
                <a:prstGeom prst="rect">
                  <a:avLst/>
                </a:prstGeom>
                <a:blipFill>
                  <a:blip r:embed="rId2"/>
                  <a:stretch>
                    <a:fillRect t="-12500" b="-3437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0533" y="801086"/>
                <a:ext cx="87603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You will frequently encounter angles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30°, 60°, 45°</m:t>
                    </m:r>
                  </m:oMath>
                </a14:m>
                <a:r>
                  <a:rPr lang="en-GB" sz="2000" dirty="0"/>
                  <a:t> in geometric problems. Why? </a:t>
                </a:r>
              </a:p>
              <a:p>
                <a:r>
                  <a:rPr lang="en-GB" sz="2000" b="1" dirty="0"/>
                  <a:t>We see these angles in equilateral triangles and half squares.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33" y="801086"/>
                <a:ext cx="8760340" cy="707886"/>
              </a:xfrm>
              <a:prstGeom prst="rect">
                <a:avLst/>
              </a:prstGeom>
              <a:blipFill>
                <a:blip r:embed="rId3"/>
                <a:stretch>
                  <a:fillRect l="-696" t="-4274" r="-487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0533" y="1897311"/>
            <a:ext cx="8715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Although you will always have a calculator, you need to know how to derive these.</a:t>
            </a:r>
          </a:p>
          <a:p>
            <a:r>
              <a:rPr lang="en-GB" sz="2000" b="1" dirty="0"/>
              <a:t>All you need to remember: </a:t>
            </a:r>
          </a:p>
          <a:p>
            <a:r>
              <a:rPr lang="en-GB" sz="2000" b="1" dirty="0">
                <a:latin typeface="Wingdings" panose="05000000000000000000" pitchFamily="2" charset="2"/>
              </a:rPr>
              <a:t>!</a:t>
            </a:r>
            <a:r>
              <a:rPr lang="en-GB" sz="2000" b="1" dirty="0"/>
              <a:t> Draw half a unit square and half an equilateral triangle of side 2.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79944" y="3356156"/>
            <a:ext cx="1629852" cy="1727243"/>
            <a:chOff x="899592" y="3486025"/>
            <a:chExt cx="2232248" cy="2376960"/>
          </a:xfrm>
        </p:grpSpPr>
        <p:sp>
          <p:nvSpPr>
            <p:cNvPr id="9" name="Right Triangle 8"/>
            <p:cNvSpPr/>
            <p:nvPr/>
          </p:nvSpPr>
          <p:spPr>
            <a:xfrm>
              <a:off x="899592" y="3486025"/>
              <a:ext cx="2232248" cy="237626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99592" y="5574953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9765" y="3932193"/>
                <a:ext cx="5328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65" y="3932193"/>
                <a:ext cx="53287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6111" y="5068103"/>
                <a:ext cx="5328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111" y="5068103"/>
                <a:ext cx="53287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580110" y="3490036"/>
            <a:ext cx="1212576" cy="2189890"/>
            <a:chOff x="899588" y="3486025"/>
            <a:chExt cx="2232252" cy="2376960"/>
          </a:xfrm>
        </p:grpSpPr>
        <p:sp>
          <p:nvSpPr>
            <p:cNvPr id="17" name="Right Triangle 16"/>
            <p:cNvSpPr/>
            <p:nvPr/>
          </p:nvSpPr>
          <p:spPr>
            <a:xfrm>
              <a:off x="899592" y="3486025"/>
              <a:ext cx="2232248" cy="237626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99588" y="5652927"/>
              <a:ext cx="332486" cy="2100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0" name="Straight Connector 19"/>
          <p:cNvCxnSpPr>
            <a:stCxn id="17" idx="0"/>
          </p:cNvCxnSpPr>
          <p:nvPr/>
        </p:nvCxnSpPr>
        <p:spPr>
          <a:xfrm flipH="1">
            <a:off x="4355976" y="3490036"/>
            <a:ext cx="1224136" cy="2189249"/>
          </a:xfrm>
          <a:prstGeom prst="line">
            <a:avLst/>
          </a:prstGeom>
          <a:ln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373881" y="5684520"/>
            <a:ext cx="1203959" cy="0"/>
          </a:xfrm>
          <a:prstGeom prst="line">
            <a:avLst/>
          </a:prstGeom>
          <a:ln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32371" y="4061441"/>
                <a:ext cx="5328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371" y="4061441"/>
                <a:ext cx="532878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163990" y="3357207"/>
                <a:ext cx="208823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45°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20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0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45°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r>
                  <a:rPr lang="en-GB" sz="20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000" b="0" i="1" dirty="0" smtClean="0">
                    <a:latin typeface="Cambria Math" panose="02040503050406030204" pitchFamily="18" charset="0"/>
                  </a:rPr>
                </a:br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45°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990" y="3357207"/>
                <a:ext cx="2088232" cy="16312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 27"/>
          <p:cNvSpPr/>
          <p:nvPr/>
        </p:nvSpPr>
        <p:spPr>
          <a:xfrm>
            <a:off x="1831462" y="4762500"/>
            <a:ext cx="149738" cy="333375"/>
          </a:xfrm>
          <a:custGeom>
            <a:avLst/>
            <a:gdLst>
              <a:gd name="connsiteX0" fmla="*/ 6863 w 149738"/>
              <a:gd name="connsiteY0" fmla="*/ 333375 h 333375"/>
              <a:gd name="connsiteX1" fmla="*/ 16388 w 149738"/>
              <a:gd name="connsiteY1" fmla="*/ 209550 h 333375"/>
              <a:gd name="connsiteX2" fmla="*/ 149738 w 149738"/>
              <a:gd name="connsiteY2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738" h="333375">
                <a:moveTo>
                  <a:pt x="6863" y="333375"/>
                </a:moveTo>
                <a:cubicBezTo>
                  <a:pt x="-281" y="299243"/>
                  <a:pt x="-7424" y="265112"/>
                  <a:pt x="16388" y="209550"/>
                </a:cubicBezTo>
                <a:cubicBezTo>
                  <a:pt x="40200" y="153988"/>
                  <a:pt x="94969" y="76994"/>
                  <a:pt x="149738" y="0"/>
                </a:cubicBezTo>
              </a:path>
            </a:pathLst>
          </a:cu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6477000" y="5391150"/>
            <a:ext cx="161925" cy="285750"/>
          </a:xfrm>
          <a:custGeom>
            <a:avLst/>
            <a:gdLst>
              <a:gd name="connsiteX0" fmla="*/ 0 w 161925"/>
              <a:gd name="connsiteY0" fmla="*/ 285750 h 285750"/>
              <a:gd name="connsiteX1" fmla="*/ 57150 w 161925"/>
              <a:gd name="connsiteY1" fmla="*/ 104775 h 285750"/>
              <a:gd name="connsiteX2" fmla="*/ 161925 w 161925"/>
              <a:gd name="connsiteY2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" h="285750">
                <a:moveTo>
                  <a:pt x="0" y="285750"/>
                </a:moveTo>
                <a:cubicBezTo>
                  <a:pt x="15081" y="219075"/>
                  <a:pt x="30163" y="152400"/>
                  <a:pt x="57150" y="104775"/>
                </a:cubicBezTo>
                <a:cubicBezTo>
                  <a:pt x="84137" y="57150"/>
                  <a:pt x="123031" y="28575"/>
                  <a:pt x="161925" y="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5591175" y="3895725"/>
            <a:ext cx="219075" cy="52207"/>
          </a:xfrm>
          <a:custGeom>
            <a:avLst/>
            <a:gdLst>
              <a:gd name="connsiteX0" fmla="*/ 0 w 219075"/>
              <a:gd name="connsiteY0" fmla="*/ 47625 h 52207"/>
              <a:gd name="connsiteX1" fmla="*/ 104775 w 219075"/>
              <a:gd name="connsiteY1" fmla="*/ 47625 h 52207"/>
              <a:gd name="connsiteX2" fmla="*/ 219075 w 219075"/>
              <a:gd name="connsiteY2" fmla="*/ 0 h 5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075" h="52207">
                <a:moveTo>
                  <a:pt x="0" y="47625"/>
                </a:moveTo>
                <a:cubicBezTo>
                  <a:pt x="34131" y="51593"/>
                  <a:pt x="68263" y="55562"/>
                  <a:pt x="104775" y="47625"/>
                </a:cubicBezTo>
                <a:cubicBezTo>
                  <a:pt x="141287" y="39688"/>
                  <a:pt x="180181" y="19844"/>
                  <a:pt x="219075" y="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803749" y="3097640"/>
                <a:ext cx="208823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r>
                  <a:rPr lang="en-GB" sz="20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000" b="0" i="1" dirty="0" smtClean="0">
                    <a:latin typeface="Cambria Math" panose="02040503050406030204" pitchFamily="18" charset="0"/>
                  </a:rPr>
                </a:br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r>
                  <a:rPr lang="en-GB" sz="20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000" b="0" i="1" dirty="0" smtClean="0">
                    <a:latin typeface="Cambria Math" panose="02040503050406030204" pitchFamily="18" charset="0"/>
                  </a:rPr>
                </a:br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r>
                  <a:rPr lang="en-GB" sz="20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000" b="0" i="1" dirty="0" smtClean="0">
                    <a:latin typeface="Cambria Math" panose="02040503050406030204" pitchFamily="18" charset="0"/>
                  </a:rPr>
                </a:br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r>
                  <a:rPr lang="en-GB" sz="2000" i="1" dirty="0">
                    <a:latin typeface="Cambria Math" panose="02040503050406030204" pitchFamily="18" charset="0"/>
                  </a:rPr>
                  <a:t/>
                </a:r>
                <a:br>
                  <a:rPr lang="en-GB" sz="2000" i="1" dirty="0">
                    <a:latin typeface="Cambria Math" panose="02040503050406030204" pitchFamily="18" charset="0"/>
                  </a:rPr>
                </a:br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r>
                  <a:rPr lang="en-GB" sz="2000" i="1" dirty="0">
                    <a:latin typeface="Cambria Math" panose="02040503050406030204" pitchFamily="18" charset="0"/>
                  </a:rPr>
                  <a:t/>
                </a:r>
                <a:br>
                  <a:rPr lang="en-GB" sz="2000" i="1" dirty="0">
                    <a:latin typeface="Cambria Math" panose="02040503050406030204" pitchFamily="18" charset="0"/>
                  </a:rPr>
                </a:br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749" y="3097640"/>
                <a:ext cx="2088232" cy="34778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109929" y="3888081"/>
            <a:ext cx="570015" cy="567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71652" y="5084479"/>
            <a:ext cx="570015" cy="567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23865" y="4617304"/>
                <a:ext cx="5328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865" y="4617304"/>
                <a:ext cx="53287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56800" y="5221991"/>
                <a:ext cx="5328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800" y="5221991"/>
                <a:ext cx="532878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8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25" grpId="0"/>
      <p:bldP spid="27" grpId="0"/>
      <p:bldP spid="28" grpId="0" animBg="1"/>
      <p:bldP spid="29" grpId="0" animBg="1"/>
      <p:bldP spid="30" grpId="0" animBg="1"/>
      <p:bldP spid="31" grpId="0"/>
      <p:bldP spid="33" grpId="0" animBg="1"/>
      <p:bldP spid="33" grpId="1" animBg="1"/>
      <p:bldP spid="35" grpId="0" animBg="1"/>
      <p:bldP spid="35" grpId="1" animBg="1"/>
      <p:bldP spid="36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186871"/>
            <a:ext cx="7705725" cy="25622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3527" y="817539"/>
            <a:ext cx="255789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Jan 2010 Q2</a:t>
            </a:r>
          </a:p>
        </p:txBody>
      </p:sp>
    </p:spTree>
    <p:extLst>
      <p:ext uri="{BB962C8B-B14F-4D97-AF65-F5344CB8AC3E}">
        <p14:creationId xmlns:p14="http://schemas.microsoft.com/office/powerpoint/2010/main" val="378596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The Unit Circle and Trigonometry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8054" y="908720"/>
                <a:ext cx="274348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For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in the range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&lt;90°</m:t>
                    </m:r>
                  </m:oMath>
                </a14:m>
                <a:r>
                  <a:rPr lang="en-GB" dirty="0"/>
                  <a:t>, you know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/>
                  <a:t> are lengths on a right-angled triangle: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54" y="908720"/>
                <a:ext cx="2743489" cy="1477328"/>
              </a:xfrm>
              <a:prstGeom prst="rect">
                <a:avLst/>
              </a:prstGeom>
              <a:blipFill>
                <a:blip r:embed="rId2"/>
                <a:stretch>
                  <a:fillRect l="-2000" t="-2066" r="-288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 flipH="1">
            <a:off x="827584" y="2715477"/>
            <a:ext cx="1512168" cy="1008112"/>
            <a:chOff x="683568" y="1052736"/>
            <a:chExt cx="2520280" cy="1440160"/>
          </a:xfrm>
        </p:grpSpPr>
        <p:sp>
          <p:nvSpPr>
            <p:cNvPr id="7" name="Right Triangle 6"/>
            <p:cNvSpPr/>
            <p:nvPr/>
          </p:nvSpPr>
          <p:spPr>
            <a:xfrm>
              <a:off x="683568" y="1052736"/>
              <a:ext cx="2520280" cy="1440160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3568" y="2204864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1530" y="2842303"/>
                <a:ext cx="468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530" y="2842303"/>
                <a:ext cx="46805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57613" y="3404371"/>
                <a:ext cx="468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613" y="3404371"/>
                <a:ext cx="46805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: Shape 10"/>
          <p:cNvSpPr/>
          <p:nvPr/>
        </p:nvSpPr>
        <p:spPr>
          <a:xfrm>
            <a:off x="1350335" y="3359888"/>
            <a:ext cx="116556" cy="361507"/>
          </a:xfrm>
          <a:custGeom>
            <a:avLst/>
            <a:gdLst>
              <a:gd name="connsiteX0" fmla="*/ 0 w 116556"/>
              <a:gd name="connsiteY0" fmla="*/ 0 h 361507"/>
              <a:gd name="connsiteX1" fmla="*/ 106325 w 116556"/>
              <a:gd name="connsiteY1" fmla="*/ 170121 h 361507"/>
              <a:gd name="connsiteX2" fmla="*/ 106325 w 116556"/>
              <a:gd name="connsiteY2" fmla="*/ 361507 h 36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56" h="361507">
                <a:moveTo>
                  <a:pt x="0" y="0"/>
                </a:moveTo>
                <a:cubicBezTo>
                  <a:pt x="44302" y="54935"/>
                  <a:pt x="88604" y="109870"/>
                  <a:pt x="106325" y="170121"/>
                </a:cubicBezTo>
                <a:cubicBezTo>
                  <a:pt x="124046" y="230372"/>
                  <a:pt x="115185" y="295939"/>
                  <a:pt x="106325" y="36150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56027" y="3026969"/>
                <a:ext cx="6955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027" y="3026969"/>
                <a:ext cx="69551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47038" y="3729465"/>
                <a:ext cx="6955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38" y="3729465"/>
                <a:ext cx="695517" cy="369332"/>
              </a:xfrm>
              <a:prstGeom prst="rect">
                <a:avLst/>
              </a:prstGeom>
              <a:blipFill>
                <a:blip r:embed="rId6"/>
                <a:stretch>
                  <a:fillRect r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>
            <a:stCxn id="7" idx="4"/>
            <a:endCxn id="7" idx="0"/>
          </p:cNvCxnSpPr>
          <p:nvPr/>
        </p:nvCxnSpPr>
        <p:spPr>
          <a:xfrm flipV="1">
            <a:off x="827584" y="2715477"/>
            <a:ext cx="1512168" cy="10081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2651" y="4346815"/>
                <a:ext cx="2924029" cy="1883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And what would be the </a:t>
                </a:r>
                <a:r>
                  <a:rPr lang="en-GB" b="1" dirty="0"/>
                  <a:t>gradient</a:t>
                </a:r>
                <a:r>
                  <a:rPr lang="en-GB" dirty="0"/>
                  <a:t> of the bold line?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b="1" dirty="0"/>
              </a:p>
              <a:p>
                <a:r>
                  <a:rPr lang="en-GB" b="1" dirty="0"/>
                  <a:t>But also: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𝐭𝐚𝐧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func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𝒐𝒑𝒑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𝒂𝒅𝒋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GB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GB" b="1" i="0" smtClean="0"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fName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</m:den>
                    </m:f>
                  </m:oMath>
                </a14:m>
                <a:endParaRPr lang="en-GB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1" y="4346815"/>
                <a:ext cx="2924029" cy="1883401"/>
              </a:xfrm>
              <a:prstGeom prst="rect">
                <a:avLst/>
              </a:prstGeom>
              <a:blipFill>
                <a:blip r:embed="rId7"/>
                <a:stretch>
                  <a:fillRect l="-1875" t="-1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3419872" y="908720"/>
            <a:ext cx="0" cy="5321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23928" y="908720"/>
                <a:ext cx="46805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But how do we get the rest of the graph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𝑡𝑎𝑛</m:t>
                    </m:r>
                  </m:oMath>
                </a14:m>
                <a:r>
                  <a:rPr lang="en-GB" dirty="0"/>
                  <a:t>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90°≤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/>
                  <a:t>?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908720"/>
                <a:ext cx="4680520" cy="646331"/>
              </a:xfrm>
              <a:prstGeom prst="rect">
                <a:avLst/>
              </a:prstGeom>
              <a:blipFill>
                <a:blip r:embed="rId8"/>
                <a:stretch>
                  <a:fillRect l="-1173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51920" y="1772816"/>
                <a:ext cx="4464496" cy="313932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!"/>
                </a:pPr>
                <a:r>
                  <a:rPr lang="en-GB" dirty="0"/>
                  <a:t>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/>
                  <a:t> on a unit circle,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GB" dirty="0"/>
                  <a:t> makes an 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with the positive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-axis,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dirty="0"/>
                  <a:t>.</a:t>
                </a:r>
                <a:br>
                  <a:rPr lang="en-GB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has gradient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/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!"/>
                </a:pPr>
                <a:endParaRPr lang="en-GB" dirty="0"/>
              </a:p>
              <a:p>
                <a:pPr marL="285750" indent="-285750">
                  <a:buFont typeface="Wingdings" panose="05000000000000000000" pitchFamily="2" charset="2"/>
                  <a:buChar char="!"/>
                </a:pPr>
                <a:endParaRPr lang="en-GB" dirty="0"/>
              </a:p>
              <a:p>
                <a:pPr marL="285750" indent="-285750">
                  <a:buFont typeface="Wingdings" panose="05000000000000000000" pitchFamily="2" charset="2"/>
                  <a:buChar char="!"/>
                </a:pPr>
                <a:endParaRPr lang="en-GB" dirty="0"/>
              </a:p>
              <a:p>
                <a:pPr marL="285750" indent="-285750">
                  <a:buFont typeface="Wingdings" panose="05000000000000000000" pitchFamily="2" charset="2"/>
                  <a:buChar char="!"/>
                </a:pPr>
                <a:endParaRPr lang="en-GB" dirty="0"/>
              </a:p>
              <a:p>
                <a:pPr marL="285750" indent="-285750">
                  <a:buFont typeface="Wingdings" panose="05000000000000000000" pitchFamily="2" charset="2"/>
                  <a:buChar char="!"/>
                </a:pPr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772816"/>
                <a:ext cx="4464496" cy="3139321"/>
              </a:xfrm>
              <a:prstGeom prst="rect">
                <a:avLst/>
              </a:prstGeom>
              <a:blipFill>
                <a:blip r:embed="rId9"/>
                <a:stretch>
                  <a:fillRect l="-679" t="-7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V="1">
            <a:off x="6011334" y="3139540"/>
            <a:ext cx="0" cy="147375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365682" y="3943438"/>
            <a:ext cx="1368152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11334" y="3422444"/>
            <a:ext cx="593079" cy="5209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38584" y="3771640"/>
                <a:ext cx="3364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584" y="3771640"/>
                <a:ext cx="33641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43125" y="2876769"/>
                <a:ext cx="3364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125" y="2876769"/>
                <a:ext cx="336418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592863" y="3210495"/>
                <a:ext cx="11631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863" y="3210495"/>
                <a:ext cx="1163143" cy="307777"/>
              </a:xfrm>
              <a:prstGeom prst="rect">
                <a:avLst/>
              </a:prstGeom>
              <a:blipFill>
                <a:blip r:embed="rId12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/>
          <p:cNvSpPr/>
          <p:nvPr/>
        </p:nvSpPr>
        <p:spPr>
          <a:xfrm>
            <a:off x="6562733" y="3365294"/>
            <a:ext cx="84609" cy="82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: Shape 34"/>
          <p:cNvSpPr/>
          <p:nvPr/>
        </p:nvSpPr>
        <p:spPr>
          <a:xfrm>
            <a:off x="6333017" y="3690827"/>
            <a:ext cx="100627" cy="247650"/>
          </a:xfrm>
          <a:custGeom>
            <a:avLst/>
            <a:gdLst>
              <a:gd name="connsiteX0" fmla="*/ 100013 w 100627"/>
              <a:gd name="connsiteY0" fmla="*/ 247650 h 247650"/>
              <a:gd name="connsiteX1" fmla="*/ 85725 w 100627"/>
              <a:gd name="connsiteY1" fmla="*/ 138113 h 247650"/>
              <a:gd name="connsiteX2" fmla="*/ 0 w 100627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627" h="247650">
                <a:moveTo>
                  <a:pt x="100013" y="247650"/>
                </a:moveTo>
                <a:cubicBezTo>
                  <a:pt x="101203" y="213519"/>
                  <a:pt x="102394" y="179388"/>
                  <a:pt x="85725" y="138113"/>
                </a:cubicBezTo>
                <a:cubicBezTo>
                  <a:pt x="69056" y="96838"/>
                  <a:pt x="34528" y="48419"/>
                  <a:pt x="0" y="0"/>
                </a:cubicBezTo>
              </a:path>
            </a:pathLst>
          </a:custGeom>
          <a:noFill/>
          <a:ln w="9525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119160" y="3692221"/>
                <a:ext cx="3364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160" y="3692221"/>
                <a:ext cx="33641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36366" y="3358033"/>
                <a:ext cx="3364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366" y="3358033"/>
                <a:ext cx="336418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868253" y="496634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Angles are always measured </a:t>
            </a:r>
            <a:r>
              <a:rPr lang="en-GB" sz="1400" b="1" dirty="0"/>
              <a:t>anticlockwise</a:t>
            </a:r>
            <a:r>
              <a:rPr lang="en-GB" sz="1400" dirty="0"/>
              <a:t>.</a:t>
            </a:r>
            <a:r>
              <a:rPr lang="en-GB" sz="1100" dirty="0"/>
              <a:t/>
            </a:r>
            <a:br>
              <a:rPr lang="en-GB" sz="1100" dirty="0"/>
            </a:br>
            <a:r>
              <a:rPr lang="en-GB" sz="1100" dirty="0"/>
              <a:t>(Further Mathematicians will encounter the same when they get to Complex Numbers)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34086" y="5762862"/>
                <a:ext cx="46805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can consider the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dirty="0"/>
                  <a:t>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increases from 0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/>
                  <a:t>…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086" y="5762862"/>
                <a:ext cx="4680520" cy="646331"/>
              </a:xfrm>
              <a:prstGeom prst="rect">
                <a:avLst/>
              </a:prstGeom>
              <a:blipFill>
                <a:blip r:embed="rId15"/>
                <a:stretch>
                  <a:fillRect l="-117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70144" y="3903393"/>
                <a:ext cx="5050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144" y="3903393"/>
                <a:ext cx="505006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8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3" grpId="0" animBg="1"/>
      <p:bldP spid="31" grpId="0"/>
      <p:bldP spid="32" grpId="0"/>
      <p:bldP spid="33" grpId="0"/>
      <p:bldP spid="34" grpId="0" animBg="1"/>
      <p:bldP spid="35" grpId="0" animBg="1"/>
      <p:bldP spid="36" grpId="0"/>
      <p:bldP spid="37" grpId="0"/>
      <p:bldP spid="38" grpId="0"/>
      <p:bldP spid="39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Mini-Exercise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151" y="1932836"/>
                <a:ext cx="1156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51" y="1932836"/>
                <a:ext cx="115681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4986" y="3179557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86" y="3179557"/>
                <a:ext cx="158417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16851" y="1525847"/>
                <a:ext cx="1156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851" y="1525847"/>
                <a:ext cx="11568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55357" y="1526639"/>
                <a:ext cx="1156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57" y="1526639"/>
                <a:ext cx="115681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93863" y="1525847"/>
                <a:ext cx="1156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863" y="1525847"/>
                <a:ext cx="115681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94986" y="1895179"/>
            <a:ext cx="4620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16851" y="1525848"/>
            <a:ext cx="0" cy="4680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1856" y="622763"/>
                <a:ext cx="889546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500" dirty="0"/>
                  <a:t>Use the unit circle to determine each value in the table, </a:t>
                </a:r>
                <a:r>
                  <a:rPr lang="en-GB" sz="1500" b="1" dirty="0"/>
                  <a:t>using either “0”, “+</a:t>
                </a:r>
                <a:r>
                  <a:rPr lang="en-GB" sz="1500" b="1" dirty="0" err="1"/>
                  <a:t>ve</a:t>
                </a:r>
                <a:r>
                  <a:rPr lang="en-GB" sz="1500" b="1" dirty="0"/>
                  <a:t>”, “-</a:t>
                </a:r>
                <a:r>
                  <a:rPr lang="en-GB" sz="1500" b="1" dirty="0" err="1"/>
                  <a:t>ve</a:t>
                </a:r>
                <a:r>
                  <a:rPr lang="en-GB" sz="1500" b="1" dirty="0"/>
                  <a:t>”, “1”, “-1” or “undefined”</a:t>
                </a:r>
                <a:r>
                  <a:rPr lang="en-GB" sz="1500" dirty="0"/>
                  <a:t>. Recall that the point on the unit circle has coordinate </a:t>
                </a:r>
                <a14:m>
                  <m:oMath xmlns:m="http://schemas.openxmlformats.org/officeDocument/2006/math">
                    <m:r>
                      <a:rPr lang="en-GB" sz="15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sz="15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5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5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500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15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5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5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5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500" dirty="0"/>
                  <a:t> and </a:t>
                </a:r>
                <a14:m>
                  <m:oMath xmlns:m="http://schemas.openxmlformats.org/officeDocument/2006/math">
                    <m:r>
                      <a:rPr lang="en-GB" sz="1500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GB" sz="1500" dirty="0"/>
                  <a:t> has gradient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5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5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5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500" dirty="0"/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56" y="622763"/>
                <a:ext cx="8895469" cy="553998"/>
              </a:xfrm>
              <a:prstGeom prst="rect">
                <a:avLst/>
              </a:prstGeom>
              <a:blipFill>
                <a:blip r:embed="rId7"/>
                <a:stretch>
                  <a:fillRect l="-274" t="-2198" b="-120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906271" y="3701839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724" y="4046561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12956" y="3851858"/>
            <a:ext cx="207627" cy="197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29837" y="3908416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837" y="3908416"/>
                <a:ext cx="336418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0941" y="3489000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41" y="3489000"/>
                <a:ext cx="273443" cy="2580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30098" y="3645922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098" y="3645922"/>
                <a:ext cx="338324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1096849" y="3814014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Freeform: Shape 22"/>
          <p:cNvSpPr/>
          <p:nvPr/>
        </p:nvSpPr>
        <p:spPr>
          <a:xfrm>
            <a:off x="1075096" y="3928058"/>
            <a:ext cx="45719" cy="107508"/>
          </a:xfrm>
          <a:custGeom>
            <a:avLst/>
            <a:gdLst>
              <a:gd name="connsiteX0" fmla="*/ 100013 w 100627"/>
              <a:gd name="connsiteY0" fmla="*/ 247650 h 247650"/>
              <a:gd name="connsiteX1" fmla="*/ 85725 w 100627"/>
              <a:gd name="connsiteY1" fmla="*/ 138113 h 247650"/>
              <a:gd name="connsiteX2" fmla="*/ 0 w 100627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627" h="247650">
                <a:moveTo>
                  <a:pt x="100013" y="247650"/>
                </a:moveTo>
                <a:cubicBezTo>
                  <a:pt x="101203" y="213519"/>
                  <a:pt x="102394" y="179388"/>
                  <a:pt x="85725" y="138113"/>
                </a:cubicBezTo>
                <a:cubicBezTo>
                  <a:pt x="69056" y="96838"/>
                  <a:pt x="34528" y="48419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18561" y="3889610"/>
                <a:ext cx="2301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61" y="3889610"/>
                <a:ext cx="230149" cy="2154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31416" y="3713174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416" y="3713174"/>
                <a:ext cx="336418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V="1">
            <a:off x="887049" y="2405677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60502" y="2750399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10615" y="2612254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615" y="2612254"/>
                <a:ext cx="336418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51719" y="2192838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19" y="2192838"/>
                <a:ext cx="273443" cy="2580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39403" y="2508282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03" y="2508282"/>
                <a:ext cx="338324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1075246" y="2727402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882334" y="2752837"/>
            <a:ext cx="223342" cy="2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6666" y="3117901"/>
            <a:ext cx="4620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55148" y="4388641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48" y="4388641"/>
                <a:ext cx="158417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866433" y="4910923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39886" y="5255645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865170" y="5045980"/>
            <a:ext cx="2381" cy="211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089999" y="5117500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999" y="5117500"/>
                <a:ext cx="336418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31103" y="4698084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03" y="4698084"/>
                <a:ext cx="273443" cy="2580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837936" y="5008810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7728" y="5022950"/>
                <a:ext cx="2301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728" y="5022950"/>
                <a:ext cx="230149" cy="2154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155563" y="4412046"/>
            <a:ext cx="4620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Freeform: Shape 63"/>
          <p:cNvSpPr/>
          <p:nvPr/>
        </p:nvSpPr>
        <p:spPr>
          <a:xfrm>
            <a:off x="888982" y="5105512"/>
            <a:ext cx="121444" cy="147637"/>
          </a:xfrm>
          <a:custGeom>
            <a:avLst/>
            <a:gdLst>
              <a:gd name="connsiteX0" fmla="*/ 121444 w 121444"/>
              <a:gd name="connsiteY0" fmla="*/ 147637 h 147637"/>
              <a:gd name="connsiteX1" fmla="*/ 85725 w 121444"/>
              <a:gd name="connsiteY1" fmla="*/ 45243 h 147637"/>
              <a:gd name="connsiteX2" fmla="*/ 0 w 121444"/>
              <a:gd name="connsiteY2" fmla="*/ 0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444" h="147637">
                <a:moveTo>
                  <a:pt x="121444" y="147637"/>
                </a:moveTo>
                <a:cubicBezTo>
                  <a:pt x="113705" y="108743"/>
                  <a:pt x="105966" y="69849"/>
                  <a:pt x="85725" y="45243"/>
                </a:cubicBezTo>
                <a:cubicBezTo>
                  <a:pt x="65484" y="20637"/>
                  <a:pt x="32742" y="10318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08912" y="4920801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12" y="4920801"/>
                <a:ext cx="338324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7625" y="5672775"/>
                <a:ext cx="1747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90°&lt;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&lt;180°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" y="5672775"/>
                <a:ext cx="174775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/>
          <p:nvPr/>
        </p:nvCxnSpPr>
        <p:spPr>
          <a:xfrm flipV="1">
            <a:off x="890735" y="6125207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64188" y="6469929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628650" y="6293644"/>
            <a:ext cx="268770" cy="1789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119228" y="6330900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228" y="6330900"/>
                <a:ext cx="336418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61755" y="5931418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55" y="5931418"/>
                <a:ext cx="273443" cy="25808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6868" y="6069290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68" y="6069290"/>
                <a:ext cx="338324" cy="2616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val 73"/>
          <p:cNvSpPr/>
          <p:nvPr/>
        </p:nvSpPr>
        <p:spPr>
          <a:xfrm>
            <a:off x="607444" y="6268339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850315" y="6164888"/>
                <a:ext cx="2301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315" y="6164888"/>
                <a:ext cx="230149" cy="21544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213830" y="5630169"/>
            <a:ext cx="4620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Freeform: Shape 80"/>
          <p:cNvSpPr/>
          <p:nvPr/>
        </p:nvSpPr>
        <p:spPr>
          <a:xfrm>
            <a:off x="766763" y="6328826"/>
            <a:ext cx="288131" cy="138649"/>
          </a:xfrm>
          <a:custGeom>
            <a:avLst/>
            <a:gdLst>
              <a:gd name="connsiteX0" fmla="*/ 288131 w 288131"/>
              <a:gd name="connsiteY0" fmla="*/ 138649 h 138649"/>
              <a:gd name="connsiteX1" fmla="*/ 164306 w 288131"/>
              <a:gd name="connsiteY1" fmla="*/ 7680 h 138649"/>
              <a:gd name="connsiteX2" fmla="*/ 0 w 288131"/>
              <a:gd name="connsiteY2" fmla="*/ 26730 h 13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131" h="138649">
                <a:moveTo>
                  <a:pt x="288131" y="138649"/>
                </a:moveTo>
                <a:cubicBezTo>
                  <a:pt x="250229" y="82491"/>
                  <a:pt x="212328" y="26333"/>
                  <a:pt x="164306" y="7680"/>
                </a:cubicBezTo>
                <a:cubicBezTo>
                  <a:pt x="116284" y="-10973"/>
                  <a:pt x="58142" y="7878"/>
                  <a:pt x="0" y="267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2195736" y="2302168"/>
            <a:ext cx="45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781088" y="1293907"/>
                <a:ext cx="668868" cy="2769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-value</a:t>
                </a: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088" y="1293907"/>
                <a:ext cx="668868" cy="276999"/>
              </a:xfrm>
              <a:prstGeom prst="rect">
                <a:avLst/>
              </a:prstGeom>
              <a:blipFill>
                <a:blip r:embed="rId2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662921" y="1281142"/>
                <a:ext cx="668868" cy="2769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200" dirty="0"/>
                  <a:t>-value</a:t>
                </a: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921" y="1281142"/>
                <a:ext cx="668868" cy="276999"/>
              </a:xfrm>
              <a:prstGeom prst="rect">
                <a:avLst/>
              </a:prstGeom>
              <a:blipFill>
                <a:blip r:embed="rId2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537134" y="1324284"/>
                <a:ext cx="1176596" cy="2769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Gradient of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GB" sz="1200" dirty="0"/>
                  <a:t>.</a:t>
                </a: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134" y="1324284"/>
                <a:ext cx="1176596" cy="276999"/>
              </a:xfrm>
              <a:prstGeom prst="rect">
                <a:avLst/>
              </a:prstGeom>
              <a:blipFill>
                <a:blip r:embed="rId2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3047228" y="2295047"/>
            <a:ext cx="45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883295" y="2302168"/>
            <a:ext cx="45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2649880" y="1532703"/>
            <a:ext cx="133326" cy="179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3522193" y="1457636"/>
            <a:ext cx="133326" cy="179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4389081" y="1450729"/>
            <a:ext cx="133326" cy="179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5099097" y="1932836"/>
                <a:ext cx="115681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097" y="1932836"/>
                <a:ext cx="1156817" cy="33855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4812916" y="3168924"/>
                <a:ext cx="18962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80°&lt;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&lt;270°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916" y="3168924"/>
                <a:ext cx="1896227" cy="33855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551740" y="1525847"/>
                <a:ext cx="1156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740" y="1525847"/>
                <a:ext cx="1156817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305186" y="1516006"/>
                <a:ext cx="1156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186" y="1516006"/>
                <a:ext cx="1156817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8122427" y="1515215"/>
                <a:ext cx="1156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427" y="1515215"/>
                <a:ext cx="1156817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Straight Connector 105"/>
          <p:cNvCxnSpPr/>
          <p:nvPr/>
        </p:nvCxnSpPr>
        <p:spPr>
          <a:xfrm>
            <a:off x="4929875" y="1895179"/>
            <a:ext cx="42129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6551740" y="1525848"/>
            <a:ext cx="0" cy="4680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5641160" y="3701839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314613" y="4046561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462588" y="4049260"/>
            <a:ext cx="185257" cy="2512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5864726" y="3908416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726" y="3908416"/>
                <a:ext cx="336418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5505830" y="3489000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830" y="3489000"/>
                <a:ext cx="273443" cy="2580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5207774" y="4157891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74" y="4157891"/>
                <a:ext cx="338324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Oval 113"/>
          <p:cNvSpPr/>
          <p:nvPr/>
        </p:nvSpPr>
        <p:spPr>
          <a:xfrm>
            <a:off x="5441213" y="4264070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5441519" y="3777691"/>
                <a:ext cx="2301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519" y="3777691"/>
                <a:ext cx="230149" cy="21544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Straight Arrow Connector 117"/>
          <p:cNvCxnSpPr/>
          <p:nvPr/>
        </p:nvCxnSpPr>
        <p:spPr>
          <a:xfrm flipV="1">
            <a:off x="5621938" y="2405677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295391" y="2750399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5845504" y="2612254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504" y="2612254"/>
                <a:ext cx="336418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5486608" y="2192838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608" y="2192838"/>
                <a:ext cx="273443" cy="2580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5164705" y="2527332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705" y="2527332"/>
                <a:ext cx="338324" cy="2616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Oval 122"/>
          <p:cNvSpPr/>
          <p:nvPr/>
        </p:nvSpPr>
        <p:spPr>
          <a:xfrm>
            <a:off x="5362460" y="2727402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flipH="1">
            <a:off x="5376863" y="2755557"/>
            <a:ext cx="240360" cy="1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951555" y="3117901"/>
            <a:ext cx="41913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4900669" y="4399274"/>
                <a:ext cx="15841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=270°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669" y="4399274"/>
                <a:ext cx="1584176" cy="33855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Straight Arrow Connector 126"/>
          <p:cNvCxnSpPr/>
          <p:nvPr/>
        </p:nvCxnSpPr>
        <p:spPr>
          <a:xfrm flipV="1">
            <a:off x="5601322" y="4910923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274775" y="5255645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5598319" y="5257912"/>
            <a:ext cx="4122" cy="2427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5824888" y="5117500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888" y="5117500"/>
                <a:ext cx="336418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5465992" y="4698084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92" y="4698084"/>
                <a:ext cx="273443" cy="2580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Oval 131"/>
          <p:cNvSpPr/>
          <p:nvPr/>
        </p:nvSpPr>
        <p:spPr>
          <a:xfrm>
            <a:off x="5575207" y="5485060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335709" y="4993500"/>
                <a:ext cx="2301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709" y="4993500"/>
                <a:ext cx="230149" cy="215444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4" name="Straight Connector 133"/>
          <p:cNvCxnSpPr/>
          <p:nvPr/>
        </p:nvCxnSpPr>
        <p:spPr>
          <a:xfrm>
            <a:off x="4890452" y="4412046"/>
            <a:ext cx="42524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336657" y="5366094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657" y="5366094"/>
                <a:ext cx="338324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4867575" y="5662142"/>
                <a:ext cx="17477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270°&lt;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&lt;360°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575" y="5662142"/>
                <a:ext cx="1747751" cy="338554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8" name="Straight Arrow Connector 137"/>
          <p:cNvCxnSpPr/>
          <p:nvPr/>
        </p:nvCxnSpPr>
        <p:spPr>
          <a:xfrm flipV="1">
            <a:off x="5625624" y="6125207"/>
            <a:ext cx="0" cy="652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5299077" y="6469929"/>
            <a:ext cx="671828" cy="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5632309" y="6472628"/>
            <a:ext cx="192229" cy="266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5854117" y="6330900"/>
                <a:ext cx="33641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117" y="6330900"/>
                <a:ext cx="336418" cy="26161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5496644" y="5931418"/>
                <a:ext cx="273443" cy="2580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644" y="5931418"/>
                <a:ext cx="273443" cy="25808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5151757" y="6069290"/>
                <a:ext cx="33832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757" y="6069290"/>
                <a:ext cx="338324" cy="2616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Oval 143"/>
          <p:cNvSpPr/>
          <p:nvPr/>
        </p:nvSpPr>
        <p:spPr>
          <a:xfrm>
            <a:off x="5813820" y="6701726"/>
            <a:ext cx="49930" cy="473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5349461" y="6217276"/>
                <a:ext cx="2301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61" y="6217276"/>
                <a:ext cx="230149" cy="21544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6" name="Straight Connector 145"/>
          <p:cNvCxnSpPr/>
          <p:nvPr/>
        </p:nvCxnSpPr>
        <p:spPr>
          <a:xfrm flipV="1">
            <a:off x="4948719" y="5627704"/>
            <a:ext cx="4194137" cy="2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108247" y="1897476"/>
            <a:ext cx="0" cy="4680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4924424" y="1895179"/>
            <a:ext cx="0" cy="4680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Freeform: Shape 162"/>
          <p:cNvSpPr/>
          <p:nvPr/>
        </p:nvSpPr>
        <p:spPr>
          <a:xfrm>
            <a:off x="5472113" y="2619374"/>
            <a:ext cx="300037" cy="123825"/>
          </a:xfrm>
          <a:custGeom>
            <a:avLst/>
            <a:gdLst>
              <a:gd name="connsiteX0" fmla="*/ 300037 w 300037"/>
              <a:gd name="connsiteY0" fmla="*/ 152506 h 152506"/>
              <a:gd name="connsiteX1" fmla="*/ 142875 w 300037"/>
              <a:gd name="connsiteY1" fmla="*/ 106 h 152506"/>
              <a:gd name="connsiteX2" fmla="*/ 0 w 300037"/>
              <a:gd name="connsiteY2" fmla="*/ 133456 h 1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037" h="152506">
                <a:moveTo>
                  <a:pt x="300037" y="152506"/>
                </a:moveTo>
                <a:cubicBezTo>
                  <a:pt x="246459" y="77893"/>
                  <a:pt x="192881" y="3281"/>
                  <a:pt x="142875" y="106"/>
                </a:cubicBezTo>
                <a:cubicBezTo>
                  <a:pt x="92869" y="-3069"/>
                  <a:pt x="46434" y="65193"/>
                  <a:pt x="0" y="13345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5572100" y="2475223"/>
                <a:ext cx="2301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100" y="2475223"/>
                <a:ext cx="230149" cy="215444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" name="Freeform: Shape 165"/>
          <p:cNvSpPr/>
          <p:nvPr/>
        </p:nvSpPr>
        <p:spPr>
          <a:xfrm>
            <a:off x="5500909" y="3893345"/>
            <a:ext cx="295054" cy="259556"/>
          </a:xfrm>
          <a:custGeom>
            <a:avLst/>
            <a:gdLst>
              <a:gd name="connsiteX0" fmla="*/ 298332 w 298332"/>
              <a:gd name="connsiteY0" fmla="*/ 150019 h 250031"/>
              <a:gd name="connsiteX1" fmla="*/ 148313 w 298332"/>
              <a:gd name="connsiteY1" fmla="*/ 0 h 250031"/>
              <a:gd name="connsiteX2" fmla="*/ 5438 w 298332"/>
              <a:gd name="connsiteY2" fmla="*/ 150019 h 250031"/>
              <a:gd name="connsiteX3" fmla="*/ 43538 w 298332"/>
              <a:gd name="connsiteY3" fmla="*/ 250031 h 250031"/>
              <a:gd name="connsiteX0" fmla="*/ 299840 w 299840"/>
              <a:gd name="connsiteY0" fmla="*/ 150019 h 273844"/>
              <a:gd name="connsiteX1" fmla="*/ 149821 w 299840"/>
              <a:gd name="connsiteY1" fmla="*/ 0 h 273844"/>
              <a:gd name="connsiteX2" fmla="*/ 6946 w 299840"/>
              <a:gd name="connsiteY2" fmla="*/ 150019 h 273844"/>
              <a:gd name="connsiteX3" fmla="*/ 37902 w 299840"/>
              <a:gd name="connsiteY3" fmla="*/ 273844 h 273844"/>
              <a:gd name="connsiteX0" fmla="*/ 296498 w 296498"/>
              <a:gd name="connsiteY0" fmla="*/ 150019 h 252413"/>
              <a:gd name="connsiteX1" fmla="*/ 146479 w 296498"/>
              <a:gd name="connsiteY1" fmla="*/ 0 h 252413"/>
              <a:gd name="connsiteX2" fmla="*/ 3604 w 296498"/>
              <a:gd name="connsiteY2" fmla="*/ 150019 h 252413"/>
              <a:gd name="connsiteX3" fmla="*/ 53610 w 296498"/>
              <a:gd name="connsiteY3" fmla="*/ 252413 h 252413"/>
              <a:gd name="connsiteX0" fmla="*/ 295252 w 295252"/>
              <a:gd name="connsiteY0" fmla="*/ 150019 h 252413"/>
              <a:gd name="connsiteX1" fmla="*/ 145233 w 295252"/>
              <a:gd name="connsiteY1" fmla="*/ 0 h 252413"/>
              <a:gd name="connsiteX2" fmla="*/ 2358 w 295252"/>
              <a:gd name="connsiteY2" fmla="*/ 150019 h 252413"/>
              <a:gd name="connsiteX3" fmla="*/ 64270 w 295252"/>
              <a:gd name="connsiteY3" fmla="*/ 252413 h 252413"/>
              <a:gd name="connsiteX0" fmla="*/ 295054 w 295054"/>
              <a:gd name="connsiteY0" fmla="*/ 150019 h 259556"/>
              <a:gd name="connsiteX1" fmla="*/ 145035 w 295054"/>
              <a:gd name="connsiteY1" fmla="*/ 0 h 259556"/>
              <a:gd name="connsiteX2" fmla="*/ 2160 w 295054"/>
              <a:gd name="connsiteY2" fmla="*/ 150019 h 259556"/>
              <a:gd name="connsiteX3" fmla="*/ 66453 w 295054"/>
              <a:gd name="connsiteY3" fmla="*/ 259556 h 25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054" h="259556">
                <a:moveTo>
                  <a:pt x="295054" y="150019"/>
                </a:moveTo>
                <a:cubicBezTo>
                  <a:pt x="244452" y="75009"/>
                  <a:pt x="193851" y="0"/>
                  <a:pt x="145035" y="0"/>
                </a:cubicBezTo>
                <a:cubicBezTo>
                  <a:pt x="96219" y="0"/>
                  <a:pt x="15257" y="106760"/>
                  <a:pt x="2160" y="150019"/>
                </a:cubicBezTo>
                <a:cubicBezTo>
                  <a:pt x="-10937" y="193278"/>
                  <a:pt x="38672" y="230386"/>
                  <a:pt x="66453" y="25955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Freeform: Shape 167"/>
          <p:cNvSpPr/>
          <p:nvPr/>
        </p:nvSpPr>
        <p:spPr>
          <a:xfrm>
            <a:off x="5400972" y="5086345"/>
            <a:ext cx="368797" cy="315327"/>
          </a:xfrm>
          <a:custGeom>
            <a:avLst/>
            <a:gdLst>
              <a:gd name="connsiteX0" fmla="*/ 362011 w 362011"/>
              <a:gd name="connsiteY0" fmla="*/ 169073 h 332951"/>
              <a:gd name="connsiteX1" fmla="*/ 197705 w 362011"/>
              <a:gd name="connsiteY1" fmla="*/ 4 h 332951"/>
              <a:gd name="connsiteX2" fmla="*/ 2442 w 362011"/>
              <a:gd name="connsiteY2" fmla="*/ 164310 h 332951"/>
              <a:gd name="connsiteX3" fmla="*/ 92930 w 362011"/>
              <a:gd name="connsiteY3" fmla="*/ 311948 h 332951"/>
              <a:gd name="connsiteX4" fmla="*/ 164367 w 362011"/>
              <a:gd name="connsiteY4" fmla="*/ 328617 h 332951"/>
              <a:gd name="connsiteX0" fmla="*/ 368476 w 368476"/>
              <a:gd name="connsiteY0" fmla="*/ 169073 h 331536"/>
              <a:gd name="connsiteX1" fmla="*/ 204170 w 368476"/>
              <a:gd name="connsiteY1" fmla="*/ 4 h 331536"/>
              <a:gd name="connsiteX2" fmla="*/ 8907 w 368476"/>
              <a:gd name="connsiteY2" fmla="*/ 164310 h 331536"/>
              <a:gd name="connsiteX3" fmla="*/ 47007 w 368476"/>
              <a:gd name="connsiteY3" fmla="*/ 307185 h 331536"/>
              <a:gd name="connsiteX4" fmla="*/ 170832 w 368476"/>
              <a:gd name="connsiteY4" fmla="*/ 328617 h 331536"/>
              <a:gd name="connsiteX0" fmla="*/ 369874 w 369874"/>
              <a:gd name="connsiteY0" fmla="*/ 169073 h 331085"/>
              <a:gd name="connsiteX1" fmla="*/ 205568 w 369874"/>
              <a:gd name="connsiteY1" fmla="*/ 4 h 331085"/>
              <a:gd name="connsiteX2" fmla="*/ 10305 w 369874"/>
              <a:gd name="connsiteY2" fmla="*/ 164310 h 331085"/>
              <a:gd name="connsiteX3" fmla="*/ 48405 w 369874"/>
              <a:gd name="connsiteY3" fmla="*/ 307185 h 331085"/>
              <a:gd name="connsiteX4" fmla="*/ 172230 w 369874"/>
              <a:gd name="connsiteY4" fmla="*/ 328617 h 331085"/>
              <a:gd name="connsiteX0" fmla="*/ 368635 w 368635"/>
              <a:gd name="connsiteY0" fmla="*/ 169073 h 319063"/>
              <a:gd name="connsiteX1" fmla="*/ 204329 w 368635"/>
              <a:gd name="connsiteY1" fmla="*/ 4 h 319063"/>
              <a:gd name="connsiteX2" fmla="*/ 9066 w 368635"/>
              <a:gd name="connsiteY2" fmla="*/ 164310 h 319063"/>
              <a:gd name="connsiteX3" fmla="*/ 47166 w 368635"/>
              <a:gd name="connsiteY3" fmla="*/ 307185 h 319063"/>
              <a:gd name="connsiteX4" fmla="*/ 178135 w 368635"/>
              <a:gd name="connsiteY4" fmla="*/ 307186 h 319063"/>
              <a:gd name="connsiteX0" fmla="*/ 368797 w 368797"/>
              <a:gd name="connsiteY0" fmla="*/ 169073 h 315327"/>
              <a:gd name="connsiteX1" fmla="*/ 204491 w 368797"/>
              <a:gd name="connsiteY1" fmla="*/ 4 h 315327"/>
              <a:gd name="connsiteX2" fmla="*/ 9228 w 368797"/>
              <a:gd name="connsiteY2" fmla="*/ 164310 h 315327"/>
              <a:gd name="connsiteX3" fmla="*/ 47328 w 368797"/>
              <a:gd name="connsiteY3" fmla="*/ 307185 h 315327"/>
              <a:gd name="connsiteX4" fmla="*/ 185441 w 368797"/>
              <a:gd name="connsiteY4" fmla="*/ 295280 h 31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797" h="315327">
                <a:moveTo>
                  <a:pt x="368797" y="169073"/>
                </a:moveTo>
                <a:cubicBezTo>
                  <a:pt x="316608" y="84935"/>
                  <a:pt x="264419" y="798"/>
                  <a:pt x="204491" y="4"/>
                </a:cubicBezTo>
                <a:cubicBezTo>
                  <a:pt x="144563" y="-790"/>
                  <a:pt x="35422" y="113113"/>
                  <a:pt x="9228" y="164310"/>
                </a:cubicBezTo>
                <a:cubicBezTo>
                  <a:pt x="-16966" y="215507"/>
                  <a:pt x="17959" y="285357"/>
                  <a:pt x="47328" y="307185"/>
                </a:cubicBezTo>
                <a:cubicBezTo>
                  <a:pt x="76697" y="329013"/>
                  <a:pt x="163216" y="300638"/>
                  <a:pt x="185441" y="29528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Freeform: Shape 170"/>
          <p:cNvSpPr/>
          <p:nvPr/>
        </p:nvSpPr>
        <p:spPr>
          <a:xfrm>
            <a:off x="5472109" y="6312666"/>
            <a:ext cx="304804" cy="307242"/>
          </a:xfrm>
          <a:custGeom>
            <a:avLst/>
            <a:gdLst>
              <a:gd name="connsiteX0" fmla="*/ 304804 w 304804"/>
              <a:gd name="connsiteY0" fmla="*/ 152428 h 307242"/>
              <a:gd name="connsiteX1" fmla="*/ 261941 w 304804"/>
              <a:gd name="connsiteY1" fmla="*/ 40509 h 307242"/>
              <a:gd name="connsiteX2" fmla="*/ 154785 w 304804"/>
              <a:gd name="connsiteY2" fmla="*/ 28 h 307242"/>
              <a:gd name="connsiteX3" fmla="*/ 50010 w 304804"/>
              <a:gd name="connsiteY3" fmla="*/ 45272 h 307242"/>
              <a:gd name="connsiteX4" fmla="*/ 4 w 304804"/>
              <a:gd name="connsiteY4" fmla="*/ 157190 h 307242"/>
              <a:gd name="connsiteX5" fmla="*/ 52391 w 304804"/>
              <a:gd name="connsiteY5" fmla="*/ 276253 h 307242"/>
              <a:gd name="connsiteX6" fmla="*/ 145260 w 304804"/>
              <a:gd name="connsiteY6" fmla="*/ 307209 h 307242"/>
              <a:gd name="connsiteX7" fmla="*/ 226222 w 304804"/>
              <a:gd name="connsiteY7" fmla="*/ 281015 h 30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804" h="307242">
                <a:moveTo>
                  <a:pt x="304804" y="152428"/>
                </a:moveTo>
                <a:cubicBezTo>
                  <a:pt x="295874" y="109168"/>
                  <a:pt x="286944" y="65909"/>
                  <a:pt x="261941" y="40509"/>
                </a:cubicBezTo>
                <a:cubicBezTo>
                  <a:pt x="236938" y="15109"/>
                  <a:pt x="190107" y="-766"/>
                  <a:pt x="154785" y="28"/>
                </a:cubicBezTo>
                <a:cubicBezTo>
                  <a:pt x="119463" y="822"/>
                  <a:pt x="75807" y="19078"/>
                  <a:pt x="50010" y="45272"/>
                </a:cubicBezTo>
                <a:cubicBezTo>
                  <a:pt x="24213" y="71466"/>
                  <a:pt x="-393" y="118693"/>
                  <a:pt x="4" y="157190"/>
                </a:cubicBezTo>
                <a:cubicBezTo>
                  <a:pt x="401" y="195687"/>
                  <a:pt x="28182" y="251250"/>
                  <a:pt x="52391" y="276253"/>
                </a:cubicBezTo>
                <a:cubicBezTo>
                  <a:pt x="76600" y="301256"/>
                  <a:pt x="116288" y="306415"/>
                  <a:pt x="145260" y="307209"/>
                </a:cubicBezTo>
                <a:cubicBezTo>
                  <a:pt x="174232" y="308003"/>
                  <a:pt x="200227" y="294509"/>
                  <a:pt x="226222" y="281015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The Unit Circle and Trigonometry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130" y="803042"/>
                <a:ext cx="87244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unit circles explains the behaviour of these trigonometric graphs beyond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dirty="0"/>
                  <a:t>. </a:t>
                </a:r>
              </a:p>
              <a:p>
                <a:r>
                  <a:rPr lang="en-GB" dirty="0"/>
                  <a:t>However, the easiest way to remember whether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are positive or negative is to just do a </a:t>
                </a:r>
                <a:r>
                  <a:rPr lang="en-GB" b="1" dirty="0"/>
                  <a:t>very quick sketch (preferably mentally!) </a:t>
                </a:r>
                <a:r>
                  <a:rPr lang="en-GB" dirty="0"/>
                  <a:t>of the corresponding graph.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30" y="803042"/>
                <a:ext cx="8724484" cy="923330"/>
              </a:xfrm>
              <a:prstGeom prst="rect">
                <a:avLst/>
              </a:prstGeom>
              <a:blipFill>
                <a:blip r:embed="rId2"/>
                <a:stretch>
                  <a:fillRect l="-559" t="-3974" r="-279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1234232" y="2692797"/>
            <a:ext cx="0" cy="2736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234232" y="4149080"/>
            <a:ext cx="3841824" cy="17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89795" y="413955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795" y="4139555"/>
                <a:ext cx="43204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07630" y="41490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630" y="414908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 r="-29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03811" y="413955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270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811" y="4139555"/>
                <a:ext cx="432048" cy="369332"/>
              </a:xfrm>
              <a:prstGeom prst="rect">
                <a:avLst/>
              </a:prstGeom>
              <a:blipFill>
                <a:blip r:embed="rId5"/>
                <a:stretch>
                  <a:fillRect r="-29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18223" y="413955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223" y="4139555"/>
                <a:ext cx="432048" cy="369332"/>
              </a:xfrm>
              <a:prstGeom prst="rect">
                <a:avLst/>
              </a:prstGeom>
              <a:blipFill>
                <a:blip r:embed="rId6"/>
                <a:stretch>
                  <a:fillRect r="-28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03366" y="3940671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366" y="3940671"/>
                <a:ext cx="4320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05632" y="232956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632" y="2329567"/>
                <a:ext cx="432048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: Shape 18"/>
          <p:cNvSpPr/>
          <p:nvPr/>
        </p:nvSpPr>
        <p:spPr>
          <a:xfrm>
            <a:off x="1231776" y="3013323"/>
            <a:ext cx="3476625" cy="2362209"/>
          </a:xfrm>
          <a:custGeom>
            <a:avLst/>
            <a:gdLst>
              <a:gd name="connsiteX0" fmla="*/ 0 w 3476625"/>
              <a:gd name="connsiteY0" fmla="*/ 1152525 h 2362209"/>
              <a:gd name="connsiteX1" fmla="*/ 885825 w 3476625"/>
              <a:gd name="connsiteY1" fmla="*/ 0 h 2362209"/>
              <a:gd name="connsiteX2" fmla="*/ 1752600 w 3476625"/>
              <a:gd name="connsiteY2" fmla="*/ 1152525 h 2362209"/>
              <a:gd name="connsiteX3" fmla="*/ 2657475 w 3476625"/>
              <a:gd name="connsiteY3" fmla="*/ 2362200 h 2362209"/>
              <a:gd name="connsiteX4" fmla="*/ 3476625 w 3476625"/>
              <a:gd name="connsiteY4" fmla="*/ 1133475 h 236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6625" h="2362209">
                <a:moveTo>
                  <a:pt x="0" y="1152525"/>
                </a:moveTo>
                <a:cubicBezTo>
                  <a:pt x="296862" y="576262"/>
                  <a:pt x="593725" y="0"/>
                  <a:pt x="885825" y="0"/>
                </a:cubicBezTo>
                <a:cubicBezTo>
                  <a:pt x="1177925" y="0"/>
                  <a:pt x="1752600" y="1152525"/>
                  <a:pt x="1752600" y="1152525"/>
                </a:cubicBezTo>
                <a:cubicBezTo>
                  <a:pt x="2047875" y="1546225"/>
                  <a:pt x="2370138" y="2365375"/>
                  <a:pt x="2657475" y="2362200"/>
                </a:cubicBezTo>
                <a:cubicBezTo>
                  <a:pt x="2944812" y="2359025"/>
                  <a:pt x="3210718" y="1746250"/>
                  <a:pt x="3476625" y="11334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74539" y="2312779"/>
                <a:ext cx="18946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positive</a:t>
                </a:r>
              </a:p>
              <a:p>
                <a:pPr algn="ctr"/>
                <a:r>
                  <a:rPr lang="en-GB" sz="1400" dirty="0"/>
                  <a:t>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&lt;180°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539" y="2312779"/>
                <a:ext cx="1894681" cy="584775"/>
              </a:xfrm>
              <a:prstGeom prst="rect">
                <a:avLst/>
              </a:prstGeom>
              <a:blipFill>
                <a:blip r:embed="rId9"/>
                <a:stretch>
                  <a:fillRect t="-5208"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72494" y="5429101"/>
                <a:ext cx="18946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negative</a:t>
                </a:r>
              </a:p>
              <a:p>
                <a:pPr algn="ctr"/>
                <a:r>
                  <a:rPr lang="en-GB" sz="1400" dirty="0"/>
                  <a:t>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180°&lt;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94" y="5429101"/>
                <a:ext cx="1894681" cy="584775"/>
              </a:xfrm>
              <a:prstGeom prst="rect">
                <a:avLst/>
              </a:prstGeom>
              <a:blipFill>
                <a:blip r:embed="rId10"/>
                <a:stretch>
                  <a:fillRect t="-6250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26320" y="3121918"/>
                <a:ext cx="19228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320" y="3121918"/>
                <a:ext cx="192286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796136" y="4725144"/>
            <a:ext cx="3048367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Note:</a:t>
            </a:r>
            <a:r>
              <a:rPr lang="en-GB" sz="1600" dirty="0"/>
              <a:t> The textbook uses something called ‘</a:t>
            </a:r>
            <a:r>
              <a:rPr lang="en-GB" sz="1600" i="1" dirty="0"/>
              <a:t>CAST diagrams</a:t>
            </a:r>
            <a:r>
              <a:rPr lang="en-GB" sz="1600" dirty="0"/>
              <a:t>’. I will not be using them in these slides, but you may wish to look at these technique as an alternative approach to various problems in the chapter.</a:t>
            </a:r>
          </a:p>
        </p:txBody>
      </p:sp>
    </p:spTree>
    <p:extLst>
      <p:ext uri="{BB962C8B-B14F-4D97-AF65-F5344CB8AC3E}">
        <p14:creationId xmlns:p14="http://schemas.microsoft.com/office/powerpoint/2010/main" val="30841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 Few Trigonometric Angle Laws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33627" y="674804"/>
            <a:ext cx="864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following are all easily derivable using a quick sketch of a trigonometric graph, and are merely a </a:t>
            </a:r>
            <a:r>
              <a:rPr lang="en-GB" u="sng" dirty="0"/>
              <a:t>convenience</a:t>
            </a:r>
            <a:r>
              <a:rPr lang="en-GB" dirty="0"/>
              <a:t> so you don’t always have to draw out a graph every time.</a:t>
            </a:r>
          </a:p>
          <a:p>
            <a:r>
              <a:rPr lang="en-GB" dirty="0"/>
              <a:t>You are highly encouraged to </a:t>
            </a:r>
            <a:r>
              <a:rPr lang="en-GB" b="1" dirty="0"/>
              <a:t>memorise these </a:t>
            </a:r>
            <a:r>
              <a:rPr lang="en-GB" dirty="0"/>
              <a:t>so that you can do exam questions faster.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1267" y="2092746"/>
                <a:ext cx="34563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180°−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67" y="2092746"/>
                <a:ext cx="345638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24061" y="2177807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930254" y="1870224"/>
            <a:ext cx="6871" cy="955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43306" y="2597150"/>
            <a:ext cx="1270169" cy="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reeform: Shape 12"/>
          <p:cNvSpPr/>
          <p:nvPr/>
        </p:nvSpPr>
        <p:spPr>
          <a:xfrm>
            <a:off x="4927601" y="2016125"/>
            <a:ext cx="996950" cy="581025"/>
          </a:xfrm>
          <a:custGeom>
            <a:avLst/>
            <a:gdLst>
              <a:gd name="connsiteX0" fmla="*/ 0 w 1057275"/>
              <a:gd name="connsiteY0" fmla="*/ 581025 h 581025"/>
              <a:gd name="connsiteX1" fmla="*/ 571500 w 1057275"/>
              <a:gd name="connsiteY1" fmla="*/ 0 h 581025"/>
              <a:gd name="connsiteX2" fmla="*/ 1057275 w 1057275"/>
              <a:gd name="connsiteY2" fmla="*/ 581025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7275" h="581025">
                <a:moveTo>
                  <a:pt x="0" y="581025"/>
                </a:moveTo>
                <a:cubicBezTo>
                  <a:pt x="197644" y="290512"/>
                  <a:pt x="395288" y="0"/>
                  <a:pt x="571500" y="0"/>
                </a:cubicBezTo>
                <a:cubicBezTo>
                  <a:pt x="747712" y="0"/>
                  <a:pt x="902493" y="290512"/>
                  <a:pt x="1057275" y="5810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23483" y="2586112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483" y="2586112"/>
                <a:ext cx="499517" cy="2539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60704" y="1834818"/>
                <a:ext cx="87289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05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05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704" y="1834818"/>
                <a:ext cx="872898" cy="2539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44680" y="2579811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680" y="2579811"/>
                <a:ext cx="499517" cy="2539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68962" y="2579811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150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962" y="2579811"/>
                <a:ext cx="499517" cy="2539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5175250" y="2249487"/>
            <a:ext cx="138" cy="35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33008" y="2249487"/>
            <a:ext cx="138" cy="35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927600" y="2254250"/>
            <a:ext cx="806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72249" y="2069684"/>
            <a:ext cx="240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We saw this in the previous chapter when covering the ‘ambiguous case’ when using the sine rule.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267" y="3232570"/>
                <a:ext cx="34563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360°−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67" y="3232570"/>
                <a:ext cx="345638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424061" y="3317631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942953" y="2989990"/>
            <a:ext cx="6871" cy="955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940765" y="3521075"/>
            <a:ext cx="2301410" cy="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53414" y="3487756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330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414" y="3487756"/>
                <a:ext cx="499517" cy="2539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92503" y="2911722"/>
                <a:ext cx="87289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05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05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503" y="2911722"/>
                <a:ext cx="872898" cy="2539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81180" y="3470977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180" y="3470977"/>
                <a:ext cx="499517" cy="2539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15149" y="3488439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360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49" y="3488439"/>
                <a:ext cx="499517" cy="2539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5118100" y="3154363"/>
            <a:ext cx="3174" cy="364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722021" y="3125788"/>
            <a:ext cx="1042" cy="392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954587" y="3154363"/>
            <a:ext cx="1949451" cy="10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/>
          <p:cNvSpPr/>
          <p:nvPr/>
        </p:nvSpPr>
        <p:spPr>
          <a:xfrm>
            <a:off x="4942839" y="3106316"/>
            <a:ext cx="2008823" cy="828143"/>
          </a:xfrm>
          <a:custGeom>
            <a:avLst/>
            <a:gdLst>
              <a:gd name="connsiteX0" fmla="*/ 0 w 1645920"/>
              <a:gd name="connsiteY0" fmla="*/ 30480 h 845820"/>
              <a:gd name="connsiteX1" fmla="*/ 472440 w 1645920"/>
              <a:gd name="connsiteY1" fmla="*/ 434340 h 845820"/>
              <a:gd name="connsiteX2" fmla="*/ 922020 w 1645920"/>
              <a:gd name="connsiteY2" fmla="*/ 845820 h 845820"/>
              <a:gd name="connsiteX3" fmla="*/ 1318260 w 1645920"/>
              <a:gd name="connsiteY3" fmla="*/ 434340 h 845820"/>
              <a:gd name="connsiteX4" fmla="*/ 1645920 w 1645920"/>
              <a:gd name="connsiteY4" fmla="*/ 0 h 845820"/>
              <a:gd name="connsiteX0" fmla="*/ 0 w 1645920"/>
              <a:gd name="connsiteY0" fmla="*/ 38632 h 853972"/>
              <a:gd name="connsiteX1" fmla="*/ 472440 w 1645920"/>
              <a:gd name="connsiteY1" fmla="*/ 442492 h 853972"/>
              <a:gd name="connsiteX2" fmla="*/ 922020 w 1645920"/>
              <a:gd name="connsiteY2" fmla="*/ 853972 h 853972"/>
              <a:gd name="connsiteX3" fmla="*/ 1318260 w 1645920"/>
              <a:gd name="connsiteY3" fmla="*/ 442492 h 853972"/>
              <a:gd name="connsiteX4" fmla="*/ 1645920 w 1645920"/>
              <a:gd name="connsiteY4" fmla="*/ 8152 h 853972"/>
              <a:gd name="connsiteX0" fmla="*/ 0 w 1645920"/>
              <a:gd name="connsiteY0" fmla="*/ 38217 h 853557"/>
              <a:gd name="connsiteX1" fmla="*/ 472440 w 1645920"/>
              <a:gd name="connsiteY1" fmla="*/ 442077 h 853557"/>
              <a:gd name="connsiteX2" fmla="*/ 922020 w 1645920"/>
              <a:gd name="connsiteY2" fmla="*/ 853557 h 853557"/>
              <a:gd name="connsiteX3" fmla="*/ 1318260 w 1645920"/>
              <a:gd name="connsiteY3" fmla="*/ 442077 h 853557"/>
              <a:gd name="connsiteX4" fmla="*/ 1645920 w 1645920"/>
              <a:gd name="connsiteY4" fmla="*/ 7737 h 853557"/>
              <a:gd name="connsiteX0" fmla="*/ 0 w 1645920"/>
              <a:gd name="connsiteY0" fmla="*/ 38217 h 853557"/>
              <a:gd name="connsiteX1" fmla="*/ 472440 w 1645920"/>
              <a:gd name="connsiteY1" fmla="*/ 442077 h 853557"/>
              <a:gd name="connsiteX2" fmla="*/ 922020 w 1645920"/>
              <a:gd name="connsiteY2" fmla="*/ 853557 h 853557"/>
              <a:gd name="connsiteX3" fmla="*/ 1318260 w 1645920"/>
              <a:gd name="connsiteY3" fmla="*/ 442077 h 853557"/>
              <a:gd name="connsiteX4" fmla="*/ 1645920 w 1645920"/>
              <a:gd name="connsiteY4" fmla="*/ 7737 h 853557"/>
              <a:gd name="connsiteX0" fmla="*/ 0 w 1645920"/>
              <a:gd name="connsiteY0" fmla="*/ 38217 h 853557"/>
              <a:gd name="connsiteX1" fmla="*/ 472440 w 1645920"/>
              <a:gd name="connsiteY1" fmla="*/ 442077 h 853557"/>
              <a:gd name="connsiteX2" fmla="*/ 922020 w 1645920"/>
              <a:gd name="connsiteY2" fmla="*/ 853557 h 853557"/>
              <a:gd name="connsiteX3" fmla="*/ 1318260 w 1645920"/>
              <a:gd name="connsiteY3" fmla="*/ 442077 h 853557"/>
              <a:gd name="connsiteX4" fmla="*/ 1645920 w 1645920"/>
              <a:gd name="connsiteY4" fmla="*/ 7737 h 853557"/>
              <a:gd name="connsiteX0" fmla="*/ 0 w 1645920"/>
              <a:gd name="connsiteY0" fmla="*/ 38217 h 853557"/>
              <a:gd name="connsiteX1" fmla="*/ 472440 w 1645920"/>
              <a:gd name="connsiteY1" fmla="*/ 442077 h 853557"/>
              <a:gd name="connsiteX2" fmla="*/ 922020 w 1645920"/>
              <a:gd name="connsiteY2" fmla="*/ 853557 h 853557"/>
              <a:gd name="connsiteX3" fmla="*/ 1286593 w 1645920"/>
              <a:gd name="connsiteY3" fmla="*/ 442077 h 853557"/>
              <a:gd name="connsiteX4" fmla="*/ 1645920 w 1645920"/>
              <a:gd name="connsiteY4" fmla="*/ 7737 h 853557"/>
              <a:gd name="connsiteX0" fmla="*/ 0 w 1622169"/>
              <a:gd name="connsiteY0" fmla="*/ 15233 h 830573"/>
              <a:gd name="connsiteX1" fmla="*/ 472440 w 1622169"/>
              <a:gd name="connsiteY1" fmla="*/ 419093 h 830573"/>
              <a:gd name="connsiteX2" fmla="*/ 922020 w 1622169"/>
              <a:gd name="connsiteY2" fmla="*/ 830573 h 830573"/>
              <a:gd name="connsiteX3" fmla="*/ 1286593 w 1622169"/>
              <a:gd name="connsiteY3" fmla="*/ 419093 h 830573"/>
              <a:gd name="connsiteX4" fmla="*/ 1622169 w 1622169"/>
              <a:gd name="connsiteY4" fmla="*/ 8566 h 830573"/>
              <a:gd name="connsiteX0" fmla="*/ 0 w 1622169"/>
              <a:gd name="connsiteY0" fmla="*/ 6667 h 822007"/>
              <a:gd name="connsiteX1" fmla="*/ 472440 w 1622169"/>
              <a:gd name="connsiteY1" fmla="*/ 410527 h 822007"/>
              <a:gd name="connsiteX2" fmla="*/ 922020 w 1622169"/>
              <a:gd name="connsiteY2" fmla="*/ 822007 h 822007"/>
              <a:gd name="connsiteX3" fmla="*/ 1286593 w 1622169"/>
              <a:gd name="connsiteY3" fmla="*/ 410527 h 822007"/>
              <a:gd name="connsiteX4" fmla="*/ 1622169 w 1622169"/>
              <a:gd name="connsiteY4" fmla="*/ 0 h 822007"/>
              <a:gd name="connsiteX0" fmla="*/ 0 w 1622169"/>
              <a:gd name="connsiteY0" fmla="*/ 6667 h 822007"/>
              <a:gd name="connsiteX1" fmla="*/ 472440 w 1622169"/>
              <a:gd name="connsiteY1" fmla="*/ 410527 h 822007"/>
              <a:gd name="connsiteX2" fmla="*/ 922020 w 1622169"/>
              <a:gd name="connsiteY2" fmla="*/ 822007 h 822007"/>
              <a:gd name="connsiteX3" fmla="*/ 1286593 w 1622169"/>
              <a:gd name="connsiteY3" fmla="*/ 410527 h 822007"/>
              <a:gd name="connsiteX4" fmla="*/ 1622169 w 1622169"/>
              <a:gd name="connsiteY4" fmla="*/ 0 h 822007"/>
              <a:gd name="connsiteX0" fmla="*/ 0 w 1669670"/>
              <a:gd name="connsiteY0" fmla="*/ 11430 h 826770"/>
              <a:gd name="connsiteX1" fmla="*/ 472440 w 1669670"/>
              <a:gd name="connsiteY1" fmla="*/ 415290 h 826770"/>
              <a:gd name="connsiteX2" fmla="*/ 922020 w 1669670"/>
              <a:gd name="connsiteY2" fmla="*/ 826770 h 826770"/>
              <a:gd name="connsiteX3" fmla="*/ 1286593 w 1669670"/>
              <a:gd name="connsiteY3" fmla="*/ 415290 h 826770"/>
              <a:gd name="connsiteX4" fmla="*/ 1669670 w 1669670"/>
              <a:gd name="connsiteY4" fmla="*/ 0 h 826770"/>
              <a:gd name="connsiteX0" fmla="*/ 0 w 1669670"/>
              <a:gd name="connsiteY0" fmla="*/ 12763 h 828103"/>
              <a:gd name="connsiteX1" fmla="*/ 472440 w 1669670"/>
              <a:gd name="connsiteY1" fmla="*/ 416623 h 828103"/>
              <a:gd name="connsiteX2" fmla="*/ 922020 w 1669670"/>
              <a:gd name="connsiteY2" fmla="*/ 828103 h 828103"/>
              <a:gd name="connsiteX3" fmla="*/ 1286593 w 1669670"/>
              <a:gd name="connsiteY3" fmla="*/ 416623 h 828103"/>
              <a:gd name="connsiteX4" fmla="*/ 1669670 w 1669670"/>
              <a:gd name="connsiteY4" fmla="*/ 1333 h 828103"/>
              <a:gd name="connsiteX0" fmla="*/ 0 w 1669670"/>
              <a:gd name="connsiteY0" fmla="*/ 12803 h 828143"/>
              <a:gd name="connsiteX1" fmla="*/ 472440 w 1669670"/>
              <a:gd name="connsiteY1" fmla="*/ 416663 h 828143"/>
              <a:gd name="connsiteX2" fmla="*/ 922020 w 1669670"/>
              <a:gd name="connsiteY2" fmla="*/ 828143 h 828143"/>
              <a:gd name="connsiteX3" fmla="*/ 1286593 w 1669670"/>
              <a:gd name="connsiteY3" fmla="*/ 416663 h 828143"/>
              <a:gd name="connsiteX4" fmla="*/ 1669670 w 1669670"/>
              <a:gd name="connsiteY4" fmla="*/ 1373 h 828143"/>
              <a:gd name="connsiteX0" fmla="*/ 0 w 1669670"/>
              <a:gd name="connsiteY0" fmla="*/ 12803 h 828143"/>
              <a:gd name="connsiteX1" fmla="*/ 472440 w 1669670"/>
              <a:gd name="connsiteY1" fmla="*/ 416663 h 828143"/>
              <a:gd name="connsiteX2" fmla="*/ 922020 w 1669670"/>
              <a:gd name="connsiteY2" fmla="*/ 828143 h 828143"/>
              <a:gd name="connsiteX3" fmla="*/ 1286593 w 1669670"/>
              <a:gd name="connsiteY3" fmla="*/ 416663 h 828143"/>
              <a:gd name="connsiteX4" fmla="*/ 1669670 w 1669670"/>
              <a:gd name="connsiteY4" fmla="*/ 1373 h 82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9670" h="828143">
                <a:moveTo>
                  <a:pt x="0" y="12803"/>
                </a:moveTo>
                <a:cubicBezTo>
                  <a:pt x="235585" y="-13232"/>
                  <a:pt x="364490" y="204573"/>
                  <a:pt x="472440" y="416663"/>
                </a:cubicBezTo>
                <a:cubicBezTo>
                  <a:pt x="580390" y="628753"/>
                  <a:pt x="786328" y="828143"/>
                  <a:pt x="922020" y="828143"/>
                </a:cubicBezTo>
                <a:cubicBezTo>
                  <a:pt x="1057712" y="828143"/>
                  <a:pt x="1213445" y="573508"/>
                  <a:pt x="1286593" y="416663"/>
                </a:cubicBezTo>
                <a:cubicBezTo>
                  <a:pt x="1347866" y="269343"/>
                  <a:pt x="1310846" y="-22439"/>
                  <a:pt x="1669670" y="137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139612" y="2490470"/>
                <a:ext cx="2848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e.g.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150°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30°</m:t>
                            </m:r>
                          </m:e>
                        </m:d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612" y="2490470"/>
                <a:ext cx="2848188" cy="338554"/>
              </a:xfrm>
              <a:prstGeom prst="rect">
                <a:avLst/>
              </a:prstGeom>
              <a:blipFill>
                <a:blip r:embed="rId11"/>
                <a:stretch>
                  <a:fillRect l="-1285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150462" y="3655222"/>
                <a:ext cx="28881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e.g.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330°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30°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462" y="3655222"/>
                <a:ext cx="2888138" cy="338554"/>
              </a:xfrm>
              <a:prstGeom prst="rect">
                <a:avLst/>
              </a:prstGeom>
              <a:blipFill>
                <a:blip r:embed="rId12"/>
                <a:stretch>
                  <a:fillRect l="-1266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17327" y="4183046"/>
                <a:ext cx="415200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𝑠𝑖𝑛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GB" sz="2400" dirty="0"/>
                  <a:t> repeat every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but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𝑡𝑎𝑛</m:t>
                    </m:r>
                  </m:oMath>
                </a14:m>
                <a:r>
                  <a:rPr lang="en-GB" sz="2400" dirty="0"/>
                  <a:t> every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327" y="4183046"/>
                <a:ext cx="4152007" cy="830997"/>
              </a:xfrm>
              <a:prstGeom prst="rect">
                <a:avLst/>
              </a:prstGeom>
              <a:blipFill>
                <a:blip r:embed="rId13"/>
                <a:stretch>
                  <a:fillRect l="-2203"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428576" y="4343155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158731" y="4956877"/>
                <a:ext cx="28881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e.g.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390°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30°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731" y="4956877"/>
                <a:ext cx="2888138" cy="338554"/>
              </a:xfrm>
              <a:prstGeom prst="rect">
                <a:avLst/>
              </a:prstGeom>
              <a:blipFill>
                <a:blip r:embed="rId14"/>
                <a:stretch>
                  <a:fillRect l="-1055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 flipH="1" flipV="1">
            <a:off x="5056049" y="4213727"/>
            <a:ext cx="6871" cy="955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053861" y="4724400"/>
            <a:ext cx="3080489" cy="21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534099" y="4192609"/>
                <a:ext cx="87289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05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05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099" y="4192609"/>
                <a:ext cx="872898" cy="25391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032376" y="4720114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376" y="4720114"/>
                <a:ext cx="499517" cy="2539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247220" y="4693126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360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220" y="4693126"/>
                <a:ext cx="499517" cy="25391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Freeform: Shape 64"/>
          <p:cNvSpPr/>
          <p:nvPr/>
        </p:nvSpPr>
        <p:spPr>
          <a:xfrm>
            <a:off x="5067176" y="4349999"/>
            <a:ext cx="1463799" cy="796676"/>
          </a:xfrm>
          <a:custGeom>
            <a:avLst/>
            <a:gdLst>
              <a:gd name="connsiteX0" fmla="*/ 0 w 3476625"/>
              <a:gd name="connsiteY0" fmla="*/ 1152525 h 2362209"/>
              <a:gd name="connsiteX1" fmla="*/ 885825 w 3476625"/>
              <a:gd name="connsiteY1" fmla="*/ 0 h 2362209"/>
              <a:gd name="connsiteX2" fmla="*/ 1752600 w 3476625"/>
              <a:gd name="connsiteY2" fmla="*/ 1152525 h 2362209"/>
              <a:gd name="connsiteX3" fmla="*/ 2657475 w 3476625"/>
              <a:gd name="connsiteY3" fmla="*/ 2362200 h 2362209"/>
              <a:gd name="connsiteX4" fmla="*/ 3476625 w 3476625"/>
              <a:gd name="connsiteY4" fmla="*/ 1133475 h 236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6625" h="2362209">
                <a:moveTo>
                  <a:pt x="0" y="1152525"/>
                </a:moveTo>
                <a:cubicBezTo>
                  <a:pt x="296862" y="576262"/>
                  <a:pt x="593725" y="0"/>
                  <a:pt x="885825" y="0"/>
                </a:cubicBezTo>
                <a:cubicBezTo>
                  <a:pt x="1177925" y="0"/>
                  <a:pt x="1752600" y="1152525"/>
                  <a:pt x="1752600" y="1152525"/>
                </a:cubicBezTo>
                <a:cubicBezTo>
                  <a:pt x="2047875" y="1546225"/>
                  <a:pt x="2370138" y="2365375"/>
                  <a:pt x="2657475" y="2362200"/>
                </a:cubicBezTo>
                <a:cubicBezTo>
                  <a:pt x="2944812" y="2359025"/>
                  <a:pt x="3210718" y="1746250"/>
                  <a:pt x="3476625" y="11334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: Shape 65"/>
          <p:cNvSpPr/>
          <p:nvPr/>
        </p:nvSpPr>
        <p:spPr>
          <a:xfrm>
            <a:off x="6531977" y="4349999"/>
            <a:ext cx="1463799" cy="796676"/>
          </a:xfrm>
          <a:custGeom>
            <a:avLst/>
            <a:gdLst>
              <a:gd name="connsiteX0" fmla="*/ 0 w 3476625"/>
              <a:gd name="connsiteY0" fmla="*/ 1152525 h 2362209"/>
              <a:gd name="connsiteX1" fmla="*/ 885825 w 3476625"/>
              <a:gd name="connsiteY1" fmla="*/ 0 h 2362209"/>
              <a:gd name="connsiteX2" fmla="*/ 1752600 w 3476625"/>
              <a:gd name="connsiteY2" fmla="*/ 1152525 h 2362209"/>
              <a:gd name="connsiteX3" fmla="*/ 2657475 w 3476625"/>
              <a:gd name="connsiteY3" fmla="*/ 2362200 h 2362209"/>
              <a:gd name="connsiteX4" fmla="*/ 3476625 w 3476625"/>
              <a:gd name="connsiteY4" fmla="*/ 1133475 h 236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6625" h="2362209">
                <a:moveTo>
                  <a:pt x="0" y="1152525"/>
                </a:moveTo>
                <a:cubicBezTo>
                  <a:pt x="296862" y="576262"/>
                  <a:pt x="593725" y="0"/>
                  <a:pt x="885825" y="0"/>
                </a:cubicBezTo>
                <a:cubicBezTo>
                  <a:pt x="1177925" y="0"/>
                  <a:pt x="1752600" y="1152525"/>
                  <a:pt x="1752600" y="1152525"/>
                </a:cubicBezTo>
                <a:cubicBezTo>
                  <a:pt x="2047875" y="1546225"/>
                  <a:pt x="2370138" y="2365375"/>
                  <a:pt x="2657475" y="2362200"/>
                </a:cubicBezTo>
                <a:cubicBezTo>
                  <a:pt x="2944812" y="2359025"/>
                  <a:pt x="3210718" y="1746250"/>
                  <a:pt x="3476625" y="11334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503490" y="4696693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390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490" y="4696693"/>
                <a:ext cx="499517" cy="25391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Connector 69"/>
          <p:cNvCxnSpPr/>
          <p:nvPr/>
        </p:nvCxnSpPr>
        <p:spPr>
          <a:xfrm>
            <a:off x="5272609" y="4447930"/>
            <a:ext cx="4241" cy="29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739049" y="4453117"/>
            <a:ext cx="4241" cy="29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679178" y="4706227"/>
                <a:ext cx="49951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720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178" y="4706227"/>
                <a:ext cx="499517" cy="25391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815503" y="5587402"/>
                <a:ext cx="41520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90°−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03" y="5587402"/>
                <a:ext cx="4152007" cy="461665"/>
              </a:xfrm>
              <a:prstGeom prst="rect">
                <a:avLst/>
              </a:prstGeom>
              <a:blipFill>
                <a:blip r:embed="rId20"/>
                <a:stretch>
                  <a:fillRect l="-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424061" y="5674218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793799" y="5523425"/>
            <a:ext cx="3733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Remember from the previous chapter that “cosine” by definition is the sine of the “complementary” angle.</a:t>
            </a:r>
          </a:p>
          <a:p>
            <a:r>
              <a:rPr lang="en-GB" sz="1200" dirty="0"/>
              <a:t>This was/is never covered in the textbook but caught everyone by surprise when it came up in a C3 exam.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116653" y="6031666"/>
                <a:ext cx="28881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e.g.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50°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40°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653" y="6031666"/>
                <a:ext cx="2888138" cy="338554"/>
              </a:xfrm>
              <a:prstGeom prst="rect">
                <a:avLst/>
              </a:prstGeom>
              <a:blipFill>
                <a:blip r:embed="rId21"/>
                <a:stretch>
                  <a:fillRect l="-1055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22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 animBg="1"/>
      <p:bldP spid="15" grpId="0"/>
      <p:bldP spid="16" grpId="0"/>
      <p:bldP spid="17" grpId="0"/>
      <p:bldP spid="18" grpId="0"/>
      <p:bldP spid="28" grpId="0"/>
      <p:bldP spid="29" grpId="0"/>
      <p:bldP spid="30" grpId="0" animBg="1"/>
      <p:bldP spid="34" grpId="0"/>
      <p:bldP spid="35" grpId="0"/>
      <p:bldP spid="36" grpId="0"/>
      <p:bldP spid="37" grpId="0"/>
      <p:bldP spid="44" grpId="0" animBg="1"/>
      <p:bldP spid="50" grpId="0"/>
      <p:bldP spid="51" grpId="0"/>
      <p:bldP spid="52" grpId="0"/>
      <p:bldP spid="53" grpId="0" animBg="1"/>
      <p:bldP spid="54" grpId="0"/>
      <p:bldP spid="58" grpId="0"/>
      <p:bldP spid="59" grpId="0"/>
      <p:bldP spid="60" grpId="0"/>
      <p:bldP spid="65" grpId="0" animBg="1"/>
      <p:bldP spid="66" grpId="0" animBg="1"/>
      <p:bldP spid="68" grpId="0"/>
      <p:bldP spid="75" grpId="0"/>
      <p:bldP spid="76" grpId="0"/>
      <p:bldP spid="77" grpId="0" animBg="1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Solving Trigonometric Equations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45543" y="901272"/>
                <a:ext cx="2677060" cy="132343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b="1" dirty="0">
                    <a:latin typeface="+mj-lt"/>
                  </a:rPr>
                  <a:t>Reminder of ‘trig laws’: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180−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GB" sz="16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360−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GB" sz="16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GB" sz="1600" dirty="0"/>
                  <a:t> repeat every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/>
                  <a:t> but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𝑡𝑎𝑛</m:t>
                    </m:r>
                  </m:oMath>
                </a14:m>
                <a:r>
                  <a:rPr lang="en-GB" sz="1600" dirty="0"/>
                  <a:t> every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543" y="901272"/>
                <a:ext cx="2677060" cy="1323439"/>
              </a:xfrm>
              <a:prstGeom prst="rect">
                <a:avLst/>
              </a:prstGeom>
              <a:blipFill>
                <a:blip r:embed="rId2"/>
                <a:stretch>
                  <a:fillRect l="-677" t="-452" b="-4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3528" y="848114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those trigonometric angle laws (on the right) earlier this chapter? They’re about to become </a:t>
            </a:r>
            <a:r>
              <a:rPr lang="en-GB" b="1" dirty="0"/>
              <a:t>super </a:t>
            </a:r>
            <a:r>
              <a:rPr lang="en-GB" b="1" dirty="0" smtClean="0"/>
              <a:t>useful</a:t>
            </a:r>
            <a:r>
              <a:rPr lang="en-GB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2492896"/>
                <a:ext cx="5197629" cy="5269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92896"/>
                <a:ext cx="5197629" cy="5269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71148" y="3151585"/>
                <a:ext cx="2677060" cy="116955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latin typeface="+mj-lt"/>
                  </a:rPr>
                  <a:t>Note</a:t>
                </a:r>
                <a:r>
                  <a:rPr lang="en-GB" sz="1400" b="1" dirty="0">
                    <a:latin typeface="+mj-lt"/>
                  </a:rPr>
                  <a:t>:</a:t>
                </a:r>
              </a:p>
              <a:p>
                <a:r>
                  <a:rPr lang="en-GB" sz="1400" dirty="0">
                    <a:latin typeface="+mj-lt"/>
                  </a:rPr>
                  <a:t>When you do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𝑠𝑖</m:t>
                    </m:r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𝑐𝑜</m:t>
                    </m:r>
                    <m:sSup>
                      <m:sSup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𝑡𝑎</m:t>
                    </m:r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+mj-lt"/>
                  </a:rPr>
                  <a:t> on a calculator, it gives you only one value, known as the </a:t>
                </a:r>
                <a:r>
                  <a:rPr lang="en-GB" sz="1400" b="1" dirty="0">
                    <a:latin typeface="+mj-lt"/>
                  </a:rPr>
                  <a:t>principal value</a:t>
                </a:r>
                <a:r>
                  <a:rPr lang="en-GB" sz="1400" dirty="0"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148" y="3151585"/>
                <a:ext cx="2677060" cy="1169551"/>
              </a:xfrm>
              <a:prstGeom prst="rect">
                <a:avLst/>
              </a:prstGeom>
              <a:blipFill>
                <a:blip r:embed="rId5"/>
                <a:stretch>
                  <a:fillRect l="-226" b="-3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7544" y="4562283"/>
                <a:ext cx="5997051" cy="40011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−180°≤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&lt;180°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62283"/>
                <a:ext cx="5997051" cy="400110"/>
              </a:xfrm>
              <a:prstGeom prst="rect">
                <a:avLst/>
              </a:prstGeom>
              <a:blipFill>
                <a:blip r:embed="rId6"/>
                <a:stretch>
                  <a:fillRect b="-555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88323" y="5155177"/>
                <a:ext cx="2794169" cy="7386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latin typeface="+mj-lt"/>
                  </a:rPr>
                  <a:t>Tip</a:t>
                </a:r>
                <a:r>
                  <a:rPr lang="en-GB" sz="1400" b="1" dirty="0">
                    <a:latin typeface="+mj-lt"/>
                  </a:rPr>
                  <a:t>: </a:t>
                </a:r>
                <a:r>
                  <a:rPr lang="en-GB" sz="1400" dirty="0">
                    <a:latin typeface="+mj-lt"/>
                  </a:rPr>
                  <a:t>Look out for the solution range required.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−180≤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1400" dirty="0">
                    <a:latin typeface="+mj-lt"/>
                  </a:rPr>
                  <a:t> is a particularly common one.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323" y="5155177"/>
                <a:ext cx="2794169" cy="738664"/>
              </a:xfrm>
              <a:prstGeom prst="rect">
                <a:avLst/>
              </a:prstGeom>
              <a:blipFill>
                <a:blip r:embed="rId7"/>
                <a:stretch>
                  <a:fillRect l="-216" b="-5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48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Slightly Harder </a:t>
              </a:r>
              <a:r>
                <a:rPr lang="en-GB" sz="3200" dirty="0" smtClean="0">
                  <a:latin typeface="+mj-lt"/>
                </a:rPr>
                <a:t>One…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4381" y="1248887"/>
                <a:ext cx="5197629" cy="5269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81" y="1248887"/>
                <a:ext cx="5197629" cy="5269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924" y="1020287"/>
                <a:ext cx="5626244" cy="42909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/>
                  <a:t>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24" y="1020287"/>
                <a:ext cx="5626244" cy="429092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7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30853</TotalTime>
  <Words>2342</Words>
  <Application>Microsoft Office PowerPoint</Application>
  <PresentationFormat>On-screen Show (4:3)</PresentationFormat>
  <Paragraphs>242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Wingdings</vt:lpstr>
      <vt:lpstr>Office Theme</vt:lpstr>
      <vt:lpstr>P1 Chapter 10 :: Trigonometric Identities &amp;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1169</cp:revision>
  <cp:lastPrinted>2020-03-17T08:34:27Z</cp:lastPrinted>
  <dcterms:created xsi:type="dcterms:W3CDTF">2013-02-28T07:36:55Z</dcterms:created>
  <dcterms:modified xsi:type="dcterms:W3CDTF">2020-03-17T08:34:31Z</dcterms:modified>
</cp:coreProperties>
</file>