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1" r:id="rId2"/>
    <p:sldId id="687" r:id="rId3"/>
    <p:sldId id="688" r:id="rId4"/>
    <p:sldId id="690" r:id="rId5"/>
    <p:sldId id="691" r:id="rId6"/>
    <p:sldId id="692" r:id="rId7"/>
    <p:sldId id="693" r:id="rId8"/>
    <p:sldId id="696" r:id="rId9"/>
    <p:sldId id="697" r:id="rId10"/>
    <p:sldId id="715" r:id="rId11"/>
    <p:sldId id="716" r:id="rId12"/>
    <p:sldId id="699" r:id="rId13"/>
    <p:sldId id="700" r:id="rId14"/>
    <p:sldId id="706" r:id="rId15"/>
    <p:sldId id="705" r:id="rId16"/>
    <p:sldId id="703" r:id="rId17"/>
    <p:sldId id="708" r:id="rId18"/>
    <p:sldId id="704" r:id="rId19"/>
    <p:sldId id="709" r:id="rId20"/>
    <p:sldId id="710" r:id="rId21"/>
    <p:sldId id="711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88534" autoAdjust="0"/>
  </p:normalViewPr>
  <p:slideViewPr>
    <p:cSldViewPr>
      <p:cViewPr varScale="1">
        <p:scale>
          <a:sx n="108" d="100"/>
          <a:sy n="108" d="100"/>
        </p:scale>
        <p:origin x="150" y="13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55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10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10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0.png"/><Relationship Id="rId12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10.png"/><Relationship Id="rId7" Type="http://schemas.openxmlformats.org/officeDocument/2006/relationships/image" Target="../media/image3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2.png"/><Relationship Id="rId5" Type="http://schemas.openxmlformats.org/officeDocument/2006/relationships/image" Target="../media/image178.png"/><Relationship Id="rId10" Type="http://schemas.openxmlformats.org/officeDocument/2006/relationships/image" Target="../media/image44.png"/><Relationship Id="rId4" Type="http://schemas.openxmlformats.org/officeDocument/2006/relationships/image" Target="../media/image1610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11 :: </a:t>
            </a:r>
            <a:r>
              <a:rPr lang="en-GB" dirty="0"/>
              <a:t>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78" t="33960" r="25582" b="34294"/>
          <a:stretch/>
        </p:blipFill>
        <p:spPr>
          <a:xfrm>
            <a:off x="323528" y="188640"/>
            <a:ext cx="3744416" cy="1987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63" t="49464" r="2187" b="38723"/>
          <a:stretch/>
        </p:blipFill>
        <p:spPr>
          <a:xfrm>
            <a:off x="323528" y="4077072"/>
            <a:ext cx="7272808" cy="7200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7504" y="3933056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8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3" t="44296" r="1994" b="35239"/>
          <a:stretch/>
        </p:blipFill>
        <p:spPr>
          <a:xfrm>
            <a:off x="251520" y="908720"/>
            <a:ext cx="7992888" cy="1368152"/>
          </a:xfrm>
          <a:prstGeom prst="rect">
            <a:avLst/>
          </a:prstGeom>
        </p:spPr>
      </p:pic>
      <p:sp>
        <p:nvSpPr>
          <p:cNvPr id="3" name="TextBox 32"/>
          <p:cNvSpPr txBox="1"/>
          <p:nvPr/>
        </p:nvSpPr>
        <p:spPr>
          <a:xfrm>
            <a:off x="0" y="0"/>
            <a:ext cx="9142856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latin typeface="+mj-lt"/>
              </a:rPr>
              <a:t>Trickier Example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8331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Lesson 3: Position </a:t>
              </a:r>
              <a:r>
                <a:rPr lang="en-GB" sz="3200" dirty="0">
                  <a:latin typeface="+mj-lt"/>
                </a:rPr>
                <a:t>Vectors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2396" y="970637"/>
                <a:ext cx="3821980" cy="8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started at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en-GB" dirty="0"/>
                  <a:t> and translated by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6" y="970637"/>
                <a:ext cx="3821980" cy="830227"/>
              </a:xfrm>
              <a:prstGeom prst="rect">
                <a:avLst/>
              </a:prstGeom>
              <a:blipFill>
                <a:blip r:embed="rId2"/>
                <a:stretch>
                  <a:fillRect l="-1435" t="-3676" b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30784" y="2813135"/>
            <a:ext cx="160894" cy="1600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0000" y="3020776"/>
                <a:ext cx="724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00" y="3020776"/>
                <a:ext cx="7240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259632" y="2876636"/>
            <a:ext cx="1769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00653" y="2244546"/>
                <a:ext cx="661547" cy="553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53" y="2244546"/>
                <a:ext cx="661547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7152" y="3608700"/>
                <a:ext cx="4680520" cy="2953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You might think we can do something like:</a:t>
                </a:r>
              </a:p>
              <a:p>
                <a:endParaRPr lang="en-GB" dirty="0"/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7,2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But only vectors can be added to other vectors.</a:t>
                </a:r>
              </a:p>
              <a:p>
                <a:r>
                  <a:rPr lang="en-GB" b="1" dirty="0"/>
                  <a:t>If we treated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b="1" dirty="0"/>
                  <a:t> as a vector</a:t>
                </a:r>
                <a:r>
                  <a:rPr lang="en-GB" dirty="0"/>
                  <a:t>, then this solves the problem: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2" y="3608700"/>
                <a:ext cx="4680520" cy="2953116"/>
              </a:xfrm>
              <a:prstGeom prst="rect">
                <a:avLst/>
              </a:prstGeom>
              <a:blipFill>
                <a:blip r:embed="rId5"/>
                <a:stretch>
                  <a:fillRect l="-1173" t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3095438" y="2813135"/>
            <a:ext cx="160894" cy="1600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75484" y="2957276"/>
                <a:ext cx="724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84" y="2957276"/>
                <a:ext cx="7240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5695729" y="881717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95729" y="2681917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91872" y="1781817"/>
            <a:ext cx="97879" cy="9001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74451" y="1502495"/>
                <a:ext cx="923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451" y="1502495"/>
                <a:ext cx="923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17" idx="3"/>
          </p:cNvCxnSpPr>
          <p:nvPr/>
        </p:nvCxnSpPr>
        <p:spPr>
          <a:xfrm flipV="1">
            <a:off x="5695729" y="1858645"/>
            <a:ext cx="1310477" cy="823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19829798">
            <a:off x="6352364" y="2152706"/>
            <a:ext cx="91494" cy="171664"/>
            <a:chOff x="4139952" y="1772816"/>
            <a:chExt cx="144016" cy="28803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65778" y="1540556"/>
                <a:ext cx="1046774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78" y="1540556"/>
                <a:ext cx="1046774" cy="5532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84146" y="2621504"/>
                <a:ext cx="461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46" y="2621504"/>
                <a:ext cx="4615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08428" y="5373216"/>
                <a:ext cx="2673079" cy="12712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position vector of a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dirty="0"/>
                  <a:t> is the vector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GB" dirty="0"/>
                  <a:t> is the origin.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GB" dirty="0"/>
                  <a:t> is usually written 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428" y="5373216"/>
                <a:ext cx="2673079" cy="1271245"/>
              </a:xfrm>
              <a:prstGeom prst="rect">
                <a:avLst/>
              </a:prstGeom>
              <a:blipFill>
                <a:blip r:embed="rId10"/>
                <a:stretch>
                  <a:fillRect l="-1354" t="-1878" r="-3160" b="-5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38813" y="2490035"/>
                <a:ext cx="589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13" y="2490035"/>
                <a:ext cx="58916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45467" y="573727"/>
                <a:ext cx="589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67" y="573727"/>
                <a:ext cx="589163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524478" y="3002242"/>
            <a:ext cx="310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vector used to represent a position is unsurprisingly known as a </a:t>
            </a:r>
            <a:r>
              <a:rPr lang="en-GB" b="1" dirty="0"/>
              <a:t>position vector</a:t>
            </a:r>
            <a:r>
              <a:rPr lang="en-GB" dirty="0"/>
              <a:t>.</a:t>
            </a:r>
          </a:p>
          <a:p>
            <a:r>
              <a:rPr lang="en-GB" dirty="0"/>
              <a:t>A position can be thought of as a translation from the origin, as per above. It enables us to use positions in all sorts of vector (and matrix!) calculations.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067672" y="970637"/>
            <a:ext cx="0" cy="5194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3" grpId="0" animBg="1"/>
      <p:bldP spid="14" grpId="0"/>
      <p:bldP spid="17" grpId="0" animBg="1"/>
      <p:bldP spid="18" grpId="0"/>
      <p:bldP spid="23" grpId="0"/>
      <p:bldP spid="24" grpId="0"/>
      <p:bldP spid="26" grpId="0" animBg="1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9284" y="930948"/>
                <a:ext cx="3320628" cy="14125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points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have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(11,2)</m:t>
                    </m:r>
                  </m:oMath>
                </a14:m>
                <a:r>
                  <a:rPr lang="en-GB" sz="1400" dirty="0"/>
                  <a:t> respectively.</a:t>
                </a:r>
              </a:p>
              <a:p>
                <a:r>
                  <a:rPr lang="en-GB" sz="1400" dirty="0"/>
                  <a:t>Find,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4" y="930948"/>
                <a:ext cx="3320628" cy="1412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79512" y="2675335"/>
            <a:ext cx="3030810" cy="1583703"/>
            <a:chOff x="965126" y="2780928"/>
            <a:chExt cx="3030810" cy="15837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31640" y="2780928"/>
                  <a:ext cx="2664296" cy="1583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b="0" dirty="0" smtClean="0"/>
                </a:p>
                <a:p>
                  <a:pPr/>
                  <a:r>
                    <a:rPr lang="en-GB" b="0" dirty="0"/>
                    <a:t/>
                  </a:r>
                  <a:br>
                    <a:rPr lang="en-GB" b="0" dirty="0"/>
                  </a:b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dirty="0" smtClean="0"/>
                </a:p>
                <a:p>
                  <a:pPr/>
                  <a:endParaRPr lang="en-GB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2780928"/>
                  <a:ext cx="2664296" cy="15837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965126" y="2862461"/>
              <a:ext cx="216024" cy="21602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65126" y="3463934"/>
              <a:ext cx="216024" cy="21602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5126" y="4055953"/>
              <a:ext cx="216024" cy="21602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860032" y="892750"/>
                <a:ext cx="3320628" cy="10264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r>
                  <a:rPr lang="en-GB" sz="1400" dirty="0"/>
                  <a:t>a) The position vector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b) The exact value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1400" dirty="0"/>
                  <a:t> in simplified surd form.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892750"/>
                <a:ext cx="3320628" cy="1026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076056" y="2675335"/>
                <a:ext cx="4507185" cy="1570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 smtClean="0"/>
              </a:p>
              <a:p>
                <a:pPr/>
                <a:endParaRPr lang="en-GB" b="1" dirty="0"/>
              </a:p>
              <a:p>
                <a:pPr/>
                <a:endParaRPr lang="en-GB" b="0" dirty="0" smtClean="0"/>
              </a:p>
              <a:p>
                <a:pPr/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675335"/>
                <a:ext cx="4507185" cy="1570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709543" y="275686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81344" y="399948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202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Lesson 4: Solving </a:t>
              </a:r>
              <a:r>
                <a:rPr lang="en-GB" sz="3200" dirty="0">
                  <a:latin typeface="+mj-lt"/>
                </a:rPr>
                <a:t>Geometric Problems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2143125" y="911214"/>
            <a:ext cx="1085830" cy="178436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28955" y="911213"/>
            <a:ext cx="3960440" cy="243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194642">
            <a:off x="3981738" y="2608658"/>
            <a:ext cx="144016" cy="216024"/>
            <a:chOff x="2411760" y="2060848"/>
            <a:chExt cx="144016" cy="21602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893" y="1641492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93" y="1641492"/>
                <a:ext cx="288032" cy="461665"/>
              </a:xfrm>
              <a:prstGeom prst="rect">
                <a:avLst/>
              </a:prstGeom>
              <a:blipFill>
                <a:blip r:embed="rId2"/>
                <a:stretch>
                  <a:fillRect r="-25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1935" y="1813598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35" y="1813598"/>
                <a:ext cx="288032" cy="461665"/>
              </a:xfrm>
              <a:prstGeom prst="rect">
                <a:avLst/>
              </a:prstGeom>
              <a:blipFill>
                <a:blip r:embed="rId3"/>
                <a:stretch>
                  <a:fillRect l="-6383" r="-65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7103" y="2528564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03" y="2528564"/>
                <a:ext cx="4788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126070" y="2692369"/>
            <a:ext cx="3960440" cy="243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 rot="18408614">
            <a:off x="2571560" y="1833967"/>
            <a:ext cx="144016" cy="216024"/>
            <a:chOff x="2411760" y="2060848"/>
            <a:chExt cx="144016" cy="21602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483768" y="2132856"/>
              <a:ext cx="72008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11760" y="2060848"/>
              <a:ext cx="14401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 flipV="1">
            <a:off x="3238500" y="923925"/>
            <a:ext cx="2876551" cy="180975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94700" y="2674296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0" y="2674296"/>
                <a:ext cx="4788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5193126" y="2085975"/>
            <a:ext cx="178974" cy="2408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8977" y="1778033"/>
            <a:ext cx="293298" cy="1650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08084" y="1729094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84" y="1729094"/>
                <a:ext cx="288032" cy="461665"/>
              </a:xfrm>
              <a:prstGeom prst="rect">
                <a:avLst/>
              </a:prstGeom>
              <a:blipFill>
                <a:blip r:embed="rId6"/>
                <a:stretch>
                  <a:fillRect l="-6383" r="-42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5855" y="2749823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55" y="2749823"/>
                <a:ext cx="288032" cy="461665"/>
              </a:xfrm>
              <a:prstGeom prst="rect">
                <a:avLst/>
              </a:prstGeom>
              <a:blipFill>
                <a:blip r:embed="rId7"/>
                <a:stretch>
                  <a:fillRect l="-8511" r="-34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50085" y="547686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85" y="547686"/>
                <a:ext cx="4788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51851" y="680380"/>
                <a:ext cx="47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851" y="680380"/>
                <a:ext cx="4788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05674" y="3309222"/>
                <a:ext cx="6691018" cy="7662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/>
                  <a:t>OACB is a parallelogram.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is a point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400" dirty="0"/>
                  <a:t> such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=3:1</m:t>
                    </m:r>
                  </m:oMath>
                </a14:m>
                <a:r>
                  <a:rPr lang="en-GB" sz="1400" dirty="0"/>
                  <a:t>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400" dirty="0"/>
                  <a:t> is the midpoint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Show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𝑋𝑀</m:t>
                        </m:r>
                      </m:e>
                    </m:acc>
                  </m:oMath>
                </a14:m>
                <a:r>
                  <a:rPr lang="en-GB" sz="1400" dirty="0"/>
                  <a:t> is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74" y="3309222"/>
                <a:ext cx="6691018" cy="7662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86475" y="932840"/>
            <a:ext cx="1102920" cy="180083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Introducing Scalars and Comparing Coefficients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5329383" y="1142274"/>
            <a:ext cx="498128" cy="2071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115715" y="1113699"/>
            <a:ext cx="498128" cy="2071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846561" y="1123224"/>
            <a:ext cx="2764039" cy="10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29384" y="3194440"/>
            <a:ext cx="2794843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6372604">
            <a:off x="5514962" y="2017565"/>
            <a:ext cx="144016" cy="288032"/>
            <a:chOff x="4139952" y="1772816"/>
            <a:chExt cx="144016" cy="28803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349754">
            <a:off x="7124746" y="980320"/>
            <a:ext cx="144016" cy="288032"/>
            <a:chOff x="4139952" y="1772816"/>
            <a:chExt cx="144016" cy="28803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 flipV="1">
            <a:off x="5836023" y="1126546"/>
            <a:ext cx="2279692" cy="2067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48433" y="1112600"/>
            <a:ext cx="3265410" cy="2100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00429" y="734891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429" y="734891"/>
                <a:ext cx="6530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18048" y="1947357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48" y="1947357"/>
                <a:ext cx="653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77283" y="854074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283" y="854074"/>
                <a:ext cx="653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99605" y="3121772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05" y="3121772"/>
                <a:ext cx="653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13818" y="842116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818" y="842116"/>
                <a:ext cx="653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00933" y="3038546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933" y="3038546"/>
                <a:ext cx="653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84281" y="1760608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281" y="1760608"/>
                <a:ext cx="653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328" y="866098"/>
                <a:ext cx="352839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Remember when we had </a:t>
                </a:r>
                <a:r>
                  <a:rPr lang="en-GB" b="1" dirty="0"/>
                  <a:t>identities</a:t>
                </a:r>
                <a:r>
                  <a:rPr lang="en-GB" dirty="0"/>
                  <a:t> like: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≡2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could </a:t>
                </a:r>
                <a:r>
                  <a:rPr lang="en-GB" b="1" dirty="0"/>
                  <a:t>compare coefficients</a:t>
                </a:r>
                <a:r>
                  <a:rPr lang="en-GB" dirty="0"/>
                  <a:t>,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We can do the same with (non-parallel) vectors!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28" y="866098"/>
                <a:ext cx="3528392" cy="1754326"/>
              </a:xfrm>
              <a:prstGeom prst="rect">
                <a:avLst/>
              </a:prstGeom>
              <a:blipFill>
                <a:blip r:embed="rId9"/>
                <a:stretch>
                  <a:fillRect l="-1382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2039" y="2758438"/>
                <a:ext cx="4654632" cy="114031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𝑂𝐴𝐶𝐵</m:t>
                    </m:r>
                  </m:oMath>
                </a14:m>
                <a:r>
                  <a:rPr lang="en-GB" sz="1600" dirty="0"/>
                  <a:t> is a parallelogram,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. The diagonals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intersect at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/>
                  <a:t>. Prove that the diagonals bisect each other.</a:t>
                </a:r>
              </a:p>
              <a:p>
                <a:r>
                  <a:rPr lang="en-GB" sz="1600" i="1" dirty="0"/>
                  <a:t>(Hint: Perhaps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𝑂𝑋</m:t>
                        </m:r>
                      </m:e>
                    </m:acc>
                  </m:oMath>
                </a14:m>
                <a:r>
                  <a:rPr lang="en-GB" sz="1600" i="1" dirty="0"/>
                  <a:t> in two different ways?)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39" y="2758438"/>
                <a:ext cx="4654632" cy="11403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2302877" y="1189773"/>
            <a:ext cx="498128" cy="2071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89259" y="1189773"/>
            <a:ext cx="498128" cy="2071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01005" y="1189773"/>
            <a:ext cx="31863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02877" y="3260989"/>
            <a:ext cx="31863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6372604">
            <a:off x="2488456" y="2065064"/>
            <a:ext cx="144016" cy="288032"/>
            <a:chOff x="4139952" y="1772816"/>
            <a:chExt cx="144016" cy="288032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349754">
            <a:off x="4183965" y="1037343"/>
            <a:ext cx="144016" cy="288032"/>
            <a:chOff x="4139952" y="1772816"/>
            <a:chExt cx="144016" cy="288032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H="1" flipV="1">
            <a:off x="2809516" y="1174045"/>
            <a:ext cx="2665117" cy="2086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19923" y="1197638"/>
            <a:ext cx="1576145" cy="2055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69148" y="687140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48" y="687140"/>
                <a:ext cx="6530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86767" y="1975806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67" y="1975806"/>
                <a:ext cx="653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50777" y="901573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777" y="901573"/>
                <a:ext cx="653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8247" y="3250381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47" y="3250381"/>
                <a:ext cx="653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93054" y="925057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054" y="925057"/>
                <a:ext cx="653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81152" y="3223554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52" y="3223554"/>
                <a:ext cx="653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75953" y="1753980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53" y="1753980"/>
                <a:ext cx="653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46791" y="873043"/>
                <a:ext cx="653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91" y="873043"/>
                <a:ext cx="653072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3548" y="3737781"/>
                <a:ext cx="8324916" cy="124303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the above diagram,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𝑂𝑄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. We wish to find the ratio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𝑂𝑋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GB" sz="1600" dirty="0"/>
                  <a:t>, find an expression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𝑂𝑋</m:t>
                        </m:r>
                      </m:e>
                    </m:acc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 </a:t>
                </a:r>
                <a:r>
                  <a:rPr lang="en-GB" sz="1600" dirty="0"/>
                  <a:t>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𝐵𝑋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𝐵𝑄</m:t>
                        </m:r>
                      </m:e>
                    </m:acc>
                  </m:oMath>
                </a14:m>
                <a:r>
                  <a:rPr lang="en-GB" sz="1600" dirty="0"/>
                  <a:t>, find an expression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𝑂𝑋</m:t>
                        </m:r>
                      </m:e>
                    </m:acc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 </a:t>
                </a:r>
                <a:r>
                  <a:rPr lang="en-GB" sz="1600" dirty="0"/>
                  <a:t>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By comparing coefficients or otherwise, determine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, and hence the ratio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𝑋𝐶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48" y="3737781"/>
                <a:ext cx="8324916" cy="12430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2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Area of a Triangle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9960" y="997744"/>
                <a:ext cx="5430192" cy="4047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.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60" y="997744"/>
                <a:ext cx="5430192" cy="404791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9130" y="162880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Strategy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7" name="Freeform: Shape 6"/>
          <p:cNvSpPr/>
          <p:nvPr/>
        </p:nvSpPr>
        <p:spPr>
          <a:xfrm>
            <a:off x="2328530" y="2477386"/>
            <a:ext cx="2211572" cy="1871330"/>
          </a:xfrm>
          <a:custGeom>
            <a:avLst/>
            <a:gdLst>
              <a:gd name="connsiteX0" fmla="*/ 0 w 2211572"/>
              <a:gd name="connsiteY0" fmla="*/ 0 h 1871330"/>
              <a:gd name="connsiteX1" fmla="*/ 2211572 w 2211572"/>
              <a:gd name="connsiteY1" fmla="*/ 850605 h 1871330"/>
              <a:gd name="connsiteX2" fmla="*/ 1084521 w 2211572"/>
              <a:gd name="connsiteY2" fmla="*/ 1871330 h 1871330"/>
              <a:gd name="connsiteX3" fmla="*/ 0 w 2211572"/>
              <a:gd name="connsiteY3" fmla="*/ 0 h 18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1572" h="1871330">
                <a:moveTo>
                  <a:pt x="0" y="0"/>
                </a:moveTo>
                <a:lnTo>
                  <a:pt x="2211572" y="850605"/>
                </a:lnTo>
                <a:lnTo>
                  <a:pt x="1084521" y="18713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 rot="1397510">
            <a:off x="3312095" y="2738552"/>
            <a:ext cx="144016" cy="288032"/>
            <a:chOff x="4139952" y="1772816"/>
            <a:chExt cx="144016" cy="288032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3125538">
            <a:off x="2876039" y="3397890"/>
            <a:ext cx="144016" cy="288032"/>
            <a:chOff x="4139952" y="1772816"/>
            <a:chExt cx="144016" cy="288032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8891272">
            <a:off x="3913364" y="3710101"/>
            <a:ext cx="144016" cy="288032"/>
            <a:chOff x="4139952" y="1772816"/>
            <a:chExt cx="144016" cy="2880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59381" y="2327615"/>
                <a:ext cx="564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81" y="2327615"/>
                <a:ext cx="5648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73209" y="4333278"/>
                <a:ext cx="564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09" y="4333278"/>
                <a:ext cx="5648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1309" y="3150676"/>
                <a:ext cx="564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309" y="3150676"/>
                <a:ext cx="56484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96874" y="2356515"/>
                <a:ext cx="564842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74" y="2356515"/>
                <a:ext cx="564842" cy="552459"/>
              </a:xfrm>
              <a:prstGeom prst="rect">
                <a:avLst/>
              </a:prstGeom>
              <a:blipFill>
                <a:blip r:embed="rId6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9853" y="3394759"/>
                <a:ext cx="564842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53" y="3394759"/>
                <a:ext cx="564842" cy="552459"/>
              </a:xfrm>
              <a:prstGeom prst="rect">
                <a:avLst/>
              </a:prstGeom>
              <a:blipFill>
                <a:blip r:embed="rId7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/>
          <p:cNvSpPr/>
          <p:nvPr/>
        </p:nvSpPr>
        <p:spPr>
          <a:xfrm>
            <a:off x="2604977" y="2679405"/>
            <a:ext cx="244549" cy="276446"/>
          </a:xfrm>
          <a:custGeom>
            <a:avLst/>
            <a:gdLst>
              <a:gd name="connsiteX0" fmla="*/ 0 w 244549"/>
              <a:gd name="connsiteY0" fmla="*/ 276446 h 276446"/>
              <a:gd name="connsiteX1" fmla="*/ 159488 w 244549"/>
              <a:gd name="connsiteY1" fmla="*/ 148855 h 276446"/>
              <a:gd name="connsiteX2" fmla="*/ 244549 w 244549"/>
              <a:gd name="connsiteY2" fmla="*/ 0 h 2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49" h="276446">
                <a:moveTo>
                  <a:pt x="0" y="276446"/>
                </a:moveTo>
                <a:cubicBezTo>
                  <a:pt x="59365" y="235687"/>
                  <a:pt x="118730" y="194929"/>
                  <a:pt x="159488" y="148855"/>
                </a:cubicBezTo>
                <a:cubicBezTo>
                  <a:pt x="200246" y="102781"/>
                  <a:pt x="222397" y="51390"/>
                  <a:pt x="24454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smtClean="0">
                  <a:latin typeface="+mj-lt"/>
                </a:rPr>
                <a:t>Lesson 4: 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5580" y="2585616"/>
                <a:ext cx="2144292" cy="109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Velocity</a:t>
                </a:r>
              </a:p>
              <a:p>
                <a:r>
                  <a:rPr lang="en-GB" sz="2000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580" y="2585616"/>
                <a:ext cx="2144292" cy="1095941"/>
              </a:xfrm>
              <a:prstGeom prst="rect">
                <a:avLst/>
              </a:prstGeom>
              <a:blipFill>
                <a:blip r:embed="rId2"/>
                <a:stretch>
                  <a:fillRect l="-7102" t="-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7945" y="709121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Mechanics, you will see certain things can be represented as a simple number (without direction), or as a vector (with direction):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73200" y="2446288"/>
            <a:ext cx="72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62323" y="3668341"/>
            <a:ext cx="591205" cy="112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7373645">
            <a:off x="2713104" y="4061122"/>
            <a:ext cx="144016" cy="288032"/>
            <a:chOff x="4139952" y="1772816"/>
            <a:chExt cx="144016" cy="28803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2462323" y="4789967"/>
            <a:ext cx="591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53528" y="3668341"/>
            <a:ext cx="0" cy="11216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45578" y="4133290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78" y="4133290"/>
                <a:ext cx="5297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44361" y="4764282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61" y="4764282"/>
                <a:ext cx="5297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31621" y="1839120"/>
            <a:ext cx="27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Vector Quantity</a:t>
            </a:r>
            <a:endParaRPr lang="en-GB" sz="1050" b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306186" y="1796591"/>
            <a:ext cx="0" cy="4728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8108" y="1839120"/>
            <a:ext cx="354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Equivalent Scalar Quantity</a:t>
            </a:r>
            <a:endParaRPr lang="en-GB" sz="10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97775" y="2734471"/>
                <a:ext cx="214429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Speed</a:t>
                </a:r>
              </a:p>
              <a:p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75" y="2734471"/>
                <a:ext cx="2144292" cy="892552"/>
              </a:xfrm>
              <a:prstGeom prst="rect">
                <a:avLst/>
              </a:prstGeom>
              <a:blipFill>
                <a:blip r:embed="rId5"/>
                <a:stretch>
                  <a:fillRect l="-7386" t="-8904" b="-6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V="1">
            <a:off x="5609053" y="3704659"/>
            <a:ext cx="591205" cy="1121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rot="17373645">
            <a:off x="5859834" y="4097440"/>
            <a:ext cx="144016" cy="288032"/>
            <a:chOff x="4139952" y="1772816"/>
            <a:chExt cx="144016" cy="288032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5609053" y="4826285"/>
            <a:ext cx="5912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00258" y="3704659"/>
            <a:ext cx="0" cy="11216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43723" y="3935692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723" y="3935692"/>
                <a:ext cx="5297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979252" y="791927"/>
            <a:ext cx="3087675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Remember a ‘scalar’ just means a normal number (in the context of vectors). It can be obtained using the </a:t>
            </a:r>
            <a:r>
              <a:rPr lang="en-GB" sz="1400" b="1" dirty="0"/>
              <a:t>magnitude</a:t>
            </a:r>
            <a:r>
              <a:rPr lang="en-GB" sz="1400" dirty="0"/>
              <a:t> of the vector.</a:t>
            </a:r>
          </a:p>
        </p:txBody>
      </p:sp>
      <p:cxnSp>
        <p:nvCxnSpPr>
          <p:cNvPr id="39" name="Straight Arrow Connector 38"/>
          <p:cNvCxnSpPr>
            <a:stCxn id="37" idx="2"/>
          </p:cNvCxnSpPr>
          <p:nvPr/>
        </p:nvCxnSpPr>
        <p:spPr>
          <a:xfrm flipH="1">
            <a:off x="7347098" y="1746034"/>
            <a:ext cx="175992" cy="199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7954" y="3757943"/>
                <a:ext cx="1615314" cy="10965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means the position vector of the object changes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 each hour.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4" y="3757943"/>
                <a:ext cx="1615314" cy="1096519"/>
              </a:xfrm>
              <a:prstGeom prst="rect">
                <a:avLst/>
              </a:prstGeom>
              <a:blipFill>
                <a:blip r:embed="rId7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544226" y="3832250"/>
            <a:ext cx="1866127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…which is equivalent to moving 5km each hour.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133184" y="5229200"/>
            <a:ext cx="72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73890" y="5288949"/>
                <a:ext cx="2528056" cy="109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Displacement</a:t>
                </a:r>
              </a:p>
              <a:p>
                <a:r>
                  <a:rPr lang="en-GB" sz="2000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90" y="5288949"/>
                <a:ext cx="2528056" cy="1095941"/>
              </a:xfrm>
              <a:prstGeom prst="rect">
                <a:avLst/>
              </a:prstGeom>
              <a:blipFill>
                <a:blip r:embed="rId8"/>
                <a:stretch>
                  <a:fillRect l="-6024" t="-7263" r="-2169" b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27159" y="5363377"/>
                <a:ext cx="177566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Distance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159" y="5363377"/>
                <a:ext cx="1775660" cy="892552"/>
              </a:xfrm>
              <a:prstGeom prst="rect">
                <a:avLst/>
              </a:prstGeom>
              <a:blipFill>
                <a:blip r:embed="rId9"/>
                <a:stretch>
                  <a:fillRect l="-8935" t="-8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547" y="800275"/>
                <a:ext cx="5381456" cy="162095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girl walks 2 km due east from a fixed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and then 3 km due south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 Find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total distance travelled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bearing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7" y="800275"/>
                <a:ext cx="5381456" cy="1620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127052" y="3593804"/>
            <a:ext cx="839972" cy="1424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3693008">
            <a:off x="1490360" y="4188712"/>
            <a:ext cx="144016" cy="288032"/>
            <a:chOff x="4139952" y="1772816"/>
            <a:chExt cx="144016" cy="2880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H="1">
            <a:off x="1992645" y="3646967"/>
            <a:ext cx="16909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29036" y="3615069"/>
            <a:ext cx="859253" cy="1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61328" y="3261419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28" y="3261419"/>
                <a:ext cx="5297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87341" y="4005888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41" y="4005888"/>
                <a:ext cx="5297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1127052" y="2996952"/>
            <a:ext cx="0" cy="5968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65807" y="268523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2830" y="3459989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30" y="3459989"/>
                <a:ext cx="5297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60462" y="3285698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62" y="3285698"/>
                <a:ext cx="5297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33811" y="4942987"/>
                <a:ext cx="52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11" y="4942987"/>
                <a:ext cx="5297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/>
          <p:cNvSpPr/>
          <p:nvPr/>
        </p:nvSpPr>
        <p:spPr>
          <a:xfrm>
            <a:off x="1295400" y="3619500"/>
            <a:ext cx="95250" cy="266700"/>
          </a:xfrm>
          <a:custGeom>
            <a:avLst/>
            <a:gdLst>
              <a:gd name="connsiteX0" fmla="*/ 0 w 95250"/>
              <a:gd name="connsiteY0" fmla="*/ 266700 h 266700"/>
              <a:gd name="connsiteX1" fmla="*/ 76200 w 95250"/>
              <a:gd name="connsiteY1" fmla="*/ 123825 h 266700"/>
              <a:gd name="connsiteX2" fmla="*/ 95250 w 9525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266700">
                <a:moveTo>
                  <a:pt x="0" y="266700"/>
                </a:moveTo>
                <a:cubicBezTo>
                  <a:pt x="30162" y="217487"/>
                  <a:pt x="60325" y="168275"/>
                  <a:pt x="76200" y="123825"/>
                </a:cubicBezTo>
                <a:cubicBezTo>
                  <a:pt x="92075" y="79375"/>
                  <a:pt x="93662" y="39687"/>
                  <a:pt x="952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50230" y="3665215"/>
                <a:ext cx="325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30" y="3665215"/>
                <a:ext cx="3254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Basics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30404" y="727967"/>
            <a:ext cx="356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Whereas a </a:t>
            </a:r>
            <a:r>
              <a:rPr lang="en-GB" b="1" dirty="0"/>
              <a:t>coordinate</a:t>
            </a:r>
            <a:r>
              <a:rPr lang="en-GB" dirty="0"/>
              <a:t> represents a </a:t>
            </a:r>
            <a:r>
              <a:rPr lang="en-GB" b="1" dirty="0"/>
              <a:t>position</a:t>
            </a:r>
            <a:r>
              <a:rPr lang="en-GB" dirty="0"/>
              <a:t> in space, a </a:t>
            </a:r>
            <a:r>
              <a:rPr lang="en-GB" b="1" dirty="0"/>
              <a:t>vector</a:t>
            </a:r>
            <a:r>
              <a:rPr lang="en-GB" dirty="0"/>
              <a:t> represents a </a:t>
            </a:r>
            <a:r>
              <a:rPr lang="en-GB" b="1" dirty="0"/>
              <a:t>displacement</a:t>
            </a:r>
            <a:r>
              <a:rPr lang="en-GB" dirty="0"/>
              <a:t> in space.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727" y="844925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037" y="1771523"/>
            <a:ext cx="323984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vector has 2 properties: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Magnitude</a:t>
            </a:r>
            <a:r>
              <a:rPr lang="en-GB" dirty="0"/>
              <a:t> (i.e. length)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56661" y="3708958"/>
            <a:ext cx="2160240" cy="43204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 rot="3027454">
            <a:off x="1917132" y="3862982"/>
            <a:ext cx="190500" cy="160020"/>
            <a:chOff x="2952750" y="4122420"/>
            <a:chExt cx="190500" cy="160020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45727" y="4509120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7629" y="2756491"/>
                <a:ext cx="3293009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are points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GB" dirty="0"/>
                  <a:t> is the vector between them.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9" y="2756491"/>
                <a:ext cx="3293009" cy="681790"/>
              </a:xfrm>
              <a:prstGeom prst="rect">
                <a:avLst/>
              </a:prstGeom>
              <a:blipFill>
                <a:blip r:embed="rId2"/>
                <a:stretch>
                  <a:fillRect l="-1481" b="-13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889" y="3995384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9" y="3995384"/>
                <a:ext cx="4910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3973" y="3521534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73" y="3521534"/>
                <a:ext cx="491003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687019" y="5847906"/>
            <a:ext cx="1450126" cy="29135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rot="3027454">
            <a:off x="1271043" y="5903766"/>
            <a:ext cx="190500" cy="160020"/>
            <a:chOff x="2952750" y="4122420"/>
            <a:chExt cx="190500" cy="160020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7874" y="4407563"/>
                <a:ext cx="3293009" cy="123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two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GB" dirty="0"/>
                  <a:t> have the same magnitude and direction, </a:t>
                </a:r>
                <a:r>
                  <a:rPr lang="en-GB" b="1" dirty="0"/>
                  <a:t>they’re the same vector</a:t>
                </a:r>
                <a:r>
                  <a:rPr lang="en-GB" dirty="0"/>
                  <a:t> and are </a:t>
                </a:r>
                <a:r>
                  <a:rPr lang="en-GB" b="1" dirty="0"/>
                  <a:t>parallel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4" y="4407563"/>
                <a:ext cx="3293009" cy="1235788"/>
              </a:xfrm>
              <a:prstGeom prst="rect">
                <a:avLst/>
              </a:prstGeom>
              <a:blipFill>
                <a:blip r:embed="rId5"/>
                <a:stretch>
                  <a:fillRect l="-1479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1254726" y="6211936"/>
            <a:ext cx="1450126" cy="29135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rot="3027454">
            <a:off x="1838750" y="6267796"/>
            <a:ext cx="190500" cy="160020"/>
            <a:chOff x="2952750" y="4122420"/>
            <a:chExt cx="190500" cy="160020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372" y="5993214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2" y="5993214"/>
                <a:ext cx="4910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31406" y="5632148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06" y="5632148"/>
                <a:ext cx="491003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0630" y="6390312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30" y="6390312"/>
                <a:ext cx="4910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87519" y="5988280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519" y="5988280"/>
                <a:ext cx="49100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009014" y="5240785"/>
            <a:ext cx="13397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might seem obvious, but students sometimes think the vector is different because the movement occurred at a different point in space. Nope!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3306726" y="5156791"/>
            <a:ext cx="222557" cy="7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481419" y="2522339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85475" y="2520466"/>
                <a:ext cx="3239846" cy="25284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Triangle Law for vector addition: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vector of multiple vectors is known as the </a:t>
                </a:r>
                <a:r>
                  <a:rPr lang="en-GB" b="1" dirty="0"/>
                  <a:t>resultant vector. </a:t>
                </a:r>
                <a:r>
                  <a:rPr lang="en-GB" sz="1200" dirty="0"/>
                  <a:t>(you will encounter this term in Mechanics)</a:t>
                </a:r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75" y="2520466"/>
                <a:ext cx="3239846" cy="2528449"/>
              </a:xfrm>
              <a:prstGeom prst="rect">
                <a:avLst/>
              </a:prstGeom>
              <a:blipFill>
                <a:blip r:embed="rId10"/>
                <a:stretch>
                  <a:fillRect l="-1308" t="-716" r="-187" b="-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5927681" y="3752594"/>
            <a:ext cx="1478930" cy="28629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3027454">
            <a:off x="6546852" y="3818015"/>
            <a:ext cx="190500" cy="160020"/>
            <a:chOff x="2952750" y="4122420"/>
            <a:chExt cx="190500" cy="160020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5933411" y="3377944"/>
            <a:ext cx="393700" cy="666751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304647" y="3377945"/>
            <a:ext cx="1120146" cy="368843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 rot="5006052">
            <a:off x="6687991" y="3437069"/>
            <a:ext cx="190500" cy="160020"/>
            <a:chOff x="2952750" y="4122420"/>
            <a:chExt cx="190500" cy="160020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667104">
            <a:off x="6041361" y="3567810"/>
            <a:ext cx="190500" cy="160020"/>
            <a:chOff x="2952750" y="4122420"/>
            <a:chExt cx="190500" cy="160020"/>
          </a:xfrm>
        </p:grpSpPr>
        <p:cxnSp>
          <p:nvCxnSpPr>
            <p:cNvPr id="54" name="Straight Connector 53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54197" y="3346259"/>
                <a:ext cx="3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97" y="3346259"/>
                <a:ext cx="3546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833072" y="3174124"/>
                <a:ext cx="3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72" y="3174124"/>
                <a:ext cx="3546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69467" y="3939368"/>
                <a:ext cx="789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7" y="3939368"/>
                <a:ext cx="78949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85760" y="3984081"/>
                <a:ext cx="3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760" y="3984081"/>
                <a:ext cx="3546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058905" y="3130994"/>
                <a:ext cx="3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05" y="3130994"/>
                <a:ext cx="35469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324082" y="3594834"/>
                <a:ext cx="354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082" y="3594834"/>
                <a:ext cx="3546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4516449" y="717335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49631" y="610275"/>
                <a:ext cx="3293009" cy="95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and the two vectors are parallel, equal in magnitude but in </a:t>
                </a:r>
                <a:r>
                  <a:rPr lang="en-GB" b="1" dirty="0"/>
                  <a:t>opposite directions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31" y="610275"/>
                <a:ext cx="3293009" cy="958789"/>
              </a:xfrm>
              <a:prstGeom prst="rect">
                <a:avLst/>
              </a:prstGeom>
              <a:blipFill>
                <a:blip r:embed="rId17"/>
                <a:stretch>
                  <a:fillRect l="-1667" r="-370" b="-95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 flipV="1">
            <a:off x="5527326" y="1732286"/>
            <a:ext cx="1450126" cy="29135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 rot="3027454">
            <a:off x="6111350" y="1788146"/>
            <a:ext cx="190500" cy="160020"/>
            <a:chOff x="2952750" y="4122420"/>
            <a:chExt cx="190500" cy="160020"/>
          </a:xfrm>
        </p:grpSpPr>
        <p:cxnSp>
          <p:nvCxnSpPr>
            <p:cNvPr id="66" name="Straight Connector 65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 flipV="1">
            <a:off x="6031237" y="1904930"/>
            <a:ext cx="1450126" cy="29135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 rot="13818443">
            <a:off x="6662886" y="1979840"/>
            <a:ext cx="190500" cy="160020"/>
            <a:chOff x="2952750" y="4122420"/>
            <a:chExt cx="190500" cy="160020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182679" y="1877594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679" y="1877594"/>
                <a:ext cx="49100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71713" y="1516528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713" y="1516528"/>
                <a:ext cx="49100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667141" y="2083306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141" y="2083306"/>
                <a:ext cx="49100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364030" y="1681274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030" y="1681274"/>
                <a:ext cx="49100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103047" y="1496190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47" y="1496190"/>
                <a:ext cx="491003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795463" y="1955716"/>
                <a:ext cx="491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463" y="1955716"/>
                <a:ext cx="491003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0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30" grpId="0"/>
      <p:bldP spid="31" grpId="0"/>
      <p:bldP spid="32" grpId="0"/>
      <p:bldP spid="33" grpId="0"/>
      <p:bldP spid="34" grpId="0"/>
      <p:bldP spid="37" grpId="0" animBg="1"/>
      <p:bldP spid="38" grpId="0" animBg="1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546" y="800275"/>
                <a:ext cx="7686853" cy="21133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In an orienteering exercise, a cadet leaves the starting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walks 15 km on a bearing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120°</m:t>
                    </m:r>
                  </m:oMath>
                </a14:m>
                <a:r>
                  <a:rPr lang="en-GB" sz="1600" dirty="0"/>
                  <a:t> to reach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the first checkpoint.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he walks 9 km on a bearing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240°</m:t>
                    </m:r>
                  </m:oMath>
                </a14:m>
                <a:r>
                  <a:rPr lang="en-GB" sz="1600" dirty="0"/>
                  <a:t> to the second checkpoint,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he returns directly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bearing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relative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6" y="800275"/>
                <a:ext cx="7686853" cy="2113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926624" y="1686853"/>
            <a:ext cx="3123055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 have no specific advice to offer except:</a:t>
            </a:r>
          </a:p>
          <a:p>
            <a:pPr marL="342900" indent="-342900">
              <a:buAutoNum type="arabicPeriod"/>
            </a:pPr>
            <a:r>
              <a:rPr lang="en-GB" sz="1400" dirty="0"/>
              <a:t>Draw a BIG diagram.</a:t>
            </a:r>
          </a:p>
          <a:p>
            <a:pPr marL="342900" indent="-342900">
              <a:buAutoNum type="arabicPeriod"/>
            </a:pPr>
            <a:r>
              <a:rPr lang="en-GB" sz="1400" dirty="0"/>
              <a:t>Remember bearings are measured clockwise from North.</a:t>
            </a:r>
          </a:p>
          <a:p>
            <a:pPr marL="342900" indent="-342900">
              <a:buAutoNum type="arabicPeriod"/>
            </a:pPr>
            <a:r>
              <a:rPr lang="en-GB" sz="1400" dirty="0"/>
              <a:t>Don’t forget units (on vectors!)</a:t>
            </a:r>
          </a:p>
        </p:txBody>
      </p:sp>
    </p:spTree>
    <p:extLst>
      <p:ext uri="{BB962C8B-B14F-4D97-AF65-F5344CB8AC3E}">
        <p14:creationId xmlns:p14="http://schemas.microsoft.com/office/powerpoint/2010/main" val="16236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546" y="800275"/>
                <a:ext cx="7686853" cy="21133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In an orienteering exercise, a cadet leaves the starting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walks 15 km on a bearing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120°</m:t>
                    </m:r>
                  </m:oMath>
                </a14:m>
                <a:r>
                  <a:rPr lang="en-GB" sz="1600" dirty="0"/>
                  <a:t> to reach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the first checkpoint.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he walks 9 km on a bearing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240°</m:t>
                    </m:r>
                  </m:oMath>
                </a14:m>
                <a:r>
                  <a:rPr lang="en-GB" sz="1600" dirty="0"/>
                  <a:t> to the second checkpoint,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he returns directly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relative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bearing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relative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6" y="800275"/>
                <a:ext cx="7686853" cy="21133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9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Basics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45727" y="844925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844925"/>
                <a:ext cx="31683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Vector </a:t>
                </a:r>
                <a:r>
                  <a:rPr lang="en-GB" b="1" dirty="0"/>
                  <a:t>subtraction</a:t>
                </a:r>
                <a:r>
                  <a:rPr lang="en-GB" dirty="0"/>
                  <a:t> is defined using vector addition and negation: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44925"/>
                <a:ext cx="3168352" cy="1477328"/>
              </a:xfrm>
              <a:prstGeom prst="rect">
                <a:avLst/>
              </a:prstGeom>
              <a:blipFill>
                <a:blip r:embed="rId2"/>
                <a:stretch>
                  <a:fillRect l="-1538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9112" y="2448502"/>
            <a:ext cx="1087743" cy="236246"/>
            <a:chOff x="1187624" y="3645024"/>
            <a:chExt cx="1450126" cy="29135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187624" y="3645024"/>
              <a:ext cx="1450126" cy="2913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 rot="3027454">
              <a:off x="1771648" y="3700884"/>
              <a:ext cx="190500" cy="160020"/>
              <a:chOff x="2952750" y="4122420"/>
              <a:chExt cx="190500" cy="16002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 flipV="1">
                <a:off x="3093720" y="4122420"/>
                <a:ext cx="49530" cy="160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952750" y="4133850"/>
                <a:ext cx="137160" cy="533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0728" y="217747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28" y="2177473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1864579" y="2202180"/>
            <a:ext cx="291881" cy="65075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330311">
            <a:off x="1936938" y="2450386"/>
            <a:ext cx="154469" cy="120031"/>
            <a:chOff x="2952750" y="4122420"/>
            <a:chExt cx="190500" cy="160020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85642" y="22550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42" y="2255011"/>
                <a:ext cx="288032" cy="369332"/>
              </a:xfrm>
              <a:prstGeom prst="rect">
                <a:avLst/>
              </a:prstGeom>
              <a:blipFill>
                <a:blip r:embed="rId4"/>
                <a:stretch>
                  <a:fillRect r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440136" y="2311775"/>
            <a:ext cx="1087743" cy="236246"/>
            <a:chOff x="1187624" y="3645024"/>
            <a:chExt cx="1450126" cy="291353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187624" y="3645024"/>
              <a:ext cx="1450126" cy="2913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 rot="3027454">
              <a:off x="1771648" y="3700884"/>
              <a:ext cx="190500" cy="160020"/>
              <a:chOff x="2952750" y="4122420"/>
              <a:chExt cx="190500" cy="16002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3093720" y="4122420"/>
                <a:ext cx="49530" cy="160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2952750" y="4133850"/>
                <a:ext cx="137160" cy="533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Arrow Connector 24"/>
          <p:cNvCxnSpPr/>
          <p:nvPr/>
        </p:nvCxnSpPr>
        <p:spPr>
          <a:xfrm flipV="1">
            <a:off x="3235998" y="2298966"/>
            <a:ext cx="291881" cy="65075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rot="10800000">
            <a:off x="3294740" y="2578839"/>
            <a:ext cx="154469" cy="120031"/>
            <a:chOff x="2952750" y="4122420"/>
            <a:chExt cx="190500" cy="160020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H="1" flipV="1">
            <a:off x="2453641" y="2545080"/>
            <a:ext cx="800099" cy="40386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5618808">
            <a:off x="2764002" y="2671199"/>
            <a:ext cx="154469" cy="120031"/>
            <a:chOff x="2952750" y="4122420"/>
            <a:chExt cx="190500" cy="160020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3093720" y="4122420"/>
              <a:ext cx="49530" cy="16002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64840" y="206134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40" y="2061346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07234" y="238152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234" y="2381523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 r="-70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19512" y="2796601"/>
                <a:ext cx="774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12" y="2796601"/>
                <a:ext cx="77420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16445" y="3461373"/>
                <a:ext cx="3168352" cy="14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zero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/>
                  <a:t> (a bold 0), represents no movement.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𝑄𝑃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In 2D</a:t>
                </a:r>
                <a:r>
                  <a:rPr lang="en-GB" b="1" dirty="0"/>
                  <a:t>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5" y="3461373"/>
                <a:ext cx="3168352" cy="1420710"/>
              </a:xfrm>
              <a:prstGeom prst="rect">
                <a:avLst/>
              </a:prstGeom>
              <a:blipFill>
                <a:blip r:embed="rId8"/>
                <a:stretch>
                  <a:fillRect l="-1538" t="-2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45727" y="3573016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27412" y="844925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0032" y="840931"/>
            <a:ext cx="3816424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/>
              <a:t>scalar</a:t>
            </a:r>
            <a:r>
              <a:rPr lang="en-GB" dirty="0"/>
              <a:t> is a normal number, which can be used to ‘scale’ a vector.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direction</a:t>
            </a:r>
            <a:r>
              <a:rPr lang="en-GB" dirty="0"/>
              <a:t> will be the </a:t>
            </a:r>
            <a:r>
              <a:rPr lang="en-GB" b="1" dirty="0"/>
              <a:t>same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the </a:t>
            </a:r>
            <a:r>
              <a:rPr lang="en-GB" b="1" dirty="0"/>
              <a:t>magnitude</a:t>
            </a:r>
            <a:r>
              <a:rPr lang="en-GB" dirty="0"/>
              <a:t> will be </a:t>
            </a:r>
            <a:r>
              <a:rPr lang="en-GB" b="1" dirty="0"/>
              <a:t>different</a:t>
            </a:r>
            <a:r>
              <a:rPr lang="en-GB" dirty="0"/>
              <a:t> (unless the scalar is 1).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084168" y="2693988"/>
            <a:ext cx="1087743" cy="236246"/>
            <a:chOff x="1187624" y="3645024"/>
            <a:chExt cx="1450126" cy="291353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1187624" y="3645024"/>
              <a:ext cx="1450126" cy="29135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 rot="3027454">
              <a:off x="1771648" y="3700884"/>
              <a:ext cx="190500" cy="160020"/>
              <a:chOff x="2952750" y="4122420"/>
              <a:chExt cx="190500" cy="16002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093720" y="4122420"/>
                <a:ext cx="49530" cy="160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2952750" y="4133850"/>
                <a:ext cx="137160" cy="533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Straight Arrow Connector 48"/>
          <p:cNvCxnSpPr/>
          <p:nvPr/>
        </p:nvCxnSpPr>
        <p:spPr>
          <a:xfrm flipV="1">
            <a:off x="5732341" y="3009011"/>
            <a:ext cx="1954999" cy="45352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 rot="3027454">
            <a:off x="6581030" y="3175757"/>
            <a:ext cx="162349" cy="120031"/>
            <a:chOff x="2952750" y="4127100"/>
            <a:chExt cx="200219" cy="160019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3103439" y="4127100"/>
              <a:ext cx="49530" cy="1600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13244" y="2385592"/>
                <a:ext cx="42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244" y="2385592"/>
                <a:ext cx="4268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50836" y="2852891"/>
                <a:ext cx="42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36" y="2852891"/>
                <a:ext cx="4268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77630" y="4005064"/>
                <a:ext cx="381642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Any vector parallel to the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can be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is a scalar.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630" y="4005064"/>
                <a:ext cx="3816424" cy="646331"/>
              </a:xfrm>
              <a:prstGeom prst="rect">
                <a:avLst/>
              </a:prstGeom>
              <a:blipFill>
                <a:blip r:embed="rId11"/>
                <a:stretch>
                  <a:fillRect l="-1111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358418" y="4005064"/>
            <a:ext cx="288032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70131" y="4797022"/>
                <a:ext cx="3778445" cy="18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implication is that if we can write one vector </a:t>
                </a:r>
                <a:r>
                  <a:rPr lang="en-GB" b="1" dirty="0"/>
                  <a:t>as a multiple of</a:t>
                </a:r>
                <a:r>
                  <a:rPr lang="en-GB" dirty="0"/>
                  <a:t> another, then we can show they are parallel.</a:t>
                </a:r>
              </a:p>
              <a:p>
                <a:endParaRPr lang="en-GB" dirty="0"/>
              </a:p>
              <a:p>
                <a:r>
                  <a:rPr lang="en-GB" sz="1600" dirty="0"/>
                  <a:t>“Show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are parallel”.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GB" sz="1600" dirty="0"/>
                  <a:t>parallel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131" y="4797022"/>
                <a:ext cx="3778445" cy="1838260"/>
              </a:xfrm>
              <a:prstGeom prst="rect">
                <a:avLst/>
              </a:prstGeom>
              <a:blipFill>
                <a:blip r:embed="rId12"/>
                <a:stretch>
                  <a:fillRect l="-1454" t="-1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 flipV="1">
            <a:off x="6501258" y="3508745"/>
            <a:ext cx="473700" cy="10245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3962370">
            <a:off x="6673462" y="3505617"/>
            <a:ext cx="162349" cy="120031"/>
            <a:chOff x="2952750" y="4127100"/>
            <a:chExt cx="200219" cy="160019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3103439" y="4127100"/>
              <a:ext cx="49530" cy="1600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2952750" y="4133850"/>
              <a:ext cx="137160" cy="533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666614" y="3508450"/>
                <a:ext cx="561243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614" y="3508450"/>
                <a:ext cx="561243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7170080" y="3282885"/>
            <a:ext cx="159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If scalar is negative, opposite direction.</a:t>
            </a:r>
          </a:p>
        </p:txBody>
      </p:sp>
    </p:spTree>
    <p:extLst>
      <p:ext uri="{BB962C8B-B14F-4D97-AF65-F5344CB8AC3E}">
        <p14:creationId xmlns:p14="http://schemas.microsoft.com/office/powerpoint/2010/main" val="93398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1" grpId="0" animBg="1"/>
      <p:bldP spid="42" grpId="0" animBg="1"/>
      <p:bldP spid="57" grpId="0"/>
      <p:bldP spid="58" grpId="0"/>
      <p:bldP spid="59" grpId="0" animBg="1"/>
      <p:bldP spid="60" grpId="0" animBg="1"/>
      <p:bldP spid="61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1" y="1554160"/>
            <a:ext cx="4608512" cy="3600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2331" y="1184828"/>
            <a:ext cx="3240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GCSE June 2013 1H Q27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92931" y="1698176"/>
                <a:ext cx="2088232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𝑆𝑄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931" y="1698176"/>
                <a:ext cx="2088232" cy="508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215727" y="2305368"/>
                <a:ext cx="35696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(b), there’s two possible paths to get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: via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or via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. But which is best?</a:t>
                </a:r>
              </a:p>
              <a:p>
                <a:r>
                  <a:rPr lang="en-GB" b="1" dirty="0"/>
                  <a:t>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27" y="2305368"/>
                <a:ext cx="3569698" cy="1200329"/>
              </a:xfrm>
              <a:prstGeom prst="rect">
                <a:avLst/>
              </a:prstGeom>
              <a:blipFill>
                <a:blip r:embed="rId4"/>
                <a:stretch>
                  <a:fillRect l="-1538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40649" y="1792514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2159" y="4521325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472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7609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5940152" y="6669360"/>
            <a:ext cx="208823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7" y="815011"/>
            <a:ext cx="249989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GCSE June 2012</a:t>
            </a:r>
          </a:p>
        </p:txBody>
      </p:sp>
    </p:spTree>
    <p:extLst>
      <p:ext uri="{BB962C8B-B14F-4D97-AF65-F5344CB8AC3E}">
        <p14:creationId xmlns:p14="http://schemas.microsoft.com/office/powerpoint/2010/main" val="8688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3074" cy="6443081"/>
            <a:chOff x="0" y="0"/>
            <a:chExt cx="9143074" cy="6443081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9143074" cy="599127"/>
              <a:chOff x="0" y="13335"/>
              <a:chExt cx="9144218" cy="599127"/>
            </a:xfrm>
          </p:grpSpPr>
          <p:sp>
            <p:nvSpPr>
              <p:cNvPr id="3" name="TextBox 32"/>
              <p:cNvSpPr txBox="1"/>
              <p:nvPr/>
            </p:nvSpPr>
            <p:spPr>
              <a:xfrm>
                <a:off x="0" y="13335"/>
                <a:ext cx="9144000" cy="5991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32400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dirty="0">
                    <a:latin typeface="+mj-lt"/>
                  </a:rPr>
                  <a:t>Representing Vectors</a:t>
                </a:r>
                <a:endParaRPr lang="en-GB" sz="3200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8" y="601079"/>
                <a:ext cx="9144000" cy="0"/>
              </a:xfrm>
              <a:prstGeom prst="line">
                <a:avLst/>
              </a:prstGeom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5400600" cy="5397468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638300" y="2070100"/>
              <a:ext cx="1587500" cy="10541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 rot="6422698">
              <a:off x="2226024" y="2398411"/>
              <a:ext cx="280446" cy="219101"/>
              <a:chOff x="2952750" y="4122420"/>
              <a:chExt cx="190500" cy="16002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 flipV="1">
                <a:off x="3093720" y="4122420"/>
                <a:ext cx="49530" cy="160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952750" y="4133850"/>
                <a:ext cx="137160" cy="533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546476" y="1162968"/>
                  <a:ext cx="3888432" cy="923330"/>
                </a:xfrm>
                <a:prstGeom prst="rect">
                  <a:avLst/>
                </a:prstGeom>
                <a:solidFill>
                  <a:schemeClr val="bg1">
                    <a:alpha val="5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You should already be familiar that the value of a vector is the </a:t>
                  </a:r>
                  <a:r>
                    <a:rPr lang="en-GB" b="1" dirty="0"/>
                    <a:t>displacement</a:t>
                  </a:r>
                  <a:r>
                    <a:rPr lang="en-GB" dirty="0"/>
                    <a:t> in the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dirty="0"/>
                    <a:t> and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dirty="0"/>
                    <a:t> direction (if in 2D).</a:t>
                  </a: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476" y="1162968"/>
                  <a:ext cx="3888432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411" t="-3974" r="-940" b="-993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71068" y="1917204"/>
                  <a:ext cx="828092" cy="705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068" y="1917204"/>
                  <a:ext cx="828092" cy="7058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537468" y="2136602"/>
                  <a:ext cx="3888432" cy="1383584"/>
                </a:xfrm>
                <a:prstGeom prst="rect">
                  <a:avLst/>
                </a:prstGeom>
                <a:solidFill>
                  <a:schemeClr val="bg1">
                    <a:alpha val="5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−2 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b="0" i="1" dirty="0" smtClean="0">
                    <a:latin typeface="Cambria Math" panose="02040503050406030204" pitchFamily="18" charset="0"/>
                  </a:endParaRPr>
                </a:p>
                <a:p>
                  <a:pPr/>
                  <a:endParaRPr lang="en-GB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7468" y="2136602"/>
                  <a:ext cx="3888432" cy="13835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571428" y="4488187"/>
                  <a:ext cx="4346575" cy="195489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latin typeface="Wingdings" panose="05000000000000000000" pitchFamily="2" charset="2"/>
                    </a:rPr>
                    <a:t>!</a:t>
                  </a:r>
                  <a:r>
                    <a:rPr lang="en-GB" dirty="0"/>
                    <a:t> A </a:t>
                  </a:r>
                  <a:r>
                    <a:rPr lang="en-GB" b="1" dirty="0"/>
                    <a:t>unit vector </a:t>
                  </a:r>
                  <a:r>
                    <a:rPr lang="en-GB" dirty="0"/>
                    <a:t>is a vector of magnitude 1. </a:t>
                  </a:r>
                </a:p>
                <a:p>
                  <a14:m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en-GB" dirty="0"/>
                    <a:t> and </a:t>
                  </a:r>
                  <a14:m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a14:m>
                  <a:r>
                    <a:rPr lang="en-GB" dirty="0"/>
                    <a:t> are unit vectors in the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dirty="0"/>
                    <a:t>-axis and </a:t>
                  </a:r>
                  <a:br>
                    <a:rPr lang="en-GB" dirty="0"/>
                  </a:b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dirty="0"/>
                    <a:t>-axis respectively.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  <a:p>
                  <a:endParaRPr lang="en-GB" sz="700" dirty="0"/>
                </a:p>
                <a:p>
                  <a:r>
                    <a:rPr lang="en-GB" dirty="0"/>
                    <a:t>e.g.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428" y="4488187"/>
                  <a:ext cx="4346575" cy="1954894"/>
                </a:xfrm>
                <a:prstGeom prst="rect">
                  <a:avLst/>
                </a:prstGeom>
                <a:blipFill>
                  <a:blip r:embed="rId6"/>
                  <a:stretch>
                    <a:fillRect l="-976" t="-12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>
              <a:off x="2711450" y="4210050"/>
              <a:ext cx="0" cy="53975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705100" y="4749800"/>
              <a:ext cx="533400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 rot="3913131">
              <a:off x="2863287" y="4649175"/>
              <a:ext cx="221192" cy="167467"/>
              <a:chOff x="2952750" y="4122420"/>
              <a:chExt cx="190500" cy="16002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3093720" y="4122420"/>
                <a:ext cx="49530" cy="160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952750" y="4133850"/>
                <a:ext cx="137160" cy="533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19942135">
              <a:off x="2578758" y="4442410"/>
              <a:ext cx="221192" cy="167467"/>
              <a:chOff x="2952750" y="4122420"/>
              <a:chExt cx="190500" cy="16002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3093720" y="4122420"/>
                <a:ext cx="49530" cy="1600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952750" y="4133850"/>
                <a:ext cx="137160" cy="533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640261" y="4782769"/>
                  <a:ext cx="8280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261" y="4782769"/>
                  <a:ext cx="828092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037211" y="4174548"/>
                  <a:ext cx="8280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211" y="4174548"/>
                  <a:ext cx="82809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 flipH="1" flipV="1">
              <a:off x="3851920" y="4501647"/>
              <a:ext cx="685548" cy="511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8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568" y="908720"/>
                <a:ext cx="655272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then</a:t>
                </a:r>
                <a:r>
                  <a:rPr lang="en-GB" b="1" dirty="0"/>
                  <a:t>:</a:t>
                </a:r>
              </a:p>
              <a:p>
                <a:pPr marL="342900" indent="-342900">
                  <a:buAutoNum type="arabicParenR"/>
                </a:pPr>
                <a:r>
                  <a:rPr lang="en-GB" dirty="0"/>
                  <a:t>Write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in vector form.</a:t>
                </a:r>
              </a:p>
              <a:p>
                <a:pPr marL="342900" indent="-342900">
                  <a:buAutoNum type="arabicParenR"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in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form.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6552728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63" t="14027" r="1732" b="58222"/>
          <a:stretch/>
        </p:blipFill>
        <p:spPr>
          <a:xfrm>
            <a:off x="0" y="3573016"/>
            <a:ext cx="777686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Lesson 2: Magnitude </a:t>
              </a:r>
              <a:r>
                <a:rPr lang="en-GB" sz="3200" dirty="0"/>
                <a:t>of a Vector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7776864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The magnitude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400" dirty="0"/>
                  <a:t> of a vector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is its length.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7776864" cy="461665"/>
              </a:xfrm>
              <a:prstGeom prst="rect">
                <a:avLst/>
              </a:prstGeom>
              <a:blipFill>
                <a:blip r:embed="rId2"/>
                <a:stretch>
                  <a:fillRect l="-1016" t="-8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691680" y="1706742"/>
            <a:ext cx="144016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18921682">
            <a:off x="2339752" y="2138790"/>
            <a:ext cx="144016" cy="288032"/>
            <a:chOff x="4139952" y="1772816"/>
            <a:chExt cx="144016" cy="2880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38598" y="1657876"/>
                <a:ext cx="59215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98" y="1657876"/>
                <a:ext cx="592150" cy="552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632" y="272307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23070"/>
                <a:ext cx="50405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4990" y="152207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990" y="1522076"/>
                <a:ext cx="50405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564508" y="1996416"/>
                <a:ext cx="3672408" cy="612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08" y="1996416"/>
                <a:ext cx="3672408" cy="6128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702842" y="2858870"/>
            <a:ext cx="14289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31840" y="1706741"/>
            <a:ext cx="11162" cy="11521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0522" y="2858870"/>
            <a:ext cx="48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31840" y="2103049"/>
            <a:ext cx="48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188005" y="3724098"/>
            <a:ext cx="1604946" cy="1173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rot="2595924">
            <a:off x="1872081" y="4113182"/>
            <a:ext cx="144016" cy="288032"/>
            <a:chOff x="4139952" y="1772816"/>
            <a:chExt cx="144016" cy="288032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670362" y="3601264"/>
                <a:ext cx="2448844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62" y="3601264"/>
                <a:ext cx="2448844" cy="603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4182806" y="3478109"/>
            <a:ext cx="1138520" cy="1223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8196551">
            <a:off x="4715268" y="3906624"/>
            <a:ext cx="144016" cy="288032"/>
            <a:chOff x="4139952" y="1772816"/>
            <a:chExt cx="144016" cy="288032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932064" y="3610495"/>
                <a:ext cx="2448844" cy="609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64" y="3610495"/>
                <a:ext cx="2448844" cy="6097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51375" y="5004395"/>
                <a:ext cx="4483152" cy="602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75" y="5004395"/>
                <a:ext cx="4483152" cy="6024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-202344" y="5852561"/>
                <a:ext cx="58889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344" y="5852561"/>
                <a:ext cx="5888943" cy="6055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38670" y="1325743"/>
                <a:ext cx="3761722" cy="5555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670" y="1325743"/>
                <a:ext cx="3761722" cy="555537"/>
              </a:xfrm>
              <a:prstGeom prst="rect">
                <a:avLst/>
              </a:prstGeom>
              <a:blipFill>
                <a:blip r:embed="rId11"/>
                <a:stretch>
                  <a:fillRect l="-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8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Unit Vectors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908720"/>
            <a:ext cx="83529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Wingdings" panose="05000000000000000000" pitchFamily="2" charset="2"/>
              </a:rPr>
              <a:t>!</a:t>
            </a:r>
            <a:r>
              <a:rPr lang="en-GB" sz="2400" dirty="0"/>
              <a:t> A unit vector is a vector whose magnitude is 1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5044" y="14609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certain operations on vectors that require the vectors to be ‘unit’ vectors. We just scale the vector so that its magnitude is now 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45096" y="2131374"/>
                <a:ext cx="2453804" cy="60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000" b="0" i="1" dirty="0" smtClean="0">
                    <a:latin typeface="Cambria Math" panose="02040503050406030204" pitchFamily="18" charset="0"/>
                  </a:rPr>
                </a:br>
                <a:endParaRPr lang="en-GB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96" y="2131374"/>
                <a:ext cx="2453804" cy="603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73584" y="4004348"/>
            <a:ext cx="752680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Test Your Understanding: </a:t>
            </a:r>
            <a:r>
              <a:rPr lang="en-GB" dirty="0"/>
              <a:t>Convert the following vectors to unit vectors.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27584" y="4509120"/>
                <a:ext cx="2491432" cy="83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:endParaRPr lang="en-GB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09120"/>
                <a:ext cx="2491432" cy="831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9992" y="2319498"/>
                <a:ext cx="2451756" cy="14726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is a vector, then the unit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 the same direction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319498"/>
                <a:ext cx="2451756" cy="1472647"/>
              </a:xfrm>
              <a:prstGeom prst="rect">
                <a:avLst/>
              </a:prstGeom>
              <a:blipFill>
                <a:blip r:embed="rId4"/>
                <a:stretch>
                  <a:fillRect l="-1478" t="-1220" r="-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707904" y="4536025"/>
                <a:ext cx="2491432" cy="82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:endParaRPr lang="en-GB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36025"/>
                <a:ext cx="2491432" cy="8294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92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32616</TotalTime>
  <Words>1051</Words>
  <Application>Microsoft Office PowerPoint</Application>
  <PresentationFormat>On-screen Show (4:3)</PresentationFormat>
  <Paragraphs>255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Office Theme</vt:lpstr>
      <vt:lpstr>P1 Chapter 11 ::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Stef Smith</cp:lastModifiedBy>
  <cp:revision>1232</cp:revision>
  <cp:lastPrinted>2018-12-10T11:38:27Z</cp:lastPrinted>
  <dcterms:created xsi:type="dcterms:W3CDTF">2013-02-28T07:36:55Z</dcterms:created>
  <dcterms:modified xsi:type="dcterms:W3CDTF">2019-12-09T11:00:48Z</dcterms:modified>
</cp:coreProperties>
</file>