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81" r:id="rId2"/>
    <p:sldId id="620" r:id="rId3"/>
    <p:sldId id="619" r:id="rId4"/>
    <p:sldId id="621" r:id="rId5"/>
    <p:sldId id="623" r:id="rId6"/>
    <p:sldId id="626" r:id="rId7"/>
    <p:sldId id="627" r:id="rId8"/>
    <p:sldId id="628" r:id="rId9"/>
    <p:sldId id="631" r:id="rId10"/>
    <p:sldId id="633" r:id="rId11"/>
    <p:sldId id="634" r:id="rId12"/>
    <p:sldId id="637" r:id="rId13"/>
    <p:sldId id="638" r:id="rId14"/>
    <p:sldId id="636" r:id="rId15"/>
    <p:sldId id="641" r:id="rId16"/>
    <p:sldId id="642" r:id="rId17"/>
    <p:sldId id="643" r:id="rId18"/>
    <p:sldId id="645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62" r:id="rId31"/>
    <p:sldId id="664" r:id="rId32"/>
    <p:sldId id="665" r:id="rId33"/>
    <p:sldId id="667" r:id="rId34"/>
    <p:sldId id="666" r:id="rId35"/>
    <p:sldId id="668" r:id="rId36"/>
    <p:sldId id="670" r:id="rId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108" d="100"/>
          <a:sy n="108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BC8E2-A462-4C9F-8223-594AB3C19AC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C49B7-7D1E-4455-9B03-9BCE2F93E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12/02/2020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6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9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7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12 :: </a:t>
            </a:r>
            <a:r>
              <a:rPr lang="en-GB" dirty="0"/>
              <a:t>Differentiation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Student 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Lesson 2: Differentiating </a:t>
              </a:r>
              <a:r>
                <a:rPr lang="en-GB" sz="3200" dirty="0">
                  <a:latin typeface="+mj-lt"/>
                </a:rPr>
                <a:t>Harder Expressions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your expression isn’t a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/>
                  <a:t> terms, simply manipulate it until it is!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blipFill>
                <a:blip r:embed="rId2"/>
                <a:stretch>
                  <a:fillRect l="-86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0384" y="16839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1. Turn roots into powers: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86819" y="1569986"/>
                <a:ext cx="432048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        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19" y="1569986"/>
                <a:ext cx="432048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8396" y="2360924"/>
                <a:ext cx="4320480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  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396" y="2360924"/>
                <a:ext cx="4320480" cy="670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6728" y="3140968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2. Split up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58828" y="3155776"/>
                <a:ext cx="2474912" cy="138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1" dirty="0" smtClean="0"/>
                  <a:t> </a:t>
                </a:r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28" y="3155776"/>
                <a:ext cx="2474912" cy="1381340"/>
              </a:xfrm>
              <a:prstGeom prst="rect">
                <a:avLst/>
              </a:prstGeom>
              <a:blipFill>
                <a:blip r:embed="rId5"/>
                <a:stretch>
                  <a:fillRect b="-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5980" y="4737844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3. Expand out brackets.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7120" y="4686292"/>
                <a:ext cx="4320480" cy="117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120" y="4686292"/>
                <a:ext cx="4320480" cy="1172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48552" y="5856397"/>
            <a:ext cx="298241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4. Beware of numbers in denominators!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       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4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4984" y="9346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Differentiate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2168" y="3480869"/>
                <a:ext cx="7431732" cy="66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68" y="3480869"/>
                <a:ext cx="7431732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7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tangents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467725" y="2812661"/>
            <a:ext cx="3056082" cy="25942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082" h="2594264">
                <a:moveTo>
                  <a:pt x="0" y="2594264"/>
                </a:moveTo>
                <a:cubicBezTo>
                  <a:pt x="223982" y="2565785"/>
                  <a:pt x="447964" y="2537307"/>
                  <a:pt x="655782" y="2492664"/>
                </a:cubicBezTo>
                <a:cubicBezTo>
                  <a:pt x="863600" y="2448021"/>
                  <a:pt x="1062182" y="2398761"/>
                  <a:pt x="1246909" y="2326409"/>
                </a:cubicBezTo>
                <a:cubicBezTo>
                  <a:pt x="1431636" y="2254057"/>
                  <a:pt x="1599431" y="2167851"/>
                  <a:pt x="1764146" y="2058554"/>
                </a:cubicBezTo>
                <a:cubicBezTo>
                  <a:pt x="1928861" y="1949257"/>
                  <a:pt x="2076643" y="1847657"/>
                  <a:pt x="2235200" y="1670627"/>
                </a:cubicBezTo>
                <a:cubicBezTo>
                  <a:pt x="2393757" y="1493597"/>
                  <a:pt x="2590800" y="1227282"/>
                  <a:pt x="2715491" y="996373"/>
                </a:cubicBezTo>
                <a:cubicBezTo>
                  <a:pt x="2840182" y="765464"/>
                  <a:pt x="2920231" y="508385"/>
                  <a:pt x="2983346" y="285173"/>
                </a:cubicBezTo>
                <a:cubicBezTo>
                  <a:pt x="3046461" y="61961"/>
                  <a:pt x="3003646" y="221480"/>
                  <a:pt x="30560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72051" y="473291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(3,?)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tangent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37180" y="4002998"/>
            <a:ext cx="3112654" cy="161636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8837" y="2780253"/>
                <a:ext cx="4105028" cy="25545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Gradient function:                   </a:t>
                </a: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 smtClean="0">
                    <a:solidFill>
                      <a:schemeClr val="tx1"/>
                    </a:solidFill>
                  </a:rPr>
                  <a:t>Gradient </a:t>
                </a:r>
                <a:r>
                  <a:rPr lang="en-GB" sz="200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-value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So equation of tangent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7" y="2780253"/>
                <a:ext cx="4105028" cy="255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want to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the tangent (as it is a straight line!). Therefore we need: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blipFill>
                <a:blip r:embed="rId5"/>
                <a:stretch>
                  <a:fillRect l="-65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rot="20026094">
            <a:off x="2817628" y="4356833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4937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</a:t>
              </a:r>
              <a:r>
                <a:rPr lang="en-GB" sz="3200" dirty="0" err="1"/>
                <a:t>normals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563418" y="1597891"/>
            <a:ext cx="3094182" cy="29371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182" h="2937164">
                <a:moveTo>
                  <a:pt x="0" y="2937164"/>
                </a:moveTo>
                <a:cubicBezTo>
                  <a:pt x="223982" y="2908685"/>
                  <a:pt x="447964" y="2880207"/>
                  <a:pt x="655782" y="2835564"/>
                </a:cubicBezTo>
                <a:cubicBezTo>
                  <a:pt x="863600" y="2790921"/>
                  <a:pt x="1062182" y="2741661"/>
                  <a:pt x="1246909" y="2669309"/>
                </a:cubicBezTo>
                <a:cubicBezTo>
                  <a:pt x="1431636" y="2596957"/>
                  <a:pt x="1599431" y="2510751"/>
                  <a:pt x="1764146" y="2401454"/>
                </a:cubicBezTo>
                <a:cubicBezTo>
                  <a:pt x="1928861" y="2292157"/>
                  <a:pt x="2076643" y="2190557"/>
                  <a:pt x="2235200" y="2013527"/>
                </a:cubicBezTo>
                <a:cubicBezTo>
                  <a:pt x="2393757" y="1836497"/>
                  <a:pt x="2590800" y="1570182"/>
                  <a:pt x="2715491" y="1339273"/>
                </a:cubicBezTo>
                <a:cubicBezTo>
                  <a:pt x="2840182" y="1108364"/>
                  <a:pt x="2920231" y="851285"/>
                  <a:pt x="2983346" y="628073"/>
                </a:cubicBezTo>
                <a:cubicBezTo>
                  <a:pt x="3046461" y="404861"/>
                  <a:pt x="3070321" y="202430"/>
                  <a:pt x="30941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267744" y="38610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32873" y="1844824"/>
            <a:ext cx="2198967" cy="31684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1428" y="2317210"/>
                <a:ext cx="4105028" cy="1938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Equation of tangent (from earlier):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Therefore equation of normal:</a:t>
                </a:r>
              </a:p>
              <a:p>
                <a:endParaRPr lang="en-GB" sz="2000" b="1" dirty="0" smtClean="0">
                  <a:solidFill>
                    <a:schemeClr val="tx1"/>
                  </a:solidFill>
                </a:endParaRPr>
              </a:p>
              <a:p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317210"/>
                <a:ext cx="4105028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67406" y="1409083"/>
            <a:ext cx="168185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b="1" dirty="0"/>
              <a:t>normal</a:t>
            </a:r>
            <a:r>
              <a:rPr lang="en-GB" sz="1600" dirty="0"/>
              <a:t> to a curve is the line perpendicular to the tangent.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10093" y="2551814"/>
            <a:ext cx="3327991" cy="241359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435175">
            <a:off x="2934586" y="3282945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  <p:sp>
        <p:nvSpPr>
          <p:cNvPr id="19" name="TextBox 18"/>
          <p:cNvSpPr txBox="1"/>
          <p:nvPr/>
        </p:nvSpPr>
        <p:spPr>
          <a:xfrm rot="3276129">
            <a:off x="1130608" y="3011570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70502" y="5370684"/>
            <a:ext cx="482453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Exam </a:t>
            </a:r>
            <a:r>
              <a:rPr lang="en-GB" sz="1600" b="1" dirty="0"/>
              <a:t>Tip</a:t>
            </a:r>
            <a:r>
              <a:rPr lang="en-GB" sz="1600" dirty="0"/>
              <a:t>: A </a:t>
            </a:r>
            <a:r>
              <a:rPr lang="en-GB" sz="1600" b="1" dirty="0"/>
              <a:t>very common error </a:t>
            </a:r>
            <a:r>
              <a:rPr lang="en-GB" sz="1600" dirty="0"/>
              <a:t>is for students to accidentally forget whether the question is asking for the tangent or for the normal.</a:t>
            </a:r>
          </a:p>
        </p:txBody>
      </p:sp>
    </p:spTree>
    <p:extLst>
      <p:ext uri="{BB962C8B-B14F-4D97-AF65-F5344CB8AC3E}">
        <p14:creationId xmlns:p14="http://schemas.microsoft.com/office/powerpoint/2010/main" val="21691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7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Lesson 3: Increasing </a:t>
              </a:r>
              <a:r>
                <a:rPr lang="en-GB" sz="3200" dirty="0">
                  <a:latin typeface="+mj-lt"/>
                </a:rPr>
                <a:t>and Decreasing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683568" y="1628800"/>
            <a:ext cx="3200400" cy="2604977"/>
          </a:xfrm>
          <a:custGeom>
            <a:avLst/>
            <a:gdLst>
              <a:gd name="connsiteX0" fmla="*/ 0 w 3200400"/>
              <a:gd name="connsiteY0" fmla="*/ 2604977 h 2604977"/>
              <a:gd name="connsiteX1" fmla="*/ 1190846 w 3200400"/>
              <a:gd name="connsiteY1" fmla="*/ 1063256 h 2604977"/>
              <a:gd name="connsiteX2" fmla="*/ 2211572 w 3200400"/>
              <a:gd name="connsiteY2" fmla="*/ 797442 h 2604977"/>
              <a:gd name="connsiteX3" fmla="*/ 2477386 w 3200400"/>
              <a:gd name="connsiteY3" fmla="*/ 712381 h 2604977"/>
              <a:gd name="connsiteX4" fmla="*/ 2849525 w 3200400"/>
              <a:gd name="connsiteY4" fmla="*/ 467833 h 2604977"/>
              <a:gd name="connsiteX5" fmla="*/ 3200400 w 3200400"/>
              <a:gd name="connsiteY5" fmla="*/ 0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604977">
                <a:moveTo>
                  <a:pt x="0" y="2604977"/>
                </a:moveTo>
                <a:cubicBezTo>
                  <a:pt x="411125" y="1984744"/>
                  <a:pt x="822251" y="1364512"/>
                  <a:pt x="1190846" y="1063256"/>
                </a:cubicBezTo>
                <a:cubicBezTo>
                  <a:pt x="1559441" y="762000"/>
                  <a:pt x="1997149" y="855921"/>
                  <a:pt x="2211572" y="797442"/>
                </a:cubicBezTo>
                <a:cubicBezTo>
                  <a:pt x="2425995" y="738963"/>
                  <a:pt x="2371061" y="767316"/>
                  <a:pt x="2477386" y="712381"/>
                </a:cubicBezTo>
                <a:cubicBezTo>
                  <a:pt x="2583712" y="657446"/>
                  <a:pt x="2729023" y="586563"/>
                  <a:pt x="2849525" y="467833"/>
                </a:cubicBezTo>
                <a:cubicBezTo>
                  <a:pt x="2970027" y="349103"/>
                  <a:pt x="3085213" y="174551"/>
                  <a:pt x="32004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37565" y="2948115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think it means for a function to be an ‘increasing function’?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An increasing function is one whose gradient is always at least 0.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600" dirty="0"/>
                  <a:t> for 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  <a:blipFill>
                <a:blip r:embed="rId2"/>
                <a:stretch>
                  <a:fillRect l="-988" t="-1075" b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 would be ‘</a:t>
                </a:r>
                <a:r>
                  <a:rPr lang="en-GB" sz="1400" b="1" u="sng" dirty="0"/>
                  <a:t>strictly</a:t>
                </a:r>
                <a:r>
                  <a:rPr lang="en-GB" sz="1400" b="1" dirty="0"/>
                  <a:t> increasing</a:t>
                </a:r>
                <a:r>
                  <a:rPr lang="en-GB" sz="1400" dirty="0"/>
                  <a:t>’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for all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i.e. is not allowed to go horizontal.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blipFill>
                <a:blip r:embed="rId3"/>
                <a:stretch>
                  <a:fillRect l="-746" t="-1653" r="-9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/>
          <p:cNvSpPr/>
          <p:nvPr/>
        </p:nvSpPr>
        <p:spPr>
          <a:xfrm>
            <a:off x="4646428" y="1679944"/>
            <a:ext cx="3104707" cy="2349796"/>
          </a:xfrm>
          <a:custGeom>
            <a:avLst/>
            <a:gdLst>
              <a:gd name="connsiteX0" fmla="*/ 0 w 3104707"/>
              <a:gd name="connsiteY0" fmla="*/ 2349796 h 2349796"/>
              <a:gd name="connsiteX1" fmla="*/ 1052623 w 3104707"/>
              <a:gd name="connsiteY1" fmla="*/ 754912 h 2349796"/>
              <a:gd name="connsiteX2" fmla="*/ 2030819 w 3104707"/>
              <a:gd name="connsiteY2" fmla="*/ 1860698 h 2349796"/>
              <a:gd name="connsiteX3" fmla="*/ 3104707 w 3104707"/>
              <a:gd name="connsiteY3" fmla="*/ 0 h 23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707" h="2349796">
                <a:moveTo>
                  <a:pt x="0" y="2349796"/>
                </a:moveTo>
                <a:cubicBezTo>
                  <a:pt x="357076" y="1593112"/>
                  <a:pt x="714153" y="836428"/>
                  <a:pt x="1052623" y="754912"/>
                </a:cubicBezTo>
                <a:cubicBezTo>
                  <a:pt x="1391093" y="673396"/>
                  <a:pt x="1688805" y="1986517"/>
                  <a:pt x="2030819" y="1860698"/>
                </a:cubicBezTo>
                <a:cubicBezTo>
                  <a:pt x="2372833" y="1734879"/>
                  <a:pt x="2738770" y="867439"/>
                  <a:pt x="310470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24128" y="1484784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1477785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6428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4399478"/>
            <a:ext cx="710990" cy="24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60232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0645" y="711791"/>
            <a:ext cx="353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function can also be increasing and decreasing in certain intervals.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661764" y="2368263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43496" y="3470219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could also write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[2,4]</m:t>
                    </m:r>
                  </m:oMath>
                </a14:m>
                <a:r>
                  <a:rPr lang="en-GB" sz="1600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b="1" dirty="0"/>
                  <a:t> represents all the real numbers between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 inclusive, </a:t>
                </a:r>
                <a:r>
                  <a:rPr lang="en-GB" sz="1600" b="1" dirty="0" err="1"/>
                  <a:t>i.e</a:t>
                </a:r>
                <a:r>
                  <a:rPr lang="en-GB" sz="16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  <a:blipFill>
                <a:blip r:embed="rId9"/>
                <a:stretch>
                  <a:fillRect l="-540" t="-442" r="-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8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8" grpId="0"/>
      <p:bldP spid="19" grpId="0"/>
      <p:bldP spid="20" grpId="0"/>
      <p:bldP spid="21" grpId="0" animBg="1"/>
      <p:bldP spid="22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1560" y="4869160"/>
            <a:ext cx="2673901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/>
              <a:t>Tip</a:t>
            </a:r>
            <a:r>
              <a:rPr lang="en-GB" sz="1600" dirty="0"/>
              <a:t>: To show a quadratic is </a:t>
            </a:r>
            <a:r>
              <a:rPr lang="en-GB" sz="1600" u="sng" dirty="0"/>
              <a:t>always</a:t>
            </a:r>
            <a:r>
              <a:rPr lang="en-GB" sz="1600" dirty="0"/>
              <a:t> positive, </a:t>
            </a:r>
            <a:r>
              <a:rPr lang="en-GB" sz="1600" u="sng" dirty="0"/>
              <a:t>complete the square</a:t>
            </a:r>
            <a:r>
              <a:rPr lang="en-GB" sz="1600" dirty="0"/>
              <a:t>, then indicate the squared term is always at least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5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blipFill>
                <a:blip r:embed="rId3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3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Second Order Derivatives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5747" y="79176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differentiate once, the expression you get is known as the </a:t>
            </a:r>
            <a:r>
              <a:rPr lang="en-GB" b="1" dirty="0"/>
              <a:t>first derivative</a:t>
            </a:r>
            <a:r>
              <a:rPr lang="en-GB" dirty="0"/>
              <a:t>.</a:t>
            </a:r>
          </a:p>
          <a:p>
            <a:r>
              <a:rPr lang="en-GB" dirty="0"/>
              <a:t>Unsurprisingly, when we differentiate a second time, the resulting expression is known as the </a:t>
            </a:r>
            <a:r>
              <a:rPr lang="en-GB" b="1" dirty="0"/>
              <a:t>second derivative</a:t>
            </a:r>
            <a:r>
              <a:rPr lang="en-GB" dirty="0"/>
              <a:t>. And so 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33357" y="3161717"/>
                <a:ext cx="144016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357" y="3161717"/>
                <a:ext cx="144016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47242" y="3090811"/>
                <a:ext cx="144016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42" y="3090811"/>
                <a:ext cx="1440160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/>
          <p:cNvSpPr/>
          <p:nvPr/>
        </p:nvSpPr>
        <p:spPr>
          <a:xfrm>
            <a:off x="2732255" y="3430242"/>
            <a:ext cx="601102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/>
          <p:cNvSpPr/>
          <p:nvPr/>
        </p:nvSpPr>
        <p:spPr>
          <a:xfrm>
            <a:off x="4850495" y="3360308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588608" y="2947985"/>
            <a:ext cx="81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Leibniz’s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438919" y="4265944"/>
            <a:ext cx="5631732" cy="676072"/>
            <a:chOff x="1438919" y="4985302"/>
            <a:chExt cx="5631732" cy="676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38919" y="5292042"/>
                  <a:ext cx="14401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919" y="5292042"/>
                  <a:ext cx="144016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310688" y="5288809"/>
                  <a:ext cx="14401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688" y="5288809"/>
                  <a:ext cx="144016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447242" y="5244266"/>
                  <a:ext cx="16234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7242" y="5244266"/>
                  <a:ext cx="162340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row: Right 21"/>
            <p:cNvSpPr/>
            <p:nvPr/>
          </p:nvSpPr>
          <p:spPr>
            <a:xfrm>
              <a:off x="2847305" y="5369440"/>
              <a:ext cx="459421" cy="21298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Right 22"/>
            <p:cNvSpPr/>
            <p:nvPr/>
          </p:nvSpPr>
          <p:spPr>
            <a:xfrm>
              <a:off x="4929031" y="5366984"/>
              <a:ext cx="459421" cy="21298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5274" y="4985302"/>
              <a:ext cx="1061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Lagrange’s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54129" y="1999473"/>
            <a:ext cx="186327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Original Function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97373" y="2004721"/>
            <a:ext cx="16531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First Derivative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0467" y="2004721"/>
            <a:ext cx="194238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Second Derivative</a:t>
            </a:r>
          </a:p>
        </p:txBody>
      </p:sp>
    </p:spTree>
    <p:extLst>
      <p:ext uri="{BB962C8B-B14F-4D97-AF65-F5344CB8AC3E}">
        <p14:creationId xmlns:p14="http://schemas.microsoft.com/office/powerpoint/2010/main" val="1303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1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2428" y="82692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question is then: Is there a method to work out the gradient function without having to draw lots of tangents and hoping that we can spot the rule?</a:t>
            </a:r>
          </a:p>
        </p:txBody>
      </p:sp>
      <p:sp>
        <p:nvSpPr>
          <p:cNvPr id="6" name="Freeform 4"/>
          <p:cNvSpPr/>
          <p:nvPr/>
        </p:nvSpPr>
        <p:spPr>
          <a:xfrm>
            <a:off x="437298" y="2956738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8554" y="473679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449994" y="4820610"/>
            <a:ext cx="471420" cy="674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</p:cNvCxnSpPr>
          <p:nvPr/>
        </p:nvCxnSpPr>
        <p:spPr>
          <a:xfrm flipH="1">
            <a:off x="2997614" y="4144722"/>
            <a:ext cx="1588" cy="71311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854614" y="3288118"/>
            <a:ext cx="1824990" cy="20993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7311" y="5689560"/>
                <a:ext cx="2107577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1" y="5689560"/>
                <a:ext cx="2107577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To approximate the gradient on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we could pick a point on the curve just slightly to the right, then find the gradient between the two points: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  <a:blipFill>
                <a:blip r:embed="rId8"/>
                <a:stretch>
                  <a:fillRect l="-642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60032" y="1709316"/>
            <a:ext cx="37745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As the second point gets closer and closer, the gradient becomes a better approximation of the true gradient:</a:t>
            </a:r>
          </a:p>
        </p:txBody>
      </p:sp>
      <p:sp>
        <p:nvSpPr>
          <p:cNvPr id="33" name="Freeform 4"/>
          <p:cNvSpPr/>
          <p:nvPr/>
        </p:nvSpPr>
        <p:spPr>
          <a:xfrm>
            <a:off x="4617451" y="2949462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478707" y="472951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630147" y="4813334"/>
            <a:ext cx="364378" cy="94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4"/>
          </p:cNvCxnSpPr>
          <p:nvPr/>
        </p:nvCxnSpPr>
        <p:spPr>
          <a:xfrm>
            <a:off x="6995205" y="4499396"/>
            <a:ext cx="2495" cy="28215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30900" y="3676650"/>
            <a:ext cx="1943100" cy="16637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22563" y="4214906"/>
                <a:ext cx="1416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5.01,  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63" y="4214906"/>
                <a:ext cx="14167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0.1001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89508" y="5706368"/>
                <a:ext cx="2409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508" y="5706368"/>
                <a:ext cx="24099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2927194" y="400070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923197" y="43553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actual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 is 10, so this approximation is damn close!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blipFill>
                <a:blip r:embed="rId14"/>
                <a:stretch>
                  <a:fillRect l="-1075" t="-1282" r="-2867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7200900" y="6391275"/>
            <a:ext cx="231746" cy="200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7" grpId="0"/>
      <p:bldP spid="44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Lesson 4: Stationary/Turning </a:t>
              </a:r>
              <a:r>
                <a:rPr lang="en-GB" sz="3200" dirty="0"/>
                <a:t>Points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stationary point is where the gradient is 0,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  <a:blipFill>
                <a:blip r:embed="rId2"/>
                <a:stretch>
                  <a:fillRect l="-63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1331640" y="1751851"/>
            <a:ext cx="5497033" cy="1905080"/>
          </a:xfrm>
          <a:custGeom>
            <a:avLst/>
            <a:gdLst>
              <a:gd name="connsiteX0" fmla="*/ 0 w 4954772"/>
              <a:gd name="connsiteY0" fmla="*/ 1070433 h 1549138"/>
              <a:gd name="connsiteX1" fmla="*/ 1307805 w 4954772"/>
              <a:gd name="connsiteY1" fmla="*/ 7177 h 1549138"/>
              <a:gd name="connsiteX2" fmla="*/ 3444949 w 4954772"/>
              <a:gd name="connsiteY2" fmla="*/ 1538266 h 1549138"/>
              <a:gd name="connsiteX3" fmla="*/ 4954772 w 4954772"/>
              <a:gd name="connsiteY3" fmla="*/ 570703 h 1549138"/>
              <a:gd name="connsiteX0" fmla="*/ 0 w 5497033"/>
              <a:gd name="connsiteY0" fmla="*/ 1435395 h 1905080"/>
              <a:gd name="connsiteX1" fmla="*/ 1307805 w 5497033"/>
              <a:gd name="connsiteY1" fmla="*/ 372139 h 1905080"/>
              <a:gd name="connsiteX2" fmla="*/ 3444949 w 5497033"/>
              <a:gd name="connsiteY2" fmla="*/ 1903228 h 1905080"/>
              <a:gd name="connsiteX3" fmla="*/ 5497033 w 5497033"/>
              <a:gd name="connsiteY3" fmla="*/ 0 h 19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033" h="1905080">
                <a:moveTo>
                  <a:pt x="0" y="1435395"/>
                </a:moveTo>
                <a:cubicBezTo>
                  <a:pt x="366823" y="864781"/>
                  <a:pt x="733647" y="294167"/>
                  <a:pt x="1307805" y="372139"/>
                </a:cubicBezTo>
                <a:cubicBezTo>
                  <a:pt x="1881963" y="450111"/>
                  <a:pt x="2746744" y="1965251"/>
                  <a:pt x="3444949" y="1903228"/>
                </a:cubicBezTo>
                <a:cubicBezTo>
                  <a:pt x="4143154" y="1841205"/>
                  <a:pt x="5046035" y="530742"/>
                  <a:pt x="54970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633678" y="211401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15916" y="365693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8332" y="16577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maximum</a:t>
            </a:r>
          </a:p>
        </p:txBody>
      </p:sp>
      <p:sp>
        <p:nvSpPr>
          <p:cNvPr id="14" name="Oval 13"/>
          <p:cNvSpPr/>
          <p:nvPr/>
        </p:nvSpPr>
        <p:spPr>
          <a:xfrm>
            <a:off x="2487960" y="2042160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67113" y="3579771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87824" y="36481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minimum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647" y="2199436"/>
            <a:ext cx="264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</a:t>
            </a:r>
            <a:r>
              <a:rPr lang="en-GB" sz="1200" dirty="0"/>
              <a:t> It’s called a ‘</a:t>
            </a:r>
            <a:r>
              <a:rPr lang="en-GB" sz="1200" b="1" dirty="0"/>
              <a:t>local</a:t>
            </a:r>
            <a:r>
              <a:rPr lang="en-GB" sz="1200" dirty="0"/>
              <a:t>’ maximum because it’s the function’s largest output within the vicinity. Functions may also have a ‘</a:t>
            </a:r>
            <a:r>
              <a:rPr lang="en-GB" sz="1200" b="1" dirty="0"/>
              <a:t>global</a:t>
            </a:r>
            <a:r>
              <a:rPr lang="en-GB" sz="1200" dirty="0"/>
              <a:t>’ maximum, i.e. the maximum output across the entire function. This particular function doesn’t have a global maximum because the output keeps increasing up to infinity. It similarly has no global minimum, as with all cubics.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coordinates of the turning points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least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turning point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7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Points of Inflection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a third type of stationary point (that we’ve encountered previously):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403498" y="1775637"/>
            <a:ext cx="3466214" cy="2721935"/>
          </a:xfrm>
          <a:custGeom>
            <a:avLst/>
            <a:gdLst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214" h="2721935">
                <a:moveTo>
                  <a:pt x="0" y="2721935"/>
                </a:moveTo>
                <a:cubicBezTo>
                  <a:pt x="400493" y="2016642"/>
                  <a:pt x="1059700" y="1258707"/>
                  <a:pt x="1839432" y="1275907"/>
                </a:cubicBezTo>
                <a:cubicBezTo>
                  <a:pt x="3285460" y="1307805"/>
                  <a:pt x="3242930" y="467832"/>
                  <a:pt x="34662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292896" y="3060308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25914" y="2977825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42823" y="1959363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point of inflection is where the curve changes from convex  concave (or vice versa).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5497033" y="327397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 rot="11370795">
            <a:off x="6845313" y="313285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7913" y="3449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8968" y="3130694"/>
            <a:ext cx="103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3806" y="34574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(the same terms used in optics!)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2823" y="40202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the line curves in one direction before the point of inflection, then curves in the other direction after.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3833" y="3856486"/>
            <a:ext cx="202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Technically we could label these either way round depending on where we view the curve from. What’s important is that the </a:t>
            </a:r>
            <a:r>
              <a:rPr lang="en-GB" sz="1200" b="1" dirty="0"/>
              <a:t>concavity changes</a:t>
            </a:r>
            <a:r>
              <a:rPr lang="en-GB" sz="1200" dirty="0"/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1428" y="3577430"/>
            <a:ext cx="812239" cy="24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19792" y="5694099"/>
            <a:ext cx="7791383" cy="738664"/>
            <a:chOff x="719792" y="5694099"/>
            <a:chExt cx="7791383" cy="738664"/>
          </a:xfrm>
        </p:grpSpPr>
        <p:sp>
          <p:nvSpPr>
            <p:cNvPr id="21" name="Rectangle 20"/>
            <p:cNvSpPr/>
            <p:nvPr/>
          </p:nvSpPr>
          <p:spPr>
            <a:xfrm>
              <a:off x="6638968" y="5694099"/>
              <a:ext cx="1872207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792" y="5694099"/>
              <a:ext cx="5904656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Side Note</a:t>
              </a:r>
              <a:r>
                <a:rPr lang="en-GB" sz="1400" dirty="0"/>
                <a:t>: Not all points of inflection are stationary points, as can be seen in the example on the right.</a:t>
              </a:r>
            </a:p>
            <a:p>
              <a:r>
                <a:rPr lang="en-GB" sz="1400" dirty="0"/>
                <a:t>A point of inflection which </a:t>
              </a:r>
              <a:r>
                <a:rPr lang="en-GB" sz="1400" b="1" u="sng" dirty="0"/>
                <a:t>is</a:t>
              </a:r>
              <a:r>
                <a:rPr lang="en-GB" sz="1400" dirty="0"/>
                <a:t> a stationary point is known as a </a:t>
              </a:r>
              <a:r>
                <a:rPr lang="en-GB" sz="1400" i="1" dirty="0"/>
                <a:t>saddle point</a:t>
              </a:r>
              <a:r>
                <a:rPr lang="en-GB" sz="1400" dirty="0"/>
                <a:t>.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7099891" y="5732830"/>
              <a:ext cx="564191" cy="617021"/>
            </a:xfrm>
            <a:custGeom>
              <a:avLst/>
              <a:gdLst>
                <a:gd name="connsiteX0" fmla="*/ 0 w 935665"/>
                <a:gd name="connsiteY0" fmla="*/ 574158 h 574158"/>
                <a:gd name="connsiteX1" fmla="*/ 393404 w 935665"/>
                <a:gd name="connsiteY1" fmla="*/ 212651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637289 w 935665"/>
                <a:gd name="connsiteY2" fmla="*/ 115519 h 574158"/>
                <a:gd name="connsiteX3" fmla="*/ 935665 w 935665"/>
                <a:gd name="connsiteY3" fmla="*/ 0 h 57415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432502 w 821365"/>
                <a:gd name="connsiteY2" fmla="*/ 158381 h 555108"/>
                <a:gd name="connsiteX3" fmla="*/ 821365 w 821365"/>
                <a:gd name="connsiteY3" fmla="*/ 0 h 555108"/>
                <a:gd name="connsiteX0" fmla="*/ 0 w 645153"/>
                <a:gd name="connsiteY0" fmla="*/ 607496 h 607496"/>
                <a:gd name="connsiteX1" fmla="*/ 198141 w 645153"/>
                <a:gd name="connsiteY1" fmla="*/ 350764 h 607496"/>
                <a:gd name="connsiteX2" fmla="*/ 432502 w 645153"/>
                <a:gd name="connsiteY2" fmla="*/ 210769 h 607496"/>
                <a:gd name="connsiteX3" fmla="*/ 645153 w 645153"/>
                <a:gd name="connsiteY3" fmla="*/ 0 h 607496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91" h="617021">
                  <a:moveTo>
                    <a:pt x="0" y="617021"/>
                  </a:moveTo>
                  <a:cubicBezTo>
                    <a:pt x="93588" y="443134"/>
                    <a:pt x="126057" y="426410"/>
                    <a:pt x="198141" y="360289"/>
                  </a:cubicBezTo>
                  <a:cubicBezTo>
                    <a:pt x="270225" y="294168"/>
                    <a:pt x="371494" y="280342"/>
                    <a:pt x="432502" y="220294"/>
                  </a:cubicBezTo>
                  <a:cubicBezTo>
                    <a:pt x="493510" y="160246"/>
                    <a:pt x="550679" y="56707"/>
                    <a:pt x="56419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963693" y="5815013"/>
              <a:ext cx="894432" cy="43182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7357158" y="5984317"/>
              <a:ext cx="97742" cy="926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42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527472" y="1459384"/>
            <a:ext cx="5541505" cy="2493887"/>
          </a:xfrm>
          <a:custGeom>
            <a:avLst/>
            <a:gdLst>
              <a:gd name="connsiteX0" fmla="*/ 0 w 3715657"/>
              <a:gd name="connsiteY0" fmla="*/ 0 h 1836837"/>
              <a:gd name="connsiteX1" fmla="*/ 928914 w 3715657"/>
              <a:gd name="connsiteY1" fmla="*/ 1814286 h 1836837"/>
              <a:gd name="connsiteX2" fmla="*/ 2032000 w 3715657"/>
              <a:gd name="connsiteY2" fmla="*/ 957943 h 1836837"/>
              <a:gd name="connsiteX3" fmla="*/ 2728686 w 3715657"/>
              <a:gd name="connsiteY3" fmla="*/ 101600 h 1836837"/>
              <a:gd name="connsiteX4" fmla="*/ 3715657 w 3715657"/>
              <a:gd name="connsiteY4" fmla="*/ 1190171 h 1836837"/>
              <a:gd name="connsiteX0" fmla="*/ 0 w 3715657"/>
              <a:gd name="connsiteY0" fmla="*/ 0 h 1831027"/>
              <a:gd name="connsiteX1" fmla="*/ 928914 w 3715657"/>
              <a:gd name="connsiteY1" fmla="*/ 1814286 h 1831027"/>
              <a:gd name="connsiteX2" fmla="*/ 2032000 w 3715657"/>
              <a:gd name="connsiteY2" fmla="*/ 957943 h 1831027"/>
              <a:gd name="connsiteX3" fmla="*/ 2728686 w 3715657"/>
              <a:gd name="connsiteY3" fmla="*/ 101600 h 1831027"/>
              <a:gd name="connsiteX4" fmla="*/ 3715657 w 3715657"/>
              <a:gd name="connsiteY4" fmla="*/ 1190171 h 1831027"/>
              <a:gd name="connsiteX0" fmla="*/ 0 w 3715657"/>
              <a:gd name="connsiteY0" fmla="*/ 0 h 1836776"/>
              <a:gd name="connsiteX1" fmla="*/ 928914 w 3715657"/>
              <a:gd name="connsiteY1" fmla="*/ 1814286 h 1836776"/>
              <a:gd name="connsiteX2" fmla="*/ 2032000 w 3715657"/>
              <a:gd name="connsiteY2" fmla="*/ 957943 h 1836776"/>
              <a:gd name="connsiteX3" fmla="*/ 2931886 w 3715657"/>
              <a:gd name="connsiteY3" fmla="*/ 116114 h 1836776"/>
              <a:gd name="connsiteX4" fmla="*/ 3715657 w 3715657"/>
              <a:gd name="connsiteY4" fmla="*/ 1190171 h 1836776"/>
              <a:gd name="connsiteX0" fmla="*/ 0 w 3715657"/>
              <a:gd name="connsiteY0" fmla="*/ 0 h 1830992"/>
              <a:gd name="connsiteX1" fmla="*/ 928914 w 3715657"/>
              <a:gd name="connsiteY1" fmla="*/ 1814286 h 1830992"/>
              <a:gd name="connsiteX2" fmla="*/ 2032000 w 3715657"/>
              <a:gd name="connsiteY2" fmla="*/ 957943 h 1830992"/>
              <a:gd name="connsiteX3" fmla="*/ 2931886 w 3715657"/>
              <a:gd name="connsiteY3" fmla="*/ 116114 h 1830992"/>
              <a:gd name="connsiteX4" fmla="*/ 3715657 w 3715657"/>
              <a:gd name="connsiteY4" fmla="*/ 1190171 h 18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7" h="1830992">
                <a:moveTo>
                  <a:pt x="0" y="0"/>
                </a:moveTo>
                <a:cubicBezTo>
                  <a:pt x="295124" y="827314"/>
                  <a:pt x="590248" y="1654629"/>
                  <a:pt x="928914" y="1814286"/>
                </a:cubicBezTo>
                <a:cubicBezTo>
                  <a:pt x="1267580" y="1973943"/>
                  <a:pt x="1306287" y="936172"/>
                  <a:pt x="2032000" y="957943"/>
                </a:cubicBezTo>
                <a:cubicBezTo>
                  <a:pt x="2757713" y="979714"/>
                  <a:pt x="2651276" y="77409"/>
                  <a:pt x="2931886" y="116114"/>
                </a:cubicBezTo>
                <a:cubicBezTo>
                  <a:pt x="3212496" y="154819"/>
                  <a:pt x="3362476" y="665238"/>
                  <a:pt x="3715657" y="11901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00316"/>
              </p:ext>
            </p:extLst>
          </p:nvPr>
        </p:nvGraphicFramePr>
        <p:xfrm>
          <a:off x="179512" y="4581128"/>
          <a:ext cx="3528392" cy="201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</a:t>
                      </a:r>
                      <a:r>
                        <a:rPr lang="en-GB" sz="1600" baseline="0" dirty="0"/>
                        <a:t> Minimum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-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4001" y="5662079"/>
            <a:ext cx="606513" cy="46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6124579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99792" y="5747657"/>
            <a:ext cx="711065" cy="376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31226" y="3878844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96475" y="2706327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20394" y="1575842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59540" y="4084970"/>
            <a:ext cx="723013" cy="5528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0412"/>
              </p:ext>
            </p:extLst>
          </p:nvPr>
        </p:nvGraphicFramePr>
        <p:xfrm>
          <a:off x="4271538" y="4229210"/>
          <a:ext cx="3528392" cy="2016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Point of Inflection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</a:t>
                      </a:r>
                      <a:r>
                        <a:rPr lang="en-GB" sz="1600" dirty="0" err="1"/>
                        <a:t>p.o.i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4517951" y="5571165"/>
            <a:ext cx="595423" cy="276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5221" y="5592656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2686" y="5305351"/>
            <a:ext cx="701749" cy="287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05191"/>
              </p:ext>
            </p:extLst>
          </p:nvPr>
        </p:nvGraphicFramePr>
        <p:xfrm>
          <a:off x="5395288" y="1938601"/>
          <a:ext cx="3528392" cy="2016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 Maximum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-</a:t>
                      </a:r>
                      <a:r>
                        <a:rPr lang="en-GB" sz="1600" smtClean="0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5702300" y="3136900"/>
            <a:ext cx="647700" cy="39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94140" y="3136173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24800" y="3124201"/>
            <a:ext cx="749300" cy="406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733800" y="2921000"/>
            <a:ext cx="1018067" cy="138784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1" y="1600200"/>
            <a:ext cx="901699" cy="40640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</p:spTree>
    <p:extLst>
      <p:ext uri="{BB962C8B-B14F-4D97-AF65-F5344CB8AC3E}">
        <p14:creationId xmlns:p14="http://schemas.microsoft.com/office/powerpoint/2010/main" val="21714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stationary point on the curve with equation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, and determine whether it is a local maximum, a local minimum or a point of inflection.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2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method of substituting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just before and after is a bit cumbersome.</a:t>
                </a:r>
              </a:p>
              <a:p>
                <a:r>
                  <a:rPr lang="en-GB" dirty="0"/>
                  <a:t>It also has the potential for problems: what if two different types of stationary points are really close together?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blipFill>
                <a:blip r:embed="rId2"/>
                <a:stretch>
                  <a:fillRect l="-59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Recall the gradient gives a measure of the </a:t>
                </a:r>
                <a:r>
                  <a:rPr lang="en-GB" b="1" dirty="0"/>
                  <a:t>rate of change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i.e. how much the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changes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changes.</a:t>
                </a:r>
              </a:p>
              <a:p>
                <a:endParaRPr lang="en-GB" sz="800" dirty="0"/>
              </a:p>
              <a:p>
                <a:r>
                  <a:rPr lang="en-GB" dirty="0"/>
                  <a:t>Thus by differentiating the gradient function, the </a:t>
                </a:r>
                <a:r>
                  <a:rPr lang="en-GB" b="1" u="sng" dirty="0"/>
                  <a:t>second derivative tells us the rate at what the gradient is changing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Thus if the second derivative is positive, the gradient is increasing.</a:t>
                </a:r>
              </a:p>
              <a:p>
                <a:r>
                  <a:rPr lang="en-GB" dirty="0"/>
                  <a:t>If the second derivative is negative, the gradient is decreasing.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  <a:blipFill>
                <a:blip r:embed="rId3"/>
                <a:stretch>
                  <a:fillRect l="-1333" t="-416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4832685" y="2666504"/>
            <a:ext cx="2757715" cy="1814607"/>
          </a:xfrm>
          <a:custGeom>
            <a:avLst/>
            <a:gdLst>
              <a:gd name="connsiteX0" fmla="*/ 0 w 2757715"/>
              <a:gd name="connsiteY0" fmla="*/ 1814607 h 1814607"/>
              <a:gd name="connsiteX1" fmla="*/ 1422400 w 2757715"/>
              <a:gd name="connsiteY1" fmla="*/ 321 h 1814607"/>
              <a:gd name="connsiteX2" fmla="*/ 2757715 w 2757715"/>
              <a:gd name="connsiteY2" fmla="*/ 1698492 h 181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15" h="1814607">
                <a:moveTo>
                  <a:pt x="0" y="1814607"/>
                </a:moveTo>
                <a:cubicBezTo>
                  <a:pt x="481390" y="917140"/>
                  <a:pt x="962781" y="19673"/>
                  <a:pt x="1422400" y="321"/>
                </a:cubicBezTo>
                <a:cubicBezTo>
                  <a:pt x="1882019" y="-19032"/>
                  <a:pt x="2319867" y="839730"/>
                  <a:pt x="2757715" y="169849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04521" y="3004457"/>
            <a:ext cx="527022" cy="88618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42577" y="2668428"/>
            <a:ext cx="1137194" cy="22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6609" y="3032647"/>
            <a:ext cx="509219" cy="98781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0743" y="2887504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1777" y="1951460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6785" y="2880221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At a maximum point, we can see that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increases, the gradient is decreasing from a positive value to a negative value.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blipFill>
                <a:blip r:embed="rId4"/>
                <a:stretch>
                  <a:fillRect l="-1487" t="-1736" r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At a stationary point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000" dirty="0"/>
                  <a:t> the point is a local minimum.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000" dirty="0"/>
                  <a:t> the point is a local maximum.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it could be any type of point, so resort to Method 1.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  <a:blipFill>
                <a:blip r:embed="rId2"/>
                <a:stretch>
                  <a:fillRect l="-707" t="-1802" b="-5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 will eventually do a ‘Just for your Interest…’ thingy on why we can’t classify the point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and how we could use the </a:t>
                </a:r>
                <a:r>
                  <a:rPr lang="en-GB" sz="1400" b="1" dirty="0"/>
                  <a:t>third derivative</a:t>
                </a:r>
                <a:r>
                  <a:rPr lang="en-GB" sz="1400" dirty="0"/>
                  <a:t>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blipFill>
                <a:blip r:embed="rId3"/>
                <a:stretch>
                  <a:fillRect l="-668" t="-1042" r="-1336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8302171" y="2075543"/>
            <a:ext cx="287763" cy="2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stationary point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sz="2000" dirty="0"/>
                  <a:t>. Use the second derivative to classify this stationary point.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6871"/>
            <a:ext cx="6048375" cy="235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67544" y="83671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2013 Q9</a:t>
            </a:r>
          </a:p>
        </p:txBody>
      </p:sp>
    </p:spTree>
    <p:extLst>
      <p:ext uri="{BB962C8B-B14F-4D97-AF65-F5344CB8AC3E}">
        <p14:creationId xmlns:p14="http://schemas.microsoft.com/office/powerpoint/2010/main" val="31334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All the way back in Chapter 4, we used features such as intercepts with the axes, and behaviour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dirty="0"/>
                  <a:t> in order to sketch graphs.</a:t>
                </a:r>
              </a:p>
              <a:p>
                <a:r>
                  <a:rPr lang="en-GB" dirty="0"/>
                  <a:t>Now we can also find stationary/turning points!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blipFill>
                <a:blip r:embed="rId2"/>
                <a:stretch>
                  <a:fillRect l="-677" t="-3289" r="-25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[Textbook] By first finding the stationary points,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gives us a numerical method to get the gradient </a:t>
                </a:r>
                <a:r>
                  <a:rPr lang="en-GB" b="1" dirty="0"/>
                  <a:t>at a particular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but doesn’t give us the gradient function in general. Let’s use exactly the same method, but keep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general, and make the ‘small change’ (which was previously 0.01) ‘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’: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blipFill>
                <a:blip r:embed="rId2"/>
                <a:stretch>
                  <a:fillRect l="-67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57637" y="2599755"/>
                <a:ext cx="3627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𝑔𝑟𝑎𝑑𝑖𝑒𝑛𝑡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637" y="2599755"/>
                <a:ext cx="362747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4"/>
          <p:cNvSpPr/>
          <p:nvPr/>
        </p:nvSpPr>
        <p:spPr>
          <a:xfrm>
            <a:off x="294106" y="2127906"/>
            <a:ext cx="2035534" cy="170953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534" h="1709531">
                <a:moveTo>
                  <a:pt x="0" y="1709531"/>
                </a:moveTo>
                <a:cubicBezTo>
                  <a:pt x="261068" y="1653209"/>
                  <a:pt x="522136" y="1596887"/>
                  <a:pt x="747423" y="1502797"/>
                </a:cubicBezTo>
                <a:cubicBezTo>
                  <a:pt x="972710" y="1408707"/>
                  <a:pt x="1192696" y="1269558"/>
                  <a:pt x="1351722" y="1144988"/>
                </a:cubicBezTo>
                <a:cubicBezTo>
                  <a:pt x="1510748" y="1020418"/>
                  <a:pt x="1587610" y="946205"/>
                  <a:pt x="1701579" y="755374"/>
                </a:cubicBezTo>
                <a:cubicBezTo>
                  <a:pt x="1815548" y="564543"/>
                  <a:pt x="1925541" y="282271"/>
                  <a:pt x="203553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87978" y="34603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888480" y="2398906"/>
            <a:ext cx="2217714" cy="738664"/>
            <a:chOff x="6744110" y="1575460"/>
            <a:chExt cx="2217714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As always, gradient is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400" dirty="0"/>
                    <a:t> over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10" r="-2167" b="-5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44110" y="1944792"/>
              <a:ext cx="273498" cy="1654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12615" y="4191166"/>
            <a:ext cx="2484276" cy="1242139"/>
            <a:chOff x="5400092" y="4725144"/>
            <a:chExt cx="2484276" cy="1242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disappears as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tends towards 0, i.e. we can effectively treat it as 0 at this point.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310" b="-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 flipV="1">
              <a:off x="5400092" y="4725144"/>
              <a:ext cx="540060" cy="765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1331994" y="3532366"/>
            <a:ext cx="648072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</p:cNvCxnSpPr>
          <p:nvPr/>
        </p:nvCxnSpPr>
        <p:spPr>
          <a:xfrm>
            <a:off x="1980066" y="3028310"/>
            <a:ext cx="0" cy="50405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4400" y="2565401"/>
            <a:ext cx="1562100" cy="12636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3143" y="3264195"/>
            <a:ext cx="3554820" cy="2648993"/>
            <a:chOff x="7017607" y="633857"/>
            <a:chExt cx="3554820" cy="2648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:r>
                    <a:rPr lang="en-GB" sz="1400" dirty="0" err="1"/>
                    <a:t>lim</a:t>
                  </a:r>
                  <a:r>
                    <a:rPr lang="en-GB" sz="1400" dirty="0"/>
                    <a:t> means “</a:t>
                  </a:r>
                  <a:r>
                    <a:rPr lang="en-GB" sz="1400" i="1" dirty="0"/>
                    <a:t>the limit of the following expression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i="1" dirty="0"/>
                    <a:t> tends towards 0</a:t>
                  </a:r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For example,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GB" sz="1400" dirty="0"/>
                    <a:t>, because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 “tends towards” infinity, the “limiting” value of the expression is 0.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  <a:blipFill>
                  <a:blip r:embed="rId10"/>
                  <a:stretch>
                    <a:fillRect l="-253" r="-1519" b="-21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V="1">
              <a:off x="9381580" y="633857"/>
              <a:ext cx="1190847" cy="14609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908058" y="28842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Lesson 5: Sketching </a:t>
              </a:r>
              <a:r>
                <a:rPr lang="en-GB" sz="3200" dirty="0">
                  <a:latin typeface="+mj-lt"/>
                </a:rPr>
                <a:t>Gradient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new A Level specification specifically mentions being able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you know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explicitly (e.g. because you differentiated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), you can use your knowledge of sketching straight line/quadratic/cubic graphs.</a:t>
                </a:r>
              </a:p>
              <a:p>
                <a:r>
                  <a:rPr lang="en-GB" dirty="0"/>
                  <a:t>But in other cases </a:t>
                </a:r>
                <a:r>
                  <a:rPr lang="en-GB" b="1" dirty="0"/>
                  <a:t>you won’t be given the function explicitly</a:t>
                </a:r>
                <a:r>
                  <a:rPr lang="en-GB" dirty="0"/>
                  <a:t>, but </a:t>
                </a:r>
                <a:r>
                  <a:rPr lang="en-GB" b="1" dirty="0"/>
                  <a:t>just the sketch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blipFill>
                <a:blip r:embed="rId2"/>
                <a:stretch>
                  <a:fillRect l="-1774" t="-762" r="-1996" b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837584" y="1184920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62648" y="3844900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4356100" y="1549400"/>
            <a:ext cx="3594100" cy="2844838"/>
          </a:xfrm>
          <a:custGeom>
            <a:avLst/>
            <a:gdLst>
              <a:gd name="connsiteX0" fmla="*/ 0 w 3594100"/>
              <a:gd name="connsiteY0" fmla="*/ 0 h 2844838"/>
              <a:gd name="connsiteX1" fmla="*/ 2019300 w 3594100"/>
              <a:gd name="connsiteY1" fmla="*/ 2844800 h 2844838"/>
              <a:gd name="connsiteX2" fmla="*/ 3594100 w 3594100"/>
              <a:gd name="connsiteY2" fmla="*/ 50800 h 284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2844838">
                <a:moveTo>
                  <a:pt x="0" y="0"/>
                </a:moveTo>
                <a:cubicBezTo>
                  <a:pt x="710141" y="1418166"/>
                  <a:pt x="1420283" y="2836333"/>
                  <a:pt x="2019300" y="2844800"/>
                </a:cubicBezTo>
                <a:cubicBezTo>
                  <a:pt x="2618317" y="2853267"/>
                  <a:pt x="3106208" y="1452033"/>
                  <a:pt x="3594100" y="50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393208" y="1993900"/>
            <a:ext cx="15790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gradient at the turning point is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negative, but increasing.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  <a:blipFill>
                <a:blip r:embed="rId10"/>
                <a:stretch>
                  <a:fillRect l="-442" r="-132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positive, and increasing.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  <a:blipFill>
                <a:blip r:embed="rId11"/>
                <a:stretch>
                  <a:fillRect l="-478" r="-3349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7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 Harder One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1435100" y="1714502"/>
            <a:ext cx="5918199" cy="1999000"/>
          </a:xfrm>
          <a:custGeom>
            <a:avLst/>
            <a:gdLst>
              <a:gd name="connsiteX0" fmla="*/ 0 w 5219700"/>
              <a:gd name="connsiteY0" fmla="*/ 43453 h 3040653"/>
              <a:gd name="connsiteX1" fmla="*/ 1308100 w 5219700"/>
              <a:gd name="connsiteY1" fmla="*/ 1732553 h 3040653"/>
              <a:gd name="connsiteX2" fmla="*/ 2514600 w 5219700"/>
              <a:gd name="connsiteY2" fmla="*/ 907053 h 3040653"/>
              <a:gd name="connsiteX3" fmla="*/ 3302000 w 5219700"/>
              <a:gd name="connsiteY3" fmla="*/ 81553 h 3040653"/>
              <a:gd name="connsiteX4" fmla="*/ 5219700 w 5219700"/>
              <a:gd name="connsiteY4" fmla="*/ 3040653 h 3040653"/>
              <a:gd name="connsiteX0" fmla="*/ 0 w 5219700"/>
              <a:gd name="connsiteY0" fmla="*/ 28459 h 3025659"/>
              <a:gd name="connsiteX1" fmla="*/ 1308100 w 5219700"/>
              <a:gd name="connsiteY1" fmla="*/ 1717559 h 3025659"/>
              <a:gd name="connsiteX2" fmla="*/ 2514600 w 5219700"/>
              <a:gd name="connsiteY2" fmla="*/ 892059 h 3025659"/>
              <a:gd name="connsiteX3" fmla="*/ 3302000 w 5219700"/>
              <a:gd name="connsiteY3" fmla="*/ 66559 h 3025659"/>
              <a:gd name="connsiteX4" fmla="*/ 5219700 w 5219700"/>
              <a:gd name="connsiteY4" fmla="*/ 3025659 h 3025659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302000 w 5219700"/>
              <a:gd name="connsiteY3" fmla="*/ 381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540729"/>
              <a:gd name="connsiteY0" fmla="*/ 0 h 1997075"/>
              <a:gd name="connsiteX1" fmla="*/ 1308100 w 5540729"/>
              <a:gd name="connsiteY1" fmla="*/ 1689100 h 1997075"/>
              <a:gd name="connsiteX2" fmla="*/ 2514600 w 5540729"/>
              <a:gd name="connsiteY2" fmla="*/ 863600 h 1997075"/>
              <a:gd name="connsiteX3" fmla="*/ 3979729 w 5540729"/>
              <a:gd name="connsiteY3" fmla="*/ 25400 h 1997075"/>
              <a:gd name="connsiteX4" fmla="*/ 5540729 w 5540729"/>
              <a:gd name="connsiteY4" fmla="*/ 1997075 h 1997075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2514600 w 5540729"/>
              <a:gd name="connsiteY2" fmla="*/ 863600 h 1999000"/>
              <a:gd name="connsiteX3" fmla="*/ 3979729 w 5540729"/>
              <a:gd name="connsiteY3" fmla="*/ 25400 h 1999000"/>
              <a:gd name="connsiteX4" fmla="*/ 5540729 w 5540729"/>
              <a:gd name="connsiteY4" fmla="*/ 1997075 h 1999000"/>
              <a:gd name="connsiteX0" fmla="*/ 0 w 5540729"/>
              <a:gd name="connsiteY0" fmla="*/ 1602 h 2000602"/>
              <a:gd name="connsiteX1" fmla="*/ 1308100 w 5540729"/>
              <a:gd name="connsiteY1" fmla="*/ 1690702 h 2000602"/>
              <a:gd name="connsiteX2" fmla="*/ 1902397 w 5540729"/>
              <a:gd name="connsiteY2" fmla="*/ 1039825 h 2000602"/>
              <a:gd name="connsiteX3" fmla="*/ 2514600 w 5540729"/>
              <a:gd name="connsiteY3" fmla="*/ 865202 h 2000602"/>
              <a:gd name="connsiteX4" fmla="*/ 3979729 w 5540729"/>
              <a:gd name="connsiteY4" fmla="*/ 27002 h 2000602"/>
              <a:gd name="connsiteX5" fmla="*/ 5540729 w 5540729"/>
              <a:gd name="connsiteY5" fmla="*/ 1998677 h 2000602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1906857 w 5540729"/>
              <a:gd name="connsiteY2" fmla="*/ 1238248 h 1999000"/>
              <a:gd name="connsiteX3" fmla="*/ 2514600 w 5540729"/>
              <a:gd name="connsiteY3" fmla="*/ 863600 h 1999000"/>
              <a:gd name="connsiteX4" fmla="*/ 3979729 w 5540729"/>
              <a:gd name="connsiteY4" fmla="*/ 25400 h 1999000"/>
              <a:gd name="connsiteX5" fmla="*/ 5540729 w 5540729"/>
              <a:gd name="connsiteY5" fmla="*/ 1997075 h 19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729" h="1999000">
                <a:moveTo>
                  <a:pt x="0" y="0"/>
                </a:moveTo>
                <a:cubicBezTo>
                  <a:pt x="444500" y="772583"/>
                  <a:pt x="990291" y="1482725"/>
                  <a:pt x="1308100" y="1689100"/>
                </a:cubicBezTo>
                <a:cubicBezTo>
                  <a:pt x="1625909" y="1895475"/>
                  <a:pt x="1826159" y="1475844"/>
                  <a:pt x="1906857" y="1238248"/>
                </a:cubicBezTo>
                <a:cubicBezTo>
                  <a:pt x="1996472" y="953027"/>
                  <a:pt x="2048735" y="880004"/>
                  <a:pt x="2514600" y="863600"/>
                </a:cubicBezTo>
                <a:cubicBezTo>
                  <a:pt x="2980465" y="847196"/>
                  <a:pt x="3475374" y="-163513"/>
                  <a:pt x="3979729" y="25400"/>
                </a:cubicBezTo>
                <a:cubicBezTo>
                  <a:pt x="4484084" y="214313"/>
                  <a:pt x="4450605" y="2066925"/>
                  <a:pt x="5540729" y="1997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39799" y="3789040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7178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115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116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97376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22901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8420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7362" y="935000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84799" y="780470"/>
            <a:ext cx="2231609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Mentally </a:t>
            </a:r>
            <a:r>
              <a:rPr lang="en-GB" sz="1400" dirty="0"/>
              <a:t>describe the gradient of each section of the curve, starting your mental sentence with “The gradient is…” and using terms like “positive”, “but increasing”, “but not changing”, etc.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5689" y="2382773"/>
            <a:ext cx="768017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869698" y="1265803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56310" y="2793450"/>
            <a:ext cx="12344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0, but positive before and after.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33523" y="880376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568" y="2408186"/>
            <a:ext cx="107685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91631" y="2664666"/>
            <a:ext cx="2369597" cy="4308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Gradient is negative. Initially decreases but then tends towards 0.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49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929166" y="3161719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1403498" y="1573619"/>
            <a:ext cx="5922335" cy="2435624"/>
          </a:xfrm>
          <a:custGeom>
            <a:avLst/>
            <a:gdLst>
              <a:gd name="connsiteX0" fmla="*/ 0 w 5922335"/>
              <a:gd name="connsiteY0" fmla="*/ 0 h 2469373"/>
              <a:gd name="connsiteX1" fmla="*/ 2381693 w 5922335"/>
              <a:gd name="connsiteY1" fmla="*/ 2392325 h 2469373"/>
              <a:gd name="connsiteX2" fmla="*/ 5922335 w 5922335"/>
              <a:gd name="connsiteY2" fmla="*/ 1648046 h 2469373"/>
              <a:gd name="connsiteX0" fmla="*/ 0 w 5922335"/>
              <a:gd name="connsiteY0" fmla="*/ 0 h 2435624"/>
              <a:gd name="connsiteX1" fmla="*/ 2381693 w 5922335"/>
              <a:gd name="connsiteY1" fmla="*/ 2392325 h 2435624"/>
              <a:gd name="connsiteX2" fmla="*/ 5922335 w 5922335"/>
              <a:gd name="connsiteY2" fmla="*/ 1648046 h 24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2335" h="2435624">
                <a:moveTo>
                  <a:pt x="0" y="0"/>
                </a:moveTo>
                <a:cubicBezTo>
                  <a:pt x="697318" y="1058825"/>
                  <a:pt x="1394637" y="2117651"/>
                  <a:pt x="2381693" y="2392325"/>
                </a:cubicBezTo>
                <a:cubicBezTo>
                  <a:pt x="3368749" y="2666999"/>
                  <a:pt x="3614184" y="1540834"/>
                  <a:pt x="5922335" y="16480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24385" y="2030153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8590" y="3535216"/>
            <a:ext cx="102487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9665" y="2378719"/>
            <a:ext cx="146508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positive; initially increases but then decreases.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1206" y="4361853"/>
            <a:ext cx="1657519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positive, but tending towards 0.</a:t>
            </a:r>
          </a:p>
        </p:txBody>
      </p:sp>
    </p:spTree>
    <p:extLst>
      <p:ext uri="{BB962C8B-B14F-4D97-AF65-F5344CB8AC3E}">
        <p14:creationId xmlns:p14="http://schemas.microsoft.com/office/powerpoint/2010/main" val="26402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804" y="2636912"/>
            <a:ext cx="3528392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These are examples of </a:t>
            </a:r>
            <a:r>
              <a:rPr lang="en-GB" b="1" dirty="0"/>
              <a:t>optimisation problems</a:t>
            </a:r>
            <a:r>
              <a:rPr lang="en-GB" dirty="0"/>
              <a:t>: we’re trying to maximise/minimise some quantity by choosing an appropriate value of a variable that we can control.</a:t>
            </a:r>
          </a:p>
        </p:txBody>
      </p:sp>
      <p:grpSp>
        <p:nvGrpSpPr>
          <p:cNvPr id="6" name="Group 5"/>
          <p:cNvGrpSpPr/>
          <p:nvPr/>
        </p:nvGrpSpPr>
        <p:grpSpPr>
          <a:xfrm rot="19612270">
            <a:off x="197931" y="1582482"/>
            <a:ext cx="1512168" cy="1224136"/>
            <a:chOff x="1619672" y="4581128"/>
            <a:chExt cx="2016224" cy="1512168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619672" y="4581128"/>
              <a:ext cx="2016224" cy="1512168"/>
            </a:xfrm>
            <a:prstGeom prst="snip1Rect">
              <a:avLst>
                <a:gd name="adj" fmla="val 3359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3131840" y="4581128"/>
              <a:ext cx="504056" cy="504056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7703" y="1003243"/>
            <a:ext cx="295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a sheet of A4 paper, which we want to fold into a cuboid. What height should we choose for the cuboid in order to maximise the volume?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916832"/>
            <a:ext cx="684574" cy="100811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9632" y="1772816"/>
            <a:ext cx="468550" cy="68174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1"/>
          </p:cNvCxnSpPr>
          <p:nvPr/>
        </p:nvCxnSpPr>
        <p:spPr>
          <a:xfrm flipV="1">
            <a:off x="107504" y="1646226"/>
            <a:ext cx="940094" cy="63064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8814" y="2060848"/>
            <a:ext cx="1244874" cy="8587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29962" y="4878452"/>
            <a:ext cx="1440160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e 18"/>
          <p:cNvSpPr/>
          <p:nvPr/>
        </p:nvSpPr>
        <p:spPr>
          <a:xfrm>
            <a:off x="4842030" y="4878452"/>
            <a:ext cx="1656184" cy="1440160"/>
          </a:xfrm>
          <a:prstGeom prst="pie">
            <a:avLst>
              <a:gd name="adj1" fmla="val 16208169"/>
              <a:gd name="adj2" fmla="val 54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50m of fencing, and want to make a bear pen of the following shape, such that the area is maximised. What should we choose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be?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blipFill>
                <a:blip r:embed="rId4"/>
                <a:stretch>
                  <a:fillRect l="-2290" t="-1319" r="-1781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Optimisation Problems/Modelling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>
            <a:off x="1424763" y="2275367"/>
            <a:ext cx="170121" cy="223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blipFill>
                <a:blip r:embed="rId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5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37246" y="3549650"/>
            <a:ext cx="288032" cy="65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628775" y="3571875"/>
            <a:ext cx="114300" cy="7810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‘Rate of change’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Up to now we’ve had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means “the </a:t>
                </a:r>
                <a:r>
                  <a:rPr lang="en-GB" b="1" u="sng" dirty="0"/>
                  <a:t>rate</a:t>
                </a:r>
                <a:r>
                  <a:rPr lang="en-GB" dirty="0"/>
                  <a:t> at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changes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</a:t>
                </a:r>
              </a:p>
              <a:p>
                <a:endParaRPr lang="en-GB" dirty="0"/>
              </a:p>
              <a:p>
                <a:r>
                  <a:rPr lang="en-GB" dirty="0"/>
                  <a:t>But we can use similar gradient function notation for other </a:t>
                </a:r>
                <a:r>
                  <a:rPr lang="en-GB" b="1" dirty="0"/>
                  <a:t>physical quantities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blipFill>
                <a:blip r:embed="rId2"/>
                <a:stretch>
                  <a:fillRect l="-719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331640" y="2636912"/>
            <a:ext cx="1728192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331640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9832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ylinder 10"/>
          <p:cNvSpPr/>
          <p:nvPr/>
        </p:nvSpPr>
        <p:spPr>
          <a:xfrm>
            <a:off x="1322427" y="4238925"/>
            <a:ext cx="1728192" cy="2016224"/>
          </a:xfrm>
          <a:prstGeom prst="can">
            <a:avLst>
              <a:gd name="adj" fmla="val 1397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1260490" y="4542938"/>
            <a:ext cx="1816573" cy="2090006"/>
          </a:xfrm>
          <a:custGeom>
            <a:avLst/>
            <a:gdLst>
              <a:gd name="connsiteX0" fmla="*/ 22860 w 1828800"/>
              <a:gd name="connsiteY0" fmla="*/ 0 h 1356360"/>
              <a:gd name="connsiteX1" fmla="*/ 464820 w 1828800"/>
              <a:gd name="connsiteY1" fmla="*/ 114300 h 1356360"/>
              <a:gd name="connsiteX2" fmla="*/ 807720 w 1828800"/>
              <a:gd name="connsiteY2" fmla="*/ 167640 h 1356360"/>
              <a:gd name="connsiteX3" fmla="*/ 1127760 w 1828800"/>
              <a:gd name="connsiteY3" fmla="*/ 167640 h 1356360"/>
              <a:gd name="connsiteX4" fmla="*/ 1546860 w 1828800"/>
              <a:gd name="connsiteY4" fmla="*/ 83820 h 1356360"/>
              <a:gd name="connsiteX5" fmla="*/ 1821180 w 1828800"/>
              <a:gd name="connsiteY5" fmla="*/ 0 h 1356360"/>
              <a:gd name="connsiteX6" fmla="*/ 1828800 w 1828800"/>
              <a:gd name="connsiteY6" fmla="*/ 1325880 h 1356360"/>
              <a:gd name="connsiteX7" fmla="*/ 0 w 1828800"/>
              <a:gd name="connsiteY7" fmla="*/ 1356360 h 1356360"/>
              <a:gd name="connsiteX8" fmla="*/ 22860 w 1828800"/>
              <a:gd name="connsiteY8" fmla="*/ 0 h 1356360"/>
              <a:gd name="connsiteX0" fmla="*/ 22860 w 1839433"/>
              <a:gd name="connsiteY0" fmla="*/ 0 h 2048894"/>
              <a:gd name="connsiteX1" fmla="*/ 464820 w 1839433"/>
              <a:gd name="connsiteY1" fmla="*/ 114300 h 2048894"/>
              <a:gd name="connsiteX2" fmla="*/ 807720 w 1839433"/>
              <a:gd name="connsiteY2" fmla="*/ 167640 h 2048894"/>
              <a:gd name="connsiteX3" fmla="*/ 1127760 w 1839433"/>
              <a:gd name="connsiteY3" fmla="*/ 167640 h 2048894"/>
              <a:gd name="connsiteX4" fmla="*/ 1546860 w 1839433"/>
              <a:gd name="connsiteY4" fmla="*/ 83820 h 2048894"/>
              <a:gd name="connsiteX5" fmla="*/ 1821180 w 1839433"/>
              <a:gd name="connsiteY5" fmla="*/ 0 h 2048894"/>
              <a:gd name="connsiteX6" fmla="*/ 1839433 w 1839433"/>
              <a:gd name="connsiteY6" fmla="*/ 2048894 h 2048894"/>
              <a:gd name="connsiteX7" fmla="*/ 0 w 1839433"/>
              <a:gd name="connsiteY7" fmla="*/ 1356360 h 2048894"/>
              <a:gd name="connsiteX8" fmla="*/ 22860 w 1839433"/>
              <a:gd name="connsiteY8" fmla="*/ 0 h 2048894"/>
              <a:gd name="connsiteX0" fmla="*/ 0 w 1816573"/>
              <a:gd name="connsiteY0" fmla="*/ 0 h 2090006"/>
              <a:gd name="connsiteX1" fmla="*/ 441960 w 1816573"/>
              <a:gd name="connsiteY1" fmla="*/ 114300 h 2090006"/>
              <a:gd name="connsiteX2" fmla="*/ 784860 w 1816573"/>
              <a:gd name="connsiteY2" fmla="*/ 167640 h 2090006"/>
              <a:gd name="connsiteX3" fmla="*/ 1104900 w 1816573"/>
              <a:gd name="connsiteY3" fmla="*/ 167640 h 2090006"/>
              <a:gd name="connsiteX4" fmla="*/ 1524000 w 1816573"/>
              <a:gd name="connsiteY4" fmla="*/ 83820 h 2090006"/>
              <a:gd name="connsiteX5" fmla="*/ 1798320 w 1816573"/>
              <a:gd name="connsiteY5" fmla="*/ 0 h 2090006"/>
              <a:gd name="connsiteX6" fmla="*/ 1816573 w 1816573"/>
              <a:gd name="connsiteY6" fmla="*/ 2048894 h 2090006"/>
              <a:gd name="connsiteX7" fmla="*/ 19670 w 1816573"/>
              <a:gd name="connsiteY7" fmla="*/ 2090006 h 2090006"/>
              <a:gd name="connsiteX8" fmla="*/ 0 w 1816573"/>
              <a:gd name="connsiteY8" fmla="*/ 0 h 20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573" h="2090006">
                <a:moveTo>
                  <a:pt x="0" y="0"/>
                </a:moveTo>
                <a:lnTo>
                  <a:pt x="441960" y="114300"/>
                </a:lnTo>
                <a:lnTo>
                  <a:pt x="784860" y="167640"/>
                </a:lnTo>
                <a:lnTo>
                  <a:pt x="1104900" y="167640"/>
                </a:lnTo>
                <a:lnTo>
                  <a:pt x="1524000" y="83820"/>
                </a:lnTo>
                <a:lnTo>
                  <a:pt x="1798320" y="0"/>
                </a:lnTo>
                <a:lnTo>
                  <a:pt x="1816573" y="2048894"/>
                </a:lnTo>
                <a:lnTo>
                  <a:pt x="19670" y="209000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/>
          <p:cNvSpPr/>
          <p:nvPr/>
        </p:nvSpPr>
        <p:spPr>
          <a:xfrm>
            <a:off x="1323975" y="4524375"/>
            <a:ext cx="1739900" cy="165142"/>
          </a:xfrm>
          <a:custGeom>
            <a:avLst/>
            <a:gdLst>
              <a:gd name="connsiteX0" fmla="*/ 0 w 1739900"/>
              <a:gd name="connsiteY0" fmla="*/ 0 h 165142"/>
              <a:gd name="connsiteX1" fmla="*/ 876300 w 1739900"/>
              <a:gd name="connsiteY1" fmla="*/ 165100 h 165142"/>
              <a:gd name="connsiteX2" fmla="*/ 1739900 w 1739900"/>
              <a:gd name="connsiteY2" fmla="*/ 12700 h 1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65142">
                <a:moveTo>
                  <a:pt x="0" y="0"/>
                </a:moveTo>
                <a:cubicBezTo>
                  <a:pt x="293158" y="81491"/>
                  <a:pt x="586317" y="162983"/>
                  <a:pt x="876300" y="165100"/>
                </a:cubicBezTo>
                <a:cubicBezTo>
                  <a:pt x="1166283" y="167217"/>
                  <a:pt x="1453091" y="89958"/>
                  <a:pt x="1739900" y="127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387152" y="3140968"/>
            <a:ext cx="1130498" cy="22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7940" y="3422650"/>
            <a:ext cx="1127010" cy="6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236514" y="3140968"/>
            <a:ext cx="576064" cy="57606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50" y="3422650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17650" y="3430843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xplosion: 8 Points 30"/>
          <p:cNvSpPr/>
          <p:nvPr/>
        </p:nvSpPr>
        <p:spPr>
          <a:xfrm>
            <a:off x="6786363" y="2273300"/>
            <a:ext cx="1944216" cy="1443732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 Life Maths!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8096" y="2704604"/>
            <a:ext cx="2930004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sewage container fills at a rate of 20 cm</a:t>
            </a:r>
            <a:r>
              <a:rPr lang="en-GB" baseline="30000" dirty="0"/>
              <a:t>3</a:t>
            </a:r>
            <a:r>
              <a:rPr lang="en-GB" dirty="0"/>
              <a:t> per second.</a:t>
            </a:r>
          </a:p>
          <a:p>
            <a:endParaRPr lang="en-GB" dirty="0"/>
          </a:p>
          <a:p>
            <a:r>
              <a:rPr lang="en-GB" dirty="0"/>
              <a:t>How could we use appropriate notation to represent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at which the 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changes with respect to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blipFill>
                <a:blip r:embed="rId4"/>
                <a:stretch>
                  <a:fillRect l="-1429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059832" y="5587941"/>
            <a:ext cx="504056" cy="488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0017 -0.07616 " pathEditMode="relative" rAng="0" ptsTypes="AA">
                                      <p:cBhvr>
                                        <p:cTn id="50" dur="10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1" animBg="1"/>
      <p:bldP spid="6" grpId="0" animBg="1"/>
      <p:bldP spid="11" grpId="0" animBg="1"/>
      <p:bldP spid="11" grpId="1" animBg="1"/>
      <p:bldP spid="10" grpId="0" animBg="1"/>
      <p:bldP spid="20" grpId="0" animBg="1"/>
      <p:bldP spid="31" grpId="0" animBg="1"/>
      <p:bldP spid="32" grpId="0" animBg="1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 Optimisation Problem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6789" y="677224"/>
            <a:ext cx="8134196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Optimisation problems in an exam usually follow the following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2 variables involved (you may have to introduce one yourself), typically lengths.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expressions for </a:t>
            </a:r>
            <a:r>
              <a:rPr lang="en-GB" sz="1400" b="1" dirty="0"/>
              <a:t>two different physical quantities</a:t>
            </a:r>
            <a:r>
              <a:rPr lang="en-GB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One is a </a:t>
            </a:r>
            <a:r>
              <a:rPr lang="en-GB" sz="1400" b="1" u="sng" dirty="0"/>
              <a:t>constraint</a:t>
            </a:r>
            <a:r>
              <a:rPr lang="en-GB" sz="1400" dirty="0"/>
              <a:t>, e.g. “the surface area is 20cm</a:t>
            </a:r>
            <a:r>
              <a:rPr lang="en-GB" sz="1400" baseline="30000" dirty="0"/>
              <a:t>2</a:t>
            </a:r>
            <a:r>
              <a:rPr lang="en-GB" sz="1400" dirty="0"/>
              <a:t>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b="1" u="sng" dirty="0"/>
              <a:t>other we wish to maximise/minimise</a:t>
            </a:r>
            <a:r>
              <a:rPr lang="en-GB" sz="1400" dirty="0"/>
              <a:t>, e.g. “we wish to maximise the volume”.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use the constraint to </a:t>
            </a:r>
            <a:r>
              <a:rPr lang="en-GB" sz="1400" b="1" u="sng" dirty="0"/>
              <a:t>eliminate one of the variables</a:t>
            </a:r>
            <a:r>
              <a:rPr lang="en-GB" sz="1400" dirty="0"/>
              <a:t> in the latter equation, so that it is then </a:t>
            </a:r>
            <a:r>
              <a:rPr lang="en-GB" sz="1400" b="1" u="sng" dirty="0"/>
              <a:t>just in terms of one variable</a:t>
            </a:r>
            <a:r>
              <a:rPr lang="en-GB" sz="1400" dirty="0"/>
              <a:t>, and we can then use differentiation to find the turning point.</a:t>
            </a:r>
            <a:r>
              <a:rPr lang="en-GB" sz="1400" b="1" u="sng" dirty="0"/>
              <a:t> </a:t>
            </a:r>
          </a:p>
        </p:txBody>
      </p:sp>
      <p:sp>
        <p:nvSpPr>
          <p:cNvPr id="6" name="Cube 5"/>
          <p:cNvSpPr/>
          <p:nvPr/>
        </p:nvSpPr>
        <p:spPr>
          <a:xfrm>
            <a:off x="377644" y="2728279"/>
            <a:ext cx="2727063" cy="135462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large tank in the shape of a cuboid is to be made from 54m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 of sheet metal. The tank has a horizontal base and no top. The height of the tank is </a:t>
                </a:r>
                <a14:m>
                  <m:oMath xmlns:m="http://schemas.openxmlformats.org/officeDocument/2006/math">
                    <m:r>
                      <a:rPr lang="en-GB" sz="16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1600" dirty="0"/>
                  <a:t> metres. Two of the opposite vertical faces are squares.</a:t>
                </a:r>
              </a:p>
              <a:p>
                <a:endParaRPr lang="en-GB" sz="600" dirty="0"/>
              </a:p>
              <a:p>
                <a:r>
                  <a:rPr lang="en-GB" sz="1600" dirty="0"/>
                  <a:t>a) Show that the volume, V m</a:t>
                </a:r>
                <a:r>
                  <a:rPr lang="en-GB" sz="1600" baseline="30000" dirty="0"/>
                  <a:t>3</a:t>
                </a:r>
                <a:r>
                  <a:rPr lang="en-GB" sz="1600" dirty="0"/>
                  <a:t>, of the tank is given by </a:t>
                </a:r>
              </a:p>
              <a:p>
                <a:r>
                  <a:rPr lang="en-GB" sz="1600" b="0" dirty="0"/>
                  <a:t>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𝑉</m:t>
                    </m:r>
                    <m:r>
                      <a:rPr lang="en-GB" sz="1600" b="0" i="1" smtClean="0">
                        <a:latin typeface="Cambria Math"/>
                      </a:rPr>
                      <m:t>=18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744279" y="2728279"/>
            <a:ext cx="1744" cy="312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GB" sz="1600" dirty="0"/>
                  <a:t>b) Given that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can vary, use differentiation to find the maximum or minimum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4" y="1238493"/>
            <a:ext cx="4593355" cy="3822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639" y="857977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2011 Q8</a:t>
            </a:r>
          </a:p>
        </p:txBody>
      </p:sp>
    </p:spTree>
    <p:extLst>
      <p:ext uri="{BB962C8B-B14F-4D97-AF65-F5344CB8AC3E}">
        <p14:creationId xmlns:p14="http://schemas.microsoft.com/office/powerpoint/2010/main" val="18235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gradient function, or derivative,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gradient function can be used to find the gradient of the curve for any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  <a:blipFill>
                <a:blip r:embed="rId2"/>
                <a:stretch>
                  <a:fillRect l="-686" t="-1618" r="-98" b="-3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will soon see an easier/quicker way to differentiate expressions like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without using ‘limits’. But this method, known as </a:t>
                </a:r>
                <a:r>
                  <a:rPr lang="en-GB" sz="1400" b="1" dirty="0"/>
                  <a:t>differentiating by first principles</a:t>
                </a:r>
                <a:r>
                  <a:rPr lang="en-GB" sz="1400" dirty="0"/>
                  <a:t>, is now in the A Level syllabus, and you could be tested on it!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blipFill>
                <a:blip r:embed="rId3"/>
                <a:stretch>
                  <a:fillRect l="-489" t="-1042" r="-1303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456121" y="2943791"/>
            <a:ext cx="347576" cy="28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Note:</a:t>
                </a:r>
              </a:p>
              <a:p>
                <a:r>
                  <a:rPr lang="en-GB" sz="1400" dirty="0"/>
                  <a:t>Whether we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for the gradient function depends on whether 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to start with: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→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blipFill>
                <a:blip r:embed="rId4"/>
                <a:stretch>
                  <a:fillRect l="-552" t="-294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7197888" y="4088042"/>
            <a:ext cx="350522" cy="16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76438" y="4428184"/>
            <a:ext cx="917682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/>
              <a:t>“Lagrange’s notation”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20517" y="4657060"/>
            <a:ext cx="845288" cy="10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17522" y="3962922"/>
            <a:ext cx="1416478" cy="3077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dirty="0"/>
              <a:t>“Leibniz’s notation</a:t>
            </a:r>
            <a:r>
              <a:rPr lang="en-GB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Prove </a:t>
                </a:r>
                <a:r>
                  <a:rPr lang="en-GB" b="1" dirty="0"/>
                  <a:t>from first principles </a:t>
                </a:r>
                <a:r>
                  <a:rPr lang="en-GB" dirty="0"/>
                  <a:t>that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9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Differentiating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Thankfully, there’s a quick way to differentiate terms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constant) with having to use first principles every time: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blipFill>
                <a:blip r:embed="rId3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are constants)</a:t>
                </a:r>
              </a:p>
              <a:p>
                <a:r>
                  <a:rPr lang="en-GB" dirty="0"/>
                  <a:t>i.e. multiply by the power and reduce the power by 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  <a:blipFill>
                <a:blip r:embed="rId4"/>
                <a:stretch>
                  <a:fillRect l="-70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2708920"/>
            <a:ext cx="16561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8363" y="3262743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63" y="3262743"/>
                <a:ext cx="2772013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0606" y="333572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Power is 5, so multiply by 5 then reduce power by 5.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657600" y="3561907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8363" y="3973882"/>
                <a:ext cx="2618356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63" y="3973882"/>
                <a:ext cx="2618356" cy="4932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3648434" y="4220521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power need not be an integer!</a:t>
                </a:r>
              </a:p>
              <a:p>
                <a:r>
                  <a:rPr lang="en-GB" sz="1400" dirty="0"/>
                  <a:t>Remember to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blipFill>
                <a:blip r:embed="rId7"/>
                <a:stretch>
                  <a:fillRect l="-604" t="-1980" b="-2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0864" y="4693863"/>
                <a:ext cx="30339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64" y="4693863"/>
                <a:ext cx="3033979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2757" y="5347970"/>
                <a:ext cx="2766736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7" y="5347970"/>
                <a:ext cx="2766736" cy="566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23827" y="4511132"/>
                <a:ext cx="3744416" cy="6222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Why would it be incorrect to say that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1400" b="1" dirty="0" smtClean="0"/>
                  <a:t>?</a:t>
                </a:r>
                <a:endParaRPr lang="en-GB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827" y="4511132"/>
                <a:ext cx="3744416" cy="6222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261589" y="6150707"/>
                <a:ext cx="2457325" cy="43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589" y="6150707"/>
                <a:ext cx="2457325" cy="437749"/>
              </a:xfrm>
              <a:prstGeom prst="rect">
                <a:avLst/>
              </a:prstGeom>
              <a:blipFill>
                <a:blip r:embed="rId11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950" y="1193474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50" y="1193474"/>
                <a:ext cx="2772013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949812"/>
                <a:ext cx="2899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49812"/>
                <a:ext cx="2899606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6286" y="2611606"/>
                <a:ext cx="1938423" cy="77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6" y="2611606"/>
                <a:ext cx="1938423" cy="772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482" y="3778940"/>
                <a:ext cx="1754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82" y="3778940"/>
                <a:ext cx="175451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6690" y="4664776"/>
                <a:ext cx="1697613" cy="436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90" y="4664776"/>
                <a:ext cx="1697613" cy="43697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70569" y="13640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569" y="1949817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569" y="2916548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0569" y="383318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0569" y="4736596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93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Differentiating Multiple Terms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Differentiate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4143" y="2219008"/>
                <a:ext cx="1630079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43" y="2219008"/>
                <a:ext cx="1630079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/>
          <p:cNvSpPr/>
          <p:nvPr/>
        </p:nvSpPr>
        <p:spPr>
          <a:xfrm>
            <a:off x="4246484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/>
          <p:cNvSpPr/>
          <p:nvPr/>
        </p:nvSpPr>
        <p:spPr>
          <a:xfrm>
            <a:off x="4851781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/>
          <p:cNvSpPr/>
          <p:nvPr/>
        </p:nvSpPr>
        <p:spPr>
          <a:xfrm>
            <a:off x="5462973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2115" y="4207894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15" y="4207894"/>
                <a:ext cx="3782107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9118" y="441585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118" y="5001657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9118" y="5968388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148" y="4955955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48" y="4955955"/>
                <a:ext cx="3782107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7148" y="5704016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48" y="5704016"/>
                <a:ext cx="378210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480825" y="4312021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80825" y="521543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3821" y="4149471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21" y="4149471"/>
                <a:ext cx="3782107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08855" y="4994352"/>
                <a:ext cx="420491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55" y="4994352"/>
                <a:ext cx="4204917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5721" y="4590110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21" y="4590110"/>
                <a:ext cx="1802387" cy="276999"/>
              </a:xfrm>
              <a:prstGeom prst="rect">
                <a:avLst/>
              </a:prstGeom>
              <a:blipFill>
                <a:blip r:embed="rId9"/>
                <a:stretch>
                  <a:fillRect l="-33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55720" y="5474291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20" y="5474291"/>
                <a:ext cx="1802387" cy="276999"/>
              </a:xfrm>
              <a:prstGeom prst="rect">
                <a:avLst/>
              </a:prstGeom>
              <a:blipFill>
                <a:blip r:embed="rId10"/>
                <a:stretch>
                  <a:fillRect l="-33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32"/>
          <p:cNvSpPr txBox="1"/>
          <p:nvPr/>
        </p:nvSpPr>
        <p:spPr>
          <a:xfrm>
            <a:off x="1144" y="3076635"/>
            <a:ext cx="9142856" cy="59912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/>
              <a:t>Quickfire</a:t>
            </a:r>
            <a:r>
              <a:rPr lang="en-GB" sz="3200" dirty="0"/>
              <a:t> Questions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144" y="3675762"/>
            <a:ext cx="9142856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700" b="0" dirty="0"/>
              </a:p>
              <a:p>
                <a:pPr marL="342900" indent="-3429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5.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9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36890</TotalTime>
  <Words>3687</Words>
  <Application>Microsoft Office PowerPoint</Application>
  <PresentationFormat>On-screen Show (4:3)</PresentationFormat>
  <Paragraphs>345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Cambria Math</vt:lpstr>
      <vt:lpstr>Wingdings</vt:lpstr>
      <vt:lpstr>Office Theme</vt:lpstr>
      <vt:lpstr>P1 Chapter 12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Stef Smith</cp:lastModifiedBy>
  <cp:revision>1355</cp:revision>
  <cp:lastPrinted>2020-01-24T12:08:42Z</cp:lastPrinted>
  <dcterms:created xsi:type="dcterms:W3CDTF">2013-02-28T07:36:55Z</dcterms:created>
  <dcterms:modified xsi:type="dcterms:W3CDTF">2020-02-12T14:28:34Z</dcterms:modified>
</cp:coreProperties>
</file>