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81" r:id="rId2"/>
    <p:sldId id="666" r:id="rId3"/>
    <p:sldId id="641" r:id="rId4"/>
    <p:sldId id="642" r:id="rId5"/>
    <p:sldId id="645" r:id="rId6"/>
    <p:sldId id="651" r:id="rId7"/>
    <p:sldId id="652" r:id="rId8"/>
    <p:sldId id="657" r:id="rId9"/>
    <p:sldId id="658" r:id="rId10"/>
    <p:sldId id="661" r:id="rId11"/>
    <p:sldId id="663" r:id="rId12"/>
    <p:sldId id="664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107" d="100"/>
          <a:sy n="107" d="100"/>
        </p:scale>
        <p:origin x="102" y="12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20/11/2019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5" Type="http://schemas.openxmlformats.org/officeDocument/2006/relationships/image" Target="../media/image100.png"/><Relationship Id="rId4" Type="http://schemas.openxmlformats.org/officeDocument/2006/relationships/image" Target="../media/image89.png"/><Relationship Id="rId14" Type="http://schemas.openxmlformats.org/officeDocument/2006/relationships/image" Target="../media/image9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P1 Chapter 8 :: </a:t>
            </a:r>
            <a:r>
              <a:rPr lang="en-GB" dirty="0"/>
              <a:t>Binomial Expansion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Pupil notes</a:t>
            </a:r>
            <a:endParaRPr lang="en-GB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23</a:t>
            </a:r>
            <a:r>
              <a:rPr lang="en-GB" baseline="30000" dirty="0"/>
              <a:t>rd</a:t>
            </a:r>
            <a:r>
              <a:rPr lang="en-GB" dirty="0"/>
              <a:t> July 2018</a:t>
            </a:r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6911" y="851839"/>
                <a:ext cx="780015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400" dirty="0"/>
                  <a:t>,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 is a non-zero constant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dirty="0"/>
                  <a:t> is double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/>
                  <a:t>. 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11" y="851839"/>
                <a:ext cx="7800156" cy="1200329"/>
              </a:xfrm>
              <a:prstGeom prst="rect">
                <a:avLst/>
              </a:prstGeom>
              <a:blipFill>
                <a:blip r:embed="rId2"/>
                <a:stretch>
                  <a:fillRect b="-35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Estimating Powers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72" y="1172639"/>
            <a:ext cx="7046997" cy="23042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95536" y="764704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Jan 2012 Q3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17761" y="1632269"/>
                <a:ext cx="1302775" cy="13849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Fro Tip</a:t>
                </a:r>
                <a:r>
                  <a:rPr lang="en-GB" sz="1400" dirty="0"/>
                  <a:t>: Use your calculator to compare against the exact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1.025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761" y="1632269"/>
                <a:ext cx="1302775" cy="1384995"/>
              </a:xfrm>
              <a:prstGeom prst="rect">
                <a:avLst/>
              </a:prstGeom>
              <a:blipFill>
                <a:blip r:embed="rId5"/>
                <a:stretch>
                  <a:fillRect l="-461" r="-461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stCxn id="14" idx="2"/>
          </p:cNvCxnSpPr>
          <p:nvPr/>
        </p:nvCxnSpPr>
        <p:spPr>
          <a:xfrm flipH="1">
            <a:off x="8100392" y="3017264"/>
            <a:ext cx="168757" cy="339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68" y="1134036"/>
            <a:ext cx="7010620" cy="176934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5536" y="764704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Jan 2008 Q3</a:t>
            </a:r>
          </a:p>
        </p:txBody>
      </p:sp>
    </p:spTree>
    <p:extLst>
      <p:ext uri="{BB962C8B-B14F-4D97-AF65-F5344CB8AC3E}">
        <p14:creationId xmlns:p14="http://schemas.microsoft.com/office/powerpoint/2010/main" val="95144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6120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Pascalini’s</a:t>
            </a:r>
            <a:r>
              <a:rPr lang="en-GB" dirty="0" smtClean="0"/>
              <a:t> Pizza Palace</a:t>
            </a:r>
          </a:p>
          <a:p>
            <a:r>
              <a:rPr lang="en-GB" dirty="0" smtClean="0"/>
              <a:t>If </a:t>
            </a:r>
            <a:r>
              <a:rPr lang="en-GB" dirty="0" smtClean="0"/>
              <a:t>I have 5 different pizza </a:t>
            </a:r>
            <a:r>
              <a:rPr lang="en-GB" dirty="0" smtClean="0"/>
              <a:t>toppings, how </a:t>
            </a:r>
            <a:r>
              <a:rPr lang="en-GB" dirty="0" smtClean="0"/>
              <a:t>many pizzas can I choose with:</a:t>
            </a:r>
          </a:p>
          <a:p>
            <a:pPr marL="342900" indent="-342900">
              <a:buAutoNum type="alphaLcParenR"/>
            </a:pPr>
            <a:r>
              <a:rPr lang="en-GB" dirty="0" smtClean="0"/>
              <a:t>0 toppings</a:t>
            </a:r>
          </a:p>
          <a:p>
            <a:pPr marL="342900" indent="-342900">
              <a:buAutoNum type="alphaLcParenR"/>
            </a:pPr>
            <a:r>
              <a:rPr lang="en-GB" dirty="0" smtClean="0"/>
              <a:t>1 topping</a:t>
            </a:r>
          </a:p>
          <a:p>
            <a:pPr marL="342900" indent="-342900">
              <a:buAutoNum type="alphaLcParenR"/>
            </a:pPr>
            <a:r>
              <a:rPr lang="en-GB" dirty="0" smtClean="0"/>
              <a:t>2 toppings</a:t>
            </a:r>
          </a:p>
          <a:p>
            <a:pPr marL="342900" indent="-342900">
              <a:buAutoNum type="alphaLcParenR"/>
            </a:pPr>
            <a:r>
              <a:rPr lang="en-GB" dirty="0" smtClean="0"/>
              <a:t>3 toppings </a:t>
            </a:r>
          </a:p>
          <a:p>
            <a:pPr marL="342900" indent="-342900">
              <a:buAutoNum type="alphaLcParenR"/>
            </a:pPr>
            <a:r>
              <a:rPr lang="en-GB" dirty="0" smtClean="0"/>
              <a:t>4 toppings</a:t>
            </a:r>
          </a:p>
          <a:p>
            <a:pPr marL="342900" indent="-342900">
              <a:buAutoNum type="alphaLcParenR"/>
            </a:pPr>
            <a:r>
              <a:rPr lang="en-GB" dirty="0" smtClean="0"/>
              <a:t>5 toppings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444208" y="118646"/>
            <a:ext cx="13094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Salami</a:t>
            </a:r>
          </a:p>
          <a:p>
            <a:r>
              <a:rPr lang="en-GB" dirty="0" smtClean="0"/>
              <a:t>Ham</a:t>
            </a:r>
          </a:p>
          <a:p>
            <a:r>
              <a:rPr lang="en-GB" dirty="0" smtClean="0"/>
              <a:t>Mushrooms</a:t>
            </a:r>
          </a:p>
          <a:p>
            <a:r>
              <a:rPr lang="en-GB" dirty="0" smtClean="0"/>
              <a:t>Chicken</a:t>
            </a:r>
          </a:p>
          <a:p>
            <a:r>
              <a:rPr lang="en-GB" dirty="0" smtClean="0"/>
              <a:t>Peppers</a:t>
            </a:r>
          </a:p>
          <a:p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5536" y="4149080"/>
                <a:ext cx="3168352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lphaLcParenR"/>
                </a:pPr>
                <a:r>
                  <a:rPr lang="en-GB" sz="2400" dirty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GB" sz="2400" baseline="30000" dirty="0"/>
              </a:p>
              <a:p>
                <a:pPr marL="514350" indent="-514350">
                  <a:buAutoNum type="alphaLcParenR"/>
                </a:pPr>
                <a:r>
                  <a:rPr lang="en-GB" sz="2400" dirty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GB" sz="2400" baseline="30000" dirty="0"/>
              </a:p>
              <a:p>
                <a:pPr marL="514350" indent="-514350">
                  <a:buAutoNum type="alphaLcParenR"/>
                </a:pPr>
                <a:r>
                  <a:rPr lang="en-GB" sz="2400" dirty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baseline="30000" dirty="0"/>
              </a:p>
              <a:p>
                <a:pPr marL="514350" indent="-514350">
                  <a:buAutoNum type="alphaLcParenR"/>
                </a:pPr>
                <a:r>
                  <a:rPr lang="en-GB" sz="2400" dirty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400" baseline="30000" dirty="0"/>
              </a:p>
              <a:p>
                <a:pPr marL="514350" indent="-514350">
                  <a:buAutoNum type="alphaLcParenR"/>
                </a:pPr>
                <a:r>
                  <a:rPr lang="en-GB" sz="2400" dirty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400" baseline="30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149080"/>
                <a:ext cx="3168352" cy="1938992"/>
              </a:xfrm>
              <a:prstGeom prst="rect">
                <a:avLst/>
              </a:prstGeom>
              <a:blipFill>
                <a:blip r:embed="rId2"/>
                <a:stretch>
                  <a:fillRect l="-3077" t="-3145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33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980728"/>
                <a:ext cx="4396556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80728"/>
                <a:ext cx="4396556" cy="461665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1916832"/>
                <a:ext cx="28083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916832"/>
                <a:ext cx="280831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0700" y="3040360"/>
            <a:ext cx="243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First fill in the correct row of Pascal’s triangle.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6740" y="733648"/>
            <a:ext cx="3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Next have descending or ascending powers of one of the terms, going between 0 and 4 (note that if the power is 0, the term is 1, so we need not write it).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2200" y="333960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And do the same with the second term but with powers going the opposite way, noting again that the ‘power of 0’ term does not appear.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195736" y="3339608"/>
            <a:ext cx="1093316" cy="377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876800" y="1600200"/>
            <a:ext cx="939800" cy="444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715000" y="3797300"/>
            <a:ext cx="657200" cy="42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708" y="4343484"/>
            <a:ext cx="33840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Simplify each term (ensuring any number in a bracket is raised to the appropriate power)</a:t>
            </a:r>
          </a:p>
        </p:txBody>
      </p:sp>
    </p:spTree>
    <p:extLst>
      <p:ext uri="{BB962C8B-B14F-4D97-AF65-F5344CB8AC3E}">
        <p14:creationId xmlns:p14="http://schemas.microsoft.com/office/powerpoint/2010/main" val="23478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Another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82500" y="1777132"/>
                <a:ext cx="28083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2500" y="1777132"/>
                <a:ext cx="280831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87824" y="764704"/>
                <a:ext cx="54726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(1−2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the same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so we expand as before, but use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for the second term.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764704"/>
                <a:ext cx="5472608" cy="646331"/>
              </a:xfrm>
              <a:prstGeom prst="rect">
                <a:avLst/>
              </a:prstGeom>
              <a:blipFill>
                <a:blip r:embed="rId3"/>
                <a:stretch>
                  <a:fillRect l="-891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95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Factorial and Choose Function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7504" y="693955"/>
                <a:ext cx="5184576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Wingdings" panose="05000000000000000000" pitchFamily="2" charset="2"/>
                  </a:rPr>
                  <a:t>!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!=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×…×2×1</m:t>
                    </m:r>
                  </m:oMath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said “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/>
                  <a:t> factorial”, is the number of ways of arranging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/>
                  <a:t> objects in a line.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93955"/>
                <a:ext cx="5184576" cy="830997"/>
              </a:xfrm>
              <a:prstGeom prst="rect">
                <a:avLst/>
              </a:prstGeom>
              <a:blipFill>
                <a:blip r:embed="rId2"/>
                <a:stretch>
                  <a:fillRect l="-468" t="-1429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-29688" y="1596948"/>
                <a:ext cx="6257872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For example, suppose you had three letters, A, B and C, and wanted to arrange them in a line to form a ‘word’, e.g. ACB or BAC.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There are 3 choices for the first letter.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There are then 2 choices left for the second letter.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There is then only 1 choice left for the last letter.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/>
              </a:p>
              <a:p>
                <a:r>
                  <a:rPr lang="en-GB" sz="1600" dirty="0"/>
                  <a:t>There are therefore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3×2×1=3!=6</m:t>
                    </m:r>
                  </m:oMath>
                </a14:m>
                <a:r>
                  <a:rPr lang="en-GB" sz="1600" dirty="0"/>
                  <a:t> possible combinations.</a:t>
                </a:r>
              </a:p>
              <a:p>
                <a:r>
                  <a:rPr lang="en-GB" sz="1600" b="1" dirty="0"/>
                  <a:t>Your calculator can calculate a factorial using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!</m:t>
                    </m:r>
                  </m:oMath>
                </a14:m>
                <a:r>
                  <a:rPr lang="en-GB" sz="1600" b="1" dirty="0"/>
                  <a:t> button.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688" y="1596948"/>
                <a:ext cx="6257872" cy="2123658"/>
              </a:xfrm>
              <a:prstGeom prst="rect">
                <a:avLst/>
              </a:prstGeom>
              <a:blipFill>
                <a:blip r:embed="rId3"/>
                <a:stretch>
                  <a:fillRect l="-487" t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616" y="3662752"/>
                <a:ext cx="5894916" cy="12187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Wingdings" panose="05000000000000000000" pitchFamily="2" charset="2"/>
                  </a:rPr>
                  <a:t>!</a:t>
                </a: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baseline="3000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sz="1600" dirty="0"/>
                  <a:t/>
                </a:r>
                <a:br>
                  <a:rPr lang="en-GB" sz="1600" dirty="0"/>
                </a:br>
                <a:r>
                  <a:rPr lang="en-GB" sz="1600" dirty="0"/>
                  <a:t>said “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/>
                  <a:t> choose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/>
                  <a:t>”, is the number of ways of ‘choosing’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/>
                  <a:t> things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/>
                  <a:t>, such that the order in our selection does not matter.</a:t>
                </a:r>
              </a:p>
              <a:p>
                <a:r>
                  <a:rPr lang="en-GB" sz="1600" dirty="0"/>
                  <a:t>These are also known as </a:t>
                </a:r>
                <a:r>
                  <a:rPr lang="en-GB" sz="1600" b="1" u="sng" dirty="0"/>
                  <a:t>binomial coefficients</a:t>
                </a:r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6" y="3662752"/>
                <a:ext cx="5894916" cy="1218732"/>
              </a:xfrm>
              <a:prstGeom prst="rect">
                <a:avLst/>
              </a:prstGeom>
              <a:blipFill>
                <a:blip r:embed="rId4"/>
                <a:stretch>
                  <a:fillRect l="-412" b="-44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8616" y="4900078"/>
                <a:ext cx="7321376" cy="1402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For example, if you a football team captain and need to choose 4 people from amongst 10 in your class, there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10!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4!6! 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=210</m:t>
                    </m:r>
                  </m:oMath>
                </a14:m>
                <a:r>
                  <a:rPr lang="en-GB" sz="1600" dirty="0"/>
                  <a:t> possible selections. </a:t>
                </a:r>
              </a:p>
              <a:p>
                <a:r>
                  <a:rPr lang="en-GB" sz="1600" i="1" dirty="0"/>
                  <a:t>(Note: the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i="1" dirty="0"/>
                  <a:t> notation is preferable to </a:t>
                </a:r>
                <a14:m>
                  <m:oMath xmlns:m="http://schemas.openxmlformats.org/officeDocument/2006/math">
                    <m:r>
                      <a:rPr lang="en-GB" sz="1600" b="0" i="1" baseline="3000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1" baseline="-2500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i="1" dirty="0"/>
                  <a:t>)</a:t>
                </a:r>
              </a:p>
              <a:p>
                <a:r>
                  <a:rPr lang="en-GB" sz="1600" b="1" dirty="0"/>
                  <a:t>Use the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𝒏𝑪𝒓</m:t>
                    </m:r>
                  </m:oMath>
                </a14:m>
                <a:r>
                  <a:rPr lang="en-GB" sz="1600" b="1" dirty="0"/>
                  <a:t> button on your calculator (your calculator input should display “10C4”)</a:t>
                </a:r>
                <a:endParaRPr lang="en-GB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6" y="4900078"/>
                <a:ext cx="7321376" cy="1402820"/>
              </a:xfrm>
              <a:prstGeom prst="rect">
                <a:avLst/>
              </a:prstGeom>
              <a:blipFill>
                <a:blip r:embed="rId5"/>
                <a:stretch>
                  <a:fillRect l="-500" t="-1304" b="-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228184" y="908720"/>
                <a:ext cx="2770956" cy="36245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Calculate the value of the following. You may use the factorial button, but not the </a:t>
                </a:r>
                <a:r>
                  <a:rPr lang="en-GB" sz="1600" dirty="0" err="1"/>
                  <a:t>nCr</a:t>
                </a:r>
                <a:r>
                  <a:rPr lang="en-GB" sz="1600" dirty="0"/>
                  <a:t> button.</a:t>
                </a:r>
              </a:p>
              <a:p>
                <a:pPr marL="457200" indent="-457200">
                  <a:buAutoNum type="alphaL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5!</m:t>
                    </m:r>
                  </m:oMath>
                </a14:m>
                <a:endParaRPr lang="en-GB" sz="160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0!</m:t>
                    </m:r>
                  </m:oMath>
                </a14:m>
                <a:endParaRPr lang="en-GB" sz="160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/>
              </a:p>
              <a:p>
                <a:pPr marL="457200" indent="-457200">
                  <a:buAutoNum type="alphaL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908720"/>
                <a:ext cx="2770956" cy="36245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62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Using Binomial Coefficients to Expand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1268760"/>
                <a:ext cx="7848872" cy="7834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The binomial expansion,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68760"/>
                <a:ext cx="7848872" cy="783420"/>
              </a:xfrm>
              <a:prstGeom prst="rect">
                <a:avLst/>
              </a:prstGeom>
              <a:blipFill>
                <a:blip r:embed="rId2"/>
                <a:stretch>
                  <a:fillRect l="-542" t="-3008" b="-1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50268" y="693115"/>
                <a:ext cx="52925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GB" sz="1200" dirty="0"/>
                  <a:t> is the set of natural numbers, i.e. positive integers. This formula is only valid for positive integers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/>
                  <a:t>. In Year 2 you will see how to deal with fractional/negative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2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268" y="693115"/>
                <a:ext cx="5292588" cy="461665"/>
              </a:xfrm>
              <a:prstGeom prst="rect">
                <a:avLst/>
              </a:prstGeom>
              <a:blipFill>
                <a:blip r:embed="rId3"/>
                <a:stretch>
                  <a:fillRect l="-115"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3779912" y="939800"/>
            <a:ext cx="68188" cy="235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6450" y="2193914"/>
                <a:ext cx="8621306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Find the first 4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000" dirty="0"/>
                  <a:t>,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50" y="2193914"/>
                <a:ext cx="8621306" cy="400110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962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2950" y="796914"/>
                <a:ext cx="8621306" cy="61202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Find the first 3 terms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GB" sz="2000" dirty="0"/>
                  <a:t>, in ascending powers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50" y="796914"/>
                <a:ext cx="8621306" cy="6120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75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Lesson 2: Getting </a:t>
              </a:r>
              <a:r>
                <a:rPr lang="en-GB" sz="3200" dirty="0"/>
                <a:t>a single term in the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852" y="912912"/>
                <a:ext cx="7899672" cy="55297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2000" dirty="0"/>
                  <a:t> the general term is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52" y="912912"/>
                <a:ext cx="7899672" cy="552972"/>
              </a:xfrm>
              <a:prstGeom prst="rect">
                <a:avLst/>
              </a:prstGeom>
              <a:blipFill>
                <a:blip r:embed="rId2"/>
                <a:stretch>
                  <a:fillRect l="-693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55776" y="1988840"/>
                <a:ext cx="252028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Power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in term wanted.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988840"/>
                <a:ext cx="2520280" cy="707886"/>
              </a:xfrm>
              <a:prstGeom prst="rect">
                <a:avLst/>
              </a:prstGeom>
              <a:blipFill>
                <a:blip r:embed="rId3"/>
                <a:stretch>
                  <a:fillRect l="-2415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436096" y="19888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Term in expansion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19888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Expression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39552" y="2852936"/>
            <a:ext cx="7759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39752" y="1988840"/>
            <a:ext cx="0" cy="4464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220072" y="1988840"/>
            <a:ext cx="0" cy="4464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9552" y="3068960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068960"/>
                <a:ext cx="165618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07369" y="3068960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69" y="3068960"/>
                <a:ext cx="165618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9552" y="3776002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76002"/>
                <a:ext cx="165618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01502" y="3776002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50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502" y="3776002"/>
                <a:ext cx="1656184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9552" y="4414292"/>
                <a:ext cx="1656184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414292"/>
                <a:ext cx="1656184" cy="465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901502" y="4393003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1502" y="4393003"/>
                <a:ext cx="1656184" cy="4616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88894" y="5160732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894" y="5160732"/>
                <a:ext cx="1656184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7716" y="5156564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16" y="5156564"/>
                <a:ext cx="1656184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5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Getting a single term in the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958165"/>
                <a:ext cx="7800156" cy="86260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400" dirty="0"/>
                  <a:t>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𝑞𝑥</m:t>
                            </m:r>
                          </m:e>
                        </m:d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GB" sz="2400" dirty="0"/>
                  <a:t> is 3360. Find the possible value(s) of the constant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58165"/>
                <a:ext cx="7800156" cy="862608"/>
              </a:xfrm>
              <a:prstGeom prst="rect">
                <a:avLst/>
              </a:prstGeom>
              <a:blipFill>
                <a:blip r:embed="rId2"/>
                <a:stretch>
                  <a:fillRect b="-241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53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27795</TotalTime>
  <Words>469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Office Theme</vt:lpstr>
      <vt:lpstr>P1 Chapter 8 :: Binomial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1050</cp:revision>
  <cp:lastPrinted>2019-11-20T12:07:14Z</cp:lastPrinted>
  <dcterms:created xsi:type="dcterms:W3CDTF">2013-02-28T07:36:55Z</dcterms:created>
  <dcterms:modified xsi:type="dcterms:W3CDTF">2019-11-20T12:07:36Z</dcterms:modified>
</cp:coreProperties>
</file>