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77" r:id="rId5"/>
    <p:sldId id="256" r:id="rId6"/>
    <p:sldId id="257" r:id="rId7"/>
    <p:sldId id="279" r:id="rId8"/>
    <p:sldId id="318" r:id="rId9"/>
    <p:sldId id="285" r:id="rId10"/>
    <p:sldId id="291" r:id="rId11"/>
    <p:sldId id="320" r:id="rId12"/>
    <p:sldId id="317" r:id="rId13"/>
    <p:sldId id="316" r:id="rId14"/>
    <p:sldId id="282" r:id="rId15"/>
    <p:sldId id="289" r:id="rId16"/>
    <p:sldId id="293" r:id="rId17"/>
    <p:sldId id="294" r:id="rId18"/>
    <p:sldId id="342" r:id="rId19"/>
    <p:sldId id="295" r:id="rId20"/>
    <p:sldId id="283" r:id="rId21"/>
    <p:sldId id="286" r:id="rId22"/>
    <p:sldId id="296" r:id="rId23"/>
    <p:sldId id="300" r:id="rId24"/>
    <p:sldId id="301" r:id="rId25"/>
    <p:sldId id="330" r:id="rId26"/>
    <p:sldId id="306" r:id="rId27"/>
    <p:sldId id="331" r:id="rId28"/>
    <p:sldId id="334" r:id="rId29"/>
    <p:sldId id="335" r:id="rId30"/>
    <p:sldId id="332" r:id="rId31"/>
    <p:sldId id="337" r:id="rId32"/>
    <p:sldId id="305" r:id="rId33"/>
    <p:sldId id="302" r:id="rId34"/>
    <p:sldId id="310" r:id="rId35"/>
    <p:sldId id="312" r:id="rId3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723" autoAdjust="0"/>
  </p:normalViewPr>
  <p:slideViewPr>
    <p:cSldViewPr snapToGrid="0">
      <p:cViewPr varScale="1">
        <p:scale>
          <a:sx n="104" d="100"/>
          <a:sy n="104" d="100"/>
        </p:scale>
        <p:origin x="870"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13" tIns="45706" rIns="91413" bIns="45706" rtlCol="0"/>
          <a:lstStyle>
            <a:lvl1pPr algn="l">
              <a:defRPr sz="1200"/>
            </a:lvl1pPr>
          </a:lstStyle>
          <a:p>
            <a:endParaRPr lang="fr-FR"/>
          </a:p>
        </p:txBody>
      </p:sp>
      <p:sp>
        <p:nvSpPr>
          <p:cNvPr id="3" name="Date Placeholder 2"/>
          <p:cNvSpPr>
            <a:spLocks noGrp="1"/>
          </p:cNvSpPr>
          <p:nvPr>
            <p:ph type="dt" sz="quarter" idx="1"/>
          </p:nvPr>
        </p:nvSpPr>
        <p:spPr>
          <a:xfrm>
            <a:off x="3850443" y="0"/>
            <a:ext cx="2945659" cy="498056"/>
          </a:xfrm>
          <a:prstGeom prst="rect">
            <a:avLst/>
          </a:prstGeom>
        </p:spPr>
        <p:txBody>
          <a:bodyPr vert="horz" lIns="91413" tIns="45706" rIns="91413" bIns="45706" rtlCol="0"/>
          <a:lstStyle>
            <a:lvl1pPr algn="r">
              <a:defRPr sz="1200"/>
            </a:lvl1pPr>
          </a:lstStyle>
          <a:p>
            <a:fld id="{3DFA2E05-69BE-4E2B-837A-4B7AD339196C}" type="datetimeFigureOut">
              <a:rPr lang="fr-FR" smtClean="0"/>
              <a:t>12/01/2022</a:t>
            </a:fld>
            <a:endParaRPr lang="fr-FR"/>
          </a:p>
        </p:txBody>
      </p:sp>
      <p:sp>
        <p:nvSpPr>
          <p:cNvPr id="4" name="Footer Placeholder 3"/>
          <p:cNvSpPr>
            <a:spLocks noGrp="1"/>
          </p:cNvSpPr>
          <p:nvPr>
            <p:ph type="ftr" sz="quarter" idx="2"/>
          </p:nvPr>
        </p:nvSpPr>
        <p:spPr>
          <a:xfrm>
            <a:off x="0" y="9428584"/>
            <a:ext cx="2945659" cy="498055"/>
          </a:xfrm>
          <a:prstGeom prst="rect">
            <a:avLst/>
          </a:prstGeom>
        </p:spPr>
        <p:txBody>
          <a:bodyPr vert="horz" lIns="91413" tIns="45706" rIns="91413" bIns="45706" rtlCol="0" anchor="b"/>
          <a:lstStyle>
            <a:lvl1pPr algn="l">
              <a:defRPr sz="1200"/>
            </a:lvl1pPr>
          </a:lstStyle>
          <a:p>
            <a:endParaRPr lang="fr-F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13" tIns="45706" rIns="91413" bIns="45706" rtlCol="0" anchor="b"/>
          <a:lstStyle>
            <a:lvl1pPr algn="r">
              <a:defRPr sz="1200"/>
            </a:lvl1pPr>
          </a:lstStyle>
          <a:p>
            <a:fld id="{1D46B857-E847-441C-9D09-E37630497076}" type="slidenum">
              <a:rPr lang="fr-FR" smtClean="0"/>
              <a:t>‹#›</a:t>
            </a:fld>
            <a:endParaRPr lang="fr-FR"/>
          </a:p>
        </p:txBody>
      </p:sp>
    </p:spTree>
    <p:extLst>
      <p:ext uri="{BB962C8B-B14F-4D97-AF65-F5344CB8AC3E}">
        <p14:creationId xmlns:p14="http://schemas.microsoft.com/office/powerpoint/2010/main" val="167096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12" cy="496729"/>
          </a:xfrm>
          <a:prstGeom prst="rect">
            <a:avLst/>
          </a:prstGeom>
        </p:spPr>
        <p:txBody>
          <a:bodyPr vert="horz" lIns="91413" tIns="45706" rIns="91413" bIns="45706" rtlCol="0"/>
          <a:lstStyle>
            <a:lvl1pPr algn="l">
              <a:defRPr sz="1200"/>
            </a:lvl1pPr>
          </a:lstStyle>
          <a:p>
            <a:endParaRPr lang="fr-FR"/>
          </a:p>
        </p:txBody>
      </p:sp>
      <p:sp>
        <p:nvSpPr>
          <p:cNvPr id="3" name="Date Placeholder 2"/>
          <p:cNvSpPr>
            <a:spLocks noGrp="1"/>
          </p:cNvSpPr>
          <p:nvPr>
            <p:ph type="dt" idx="1"/>
          </p:nvPr>
        </p:nvSpPr>
        <p:spPr>
          <a:xfrm>
            <a:off x="3850375" y="0"/>
            <a:ext cx="2945712" cy="496729"/>
          </a:xfrm>
          <a:prstGeom prst="rect">
            <a:avLst/>
          </a:prstGeom>
        </p:spPr>
        <p:txBody>
          <a:bodyPr vert="horz" lIns="91413" tIns="45706" rIns="91413" bIns="45706" rtlCol="0"/>
          <a:lstStyle>
            <a:lvl1pPr algn="r">
              <a:defRPr sz="1200"/>
            </a:lvl1pPr>
          </a:lstStyle>
          <a:p>
            <a:fld id="{D57DBFAC-27A3-BE48-9987-57225ED0A570}" type="datetimeFigureOut">
              <a:rPr lang="en-US" smtClean="0"/>
              <a:t>1/12/2022</a:t>
            </a:fld>
            <a:endParaRPr lang="fr-F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13" tIns="45706" rIns="91413" bIns="45706" rtlCol="0" anchor="ctr"/>
          <a:lstStyle/>
          <a:p>
            <a:endParaRPr lang="fr-FR"/>
          </a:p>
        </p:txBody>
      </p:sp>
      <p:sp>
        <p:nvSpPr>
          <p:cNvPr id="5" name="Notes Placeholder 4"/>
          <p:cNvSpPr>
            <a:spLocks noGrp="1"/>
          </p:cNvSpPr>
          <p:nvPr>
            <p:ph type="body" sz="quarter" idx="3"/>
          </p:nvPr>
        </p:nvSpPr>
        <p:spPr>
          <a:xfrm>
            <a:off x="679292" y="4714955"/>
            <a:ext cx="5439092" cy="4467383"/>
          </a:xfrm>
          <a:prstGeom prst="rect">
            <a:avLst/>
          </a:prstGeom>
        </p:spPr>
        <p:txBody>
          <a:bodyPr vert="horz" lIns="91413" tIns="45706" rIns="91413" bIns="4570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9428323"/>
            <a:ext cx="2945712" cy="496728"/>
          </a:xfrm>
          <a:prstGeom prst="rect">
            <a:avLst/>
          </a:prstGeom>
        </p:spPr>
        <p:txBody>
          <a:bodyPr vert="horz" lIns="91413" tIns="45706" rIns="91413" bIns="45706" rtlCol="0" anchor="b"/>
          <a:lstStyle>
            <a:lvl1pPr algn="l">
              <a:defRPr sz="1200"/>
            </a:lvl1pPr>
          </a:lstStyle>
          <a:p>
            <a:endParaRPr lang="fr-FR"/>
          </a:p>
        </p:txBody>
      </p:sp>
      <p:sp>
        <p:nvSpPr>
          <p:cNvPr id="7" name="Slide Number Placeholder 6"/>
          <p:cNvSpPr>
            <a:spLocks noGrp="1"/>
          </p:cNvSpPr>
          <p:nvPr>
            <p:ph type="sldNum" sz="quarter" idx="5"/>
          </p:nvPr>
        </p:nvSpPr>
        <p:spPr>
          <a:xfrm>
            <a:off x="3850375" y="9428323"/>
            <a:ext cx="2945712" cy="496728"/>
          </a:xfrm>
          <a:prstGeom prst="rect">
            <a:avLst/>
          </a:prstGeom>
        </p:spPr>
        <p:txBody>
          <a:bodyPr vert="horz" lIns="91413" tIns="45706" rIns="91413" bIns="45706" rtlCol="0" anchor="b"/>
          <a:lstStyle>
            <a:lvl1pPr algn="r">
              <a:defRPr sz="1200"/>
            </a:lvl1pPr>
          </a:lstStyle>
          <a:p>
            <a:fld id="{D7B5EA58-2862-AF4E-AB47-7D19665F2DE9}" type="slidenum">
              <a:rPr lang="fr-FR" smtClean="0"/>
              <a:t>‹#›</a:t>
            </a:fld>
            <a:endParaRPr lang="fr-FR"/>
          </a:p>
        </p:txBody>
      </p:sp>
    </p:spTree>
    <p:extLst>
      <p:ext uri="{BB962C8B-B14F-4D97-AF65-F5344CB8AC3E}">
        <p14:creationId xmlns:p14="http://schemas.microsoft.com/office/powerpoint/2010/main" val="24052087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B5EA58-2862-AF4E-AB47-7D19665F2DE9}" type="slidenum">
              <a:rPr lang="fr-FR" smtClean="0"/>
              <a:t>3</a:t>
            </a:fld>
            <a:endParaRPr lang="fr-FR"/>
          </a:p>
        </p:txBody>
      </p:sp>
    </p:spTree>
    <p:extLst>
      <p:ext uri="{BB962C8B-B14F-4D97-AF65-F5344CB8AC3E}">
        <p14:creationId xmlns:p14="http://schemas.microsoft.com/office/powerpoint/2010/main" val="94057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B5EA58-2862-AF4E-AB47-7D19665F2DE9}" type="slidenum">
              <a:rPr lang="fr-FR" smtClean="0"/>
              <a:t>18</a:t>
            </a:fld>
            <a:endParaRPr lang="fr-FR"/>
          </a:p>
        </p:txBody>
      </p:sp>
    </p:spTree>
    <p:extLst>
      <p:ext uri="{BB962C8B-B14F-4D97-AF65-F5344CB8AC3E}">
        <p14:creationId xmlns:p14="http://schemas.microsoft.com/office/powerpoint/2010/main" val="187954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Due</a:t>
            </a:r>
            <a:r>
              <a:rPr lang="fr-FR" baseline="0" dirty="0"/>
              <a:t> to the nature of </a:t>
            </a:r>
            <a:r>
              <a:rPr lang="fr-FR" baseline="0" dirty="0" err="1"/>
              <a:t>this</a:t>
            </a:r>
            <a:r>
              <a:rPr lang="fr-FR" baseline="0" dirty="0"/>
              <a:t> </a:t>
            </a:r>
            <a:r>
              <a:rPr lang="fr-FR" baseline="0" dirty="0" err="1"/>
              <a:t>activity</a:t>
            </a:r>
            <a:r>
              <a:rPr lang="fr-FR" baseline="0" dirty="0"/>
              <a:t>, </a:t>
            </a:r>
            <a:r>
              <a:rPr lang="fr-FR" baseline="0" dirty="0" err="1"/>
              <a:t>there</a:t>
            </a:r>
            <a:r>
              <a:rPr lang="fr-FR" baseline="0" dirty="0"/>
              <a:t> </a:t>
            </a:r>
            <a:r>
              <a:rPr lang="fr-FR" baseline="0" dirty="0" err="1"/>
              <a:t>is</a:t>
            </a:r>
            <a:r>
              <a:rPr lang="fr-FR" baseline="0" dirty="0"/>
              <a:t> no audio file </a:t>
            </a:r>
            <a:r>
              <a:rPr lang="fr-FR" baseline="0" dirty="0" err="1"/>
              <a:t>provided</a:t>
            </a:r>
            <a:r>
              <a:rPr lang="fr-FR" baseline="0" dirty="0"/>
              <a:t> </a:t>
            </a:r>
            <a:r>
              <a:rPr lang="fr-FR" baseline="0" dirty="0" err="1"/>
              <a:t>here</a:t>
            </a:r>
            <a:r>
              <a:rPr lang="fr-FR" baseline="0" dirty="0"/>
              <a:t>. You </a:t>
            </a:r>
            <a:r>
              <a:rPr lang="fr-FR" baseline="0" dirty="0" err="1"/>
              <a:t>can</a:t>
            </a:r>
            <a:r>
              <a:rPr lang="fr-FR" baseline="0" dirty="0"/>
              <a:t> use the </a:t>
            </a:r>
            <a:r>
              <a:rPr lang="fr-FR" baseline="0" dirty="0" err="1"/>
              <a:t>transcript</a:t>
            </a:r>
            <a:r>
              <a:rPr lang="fr-FR" baseline="0" dirty="0"/>
              <a:t> </a:t>
            </a:r>
            <a:r>
              <a:rPr lang="fr-FR" baseline="0" dirty="0" err="1"/>
              <a:t>available</a:t>
            </a:r>
            <a:r>
              <a:rPr lang="fr-FR" baseline="0" dirty="0"/>
              <a:t> in </a:t>
            </a:r>
            <a:r>
              <a:rPr lang="fr-FR" baseline="0" dirty="0" err="1"/>
              <a:t>folder</a:t>
            </a:r>
            <a:r>
              <a:rPr lang="fr-FR" baseline="0" dirty="0"/>
              <a:t> 3 to </a:t>
            </a:r>
            <a:r>
              <a:rPr lang="fr-FR" baseline="0" dirty="0" err="1"/>
              <a:t>read</a:t>
            </a:r>
            <a:r>
              <a:rPr lang="fr-FR" baseline="0" dirty="0"/>
              <a:t> </a:t>
            </a:r>
            <a:r>
              <a:rPr lang="fr-FR" baseline="0" dirty="0" err="1"/>
              <a:t>these</a:t>
            </a:r>
            <a:r>
              <a:rPr lang="fr-FR" baseline="0" dirty="0"/>
              <a:t> sentences </a:t>
            </a:r>
            <a:r>
              <a:rPr lang="fr-FR" baseline="0" dirty="0" err="1"/>
              <a:t>directly</a:t>
            </a:r>
            <a:r>
              <a:rPr lang="fr-FR" baseline="0" dirty="0"/>
              <a:t> to </a:t>
            </a:r>
            <a:r>
              <a:rPr lang="fr-FR" baseline="0" dirty="0" err="1"/>
              <a:t>your</a:t>
            </a:r>
            <a:r>
              <a:rPr lang="fr-FR" baseline="0" dirty="0"/>
              <a:t> </a:t>
            </a:r>
            <a:r>
              <a:rPr lang="fr-FR" baseline="0" dirty="0" err="1"/>
              <a:t>students</a:t>
            </a:r>
            <a:r>
              <a:rPr lang="fr-FR" baseline="0" dirty="0"/>
              <a:t> </a:t>
            </a:r>
            <a:r>
              <a:rPr lang="fr-FR" baseline="0" dirty="0" err="1"/>
              <a:t>at</a:t>
            </a:r>
            <a:r>
              <a:rPr lang="fr-FR" baseline="0" dirty="0"/>
              <a:t> the </a:t>
            </a:r>
            <a:r>
              <a:rPr lang="fr-FR" baseline="0" dirty="0" err="1"/>
              <a:t>appropriate</a:t>
            </a:r>
            <a:r>
              <a:rPr lang="fr-FR" baseline="0" dirty="0"/>
              <a:t> pace. </a:t>
            </a:r>
            <a:endParaRPr lang="fr-FR" dirty="0"/>
          </a:p>
        </p:txBody>
      </p:sp>
      <p:sp>
        <p:nvSpPr>
          <p:cNvPr id="4" name="Slide Number Placeholder 3"/>
          <p:cNvSpPr>
            <a:spLocks noGrp="1"/>
          </p:cNvSpPr>
          <p:nvPr>
            <p:ph type="sldNum" sz="quarter" idx="10"/>
          </p:nvPr>
        </p:nvSpPr>
        <p:spPr/>
        <p:txBody>
          <a:bodyPr/>
          <a:lstStyle/>
          <a:p>
            <a:fld id="{D7B5EA58-2862-AF4E-AB47-7D19665F2DE9}" type="slidenum">
              <a:rPr lang="fr-FR" smtClean="0"/>
              <a:t>27</a:t>
            </a:fld>
            <a:endParaRPr lang="fr-FR"/>
          </a:p>
        </p:txBody>
      </p:sp>
    </p:spTree>
    <p:extLst>
      <p:ext uri="{BB962C8B-B14F-4D97-AF65-F5344CB8AC3E}">
        <p14:creationId xmlns:p14="http://schemas.microsoft.com/office/powerpoint/2010/main" val="371596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a:t>
            </a:r>
            <a:r>
              <a:rPr lang="fr-FR" dirty="0" err="1"/>
              <a:t>template</a:t>
            </a:r>
            <a:r>
              <a:rPr lang="fr-FR" dirty="0"/>
              <a:t> </a:t>
            </a:r>
            <a:r>
              <a:rPr lang="fr-FR" dirty="0" err="1"/>
              <a:t>is</a:t>
            </a:r>
            <a:r>
              <a:rPr lang="fr-FR" dirty="0"/>
              <a:t> on the </a:t>
            </a:r>
            <a:r>
              <a:rPr lang="fr-FR" dirty="0" err="1"/>
              <a:t>next</a:t>
            </a:r>
            <a:r>
              <a:rPr lang="fr-FR" dirty="0"/>
              <a:t> </a:t>
            </a:r>
            <a:r>
              <a:rPr lang="fr-FR" dirty="0" err="1"/>
              <a:t>slide</a:t>
            </a:r>
            <a:r>
              <a:rPr lang="fr-FR" dirty="0"/>
              <a:t> and </a:t>
            </a:r>
            <a:r>
              <a:rPr lang="fr-FR" dirty="0" err="1"/>
              <a:t>can</a:t>
            </a:r>
            <a:r>
              <a:rPr lang="fr-FR" dirty="0"/>
              <a:t> </a:t>
            </a:r>
            <a:r>
              <a:rPr lang="fr-FR" dirty="0" err="1"/>
              <a:t>be</a:t>
            </a:r>
            <a:r>
              <a:rPr lang="fr-FR" dirty="0"/>
              <a:t> </a:t>
            </a:r>
            <a:r>
              <a:rPr lang="fr-FR" dirty="0" err="1"/>
              <a:t>printed</a:t>
            </a:r>
            <a:r>
              <a:rPr lang="fr-FR" dirty="0"/>
              <a:t> for </a:t>
            </a:r>
            <a:r>
              <a:rPr lang="fr-FR" dirty="0" err="1"/>
              <a:t>students</a:t>
            </a:r>
            <a:endParaRPr lang="fr-FR" dirty="0"/>
          </a:p>
        </p:txBody>
      </p:sp>
      <p:sp>
        <p:nvSpPr>
          <p:cNvPr id="4" name="Slide Number Placeholder 3"/>
          <p:cNvSpPr>
            <a:spLocks noGrp="1"/>
          </p:cNvSpPr>
          <p:nvPr>
            <p:ph type="sldNum" sz="quarter" idx="10"/>
          </p:nvPr>
        </p:nvSpPr>
        <p:spPr/>
        <p:txBody>
          <a:bodyPr/>
          <a:lstStyle/>
          <a:p>
            <a:fld id="{D7B5EA58-2862-AF4E-AB47-7D19665F2DE9}" type="slidenum">
              <a:rPr lang="fr-FR" smtClean="0"/>
              <a:t>30</a:t>
            </a:fld>
            <a:endParaRPr lang="fr-FR"/>
          </a:p>
        </p:txBody>
      </p:sp>
    </p:spTree>
    <p:extLst>
      <p:ext uri="{BB962C8B-B14F-4D97-AF65-F5344CB8AC3E}">
        <p14:creationId xmlns:p14="http://schemas.microsoft.com/office/powerpoint/2010/main" val="215729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76FB4025-4E95-4A70-B4BC-7AB4C67139BE}" type="datetimeFigureOut">
              <a:rPr lang="fr-FR" smtClean="0"/>
              <a:t>12/01/2022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244877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6FB4025-4E95-4A70-B4BC-7AB4C67139BE}" type="datetimeFigureOut">
              <a:rPr lang="fr-FR" smtClean="0"/>
              <a:t>12/01/2022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173854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6FB4025-4E95-4A70-B4BC-7AB4C67139BE}" type="datetimeFigureOut">
              <a:rPr lang="fr-FR" smtClean="0"/>
              <a:t>12/01/2022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156706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6FB4025-4E95-4A70-B4BC-7AB4C67139BE}" type="datetimeFigureOut">
              <a:rPr lang="fr-FR" smtClean="0"/>
              <a:t>12/01/2022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17198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B4025-4E95-4A70-B4BC-7AB4C67139BE}" type="datetimeFigureOut">
              <a:rPr lang="fr-FR" smtClean="0"/>
              <a:t>12/01/2022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56781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76FB4025-4E95-4A70-B4BC-7AB4C67139BE}" type="datetimeFigureOut">
              <a:rPr lang="fr-FR" smtClean="0"/>
              <a:t>12/01/2022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386016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76FB4025-4E95-4A70-B4BC-7AB4C67139BE}" type="datetimeFigureOut">
              <a:rPr lang="fr-FR" smtClean="0"/>
              <a:t>12/01/2022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353283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6FB4025-4E95-4A70-B4BC-7AB4C67139BE}" type="datetimeFigureOut">
              <a:rPr lang="fr-FR" smtClean="0"/>
              <a:t>12/01/2022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46584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B4025-4E95-4A70-B4BC-7AB4C67139BE}" type="datetimeFigureOut">
              <a:rPr lang="fr-FR" smtClean="0"/>
              <a:t>12/01/2022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30481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FB4025-4E95-4A70-B4BC-7AB4C67139BE}" type="datetimeFigureOut">
              <a:rPr lang="fr-FR" smtClean="0"/>
              <a:t>12/01/2022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142713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FB4025-4E95-4A70-B4BC-7AB4C67139BE}" type="datetimeFigureOut">
              <a:rPr lang="fr-FR" smtClean="0"/>
              <a:t>12/01/2022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2762CB-C524-4D05-A46C-DD0FD094D076}" type="slidenum">
              <a:rPr lang="fr-FR" smtClean="0"/>
              <a:t>‹#›</a:t>
            </a:fld>
            <a:endParaRPr lang="fr-FR"/>
          </a:p>
        </p:txBody>
      </p:sp>
    </p:spTree>
    <p:extLst>
      <p:ext uri="{BB962C8B-B14F-4D97-AF65-F5344CB8AC3E}">
        <p14:creationId xmlns:p14="http://schemas.microsoft.com/office/powerpoint/2010/main" val="363710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B4025-4E95-4A70-B4BC-7AB4C67139BE}" type="datetimeFigureOut">
              <a:rPr lang="fr-FR" smtClean="0"/>
              <a:t>12/01/2022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762CB-C524-4D05-A46C-DD0FD094D076}" type="slidenum">
              <a:rPr lang="fr-FR" smtClean="0"/>
              <a:t>‹#›</a:t>
            </a:fld>
            <a:endParaRPr lang="fr-FR"/>
          </a:p>
        </p:txBody>
      </p:sp>
    </p:spTree>
    <p:extLst>
      <p:ext uri="{BB962C8B-B14F-4D97-AF65-F5344CB8AC3E}">
        <p14:creationId xmlns:p14="http://schemas.microsoft.com/office/powerpoint/2010/main" val="423229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8923" r="19072"/>
          <a:stretch/>
        </p:blipFill>
        <p:spPr>
          <a:xfrm>
            <a:off x="940711" y="700554"/>
            <a:ext cx="4143694" cy="5556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7149401" y="736956"/>
            <a:ext cx="3458925" cy="646331"/>
          </a:xfrm>
          <a:prstGeom prst="rect">
            <a:avLst/>
          </a:prstGeom>
          <a:noFill/>
        </p:spPr>
        <p:txBody>
          <a:bodyPr wrap="none" rtlCol="0">
            <a:spAutoFit/>
          </a:bodyPr>
          <a:lstStyle/>
          <a:p>
            <a:pPr algn="ctr"/>
            <a:r>
              <a:rPr lang="fr-FR" sz="3600" b="1" dirty="0"/>
              <a:t>Une introduction</a:t>
            </a:r>
          </a:p>
        </p:txBody>
      </p:sp>
      <p:sp>
        <p:nvSpPr>
          <p:cNvPr id="3" name="TextBox 2"/>
          <p:cNvSpPr txBox="1"/>
          <p:nvPr/>
        </p:nvSpPr>
        <p:spPr>
          <a:xfrm>
            <a:off x="7557042" y="1646391"/>
            <a:ext cx="2671525" cy="646331"/>
          </a:xfrm>
          <a:prstGeom prst="rect">
            <a:avLst/>
          </a:prstGeom>
          <a:noFill/>
        </p:spPr>
        <p:txBody>
          <a:bodyPr wrap="none" rtlCol="0">
            <a:spAutoFit/>
          </a:bodyPr>
          <a:lstStyle/>
          <a:p>
            <a:pPr algn="ctr"/>
            <a:r>
              <a:rPr lang="fr-FR" sz="3600" b="1" dirty="0"/>
              <a:t>Les chapitres</a:t>
            </a:r>
          </a:p>
        </p:txBody>
      </p:sp>
      <p:sp>
        <p:nvSpPr>
          <p:cNvPr id="4" name="TextBox 3"/>
          <p:cNvSpPr txBox="1"/>
          <p:nvPr/>
        </p:nvSpPr>
        <p:spPr>
          <a:xfrm>
            <a:off x="7227793" y="2618546"/>
            <a:ext cx="3336295" cy="646331"/>
          </a:xfrm>
          <a:prstGeom prst="rect">
            <a:avLst/>
          </a:prstGeom>
          <a:noFill/>
          <a:ln w="76200" cmpd="sng">
            <a:noFill/>
          </a:ln>
        </p:spPr>
        <p:txBody>
          <a:bodyPr wrap="none" rtlCol="0">
            <a:spAutoFit/>
          </a:bodyPr>
          <a:lstStyle/>
          <a:p>
            <a:pPr algn="ctr"/>
            <a:r>
              <a:rPr lang="fr-FR" sz="3600" b="1" dirty="0"/>
              <a:t>Les personnages</a:t>
            </a:r>
          </a:p>
        </p:txBody>
      </p:sp>
      <p:sp>
        <p:nvSpPr>
          <p:cNvPr id="6" name="TextBox 5"/>
          <p:cNvSpPr txBox="1"/>
          <p:nvPr/>
        </p:nvSpPr>
        <p:spPr>
          <a:xfrm>
            <a:off x="7792220" y="3606378"/>
            <a:ext cx="2333166" cy="646331"/>
          </a:xfrm>
          <a:prstGeom prst="rect">
            <a:avLst/>
          </a:prstGeom>
          <a:noFill/>
          <a:ln w="76200" cmpd="sng">
            <a:solidFill>
              <a:schemeClr val="tx1"/>
            </a:solidFill>
          </a:ln>
        </p:spPr>
        <p:txBody>
          <a:bodyPr wrap="none" rtlCol="0">
            <a:spAutoFit/>
          </a:bodyPr>
          <a:lstStyle/>
          <a:p>
            <a:pPr algn="ctr"/>
            <a:r>
              <a:rPr lang="fr-FR" sz="3600" b="1" dirty="0"/>
              <a:t>Les thèmes</a:t>
            </a:r>
          </a:p>
        </p:txBody>
      </p:sp>
      <p:sp>
        <p:nvSpPr>
          <p:cNvPr id="7" name="TextBox 6"/>
          <p:cNvSpPr txBox="1"/>
          <p:nvPr/>
        </p:nvSpPr>
        <p:spPr>
          <a:xfrm>
            <a:off x="7901967" y="4500133"/>
            <a:ext cx="2006303" cy="646331"/>
          </a:xfrm>
          <a:prstGeom prst="rect">
            <a:avLst/>
          </a:prstGeom>
          <a:noFill/>
        </p:spPr>
        <p:txBody>
          <a:bodyPr wrap="none" rtlCol="0">
            <a:spAutoFit/>
          </a:bodyPr>
          <a:lstStyle/>
          <a:p>
            <a:pPr algn="ctr"/>
            <a:r>
              <a:rPr lang="fr-FR" sz="3600" b="1" dirty="0"/>
              <a:t>L’écriture</a:t>
            </a:r>
          </a:p>
        </p:txBody>
      </p:sp>
      <p:sp>
        <p:nvSpPr>
          <p:cNvPr id="8" name="TextBox 7"/>
          <p:cNvSpPr txBox="1"/>
          <p:nvPr/>
        </p:nvSpPr>
        <p:spPr>
          <a:xfrm>
            <a:off x="8011717" y="5440927"/>
            <a:ext cx="1802296" cy="646331"/>
          </a:xfrm>
          <a:prstGeom prst="rect">
            <a:avLst/>
          </a:prstGeom>
          <a:noFill/>
        </p:spPr>
        <p:txBody>
          <a:bodyPr wrap="none" rtlCol="0">
            <a:spAutoFit/>
          </a:bodyPr>
          <a:lstStyle/>
          <a:p>
            <a:pPr algn="ctr"/>
            <a:r>
              <a:rPr lang="fr-FR" sz="3600" b="1" dirty="0"/>
              <a:t>Révision</a:t>
            </a:r>
          </a:p>
        </p:txBody>
      </p:sp>
    </p:spTree>
    <p:extLst>
      <p:ext uri="{BB962C8B-B14F-4D97-AF65-F5344CB8AC3E}">
        <p14:creationId xmlns:p14="http://schemas.microsoft.com/office/powerpoint/2010/main" val="562962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17" y="0"/>
            <a:ext cx="10515600" cy="941451"/>
          </a:xfrm>
        </p:spPr>
        <p:txBody>
          <a:bodyPr/>
          <a:lstStyle/>
          <a:p>
            <a:r>
              <a:rPr lang="fr-FR" b="1" dirty="0">
                <a:solidFill>
                  <a:srgbClr val="00B0F0"/>
                </a:solidFill>
              </a:rPr>
              <a:t>La solitude de Lou</a:t>
            </a:r>
          </a:p>
        </p:txBody>
      </p:sp>
      <p:sp>
        <p:nvSpPr>
          <p:cNvPr id="3" name="Content Placeholder 2"/>
          <p:cNvSpPr>
            <a:spLocks noGrp="1"/>
          </p:cNvSpPr>
          <p:nvPr>
            <p:ph idx="1"/>
          </p:nvPr>
        </p:nvSpPr>
        <p:spPr>
          <a:xfrm>
            <a:off x="825988" y="1031911"/>
            <a:ext cx="10515600" cy="860793"/>
          </a:xfrm>
          <a:solidFill>
            <a:srgbClr val="DEEBF7"/>
          </a:solidFill>
        </p:spPr>
        <p:txBody>
          <a:bodyPr>
            <a:normAutofit/>
          </a:bodyPr>
          <a:lstStyle/>
          <a:p>
            <a:pPr marL="0" indent="0">
              <a:buNone/>
            </a:pPr>
            <a:r>
              <a:rPr lang="fr-FR" sz="2500" b="1" dirty="0"/>
              <a:t>Lisez le paragraphe tiré d’une dissertation examinant le thème de la solitude dans No et Moi et produisez le plan qui aurait pu être utilisé afin de l’écrire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0665" y="140129"/>
            <a:ext cx="778793" cy="678008"/>
          </a:xfrm>
          <a:prstGeom prst="rect">
            <a:avLst/>
          </a:prstGeom>
        </p:spPr>
      </p:pic>
      <p:sp>
        <p:nvSpPr>
          <p:cNvPr id="6" name="TextBox 5"/>
          <p:cNvSpPr txBox="1"/>
          <p:nvPr/>
        </p:nvSpPr>
        <p:spPr>
          <a:xfrm rot="568241">
            <a:off x="7383455" y="308983"/>
            <a:ext cx="2095746" cy="523220"/>
          </a:xfrm>
          <a:prstGeom prst="rect">
            <a:avLst/>
          </a:prstGeom>
          <a:solidFill>
            <a:srgbClr val="FFC000"/>
          </a:solidFill>
        </p:spPr>
        <p:txBody>
          <a:bodyPr wrap="none" rtlCol="0">
            <a:spAutoFit/>
          </a:bodyPr>
          <a:lstStyle/>
          <a:p>
            <a:r>
              <a:rPr lang="fr-FR" sz="2800" b="1" dirty="0">
                <a:solidFill>
                  <a:srgbClr val="FF0000"/>
                </a:solidFill>
              </a:rPr>
              <a:t>Les réponses</a:t>
            </a:r>
          </a:p>
        </p:txBody>
      </p:sp>
      <p:graphicFrame>
        <p:nvGraphicFramePr>
          <p:cNvPr id="7" name="Table 6"/>
          <p:cNvGraphicFramePr>
            <a:graphicFrameLocks noGrp="1"/>
          </p:cNvGraphicFramePr>
          <p:nvPr>
            <p:extLst>
              <p:ext uri="{D42A27DB-BD31-4B8C-83A1-F6EECF244321}">
                <p14:modId xmlns:p14="http://schemas.microsoft.com/office/powerpoint/2010/main" val="1056958575"/>
              </p:ext>
            </p:extLst>
          </p:nvPr>
        </p:nvGraphicFramePr>
        <p:xfrm>
          <a:off x="1038007" y="2123930"/>
          <a:ext cx="10050348" cy="4297680"/>
        </p:xfrm>
        <a:graphic>
          <a:graphicData uri="http://schemas.openxmlformats.org/drawingml/2006/table">
            <a:tbl>
              <a:tblPr firstRow="1" bandRow="1">
                <a:tableStyleId>{5C22544A-7EE6-4342-B048-85BDC9FD1C3A}</a:tableStyleId>
              </a:tblPr>
              <a:tblGrid>
                <a:gridCol w="3077384">
                  <a:extLst>
                    <a:ext uri="{9D8B030D-6E8A-4147-A177-3AD203B41FA5}">
                      <a16:colId xmlns:a16="http://schemas.microsoft.com/office/drawing/2014/main" val="20000"/>
                    </a:ext>
                  </a:extLst>
                </a:gridCol>
                <a:gridCol w="3622848">
                  <a:extLst>
                    <a:ext uri="{9D8B030D-6E8A-4147-A177-3AD203B41FA5}">
                      <a16:colId xmlns:a16="http://schemas.microsoft.com/office/drawing/2014/main" val="20001"/>
                    </a:ext>
                  </a:extLst>
                </a:gridCol>
                <a:gridCol w="3350116">
                  <a:extLst>
                    <a:ext uri="{9D8B030D-6E8A-4147-A177-3AD203B41FA5}">
                      <a16:colId xmlns:a16="http://schemas.microsoft.com/office/drawing/2014/main" val="20002"/>
                    </a:ext>
                  </a:extLst>
                </a:gridCol>
              </a:tblGrid>
              <a:tr h="370840">
                <a:tc gridSpan="3">
                  <a:txBody>
                    <a:bodyPr/>
                    <a:lstStyle/>
                    <a:p>
                      <a:pPr algn="ctr"/>
                      <a:r>
                        <a:rPr lang="fr-FR" sz="2400" b="1" dirty="0">
                          <a:solidFill>
                            <a:schemeClr val="tx1"/>
                          </a:solidFill>
                        </a:rPr>
                        <a:t>Paragraph</a:t>
                      </a:r>
                      <a:r>
                        <a:rPr lang="fr-FR" sz="2400" b="1" baseline="0" dirty="0">
                          <a:solidFill>
                            <a:schemeClr val="tx1"/>
                          </a:solidFill>
                        </a:rPr>
                        <a:t>e: La solitude de Lou</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r>
                        <a:rPr lang="fr-FR" sz="2400" b="1" dirty="0">
                          <a:solidFill>
                            <a:srgbClr val="FF0000"/>
                          </a:solidFill>
                        </a:rPr>
                        <a:t>Point</a:t>
                      </a:r>
                      <a:r>
                        <a:rPr lang="fr-FR" sz="2400" b="1" baseline="0" dirty="0">
                          <a:solidFill>
                            <a:srgbClr val="FF0000"/>
                          </a:solidFill>
                        </a:rPr>
                        <a:t> 1:</a:t>
                      </a:r>
                    </a:p>
                    <a:p>
                      <a:r>
                        <a:rPr lang="fr-FR" sz="2400" b="1" baseline="0" dirty="0">
                          <a:solidFill>
                            <a:schemeClr val="tx1"/>
                          </a:solidFill>
                        </a:rPr>
                        <a:t>solitude </a:t>
                      </a:r>
                      <a:r>
                        <a:rPr lang="fr-FR" sz="2400" b="1" baseline="0" dirty="0">
                          <a:solidFill>
                            <a:srgbClr val="0070C0"/>
                          </a:solidFill>
                        </a:rPr>
                        <a:t>explicite</a:t>
                      </a:r>
                    </a:p>
                    <a:p>
                      <a:r>
                        <a:rPr lang="fr-FR" sz="2400" b="1" baseline="0" dirty="0">
                          <a:solidFill>
                            <a:schemeClr val="tx1"/>
                          </a:solidFill>
                        </a:rPr>
                        <a:t>À l’école: Lou se démarque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a:solidFill>
                            <a:srgbClr val="FF0000"/>
                          </a:solidFill>
                        </a:rPr>
                        <a:t>Évidence:</a:t>
                      </a:r>
                    </a:p>
                    <a:p>
                      <a:pPr marL="285750" indent="-285750">
                        <a:buFont typeface="Arial"/>
                        <a:buChar char="•"/>
                      </a:pPr>
                      <a:r>
                        <a:rPr lang="fr-FR" sz="2400" b="1" dirty="0">
                          <a:solidFill>
                            <a:schemeClr val="tx1"/>
                          </a:solidFill>
                        </a:rPr>
                        <a:t>Différence d’âge et</a:t>
                      </a:r>
                      <a:r>
                        <a:rPr lang="fr-FR" sz="2400" b="1" baseline="0" dirty="0">
                          <a:solidFill>
                            <a:schemeClr val="tx1"/>
                          </a:solidFill>
                        </a:rPr>
                        <a:t> </a:t>
                      </a:r>
                      <a:r>
                        <a:rPr lang="fr-FR" sz="2400" b="1" dirty="0">
                          <a:solidFill>
                            <a:schemeClr val="tx1"/>
                          </a:solidFill>
                        </a:rPr>
                        <a:t>QI/« </a:t>
                      </a:r>
                      <a:r>
                        <a:rPr lang="fr-FR" sz="2400" b="1" i="1" dirty="0">
                          <a:solidFill>
                            <a:srgbClr val="00B050"/>
                          </a:solidFill>
                        </a:rPr>
                        <a:t>asociale</a:t>
                      </a:r>
                      <a:r>
                        <a:rPr lang="fr-FR" sz="2400" b="1" dirty="0">
                          <a:solidFill>
                            <a:schemeClr val="tx1"/>
                          </a:solidFill>
                        </a:rPr>
                        <a:t> »</a:t>
                      </a:r>
                    </a:p>
                    <a:p>
                      <a:pPr marL="285750" indent="-285750">
                        <a:buFont typeface="Arial"/>
                        <a:buChar char="•"/>
                      </a:pPr>
                      <a:r>
                        <a:rPr lang="fr-FR" sz="2400" b="1" dirty="0">
                          <a:solidFill>
                            <a:schemeClr val="tx1"/>
                          </a:solidFill>
                        </a:rPr>
                        <a:t>Ses visites à la gare: elle n’a pas d’amis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a:solidFill>
                            <a:srgbClr val="FF0000"/>
                          </a:solidFill>
                        </a:rPr>
                        <a:t>Évaluation:</a:t>
                      </a:r>
                    </a:p>
                    <a:p>
                      <a:r>
                        <a:rPr lang="fr-FR" sz="2400" b="1" dirty="0">
                          <a:solidFill>
                            <a:schemeClr val="tx1"/>
                          </a:solidFill>
                        </a:rPr>
                        <a:t>isolée physiquement,</a:t>
                      </a:r>
                      <a:r>
                        <a:rPr lang="fr-FR" sz="2400" b="1" baseline="0" dirty="0">
                          <a:solidFill>
                            <a:schemeClr val="tx1"/>
                          </a:solidFill>
                        </a:rPr>
                        <a:t> inadaptée et exclue du monde des ados</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400" b="1" dirty="0">
                          <a:solidFill>
                            <a:srgbClr val="FF0000"/>
                          </a:solidFill>
                        </a:rPr>
                        <a:t>Point 2:</a:t>
                      </a:r>
                    </a:p>
                    <a:p>
                      <a:r>
                        <a:rPr lang="fr-FR" sz="2400" b="1" dirty="0">
                          <a:solidFill>
                            <a:schemeClr val="tx1"/>
                          </a:solidFill>
                        </a:rPr>
                        <a:t>solitude </a:t>
                      </a:r>
                      <a:r>
                        <a:rPr lang="fr-FR" sz="2400" b="1" dirty="0">
                          <a:solidFill>
                            <a:srgbClr val="0070C0"/>
                          </a:solidFill>
                        </a:rPr>
                        <a:t>implicite</a:t>
                      </a:r>
                    </a:p>
                    <a:p>
                      <a:r>
                        <a:rPr lang="fr-FR" sz="2400" b="1" dirty="0">
                          <a:solidFill>
                            <a:schemeClr val="tx1"/>
                          </a:solidFill>
                        </a:rPr>
                        <a:t>À la maison: seule malgré la présence des parents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a:solidFill>
                            <a:srgbClr val="FF0000"/>
                          </a:solidFill>
                        </a:rPr>
                        <a:t>Évidence: </a:t>
                      </a:r>
                    </a:p>
                    <a:p>
                      <a:r>
                        <a:rPr lang="fr-FR" sz="2400" b="1" dirty="0">
                          <a:solidFill>
                            <a:schemeClr val="tx1"/>
                          </a:solidFill>
                        </a:rPr>
                        <a:t>Le manque d’attention et d’amour: </a:t>
                      </a:r>
                      <a:r>
                        <a:rPr lang="fr-FR" sz="2400" b="1" i="1" dirty="0">
                          <a:solidFill>
                            <a:srgbClr val="00B050"/>
                          </a:solidFill>
                        </a:rPr>
                        <a:t>« Depuis que Thaïs est morte, maman </a:t>
                      </a:r>
                      <a:r>
                        <a:rPr lang="fr-FR" sz="2400" b="1" i="1" dirty="0" smtClean="0">
                          <a:solidFill>
                            <a:srgbClr val="00B050"/>
                          </a:solidFill>
                        </a:rPr>
                        <a:t>ne m’aime </a:t>
                      </a:r>
                      <a:r>
                        <a:rPr lang="fr-FR" sz="2400" b="1" i="1" dirty="0">
                          <a:solidFill>
                            <a:srgbClr val="00B050"/>
                          </a:solidFill>
                        </a:rPr>
                        <a:t>plus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a:solidFill>
                            <a:srgbClr val="FF0000"/>
                          </a:solidFill>
                        </a:rPr>
                        <a:t>Évaluation:</a:t>
                      </a:r>
                    </a:p>
                    <a:p>
                      <a:r>
                        <a:rPr lang="fr-FR" sz="2400" b="1" dirty="0">
                          <a:solidFill>
                            <a:schemeClr val="tx1"/>
                          </a:solidFill>
                        </a:rPr>
                        <a:t>Sa solitude explique pourquoi elle s’attache à No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388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141" y="120905"/>
            <a:ext cx="10515600" cy="892607"/>
          </a:xfrm>
        </p:spPr>
        <p:txBody>
          <a:bodyPr/>
          <a:lstStyle/>
          <a:p>
            <a:r>
              <a:rPr lang="fr-FR" b="1" dirty="0">
                <a:solidFill>
                  <a:srgbClr val="00B0F0"/>
                </a:solidFill>
              </a:rPr>
              <a:t>La solitude de No: activité 3</a:t>
            </a:r>
          </a:p>
        </p:txBody>
      </p:sp>
      <p:sp>
        <p:nvSpPr>
          <p:cNvPr id="3" name="Content Placeholder 2"/>
          <p:cNvSpPr>
            <a:spLocks noGrp="1"/>
          </p:cNvSpPr>
          <p:nvPr>
            <p:ph idx="1"/>
          </p:nvPr>
        </p:nvSpPr>
        <p:spPr>
          <a:xfrm>
            <a:off x="850412" y="1190654"/>
            <a:ext cx="10515600" cy="653207"/>
          </a:xfrm>
          <a:solidFill>
            <a:schemeClr val="accent1">
              <a:lumMod val="20000"/>
              <a:lumOff val="80000"/>
            </a:schemeClr>
          </a:solidFill>
        </p:spPr>
        <p:txBody>
          <a:bodyPr/>
          <a:lstStyle/>
          <a:p>
            <a:pPr marL="0" indent="0">
              <a:buNone/>
            </a:pPr>
            <a:r>
              <a:rPr lang="fr-FR" b="1" dirty="0"/>
              <a:t>Utilisez ce plan pour produire un paragraphe sur la solitude de No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9873" y="0"/>
            <a:ext cx="879037" cy="73845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96379819"/>
              </p:ext>
            </p:extLst>
          </p:nvPr>
        </p:nvGraphicFramePr>
        <p:xfrm>
          <a:off x="854829" y="2099508"/>
          <a:ext cx="10514398" cy="3962400"/>
        </p:xfrm>
        <a:graphic>
          <a:graphicData uri="http://schemas.openxmlformats.org/drawingml/2006/table">
            <a:tbl>
              <a:tblPr firstRow="1" bandRow="1">
                <a:tableStyleId>{5C22544A-7EE6-4342-B048-85BDC9FD1C3A}</a:tableStyleId>
              </a:tblPr>
              <a:tblGrid>
                <a:gridCol w="3219475">
                  <a:extLst>
                    <a:ext uri="{9D8B030D-6E8A-4147-A177-3AD203B41FA5}">
                      <a16:colId xmlns:a16="http://schemas.microsoft.com/office/drawing/2014/main" val="20000"/>
                    </a:ext>
                  </a:extLst>
                </a:gridCol>
                <a:gridCol w="3790124">
                  <a:extLst>
                    <a:ext uri="{9D8B030D-6E8A-4147-A177-3AD203B41FA5}">
                      <a16:colId xmlns:a16="http://schemas.microsoft.com/office/drawing/2014/main" val="20001"/>
                    </a:ext>
                  </a:extLst>
                </a:gridCol>
                <a:gridCol w="3504799">
                  <a:extLst>
                    <a:ext uri="{9D8B030D-6E8A-4147-A177-3AD203B41FA5}">
                      <a16:colId xmlns:a16="http://schemas.microsoft.com/office/drawing/2014/main" val="20002"/>
                    </a:ext>
                  </a:extLst>
                </a:gridCol>
              </a:tblGrid>
              <a:tr h="370840">
                <a:tc gridSpan="3">
                  <a:txBody>
                    <a:bodyPr/>
                    <a:lstStyle/>
                    <a:p>
                      <a:pPr algn="ctr"/>
                      <a:r>
                        <a:rPr lang="fr-FR" sz="2200" b="1" dirty="0">
                          <a:solidFill>
                            <a:schemeClr val="tx1"/>
                          </a:solidFill>
                        </a:rPr>
                        <a:t>Paragraph</a:t>
                      </a:r>
                      <a:r>
                        <a:rPr lang="fr-FR" sz="2200" b="1" baseline="0" dirty="0">
                          <a:solidFill>
                            <a:schemeClr val="tx1"/>
                          </a:solidFill>
                        </a:rPr>
                        <a:t>e : </a:t>
                      </a:r>
                      <a:r>
                        <a:rPr lang="fr-FR" sz="2200" b="1" baseline="0" dirty="0">
                          <a:solidFill>
                            <a:srgbClr val="0070C0"/>
                          </a:solidFill>
                        </a:rPr>
                        <a:t>La solitude de No</a:t>
                      </a:r>
                      <a:endParaRPr lang="fr-FR" sz="2200" b="1" dirty="0">
                        <a:solidFill>
                          <a:srgbClr val="0070C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r>
                        <a:rPr lang="fr-FR" sz="2200" b="1" dirty="0">
                          <a:solidFill>
                            <a:srgbClr val="FF0000"/>
                          </a:solidFill>
                        </a:rPr>
                        <a:t>Point</a:t>
                      </a:r>
                      <a:r>
                        <a:rPr lang="fr-FR" sz="2200" b="1" baseline="0" dirty="0">
                          <a:solidFill>
                            <a:srgbClr val="FF0000"/>
                          </a:solidFill>
                        </a:rPr>
                        <a:t> 1:</a:t>
                      </a:r>
                    </a:p>
                    <a:p>
                      <a:r>
                        <a:rPr lang="fr-FR" sz="2200" b="1" baseline="0" dirty="0">
                          <a:solidFill>
                            <a:schemeClr val="tx1"/>
                          </a:solidFill>
                        </a:rPr>
                        <a:t>No est rejetée et abandonnée par sa mère </a:t>
                      </a:r>
                      <a:endParaRPr lang="fr-FR" sz="22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200" b="1" dirty="0">
                          <a:solidFill>
                            <a:srgbClr val="FF0000"/>
                          </a:solidFill>
                        </a:rPr>
                        <a:t>Évidence:</a:t>
                      </a:r>
                    </a:p>
                    <a:p>
                      <a:pPr marL="285750" indent="-285750">
                        <a:buFont typeface="Arial"/>
                        <a:buChar char="•"/>
                      </a:pPr>
                      <a:r>
                        <a:rPr lang="fr-FR" sz="2200" b="1" dirty="0">
                          <a:solidFill>
                            <a:schemeClr val="tx1"/>
                          </a:solidFill>
                        </a:rPr>
                        <a:t>Fruit d’un viol</a:t>
                      </a:r>
                    </a:p>
                    <a:p>
                      <a:pPr marL="285750" indent="-285750">
                        <a:buFont typeface="Arial"/>
                        <a:buChar char="•"/>
                      </a:pPr>
                      <a:r>
                        <a:rPr lang="fr-FR" sz="2200" b="1" dirty="0">
                          <a:solidFill>
                            <a:schemeClr val="tx1"/>
                          </a:solidFill>
                        </a:rPr>
                        <a:t>Les</a:t>
                      </a:r>
                      <a:r>
                        <a:rPr lang="fr-FR" sz="2200" b="1" baseline="0" dirty="0">
                          <a:solidFill>
                            <a:schemeClr val="tx1"/>
                          </a:solidFill>
                        </a:rPr>
                        <a:t> fugues, famille d’accueil, internat éducatif et centre de réinsertion</a:t>
                      </a:r>
                      <a:endParaRPr lang="fr-FR" sz="22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200" b="1" dirty="0">
                          <a:solidFill>
                            <a:srgbClr val="FF0000"/>
                          </a:solidFill>
                        </a:rPr>
                        <a:t>Évaluation:</a:t>
                      </a:r>
                    </a:p>
                    <a:p>
                      <a:r>
                        <a:rPr lang="fr-FR" sz="2200" b="1" dirty="0">
                          <a:solidFill>
                            <a:schemeClr val="tx1"/>
                          </a:solidFill>
                        </a:rPr>
                        <a:t>Ses</a:t>
                      </a:r>
                      <a:r>
                        <a:rPr lang="fr-FR" sz="2200" b="1" baseline="0" dirty="0">
                          <a:solidFill>
                            <a:schemeClr val="tx1"/>
                          </a:solidFill>
                        </a:rPr>
                        <a:t> expériences personnelles l’amène à vivre à la rue</a:t>
                      </a:r>
                      <a:endParaRPr lang="fr-FR" sz="22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200" b="1" dirty="0">
                          <a:solidFill>
                            <a:srgbClr val="FF0000"/>
                          </a:solidFill>
                        </a:rPr>
                        <a:t>Point 2:</a:t>
                      </a:r>
                    </a:p>
                    <a:p>
                      <a:r>
                        <a:rPr lang="fr-FR" sz="2200" b="1" dirty="0">
                          <a:solidFill>
                            <a:schemeClr val="tx1"/>
                          </a:solidFill>
                        </a:rPr>
                        <a:t>En tant que Sans-abri, No est en marge et</a:t>
                      </a:r>
                      <a:r>
                        <a:rPr lang="fr-FR" sz="2200" b="1" baseline="0" dirty="0">
                          <a:solidFill>
                            <a:schemeClr val="tx1"/>
                          </a:solidFill>
                        </a:rPr>
                        <a:t> exclue de la société</a:t>
                      </a:r>
                      <a:endParaRPr lang="fr-FR" sz="22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200" b="1" dirty="0">
                          <a:solidFill>
                            <a:srgbClr val="FF0000"/>
                          </a:solidFill>
                        </a:rPr>
                        <a:t>Évidence: </a:t>
                      </a:r>
                    </a:p>
                    <a:p>
                      <a:pPr marL="342900" indent="-342900">
                        <a:buFont typeface="Arial"/>
                        <a:buChar char="•"/>
                      </a:pPr>
                      <a:r>
                        <a:rPr lang="fr-FR" sz="2200" b="1" dirty="0">
                          <a:solidFill>
                            <a:schemeClr val="tx1"/>
                          </a:solidFill>
                        </a:rPr>
                        <a:t>Les journées à errer</a:t>
                      </a:r>
                    </a:p>
                    <a:p>
                      <a:pPr marL="342900" indent="-342900">
                        <a:buFont typeface="Arial"/>
                        <a:buChar char="•"/>
                      </a:pPr>
                      <a:r>
                        <a:rPr lang="fr-FR" sz="2200" b="1" dirty="0">
                          <a:solidFill>
                            <a:schemeClr val="tx1"/>
                          </a:solidFill>
                        </a:rPr>
                        <a:t>Les connaissances, parce que </a:t>
                      </a:r>
                      <a:r>
                        <a:rPr lang="fr-FR" sz="2200" b="1" i="1" dirty="0">
                          <a:solidFill>
                            <a:srgbClr val="00B050"/>
                          </a:solidFill>
                        </a:rPr>
                        <a:t>« dehors, on n’a pas d’amis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200" b="1" dirty="0">
                          <a:solidFill>
                            <a:srgbClr val="FF0000"/>
                          </a:solidFill>
                        </a:rPr>
                        <a:t>Évaluation:</a:t>
                      </a:r>
                    </a:p>
                    <a:p>
                      <a:r>
                        <a:rPr lang="fr-FR" sz="2200" b="1" baseline="0" dirty="0">
                          <a:solidFill>
                            <a:schemeClr val="tx1"/>
                          </a:solidFill>
                        </a:rPr>
                        <a:t>No est seule même avec Lou </a:t>
                      </a:r>
                      <a:r>
                        <a:rPr lang="fr-FR" sz="2200" b="1" i="1" baseline="0" dirty="0">
                          <a:solidFill>
                            <a:srgbClr val="00B050"/>
                          </a:solidFill>
                        </a:rPr>
                        <a:t>« elle n’est plus de ce monde et elle n’est pas du nôtre non plus ». </a:t>
                      </a:r>
                      <a:r>
                        <a:rPr lang="fr-FR" sz="2200" b="1" baseline="0" dirty="0">
                          <a:solidFill>
                            <a:schemeClr val="tx1"/>
                          </a:solidFill>
                        </a:rPr>
                        <a:t>Elle disparaît.</a:t>
                      </a:r>
                      <a:endParaRPr lang="fr-FR" sz="22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87867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48" y="182043"/>
            <a:ext cx="10515600" cy="892607"/>
          </a:xfrm>
        </p:spPr>
        <p:txBody>
          <a:bodyPr/>
          <a:lstStyle/>
          <a:p>
            <a:r>
              <a:rPr lang="fr-FR" b="1" dirty="0" smtClean="0">
                <a:solidFill>
                  <a:schemeClr val="accent1"/>
                </a:solidFill>
              </a:rPr>
              <a:t>Activité 3 </a:t>
            </a:r>
            <a:r>
              <a:rPr lang="fr-FR" b="1" dirty="0" smtClean="0"/>
              <a:t>La </a:t>
            </a:r>
            <a:r>
              <a:rPr lang="fr-FR" b="1" dirty="0"/>
              <a:t>solitude de No</a:t>
            </a:r>
          </a:p>
        </p:txBody>
      </p:sp>
      <p:sp>
        <p:nvSpPr>
          <p:cNvPr id="3" name="Content Placeholder 2"/>
          <p:cNvSpPr>
            <a:spLocks noGrp="1"/>
          </p:cNvSpPr>
          <p:nvPr>
            <p:ph idx="1"/>
          </p:nvPr>
        </p:nvSpPr>
        <p:spPr>
          <a:xfrm>
            <a:off x="850412" y="1190654"/>
            <a:ext cx="10515600" cy="653207"/>
          </a:xfrm>
          <a:solidFill>
            <a:schemeClr val="accent1">
              <a:lumMod val="20000"/>
              <a:lumOff val="80000"/>
            </a:schemeClr>
          </a:solidFill>
        </p:spPr>
        <p:txBody>
          <a:bodyPr/>
          <a:lstStyle/>
          <a:p>
            <a:pPr marL="0" indent="0">
              <a:buNone/>
            </a:pPr>
            <a:r>
              <a:rPr lang="fr-FR" b="1" dirty="0"/>
              <a:t>Utilisez ce plan pour produire un paragraphe sur la solitude de No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9873" y="0"/>
            <a:ext cx="879037" cy="738450"/>
          </a:xfrm>
          <a:prstGeom prst="rect">
            <a:avLst/>
          </a:prstGeom>
        </p:spPr>
      </p:pic>
      <p:sp>
        <p:nvSpPr>
          <p:cNvPr id="6" name="TextBox 5"/>
          <p:cNvSpPr txBox="1"/>
          <p:nvPr/>
        </p:nvSpPr>
        <p:spPr>
          <a:xfrm rot="495547">
            <a:off x="7438499" y="379776"/>
            <a:ext cx="3525524" cy="584776"/>
          </a:xfrm>
          <a:prstGeom prst="rect">
            <a:avLst/>
          </a:prstGeom>
          <a:solidFill>
            <a:srgbClr val="FFC000"/>
          </a:solidFill>
        </p:spPr>
        <p:txBody>
          <a:bodyPr wrap="none" rtlCol="0">
            <a:spAutoFit/>
          </a:bodyPr>
          <a:lstStyle/>
          <a:p>
            <a:r>
              <a:rPr lang="fr-FR" sz="3200" b="1" dirty="0">
                <a:solidFill>
                  <a:srgbClr val="FF0000"/>
                </a:solidFill>
              </a:rPr>
              <a:t>Paragraphe modèle</a:t>
            </a:r>
          </a:p>
        </p:txBody>
      </p:sp>
      <p:sp>
        <p:nvSpPr>
          <p:cNvPr id="7" name="TextBox 6"/>
          <p:cNvSpPr txBox="1"/>
          <p:nvPr/>
        </p:nvSpPr>
        <p:spPr>
          <a:xfrm>
            <a:off x="854829" y="2075869"/>
            <a:ext cx="10502186" cy="4154983"/>
          </a:xfrm>
          <a:prstGeom prst="rect">
            <a:avLst/>
          </a:prstGeom>
          <a:noFill/>
          <a:ln w="38100" cmpd="sng">
            <a:solidFill>
              <a:schemeClr val="tx1"/>
            </a:solidFill>
          </a:ln>
        </p:spPr>
        <p:txBody>
          <a:bodyPr wrap="square" rtlCol="0">
            <a:spAutoFit/>
          </a:bodyPr>
          <a:lstStyle/>
          <a:p>
            <a:pPr algn="just"/>
            <a:r>
              <a:rPr lang="fr-FR" sz="2400" b="1" dirty="0"/>
              <a:t>Comme Lou, No souffre aussi de solitude. Étant le fruit d’un viol, No a été rejetée et abandonnée par sa mère. Elle a enchaîné les familles d’accueil, les fugues, les internats éducatifs et les centres de réinsertion, et n’a donc aucun repère et aucune attache. Ses expériences personnelles ont fini par la conduire à la rue. Clairement, en tant que sans-abri, No est seule puisqu’elle est en marge et exclue de la société. Avant sa rencontre avec Lou, elle passait ses journées à errer et lui explique que « dans la rue, on n’a pas d’amis ». Il va sans dire qu’avec No, Lou se sent moins isolée, cependant, il n’en est pas vraiment de même pour No qui « n’est plus vraiment de ce monde et pas du nôtre non plus ». Il lui est impossible d’entretenir une relation durable et elle disparaît à la fin du roman, abandonnant Lou à son tour. </a:t>
            </a:r>
          </a:p>
        </p:txBody>
      </p:sp>
    </p:spTree>
    <p:extLst>
      <p:ext uri="{BB962C8B-B14F-4D97-AF65-F5344CB8AC3E}">
        <p14:creationId xmlns:p14="http://schemas.microsoft.com/office/powerpoint/2010/main" val="1982500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352" y="120906"/>
            <a:ext cx="10515600" cy="904818"/>
          </a:xfrm>
        </p:spPr>
        <p:txBody>
          <a:bodyPr/>
          <a:lstStyle/>
          <a:p>
            <a:r>
              <a:rPr lang="fr-FR" b="1" dirty="0">
                <a:solidFill>
                  <a:schemeClr val="accent1"/>
                </a:solidFill>
              </a:rPr>
              <a:t>activité </a:t>
            </a:r>
            <a:r>
              <a:rPr lang="fr-FR" b="1" dirty="0" smtClean="0">
                <a:solidFill>
                  <a:schemeClr val="accent1"/>
                </a:solidFill>
              </a:rPr>
              <a:t>4 </a:t>
            </a:r>
            <a:r>
              <a:rPr lang="fr-FR" b="1" dirty="0" smtClean="0"/>
              <a:t>La </a:t>
            </a:r>
            <a:r>
              <a:rPr lang="fr-FR" b="1" dirty="0"/>
              <a:t>solitude de Lucas</a:t>
            </a:r>
            <a:r>
              <a:rPr lang="fr-FR" b="1" dirty="0" smtClean="0"/>
              <a:t>:</a:t>
            </a:r>
            <a:endParaRPr lang="fr-FR" b="1" dirty="0"/>
          </a:p>
        </p:txBody>
      </p:sp>
      <p:sp>
        <p:nvSpPr>
          <p:cNvPr id="3" name="TextBox 2"/>
          <p:cNvSpPr txBox="1"/>
          <p:nvPr/>
        </p:nvSpPr>
        <p:spPr>
          <a:xfrm>
            <a:off x="757135" y="1013513"/>
            <a:ext cx="10491273" cy="461665"/>
          </a:xfrm>
          <a:prstGeom prst="rect">
            <a:avLst/>
          </a:prstGeom>
          <a:solidFill>
            <a:srgbClr val="DEEBF7"/>
          </a:solidFill>
        </p:spPr>
        <p:txBody>
          <a:bodyPr wrap="none" rtlCol="0">
            <a:spAutoFit/>
          </a:bodyPr>
          <a:lstStyle/>
          <a:p>
            <a:r>
              <a:rPr lang="fr-FR" sz="2400" b="1" dirty="0"/>
              <a:t>Écoutez le passage sur la solitude de Lucas et répondez aux questions en français</a:t>
            </a:r>
          </a:p>
        </p:txBody>
      </p:sp>
      <p:sp>
        <p:nvSpPr>
          <p:cNvPr id="5" name="TextBox 4"/>
          <p:cNvSpPr txBox="1"/>
          <p:nvPr/>
        </p:nvSpPr>
        <p:spPr>
          <a:xfrm>
            <a:off x="830406" y="1868282"/>
            <a:ext cx="10221313" cy="3913059"/>
          </a:xfrm>
          <a:prstGeom prst="rect">
            <a:avLst/>
          </a:prstGeom>
          <a:noFill/>
          <a:ln w="38100" cmpd="sng">
            <a:solidFill>
              <a:schemeClr val="tx1"/>
            </a:solidFill>
          </a:ln>
        </p:spPr>
        <p:txBody>
          <a:bodyPr wrap="square" rtlCol="0">
            <a:spAutoFit/>
          </a:bodyPr>
          <a:lstStyle/>
          <a:p>
            <a:pPr marL="342900" indent="-342900">
              <a:lnSpc>
                <a:spcPct val="150000"/>
              </a:lnSpc>
              <a:buAutoNum type="arabicPeriod"/>
            </a:pPr>
            <a:r>
              <a:rPr lang="fr-FR" sz="2400" b="1" dirty="0"/>
              <a:t>Quelles sont les conséquences de sa rébellion au lycée? (2 détails)</a:t>
            </a:r>
          </a:p>
          <a:p>
            <a:pPr marL="342900" indent="-342900">
              <a:lnSpc>
                <a:spcPct val="150000"/>
              </a:lnSpc>
              <a:buAutoNum type="arabicPeriod"/>
            </a:pPr>
            <a:r>
              <a:rPr lang="fr-FR" sz="2400" b="1" dirty="0"/>
              <a:t>Quel rapport Lucas a-t-il avec les autres élèves de sa classe? Comment le sait-on? (2 détails)</a:t>
            </a:r>
          </a:p>
          <a:p>
            <a:pPr marL="342900" indent="-342900">
              <a:lnSpc>
                <a:spcPct val="150000"/>
              </a:lnSpc>
              <a:buAutoNum type="arabicPeriod"/>
            </a:pPr>
            <a:r>
              <a:rPr lang="fr-FR" sz="2400" b="1" dirty="0"/>
              <a:t>Pour quelles raisons Lucas est-il si désinvolte au lycée? (2 détails)</a:t>
            </a:r>
          </a:p>
          <a:p>
            <a:pPr marL="342900" indent="-342900">
              <a:lnSpc>
                <a:spcPct val="150000"/>
              </a:lnSpc>
              <a:buAutoNum type="arabicPeriod"/>
            </a:pPr>
            <a:r>
              <a:rPr lang="fr-FR" sz="2400" b="1" dirty="0"/>
              <a:t>Quelle est sa situation familiale? (2 détails)</a:t>
            </a:r>
          </a:p>
          <a:p>
            <a:pPr marL="342900" indent="-342900">
              <a:lnSpc>
                <a:spcPct val="150000"/>
              </a:lnSpc>
              <a:buAutoNum type="arabicPeriod"/>
            </a:pPr>
            <a:r>
              <a:rPr lang="fr-FR" sz="2400" b="1" dirty="0"/>
              <a:t>Quel est le point commun entre Lou, No et Lucas? (1 détail)</a:t>
            </a:r>
          </a:p>
          <a:p>
            <a:pPr marL="342900" indent="-342900">
              <a:lnSpc>
                <a:spcPct val="150000"/>
              </a:lnSpc>
              <a:buAutoNum type="arabicPeriod"/>
            </a:pPr>
            <a:r>
              <a:rPr lang="fr-FR" sz="2400" b="1" dirty="0"/>
              <a:t>Pour quelle raison cherchent-ils l’amitié? (1 détail)</a:t>
            </a:r>
          </a:p>
        </p:txBody>
      </p:sp>
      <p:pic>
        <p:nvPicPr>
          <p:cNvPr id="4" name="solitude de luca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69072" y="164732"/>
            <a:ext cx="812800" cy="812800"/>
          </a:xfrm>
          <a:prstGeom prst="rect">
            <a:avLst/>
          </a:prstGeom>
        </p:spPr>
      </p:pic>
    </p:spTree>
    <p:extLst>
      <p:ext uri="{BB962C8B-B14F-4D97-AF65-F5344CB8AC3E}">
        <p14:creationId xmlns:p14="http://schemas.microsoft.com/office/powerpoint/2010/main" val="922269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3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352" y="120906"/>
            <a:ext cx="10515600" cy="904818"/>
          </a:xfrm>
        </p:spPr>
        <p:txBody>
          <a:bodyPr/>
          <a:lstStyle/>
          <a:p>
            <a:r>
              <a:rPr lang="fr-FR" b="1" dirty="0"/>
              <a:t>La solitude de Lucas</a:t>
            </a:r>
          </a:p>
        </p:txBody>
      </p:sp>
      <p:sp>
        <p:nvSpPr>
          <p:cNvPr id="4" name="TextBox 3"/>
          <p:cNvSpPr txBox="1"/>
          <p:nvPr/>
        </p:nvSpPr>
        <p:spPr>
          <a:xfrm>
            <a:off x="842618" y="1782805"/>
            <a:ext cx="10160253" cy="4524315"/>
          </a:xfrm>
          <a:prstGeom prst="rect">
            <a:avLst/>
          </a:prstGeom>
          <a:noFill/>
          <a:ln w="38100" cmpd="sng">
            <a:solidFill>
              <a:schemeClr val="tx1"/>
            </a:solidFill>
          </a:ln>
        </p:spPr>
        <p:txBody>
          <a:bodyPr wrap="square" rtlCol="0">
            <a:spAutoFit/>
          </a:bodyPr>
          <a:lstStyle/>
          <a:p>
            <a:pPr algn="just"/>
            <a:r>
              <a:rPr lang="fr-FR" sz="2400" b="1" dirty="0"/>
              <a:t>Tout comme No et Lou, Lucas est seul. Sa rébellion le rend populaire au lycée mais elle le distingue aussi des autres élèves. Lucas a deux ans de plus que le reste de sa classe et on peut deviner que ses rapports avec les autres adolescents sont peu profonds. Il ne s’identifie pas à ses camarades, par exemple, il est le seul à être agréable envers Lou. Au cours du roman, les raisons qui expliquent sa colère et son attitude désinvolte s’éclaircissent. Chez lui, Lucas doit se débrouiller par lui-même. En effet, il habite seul depuis que son père est parti au Brésil et que sa mère a emménagé avec son nouveau partenaire. Clairement, ses parents ne s’intéressent pas à lui et ne se soucient pas de son échec scolaire.  Bien que Lou, No et Lucas soient trois personnages très différents, ils ont tous quelque chose en commun : tous les trois sont seuls, délaissés et cherchent une amitié qui </a:t>
            </a:r>
            <a:r>
              <a:rPr lang="fr-FR" sz="2400" b="1"/>
              <a:t>les sorte </a:t>
            </a:r>
            <a:r>
              <a:rPr lang="fr-FR" sz="2400" b="1" dirty="0"/>
              <a:t>de leur isolement. </a:t>
            </a:r>
            <a:endParaRPr lang="en-GB" sz="2400" b="1" dirty="0"/>
          </a:p>
        </p:txBody>
      </p:sp>
      <p:sp>
        <p:nvSpPr>
          <p:cNvPr id="3" name="TextBox 2"/>
          <p:cNvSpPr txBox="1"/>
          <p:nvPr/>
        </p:nvSpPr>
        <p:spPr>
          <a:xfrm>
            <a:off x="757135" y="1013513"/>
            <a:ext cx="9207869" cy="461665"/>
          </a:xfrm>
          <a:prstGeom prst="rect">
            <a:avLst/>
          </a:prstGeom>
          <a:solidFill>
            <a:srgbClr val="DEEBF7"/>
          </a:solidFill>
        </p:spPr>
        <p:txBody>
          <a:bodyPr wrap="none" rtlCol="0">
            <a:spAutoFit/>
          </a:bodyPr>
          <a:lstStyle/>
          <a:p>
            <a:r>
              <a:rPr lang="fr-FR" sz="2400" b="1" dirty="0"/>
              <a:t>Utilisez la transcription pour corriger vos erreurs et noter vos réponses</a:t>
            </a:r>
          </a:p>
        </p:txBody>
      </p:sp>
      <p:pic>
        <p:nvPicPr>
          <p:cNvPr id="5" name="solitude de luca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39622" y="164733"/>
            <a:ext cx="812800" cy="812800"/>
          </a:xfrm>
          <a:prstGeom prst="rect">
            <a:avLst/>
          </a:prstGeom>
        </p:spPr>
      </p:pic>
    </p:spTree>
    <p:extLst>
      <p:ext uri="{BB962C8B-B14F-4D97-AF65-F5344CB8AC3E}">
        <p14:creationId xmlns:p14="http://schemas.microsoft.com/office/powerpoint/2010/main" val="2619393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3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43"/>
            <a:ext cx="10515600" cy="880396"/>
          </a:xfrm>
        </p:spPr>
        <p:txBody>
          <a:bodyPr/>
          <a:lstStyle/>
          <a:p>
            <a:r>
              <a:rPr lang="fr-FR" b="1" dirty="0" smtClean="0"/>
              <a:t>Travail de </a:t>
            </a:r>
            <a:r>
              <a:rPr lang="fr-FR" b="1" dirty="0" smtClean="0">
                <a:solidFill>
                  <a:srgbClr val="FF0000"/>
                </a:solidFill>
              </a:rPr>
              <a:t>mercredi 12 janvier</a:t>
            </a:r>
            <a:endParaRPr lang="fr-FR"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0820" y="285244"/>
            <a:ext cx="951634" cy="951634"/>
          </a:xfrm>
          <a:prstGeom prst="rect">
            <a:avLst/>
          </a:prstGeom>
        </p:spPr>
      </p:pic>
      <p:sp>
        <p:nvSpPr>
          <p:cNvPr id="3" name="Content Placeholder 2"/>
          <p:cNvSpPr>
            <a:spLocks noGrp="1"/>
          </p:cNvSpPr>
          <p:nvPr>
            <p:ph idx="1"/>
          </p:nvPr>
        </p:nvSpPr>
        <p:spPr>
          <a:xfrm>
            <a:off x="646545" y="1524000"/>
            <a:ext cx="10707255" cy="4652963"/>
          </a:xfrm>
          <a:solidFill>
            <a:srgbClr val="FFFF00"/>
          </a:solidFill>
        </p:spPr>
        <p:txBody>
          <a:bodyPr>
            <a:normAutofit/>
          </a:bodyPr>
          <a:lstStyle/>
          <a:p>
            <a:pPr marL="514350" indent="-514350">
              <a:buAutoNum type="arabicPeriod"/>
            </a:pPr>
            <a:r>
              <a:rPr lang="fr-FR" b="1" dirty="0" smtClean="0"/>
              <a:t>Continuez à apprendre le vocabulaire des ‘erreurs’ (No et Moi) </a:t>
            </a:r>
          </a:p>
          <a:p>
            <a:pPr marL="514350" indent="-514350">
              <a:buAutoNum type="arabicPeriod"/>
            </a:pPr>
            <a:r>
              <a:rPr lang="fr-FR" b="1" dirty="0" smtClean="0"/>
              <a:t>Finissez et complétez les exercices 4, 5 et 6 de la leçon sur la solitude</a:t>
            </a:r>
            <a:endParaRPr lang="en-GB" b="1" dirty="0" smtClean="0"/>
          </a:p>
          <a:p>
            <a:pPr marL="0" indent="0">
              <a:buNone/>
            </a:pPr>
            <a:endParaRPr lang="en-GB" b="1" i="1" u="sng" dirty="0">
              <a:solidFill>
                <a:srgbClr val="FF0000"/>
              </a:solidFill>
            </a:endParaRPr>
          </a:p>
          <a:p>
            <a:pPr marL="0" indent="0">
              <a:buNone/>
            </a:pPr>
            <a:endParaRPr lang="en-GB" b="1" i="1" u="sng" dirty="0" smtClean="0">
              <a:solidFill>
                <a:srgbClr val="FF0000"/>
              </a:solidFill>
            </a:endParaRPr>
          </a:p>
          <a:p>
            <a:pPr marL="0" indent="0">
              <a:buNone/>
            </a:pPr>
            <a:r>
              <a:rPr lang="fr-FR" b="1" i="1" u="sng" dirty="0" smtClean="0">
                <a:solidFill>
                  <a:srgbClr val="FF0000"/>
                </a:solidFill>
              </a:rPr>
              <a:t>Optionnel:</a:t>
            </a:r>
          </a:p>
          <a:p>
            <a:pPr marL="0" indent="0">
              <a:buNone/>
            </a:pPr>
            <a:r>
              <a:rPr lang="fr-FR" b="1" dirty="0" smtClean="0"/>
              <a:t>Complétez le plan de la dissertation pour la question de la leçon 4</a:t>
            </a:r>
          </a:p>
          <a:p>
            <a:pPr marL="0" indent="0">
              <a:buNone/>
            </a:pPr>
            <a:r>
              <a:rPr lang="fr-FR" sz="2000" b="1" i="1" dirty="0" smtClean="0">
                <a:solidFill>
                  <a:srgbClr val="00B050"/>
                </a:solidFill>
              </a:rPr>
              <a:t>Lucas et Lou sont l’exemple parfait qui montre que « les opposés s’attirent », dans quelle mesure êtes-vous d’accord?</a:t>
            </a:r>
          </a:p>
          <a:p>
            <a:pPr marL="0" indent="0">
              <a:buNone/>
            </a:pPr>
            <a:endParaRPr lang="en-GB" i="1" dirty="0">
              <a:solidFill>
                <a:srgbClr val="FF0000"/>
              </a:solidFill>
            </a:endParaRPr>
          </a:p>
          <a:p>
            <a:endParaRPr lang="fr-FR" b="1" dirty="0"/>
          </a:p>
          <a:p>
            <a:endParaRPr lang="en-GB" dirty="0"/>
          </a:p>
        </p:txBody>
      </p:sp>
    </p:spTree>
    <p:extLst>
      <p:ext uri="{BB962C8B-B14F-4D97-AF65-F5344CB8AC3E}">
        <p14:creationId xmlns:p14="http://schemas.microsoft.com/office/powerpoint/2010/main" val="3344793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352" y="120906"/>
            <a:ext cx="10515600" cy="904818"/>
          </a:xfrm>
        </p:spPr>
        <p:txBody>
          <a:bodyPr/>
          <a:lstStyle/>
          <a:p>
            <a:r>
              <a:rPr lang="fr-FR" b="1" dirty="0"/>
              <a:t>La solitude de Lucas</a:t>
            </a:r>
          </a:p>
        </p:txBody>
      </p:sp>
      <p:sp>
        <p:nvSpPr>
          <p:cNvPr id="3" name="TextBox 2"/>
          <p:cNvSpPr txBox="1"/>
          <p:nvPr/>
        </p:nvSpPr>
        <p:spPr>
          <a:xfrm>
            <a:off x="757135" y="1013513"/>
            <a:ext cx="10491273" cy="461665"/>
          </a:xfrm>
          <a:prstGeom prst="rect">
            <a:avLst/>
          </a:prstGeom>
          <a:solidFill>
            <a:srgbClr val="DEEBF7"/>
          </a:solidFill>
        </p:spPr>
        <p:txBody>
          <a:bodyPr wrap="none" rtlCol="0">
            <a:spAutoFit/>
          </a:bodyPr>
          <a:lstStyle/>
          <a:p>
            <a:r>
              <a:rPr lang="fr-FR" sz="2400" b="1" dirty="0"/>
              <a:t>Écoutez le passage sur la solitude de Lucas et répondez aux questions en français</a:t>
            </a:r>
          </a:p>
        </p:txBody>
      </p:sp>
      <p:sp>
        <p:nvSpPr>
          <p:cNvPr id="5" name="TextBox 4"/>
          <p:cNvSpPr txBox="1"/>
          <p:nvPr/>
        </p:nvSpPr>
        <p:spPr>
          <a:xfrm>
            <a:off x="830406" y="1868282"/>
            <a:ext cx="11074983" cy="4893647"/>
          </a:xfrm>
          <a:prstGeom prst="rect">
            <a:avLst/>
          </a:prstGeom>
          <a:noFill/>
          <a:ln w="38100" cmpd="sng">
            <a:solidFill>
              <a:schemeClr val="tx1"/>
            </a:solidFill>
          </a:ln>
        </p:spPr>
        <p:txBody>
          <a:bodyPr wrap="square" rtlCol="0">
            <a:spAutoFit/>
          </a:bodyPr>
          <a:lstStyle/>
          <a:p>
            <a:pPr marL="342900" indent="-342900">
              <a:buAutoNum type="arabicPeriod"/>
            </a:pPr>
            <a:r>
              <a:rPr lang="fr-FR" sz="2400" b="1" dirty="0"/>
              <a:t>Quelles sont les conséquences de sa rébellion au lycée? </a:t>
            </a:r>
            <a:r>
              <a:rPr lang="fr-FR" sz="2400" b="1" dirty="0">
                <a:solidFill>
                  <a:srgbClr val="FF0000"/>
                </a:solidFill>
              </a:rPr>
              <a:t>Elle le rend populaire mais le distingue aussi des autres.</a:t>
            </a:r>
          </a:p>
          <a:p>
            <a:pPr marL="342900" indent="-342900">
              <a:buAutoNum type="arabicPeriod"/>
            </a:pPr>
            <a:r>
              <a:rPr lang="fr-FR" sz="2400" b="1" dirty="0"/>
              <a:t>Quel rapport Lucas a-t-il avec les autres élèves de sa classe? Comment le sait-on? </a:t>
            </a:r>
            <a:r>
              <a:rPr lang="fr-FR" sz="2400" b="1" dirty="0">
                <a:solidFill>
                  <a:srgbClr val="FF0000"/>
                </a:solidFill>
              </a:rPr>
              <a:t>Ses rapports avec les autres sont peu profonds et il ne s’identifie pas aux autres. Par exemple, il est le seul à être agréable avec Lou.</a:t>
            </a:r>
          </a:p>
          <a:p>
            <a:pPr marL="342900" indent="-342900">
              <a:buAutoNum type="arabicPeriod"/>
            </a:pPr>
            <a:r>
              <a:rPr lang="fr-FR" sz="2400" b="1" dirty="0"/>
              <a:t>Pour quelles raisons Lucas est-il si désinvolte au lycée? </a:t>
            </a:r>
            <a:r>
              <a:rPr lang="fr-FR" sz="2400" b="1" dirty="0">
                <a:solidFill>
                  <a:srgbClr val="FF0000"/>
                </a:solidFill>
              </a:rPr>
              <a:t>Ses parents ne s’intéressent pas à lui et ne se soucient pas de son échec scolaire.</a:t>
            </a:r>
          </a:p>
          <a:p>
            <a:pPr marL="342900" indent="-342900">
              <a:buAutoNum type="arabicPeriod"/>
            </a:pPr>
            <a:r>
              <a:rPr lang="fr-FR" sz="2400" b="1" dirty="0"/>
              <a:t>Quelle est sa situation familiale? </a:t>
            </a:r>
            <a:r>
              <a:rPr lang="fr-FR" sz="2400" b="1" dirty="0">
                <a:solidFill>
                  <a:srgbClr val="FF0000"/>
                </a:solidFill>
              </a:rPr>
              <a:t>Il vit seul car son père habite au Brésil et sa mère est partie vivre avec son nouveau partenaire. </a:t>
            </a:r>
          </a:p>
          <a:p>
            <a:pPr marL="342900" indent="-342900">
              <a:buAutoNum type="arabicPeriod"/>
            </a:pPr>
            <a:r>
              <a:rPr lang="fr-FR" sz="2400" b="1" dirty="0"/>
              <a:t>Quel est le point commun entre Lou, No et Lucas? </a:t>
            </a:r>
            <a:r>
              <a:rPr lang="fr-FR" sz="2400" b="1" dirty="0">
                <a:solidFill>
                  <a:srgbClr val="FF0000"/>
                </a:solidFill>
              </a:rPr>
              <a:t>Ils sont tous les trois seuls et délaissés</a:t>
            </a:r>
          </a:p>
          <a:p>
            <a:pPr marL="342900" indent="-342900">
              <a:buAutoNum type="arabicPeriod"/>
            </a:pPr>
            <a:r>
              <a:rPr lang="fr-FR" sz="2400" b="1" dirty="0"/>
              <a:t>Pour quelle raison cherchent-ils l’amitié? </a:t>
            </a:r>
            <a:r>
              <a:rPr lang="fr-FR" sz="2400" b="1" dirty="0">
                <a:solidFill>
                  <a:srgbClr val="FF0000"/>
                </a:solidFill>
              </a:rPr>
              <a:t>Ils cherchent l’amitié pour ne plus se sentir isolés.</a:t>
            </a:r>
          </a:p>
        </p:txBody>
      </p:sp>
      <p:sp>
        <p:nvSpPr>
          <p:cNvPr id="4" name="TextBox 3"/>
          <p:cNvSpPr txBox="1"/>
          <p:nvPr/>
        </p:nvSpPr>
        <p:spPr>
          <a:xfrm>
            <a:off x="7229412" y="280853"/>
            <a:ext cx="2368757" cy="584776"/>
          </a:xfrm>
          <a:prstGeom prst="rect">
            <a:avLst/>
          </a:prstGeom>
          <a:solidFill>
            <a:srgbClr val="FFC000"/>
          </a:solidFill>
        </p:spPr>
        <p:txBody>
          <a:bodyPr wrap="none" rtlCol="0">
            <a:spAutoFit/>
          </a:bodyPr>
          <a:lstStyle/>
          <a:p>
            <a:r>
              <a:rPr lang="fr-FR" sz="3200" b="1" dirty="0">
                <a:solidFill>
                  <a:srgbClr val="FF0000"/>
                </a:solidFill>
              </a:rPr>
              <a:t>Les réponses</a:t>
            </a:r>
          </a:p>
        </p:txBody>
      </p:sp>
    </p:spTree>
    <p:extLst>
      <p:ext uri="{BB962C8B-B14F-4D97-AF65-F5344CB8AC3E}">
        <p14:creationId xmlns:p14="http://schemas.microsoft.com/office/powerpoint/2010/main" val="3459350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776" y="133116"/>
            <a:ext cx="10515600" cy="892607"/>
          </a:xfrm>
        </p:spPr>
        <p:txBody>
          <a:bodyPr/>
          <a:lstStyle/>
          <a:p>
            <a:r>
              <a:rPr lang="fr-FR" b="1" dirty="0" smtClean="0">
                <a:solidFill>
                  <a:srgbClr val="0070C0"/>
                </a:solidFill>
              </a:rPr>
              <a:t>Activité 5: </a:t>
            </a:r>
            <a:r>
              <a:rPr lang="fr-FR" b="1" dirty="0" smtClean="0"/>
              <a:t>La </a:t>
            </a:r>
            <a:r>
              <a:rPr lang="fr-FR" b="1" dirty="0"/>
              <a:t>solitude des autres personnages</a:t>
            </a:r>
          </a:p>
        </p:txBody>
      </p:sp>
      <p:sp>
        <p:nvSpPr>
          <p:cNvPr id="3" name="Content Placeholder 2"/>
          <p:cNvSpPr>
            <a:spLocks noGrp="1"/>
          </p:cNvSpPr>
          <p:nvPr>
            <p:ph idx="1"/>
          </p:nvPr>
        </p:nvSpPr>
        <p:spPr>
          <a:xfrm>
            <a:off x="874835" y="2277432"/>
            <a:ext cx="10515600" cy="3889121"/>
          </a:xfrm>
          <a:solidFill>
            <a:srgbClr val="DEEBF7"/>
          </a:solidFill>
        </p:spPr>
        <p:txBody>
          <a:bodyPr>
            <a:normAutofit/>
          </a:bodyPr>
          <a:lstStyle/>
          <a:p>
            <a:r>
              <a:rPr lang="fr-FR" sz="3600" b="1" dirty="0"/>
              <a:t>Quels autres personnages ressentent aussi de la solitude?</a:t>
            </a:r>
          </a:p>
          <a:p>
            <a:endParaRPr lang="fr-FR" sz="3600" b="1" dirty="0"/>
          </a:p>
          <a:p>
            <a:r>
              <a:rPr lang="fr-FR" sz="3600" b="1" dirty="0"/>
              <a:t>Quelle est la cause de cette solitude?</a:t>
            </a:r>
          </a:p>
          <a:p>
            <a:endParaRPr lang="fr-FR" sz="3600" b="1" dirty="0"/>
          </a:p>
          <a:p>
            <a:r>
              <a:rPr lang="fr-FR" sz="3600" b="1" dirty="0"/>
              <a:t>Que font-ils en réaction à cette solitude?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782" y="90733"/>
            <a:ext cx="852689" cy="852689"/>
          </a:xfrm>
          <a:prstGeom prst="rect">
            <a:avLst/>
          </a:prstGeom>
        </p:spPr>
      </p:pic>
      <p:sp>
        <p:nvSpPr>
          <p:cNvPr id="5" name="TextBox 4"/>
          <p:cNvSpPr txBox="1"/>
          <p:nvPr/>
        </p:nvSpPr>
        <p:spPr>
          <a:xfrm>
            <a:off x="940312" y="1123412"/>
            <a:ext cx="4114396" cy="584775"/>
          </a:xfrm>
          <a:prstGeom prst="rect">
            <a:avLst/>
          </a:prstGeom>
          <a:solidFill>
            <a:schemeClr val="accent2">
              <a:lumMod val="40000"/>
              <a:lumOff val="60000"/>
            </a:schemeClr>
          </a:solidFill>
        </p:spPr>
        <p:txBody>
          <a:bodyPr wrap="none" rtlCol="0">
            <a:spAutoFit/>
          </a:bodyPr>
          <a:lstStyle/>
          <a:p>
            <a:r>
              <a:rPr lang="fr-FR" sz="3200" b="1" dirty="0" smtClean="0"/>
              <a:t>Sur vos tables, </a:t>
            </a:r>
            <a:r>
              <a:rPr lang="fr-FR" sz="3200" b="1" dirty="0"/>
              <a:t>discutez</a:t>
            </a:r>
          </a:p>
        </p:txBody>
      </p:sp>
    </p:spTree>
    <p:extLst>
      <p:ext uri="{BB962C8B-B14F-4D97-AF65-F5344CB8AC3E}">
        <p14:creationId xmlns:p14="http://schemas.microsoft.com/office/powerpoint/2010/main" val="2347887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5974"/>
          </a:xfrm>
        </p:spPr>
        <p:txBody>
          <a:bodyPr/>
          <a:lstStyle/>
          <a:p>
            <a:r>
              <a:rPr lang="fr-FR" b="1" dirty="0">
                <a:solidFill>
                  <a:srgbClr val="0070C0"/>
                </a:solidFill>
              </a:rPr>
              <a:t>Activité </a:t>
            </a:r>
            <a:r>
              <a:rPr lang="fr-FR" b="1" dirty="0" smtClean="0">
                <a:solidFill>
                  <a:srgbClr val="0070C0"/>
                </a:solidFill>
              </a:rPr>
              <a:t>6: </a:t>
            </a:r>
            <a:r>
              <a:rPr lang="fr-FR" b="1" dirty="0" smtClean="0"/>
              <a:t>La </a:t>
            </a:r>
            <a:r>
              <a:rPr lang="fr-FR" b="1" dirty="0"/>
              <a:t>solitude</a:t>
            </a:r>
          </a:p>
        </p:txBody>
      </p:sp>
      <p:sp>
        <p:nvSpPr>
          <p:cNvPr id="3" name="Content Placeholder 2"/>
          <p:cNvSpPr>
            <a:spLocks noGrp="1"/>
          </p:cNvSpPr>
          <p:nvPr>
            <p:ph idx="1"/>
          </p:nvPr>
        </p:nvSpPr>
        <p:spPr>
          <a:xfrm>
            <a:off x="838200" y="1825624"/>
            <a:ext cx="10515600" cy="2521489"/>
          </a:xfrm>
          <a:solidFill>
            <a:srgbClr val="DEEBF7"/>
          </a:solidFill>
        </p:spPr>
        <p:txBody>
          <a:bodyPr>
            <a:noAutofit/>
          </a:bodyPr>
          <a:lstStyle/>
          <a:p>
            <a:pPr marL="0" indent="0" algn="just">
              <a:buNone/>
            </a:pPr>
            <a:r>
              <a:rPr lang="fr-FR" sz="4000" b="1" dirty="0"/>
              <a:t>Utilisez le paragraphe sur la solitude de Lou, le paragraphe modèle de la solitude de No et la transcription sur la solitude de Lucas et écrivez une conclusion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9873" y="0"/>
            <a:ext cx="879037" cy="738450"/>
          </a:xfrm>
          <a:prstGeom prst="rect">
            <a:avLst/>
          </a:prstGeom>
        </p:spPr>
      </p:pic>
    </p:spTree>
    <p:extLst>
      <p:ext uri="{BB962C8B-B14F-4D97-AF65-F5344CB8AC3E}">
        <p14:creationId xmlns:p14="http://schemas.microsoft.com/office/powerpoint/2010/main" val="1568816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64" y="120905"/>
            <a:ext cx="10515600" cy="807131"/>
          </a:xfrm>
        </p:spPr>
        <p:txBody>
          <a:bodyPr/>
          <a:lstStyle/>
          <a:p>
            <a:r>
              <a:rPr lang="fr-FR" b="1" dirty="0">
                <a:solidFill>
                  <a:srgbClr val="0070C0"/>
                </a:solidFill>
              </a:rPr>
              <a:t>Activité </a:t>
            </a:r>
            <a:r>
              <a:rPr lang="fr-FR" b="1" dirty="0" smtClean="0">
                <a:solidFill>
                  <a:srgbClr val="0070C0"/>
                </a:solidFill>
              </a:rPr>
              <a:t>6: </a:t>
            </a:r>
            <a:r>
              <a:rPr lang="fr-FR" dirty="0" smtClean="0"/>
              <a:t>La </a:t>
            </a:r>
            <a:r>
              <a:rPr lang="fr-FR" dirty="0"/>
              <a:t>solitude</a:t>
            </a:r>
          </a:p>
        </p:txBody>
      </p:sp>
      <p:sp>
        <p:nvSpPr>
          <p:cNvPr id="3" name="Content Placeholder 2"/>
          <p:cNvSpPr>
            <a:spLocks noGrp="1"/>
          </p:cNvSpPr>
          <p:nvPr>
            <p:ph idx="1"/>
          </p:nvPr>
        </p:nvSpPr>
        <p:spPr>
          <a:xfrm>
            <a:off x="850412" y="958645"/>
            <a:ext cx="10515600" cy="1349234"/>
          </a:xfrm>
          <a:solidFill>
            <a:srgbClr val="DEEBF7"/>
          </a:solidFill>
        </p:spPr>
        <p:txBody>
          <a:bodyPr/>
          <a:lstStyle/>
          <a:p>
            <a:pPr marL="0" indent="0">
              <a:buNone/>
            </a:pPr>
            <a:r>
              <a:rPr lang="fr-FR" b="1" dirty="0"/>
              <a:t>Utilisez le paragraphe sur la solitude de Lou, le paragraphe modèle de la solitude de No et la transcription sur la solitude de Lucas et écrivez une conclusion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9873" y="0"/>
            <a:ext cx="879037" cy="738450"/>
          </a:xfrm>
          <a:prstGeom prst="rect">
            <a:avLst/>
          </a:prstGeom>
        </p:spPr>
      </p:pic>
      <p:sp>
        <p:nvSpPr>
          <p:cNvPr id="5" name="TextBox 4"/>
          <p:cNvSpPr txBox="1"/>
          <p:nvPr/>
        </p:nvSpPr>
        <p:spPr>
          <a:xfrm>
            <a:off x="801564" y="3234561"/>
            <a:ext cx="10531027" cy="2677656"/>
          </a:xfrm>
          <a:prstGeom prst="rect">
            <a:avLst/>
          </a:prstGeom>
          <a:solidFill>
            <a:schemeClr val="accent6">
              <a:lumMod val="40000"/>
              <a:lumOff val="60000"/>
            </a:schemeClr>
          </a:solidFill>
        </p:spPr>
        <p:txBody>
          <a:bodyPr wrap="square" rtlCol="0">
            <a:spAutoFit/>
          </a:bodyPr>
          <a:lstStyle/>
          <a:p>
            <a:pPr algn="just"/>
            <a:r>
              <a:rPr lang="fr-FR" sz="2800" b="1" i="1" dirty="0"/>
              <a:t>Pour conclure, il est facile de constater que la solitude est omniprésente dans le roman. Elle se manifeste et est provoquée de façons différentes. Elle est parfois implicite et parfois explicite. En abordant ce thème, l’auteure nous offre un récit sur les relations humaines, sur la solitude dans laquelle chacun de nous s’enferme, mais aussi sur les stratégies que l’on met en œuvre pour s’en sortir. </a:t>
            </a:r>
          </a:p>
        </p:txBody>
      </p:sp>
      <p:sp>
        <p:nvSpPr>
          <p:cNvPr id="6" name="TextBox 5"/>
          <p:cNvSpPr txBox="1"/>
          <p:nvPr/>
        </p:nvSpPr>
        <p:spPr>
          <a:xfrm>
            <a:off x="7046234" y="2478832"/>
            <a:ext cx="4064334" cy="584776"/>
          </a:xfrm>
          <a:prstGeom prst="rect">
            <a:avLst/>
          </a:prstGeom>
          <a:noFill/>
        </p:spPr>
        <p:txBody>
          <a:bodyPr wrap="none" rtlCol="0">
            <a:spAutoFit/>
          </a:bodyPr>
          <a:lstStyle/>
          <a:p>
            <a:r>
              <a:rPr lang="fr-FR" sz="3200" b="1" dirty="0">
                <a:solidFill>
                  <a:srgbClr val="FF0000"/>
                </a:solidFill>
              </a:rPr>
              <a:t>Exemple de conclusion</a:t>
            </a:r>
          </a:p>
        </p:txBody>
      </p:sp>
    </p:spTree>
    <p:extLst>
      <p:ext uri="{BB962C8B-B14F-4D97-AF65-F5344CB8AC3E}">
        <p14:creationId xmlns:p14="http://schemas.microsoft.com/office/powerpoint/2010/main" val="480500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819" y="109899"/>
            <a:ext cx="6050611" cy="693558"/>
          </a:xfrm>
        </p:spPr>
        <p:txBody>
          <a:bodyPr>
            <a:noAutofit/>
          </a:bodyPr>
          <a:lstStyle/>
          <a:p>
            <a:pPr algn="l"/>
            <a:r>
              <a:rPr lang="fr-FR" sz="4000" b="1" dirty="0"/>
              <a:t>Rappel:</a:t>
            </a:r>
          </a:p>
        </p:txBody>
      </p:sp>
      <p:sp>
        <p:nvSpPr>
          <p:cNvPr id="4" name="Cloud 3"/>
          <p:cNvSpPr/>
          <p:nvPr/>
        </p:nvSpPr>
        <p:spPr>
          <a:xfrm>
            <a:off x="3646056" y="2762469"/>
            <a:ext cx="4687909" cy="1957588"/>
          </a:xfrm>
          <a:prstGeom prst="cloud">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4461803" y="3354897"/>
            <a:ext cx="3056414" cy="523220"/>
          </a:xfrm>
          <a:prstGeom prst="rect">
            <a:avLst/>
          </a:prstGeom>
          <a:noFill/>
        </p:spPr>
        <p:txBody>
          <a:bodyPr wrap="none" rtlCol="0">
            <a:spAutoFit/>
          </a:bodyPr>
          <a:lstStyle/>
          <a:p>
            <a:r>
              <a:rPr lang="fr-FR" sz="2800" b="1" dirty="0"/>
              <a:t>Les thèmes du livre</a:t>
            </a:r>
          </a:p>
        </p:txBody>
      </p:sp>
      <p:cxnSp>
        <p:nvCxnSpPr>
          <p:cNvPr id="7" name="Curved Connector 6"/>
          <p:cNvCxnSpPr/>
          <p:nvPr/>
        </p:nvCxnSpPr>
        <p:spPr>
          <a:xfrm rot="10800000">
            <a:off x="3609485" y="1848068"/>
            <a:ext cx="1171977" cy="1068947"/>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rot="5400000" flipH="1" flipV="1">
            <a:off x="7430254" y="1710652"/>
            <a:ext cx="1126905" cy="1015369"/>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10800000">
            <a:off x="2023319" y="3354897"/>
            <a:ext cx="1764407" cy="663266"/>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8333965" y="3741264"/>
            <a:ext cx="1262130" cy="737737"/>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5400000" flipH="1" flipV="1">
            <a:off x="5796876" y="2230012"/>
            <a:ext cx="969947" cy="206060"/>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a:off x="4541137" y="4980040"/>
            <a:ext cx="1107583" cy="321975"/>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7015943" y="4479001"/>
            <a:ext cx="1139907" cy="1025042"/>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63816" y="6189297"/>
            <a:ext cx="9350637" cy="461665"/>
          </a:xfrm>
          <a:prstGeom prst="rect">
            <a:avLst/>
          </a:prstGeom>
          <a:solidFill>
            <a:schemeClr val="accent5">
              <a:lumMod val="20000"/>
              <a:lumOff val="80000"/>
            </a:schemeClr>
          </a:solidFill>
        </p:spPr>
        <p:txBody>
          <a:bodyPr wrap="none" rtlCol="0">
            <a:spAutoFit/>
          </a:bodyPr>
          <a:lstStyle/>
          <a:p>
            <a:r>
              <a:rPr lang="fr-FR" sz="2400" b="1" dirty="0"/>
              <a:t>D’après vous quels sont les trois thèmes les plus importants? Pourquoi?</a:t>
            </a:r>
          </a:p>
        </p:txBody>
      </p:sp>
      <p:pic>
        <p:nvPicPr>
          <p:cNvPr id="23"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030" y="6224630"/>
            <a:ext cx="495673" cy="426332"/>
          </a:xfrm>
          <a:prstGeom prst="rect">
            <a:avLst/>
          </a:prstGeom>
          <a:solidFill>
            <a:schemeClr val="bg1"/>
          </a:solidFill>
          <a:ln>
            <a:solidFill>
              <a:srgbClr val="0070C0"/>
            </a:solidFill>
          </a:ln>
        </p:spPr>
      </p:pic>
      <p:pic>
        <p:nvPicPr>
          <p:cNvPr id="2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244" y="6224630"/>
            <a:ext cx="495673" cy="426332"/>
          </a:xfrm>
          <a:prstGeom prst="rect">
            <a:avLst/>
          </a:prstGeom>
          <a:solidFill>
            <a:schemeClr val="bg1"/>
          </a:solidFill>
          <a:ln>
            <a:solidFill>
              <a:srgbClr val="0070C0"/>
            </a:solidFill>
          </a:ln>
        </p:spPr>
      </p:pic>
      <p:sp>
        <p:nvSpPr>
          <p:cNvPr id="3" name="TextBox 2"/>
          <p:cNvSpPr txBox="1"/>
          <p:nvPr/>
        </p:nvSpPr>
        <p:spPr>
          <a:xfrm>
            <a:off x="1221184" y="1001302"/>
            <a:ext cx="6733359" cy="523220"/>
          </a:xfrm>
          <a:prstGeom prst="rect">
            <a:avLst/>
          </a:prstGeom>
          <a:solidFill>
            <a:schemeClr val="accent1">
              <a:lumMod val="20000"/>
              <a:lumOff val="80000"/>
            </a:schemeClr>
          </a:solidFill>
        </p:spPr>
        <p:txBody>
          <a:bodyPr wrap="none" rtlCol="0">
            <a:spAutoFit/>
          </a:bodyPr>
          <a:lstStyle/>
          <a:p>
            <a:r>
              <a:rPr lang="fr-FR" sz="2800" b="1" dirty="0"/>
              <a:t>Quels sont les thèmes abordés dans le livre?</a:t>
            </a:r>
            <a:endParaRPr lang="fr-FR" sz="2800" dirty="0"/>
          </a:p>
        </p:txBody>
      </p:sp>
      <p:pic>
        <p:nvPicPr>
          <p:cNvPr id="1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651" y="1016404"/>
            <a:ext cx="495673" cy="426332"/>
          </a:xfrm>
          <a:prstGeom prst="rect">
            <a:avLst/>
          </a:prstGeom>
          <a:solidFill>
            <a:schemeClr val="bg1"/>
          </a:solidFill>
          <a:ln>
            <a:solidFill>
              <a:srgbClr val="0070C0"/>
            </a:solidFill>
          </a:ln>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7782" y="90733"/>
            <a:ext cx="852689" cy="852689"/>
          </a:xfrm>
          <a:prstGeom prst="rect">
            <a:avLst/>
          </a:prstGeom>
        </p:spPr>
      </p:pic>
    </p:spTree>
    <p:extLst>
      <p:ext uri="{BB962C8B-B14F-4D97-AF65-F5344CB8AC3E}">
        <p14:creationId xmlns:p14="http://schemas.microsoft.com/office/powerpoint/2010/main" val="2498799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a:t>Les objectifs:</a:t>
            </a:r>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a:ln w="0"/>
                <a:solidFill>
                  <a:schemeClr val="tx1"/>
                </a:solidFill>
                <a:effectLst>
                  <a:outerShdw blurRad="38100" dist="19050" dir="2700000" algn="tl" rotWithShape="0">
                    <a:schemeClr val="dk1">
                      <a:alpha val="40000"/>
                    </a:schemeClr>
                  </a:outerShdw>
                </a:effectLst>
              </a:rPr>
              <a:t>Difficile: </a:t>
            </a:r>
          </a:p>
          <a:p>
            <a:r>
              <a:rPr lang="fr-FR" sz="2400" dirty="0">
                <a:ln w="0"/>
                <a:solidFill>
                  <a:schemeClr val="tx1"/>
                </a:solidFill>
                <a:effectLst>
                  <a:outerShdw blurRad="38100" dist="19050" dir="2700000" algn="tl" rotWithShape="0">
                    <a:schemeClr val="dk1">
                      <a:alpha val="40000"/>
                    </a:schemeClr>
                  </a:outerShdw>
                </a:effectLst>
              </a:rPr>
              <a:t>Les connaissances: identifier les aspects du monde de l’adolescence abordés dans le livre</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a:ln w="0"/>
                <a:solidFill>
                  <a:schemeClr val="tx1"/>
                </a:solidFill>
                <a:effectLst>
                  <a:outerShdw blurRad="38100" dist="19050" dir="2700000" algn="tl" rotWithShape="0">
                    <a:schemeClr val="dk1">
                      <a:alpha val="40000"/>
                    </a:schemeClr>
                  </a:outerShdw>
                </a:effectLst>
              </a:rPr>
              <a:t>Le plus difficile:</a:t>
            </a:r>
          </a:p>
          <a:p>
            <a:r>
              <a:rPr lang="fr-FR" sz="2400" dirty="0">
                <a:ln w="0"/>
                <a:solidFill>
                  <a:schemeClr val="tx1"/>
                </a:solidFill>
                <a:effectLst>
                  <a:outerShdw blurRad="38100" dist="19050" dir="2700000" algn="tl" rotWithShape="0">
                    <a:schemeClr val="dk1">
                      <a:alpha val="40000"/>
                    </a:schemeClr>
                  </a:outerShdw>
                </a:effectLst>
              </a:rPr>
              <a:t>L’analyse: examinez comment l’auteure explore ce thème dans No et Moi</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a:ln w="0"/>
                <a:solidFill>
                  <a:schemeClr val="tx1"/>
                </a:solidFill>
                <a:effectLst>
                  <a:outerShdw blurRad="38100" dist="19050" dir="2700000" algn="tl" rotWithShape="0">
                    <a:schemeClr val="dk1">
                      <a:alpha val="40000"/>
                    </a:schemeClr>
                  </a:outerShdw>
                </a:effectLst>
              </a:rPr>
              <a:t>Plus difficile:</a:t>
            </a:r>
          </a:p>
          <a:p>
            <a:r>
              <a:rPr lang="fr-FR" sz="2400" dirty="0">
                <a:ln w="0"/>
                <a:solidFill>
                  <a:schemeClr val="tx1"/>
                </a:solidFill>
                <a:effectLst>
                  <a:outerShdw blurRad="38100" dist="19050" dir="2700000" algn="tl" rotWithShape="0">
                    <a:schemeClr val="dk1">
                      <a:alpha val="40000"/>
                    </a:schemeClr>
                  </a:outerShdw>
                </a:effectLst>
              </a:rPr>
              <a:t>L’application: illustrer chaque aspect et fournir des preuves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4216579986"/>
              </p:ext>
            </p:extLst>
          </p:nvPr>
        </p:nvGraphicFramePr>
        <p:xfrm>
          <a:off x="8448789" y="660443"/>
          <a:ext cx="2787557" cy="3325834"/>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a:t>Les thèmes</a:t>
                      </a:r>
                      <a:r>
                        <a:rPr lang="fr-FR" sz="2400" baseline="0" noProof="0" dirty="0"/>
                        <a:t> importants</a:t>
                      </a:r>
                      <a:endParaRPr lang="fr-FR" sz="2400" noProof="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200000"/>
                        </a:lnSpc>
                        <a:spcBef>
                          <a:spcPts val="0"/>
                        </a:spcBef>
                        <a:spcAft>
                          <a:spcPts val="0"/>
                        </a:spcAft>
                        <a:buClrTx/>
                        <a:buSzTx/>
                        <a:buFont typeface="Arial" panose="020B0604020202020204" pitchFamily="34" charset="0"/>
                        <a:buNone/>
                        <a:tabLst/>
                        <a:defRPr/>
                      </a:pPr>
                      <a:r>
                        <a:rPr lang="fr-FR" sz="2400" b="1" noProof="0" dirty="0">
                          <a:solidFill>
                            <a:schemeClr val="tx1"/>
                          </a:solidFill>
                        </a:rPr>
                        <a:t>Les sans-abri</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lnSpc>
                          <a:spcPct val="200000"/>
                        </a:lnSpc>
                      </a:pPr>
                      <a:r>
                        <a:rPr lang="fr-FR" sz="2400" b="1" noProof="0" dirty="0">
                          <a:solidFill>
                            <a:schemeClr val="tx1"/>
                          </a:solidFill>
                        </a:rPr>
                        <a:t>La solitude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lnSpc>
                          <a:spcPct val="200000"/>
                        </a:lnSpc>
                      </a:pPr>
                      <a:r>
                        <a:rPr lang="fr-FR" sz="2400" b="1" noProof="0" dirty="0">
                          <a:solidFill>
                            <a:schemeClr val="tx1"/>
                          </a:solidFill>
                        </a:rPr>
                        <a:t>L’adolescence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602281" y="2870499"/>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8521" y="3174491"/>
            <a:ext cx="530682" cy="6556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73775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73" y="369225"/>
            <a:ext cx="10515600" cy="893170"/>
          </a:xfrm>
        </p:spPr>
        <p:txBody>
          <a:bodyPr>
            <a:normAutofit/>
          </a:bodyPr>
          <a:lstStyle/>
          <a:p>
            <a:r>
              <a:rPr lang="fr-FR" sz="3600" b="1" dirty="0">
                <a:solidFill>
                  <a:srgbClr val="0070C0"/>
                </a:solidFill>
              </a:rPr>
              <a:t>Activité </a:t>
            </a:r>
            <a:r>
              <a:rPr lang="fr-FR" sz="3600" b="1" dirty="0" smtClean="0">
                <a:solidFill>
                  <a:srgbClr val="0070C0"/>
                </a:solidFill>
              </a:rPr>
              <a:t>7: </a:t>
            </a:r>
            <a:r>
              <a:rPr lang="fr-FR" sz="3600" b="1" dirty="0" smtClean="0">
                <a:solidFill>
                  <a:srgbClr val="FF0000"/>
                </a:solidFill>
              </a:rPr>
              <a:t>Le </a:t>
            </a:r>
            <a:r>
              <a:rPr lang="fr-FR" sz="3600" b="1" dirty="0">
                <a:solidFill>
                  <a:srgbClr val="FF0000"/>
                </a:solidFill>
              </a:rPr>
              <a:t>monde des ados</a:t>
            </a:r>
          </a:p>
        </p:txBody>
      </p:sp>
      <p:sp>
        <p:nvSpPr>
          <p:cNvPr id="4" name="TextBox 3"/>
          <p:cNvSpPr txBox="1"/>
          <p:nvPr/>
        </p:nvSpPr>
        <p:spPr>
          <a:xfrm>
            <a:off x="1118343" y="2185936"/>
            <a:ext cx="10402307" cy="2659703"/>
          </a:xfrm>
          <a:prstGeom prst="rect">
            <a:avLst/>
          </a:prstGeom>
          <a:solidFill>
            <a:schemeClr val="accent1">
              <a:lumMod val="20000"/>
              <a:lumOff val="80000"/>
            </a:schemeClr>
          </a:solidFill>
        </p:spPr>
        <p:txBody>
          <a:bodyPr wrap="none" rtlCol="0">
            <a:spAutoFit/>
          </a:bodyPr>
          <a:lstStyle/>
          <a:p>
            <a:r>
              <a:rPr lang="fr-FR" sz="2600" b="1" dirty="0"/>
              <a:t>Quels sont les aspects du monde des ados abordés à travers la narratrice?</a:t>
            </a:r>
          </a:p>
          <a:p>
            <a:endParaRPr lang="fr-FR" sz="2600" b="1" dirty="0"/>
          </a:p>
          <a:p>
            <a:pPr lvl="3">
              <a:lnSpc>
                <a:spcPct val="150000"/>
              </a:lnSpc>
            </a:pPr>
            <a:r>
              <a:rPr lang="fr-FR" sz="2600" b="1" dirty="0"/>
              <a:t>Faites une liste de ces aspects </a:t>
            </a:r>
          </a:p>
          <a:p>
            <a:pPr lvl="3">
              <a:lnSpc>
                <a:spcPct val="150000"/>
              </a:lnSpc>
            </a:pPr>
            <a:r>
              <a:rPr lang="fr-FR" sz="2600" b="1" dirty="0"/>
              <a:t>Donnez quelques références du livre pour chaque aspect</a:t>
            </a:r>
          </a:p>
          <a:p>
            <a:pPr lvl="3">
              <a:lnSpc>
                <a:spcPct val="150000"/>
              </a:lnSpc>
            </a:pPr>
            <a:endParaRPr lang="fr-FR" sz="2600" b="1" dirty="0"/>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9214" y="3302622"/>
            <a:ext cx="495673"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9214" y="3943421"/>
            <a:ext cx="495673"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8283" y="3943421"/>
            <a:ext cx="495673" cy="426332"/>
          </a:xfrm>
          <a:prstGeom prst="rect">
            <a:avLst/>
          </a:prstGeom>
          <a:solidFill>
            <a:schemeClr val="bg1"/>
          </a:solidFill>
          <a:ln>
            <a:solidFill>
              <a:srgbClr val="0070C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9873" y="0"/>
            <a:ext cx="879037" cy="7384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945" y="1"/>
            <a:ext cx="897118" cy="897118"/>
          </a:xfrm>
          <a:prstGeom prst="rect">
            <a:avLst/>
          </a:prstGeom>
        </p:spPr>
      </p:pic>
    </p:spTree>
    <p:extLst>
      <p:ext uri="{BB962C8B-B14F-4D97-AF65-F5344CB8AC3E}">
        <p14:creationId xmlns:p14="http://schemas.microsoft.com/office/powerpoint/2010/main" val="2294128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3646056" y="2762469"/>
            <a:ext cx="4687909" cy="1957588"/>
          </a:xfrm>
          <a:prstGeom prst="cloud">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4472608" y="3343717"/>
            <a:ext cx="3034805" cy="523220"/>
          </a:xfrm>
          <a:prstGeom prst="rect">
            <a:avLst/>
          </a:prstGeom>
          <a:noFill/>
        </p:spPr>
        <p:txBody>
          <a:bodyPr wrap="none" rtlCol="0">
            <a:spAutoFit/>
          </a:bodyPr>
          <a:lstStyle/>
          <a:p>
            <a:r>
              <a:rPr lang="fr-FR" sz="2800" b="1" dirty="0" smtClean="0"/>
              <a:t>Le monde des ados</a:t>
            </a:r>
            <a:endParaRPr lang="fr-FR" sz="2800" b="1" dirty="0"/>
          </a:p>
        </p:txBody>
      </p:sp>
      <p:cxnSp>
        <p:nvCxnSpPr>
          <p:cNvPr id="7" name="Curved Connector 6"/>
          <p:cNvCxnSpPr/>
          <p:nvPr/>
        </p:nvCxnSpPr>
        <p:spPr>
          <a:xfrm rot="10800000">
            <a:off x="3609485" y="1848068"/>
            <a:ext cx="1171977" cy="1068947"/>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rot="5400000" flipH="1" flipV="1">
            <a:off x="7430254" y="1710652"/>
            <a:ext cx="1126905" cy="1015369"/>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10800000">
            <a:off x="2023319" y="3354897"/>
            <a:ext cx="1764407" cy="663266"/>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8333965" y="3741264"/>
            <a:ext cx="1262130" cy="737737"/>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5400000" flipH="1" flipV="1">
            <a:off x="5796876" y="2230012"/>
            <a:ext cx="969947" cy="206060"/>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a:off x="4541137" y="4980040"/>
            <a:ext cx="1107583" cy="321975"/>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7015943" y="4479001"/>
            <a:ext cx="1139907" cy="1025042"/>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782" y="90733"/>
            <a:ext cx="852689" cy="852689"/>
          </a:xfrm>
          <a:prstGeom prst="rect">
            <a:avLst/>
          </a:prstGeom>
        </p:spPr>
      </p:pic>
      <p:sp>
        <p:nvSpPr>
          <p:cNvPr id="13" name="TextBox 12"/>
          <p:cNvSpPr txBox="1"/>
          <p:nvPr/>
        </p:nvSpPr>
        <p:spPr>
          <a:xfrm>
            <a:off x="5044028" y="1326042"/>
            <a:ext cx="1195071" cy="461665"/>
          </a:xfrm>
          <a:prstGeom prst="rect">
            <a:avLst/>
          </a:prstGeom>
          <a:noFill/>
        </p:spPr>
        <p:txBody>
          <a:bodyPr wrap="none" rtlCol="0">
            <a:spAutoFit/>
          </a:bodyPr>
          <a:lstStyle/>
          <a:p>
            <a:r>
              <a:rPr lang="fr-FR" sz="2400" b="1" dirty="0">
                <a:solidFill>
                  <a:srgbClr val="FF0000"/>
                </a:solidFill>
              </a:rPr>
              <a:t>L’amour</a:t>
            </a:r>
          </a:p>
        </p:txBody>
      </p:sp>
      <p:sp>
        <p:nvSpPr>
          <p:cNvPr id="15" name="TextBox 14"/>
          <p:cNvSpPr txBox="1"/>
          <p:nvPr/>
        </p:nvSpPr>
        <p:spPr>
          <a:xfrm>
            <a:off x="7806786" y="1120311"/>
            <a:ext cx="1169423" cy="461665"/>
          </a:xfrm>
          <a:prstGeom prst="rect">
            <a:avLst/>
          </a:prstGeom>
          <a:noFill/>
        </p:spPr>
        <p:txBody>
          <a:bodyPr wrap="none" rtlCol="0">
            <a:spAutoFit/>
          </a:bodyPr>
          <a:lstStyle/>
          <a:p>
            <a:r>
              <a:rPr lang="fr-FR" sz="2400" b="1" dirty="0">
                <a:solidFill>
                  <a:srgbClr val="FF0000"/>
                </a:solidFill>
              </a:rPr>
              <a:t>L’amitié</a:t>
            </a:r>
          </a:p>
        </p:txBody>
      </p:sp>
      <p:sp>
        <p:nvSpPr>
          <p:cNvPr id="17" name="TextBox 16"/>
          <p:cNvSpPr txBox="1"/>
          <p:nvPr/>
        </p:nvSpPr>
        <p:spPr>
          <a:xfrm>
            <a:off x="1112547" y="1581976"/>
            <a:ext cx="1271502" cy="461665"/>
          </a:xfrm>
          <a:prstGeom prst="rect">
            <a:avLst/>
          </a:prstGeom>
          <a:noFill/>
        </p:spPr>
        <p:txBody>
          <a:bodyPr wrap="none" rtlCol="0">
            <a:spAutoFit/>
          </a:bodyPr>
          <a:lstStyle/>
          <a:p>
            <a:r>
              <a:rPr lang="fr-FR" sz="2400" b="1" dirty="0" smtClean="0">
                <a:solidFill>
                  <a:srgbClr val="FF0000"/>
                </a:solidFill>
              </a:rPr>
              <a:t>La mode</a:t>
            </a:r>
            <a:endParaRPr lang="fr-FR" sz="2400" b="1" dirty="0">
              <a:solidFill>
                <a:srgbClr val="FF0000"/>
              </a:solidFill>
            </a:endParaRPr>
          </a:p>
        </p:txBody>
      </p:sp>
      <p:sp>
        <p:nvSpPr>
          <p:cNvPr id="20" name="TextBox 19"/>
          <p:cNvSpPr txBox="1"/>
          <p:nvPr/>
        </p:nvSpPr>
        <p:spPr>
          <a:xfrm>
            <a:off x="9596095" y="3927432"/>
            <a:ext cx="1195455" cy="461665"/>
          </a:xfrm>
          <a:prstGeom prst="rect">
            <a:avLst/>
          </a:prstGeom>
          <a:noFill/>
        </p:spPr>
        <p:txBody>
          <a:bodyPr wrap="none" rtlCol="0">
            <a:spAutoFit/>
          </a:bodyPr>
          <a:lstStyle/>
          <a:p>
            <a:r>
              <a:rPr lang="fr-FR" sz="2400" b="1" dirty="0" smtClean="0">
                <a:solidFill>
                  <a:srgbClr val="FF0000"/>
                </a:solidFill>
              </a:rPr>
              <a:t>Le lycée</a:t>
            </a:r>
            <a:endParaRPr lang="fr-FR" sz="2400" b="1" dirty="0">
              <a:solidFill>
                <a:srgbClr val="FF0000"/>
              </a:solidFill>
            </a:endParaRPr>
          </a:p>
        </p:txBody>
      </p:sp>
      <p:sp>
        <p:nvSpPr>
          <p:cNvPr id="21" name="TextBox 20"/>
          <p:cNvSpPr txBox="1"/>
          <p:nvPr/>
        </p:nvSpPr>
        <p:spPr>
          <a:xfrm>
            <a:off x="461224" y="3510430"/>
            <a:ext cx="1412438" cy="461665"/>
          </a:xfrm>
          <a:prstGeom prst="rect">
            <a:avLst/>
          </a:prstGeom>
          <a:noFill/>
        </p:spPr>
        <p:txBody>
          <a:bodyPr wrap="none" rtlCol="0">
            <a:spAutoFit/>
          </a:bodyPr>
          <a:lstStyle/>
          <a:p>
            <a:r>
              <a:rPr lang="fr-FR" sz="2400" b="1" dirty="0" smtClean="0">
                <a:solidFill>
                  <a:srgbClr val="FF0000"/>
                </a:solidFill>
              </a:rPr>
              <a:t>La famille</a:t>
            </a:r>
            <a:endParaRPr lang="fr-FR" sz="2400" b="1" dirty="0">
              <a:solidFill>
                <a:srgbClr val="FF0000"/>
              </a:solidFill>
            </a:endParaRPr>
          </a:p>
        </p:txBody>
      </p:sp>
      <p:sp>
        <p:nvSpPr>
          <p:cNvPr id="22" name="TextBox 21"/>
          <p:cNvSpPr txBox="1"/>
          <p:nvPr/>
        </p:nvSpPr>
        <p:spPr>
          <a:xfrm>
            <a:off x="4820587" y="5685355"/>
            <a:ext cx="2035557" cy="461665"/>
          </a:xfrm>
          <a:prstGeom prst="rect">
            <a:avLst/>
          </a:prstGeom>
          <a:noFill/>
        </p:spPr>
        <p:txBody>
          <a:bodyPr wrap="none" rtlCol="0">
            <a:spAutoFit/>
          </a:bodyPr>
          <a:lstStyle/>
          <a:p>
            <a:r>
              <a:rPr lang="fr-FR" sz="2400" b="1" dirty="0" smtClean="0">
                <a:solidFill>
                  <a:srgbClr val="FF0000"/>
                </a:solidFill>
              </a:rPr>
              <a:t>La technologie</a:t>
            </a:r>
            <a:endParaRPr lang="fr-FR" sz="2400" b="1" dirty="0">
              <a:solidFill>
                <a:srgbClr val="FF0000"/>
              </a:solidFill>
            </a:endParaRPr>
          </a:p>
        </p:txBody>
      </p:sp>
      <p:sp>
        <p:nvSpPr>
          <p:cNvPr id="23" name="TextBox 22"/>
          <p:cNvSpPr txBox="1"/>
          <p:nvPr/>
        </p:nvSpPr>
        <p:spPr>
          <a:xfrm>
            <a:off x="8155850" y="5403625"/>
            <a:ext cx="1692964" cy="461665"/>
          </a:xfrm>
          <a:prstGeom prst="rect">
            <a:avLst/>
          </a:prstGeom>
          <a:noFill/>
        </p:spPr>
        <p:txBody>
          <a:bodyPr wrap="none" rtlCol="0">
            <a:spAutoFit/>
          </a:bodyPr>
          <a:lstStyle/>
          <a:p>
            <a:r>
              <a:rPr lang="fr-FR" sz="2400" b="1" dirty="0" smtClean="0">
                <a:solidFill>
                  <a:srgbClr val="FF0000"/>
                </a:solidFill>
              </a:rPr>
              <a:t>Le </a:t>
            </a:r>
            <a:r>
              <a:rPr lang="fr-FR" sz="2400" b="1" dirty="0" err="1" smtClean="0">
                <a:solidFill>
                  <a:srgbClr val="FF0000"/>
                </a:solidFill>
              </a:rPr>
              <a:t>language</a:t>
            </a:r>
            <a:endParaRPr lang="fr-FR" sz="2400" b="1" dirty="0">
              <a:solidFill>
                <a:srgbClr val="FF0000"/>
              </a:solidFill>
            </a:endParaRPr>
          </a:p>
        </p:txBody>
      </p:sp>
    </p:spTree>
    <p:extLst>
      <p:ext uri="{BB962C8B-B14F-4D97-AF65-F5344CB8AC3E}">
        <p14:creationId xmlns:p14="http://schemas.microsoft.com/office/powerpoint/2010/main" val="3450773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290" y="0"/>
            <a:ext cx="10515600" cy="893170"/>
          </a:xfrm>
        </p:spPr>
        <p:txBody>
          <a:bodyPr>
            <a:normAutofit/>
          </a:bodyPr>
          <a:lstStyle/>
          <a:p>
            <a:r>
              <a:rPr lang="fr-FR" sz="3600" b="1" dirty="0">
                <a:solidFill>
                  <a:srgbClr val="0070C0"/>
                </a:solidFill>
              </a:rPr>
              <a:t>Pour commencer: </a:t>
            </a:r>
            <a:r>
              <a:rPr lang="fr-FR" sz="3600" b="1" dirty="0"/>
              <a:t>Le monde des ados</a:t>
            </a:r>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3808" y="1321971"/>
            <a:ext cx="495673"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8014" y="1333623"/>
            <a:ext cx="495673"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5431" y="1333623"/>
            <a:ext cx="495673" cy="426332"/>
          </a:xfrm>
          <a:prstGeom prst="rect">
            <a:avLst/>
          </a:prstGeom>
          <a:solidFill>
            <a:schemeClr val="bg1"/>
          </a:solidFill>
          <a:ln>
            <a:solidFill>
              <a:srgbClr val="0070C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9873" y="0"/>
            <a:ext cx="879037" cy="7384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945" y="1"/>
            <a:ext cx="897118" cy="897118"/>
          </a:xfrm>
          <a:prstGeom prst="rect">
            <a:avLst/>
          </a:prstGeom>
        </p:spPr>
      </p:pic>
      <p:sp>
        <p:nvSpPr>
          <p:cNvPr id="3" name="TextBox 2"/>
          <p:cNvSpPr txBox="1"/>
          <p:nvPr/>
        </p:nvSpPr>
        <p:spPr>
          <a:xfrm>
            <a:off x="6350152" y="710704"/>
            <a:ext cx="3542206" cy="523220"/>
          </a:xfrm>
          <a:prstGeom prst="rect">
            <a:avLst/>
          </a:prstGeom>
          <a:noFill/>
        </p:spPr>
        <p:txBody>
          <a:bodyPr wrap="none" rtlCol="0">
            <a:spAutoFit/>
          </a:bodyPr>
          <a:lstStyle/>
          <a:p>
            <a:r>
              <a:rPr lang="fr-FR" sz="2800" b="1" dirty="0">
                <a:solidFill>
                  <a:srgbClr val="FF0000"/>
                </a:solidFill>
              </a:rPr>
              <a:t>Les réponses possibles</a:t>
            </a:r>
          </a:p>
        </p:txBody>
      </p:sp>
      <p:graphicFrame>
        <p:nvGraphicFramePr>
          <p:cNvPr id="10" name="Table 9"/>
          <p:cNvGraphicFramePr>
            <a:graphicFrameLocks noGrp="1"/>
          </p:cNvGraphicFramePr>
          <p:nvPr>
            <p:extLst>
              <p:ext uri="{D42A27DB-BD31-4B8C-83A1-F6EECF244321}">
                <p14:modId xmlns:p14="http://schemas.microsoft.com/office/powerpoint/2010/main" val="1244703952"/>
              </p:ext>
            </p:extLst>
          </p:nvPr>
        </p:nvGraphicFramePr>
        <p:xfrm>
          <a:off x="342900" y="1276535"/>
          <a:ext cx="11343709" cy="5347271"/>
        </p:xfrm>
        <a:graphic>
          <a:graphicData uri="http://schemas.openxmlformats.org/drawingml/2006/table">
            <a:tbl>
              <a:tblPr firstRow="1" bandRow="1">
                <a:tableStyleId>{5C22544A-7EE6-4342-B048-85BDC9FD1C3A}</a:tableStyleId>
              </a:tblPr>
              <a:tblGrid>
                <a:gridCol w="2478478">
                  <a:extLst>
                    <a:ext uri="{9D8B030D-6E8A-4147-A177-3AD203B41FA5}">
                      <a16:colId xmlns:a16="http://schemas.microsoft.com/office/drawing/2014/main" val="20000"/>
                    </a:ext>
                  </a:extLst>
                </a:gridCol>
                <a:gridCol w="8865231">
                  <a:extLst>
                    <a:ext uri="{9D8B030D-6E8A-4147-A177-3AD203B41FA5}">
                      <a16:colId xmlns:a16="http://schemas.microsoft.com/office/drawing/2014/main" val="20001"/>
                    </a:ext>
                  </a:extLst>
                </a:gridCol>
              </a:tblGrid>
              <a:tr h="552653">
                <a:tc>
                  <a:txBody>
                    <a:bodyPr/>
                    <a:lstStyle/>
                    <a:p>
                      <a:pPr algn="l"/>
                      <a:r>
                        <a:rPr lang="fr-FR" b="1" dirty="0">
                          <a:solidFill>
                            <a:schemeClr val="tx1"/>
                          </a:solidFill>
                        </a:rPr>
                        <a:t>Les aspects</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b="1" dirty="0">
                          <a:solidFill>
                            <a:schemeClr val="tx1"/>
                          </a:solidFill>
                        </a:rPr>
                        <a:t>Les références du livre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632540">
                <a:tc>
                  <a:txBody>
                    <a:bodyPr/>
                    <a:lstStyle/>
                    <a:p>
                      <a:r>
                        <a:rPr lang="fr-FR" sz="2400" b="1" dirty="0">
                          <a:solidFill>
                            <a:srgbClr val="FF0000"/>
                          </a:solidFill>
                        </a:rPr>
                        <a:t>La mode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51814">
                <a:tc>
                  <a:txBody>
                    <a:bodyPr/>
                    <a:lstStyle/>
                    <a:p>
                      <a:r>
                        <a:rPr lang="fr-FR" sz="2400" b="1" dirty="0">
                          <a:solidFill>
                            <a:srgbClr val="FF0000"/>
                          </a:solidFill>
                        </a:rPr>
                        <a:t>La technologie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632540">
                <a:tc>
                  <a:txBody>
                    <a:bodyPr/>
                    <a:lstStyle/>
                    <a:p>
                      <a:r>
                        <a:rPr lang="fr-FR" sz="2400" b="1" dirty="0">
                          <a:solidFill>
                            <a:srgbClr val="FF0000"/>
                          </a:solidFill>
                        </a:rPr>
                        <a:t>Le langage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632540">
                <a:tc>
                  <a:txBody>
                    <a:bodyPr/>
                    <a:lstStyle/>
                    <a:p>
                      <a:r>
                        <a:rPr lang="fr-FR" sz="2400" b="1" dirty="0">
                          <a:solidFill>
                            <a:srgbClr val="FF0000"/>
                          </a:solidFill>
                        </a:rPr>
                        <a:t>Le lycée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903629">
                <a:tc>
                  <a:txBody>
                    <a:bodyPr/>
                    <a:lstStyle/>
                    <a:p>
                      <a:r>
                        <a:rPr lang="fr-FR" sz="2400" b="1" dirty="0">
                          <a:solidFill>
                            <a:srgbClr val="FF0000"/>
                          </a:solidFill>
                        </a:rPr>
                        <a:t>La famille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903629">
                <a:tc>
                  <a:txBody>
                    <a:bodyPr/>
                    <a:lstStyle/>
                    <a:p>
                      <a:r>
                        <a:rPr lang="fr-FR" sz="2400" b="1" dirty="0">
                          <a:solidFill>
                            <a:srgbClr val="FF0000"/>
                          </a:solidFill>
                        </a:rPr>
                        <a:t>Les amis</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632540">
                <a:tc>
                  <a:txBody>
                    <a:bodyPr/>
                    <a:lstStyle/>
                    <a:p>
                      <a:r>
                        <a:rPr lang="fr-FR" sz="2400" b="1" dirty="0">
                          <a:solidFill>
                            <a:srgbClr val="FF0000"/>
                          </a:solidFill>
                        </a:rPr>
                        <a:t>L’amour</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75190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290" y="0"/>
            <a:ext cx="10515600" cy="893170"/>
          </a:xfrm>
        </p:spPr>
        <p:txBody>
          <a:bodyPr>
            <a:normAutofit/>
          </a:bodyPr>
          <a:lstStyle/>
          <a:p>
            <a:r>
              <a:rPr lang="fr-FR" sz="3600" b="1" dirty="0">
                <a:solidFill>
                  <a:srgbClr val="0070C0"/>
                </a:solidFill>
              </a:rPr>
              <a:t>Pour commencer: </a:t>
            </a:r>
            <a:r>
              <a:rPr lang="fr-FR" sz="3600" b="1" dirty="0"/>
              <a:t>Le monde des ados</a:t>
            </a:r>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682" y="197398"/>
            <a:ext cx="495673" cy="426332"/>
          </a:xfrm>
          <a:prstGeom prst="rect">
            <a:avLst/>
          </a:prstGeom>
          <a:solidFill>
            <a:schemeClr val="bg1"/>
          </a:solidFill>
          <a:ln>
            <a:solidFill>
              <a:srgbClr val="0070C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9873" y="0"/>
            <a:ext cx="879037" cy="7384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945" y="1"/>
            <a:ext cx="897118" cy="897118"/>
          </a:xfrm>
          <a:prstGeom prst="rect">
            <a:avLst/>
          </a:prstGeom>
        </p:spPr>
      </p:pic>
      <p:sp>
        <p:nvSpPr>
          <p:cNvPr id="3" name="TextBox 2"/>
          <p:cNvSpPr txBox="1"/>
          <p:nvPr/>
        </p:nvSpPr>
        <p:spPr>
          <a:xfrm rot="630615">
            <a:off x="7210703" y="184975"/>
            <a:ext cx="3542206" cy="523220"/>
          </a:xfrm>
          <a:prstGeom prst="rect">
            <a:avLst/>
          </a:prstGeom>
          <a:noFill/>
        </p:spPr>
        <p:txBody>
          <a:bodyPr wrap="none" rtlCol="0">
            <a:spAutoFit/>
          </a:bodyPr>
          <a:lstStyle/>
          <a:p>
            <a:r>
              <a:rPr lang="fr-FR" sz="2800" b="1" dirty="0">
                <a:solidFill>
                  <a:srgbClr val="FF0000"/>
                </a:solidFill>
              </a:rPr>
              <a:t>Les réponses possibles</a:t>
            </a:r>
          </a:p>
        </p:txBody>
      </p:sp>
      <p:graphicFrame>
        <p:nvGraphicFramePr>
          <p:cNvPr id="10" name="Table 9"/>
          <p:cNvGraphicFramePr>
            <a:graphicFrameLocks noGrp="1"/>
          </p:cNvGraphicFramePr>
          <p:nvPr>
            <p:extLst>
              <p:ext uri="{D42A27DB-BD31-4B8C-83A1-F6EECF244321}">
                <p14:modId xmlns:p14="http://schemas.microsoft.com/office/powerpoint/2010/main" val="752130890"/>
              </p:ext>
            </p:extLst>
          </p:nvPr>
        </p:nvGraphicFramePr>
        <p:xfrm>
          <a:off x="161854" y="772638"/>
          <a:ext cx="11343709" cy="6029151"/>
        </p:xfrm>
        <a:graphic>
          <a:graphicData uri="http://schemas.openxmlformats.org/drawingml/2006/table">
            <a:tbl>
              <a:tblPr firstRow="1" bandRow="1">
                <a:tableStyleId>{5C22544A-7EE6-4342-B048-85BDC9FD1C3A}</a:tableStyleId>
              </a:tblPr>
              <a:tblGrid>
                <a:gridCol w="1685418">
                  <a:extLst>
                    <a:ext uri="{9D8B030D-6E8A-4147-A177-3AD203B41FA5}">
                      <a16:colId xmlns:a16="http://schemas.microsoft.com/office/drawing/2014/main" val="20000"/>
                    </a:ext>
                  </a:extLst>
                </a:gridCol>
                <a:gridCol w="9658291">
                  <a:extLst>
                    <a:ext uri="{9D8B030D-6E8A-4147-A177-3AD203B41FA5}">
                      <a16:colId xmlns:a16="http://schemas.microsoft.com/office/drawing/2014/main" val="20001"/>
                    </a:ext>
                  </a:extLst>
                </a:gridCol>
              </a:tblGrid>
              <a:tr h="390351">
                <a:tc>
                  <a:txBody>
                    <a:bodyPr/>
                    <a:lstStyle/>
                    <a:p>
                      <a:pPr algn="l"/>
                      <a:r>
                        <a:rPr lang="fr-FR" b="1" dirty="0">
                          <a:solidFill>
                            <a:schemeClr val="tx1"/>
                          </a:solidFill>
                        </a:rPr>
                        <a:t>Les aspects</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b="1" dirty="0">
                          <a:solidFill>
                            <a:schemeClr val="tx1"/>
                          </a:solidFill>
                        </a:rPr>
                        <a:t>Les références du livre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632540">
                <a:tc>
                  <a:txBody>
                    <a:bodyPr/>
                    <a:lstStyle/>
                    <a:p>
                      <a:r>
                        <a:rPr lang="fr-FR" sz="2400" b="1" dirty="0">
                          <a:solidFill>
                            <a:srgbClr val="FF0000"/>
                          </a:solidFill>
                        </a:rPr>
                        <a:t>La mode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000" b="1" dirty="0">
                          <a:solidFill>
                            <a:schemeClr val="tx1"/>
                          </a:solidFill>
                        </a:rPr>
                        <a:t>Les filles achètent leurs</a:t>
                      </a:r>
                      <a:r>
                        <a:rPr lang="fr-FR" sz="2000" b="1" baseline="0" dirty="0">
                          <a:solidFill>
                            <a:schemeClr val="tx1"/>
                          </a:solidFill>
                        </a:rPr>
                        <a:t> vêtements chez H&amp;M, portent des Converses, mettent du maquillage (</a:t>
                      </a:r>
                      <a:r>
                        <a:rPr lang="fr-FR" sz="2000" b="1" baseline="0" dirty="0" err="1">
                          <a:solidFill>
                            <a:schemeClr val="tx1"/>
                          </a:solidFill>
                        </a:rPr>
                        <a:t>gloss</a:t>
                      </a:r>
                      <a:r>
                        <a:rPr lang="fr-FR" sz="2000" b="1" baseline="0" dirty="0">
                          <a:solidFill>
                            <a:schemeClr val="tx1"/>
                          </a:solidFill>
                        </a:rPr>
                        <a:t>)</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51814">
                <a:tc>
                  <a:txBody>
                    <a:bodyPr/>
                    <a:lstStyle/>
                    <a:p>
                      <a:r>
                        <a:rPr lang="fr-FR" sz="2400" b="1" dirty="0">
                          <a:solidFill>
                            <a:srgbClr val="FF0000"/>
                          </a:solidFill>
                        </a:rPr>
                        <a:t>La technologie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000" b="1" dirty="0">
                          <a:solidFill>
                            <a:schemeClr val="tx1"/>
                          </a:solidFill>
                        </a:rPr>
                        <a:t>Utilisation</a:t>
                      </a:r>
                      <a:r>
                        <a:rPr lang="fr-FR" sz="2000" b="1" baseline="0" dirty="0">
                          <a:solidFill>
                            <a:schemeClr val="tx1"/>
                          </a:solidFill>
                        </a:rPr>
                        <a:t> de </a:t>
                      </a:r>
                      <a:r>
                        <a:rPr lang="fr-FR" sz="2000" b="1" dirty="0">
                          <a:solidFill>
                            <a:schemeClr val="tx1"/>
                          </a:solidFill>
                        </a:rPr>
                        <a:t>MSN, SMS et blogs. Les recherches</a:t>
                      </a:r>
                      <a:r>
                        <a:rPr lang="fr-FR" sz="2000" b="1" baseline="0" dirty="0">
                          <a:solidFill>
                            <a:schemeClr val="tx1"/>
                          </a:solidFill>
                        </a:rPr>
                        <a:t> sur Internet</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632540">
                <a:tc>
                  <a:txBody>
                    <a:bodyPr/>
                    <a:lstStyle/>
                    <a:p>
                      <a:r>
                        <a:rPr lang="fr-FR" sz="2400" b="1" dirty="0">
                          <a:solidFill>
                            <a:srgbClr val="FF0000"/>
                          </a:solidFill>
                        </a:rPr>
                        <a:t>Le langage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000" b="1" dirty="0">
                          <a:solidFill>
                            <a:schemeClr val="tx1"/>
                          </a:solidFill>
                        </a:rPr>
                        <a:t>l’utilisation de l’argot/ les expressions des jeunes:</a:t>
                      </a:r>
                      <a:r>
                        <a:rPr lang="fr-FR" sz="2000" b="1" baseline="0" dirty="0">
                          <a:solidFill>
                            <a:schemeClr val="tx1"/>
                          </a:solidFill>
                        </a:rPr>
                        <a:t> « C’est mort », « Elle est grillée », « </a:t>
                      </a:r>
                      <a:r>
                        <a:rPr lang="is-IS" sz="2000" b="1" baseline="0" dirty="0">
                          <a:solidFill>
                            <a:schemeClr val="tx1"/>
                          </a:solidFill>
                        </a:rPr>
                        <a:t>…et tout</a:t>
                      </a:r>
                      <a:r>
                        <a:rPr lang="fr-FR" sz="2000" b="1" baseline="0" dirty="0">
                          <a:solidFill>
                            <a:schemeClr val="tx1"/>
                          </a:solidFill>
                        </a:rPr>
                        <a:t>», « les potes »</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632540">
                <a:tc>
                  <a:txBody>
                    <a:bodyPr/>
                    <a:lstStyle/>
                    <a:p>
                      <a:r>
                        <a:rPr lang="fr-FR" sz="2400" b="1" dirty="0">
                          <a:solidFill>
                            <a:srgbClr val="FF0000"/>
                          </a:solidFill>
                        </a:rPr>
                        <a:t>Le lycée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000" b="1" dirty="0">
                          <a:solidFill>
                            <a:schemeClr val="tx1"/>
                          </a:solidFill>
                        </a:rPr>
                        <a:t>Lou est en seconde. Lucas a redoublé. Lou a 18 de moyenne. Matière SES: Sciences</a:t>
                      </a:r>
                      <a:r>
                        <a:rPr lang="fr-FR" sz="2000" b="1" baseline="0" dirty="0">
                          <a:solidFill>
                            <a:schemeClr val="tx1"/>
                          </a:solidFill>
                        </a:rPr>
                        <a:t> économiques et sociales. Les profs stricts: Mr Marin. </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903629">
                <a:tc>
                  <a:txBody>
                    <a:bodyPr/>
                    <a:lstStyle/>
                    <a:p>
                      <a:r>
                        <a:rPr lang="fr-FR" sz="2400" b="1" dirty="0">
                          <a:solidFill>
                            <a:srgbClr val="FF0000"/>
                          </a:solidFill>
                        </a:rPr>
                        <a:t>La famille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000" b="1" dirty="0">
                          <a:solidFill>
                            <a:schemeClr val="tx1"/>
                          </a:solidFill>
                        </a:rPr>
                        <a:t>Le drame familial. Les relations familiales :</a:t>
                      </a:r>
                      <a:r>
                        <a:rPr lang="fr-FR" sz="2000" b="1" baseline="0" dirty="0">
                          <a:solidFill>
                            <a:schemeClr val="tx1"/>
                          </a:solidFill>
                        </a:rPr>
                        <a:t> « maman m’aime plus » « mon père pleure en cachette ». Les disputes et le mensonge: « je leur ai dit que je faisais un projet avec une fille de ma classe »</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903629">
                <a:tc>
                  <a:txBody>
                    <a:bodyPr/>
                    <a:lstStyle/>
                    <a:p>
                      <a:r>
                        <a:rPr lang="fr-FR" sz="2400" b="1" dirty="0">
                          <a:solidFill>
                            <a:srgbClr val="FF0000"/>
                          </a:solidFill>
                        </a:rPr>
                        <a:t>Les amis</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000" b="1" dirty="0">
                          <a:solidFill>
                            <a:schemeClr val="tx1"/>
                          </a:solidFill>
                        </a:rPr>
                        <a:t>Les relations avec les camarades de classe: La fête d’anniversaire</a:t>
                      </a:r>
                      <a:r>
                        <a:rPr lang="fr-FR" sz="2000" b="1" baseline="0" dirty="0">
                          <a:solidFill>
                            <a:schemeClr val="tx1"/>
                          </a:solidFill>
                        </a:rPr>
                        <a:t> manquée. Les moqueries de Léa et Axelle en classe. Le temps passé avec No et Lucas à discuter, regarder des films, écouter de la musique</a:t>
                      </a:r>
                      <a:r>
                        <a:rPr lang="is-IS" sz="2000" b="1" baseline="0" dirty="0">
                          <a:solidFill>
                            <a:schemeClr val="tx1"/>
                          </a:solidFill>
                        </a:rPr>
                        <a:t>…</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632540">
                <a:tc>
                  <a:txBody>
                    <a:bodyPr/>
                    <a:lstStyle/>
                    <a:p>
                      <a:r>
                        <a:rPr lang="fr-FR" sz="2400" b="1" dirty="0">
                          <a:solidFill>
                            <a:srgbClr val="FF0000"/>
                          </a:solidFill>
                        </a:rPr>
                        <a:t>L’amour</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000" b="1" dirty="0">
                          <a:solidFill>
                            <a:schemeClr val="tx1"/>
                          </a:solidFill>
                        </a:rPr>
                        <a:t>Lou aime</a:t>
                      </a:r>
                      <a:r>
                        <a:rPr lang="fr-FR" sz="2000" b="1" baseline="0" dirty="0">
                          <a:solidFill>
                            <a:schemeClr val="tx1"/>
                          </a:solidFill>
                        </a:rPr>
                        <a:t> Lucas en secret: « il est le roi</a:t>
                      </a:r>
                      <a:r>
                        <a:rPr lang="is-IS" sz="2000" b="1" baseline="0" dirty="0">
                          <a:solidFill>
                            <a:schemeClr val="tx1"/>
                          </a:solidFill>
                        </a:rPr>
                        <a:t>… je suis minuscule</a:t>
                      </a:r>
                      <a:r>
                        <a:rPr lang="fr-FR" sz="2000" b="1" baseline="0" dirty="0">
                          <a:solidFill>
                            <a:schemeClr val="tx1"/>
                          </a:solidFill>
                        </a:rPr>
                        <a:t>». Lucas surnomme Lou « Pépite ». Lucas et Lou s’embrasse à la fin du roman</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78480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666" y="1266756"/>
            <a:ext cx="11414434" cy="5047536"/>
          </a:xfrm>
          <a:prstGeom prst="rect">
            <a:avLst/>
          </a:prstGeom>
          <a:solidFill>
            <a:schemeClr val="accent6">
              <a:lumMod val="20000"/>
              <a:lumOff val="80000"/>
            </a:schemeClr>
          </a:solidFill>
          <a:ln w="38100" cmpd="sng">
            <a:solidFill>
              <a:schemeClr val="tx1"/>
            </a:solidFill>
          </a:ln>
        </p:spPr>
        <p:txBody>
          <a:bodyPr wrap="square" rtlCol="0">
            <a:spAutoFit/>
          </a:bodyPr>
          <a:lstStyle/>
          <a:p>
            <a:pPr marL="457200" indent="-457200" algn="just">
              <a:buFont typeface="+mj-lt"/>
              <a:buAutoNum type="arabicPeriod"/>
            </a:pPr>
            <a:r>
              <a:rPr lang="en-GB" sz="2300" b="1" dirty="0"/>
              <a:t>Friends play an essential role in the story </a:t>
            </a:r>
            <a:r>
              <a:rPr lang="en-GB" sz="2300" b="1" u="sng" dirty="0"/>
              <a:t>since</a:t>
            </a:r>
            <a:r>
              <a:rPr lang="en-GB" sz="2300" b="1" dirty="0"/>
              <a:t> the friendship between Lou, Lucas and No is the common thread of the </a:t>
            </a:r>
            <a:r>
              <a:rPr lang="en-GB" sz="2300" b="1" dirty="0" smtClean="0"/>
              <a:t>novel.</a:t>
            </a:r>
          </a:p>
          <a:p>
            <a:pPr marL="457200" indent="-457200" algn="just">
              <a:buFont typeface="+mj-lt"/>
              <a:buAutoNum type="arabicPeriod"/>
            </a:pPr>
            <a:r>
              <a:rPr lang="en-GB" sz="2300" b="1" dirty="0" smtClean="0"/>
              <a:t>The </a:t>
            </a:r>
            <a:r>
              <a:rPr lang="en-GB" sz="2300" b="1" dirty="0"/>
              <a:t>friendship between Lou and No seems unlikely at the beginning of the book but it is </a:t>
            </a:r>
            <a:r>
              <a:rPr lang="en-GB" sz="2300" b="1" u="sng" dirty="0"/>
              <a:t>this</a:t>
            </a:r>
            <a:r>
              <a:rPr lang="en-GB" sz="2300" b="1" dirty="0"/>
              <a:t> friendship that will cause </a:t>
            </a:r>
            <a:r>
              <a:rPr lang="en-GB" sz="2300" b="1" u="sng" dirty="0"/>
              <a:t>changes</a:t>
            </a:r>
            <a:r>
              <a:rPr lang="en-GB" sz="2300" b="1" dirty="0"/>
              <a:t> for </a:t>
            </a:r>
            <a:r>
              <a:rPr lang="en-GB" sz="2300" b="1" u="sng" dirty="0"/>
              <a:t>not only </a:t>
            </a:r>
            <a:r>
              <a:rPr lang="en-GB" sz="2300" b="1" dirty="0"/>
              <a:t>Lou and No </a:t>
            </a:r>
            <a:r>
              <a:rPr lang="en-GB" sz="2300" b="1" u="sng" dirty="0"/>
              <a:t>but also </a:t>
            </a:r>
            <a:r>
              <a:rPr lang="en-GB" sz="2300" b="1" dirty="0"/>
              <a:t>the people around</a:t>
            </a:r>
            <a:r>
              <a:rPr lang="en-GB" sz="2300" b="1" u="sng" dirty="0"/>
              <a:t> them</a:t>
            </a:r>
            <a:r>
              <a:rPr lang="en-GB" sz="2300" b="1" dirty="0"/>
              <a:t>. </a:t>
            </a:r>
            <a:endParaRPr lang="en-GB" sz="2300" b="1" dirty="0" smtClean="0"/>
          </a:p>
          <a:p>
            <a:pPr marL="457200" indent="-457200" algn="just">
              <a:buFont typeface="+mj-lt"/>
              <a:buAutoNum type="arabicPeriod"/>
            </a:pPr>
            <a:r>
              <a:rPr lang="en-GB" sz="2300" b="1" dirty="0" smtClean="0"/>
              <a:t>Although </a:t>
            </a:r>
            <a:r>
              <a:rPr lang="en-GB" sz="2300" b="1" dirty="0"/>
              <a:t>they are from a completely different background, Lou </a:t>
            </a:r>
            <a:r>
              <a:rPr lang="en-GB" sz="2300" b="1" u="sng" dirty="0"/>
              <a:t>identifies</a:t>
            </a:r>
            <a:r>
              <a:rPr lang="en-GB" sz="2300" b="1" dirty="0"/>
              <a:t> with No. </a:t>
            </a:r>
            <a:endParaRPr lang="en-GB" sz="2300" b="1" dirty="0" smtClean="0"/>
          </a:p>
          <a:p>
            <a:pPr marL="457200" indent="-457200" algn="just">
              <a:buFont typeface="+mj-lt"/>
              <a:buAutoNum type="arabicPeriod"/>
            </a:pPr>
            <a:r>
              <a:rPr lang="en-GB" sz="2300" b="1" u="sng" dirty="0" smtClean="0"/>
              <a:t>With </a:t>
            </a:r>
            <a:r>
              <a:rPr lang="en-GB" sz="2300" b="1" u="sng" dirty="0"/>
              <a:t>her</a:t>
            </a:r>
            <a:r>
              <a:rPr lang="en-GB" sz="2300" b="1" dirty="0"/>
              <a:t>, she </a:t>
            </a:r>
            <a:r>
              <a:rPr lang="en-GB" sz="2300" b="1" u="sng" dirty="0"/>
              <a:t>feels comfortable </a:t>
            </a:r>
            <a:r>
              <a:rPr lang="en-GB" sz="2300" b="1" dirty="0"/>
              <a:t>and describes "a circle that </a:t>
            </a:r>
            <a:r>
              <a:rPr lang="en-GB" sz="2300" b="1" u="sng" dirty="0"/>
              <a:t>enveloped us</a:t>
            </a:r>
            <a:r>
              <a:rPr lang="en-GB" sz="2300" b="1" dirty="0" smtClean="0"/>
              <a:t>".</a:t>
            </a:r>
          </a:p>
          <a:p>
            <a:pPr marL="457200" indent="-457200" algn="just">
              <a:buFont typeface="+mj-lt"/>
              <a:buAutoNum type="arabicPeriod"/>
            </a:pPr>
            <a:r>
              <a:rPr lang="en-GB" sz="2300" b="1" dirty="0" smtClean="0"/>
              <a:t> </a:t>
            </a:r>
            <a:r>
              <a:rPr lang="en-GB" sz="2300" b="1" dirty="0"/>
              <a:t>Throughout the story, we </a:t>
            </a:r>
            <a:r>
              <a:rPr lang="en-GB" sz="2300" b="1" u="sng" dirty="0"/>
              <a:t>witness</a:t>
            </a:r>
            <a:r>
              <a:rPr lang="en-GB" sz="2300" b="1" dirty="0"/>
              <a:t> the two girls getting closer </a:t>
            </a:r>
            <a:r>
              <a:rPr lang="en-GB" sz="2300" b="1" u="sng" dirty="0"/>
              <a:t>until</a:t>
            </a:r>
            <a:r>
              <a:rPr lang="en-GB" sz="2300" b="1" dirty="0"/>
              <a:t> they become reliant on each </a:t>
            </a:r>
            <a:r>
              <a:rPr lang="en-GB" sz="2300" b="1" dirty="0" smtClean="0"/>
              <a:t>other.</a:t>
            </a:r>
          </a:p>
          <a:p>
            <a:pPr marL="457200" indent="-457200" algn="just">
              <a:buFont typeface="+mj-lt"/>
              <a:buAutoNum type="arabicPeriod"/>
            </a:pPr>
            <a:r>
              <a:rPr lang="en-GB" sz="2300" b="1" u="sng" dirty="0" smtClean="0"/>
              <a:t>Thanks </a:t>
            </a:r>
            <a:r>
              <a:rPr lang="en-GB" sz="2300" b="1" u="sng" dirty="0"/>
              <a:t>to </a:t>
            </a:r>
            <a:r>
              <a:rPr lang="en-GB" sz="2300" b="1" dirty="0"/>
              <a:t>No, Lou is </a:t>
            </a:r>
            <a:r>
              <a:rPr lang="en-GB" sz="2300" b="1" u="sng" dirty="0"/>
              <a:t>growing up </a:t>
            </a:r>
            <a:r>
              <a:rPr lang="en-GB" sz="2300" b="1" dirty="0"/>
              <a:t>and evolving. </a:t>
            </a:r>
            <a:endParaRPr lang="en-GB" sz="2300" b="1" dirty="0" smtClean="0"/>
          </a:p>
          <a:p>
            <a:pPr marL="457200" indent="-457200" algn="just">
              <a:buFont typeface="+mj-lt"/>
              <a:buAutoNum type="arabicPeriod"/>
            </a:pPr>
            <a:r>
              <a:rPr lang="en-GB" sz="2300" b="1" dirty="0" smtClean="0"/>
              <a:t>She </a:t>
            </a:r>
            <a:r>
              <a:rPr lang="en-GB" sz="2300" b="1" u="sng" dirty="0"/>
              <a:t>becomes</a:t>
            </a:r>
            <a:r>
              <a:rPr lang="en-GB" sz="2300" b="1" dirty="0"/>
              <a:t> more confident and overcomes her shyness </a:t>
            </a:r>
            <a:r>
              <a:rPr lang="en-GB" sz="2300" b="1" u="sng" dirty="0"/>
              <a:t>to</a:t>
            </a:r>
            <a:r>
              <a:rPr lang="en-GB" sz="2300" b="1" dirty="0"/>
              <a:t> help No. </a:t>
            </a:r>
            <a:endParaRPr lang="en-GB" sz="2300" b="1" dirty="0" smtClean="0"/>
          </a:p>
          <a:p>
            <a:pPr marL="457200" indent="-457200" algn="just">
              <a:buFont typeface="+mj-lt"/>
              <a:buAutoNum type="arabicPeriod"/>
            </a:pPr>
            <a:r>
              <a:rPr lang="en-GB" sz="2300" b="1" dirty="0" smtClean="0"/>
              <a:t>This </a:t>
            </a:r>
            <a:r>
              <a:rPr lang="en-GB" sz="2300" b="1" dirty="0"/>
              <a:t>is how she </a:t>
            </a:r>
            <a:r>
              <a:rPr lang="en-GB" sz="2300" b="1" u="sng" dirty="0"/>
              <a:t>gets closer </a:t>
            </a:r>
            <a:r>
              <a:rPr lang="en-GB" sz="2300" b="1" dirty="0"/>
              <a:t>to Lucas, who will become her friend too. </a:t>
            </a:r>
            <a:endParaRPr lang="en-GB" sz="2300" b="1" dirty="0" smtClean="0"/>
          </a:p>
          <a:p>
            <a:pPr marL="457200" indent="-457200" algn="just">
              <a:buFont typeface="+mj-lt"/>
              <a:buAutoNum type="arabicPeriod"/>
            </a:pPr>
            <a:r>
              <a:rPr lang="en-GB" sz="2300" b="1" dirty="0" smtClean="0"/>
              <a:t>Therefore</a:t>
            </a:r>
            <a:r>
              <a:rPr lang="en-GB" sz="2300" b="1" dirty="0"/>
              <a:t>, we understand that friends have influences, </a:t>
            </a:r>
            <a:r>
              <a:rPr lang="en-GB" sz="2300" b="1" u="sng" dirty="0"/>
              <a:t>positive or negative, </a:t>
            </a:r>
            <a:r>
              <a:rPr lang="en-GB" sz="2300" b="1" dirty="0"/>
              <a:t>on a person’s development. </a:t>
            </a:r>
          </a:p>
        </p:txBody>
      </p:sp>
      <p:sp>
        <p:nvSpPr>
          <p:cNvPr id="5" name="TextBox 4"/>
          <p:cNvSpPr txBox="1"/>
          <p:nvPr/>
        </p:nvSpPr>
        <p:spPr>
          <a:xfrm>
            <a:off x="952547" y="-117582"/>
            <a:ext cx="5053499" cy="830997"/>
          </a:xfrm>
          <a:prstGeom prst="rect">
            <a:avLst/>
          </a:prstGeom>
          <a:noFill/>
        </p:spPr>
        <p:txBody>
          <a:bodyPr wrap="none" rtlCol="0">
            <a:spAutoFit/>
          </a:bodyPr>
          <a:lstStyle/>
          <a:p>
            <a:r>
              <a:rPr lang="fr-FR" sz="4800" b="1" dirty="0">
                <a:solidFill>
                  <a:srgbClr val="0070C0"/>
                </a:solidFill>
              </a:rPr>
              <a:t>Activité </a:t>
            </a:r>
            <a:r>
              <a:rPr lang="fr-FR" sz="4800" b="1" dirty="0" smtClean="0">
                <a:solidFill>
                  <a:srgbClr val="0070C0"/>
                </a:solidFill>
              </a:rPr>
              <a:t>8: </a:t>
            </a:r>
            <a:r>
              <a:rPr lang="fr-FR" sz="4800" b="1" dirty="0" smtClean="0">
                <a:solidFill>
                  <a:srgbClr val="FF0000"/>
                </a:solidFill>
              </a:rPr>
              <a:t>Les </a:t>
            </a:r>
            <a:r>
              <a:rPr lang="fr-FR" sz="4800" b="1" dirty="0">
                <a:solidFill>
                  <a:srgbClr val="FF0000"/>
                </a:solidFill>
              </a:rPr>
              <a:t>amis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2533" y="0"/>
            <a:ext cx="1729296" cy="864648"/>
          </a:xfrm>
          <a:prstGeom prst="rect">
            <a:avLst/>
          </a:prstGeom>
        </p:spPr>
      </p:pic>
      <p:sp>
        <p:nvSpPr>
          <p:cNvPr id="7" name="TextBox 6"/>
          <p:cNvSpPr txBox="1"/>
          <p:nvPr/>
        </p:nvSpPr>
        <p:spPr>
          <a:xfrm>
            <a:off x="1469978" y="681980"/>
            <a:ext cx="5607424" cy="584776"/>
          </a:xfrm>
          <a:prstGeom prst="rect">
            <a:avLst/>
          </a:prstGeom>
          <a:noFill/>
        </p:spPr>
        <p:txBody>
          <a:bodyPr wrap="none" rtlCol="0">
            <a:spAutoFit/>
          </a:bodyPr>
          <a:lstStyle/>
          <a:p>
            <a:r>
              <a:rPr lang="fr-FR" sz="3200" b="1" dirty="0"/>
              <a:t>Traduisez le passage en français</a:t>
            </a:r>
          </a:p>
        </p:txBody>
      </p:sp>
    </p:spTree>
    <p:extLst>
      <p:ext uri="{BB962C8B-B14F-4D97-AF65-F5344CB8AC3E}">
        <p14:creationId xmlns:p14="http://schemas.microsoft.com/office/powerpoint/2010/main" val="254065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200" y="446504"/>
            <a:ext cx="11222437" cy="6632585"/>
          </a:xfrm>
          <a:prstGeom prst="rect">
            <a:avLst/>
          </a:prstGeom>
          <a:noFill/>
          <a:ln w="38100" cmpd="sng">
            <a:solidFill>
              <a:schemeClr val="tx1"/>
            </a:solidFill>
          </a:ln>
        </p:spPr>
        <p:txBody>
          <a:bodyPr wrap="square" rtlCol="0">
            <a:spAutoFit/>
          </a:bodyPr>
          <a:lstStyle/>
          <a:p>
            <a:pPr marL="457200" indent="-457200" algn="just">
              <a:buFont typeface="+mj-lt"/>
              <a:buAutoNum type="arabicPeriod"/>
            </a:pPr>
            <a:r>
              <a:rPr lang="fr-FR" sz="2500" b="1" dirty="0"/>
              <a:t>Les amis jouent un rôle essentiel dans l’histoire puisque l’amitié entre Lou, Lucas et no est </a:t>
            </a:r>
            <a:r>
              <a:rPr lang="fr-FR" sz="2500" b="1" dirty="0">
                <a:solidFill>
                  <a:srgbClr val="00B050"/>
                </a:solidFill>
              </a:rPr>
              <a:t>le fil conducteur </a:t>
            </a:r>
            <a:r>
              <a:rPr lang="fr-FR" sz="2500" b="1" dirty="0"/>
              <a:t>du roman. </a:t>
            </a:r>
            <a:endParaRPr lang="fr-FR" sz="2500" b="1" dirty="0" smtClean="0"/>
          </a:p>
          <a:p>
            <a:pPr marL="457200" indent="-457200" algn="just">
              <a:buFont typeface="+mj-lt"/>
              <a:buAutoNum type="arabicPeriod"/>
            </a:pPr>
            <a:r>
              <a:rPr lang="fr-FR" sz="2500" b="1" dirty="0" smtClean="0">
                <a:solidFill>
                  <a:schemeClr val="accent5">
                    <a:lumMod val="75000"/>
                  </a:schemeClr>
                </a:solidFill>
              </a:rPr>
              <a:t>L’amitié </a:t>
            </a:r>
            <a:r>
              <a:rPr lang="fr-FR" sz="2500" b="1" dirty="0">
                <a:solidFill>
                  <a:schemeClr val="accent5">
                    <a:lumMod val="75000"/>
                  </a:schemeClr>
                </a:solidFill>
              </a:rPr>
              <a:t>entre Lou et No </a:t>
            </a:r>
            <a:r>
              <a:rPr lang="fr-FR" sz="2500" b="1" dirty="0" smtClean="0">
                <a:solidFill>
                  <a:schemeClr val="accent5">
                    <a:lumMod val="75000"/>
                  </a:schemeClr>
                </a:solidFill>
              </a:rPr>
              <a:t>paraît/semble peu probable </a:t>
            </a:r>
            <a:r>
              <a:rPr lang="fr-FR" sz="2500" b="1" dirty="0">
                <a:solidFill>
                  <a:schemeClr val="accent5">
                    <a:lumMod val="75000"/>
                  </a:schemeClr>
                </a:solidFill>
              </a:rPr>
              <a:t>au début du livre mais c’est </a:t>
            </a:r>
            <a:r>
              <a:rPr lang="fr-FR" sz="2500" b="1" u="sng" dirty="0">
                <a:solidFill>
                  <a:schemeClr val="accent5">
                    <a:lumMod val="75000"/>
                  </a:schemeClr>
                </a:solidFill>
              </a:rPr>
              <a:t>cette</a:t>
            </a:r>
            <a:r>
              <a:rPr lang="fr-FR" sz="2500" b="1" dirty="0">
                <a:solidFill>
                  <a:schemeClr val="accent5">
                    <a:lumMod val="75000"/>
                  </a:schemeClr>
                </a:solidFill>
              </a:rPr>
              <a:t> amitié qui </a:t>
            </a:r>
            <a:r>
              <a:rPr lang="fr-FR" sz="2500" b="1" dirty="0" smtClean="0">
                <a:solidFill>
                  <a:schemeClr val="accent5">
                    <a:lumMod val="75000"/>
                  </a:schemeClr>
                </a:solidFill>
              </a:rPr>
              <a:t>provoquera/causera </a:t>
            </a:r>
            <a:r>
              <a:rPr lang="fr-FR" sz="2500" b="1" dirty="0">
                <a:solidFill>
                  <a:srgbClr val="00B050"/>
                </a:solidFill>
              </a:rPr>
              <a:t>des</a:t>
            </a:r>
            <a:r>
              <a:rPr lang="fr-FR" sz="2500" b="1" dirty="0">
                <a:solidFill>
                  <a:schemeClr val="accent5">
                    <a:lumMod val="75000"/>
                  </a:schemeClr>
                </a:solidFill>
              </a:rPr>
              <a:t> changements </a:t>
            </a:r>
            <a:r>
              <a:rPr lang="fr-FR" sz="2500" b="1" dirty="0">
                <a:solidFill>
                  <a:srgbClr val="00B050"/>
                </a:solidFill>
              </a:rPr>
              <a:t>non seulement </a:t>
            </a:r>
            <a:r>
              <a:rPr lang="fr-FR" sz="2500" b="1" dirty="0">
                <a:solidFill>
                  <a:schemeClr val="accent5">
                    <a:lumMod val="75000"/>
                  </a:schemeClr>
                </a:solidFill>
              </a:rPr>
              <a:t>pour Lou et No mais aussi pour les personnes qui les entourent. </a:t>
            </a:r>
            <a:endParaRPr lang="fr-FR" sz="2500" b="1" dirty="0" smtClean="0">
              <a:solidFill>
                <a:schemeClr val="accent5">
                  <a:lumMod val="75000"/>
                </a:schemeClr>
              </a:solidFill>
            </a:endParaRPr>
          </a:p>
          <a:p>
            <a:pPr marL="457200" indent="-457200" algn="just">
              <a:buFont typeface="+mj-lt"/>
              <a:buAutoNum type="arabicPeriod"/>
            </a:pPr>
            <a:r>
              <a:rPr lang="fr-FR" sz="2500" b="1" dirty="0" smtClean="0"/>
              <a:t>Bien </a:t>
            </a:r>
            <a:r>
              <a:rPr lang="fr-FR" sz="2500" b="1" dirty="0"/>
              <a:t>qu’elles soient d’un </a:t>
            </a:r>
            <a:r>
              <a:rPr lang="fr-FR" sz="2500" b="1" dirty="0" smtClean="0"/>
              <a:t>monde/un environnement/horizon complètement </a:t>
            </a:r>
            <a:r>
              <a:rPr lang="fr-FR" sz="2500" b="1" dirty="0"/>
              <a:t>différent, Lou </a:t>
            </a:r>
            <a:r>
              <a:rPr lang="fr-FR" sz="2500" b="1" dirty="0">
                <a:solidFill>
                  <a:srgbClr val="00B050"/>
                </a:solidFill>
              </a:rPr>
              <a:t>s’identifie à </a:t>
            </a:r>
            <a:r>
              <a:rPr lang="fr-FR" sz="2500" b="1" dirty="0"/>
              <a:t>No. </a:t>
            </a:r>
            <a:endParaRPr lang="fr-FR" sz="2500" b="1" dirty="0" smtClean="0"/>
          </a:p>
          <a:p>
            <a:pPr marL="457200" indent="-457200" algn="just">
              <a:buFont typeface="+mj-lt"/>
              <a:buAutoNum type="arabicPeriod"/>
            </a:pPr>
            <a:r>
              <a:rPr lang="fr-FR" sz="2500" b="1" dirty="0" smtClean="0">
                <a:solidFill>
                  <a:schemeClr val="accent5">
                    <a:lumMod val="75000"/>
                  </a:schemeClr>
                </a:solidFill>
              </a:rPr>
              <a:t>Avec </a:t>
            </a:r>
            <a:r>
              <a:rPr lang="fr-FR" sz="2500" b="1" dirty="0">
                <a:solidFill>
                  <a:schemeClr val="accent5">
                    <a:lumMod val="75000"/>
                  </a:schemeClr>
                </a:solidFill>
              </a:rPr>
              <a:t>elle, elle </a:t>
            </a:r>
            <a:r>
              <a:rPr lang="fr-FR" sz="2500" b="1" dirty="0">
                <a:solidFill>
                  <a:srgbClr val="00B050"/>
                </a:solidFill>
              </a:rPr>
              <a:t>se</a:t>
            </a:r>
            <a:r>
              <a:rPr lang="fr-FR" sz="2500" b="1" dirty="0">
                <a:solidFill>
                  <a:schemeClr val="accent5">
                    <a:lumMod val="75000"/>
                  </a:schemeClr>
                </a:solidFill>
              </a:rPr>
              <a:t> sent </a:t>
            </a:r>
            <a:r>
              <a:rPr lang="fr-FR" sz="2500" b="1" u="sng" dirty="0">
                <a:solidFill>
                  <a:schemeClr val="accent5">
                    <a:lumMod val="75000"/>
                  </a:schemeClr>
                </a:solidFill>
              </a:rPr>
              <a:t>à l’aise </a:t>
            </a:r>
            <a:r>
              <a:rPr lang="fr-FR" sz="2500" b="1" dirty="0">
                <a:solidFill>
                  <a:schemeClr val="accent5">
                    <a:lumMod val="75000"/>
                  </a:schemeClr>
                </a:solidFill>
              </a:rPr>
              <a:t>et décrit « un cercle qui nous enveloppait ». </a:t>
            </a:r>
            <a:endParaRPr lang="fr-FR" sz="2500" b="1" dirty="0" smtClean="0">
              <a:solidFill>
                <a:schemeClr val="accent5">
                  <a:lumMod val="75000"/>
                </a:schemeClr>
              </a:solidFill>
            </a:endParaRPr>
          </a:p>
          <a:p>
            <a:pPr marL="457200" indent="-457200" algn="just">
              <a:buFont typeface="+mj-lt"/>
              <a:buAutoNum type="arabicPeriod"/>
            </a:pPr>
            <a:r>
              <a:rPr lang="fr-FR" sz="2500" b="1" dirty="0" smtClean="0"/>
              <a:t>Tout </a:t>
            </a:r>
            <a:r>
              <a:rPr lang="fr-FR" sz="2500" b="1" dirty="0"/>
              <a:t>au long du récit, nous </a:t>
            </a:r>
            <a:r>
              <a:rPr lang="fr-FR" sz="2500" b="1" dirty="0" smtClean="0"/>
              <a:t>sommes </a:t>
            </a:r>
            <a:r>
              <a:rPr lang="fr-FR" sz="2500" b="1" dirty="0" smtClean="0">
                <a:solidFill>
                  <a:srgbClr val="00B050"/>
                </a:solidFill>
              </a:rPr>
              <a:t>témoins d</a:t>
            </a:r>
            <a:r>
              <a:rPr lang="fr-FR" sz="2500" b="1" dirty="0" smtClean="0"/>
              <a:t>’ /</a:t>
            </a:r>
            <a:r>
              <a:rPr lang="fr-FR" sz="2500" b="1" dirty="0" smtClean="0">
                <a:solidFill>
                  <a:srgbClr val="00B050"/>
                </a:solidFill>
              </a:rPr>
              <a:t>témoignons d</a:t>
            </a:r>
            <a:r>
              <a:rPr lang="fr-FR" sz="2500" b="1" dirty="0" smtClean="0"/>
              <a:t>’un/assistons </a:t>
            </a:r>
            <a:r>
              <a:rPr lang="fr-FR" sz="2500" b="1" dirty="0">
                <a:solidFill>
                  <a:srgbClr val="00B050"/>
                </a:solidFill>
              </a:rPr>
              <a:t>à</a:t>
            </a:r>
            <a:r>
              <a:rPr lang="fr-FR" sz="2500" b="1" dirty="0"/>
              <a:t> un rapprochement progressif entre les deux jeunes filles </a:t>
            </a:r>
            <a:r>
              <a:rPr lang="fr-FR" sz="2500" b="1" dirty="0">
                <a:solidFill>
                  <a:srgbClr val="00B050"/>
                </a:solidFill>
              </a:rPr>
              <a:t>jusqu’à ce </a:t>
            </a:r>
            <a:r>
              <a:rPr lang="fr-FR" sz="2500" b="1" dirty="0"/>
              <a:t>qu’elles soient dépendantes </a:t>
            </a:r>
            <a:r>
              <a:rPr lang="fr-FR" sz="2500" b="1" u="sng" dirty="0">
                <a:solidFill>
                  <a:srgbClr val="00B050"/>
                </a:solidFill>
              </a:rPr>
              <a:t>l’une</a:t>
            </a:r>
            <a:r>
              <a:rPr lang="fr-FR" sz="2500" b="1" u="sng" dirty="0"/>
              <a:t> de l’autre</a:t>
            </a:r>
            <a:r>
              <a:rPr lang="fr-FR" sz="2500" b="1" dirty="0"/>
              <a:t>. </a:t>
            </a:r>
          </a:p>
          <a:p>
            <a:pPr marL="457200" indent="-457200" algn="just">
              <a:buFont typeface="+mj-lt"/>
              <a:buAutoNum type="arabicPeriod"/>
            </a:pPr>
            <a:r>
              <a:rPr lang="fr-FR" sz="2500" b="1" dirty="0" smtClean="0">
                <a:solidFill>
                  <a:srgbClr val="00B050"/>
                </a:solidFill>
              </a:rPr>
              <a:t>Grâce </a:t>
            </a:r>
            <a:r>
              <a:rPr lang="fr-FR" sz="2500" b="1" dirty="0">
                <a:solidFill>
                  <a:srgbClr val="00B050"/>
                </a:solidFill>
              </a:rPr>
              <a:t>à </a:t>
            </a:r>
            <a:r>
              <a:rPr lang="fr-FR" sz="2500" b="1" dirty="0">
                <a:solidFill>
                  <a:schemeClr val="accent5">
                    <a:lumMod val="75000"/>
                  </a:schemeClr>
                </a:solidFill>
              </a:rPr>
              <a:t>No, Lou grand</a:t>
            </a:r>
            <a:r>
              <a:rPr lang="fr-FR" sz="2500" b="1" u="sng" dirty="0">
                <a:solidFill>
                  <a:schemeClr val="accent5">
                    <a:lumMod val="75000"/>
                  </a:schemeClr>
                </a:solidFill>
              </a:rPr>
              <a:t>it</a:t>
            </a:r>
            <a:r>
              <a:rPr lang="fr-FR" sz="2500" b="1" dirty="0">
                <a:solidFill>
                  <a:schemeClr val="accent5">
                    <a:lumMod val="75000"/>
                  </a:schemeClr>
                </a:solidFill>
              </a:rPr>
              <a:t> et évolue. </a:t>
            </a:r>
            <a:endParaRPr lang="fr-FR" sz="2500" b="1" dirty="0" smtClean="0">
              <a:solidFill>
                <a:schemeClr val="accent5">
                  <a:lumMod val="75000"/>
                </a:schemeClr>
              </a:solidFill>
            </a:endParaRPr>
          </a:p>
          <a:p>
            <a:pPr marL="457200" indent="-457200" algn="just">
              <a:buFont typeface="+mj-lt"/>
              <a:buAutoNum type="arabicPeriod"/>
            </a:pPr>
            <a:r>
              <a:rPr lang="fr-FR" sz="2500" b="1" dirty="0" smtClean="0"/>
              <a:t>Elle </a:t>
            </a:r>
            <a:r>
              <a:rPr lang="fr-FR" sz="2500" b="1" dirty="0"/>
              <a:t>devient plus </a:t>
            </a:r>
            <a:r>
              <a:rPr lang="fr-FR" sz="2500" b="1" dirty="0" smtClean="0"/>
              <a:t>confiante en/sûre </a:t>
            </a:r>
            <a:r>
              <a:rPr lang="fr-FR" sz="2500" b="1" dirty="0"/>
              <a:t>d’</a:t>
            </a:r>
            <a:r>
              <a:rPr lang="fr-FR" sz="2500" b="1" dirty="0">
                <a:solidFill>
                  <a:srgbClr val="00B050"/>
                </a:solidFill>
              </a:rPr>
              <a:t>elle</a:t>
            </a:r>
            <a:r>
              <a:rPr lang="fr-FR" sz="2500" b="1" dirty="0"/>
              <a:t> et </a:t>
            </a:r>
            <a:r>
              <a:rPr lang="fr-FR" sz="2500" b="1" dirty="0" smtClean="0"/>
              <a:t>surmonte/dépasse </a:t>
            </a:r>
            <a:r>
              <a:rPr lang="fr-FR" sz="2500" b="1" dirty="0"/>
              <a:t>sa timidité </a:t>
            </a:r>
            <a:r>
              <a:rPr lang="fr-FR" sz="2500" b="1" dirty="0">
                <a:solidFill>
                  <a:srgbClr val="00B050"/>
                </a:solidFill>
              </a:rPr>
              <a:t>pour</a:t>
            </a:r>
            <a:r>
              <a:rPr lang="fr-FR" sz="2500" b="1" dirty="0"/>
              <a:t> </a:t>
            </a:r>
            <a:r>
              <a:rPr lang="fr-FR" sz="2500" b="1" dirty="0" smtClean="0"/>
              <a:t>(pouvoir) </a:t>
            </a:r>
            <a:r>
              <a:rPr lang="fr-FR" sz="2500" b="1" dirty="0"/>
              <a:t>aider No. </a:t>
            </a:r>
            <a:endParaRPr lang="fr-FR" sz="2500" b="1" dirty="0" smtClean="0"/>
          </a:p>
          <a:p>
            <a:pPr marL="457200" indent="-457200" algn="just">
              <a:buFont typeface="+mj-lt"/>
              <a:buAutoNum type="arabicPeriod"/>
            </a:pPr>
            <a:r>
              <a:rPr lang="fr-FR" sz="2500" b="1" dirty="0" smtClean="0">
                <a:solidFill>
                  <a:schemeClr val="accent5">
                    <a:lumMod val="75000"/>
                  </a:schemeClr>
                </a:solidFill>
              </a:rPr>
              <a:t>C’est </a:t>
            </a:r>
            <a:r>
              <a:rPr lang="fr-FR" sz="2500" b="1" dirty="0">
                <a:solidFill>
                  <a:schemeClr val="accent5">
                    <a:lumMod val="75000"/>
                  </a:schemeClr>
                </a:solidFill>
              </a:rPr>
              <a:t>ainsi qu’elle </a:t>
            </a:r>
            <a:r>
              <a:rPr lang="fr-FR" sz="2500" b="1" dirty="0">
                <a:solidFill>
                  <a:srgbClr val="00B050"/>
                </a:solidFill>
              </a:rPr>
              <a:t>se</a:t>
            </a:r>
            <a:r>
              <a:rPr lang="fr-FR" sz="2500" b="1" dirty="0">
                <a:solidFill>
                  <a:schemeClr val="accent5">
                    <a:lumMod val="75000"/>
                  </a:schemeClr>
                </a:solidFill>
              </a:rPr>
              <a:t> rapproche de Lucas, qui deviendra son ami lui aussi. </a:t>
            </a:r>
            <a:endParaRPr lang="fr-FR" sz="2500" b="1" dirty="0" smtClean="0">
              <a:solidFill>
                <a:schemeClr val="accent5">
                  <a:lumMod val="75000"/>
                </a:schemeClr>
              </a:solidFill>
            </a:endParaRPr>
          </a:p>
          <a:p>
            <a:pPr marL="457200" indent="-457200" algn="just">
              <a:buFont typeface="+mj-lt"/>
              <a:buAutoNum type="arabicPeriod"/>
            </a:pPr>
            <a:r>
              <a:rPr lang="fr-FR" sz="2500" b="1" dirty="0" smtClean="0"/>
              <a:t>On </a:t>
            </a:r>
            <a:r>
              <a:rPr lang="fr-FR" sz="2500" b="1" dirty="0"/>
              <a:t>comprend </a:t>
            </a:r>
            <a:r>
              <a:rPr lang="fr-FR" sz="2500" b="1" dirty="0" smtClean="0"/>
              <a:t>donc/ainsi </a:t>
            </a:r>
            <a:r>
              <a:rPr lang="fr-FR" sz="2500" b="1" dirty="0"/>
              <a:t>que les amis ont </a:t>
            </a:r>
            <a:r>
              <a:rPr lang="fr-FR" sz="2500" b="1" dirty="0">
                <a:solidFill>
                  <a:srgbClr val="00B050"/>
                </a:solidFill>
              </a:rPr>
              <a:t>des</a:t>
            </a:r>
            <a:r>
              <a:rPr lang="fr-FR" sz="2500" b="1" dirty="0"/>
              <a:t> influences, positi</a:t>
            </a:r>
            <a:r>
              <a:rPr lang="fr-FR" sz="2500" b="1" u="sng" dirty="0"/>
              <a:t>ves</a:t>
            </a:r>
            <a:r>
              <a:rPr lang="fr-FR" sz="2500" b="1" dirty="0"/>
              <a:t> ou négati</a:t>
            </a:r>
            <a:r>
              <a:rPr lang="fr-FR" sz="2500" b="1" u="sng" dirty="0"/>
              <a:t>ves</a:t>
            </a:r>
            <a:r>
              <a:rPr lang="fr-FR" sz="2500" b="1" dirty="0"/>
              <a:t>, sur le développement d’une personne. </a:t>
            </a:r>
          </a:p>
        </p:txBody>
      </p:sp>
      <p:sp>
        <p:nvSpPr>
          <p:cNvPr id="7" name="TextBox 6"/>
          <p:cNvSpPr txBox="1"/>
          <p:nvPr/>
        </p:nvSpPr>
        <p:spPr>
          <a:xfrm rot="558542">
            <a:off x="9725247" y="-32525"/>
            <a:ext cx="2515219" cy="523220"/>
          </a:xfrm>
          <a:prstGeom prst="rect">
            <a:avLst/>
          </a:prstGeom>
          <a:solidFill>
            <a:schemeClr val="accent2">
              <a:lumMod val="40000"/>
              <a:lumOff val="60000"/>
            </a:schemeClr>
          </a:solidFill>
        </p:spPr>
        <p:txBody>
          <a:bodyPr wrap="square" rtlCol="0">
            <a:spAutoFit/>
          </a:bodyPr>
          <a:lstStyle/>
          <a:p>
            <a:r>
              <a:rPr lang="fr-FR" sz="2800" b="1" dirty="0">
                <a:solidFill>
                  <a:srgbClr val="FF0000"/>
                </a:solidFill>
              </a:rPr>
              <a:t>La traduction</a:t>
            </a:r>
          </a:p>
        </p:txBody>
      </p:sp>
    </p:spTree>
    <p:extLst>
      <p:ext uri="{BB962C8B-B14F-4D97-AF65-F5344CB8AC3E}">
        <p14:creationId xmlns:p14="http://schemas.microsoft.com/office/powerpoint/2010/main" val="20185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93" y="0"/>
            <a:ext cx="10515600" cy="1325563"/>
          </a:xfrm>
        </p:spPr>
        <p:txBody>
          <a:bodyPr/>
          <a:lstStyle/>
          <a:p>
            <a:r>
              <a:rPr lang="fr-FR" b="1" dirty="0"/>
              <a:t>La famille: dictée</a:t>
            </a:r>
          </a:p>
        </p:txBody>
      </p:sp>
      <p:sp>
        <p:nvSpPr>
          <p:cNvPr id="5" name="TextBox 4"/>
          <p:cNvSpPr txBox="1"/>
          <p:nvPr/>
        </p:nvSpPr>
        <p:spPr>
          <a:xfrm>
            <a:off x="1330697" y="1251906"/>
            <a:ext cx="9904461" cy="2031325"/>
          </a:xfrm>
          <a:prstGeom prst="rect">
            <a:avLst/>
          </a:prstGeom>
          <a:solidFill>
            <a:schemeClr val="accent1">
              <a:lumMod val="20000"/>
              <a:lumOff val="80000"/>
            </a:schemeClr>
          </a:solidFill>
        </p:spPr>
        <p:txBody>
          <a:bodyPr wrap="square" rtlCol="0">
            <a:spAutoFit/>
          </a:bodyPr>
          <a:lstStyle/>
          <a:p>
            <a:pPr marL="342900" indent="-342900">
              <a:lnSpc>
                <a:spcPct val="150000"/>
              </a:lnSpc>
              <a:buFont typeface="Arial"/>
              <a:buChar char="•"/>
            </a:pPr>
            <a:r>
              <a:rPr lang="fr-FR" sz="2800" b="1" dirty="0"/>
              <a:t>Écoutez le texte dans son intégralité </a:t>
            </a:r>
          </a:p>
          <a:p>
            <a:pPr marL="342900" indent="-342900">
              <a:lnSpc>
                <a:spcPct val="150000"/>
              </a:lnSpc>
              <a:buFont typeface="Arial"/>
              <a:buChar char="•"/>
            </a:pPr>
            <a:r>
              <a:rPr lang="fr-FR" sz="2800" b="1" dirty="0"/>
              <a:t>Puis réécoutez et écrivez chaque phrase que vous entendez</a:t>
            </a:r>
          </a:p>
          <a:p>
            <a:pPr algn="ctr">
              <a:lnSpc>
                <a:spcPct val="150000"/>
              </a:lnSpc>
            </a:pPr>
            <a:r>
              <a:rPr lang="fr-FR" sz="2800" b="1" i="1" dirty="0">
                <a:solidFill>
                  <a:srgbClr val="FF0000"/>
                </a:solidFill>
              </a:rPr>
              <a:t>Attention à l’orthographe! </a:t>
            </a:r>
          </a:p>
        </p:txBody>
      </p:sp>
      <p:pic>
        <p:nvPicPr>
          <p:cNvPr id="6" name="Picture 5" descr="Screen Shot 2017-11-25 at 11.55.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9760" y="99261"/>
            <a:ext cx="1041400" cy="952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182" y="136523"/>
            <a:ext cx="879037" cy="738450"/>
          </a:xfrm>
          <a:prstGeom prst="rect">
            <a:avLst/>
          </a:prstGeom>
        </p:spPr>
      </p:pic>
      <p:sp>
        <p:nvSpPr>
          <p:cNvPr id="8" name="TextBox 7"/>
          <p:cNvSpPr txBox="1"/>
          <p:nvPr/>
        </p:nvSpPr>
        <p:spPr>
          <a:xfrm>
            <a:off x="2426008" y="3437010"/>
            <a:ext cx="359932" cy="2977739"/>
          </a:xfrm>
          <a:prstGeom prst="rect">
            <a:avLst/>
          </a:prstGeom>
          <a:noFill/>
        </p:spPr>
        <p:txBody>
          <a:bodyPr wrap="none" rtlCol="0">
            <a:spAutoFit/>
          </a:bodyPr>
          <a:lstStyle/>
          <a:p>
            <a:pPr>
              <a:lnSpc>
                <a:spcPct val="150000"/>
              </a:lnSpc>
            </a:pPr>
            <a:r>
              <a:rPr lang="fr-FR" b="1" dirty="0"/>
              <a:t>1. </a:t>
            </a:r>
          </a:p>
          <a:p>
            <a:pPr>
              <a:lnSpc>
                <a:spcPct val="150000"/>
              </a:lnSpc>
            </a:pPr>
            <a:r>
              <a:rPr lang="fr-FR" b="1" dirty="0"/>
              <a:t>2. </a:t>
            </a:r>
          </a:p>
          <a:p>
            <a:pPr>
              <a:lnSpc>
                <a:spcPct val="150000"/>
              </a:lnSpc>
            </a:pPr>
            <a:r>
              <a:rPr lang="fr-FR" b="1" dirty="0"/>
              <a:t>3. </a:t>
            </a:r>
          </a:p>
          <a:p>
            <a:pPr>
              <a:lnSpc>
                <a:spcPct val="150000"/>
              </a:lnSpc>
            </a:pPr>
            <a:r>
              <a:rPr lang="fr-FR" b="1" dirty="0"/>
              <a:t>4.</a:t>
            </a:r>
          </a:p>
          <a:p>
            <a:pPr>
              <a:lnSpc>
                <a:spcPct val="150000"/>
              </a:lnSpc>
            </a:pPr>
            <a:r>
              <a:rPr lang="fr-FR" b="1" dirty="0"/>
              <a:t>5.</a:t>
            </a:r>
          </a:p>
          <a:p>
            <a:pPr>
              <a:lnSpc>
                <a:spcPct val="150000"/>
              </a:lnSpc>
            </a:pPr>
            <a:r>
              <a:rPr lang="fr-FR" b="1" dirty="0"/>
              <a:t>6.</a:t>
            </a:r>
          </a:p>
          <a:p>
            <a:pPr>
              <a:lnSpc>
                <a:spcPct val="150000"/>
              </a:lnSpc>
            </a:pPr>
            <a:r>
              <a:rPr lang="fr-FR" b="1" dirty="0"/>
              <a:t>7.</a:t>
            </a:r>
          </a:p>
        </p:txBody>
      </p:sp>
    </p:spTree>
    <p:extLst>
      <p:ext uri="{BB962C8B-B14F-4D97-AF65-F5344CB8AC3E}">
        <p14:creationId xmlns:p14="http://schemas.microsoft.com/office/powerpoint/2010/main" val="297252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441" y="0"/>
            <a:ext cx="10515600" cy="822458"/>
          </a:xfrm>
        </p:spPr>
        <p:txBody>
          <a:bodyPr/>
          <a:lstStyle/>
          <a:p>
            <a:r>
              <a:rPr lang="fr-FR" b="1" dirty="0"/>
              <a:t>La famille</a:t>
            </a:r>
          </a:p>
        </p:txBody>
      </p:sp>
      <p:sp>
        <p:nvSpPr>
          <p:cNvPr id="4" name="TextBox 3"/>
          <p:cNvSpPr txBox="1"/>
          <p:nvPr/>
        </p:nvSpPr>
        <p:spPr>
          <a:xfrm>
            <a:off x="693427" y="1114141"/>
            <a:ext cx="10781628" cy="5693866"/>
          </a:xfrm>
          <a:prstGeom prst="rect">
            <a:avLst/>
          </a:prstGeom>
          <a:noFill/>
          <a:ln w="38100" cmpd="sng">
            <a:solidFill>
              <a:schemeClr val="tx1"/>
            </a:solidFill>
          </a:ln>
        </p:spPr>
        <p:txBody>
          <a:bodyPr wrap="square" rtlCol="0">
            <a:spAutoFit/>
          </a:bodyPr>
          <a:lstStyle/>
          <a:p>
            <a:r>
              <a:rPr lang="fr-FR" sz="2000" b="1" dirty="0"/>
              <a:t>À travers le regard de Lou, nous découvrons le monde des adolescents avec le lycée, les amis mais aussi les relations familiales. </a:t>
            </a:r>
          </a:p>
          <a:p>
            <a:endParaRPr lang="fr-FR" sz="2000" b="1" dirty="0"/>
          </a:p>
          <a:p>
            <a:r>
              <a:rPr lang="fr-FR" sz="2000" b="1" dirty="0"/>
              <a:t>C’est l’histoire d’une famille en particulier qui est au centre de ce livre, celle de Lou. </a:t>
            </a:r>
          </a:p>
          <a:p>
            <a:endParaRPr lang="fr-FR" sz="2000" b="1" dirty="0"/>
          </a:p>
          <a:p>
            <a:r>
              <a:rPr lang="fr-FR" sz="2000" b="1" dirty="0"/>
              <a:t>Bien que cette famille puisse paraître normale, avec deux parents et un enfant vivant sous le même toit, la famille de Lou est clairement dysfonctionnelle. </a:t>
            </a:r>
          </a:p>
          <a:p>
            <a:endParaRPr lang="fr-FR" b="1" dirty="0"/>
          </a:p>
          <a:p>
            <a:r>
              <a:rPr lang="fr-FR" b="1" i="1" dirty="0"/>
              <a:t>Tout au long de l’histoire, Lou est à la recherche d’un amour maternel dont elle manque à cause d’un drame familial. </a:t>
            </a:r>
          </a:p>
          <a:p>
            <a:endParaRPr lang="fr-FR" b="1" dirty="0"/>
          </a:p>
          <a:p>
            <a:r>
              <a:rPr lang="fr-FR" sz="2000" b="1" dirty="0"/>
              <a:t>Nous pouvons être témoin des conséquences de ce manque sur l’adolescente qui peine à trouver sa place dans le foyer. </a:t>
            </a:r>
          </a:p>
          <a:p>
            <a:endParaRPr lang="fr-FR" b="1" dirty="0"/>
          </a:p>
          <a:p>
            <a:r>
              <a:rPr lang="fr-FR" b="1" i="1" dirty="0"/>
              <a:t>Non seulement ce manque d’amour a des répercussions sur sa vie familiale, mais aussi sur sa vie sociale à l’école. </a:t>
            </a:r>
          </a:p>
          <a:p>
            <a:endParaRPr lang="fr-FR" b="1" dirty="0"/>
          </a:p>
          <a:p>
            <a:r>
              <a:rPr lang="fr-FR" sz="2000" b="1" dirty="0"/>
              <a:t>Son insécurité et sa solitude sont comme des bagages qu’elle transporte avec elle et qui </a:t>
            </a:r>
            <a:r>
              <a:rPr lang="fr-FR" sz="2000" b="1" dirty="0" smtClean="0"/>
              <a:t>l’empêchent de se </a:t>
            </a:r>
            <a:r>
              <a:rPr lang="fr-FR" sz="2000" b="1" dirty="0"/>
              <a:t>faire des amis. </a:t>
            </a:r>
          </a:p>
        </p:txBody>
      </p:sp>
      <p:sp>
        <p:nvSpPr>
          <p:cNvPr id="5" name="TextBox 4"/>
          <p:cNvSpPr txBox="1"/>
          <p:nvPr/>
        </p:nvSpPr>
        <p:spPr>
          <a:xfrm>
            <a:off x="1148522" y="622403"/>
            <a:ext cx="9871437" cy="400110"/>
          </a:xfrm>
          <a:prstGeom prst="rect">
            <a:avLst/>
          </a:prstGeom>
          <a:solidFill>
            <a:srgbClr val="DEEBF7"/>
          </a:solidFill>
        </p:spPr>
        <p:txBody>
          <a:bodyPr wrap="none" rtlCol="0">
            <a:spAutoFit/>
          </a:bodyPr>
          <a:lstStyle/>
          <a:p>
            <a:r>
              <a:rPr lang="fr-FR" sz="2000" b="1" dirty="0"/>
              <a:t>Notez votre paragraphe sur </a:t>
            </a:r>
            <a:r>
              <a:rPr lang="fr-FR" sz="2000" b="1" dirty="0" smtClean="0"/>
              <a:t>10</a:t>
            </a:r>
            <a:r>
              <a:rPr lang="fr-FR" sz="2000" b="1" dirty="0"/>
              <a:t>. Retirer un point à chaque fois que vous avez fait une erreur</a:t>
            </a:r>
          </a:p>
        </p:txBody>
      </p:sp>
      <p:sp>
        <p:nvSpPr>
          <p:cNvPr id="6" name="TextBox 5"/>
          <p:cNvSpPr txBox="1"/>
          <p:nvPr/>
        </p:nvSpPr>
        <p:spPr>
          <a:xfrm>
            <a:off x="5950472" y="129341"/>
            <a:ext cx="1843924" cy="461665"/>
          </a:xfrm>
          <a:prstGeom prst="rect">
            <a:avLst/>
          </a:prstGeom>
          <a:noFill/>
        </p:spPr>
        <p:txBody>
          <a:bodyPr wrap="none" rtlCol="0">
            <a:spAutoFit/>
          </a:bodyPr>
          <a:lstStyle/>
          <a:p>
            <a:r>
              <a:rPr lang="fr-FR" sz="2400" b="1" dirty="0">
                <a:solidFill>
                  <a:srgbClr val="FF0000"/>
                </a:solidFill>
              </a:rPr>
              <a:t>La correction</a:t>
            </a:r>
          </a:p>
        </p:txBody>
      </p:sp>
    </p:spTree>
    <p:extLst>
      <p:ext uri="{BB962C8B-B14F-4D97-AF65-F5344CB8AC3E}">
        <p14:creationId xmlns:p14="http://schemas.microsoft.com/office/powerpoint/2010/main" val="8476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549" y="132109"/>
            <a:ext cx="10515600" cy="811614"/>
          </a:xfrm>
        </p:spPr>
        <p:txBody>
          <a:bodyPr/>
          <a:lstStyle/>
          <a:p>
            <a:r>
              <a:rPr lang="fr-FR" b="1" dirty="0">
                <a:solidFill>
                  <a:srgbClr val="FF0000"/>
                </a:solidFill>
              </a:rPr>
              <a:t>La révolte</a:t>
            </a:r>
          </a:p>
        </p:txBody>
      </p:sp>
      <p:sp>
        <p:nvSpPr>
          <p:cNvPr id="4" name="TextBox 3"/>
          <p:cNvSpPr txBox="1"/>
          <p:nvPr/>
        </p:nvSpPr>
        <p:spPr>
          <a:xfrm>
            <a:off x="953814" y="1281061"/>
            <a:ext cx="10465194" cy="2677656"/>
          </a:xfrm>
          <a:prstGeom prst="rect">
            <a:avLst/>
          </a:prstGeom>
          <a:solidFill>
            <a:schemeClr val="accent2">
              <a:lumMod val="20000"/>
              <a:lumOff val="80000"/>
            </a:schemeClr>
          </a:solidFill>
        </p:spPr>
        <p:txBody>
          <a:bodyPr wrap="square" rtlCol="0">
            <a:spAutoFit/>
          </a:bodyPr>
          <a:lstStyle/>
          <a:p>
            <a:r>
              <a:rPr lang="fr-FR" sz="2800" b="1" dirty="0"/>
              <a:t>« On est capable d’envoyer des avions supersoniques et des fusées dans l’espace, d’identifier un criminel à partir d’un cheveu ou d’une minuscule particule de peau, de créer une tomate qui reste des </a:t>
            </a:r>
            <a:r>
              <a:rPr lang="fr-FR" sz="2800" b="1" dirty="0" smtClean="0"/>
              <a:t>semaines </a:t>
            </a:r>
            <a:r>
              <a:rPr lang="fr-FR" sz="2800" b="1" dirty="0"/>
              <a:t>au réfrigérateur sans prendre une ride, de faire tenir une puce microscopique des milliards d’informations. On est capable de laisser mourir les gens dans les rues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782" y="90733"/>
            <a:ext cx="852689" cy="852689"/>
          </a:xfrm>
          <a:prstGeom prst="rect">
            <a:avLst/>
          </a:prstGeom>
        </p:spPr>
      </p:pic>
      <p:sp>
        <p:nvSpPr>
          <p:cNvPr id="6" name="TextBox 5"/>
          <p:cNvSpPr txBox="1"/>
          <p:nvPr/>
        </p:nvSpPr>
        <p:spPr>
          <a:xfrm>
            <a:off x="1584625" y="4532193"/>
            <a:ext cx="9903906" cy="1569660"/>
          </a:xfrm>
          <a:prstGeom prst="rect">
            <a:avLst/>
          </a:prstGeom>
          <a:noFill/>
        </p:spPr>
        <p:txBody>
          <a:bodyPr wrap="square" rtlCol="0">
            <a:spAutoFit/>
          </a:bodyPr>
          <a:lstStyle/>
          <a:p>
            <a:r>
              <a:rPr lang="fr-FR" sz="2400" b="1" dirty="0"/>
              <a:t>À travers ce genre de citations, répétées tout au long du roman, quelles sont les intentions de l’auteure?</a:t>
            </a:r>
          </a:p>
          <a:p>
            <a:endParaRPr lang="fr-FR" sz="2400" b="1" dirty="0"/>
          </a:p>
          <a:p>
            <a:r>
              <a:rPr lang="fr-FR" sz="2400" b="1" dirty="0"/>
              <a:t>Pour quelle raison est-il important que ce soit Lou qui dise cela?</a:t>
            </a:r>
          </a:p>
        </p:txBody>
      </p:sp>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553" y="4584219"/>
            <a:ext cx="495673"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554" y="5667751"/>
            <a:ext cx="495673"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4" y="5667751"/>
            <a:ext cx="495673"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1938636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864" y="-29082"/>
            <a:ext cx="9144000" cy="693558"/>
          </a:xfrm>
        </p:spPr>
        <p:txBody>
          <a:bodyPr>
            <a:normAutofit/>
          </a:bodyPr>
          <a:lstStyle/>
          <a:p>
            <a:r>
              <a:rPr lang="fr-FR" sz="3600" b="1" dirty="0"/>
              <a:t>Quels sont les thèmes abordés dans le livre?</a:t>
            </a:r>
          </a:p>
        </p:txBody>
      </p:sp>
      <p:sp>
        <p:nvSpPr>
          <p:cNvPr id="4" name="Cloud 3"/>
          <p:cNvSpPr/>
          <p:nvPr/>
        </p:nvSpPr>
        <p:spPr>
          <a:xfrm>
            <a:off x="3296992" y="2665927"/>
            <a:ext cx="4687909" cy="1957588"/>
          </a:xfrm>
          <a:prstGeom prst="cloud">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4112739" y="3258355"/>
            <a:ext cx="3056414" cy="523220"/>
          </a:xfrm>
          <a:prstGeom prst="rect">
            <a:avLst/>
          </a:prstGeom>
          <a:noFill/>
        </p:spPr>
        <p:txBody>
          <a:bodyPr wrap="none" rtlCol="0">
            <a:spAutoFit/>
          </a:bodyPr>
          <a:lstStyle/>
          <a:p>
            <a:r>
              <a:rPr lang="fr-FR" sz="2800" b="1" dirty="0"/>
              <a:t>Les thèmes du livre</a:t>
            </a:r>
          </a:p>
        </p:txBody>
      </p:sp>
      <p:cxnSp>
        <p:nvCxnSpPr>
          <p:cNvPr id="7" name="Curved Connector 6"/>
          <p:cNvCxnSpPr/>
          <p:nvPr/>
        </p:nvCxnSpPr>
        <p:spPr>
          <a:xfrm rot="10800000">
            <a:off x="3260421" y="1751526"/>
            <a:ext cx="1171977" cy="1068947"/>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rot="5400000" flipH="1" flipV="1">
            <a:off x="7081190" y="1614110"/>
            <a:ext cx="1126905" cy="1015369"/>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10800000">
            <a:off x="1674255" y="3258355"/>
            <a:ext cx="1764407" cy="663266"/>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7984901" y="3644722"/>
            <a:ext cx="1262130" cy="737737"/>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5400000" flipH="1" flipV="1">
            <a:off x="5447812" y="2133470"/>
            <a:ext cx="969947" cy="206060"/>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a:off x="4192073" y="4883498"/>
            <a:ext cx="1107583" cy="321975"/>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6666879" y="4382459"/>
            <a:ext cx="1139907" cy="1025042"/>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63816" y="6189297"/>
            <a:ext cx="9350637" cy="461665"/>
          </a:xfrm>
          <a:prstGeom prst="rect">
            <a:avLst/>
          </a:prstGeom>
          <a:solidFill>
            <a:schemeClr val="accent5">
              <a:lumMod val="20000"/>
              <a:lumOff val="80000"/>
            </a:schemeClr>
          </a:solidFill>
        </p:spPr>
        <p:txBody>
          <a:bodyPr wrap="none" rtlCol="0">
            <a:spAutoFit/>
          </a:bodyPr>
          <a:lstStyle/>
          <a:p>
            <a:r>
              <a:rPr lang="fr-FR" sz="2400" b="1" dirty="0"/>
              <a:t>D’après vous quels sont les trois thèmes les plus importants? Pourquoi?</a:t>
            </a:r>
          </a:p>
        </p:txBody>
      </p:sp>
      <p:sp>
        <p:nvSpPr>
          <p:cNvPr id="3" name="TextBox 2"/>
          <p:cNvSpPr txBox="1"/>
          <p:nvPr/>
        </p:nvSpPr>
        <p:spPr>
          <a:xfrm>
            <a:off x="133536" y="2932470"/>
            <a:ext cx="1568058" cy="461665"/>
          </a:xfrm>
          <a:prstGeom prst="rect">
            <a:avLst/>
          </a:prstGeom>
          <a:noFill/>
        </p:spPr>
        <p:txBody>
          <a:bodyPr wrap="none" rtlCol="0">
            <a:spAutoFit/>
          </a:bodyPr>
          <a:lstStyle/>
          <a:p>
            <a:r>
              <a:rPr lang="fr-FR" sz="2400" b="1" dirty="0">
                <a:solidFill>
                  <a:srgbClr val="FF0000"/>
                </a:solidFill>
              </a:rPr>
              <a:t>La solitude</a:t>
            </a:r>
          </a:p>
        </p:txBody>
      </p:sp>
      <p:sp>
        <p:nvSpPr>
          <p:cNvPr id="15" name="TextBox 14"/>
          <p:cNvSpPr txBox="1"/>
          <p:nvPr/>
        </p:nvSpPr>
        <p:spPr>
          <a:xfrm>
            <a:off x="5232219" y="1327509"/>
            <a:ext cx="1195071" cy="461665"/>
          </a:xfrm>
          <a:prstGeom prst="rect">
            <a:avLst/>
          </a:prstGeom>
          <a:noFill/>
        </p:spPr>
        <p:txBody>
          <a:bodyPr wrap="none" rtlCol="0">
            <a:spAutoFit/>
          </a:bodyPr>
          <a:lstStyle/>
          <a:p>
            <a:r>
              <a:rPr lang="fr-FR" sz="2400" b="1" dirty="0">
                <a:solidFill>
                  <a:srgbClr val="FF0000"/>
                </a:solidFill>
              </a:rPr>
              <a:t>L’amour</a:t>
            </a:r>
          </a:p>
        </p:txBody>
      </p:sp>
      <p:sp>
        <p:nvSpPr>
          <p:cNvPr id="17" name="TextBox 16"/>
          <p:cNvSpPr txBox="1"/>
          <p:nvPr/>
        </p:nvSpPr>
        <p:spPr>
          <a:xfrm>
            <a:off x="7806786" y="1120311"/>
            <a:ext cx="1169423" cy="461665"/>
          </a:xfrm>
          <a:prstGeom prst="rect">
            <a:avLst/>
          </a:prstGeom>
          <a:noFill/>
        </p:spPr>
        <p:txBody>
          <a:bodyPr wrap="none" rtlCol="0">
            <a:spAutoFit/>
          </a:bodyPr>
          <a:lstStyle/>
          <a:p>
            <a:r>
              <a:rPr lang="fr-FR" sz="2400" b="1" dirty="0">
                <a:solidFill>
                  <a:srgbClr val="FF0000"/>
                </a:solidFill>
              </a:rPr>
              <a:t>L’amitié</a:t>
            </a:r>
          </a:p>
        </p:txBody>
      </p:sp>
      <p:sp>
        <p:nvSpPr>
          <p:cNvPr id="18" name="TextBox 17"/>
          <p:cNvSpPr txBox="1"/>
          <p:nvPr/>
        </p:nvSpPr>
        <p:spPr>
          <a:xfrm>
            <a:off x="1440287" y="1581955"/>
            <a:ext cx="1946367" cy="461665"/>
          </a:xfrm>
          <a:prstGeom prst="rect">
            <a:avLst/>
          </a:prstGeom>
          <a:noFill/>
        </p:spPr>
        <p:txBody>
          <a:bodyPr wrap="none" rtlCol="0">
            <a:spAutoFit/>
          </a:bodyPr>
          <a:lstStyle/>
          <a:p>
            <a:r>
              <a:rPr lang="fr-FR" sz="2400" b="1" dirty="0">
                <a:solidFill>
                  <a:srgbClr val="FF0000"/>
                </a:solidFill>
              </a:rPr>
              <a:t>Les sans-abris</a:t>
            </a:r>
          </a:p>
        </p:txBody>
      </p:sp>
      <p:sp>
        <p:nvSpPr>
          <p:cNvPr id="20" name="TextBox 19"/>
          <p:cNvSpPr txBox="1"/>
          <p:nvPr/>
        </p:nvSpPr>
        <p:spPr>
          <a:xfrm>
            <a:off x="9379622" y="4029029"/>
            <a:ext cx="1922834" cy="461665"/>
          </a:xfrm>
          <a:prstGeom prst="rect">
            <a:avLst/>
          </a:prstGeom>
          <a:noFill/>
        </p:spPr>
        <p:txBody>
          <a:bodyPr wrap="none" rtlCol="0">
            <a:spAutoFit/>
          </a:bodyPr>
          <a:lstStyle/>
          <a:p>
            <a:r>
              <a:rPr lang="fr-FR" sz="2400" b="1" dirty="0">
                <a:solidFill>
                  <a:srgbClr val="FF0000"/>
                </a:solidFill>
              </a:rPr>
              <a:t>L’adolescence</a:t>
            </a:r>
          </a:p>
        </p:txBody>
      </p:sp>
      <p:sp>
        <p:nvSpPr>
          <p:cNvPr id="21" name="TextBox 20"/>
          <p:cNvSpPr txBox="1"/>
          <p:nvPr/>
        </p:nvSpPr>
        <p:spPr>
          <a:xfrm>
            <a:off x="2960485" y="5653680"/>
            <a:ext cx="1934889" cy="461665"/>
          </a:xfrm>
          <a:prstGeom prst="rect">
            <a:avLst/>
          </a:prstGeom>
          <a:noFill/>
        </p:spPr>
        <p:txBody>
          <a:bodyPr wrap="none" rtlCol="0">
            <a:spAutoFit/>
          </a:bodyPr>
          <a:lstStyle/>
          <a:p>
            <a:r>
              <a:rPr lang="fr-FR" sz="2400" b="1" dirty="0">
                <a:solidFill>
                  <a:srgbClr val="FF0000"/>
                </a:solidFill>
              </a:rPr>
              <a:t>La dépression</a:t>
            </a:r>
          </a:p>
        </p:txBody>
      </p:sp>
      <p:sp>
        <p:nvSpPr>
          <p:cNvPr id="23" name="TextBox 22"/>
          <p:cNvSpPr txBox="1"/>
          <p:nvPr/>
        </p:nvSpPr>
        <p:spPr>
          <a:xfrm>
            <a:off x="7169153" y="5476633"/>
            <a:ext cx="3221651" cy="461665"/>
          </a:xfrm>
          <a:prstGeom prst="rect">
            <a:avLst/>
          </a:prstGeom>
          <a:noFill/>
        </p:spPr>
        <p:txBody>
          <a:bodyPr wrap="none" rtlCol="0">
            <a:spAutoFit/>
          </a:bodyPr>
          <a:lstStyle/>
          <a:p>
            <a:r>
              <a:rPr lang="fr-FR" sz="2400" b="1" dirty="0">
                <a:solidFill>
                  <a:srgbClr val="FF0000"/>
                </a:solidFill>
              </a:rPr>
              <a:t>Les difficultés familiales</a:t>
            </a:r>
          </a:p>
        </p:txBody>
      </p:sp>
      <p:sp>
        <p:nvSpPr>
          <p:cNvPr id="6" name="TextBox 5"/>
          <p:cNvSpPr txBox="1"/>
          <p:nvPr/>
        </p:nvSpPr>
        <p:spPr>
          <a:xfrm rot="652782">
            <a:off x="9012823" y="376746"/>
            <a:ext cx="3061800" cy="461665"/>
          </a:xfrm>
          <a:prstGeom prst="rect">
            <a:avLst/>
          </a:prstGeom>
          <a:noFill/>
        </p:spPr>
        <p:txBody>
          <a:bodyPr wrap="none" rtlCol="0">
            <a:spAutoFit/>
          </a:bodyPr>
          <a:lstStyle/>
          <a:p>
            <a:r>
              <a:rPr lang="fr-FR" sz="2400" b="1" dirty="0">
                <a:solidFill>
                  <a:srgbClr val="FF0000"/>
                </a:solidFill>
              </a:rPr>
              <a:t>Les réponses possibles</a:t>
            </a:r>
          </a:p>
        </p:txBody>
      </p:sp>
      <p:cxnSp>
        <p:nvCxnSpPr>
          <p:cNvPr id="24" name="Curved Connector 23"/>
          <p:cNvCxnSpPr/>
          <p:nvPr/>
        </p:nvCxnSpPr>
        <p:spPr>
          <a:xfrm flipV="1">
            <a:off x="7889158" y="2820474"/>
            <a:ext cx="1357873" cy="379856"/>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294793" y="2429212"/>
            <a:ext cx="2139175" cy="461665"/>
          </a:xfrm>
          <a:prstGeom prst="rect">
            <a:avLst/>
          </a:prstGeom>
          <a:noFill/>
        </p:spPr>
        <p:txBody>
          <a:bodyPr wrap="none" rtlCol="0">
            <a:spAutoFit/>
          </a:bodyPr>
          <a:lstStyle/>
          <a:p>
            <a:r>
              <a:rPr lang="fr-FR" sz="2400" b="1" dirty="0" smtClean="0">
                <a:solidFill>
                  <a:srgbClr val="FF0000"/>
                </a:solidFill>
              </a:rPr>
              <a:t>L’apprentissage</a:t>
            </a:r>
            <a:endParaRPr lang="fr-FR" sz="2400" b="1" dirty="0">
              <a:solidFill>
                <a:srgbClr val="FF0000"/>
              </a:solidFill>
            </a:endParaRPr>
          </a:p>
        </p:txBody>
      </p:sp>
    </p:spTree>
    <p:extLst>
      <p:ext uri="{BB962C8B-B14F-4D97-AF65-F5344CB8AC3E}">
        <p14:creationId xmlns:p14="http://schemas.microsoft.com/office/powerpoint/2010/main" val="2678172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69" y="106216"/>
            <a:ext cx="10515600" cy="830787"/>
          </a:xfrm>
        </p:spPr>
        <p:txBody>
          <a:bodyPr/>
          <a:lstStyle/>
          <a:p>
            <a:r>
              <a:rPr lang="fr-FR" b="1" dirty="0"/>
              <a:t>L’apprentissage</a:t>
            </a:r>
          </a:p>
        </p:txBody>
      </p:sp>
      <p:sp>
        <p:nvSpPr>
          <p:cNvPr id="3" name="Content Placeholder 2"/>
          <p:cNvSpPr>
            <a:spLocks noGrp="1"/>
          </p:cNvSpPr>
          <p:nvPr>
            <p:ph idx="1"/>
          </p:nvPr>
        </p:nvSpPr>
        <p:spPr>
          <a:xfrm>
            <a:off x="1146757" y="4698279"/>
            <a:ext cx="10049538" cy="1059358"/>
          </a:xfrm>
          <a:ln w="38100" cmpd="sng">
            <a:solidFill>
              <a:schemeClr val="tx1"/>
            </a:solidFill>
          </a:ln>
        </p:spPr>
        <p:txBody>
          <a:bodyPr/>
          <a:lstStyle/>
          <a:p>
            <a:pPr marL="0" indent="0">
              <a:buNone/>
            </a:pPr>
            <a:r>
              <a:rPr lang="fr-FR" b="1" dirty="0"/>
              <a:t>« L’histoire de Lou est une histoire d’initiation et d’apprentissage » Dans quelle mesure êtes-vous d’accord?</a:t>
            </a:r>
          </a:p>
        </p:txBody>
      </p:sp>
      <p:sp>
        <p:nvSpPr>
          <p:cNvPr id="4" name="TextBox 3"/>
          <p:cNvSpPr txBox="1"/>
          <p:nvPr/>
        </p:nvSpPr>
        <p:spPr>
          <a:xfrm>
            <a:off x="1134427" y="2219218"/>
            <a:ext cx="9987884" cy="2000548"/>
          </a:xfrm>
          <a:prstGeom prst="rect">
            <a:avLst/>
          </a:prstGeom>
          <a:solidFill>
            <a:schemeClr val="accent2">
              <a:lumMod val="20000"/>
              <a:lumOff val="80000"/>
            </a:schemeClr>
          </a:solidFill>
          <a:ln w="38100" cmpd="sng">
            <a:solidFill>
              <a:schemeClr val="tx1"/>
            </a:solidFill>
          </a:ln>
        </p:spPr>
        <p:txBody>
          <a:bodyPr wrap="square" rtlCol="0">
            <a:spAutoFit/>
          </a:bodyPr>
          <a:lstStyle/>
          <a:p>
            <a:pPr algn="ctr"/>
            <a:r>
              <a:rPr lang="fr-FR" sz="2800" b="1" u="sng" dirty="0"/>
              <a:t>Le saviez-vous?</a:t>
            </a:r>
          </a:p>
          <a:p>
            <a:endParaRPr lang="fr-FR" sz="2400" b="1" dirty="0"/>
          </a:p>
          <a:p>
            <a:r>
              <a:rPr lang="fr-FR" sz="2400" b="1" dirty="0"/>
              <a:t>Prenant son essor au </a:t>
            </a:r>
            <a:r>
              <a:rPr lang="fr-FR" sz="2400" b="1" dirty="0" err="1"/>
              <a:t>XVIII</a:t>
            </a:r>
            <a:r>
              <a:rPr lang="fr-FR" sz="2400" b="1" baseline="30000" dirty="0" err="1"/>
              <a:t>è</a:t>
            </a:r>
            <a:r>
              <a:rPr lang="fr-FR" sz="2400" b="1" dirty="0"/>
              <a:t> siècle, le roman d’apprentissage est un récit qui développe l’itinéraire d’un personnage, souvent jeune ou néophyte (novice) dans un domaine, qui découvre le monde et ses contradictions.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845" y="123290"/>
            <a:ext cx="851941" cy="8519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182" y="136523"/>
            <a:ext cx="879037" cy="738450"/>
          </a:xfrm>
          <a:prstGeom prst="rect">
            <a:avLst/>
          </a:prstGeom>
        </p:spPr>
      </p:pic>
      <p:sp>
        <p:nvSpPr>
          <p:cNvPr id="7" name="TextBox 6"/>
          <p:cNvSpPr txBox="1"/>
          <p:nvPr/>
        </p:nvSpPr>
        <p:spPr>
          <a:xfrm>
            <a:off x="863150" y="1220570"/>
            <a:ext cx="10862168" cy="769441"/>
          </a:xfrm>
          <a:prstGeom prst="rect">
            <a:avLst/>
          </a:prstGeom>
          <a:noFill/>
        </p:spPr>
        <p:txBody>
          <a:bodyPr wrap="none" rtlCol="0">
            <a:spAutoFit/>
          </a:bodyPr>
          <a:lstStyle/>
          <a:p>
            <a:r>
              <a:rPr lang="fr-FR" sz="2400" b="1" dirty="0"/>
              <a:t>À deux, discutez et produisez le plan d’une dissertation pour répondre à la question</a:t>
            </a:r>
          </a:p>
          <a:p>
            <a:r>
              <a:rPr lang="fr-FR" sz="2000" b="1" dirty="0"/>
              <a:t>(vous pouvez utiliser le format fourni)</a:t>
            </a:r>
          </a:p>
        </p:txBody>
      </p:sp>
    </p:spTree>
    <p:extLst>
      <p:ext uri="{BB962C8B-B14F-4D97-AF65-F5344CB8AC3E}">
        <p14:creationId xmlns:p14="http://schemas.microsoft.com/office/powerpoint/2010/main" val="3009857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7157" y="4686897"/>
            <a:ext cx="2376264" cy="1693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8928766" y="4531895"/>
            <a:ext cx="2822075" cy="2048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987504" y="4531895"/>
            <a:ext cx="2376264" cy="2061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8502182" y="602336"/>
            <a:ext cx="3421657" cy="3769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4511825" y="620687"/>
            <a:ext cx="3448096" cy="3737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361851" y="561474"/>
            <a:ext cx="3550932" cy="37966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Straight Arrow Connector 10"/>
          <p:cNvCxnSpPr/>
          <p:nvPr/>
        </p:nvCxnSpPr>
        <p:spPr>
          <a:xfrm flipV="1">
            <a:off x="2175101" y="4200385"/>
            <a:ext cx="0" cy="503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p:cNvCxnSpPr>
          <p:nvPr/>
        </p:nvCxnSpPr>
        <p:spPr>
          <a:xfrm flipV="1">
            <a:off x="3912783" y="2446421"/>
            <a:ext cx="726059" cy="133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879711" y="2445139"/>
            <a:ext cx="697694" cy="4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237175" y="4280595"/>
            <a:ext cx="0" cy="413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60657" y="4771842"/>
            <a:ext cx="2259066" cy="1569661"/>
          </a:xfrm>
          <a:prstGeom prst="rect">
            <a:avLst/>
          </a:prstGeom>
          <a:noFill/>
        </p:spPr>
        <p:txBody>
          <a:bodyPr wrap="square" rtlCol="0">
            <a:spAutoFit/>
          </a:bodyPr>
          <a:lstStyle/>
          <a:p>
            <a:pPr algn="ctr"/>
            <a:r>
              <a:rPr lang="fr-FR" sz="1400" b="1" dirty="0"/>
              <a:t>Question: </a:t>
            </a:r>
          </a:p>
          <a:p>
            <a:pPr algn="ctr"/>
            <a:endParaRPr lang="fr-FR" sz="1200" dirty="0"/>
          </a:p>
          <a:p>
            <a:pPr algn="ctr"/>
            <a:r>
              <a:rPr lang="fr-FR" sz="1400" b="1" dirty="0"/>
              <a:t>« L’histoire de Lou est une histoire d’initiation et d’apprentissage » Dans quelle mesure êtes-vous d’accord?</a:t>
            </a:r>
          </a:p>
        </p:txBody>
      </p:sp>
      <p:sp>
        <p:nvSpPr>
          <p:cNvPr id="19" name="TextBox 18"/>
          <p:cNvSpPr txBox="1"/>
          <p:nvPr/>
        </p:nvSpPr>
        <p:spPr>
          <a:xfrm>
            <a:off x="1019143" y="4482030"/>
            <a:ext cx="2344626" cy="307777"/>
          </a:xfrm>
          <a:prstGeom prst="rect">
            <a:avLst/>
          </a:prstGeom>
          <a:noFill/>
        </p:spPr>
        <p:txBody>
          <a:bodyPr wrap="square" rtlCol="0">
            <a:spAutoFit/>
          </a:bodyPr>
          <a:lstStyle/>
          <a:p>
            <a:r>
              <a:rPr lang="fr-FR" sz="1400" dirty="0"/>
              <a:t>Intro</a:t>
            </a:r>
            <a:r>
              <a:rPr lang="fr-FR" sz="1400" dirty="0" smtClean="0"/>
              <a:t>:</a:t>
            </a:r>
            <a:endParaRPr lang="fr-FR" sz="1400" dirty="0"/>
          </a:p>
        </p:txBody>
      </p:sp>
      <p:sp>
        <p:nvSpPr>
          <p:cNvPr id="20" name="TextBox 19"/>
          <p:cNvSpPr txBox="1"/>
          <p:nvPr/>
        </p:nvSpPr>
        <p:spPr>
          <a:xfrm>
            <a:off x="356950" y="600647"/>
            <a:ext cx="3557733" cy="307777"/>
          </a:xfrm>
          <a:prstGeom prst="rect">
            <a:avLst/>
          </a:prstGeom>
          <a:noFill/>
        </p:spPr>
        <p:txBody>
          <a:bodyPr wrap="square" rtlCol="0">
            <a:spAutoFit/>
          </a:bodyPr>
          <a:lstStyle/>
          <a:p>
            <a:r>
              <a:rPr lang="fr-FR" sz="1400" b="1" dirty="0"/>
              <a:t>Paragraphe 1: </a:t>
            </a:r>
            <a:endParaRPr lang="fr-FR" sz="1200" dirty="0"/>
          </a:p>
        </p:txBody>
      </p:sp>
      <p:sp>
        <p:nvSpPr>
          <p:cNvPr id="21" name="TextBox 20"/>
          <p:cNvSpPr txBox="1"/>
          <p:nvPr/>
        </p:nvSpPr>
        <p:spPr>
          <a:xfrm>
            <a:off x="4538560" y="647426"/>
            <a:ext cx="3378367" cy="307777"/>
          </a:xfrm>
          <a:prstGeom prst="rect">
            <a:avLst/>
          </a:prstGeom>
          <a:noFill/>
        </p:spPr>
        <p:txBody>
          <a:bodyPr wrap="square" rtlCol="0">
            <a:spAutoFit/>
          </a:bodyPr>
          <a:lstStyle/>
          <a:p>
            <a:r>
              <a:rPr lang="fr-FR" sz="1400" b="1" dirty="0"/>
              <a:t>Paragraphe 2:</a:t>
            </a:r>
          </a:p>
        </p:txBody>
      </p:sp>
      <p:sp>
        <p:nvSpPr>
          <p:cNvPr id="22" name="TextBox 21"/>
          <p:cNvSpPr txBox="1"/>
          <p:nvPr/>
        </p:nvSpPr>
        <p:spPr>
          <a:xfrm>
            <a:off x="8583882" y="588056"/>
            <a:ext cx="3420960" cy="307777"/>
          </a:xfrm>
          <a:prstGeom prst="rect">
            <a:avLst/>
          </a:prstGeom>
          <a:noFill/>
        </p:spPr>
        <p:txBody>
          <a:bodyPr wrap="square" rtlCol="0">
            <a:spAutoFit/>
          </a:bodyPr>
          <a:lstStyle/>
          <a:p>
            <a:r>
              <a:rPr lang="fr-FR" sz="1400" b="1" dirty="0"/>
              <a:t>Paragraphe 3:</a:t>
            </a:r>
            <a:endParaRPr lang="fr-FR" sz="1100" dirty="0"/>
          </a:p>
        </p:txBody>
      </p:sp>
      <p:sp>
        <p:nvSpPr>
          <p:cNvPr id="23" name="TextBox 22"/>
          <p:cNvSpPr txBox="1"/>
          <p:nvPr/>
        </p:nvSpPr>
        <p:spPr>
          <a:xfrm>
            <a:off x="8955503" y="4583531"/>
            <a:ext cx="2741865" cy="307777"/>
          </a:xfrm>
          <a:prstGeom prst="rect">
            <a:avLst/>
          </a:prstGeom>
          <a:noFill/>
        </p:spPr>
        <p:txBody>
          <a:bodyPr wrap="square" rtlCol="0">
            <a:spAutoFit/>
          </a:bodyPr>
          <a:lstStyle/>
          <a:p>
            <a:r>
              <a:rPr lang="fr-FR" sz="1400" dirty="0"/>
              <a:t>Conclusion:</a:t>
            </a:r>
          </a:p>
        </p:txBody>
      </p:sp>
    </p:spTree>
    <p:extLst>
      <p:ext uri="{BB962C8B-B14F-4D97-AF65-F5344CB8AC3E}">
        <p14:creationId xmlns:p14="http://schemas.microsoft.com/office/powerpoint/2010/main" val="351432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7157" y="4686897"/>
            <a:ext cx="2376264" cy="1693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8928766" y="4531895"/>
            <a:ext cx="2822075" cy="2048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987504" y="4531895"/>
            <a:ext cx="2376264" cy="2061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8502182" y="602336"/>
            <a:ext cx="3421657" cy="3769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4511825" y="620687"/>
            <a:ext cx="3448096" cy="3737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361851" y="561474"/>
            <a:ext cx="3550932" cy="37966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Straight Arrow Connector 10"/>
          <p:cNvCxnSpPr/>
          <p:nvPr/>
        </p:nvCxnSpPr>
        <p:spPr>
          <a:xfrm flipV="1">
            <a:off x="2175101" y="4200385"/>
            <a:ext cx="0" cy="503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p:cNvCxnSpPr>
          <p:nvPr/>
        </p:nvCxnSpPr>
        <p:spPr>
          <a:xfrm flipV="1">
            <a:off x="3912783" y="2446421"/>
            <a:ext cx="726059" cy="133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879711" y="2445139"/>
            <a:ext cx="697694" cy="4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237175" y="4280595"/>
            <a:ext cx="0" cy="413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60657" y="4771842"/>
            <a:ext cx="2259066" cy="1569661"/>
          </a:xfrm>
          <a:prstGeom prst="rect">
            <a:avLst/>
          </a:prstGeom>
          <a:noFill/>
        </p:spPr>
        <p:txBody>
          <a:bodyPr wrap="square" rtlCol="0">
            <a:spAutoFit/>
          </a:bodyPr>
          <a:lstStyle/>
          <a:p>
            <a:pPr algn="ctr"/>
            <a:r>
              <a:rPr lang="fr-FR" sz="1400" b="1" dirty="0"/>
              <a:t>Question: </a:t>
            </a:r>
          </a:p>
          <a:p>
            <a:pPr algn="ctr"/>
            <a:endParaRPr lang="fr-FR" sz="1200" dirty="0"/>
          </a:p>
          <a:p>
            <a:pPr algn="ctr"/>
            <a:r>
              <a:rPr lang="fr-FR" sz="1400" b="1" dirty="0"/>
              <a:t>« L’histoire de Lou est une histoire d’initiation et d’apprentissage » Dans quelle mesure êtes-vous d’accord?</a:t>
            </a:r>
          </a:p>
        </p:txBody>
      </p:sp>
      <p:sp>
        <p:nvSpPr>
          <p:cNvPr id="19" name="TextBox 18"/>
          <p:cNvSpPr txBox="1"/>
          <p:nvPr/>
        </p:nvSpPr>
        <p:spPr>
          <a:xfrm>
            <a:off x="1019143" y="4482030"/>
            <a:ext cx="2344626" cy="477054"/>
          </a:xfrm>
          <a:prstGeom prst="rect">
            <a:avLst/>
          </a:prstGeom>
          <a:noFill/>
        </p:spPr>
        <p:txBody>
          <a:bodyPr wrap="square" rtlCol="0">
            <a:spAutoFit/>
          </a:bodyPr>
          <a:lstStyle/>
          <a:p>
            <a:r>
              <a:rPr lang="fr-FR" sz="1400" b="1" dirty="0"/>
              <a:t>Intro:</a:t>
            </a:r>
          </a:p>
          <a:p>
            <a:r>
              <a:rPr lang="fr-FR" sz="1100" dirty="0"/>
              <a:t>.</a:t>
            </a:r>
          </a:p>
        </p:txBody>
      </p:sp>
      <p:sp>
        <p:nvSpPr>
          <p:cNvPr id="20" name="TextBox 19"/>
          <p:cNvSpPr txBox="1"/>
          <p:nvPr/>
        </p:nvSpPr>
        <p:spPr>
          <a:xfrm>
            <a:off x="356950" y="600647"/>
            <a:ext cx="3557733" cy="307777"/>
          </a:xfrm>
          <a:prstGeom prst="rect">
            <a:avLst/>
          </a:prstGeom>
          <a:noFill/>
        </p:spPr>
        <p:txBody>
          <a:bodyPr wrap="square" rtlCol="0">
            <a:spAutoFit/>
          </a:bodyPr>
          <a:lstStyle/>
          <a:p>
            <a:r>
              <a:rPr lang="fr-FR" sz="1400" b="1" dirty="0"/>
              <a:t>Paragraphe 1: Le lycée, lieu d’apprentissage </a:t>
            </a:r>
            <a:endParaRPr lang="fr-FR" sz="1200" dirty="0"/>
          </a:p>
        </p:txBody>
      </p:sp>
      <p:sp>
        <p:nvSpPr>
          <p:cNvPr id="21" name="TextBox 20"/>
          <p:cNvSpPr txBox="1"/>
          <p:nvPr/>
        </p:nvSpPr>
        <p:spPr>
          <a:xfrm>
            <a:off x="4538560" y="647426"/>
            <a:ext cx="3378367" cy="307777"/>
          </a:xfrm>
          <a:prstGeom prst="rect">
            <a:avLst/>
          </a:prstGeom>
          <a:noFill/>
        </p:spPr>
        <p:txBody>
          <a:bodyPr wrap="square" rtlCol="0">
            <a:spAutoFit/>
          </a:bodyPr>
          <a:lstStyle/>
          <a:p>
            <a:r>
              <a:rPr lang="fr-FR" sz="1400" b="1" dirty="0"/>
              <a:t>Paragraphe 2: changer le monde</a:t>
            </a:r>
          </a:p>
        </p:txBody>
      </p:sp>
      <p:sp>
        <p:nvSpPr>
          <p:cNvPr id="22" name="TextBox 21"/>
          <p:cNvSpPr txBox="1"/>
          <p:nvPr/>
        </p:nvSpPr>
        <p:spPr>
          <a:xfrm>
            <a:off x="8583882" y="588056"/>
            <a:ext cx="3420960" cy="307777"/>
          </a:xfrm>
          <a:prstGeom prst="rect">
            <a:avLst/>
          </a:prstGeom>
          <a:noFill/>
        </p:spPr>
        <p:txBody>
          <a:bodyPr wrap="square" rtlCol="0">
            <a:spAutoFit/>
          </a:bodyPr>
          <a:lstStyle/>
          <a:p>
            <a:r>
              <a:rPr lang="fr-FR" sz="1400" b="1" dirty="0"/>
              <a:t>Paragraphe 3: l’évolution du personnage</a:t>
            </a:r>
            <a:endParaRPr lang="fr-FR" sz="1100" dirty="0"/>
          </a:p>
        </p:txBody>
      </p:sp>
      <p:sp>
        <p:nvSpPr>
          <p:cNvPr id="23" name="TextBox 22"/>
          <p:cNvSpPr txBox="1"/>
          <p:nvPr/>
        </p:nvSpPr>
        <p:spPr>
          <a:xfrm>
            <a:off x="8955503" y="4583531"/>
            <a:ext cx="2741865" cy="307777"/>
          </a:xfrm>
          <a:prstGeom prst="rect">
            <a:avLst/>
          </a:prstGeom>
          <a:noFill/>
        </p:spPr>
        <p:txBody>
          <a:bodyPr wrap="square" rtlCol="0">
            <a:spAutoFit/>
          </a:bodyPr>
          <a:lstStyle/>
          <a:p>
            <a:r>
              <a:rPr lang="fr-FR" sz="1400" b="1" dirty="0"/>
              <a:t>Conclusion:</a:t>
            </a:r>
          </a:p>
        </p:txBody>
      </p:sp>
      <p:sp>
        <p:nvSpPr>
          <p:cNvPr id="2" name="TextBox 1"/>
          <p:cNvSpPr txBox="1"/>
          <p:nvPr/>
        </p:nvSpPr>
        <p:spPr>
          <a:xfrm>
            <a:off x="4656428" y="0"/>
            <a:ext cx="2943108" cy="523220"/>
          </a:xfrm>
          <a:prstGeom prst="rect">
            <a:avLst/>
          </a:prstGeom>
          <a:noFill/>
        </p:spPr>
        <p:txBody>
          <a:bodyPr wrap="none" rtlCol="0">
            <a:spAutoFit/>
          </a:bodyPr>
          <a:lstStyle/>
          <a:p>
            <a:r>
              <a:rPr lang="fr-FR" sz="2800" b="1" dirty="0"/>
              <a:t>Exemple d’un plan</a:t>
            </a:r>
          </a:p>
        </p:txBody>
      </p:sp>
      <p:sp>
        <p:nvSpPr>
          <p:cNvPr id="3" name="TextBox 2"/>
          <p:cNvSpPr txBox="1"/>
          <p:nvPr/>
        </p:nvSpPr>
        <p:spPr>
          <a:xfrm>
            <a:off x="498014" y="1158046"/>
            <a:ext cx="3311791" cy="3385542"/>
          </a:xfrm>
          <a:prstGeom prst="rect">
            <a:avLst/>
          </a:prstGeom>
          <a:noFill/>
        </p:spPr>
        <p:txBody>
          <a:bodyPr wrap="square" rtlCol="0">
            <a:spAutoFit/>
          </a:bodyPr>
          <a:lstStyle/>
          <a:p>
            <a:r>
              <a:rPr lang="fr-FR" sz="1400" b="1" dirty="0"/>
              <a:t>Point: </a:t>
            </a:r>
            <a:r>
              <a:rPr lang="fr-FR" sz="1400" dirty="0"/>
              <a:t>Pour Lou, le lycée est un lieu d’apprentissage culturel mais aussi social</a:t>
            </a:r>
          </a:p>
          <a:p>
            <a:endParaRPr lang="fr-FR" sz="1400" dirty="0"/>
          </a:p>
          <a:p>
            <a:r>
              <a:rPr lang="fr-FR" sz="1400" b="1" dirty="0"/>
              <a:t>Évidence:</a:t>
            </a:r>
          </a:p>
          <a:p>
            <a:r>
              <a:rPr lang="fr-FR" sz="1400" dirty="0"/>
              <a:t>-On suit Lou dans plusieurs cours/ le projet de Sciences économiques et sociales</a:t>
            </a:r>
          </a:p>
          <a:p>
            <a:r>
              <a:rPr lang="fr-FR" sz="1400" dirty="0"/>
              <a:t>-Lou observe Léa et Axelle à la récré/ les réactions des autres quand Lou est interrogée.</a:t>
            </a:r>
          </a:p>
          <a:p>
            <a:endParaRPr lang="fr-FR" sz="1400" dirty="0"/>
          </a:p>
          <a:p>
            <a:r>
              <a:rPr lang="fr-FR" sz="1400" b="1" dirty="0"/>
              <a:t>Évaluation: </a:t>
            </a:r>
            <a:r>
              <a:rPr lang="fr-FR" sz="1400" dirty="0"/>
              <a:t>Les élèves apprennent à vivre en groupe (ils s’identifient ou non). Les autres ont une influence sur le développement d’une personne. </a:t>
            </a:r>
          </a:p>
          <a:p>
            <a:endParaRPr lang="fr-FR" dirty="0"/>
          </a:p>
        </p:txBody>
      </p:sp>
      <p:sp>
        <p:nvSpPr>
          <p:cNvPr id="10" name="TextBox 9"/>
          <p:cNvSpPr txBox="1"/>
          <p:nvPr/>
        </p:nvSpPr>
        <p:spPr>
          <a:xfrm>
            <a:off x="4581727" y="996169"/>
            <a:ext cx="3249540" cy="3323987"/>
          </a:xfrm>
          <a:prstGeom prst="rect">
            <a:avLst/>
          </a:prstGeom>
          <a:noFill/>
        </p:spPr>
        <p:txBody>
          <a:bodyPr wrap="square" rtlCol="0">
            <a:spAutoFit/>
          </a:bodyPr>
          <a:lstStyle/>
          <a:p>
            <a:r>
              <a:rPr lang="fr-FR" sz="1400" b="1" dirty="0"/>
              <a:t>Point: </a:t>
            </a:r>
            <a:r>
              <a:rPr lang="fr-FR" sz="1400" dirty="0"/>
              <a:t>Lou a découvert la vie des SDF. Elle se révolte et s’engage pour aider No.</a:t>
            </a:r>
          </a:p>
          <a:p>
            <a:endParaRPr lang="fr-FR" sz="1400" dirty="0"/>
          </a:p>
          <a:p>
            <a:r>
              <a:rPr lang="fr-FR" sz="1400" b="1" dirty="0"/>
              <a:t>Évidence: </a:t>
            </a:r>
            <a:r>
              <a:rPr lang="fr-FR" sz="1400" dirty="0"/>
              <a:t>Pour elle, tout est possible: « Qu’est-ce qui nous empêche d’essayer? De quoi avons-nous peur, pourquoi avons-nous cessé de nous battre? »</a:t>
            </a:r>
          </a:p>
          <a:p>
            <a:endParaRPr lang="fr-FR" sz="1400" dirty="0"/>
          </a:p>
          <a:p>
            <a:r>
              <a:rPr lang="fr-FR" sz="1400" b="1" dirty="0"/>
              <a:t>Évaluation: </a:t>
            </a:r>
            <a:r>
              <a:rPr lang="fr-FR" sz="1400" dirty="0"/>
              <a:t>Contrairement aux adultes, Lou a de l’espoir. L’échec de sa tentative reflète l’échec de la société. Malgré cela, ce qui compte est de se battre. Lucas: « t’es toute petite et t’es toute grande, et t’as bien raison ». Mr Marin: « Ne renoncez pas »</a:t>
            </a:r>
          </a:p>
        </p:txBody>
      </p:sp>
      <p:sp>
        <p:nvSpPr>
          <p:cNvPr id="12" name="TextBox 11"/>
          <p:cNvSpPr txBox="1"/>
          <p:nvPr/>
        </p:nvSpPr>
        <p:spPr>
          <a:xfrm>
            <a:off x="8588089" y="902995"/>
            <a:ext cx="3265555" cy="3323987"/>
          </a:xfrm>
          <a:prstGeom prst="rect">
            <a:avLst/>
          </a:prstGeom>
          <a:noFill/>
        </p:spPr>
        <p:txBody>
          <a:bodyPr wrap="square" rtlCol="0">
            <a:spAutoFit/>
          </a:bodyPr>
          <a:lstStyle/>
          <a:p>
            <a:r>
              <a:rPr lang="fr-FR" sz="1400" b="1" dirty="0"/>
              <a:t>Point: </a:t>
            </a:r>
            <a:r>
              <a:rPr lang="fr-FR" sz="1400" dirty="0"/>
              <a:t>Lou subit une transformation morale, psychologique et sociale, qui l’amène à reconsidérer le monde et son existence.</a:t>
            </a:r>
          </a:p>
          <a:p>
            <a:endParaRPr lang="fr-FR" sz="1400" dirty="0"/>
          </a:p>
          <a:p>
            <a:r>
              <a:rPr lang="fr-FR" sz="1400" b="1" dirty="0"/>
              <a:t>Évidence: </a:t>
            </a:r>
            <a:r>
              <a:rPr lang="fr-FR" sz="1400" dirty="0"/>
              <a:t>« je sais maintenant que la vie n’est qu’une succession de repos et de déséquilibres » « Quelque chose venait de m’arriver qui m’avait fait grandir ».</a:t>
            </a:r>
          </a:p>
          <a:p>
            <a:endParaRPr lang="fr-FR" sz="1400" dirty="0"/>
          </a:p>
          <a:p>
            <a:r>
              <a:rPr lang="fr-FR" sz="1400" b="1" dirty="0"/>
              <a:t>Évaluation: </a:t>
            </a:r>
            <a:r>
              <a:rPr lang="fr-FR" sz="1400" dirty="0"/>
              <a:t>Au cours du roman: Lou s’ouvre aux autres,  ose aimer, devient plus sociale. Paradoxalement, grâce à son échec avec No, la vie de Lou est apaisée et plus constructive. </a:t>
            </a:r>
          </a:p>
        </p:txBody>
      </p:sp>
      <p:sp>
        <p:nvSpPr>
          <p:cNvPr id="14" name="TextBox 13"/>
          <p:cNvSpPr txBox="1"/>
          <p:nvPr/>
        </p:nvSpPr>
        <p:spPr>
          <a:xfrm>
            <a:off x="8967204" y="4861692"/>
            <a:ext cx="2783812" cy="1754327"/>
          </a:xfrm>
          <a:prstGeom prst="rect">
            <a:avLst/>
          </a:prstGeom>
          <a:noFill/>
        </p:spPr>
        <p:txBody>
          <a:bodyPr wrap="square" rtlCol="0">
            <a:spAutoFit/>
          </a:bodyPr>
          <a:lstStyle/>
          <a:p>
            <a:r>
              <a:rPr lang="fr-FR" sz="1200" dirty="0"/>
              <a:t>-Lou a beaucoup appris en un an grâce à sa relation avec No et Lucas.</a:t>
            </a:r>
          </a:p>
          <a:p>
            <a:endParaRPr lang="fr-FR" sz="1200" dirty="0"/>
          </a:p>
          <a:p>
            <a:r>
              <a:rPr lang="fr-FR" sz="1200" dirty="0"/>
              <a:t>-Itinéraire: découverte de la cruauté du monde, difficultés à se battre, déception et échec.</a:t>
            </a:r>
          </a:p>
          <a:p>
            <a:r>
              <a:rPr lang="fr-FR" sz="1200" dirty="0"/>
              <a:t> </a:t>
            </a:r>
          </a:p>
          <a:p>
            <a:r>
              <a:rPr lang="fr-FR" sz="1200" dirty="0"/>
              <a:t>-illustration moderne du roman d’apprentissage.</a:t>
            </a:r>
          </a:p>
        </p:txBody>
      </p:sp>
      <p:sp>
        <p:nvSpPr>
          <p:cNvPr id="16" name="TextBox 15"/>
          <p:cNvSpPr txBox="1"/>
          <p:nvPr/>
        </p:nvSpPr>
        <p:spPr>
          <a:xfrm>
            <a:off x="987803" y="4734342"/>
            <a:ext cx="2321981" cy="1892826"/>
          </a:xfrm>
          <a:prstGeom prst="rect">
            <a:avLst/>
          </a:prstGeom>
          <a:noFill/>
        </p:spPr>
        <p:txBody>
          <a:bodyPr wrap="square" rtlCol="0">
            <a:spAutoFit/>
          </a:bodyPr>
          <a:lstStyle/>
          <a:p>
            <a:r>
              <a:rPr lang="fr-FR" sz="1300" dirty="0"/>
              <a:t>-Dans le roman </a:t>
            </a:r>
            <a:r>
              <a:rPr lang="fr-FR" sz="1300" i="1" dirty="0"/>
              <a:t>No et Moi</a:t>
            </a:r>
            <a:r>
              <a:rPr lang="fr-FR" sz="1300" dirty="0"/>
              <a:t>, </a:t>
            </a:r>
            <a:r>
              <a:rPr lang="fr-FR" sz="1300" dirty="0" err="1"/>
              <a:t>DdV</a:t>
            </a:r>
            <a:r>
              <a:rPr lang="fr-FR" sz="1300" dirty="0"/>
              <a:t> raconte</a:t>
            </a:r>
            <a:r>
              <a:rPr lang="is-IS" sz="1300" dirty="0"/>
              <a:t>….</a:t>
            </a:r>
          </a:p>
          <a:p>
            <a:pPr marL="285750" indent="-285750">
              <a:buFontTx/>
              <a:buChar char="-"/>
            </a:pPr>
            <a:endParaRPr lang="is-IS" sz="1300" dirty="0"/>
          </a:p>
          <a:p>
            <a:r>
              <a:rPr lang="is-IS" sz="1300" dirty="0"/>
              <a:t>-On pourrait dire que l’histoire de Lou est une histoire d’initiation et d’apprentissage.</a:t>
            </a:r>
          </a:p>
          <a:p>
            <a:pPr marL="285750" indent="-285750">
              <a:buFontTx/>
              <a:buChar char="-"/>
            </a:pPr>
            <a:endParaRPr lang="is-IS" sz="1300" dirty="0"/>
          </a:p>
          <a:p>
            <a:r>
              <a:rPr lang="is-IS" sz="1300" dirty="0"/>
              <a:t>-Dans cette dissertation, je vais expliquer…</a:t>
            </a:r>
          </a:p>
        </p:txBody>
      </p:sp>
    </p:spTree>
    <p:extLst>
      <p:ext uri="{BB962C8B-B14F-4D97-AF65-F5344CB8AC3E}">
        <p14:creationId xmlns:p14="http://schemas.microsoft.com/office/powerpoint/2010/main" val="292642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a:t>Les objectifs:</a:t>
            </a:r>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a:ln w="0"/>
                <a:solidFill>
                  <a:schemeClr val="tx1"/>
                </a:solidFill>
                <a:effectLst>
                  <a:outerShdw blurRad="38100" dist="19050" dir="2700000" algn="tl" rotWithShape="0">
                    <a:schemeClr val="dk1">
                      <a:alpha val="40000"/>
                    </a:schemeClr>
                  </a:outerShdw>
                </a:effectLst>
              </a:rPr>
              <a:t>Difficile: </a:t>
            </a:r>
          </a:p>
          <a:p>
            <a:r>
              <a:rPr lang="fr-FR" sz="2400" dirty="0">
                <a:ln w="0"/>
                <a:solidFill>
                  <a:schemeClr val="tx1"/>
                </a:solidFill>
                <a:effectLst>
                  <a:outerShdw blurRad="38100" dist="19050" dir="2700000" algn="tl" rotWithShape="0">
                    <a:schemeClr val="dk1">
                      <a:alpha val="40000"/>
                    </a:schemeClr>
                  </a:outerShdw>
                </a:effectLst>
              </a:rPr>
              <a:t>Les connaissances: identifier les formes que la solitude prend suivant les personnages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a:ln w="0"/>
                <a:solidFill>
                  <a:schemeClr val="tx1"/>
                </a:solidFill>
                <a:effectLst>
                  <a:outerShdw blurRad="38100" dist="19050" dir="2700000" algn="tl" rotWithShape="0">
                    <a:schemeClr val="dk1">
                      <a:alpha val="40000"/>
                    </a:schemeClr>
                  </a:outerShdw>
                </a:effectLst>
              </a:rPr>
              <a:t>Le plus difficile:</a:t>
            </a:r>
          </a:p>
          <a:p>
            <a:r>
              <a:rPr lang="fr-FR" sz="2400" dirty="0">
                <a:ln w="0"/>
                <a:solidFill>
                  <a:schemeClr val="tx1"/>
                </a:solidFill>
                <a:effectLst>
                  <a:outerShdw blurRad="38100" dist="19050" dir="2700000" algn="tl" rotWithShape="0">
                    <a:schemeClr val="dk1">
                      <a:alpha val="40000"/>
                    </a:schemeClr>
                  </a:outerShdw>
                </a:effectLst>
              </a:rPr>
              <a:t>L’analyse: examinez comment l’auteure crée un lien entre les personnages à travers </a:t>
            </a:r>
            <a:r>
              <a:rPr lang="fr-FR" sz="2400">
                <a:ln w="0"/>
                <a:solidFill>
                  <a:schemeClr val="tx1"/>
                </a:solidFill>
                <a:effectLst>
                  <a:outerShdw blurRad="38100" dist="19050" dir="2700000" algn="tl" rotWithShape="0">
                    <a:schemeClr val="dk1">
                      <a:alpha val="40000"/>
                    </a:schemeClr>
                  </a:outerShdw>
                </a:effectLst>
              </a:rPr>
              <a:t>ce thème</a:t>
            </a:r>
            <a:endParaRPr lang="fr-FR" sz="2400" dirty="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a:ln w="0"/>
                <a:solidFill>
                  <a:schemeClr val="tx1"/>
                </a:solidFill>
                <a:effectLst>
                  <a:outerShdw blurRad="38100" dist="19050" dir="2700000" algn="tl" rotWithShape="0">
                    <a:schemeClr val="dk1">
                      <a:alpha val="40000"/>
                    </a:schemeClr>
                  </a:outerShdw>
                </a:effectLst>
              </a:rPr>
              <a:t>Plus difficile:</a:t>
            </a:r>
          </a:p>
          <a:p>
            <a:r>
              <a:rPr lang="fr-FR" sz="2400" dirty="0">
                <a:ln w="0"/>
                <a:solidFill>
                  <a:schemeClr val="tx1"/>
                </a:solidFill>
                <a:effectLst>
                  <a:outerShdw blurRad="38100" dist="19050" dir="2700000" algn="tl" rotWithShape="0">
                    <a:schemeClr val="dk1">
                      <a:alpha val="40000"/>
                    </a:schemeClr>
                  </a:outerShdw>
                </a:effectLst>
              </a:rPr>
              <a:t>L’application: illustrer la solitude de chaque personnage en fournissant des preuves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325834"/>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a:t>Les thèmes</a:t>
                      </a:r>
                      <a:r>
                        <a:rPr lang="fr-FR" sz="2400" baseline="0" noProof="0" dirty="0"/>
                        <a:t> importants</a:t>
                      </a:r>
                      <a:endParaRPr lang="fr-FR" sz="2400" noProof="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200000"/>
                        </a:lnSpc>
                        <a:spcBef>
                          <a:spcPts val="0"/>
                        </a:spcBef>
                        <a:spcAft>
                          <a:spcPts val="0"/>
                        </a:spcAft>
                        <a:buClrTx/>
                        <a:buSzTx/>
                        <a:buFont typeface="Arial" panose="020B0604020202020204" pitchFamily="34" charset="0"/>
                        <a:buNone/>
                        <a:tabLst/>
                        <a:defRPr/>
                      </a:pPr>
                      <a:r>
                        <a:rPr lang="fr-FR" sz="2400" b="1" noProof="0" dirty="0">
                          <a:solidFill>
                            <a:schemeClr val="tx1"/>
                          </a:solidFill>
                        </a:rPr>
                        <a:t>Les sans-abri</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lnSpc>
                          <a:spcPct val="200000"/>
                        </a:lnSpc>
                      </a:pPr>
                      <a:r>
                        <a:rPr lang="fr-FR" sz="2400" b="1" noProof="0" dirty="0">
                          <a:solidFill>
                            <a:schemeClr val="tx1"/>
                          </a:solidFill>
                        </a:rPr>
                        <a:t>La solitude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lnSpc>
                          <a:spcPct val="200000"/>
                        </a:lnSpc>
                      </a:pPr>
                      <a:r>
                        <a:rPr lang="fr-FR" sz="2400" b="1" noProof="0" dirty="0">
                          <a:solidFill>
                            <a:schemeClr val="tx1"/>
                          </a:solidFill>
                        </a:rPr>
                        <a:t>L’adolescence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602281" y="2870499"/>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8521" y="2319721"/>
            <a:ext cx="530682" cy="6556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13797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3646056" y="2762469"/>
            <a:ext cx="4687909" cy="1957588"/>
          </a:xfrm>
          <a:prstGeom prst="cloud">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5054301" y="3350864"/>
            <a:ext cx="1798890" cy="523220"/>
          </a:xfrm>
          <a:prstGeom prst="rect">
            <a:avLst/>
          </a:prstGeom>
          <a:noFill/>
        </p:spPr>
        <p:txBody>
          <a:bodyPr wrap="none" rtlCol="0">
            <a:spAutoFit/>
          </a:bodyPr>
          <a:lstStyle/>
          <a:p>
            <a:r>
              <a:rPr lang="fr-FR" sz="2800" b="1" dirty="0"/>
              <a:t>La solitude</a:t>
            </a:r>
          </a:p>
        </p:txBody>
      </p:sp>
      <p:cxnSp>
        <p:nvCxnSpPr>
          <p:cNvPr id="7" name="Curved Connector 6"/>
          <p:cNvCxnSpPr/>
          <p:nvPr/>
        </p:nvCxnSpPr>
        <p:spPr>
          <a:xfrm rot="10800000">
            <a:off x="3609485" y="1848068"/>
            <a:ext cx="1171977" cy="1068947"/>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rot="5400000" flipH="1" flipV="1">
            <a:off x="7430254" y="1710652"/>
            <a:ext cx="1126905" cy="1015369"/>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10800000">
            <a:off x="2023319" y="3354897"/>
            <a:ext cx="1764407" cy="663266"/>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8333965" y="3741264"/>
            <a:ext cx="1262130" cy="737737"/>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5400000" flipH="1" flipV="1">
            <a:off x="5796876" y="2230012"/>
            <a:ext cx="969947" cy="206060"/>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a:off x="4541137" y="4980040"/>
            <a:ext cx="1107583" cy="321975"/>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7015943" y="4479001"/>
            <a:ext cx="1139907" cy="1025042"/>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782" y="90733"/>
            <a:ext cx="852689" cy="852689"/>
          </a:xfrm>
          <a:prstGeom prst="rect">
            <a:avLst/>
          </a:prstGeom>
        </p:spPr>
      </p:pic>
    </p:spTree>
    <p:extLst>
      <p:ext uri="{BB962C8B-B14F-4D97-AF65-F5344CB8AC3E}">
        <p14:creationId xmlns:p14="http://schemas.microsoft.com/office/powerpoint/2010/main" val="2511941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88" y="0"/>
            <a:ext cx="10515600" cy="917029"/>
          </a:xfrm>
        </p:spPr>
        <p:txBody>
          <a:bodyPr/>
          <a:lstStyle/>
          <a:p>
            <a:r>
              <a:rPr lang="fr-FR" b="1" dirty="0"/>
              <a:t>Pour commencer: </a:t>
            </a:r>
            <a:r>
              <a:rPr lang="fr-FR" b="1" dirty="0">
                <a:solidFill>
                  <a:srgbClr val="0070C0"/>
                </a:solidFill>
              </a:rPr>
              <a:t>activité 1</a:t>
            </a:r>
          </a:p>
        </p:txBody>
      </p:sp>
      <p:sp>
        <p:nvSpPr>
          <p:cNvPr id="3" name="Content Placeholder 2"/>
          <p:cNvSpPr>
            <a:spLocks noGrp="1"/>
          </p:cNvSpPr>
          <p:nvPr>
            <p:ph idx="1"/>
          </p:nvPr>
        </p:nvSpPr>
        <p:spPr>
          <a:xfrm>
            <a:off x="838200" y="915825"/>
            <a:ext cx="10515600" cy="1147833"/>
          </a:xfrm>
          <a:solidFill>
            <a:srgbClr val="DEEBF7"/>
          </a:solidFill>
        </p:spPr>
        <p:txBody>
          <a:bodyPr>
            <a:normAutofit fontScale="92500" lnSpcReduction="10000"/>
          </a:bodyPr>
          <a:lstStyle/>
          <a:p>
            <a:pPr marL="0" indent="0">
              <a:buNone/>
            </a:pPr>
            <a:r>
              <a:rPr lang="fr-FR" b="1" dirty="0"/>
              <a:t>Lisez la question, puis remplissez les blancs pour compléter l’introduction d’une dissertation répondant à la question. </a:t>
            </a:r>
          </a:p>
          <a:p>
            <a:pPr marL="0" indent="0">
              <a:buNone/>
            </a:pPr>
            <a:r>
              <a:rPr lang="fr-FR" sz="2600" b="1" i="1" dirty="0">
                <a:solidFill>
                  <a:srgbClr val="FF0000"/>
                </a:solidFill>
              </a:rPr>
              <a:t>Attention! Plusieurs mots sont nécessaires! </a:t>
            </a:r>
          </a:p>
        </p:txBody>
      </p:sp>
      <p:sp>
        <p:nvSpPr>
          <p:cNvPr id="4" name="TextBox 3"/>
          <p:cNvSpPr txBox="1"/>
          <p:nvPr/>
        </p:nvSpPr>
        <p:spPr>
          <a:xfrm>
            <a:off x="1523815" y="2394707"/>
            <a:ext cx="8484213" cy="584776"/>
          </a:xfrm>
          <a:prstGeom prst="rect">
            <a:avLst/>
          </a:prstGeom>
          <a:noFill/>
          <a:ln w="38100" cmpd="sng">
            <a:solidFill>
              <a:schemeClr val="tx1"/>
            </a:solidFill>
          </a:ln>
        </p:spPr>
        <p:txBody>
          <a:bodyPr wrap="none" rtlCol="0">
            <a:spAutoFit/>
          </a:bodyPr>
          <a:lstStyle/>
          <a:p>
            <a:r>
              <a:rPr lang="fr-FR" sz="3200" b="1" dirty="0">
                <a:solidFill>
                  <a:srgbClr val="0070C0"/>
                </a:solidFill>
              </a:rPr>
              <a:t>Examinez le thème de la solitude dans No et Moi</a:t>
            </a:r>
          </a:p>
        </p:txBody>
      </p:sp>
      <p:sp>
        <p:nvSpPr>
          <p:cNvPr id="6" name="TextBox 5"/>
          <p:cNvSpPr txBox="1"/>
          <p:nvPr/>
        </p:nvSpPr>
        <p:spPr>
          <a:xfrm>
            <a:off x="1062430" y="3345813"/>
            <a:ext cx="10355644" cy="3108544"/>
          </a:xfrm>
          <a:prstGeom prst="rect">
            <a:avLst/>
          </a:prstGeom>
          <a:noFill/>
        </p:spPr>
        <p:txBody>
          <a:bodyPr wrap="square" rtlCol="0">
            <a:spAutoFit/>
          </a:bodyPr>
          <a:lstStyle/>
          <a:p>
            <a:pPr algn="just"/>
            <a:r>
              <a:rPr lang="fr-FR" sz="2800" b="1" dirty="0"/>
              <a:t>Dans le roman </a:t>
            </a:r>
            <a:r>
              <a:rPr lang="fr-FR" sz="2800" b="1" i="1" dirty="0"/>
              <a:t>No et moi</a:t>
            </a:r>
            <a:r>
              <a:rPr lang="fr-FR" sz="2800" b="1" dirty="0"/>
              <a:t>, __________________donne la parole à Lou, ___________________surdouée, qui rencontre No, une jeune femme __________________. À travers leur histoire, un grand nombre de thèmes __________________, tels que la solitude, __________________ ou encore __________________. Je vais m’attarder ici sur __________________et comment elle se manifeste __________________. </a:t>
            </a:r>
          </a:p>
        </p:txBody>
      </p:sp>
    </p:spTree>
    <p:extLst>
      <p:ext uri="{BB962C8B-B14F-4D97-AF65-F5344CB8AC3E}">
        <p14:creationId xmlns:p14="http://schemas.microsoft.com/office/powerpoint/2010/main" val="1982932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88" y="0"/>
            <a:ext cx="10515600" cy="917029"/>
          </a:xfrm>
        </p:spPr>
        <p:txBody>
          <a:bodyPr/>
          <a:lstStyle/>
          <a:p>
            <a:r>
              <a:rPr lang="fr-FR" b="1" dirty="0">
                <a:solidFill>
                  <a:srgbClr val="00B0F0"/>
                </a:solidFill>
              </a:rPr>
              <a:t>Pour commencer:</a:t>
            </a:r>
          </a:p>
        </p:txBody>
      </p:sp>
      <p:sp>
        <p:nvSpPr>
          <p:cNvPr id="3" name="Content Placeholder 2"/>
          <p:cNvSpPr>
            <a:spLocks noGrp="1"/>
          </p:cNvSpPr>
          <p:nvPr>
            <p:ph idx="1"/>
          </p:nvPr>
        </p:nvSpPr>
        <p:spPr>
          <a:xfrm>
            <a:off x="838200" y="1056333"/>
            <a:ext cx="10515600" cy="946270"/>
          </a:xfrm>
          <a:solidFill>
            <a:srgbClr val="DEEBF7"/>
          </a:solidFill>
        </p:spPr>
        <p:txBody>
          <a:bodyPr/>
          <a:lstStyle/>
          <a:p>
            <a:pPr marL="0" indent="0">
              <a:buNone/>
            </a:pPr>
            <a:r>
              <a:rPr lang="fr-FR" b="1" dirty="0"/>
              <a:t>Lisez la question, puis remplissez les blancs pour complétez l’introduction d’une dissertation répondant à la question</a:t>
            </a:r>
          </a:p>
        </p:txBody>
      </p:sp>
      <p:sp>
        <p:nvSpPr>
          <p:cNvPr id="4" name="TextBox 3"/>
          <p:cNvSpPr txBox="1"/>
          <p:nvPr/>
        </p:nvSpPr>
        <p:spPr>
          <a:xfrm>
            <a:off x="1477633" y="2332300"/>
            <a:ext cx="8484213" cy="584776"/>
          </a:xfrm>
          <a:prstGeom prst="rect">
            <a:avLst/>
          </a:prstGeom>
          <a:solidFill>
            <a:schemeClr val="accent1">
              <a:lumMod val="20000"/>
              <a:lumOff val="80000"/>
            </a:schemeClr>
          </a:solidFill>
          <a:ln w="38100" cmpd="sng">
            <a:solidFill>
              <a:schemeClr val="tx1"/>
            </a:solidFill>
          </a:ln>
        </p:spPr>
        <p:txBody>
          <a:bodyPr wrap="none" rtlCol="0">
            <a:spAutoFit/>
          </a:bodyPr>
          <a:lstStyle/>
          <a:p>
            <a:r>
              <a:rPr lang="fr-FR" sz="3200" b="1" dirty="0">
                <a:solidFill>
                  <a:srgbClr val="00B0F0"/>
                </a:solidFill>
              </a:rPr>
              <a:t>Examinez le thème de la solitude dans No et Moi</a:t>
            </a:r>
          </a:p>
        </p:txBody>
      </p:sp>
      <p:sp>
        <p:nvSpPr>
          <p:cNvPr id="5" name="TextBox 4"/>
          <p:cNvSpPr txBox="1"/>
          <p:nvPr/>
        </p:nvSpPr>
        <p:spPr>
          <a:xfrm>
            <a:off x="738909" y="3519055"/>
            <a:ext cx="10679166" cy="2677656"/>
          </a:xfrm>
          <a:prstGeom prst="rect">
            <a:avLst/>
          </a:prstGeom>
          <a:noFill/>
        </p:spPr>
        <p:txBody>
          <a:bodyPr wrap="square" rtlCol="0">
            <a:spAutoFit/>
          </a:bodyPr>
          <a:lstStyle/>
          <a:p>
            <a:pPr algn="just"/>
            <a:r>
              <a:rPr lang="fr-FR" sz="2800" b="1" dirty="0"/>
              <a:t>Dans le roman </a:t>
            </a:r>
            <a:r>
              <a:rPr lang="fr-FR" sz="2800" b="1" i="1" dirty="0"/>
              <a:t>No et moi</a:t>
            </a:r>
            <a:r>
              <a:rPr lang="fr-FR" sz="2800" b="1" dirty="0"/>
              <a:t>, </a:t>
            </a:r>
            <a:r>
              <a:rPr lang="fr-FR" sz="2800" b="1" dirty="0">
                <a:solidFill>
                  <a:srgbClr val="FF0000"/>
                </a:solidFill>
              </a:rPr>
              <a:t>Delphine de Vigan </a:t>
            </a:r>
            <a:r>
              <a:rPr lang="fr-FR" sz="2800" b="1" dirty="0"/>
              <a:t>donne la parole à Lou</a:t>
            </a:r>
            <a:r>
              <a:rPr lang="fr-FR" sz="2800" b="1" dirty="0" smtClean="0"/>
              <a:t>,</a:t>
            </a:r>
          </a:p>
          <a:p>
            <a:pPr algn="just"/>
            <a:r>
              <a:rPr lang="fr-FR" sz="2800" b="1" dirty="0" smtClean="0"/>
              <a:t> </a:t>
            </a:r>
            <a:r>
              <a:rPr lang="fr-FR" sz="2800" b="1" dirty="0">
                <a:solidFill>
                  <a:srgbClr val="FF0000"/>
                </a:solidFill>
              </a:rPr>
              <a:t>une adolescente </a:t>
            </a:r>
            <a:r>
              <a:rPr lang="fr-FR" sz="2800" b="1" dirty="0"/>
              <a:t>surdouée, qui rencontre No, une jeune femme </a:t>
            </a:r>
            <a:r>
              <a:rPr lang="fr-FR" sz="2800" b="1" dirty="0">
                <a:solidFill>
                  <a:srgbClr val="FF0000"/>
                </a:solidFill>
              </a:rPr>
              <a:t>SDF</a:t>
            </a:r>
            <a:r>
              <a:rPr lang="fr-FR" sz="2800" b="1" dirty="0"/>
              <a:t>. </a:t>
            </a:r>
            <a:endParaRPr lang="fr-FR" sz="2800" b="1" dirty="0" smtClean="0"/>
          </a:p>
          <a:p>
            <a:pPr algn="just"/>
            <a:r>
              <a:rPr lang="fr-FR" sz="2800" b="1" dirty="0" smtClean="0"/>
              <a:t>À </a:t>
            </a:r>
            <a:r>
              <a:rPr lang="fr-FR" sz="2800" b="1" dirty="0"/>
              <a:t>travers leur histoire, un grand nombre de thèmes </a:t>
            </a:r>
            <a:r>
              <a:rPr lang="fr-FR" sz="2800" b="1" dirty="0">
                <a:solidFill>
                  <a:srgbClr val="FF0000"/>
                </a:solidFill>
              </a:rPr>
              <a:t>sont abordés</a:t>
            </a:r>
            <a:r>
              <a:rPr lang="fr-FR" sz="2800" b="1" dirty="0" smtClean="0"/>
              <a:t>,</a:t>
            </a:r>
          </a:p>
          <a:p>
            <a:pPr algn="just"/>
            <a:r>
              <a:rPr lang="fr-FR" sz="2800" b="1" dirty="0" smtClean="0"/>
              <a:t> </a:t>
            </a:r>
            <a:r>
              <a:rPr lang="fr-FR" sz="2800" b="1" dirty="0"/>
              <a:t>tels que la solitude, </a:t>
            </a:r>
            <a:r>
              <a:rPr lang="fr-FR" sz="2800" b="1" dirty="0">
                <a:solidFill>
                  <a:srgbClr val="FF0000"/>
                </a:solidFill>
              </a:rPr>
              <a:t>l’amitié</a:t>
            </a:r>
            <a:r>
              <a:rPr lang="fr-FR" sz="2800" b="1" dirty="0"/>
              <a:t> ou encore </a:t>
            </a:r>
            <a:r>
              <a:rPr lang="fr-FR" sz="2800" b="1" dirty="0">
                <a:solidFill>
                  <a:srgbClr val="FF0000"/>
                </a:solidFill>
              </a:rPr>
              <a:t>l’apprentissage</a:t>
            </a:r>
            <a:r>
              <a:rPr lang="fr-FR" sz="2800" b="1" dirty="0" smtClean="0"/>
              <a:t>.</a:t>
            </a:r>
          </a:p>
          <a:p>
            <a:pPr algn="just"/>
            <a:r>
              <a:rPr lang="fr-FR" sz="2800" b="1" dirty="0" smtClean="0"/>
              <a:t> </a:t>
            </a:r>
            <a:r>
              <a:rPr lang="fr-FR" sz="2800" b="1" dirty="0"/>
              <a:t>Je vais m’attarder ici sur </a:t>
            </a:r>
            <a:r>
              <a:rPr lang="fr-FR" sz="2800" b="1" dirty="0">
                <a:solidFill>
                  <a:srgbClr val="FF0000"/>
                </a:solidFill>
              </a:rPr>
              <a:t>le thème de la solitude </a:t>
            </a:r>
            <a:endParaRPr lang="fr-FR" sz="2800" b="1" dirty="0" smtClean="0">
              <a:solidFill>
                <a:srgbClr val="FF0000"/>
              </a:solidFill>
            </a:endParaRPr>
          </a:p>
          <a:p>
            <a:pPr algn="just"/>
            <a:r>
              <a:rPr lang="fr-FR" sz="2800" b="1" dirty="0" smtClean="0"/>
              <a:t>et </a:t>
            </a:r>
            <a:r>
              <a:rPr lang="fr-FR" sz="2800" b="1" dirty="0"/>
              <a:t>comment elle se manifeste </a:t>
            </a:r>
            <a:r>
              <a:rPr lang="fr-FR" sz="2800" b="1" dirty="0" smtClean="0">
                <a:solidFill>
                  <a:srgbClr val="FF0000"/>
                </a:solidFill>
              </a:rPr>
              <a:t>chez </a:t>
            </a:r>
            <a:r>
              <a:rPr lang="fr-FR" sz="2800" b="1" dirty="0">
                <a:solidFill>
                  <a:srgbClr val="FF0000"/>
                </a:solidFill>
              </a:rPr>
              <a:t>les </a:t>
            </a:r>
            <a:r>
              <a:rPr lang="fr-FR" sz="2800" b="1" dirty="0" smtClean="0">
                <a:solidFill>
                  <a:srgbClr val="FF0000"/>
                </a:solidFill>
              </a:rPr>
              <a:t>personnages du livre</a:t>
            </a:r>
            <a:r>
              <a:rPr lang="fr-FR" sz="2800" b="1" dirty="0" smtClean="0"/>
              <a:t>. </a:t>
            </a:r>
            <a:endParaRPr lang="fr-FR" sz="2800" b="1" dirty="0"/>
          </a:p>
        </p:txBody>
      </p:sp>
      <p:sp>
        <p:nvSpPr>
          <p:cNvPr id="6" name="TextBox 5"/>
          <p:cNvSpPr txBox="1"/>
          <p:nvPr/>
        </p:nvSpPr>
        <p:spPr>
          <a:xfrm rot="1210404">
            <a:off x="8028759" y="689202"/>
            <a:ext cx="4100994" cy="584775"/>
          </a:xfrm>
          <a:prstGeom prst="rect">
            <a:avLst/>
          </a:prstGeom>
          <a:solidFill>
            <a:srgbClr val="FFC000"/>
          </a:solidFill>
        </p:spPr>
        <p:txBody>
          <a:bodyPr wrap="none" rtlCol="0">
            <a:spAutoFit/>
          </a:bodyPr>
          <a:lstStyle/>
          <a:p>
            <a:r>
              <a:rPr lang="fr-FR" sz="3200" b="1" dirty="0">
                <a:solidFill>
                  <a:srgbClr val="FF0000"/>
                </a:solidFill>
              </a:rPr>
              <a:t>D</a:t>
            </a:r>
            <a:r>
              <a:rPr lang="fr-FR" sz="3200" b="1" dirty="0" smtClean="0">
                <a:solidFill>
                  <a:srgbClr val="FF0000"/>
                </a:solidFill>
              </a:rPr>
              <a:t>es </a:t>
            </a:r>
            <a:r>
              <a:rPr lang="fr-FR" sz="3200" b="1" dirty="0">
                <a:solidFill>
                  <a:srgbClr val="FF0000"/>
                </a:solidFill>
              </a:rPr>
              <a:t>réponses possibles</a:t>
            </a:r>
          </a:p>
        </p:txBody>
      </p:sp>
    </p:spTree>
    <p:extLst>
      <p:ext uri="{BB962C8B-B14F-4D97-AF65-F5344CB8AC3E}">
        <p14:creationId xmlns:p14="http://schemas.microsoft.com/office/powerpoint/2010/main" val="31302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17" y="0"/>
            <a:ext cx="10515600" cy="941451"/>
          </a:xfrm>
        </p:spPr>
        <p:txBody>
          <a:bodyPr/>
          <a:lstStyle/>
          <a:p>
            <a:r>
              <a:rPr lang="fr-FR" b="1" dirty="0">
                <a:solidFill>
                  <a:srgbClr val="FF0000"/>
                </a:solidFill>
              </a:rPr>
              <a:t>La solitude de Lou: </a:t>
            </a:r>
            <a:r>
              <a:rPr lang="fr-FR" b="1" dirty="0">
                <a:solidFill>
                  <a:srgbClr val="0070C0"/>
                </a:solidFill>
              </a:rPr>
              <a:t>activité 2</a:t>
            </a:r>
          </a:p>
        </p:txBody>
      </p:sp>
      <p:sp>
        <p:nvSpPr>
          <p:cNvPr id="3" name="Content Placeholder 2"/>
          <p:cNvSpPr>
            <a:spLocks noGrp="1"/>
          </p:cNvSpPr>
          <p:nvPr>
            <p:ph idx="1"/>
          </p:nvPr>
        </p:nvSpPr>
        <p:spPr>
          <a:xfrm>
            <a:off x="825988" y="1031911"/>
            <a:ext cx="10515600" cy="860793"/>
          </a:xfrm>
          <a:solidFill>
            <a:srgbClr val="DEEBF7"/>
          </a:solidFill>
        </p:spPr>
        <p:txBody>
          <a:bodyPr>
            <a:normAutofit/>
          </a:bodyPr>
          <a:lstStyle/>
          <a:p>
            <a:pPr marL="0" indent="0">
              <a:buNone/>
            </a:pPr>
            <a:r>
              <a:rPr lang="fr-FR" sz="2500" b="1" dirty="0"/>
              <a:t>Lisez le paragraphe tiré d’une dissertation examinant le thème de la solitude dans No et Moi et produisez le plan qui aurait pu être utilisé afin de l’écrire</a:t>
            </a:r>
          </a:p>
        </p:txBody>
      </p:sp>
      <p:sp>
        <p:nvSpPr>
          <p:cNvPr id="4" name="TextBox 3"/>
          <p:cNvSpPr txBox="1"/>
          <p:nvPr/>
        </p:nvSpPr>
        <p:spPr>
          <a:xfrm>
            <a:off x="854830" y="2246823"/>
            <a:ext cx="10441126" cy="3985707"/>
          </a:xfrm>
          <a:prstGeom prst="rect">
            <a:avLst/>
          </a:prstGeom>
          <a:noFill/>
          <a:ln w="38100" cmpd="sng">
            <a:solidFill>
              <a:schemeClr val="tx1"/>
            </a:solidFill>
          </a:ln>
        </p:spPr>
        <p:txBody>
          <a:bodyPr wrap="square" rtlCol="0">
            <a:spAutoFit/>
          </a:bodyPr>
          <a:lstStyle/>
          <a:p>
            <a:pPr algn="just"/>
            <a:r>
              <a:rPr lang="fr-FR" sz="2300" b="1" dirty="0"/>
              <a:t>Tout d’abord, Lou incarne ce thème de deux façons; explicite et implicite. Dés les premiers chapitres, on s’aperçoit que Lou se démarque des autres élèves de sa classe. Avec sa différence d'âge et son QI plus élevé, elle se sent différente des autres et se décrit comme « asociale ». Ses visites à la gare d’Austerlitz pour observer les gens suggèrent aussi qu’elle n’a pas d’amis. Lou est donc isolée physiquement, inadaptée au monde qui l’entoure et exclue de celui des adolescents. Chez elle, bien que Lou soit issue d’une famille soi-disant normale avec des parents présents, elle grandit seule. Depuis la mort de sa petite sœur, sa mère, tombée en dépression, la prive d’attention et d’amour maternel. Lou le dit elle-même « Depuis que Thaïs est morte, maman m’aime plus ». C’est le fait que Lou se sente si seule qui explique la raison pour laquelle elle s’attache tant à No.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0665" y="140129"/>
            <a:ext cx="778793" cy="678008"/>
          </a:xfrm>
          <a:prstGeom prst="rect">
            <a:avLst/>
          </a:prstGeom>
        </p:spPr>
      </p:pic>
    </p:spTree>
    <p:extLst>
      <p:ext uri="{BB962C8B-B14F-4D97-AF65-F5344CB8AC3E}">
        <p14:creationId xmlns:p14="http://schemas.microsoft.com/office/powerpoint/2010/main" val="3171367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17" y="0"/>
            <a:ext cx="10515600" cy="941451"/>
          </a:xfrm>
        </p:spPr>
        <p:txBody>
          <a:bodyPr/>
          <a:lstStyle/>
          <a:p>
            <a:r>
              <a:rPr lang="fr-FR" b="1" dirty="0">
                <a:solidFill>
                  <a:srgbClr val="00B0F0"/>
                </a:solidFill>
              </a:rPr>
              <a:t>La solitude de Lou</a:t>
            </a:r>
          </a:p>
        </p:txBody>
      </p:sp>
      <p:sp>
        <p:nvSpPr>
          <p:cNvPr id="3" name="Content Placeholder 2"/>
          <p:cNvSpPr>
            <a:spLocks noGrp="1"/>
          </p:cNvSpPr>
          <p:nvPr>
            <p:ph idx="1"/>
          </p:nvPr>
        </p:nvSpPr>
        <p:spPr>
          <a:xfrm>
            <a:off x="825988" y="1031911"/>
            <a:ext cx="10515600" cy="860793"/>
          </a:xfrm>
          <a:solidFill>
            <a:srgbClr val="DEEBF7"/>
          </a:solidFill>
        </p:spPr>
        <p:txBody>
          <a:bodyPr>
            <a:normAutofit/>
          </a:bodyPr>
          <a:lstStyle/>
          <a:p>
            <a:pPr marL="0" indent="0">
              <a:buNone/>
            </a:pPr>
            <a:r>
              <a:rPr lang="fr-FR" sz="2500" b="1" dirty="0"/>
              <a:t>Lisez le paragraphe tiré d’une dissertation examinant le thème de la solitude dans No et Moi et produisez le plan qui aurait pu être utilisé afin de l’écrire</a:t>
            </a:r>
          </a:p>
        </p:txBody>
      </p:sp>
      <p:graphicFrame>
        <p:nvGraphicFramePr>
          <p:cNvPr id="7" name="Table 6"/>
          <p:cNvGraphicFramePr>
            <a:graphicFrameLocks noGrp="1"/>
          </p:cNvGraphicFramePr>
          <p:nvPr>
            <p:extLst>
              <p:ext uri="{D42A27DB-BD31-4B8C-83A1-F6EECF244321}">
                <p14:modId xmlns:p14="http://schemas.microsoft.com/office/powerpoint/2010/main" val="4226042352"/>
              </p:ext>
            </p:extLst>
          </p:nvPr>
        </p:nvGraphicFramePr>
        <p:xfrm>
          <a:off x="1038007" y="2123930"/>
          <a:ext cx="10050348" cy="4297680"/>
        </p:xfrm>
        <a:graphic>
          <a:graphicData uri="http://schemas.openxmlformats.org/drawingml/2006/table">
            <a:tbl>
              <a:tblPr firstRow="1" bandRow="1">
                <a:tableStyleId>{5C22544A-7EE6-4342-B048-85BDC9FD1C3A}</a:tableStyleId>
              </a:tblPr>
              <a:tblGrid>
                <a:gridCol w="3077384">
                  <a:extLst>
                    <a:ext uri="{9D8B030D-6E8A-4147-A177-3AD203B41FA5}">
                      <a16:colId xmlns:a16="http://schemas.microsoft.com/office/drawing/2014/main" val="20000"/>
                    </a:ext>
                  </a:extLst>
                </a:gridCol>
                <a:gridCol w="3622848">
                  <a:extLst>
                    <a:ext uri="{9D8B030D-6E8A-4147-A177-3AD203B41FA5}">
                      <a16:colId xmlns:a16="http://schemas.microsoft.com/office/drawing/2014/main" val="20001"/>
                    </a:ext>
                  </a:extLst>
                </a:gridCol>
                <a:gridCol w="3350116">
                  <a:extLst>
                    <a:ext uri="{9D8B030D-6E8A-4147-A177-3AD203B41FA5}">
                      <a16:colId xmlns:a16="http://schemas.microsoft.com/office/drawing/2014/main" val="20002"/>
                    </a:ext>
                  </a:extLst>
                </a:gridCol>
              </a:tblGrid>
              <a:tr h="370840">
                <a:tc gridSpan="3">
                  <a:txBody>
                    <a:bodyPr/>
                    <a:lstStyle/>
                    <a:p>
                      <a:pPr algn="ctr"/>
                      <a:r>
                        <a:rPr lang="fr-FR" sz="2400" b="1" dirty="0">
                          <a:solidFill>
                            <a:schemeClr val="tx1"/>
                          </a:solidFill>
                        </a:rPr>
                        <a:t>Paragraph</a:t>
                      </a:r>
                      <a:r>
                        <a:rPr lang="fr-FR" sz="2400" b="1" baseline="0" dirty="0">
                          <a:solidFill>
                            <a:schemeClr val="tx1"/>
                          </a:solidFill>
                        </a:rPr>
                        <a:t>e: </a:t>
                      </a:r>
                      <a:r>
                        <a:rPr lang="fr-FR" sz="2400" b="1" baseline="0" dirty="0">
                          <a:solidFill>
                            <a:srgbClr val="00B0F0"/>
                          </a:solidFill>
                        </a:rPr>
                        <a:t>La solitude de Lou</a:t>
                      </a:r>
                      <a:endParaRPr lang="fr-FR" sz="2400" b="1" dirty="0">
                        <a:solidFill>
                          <a:srgbClr val="00B0F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r>
                        <a:rPr lang="fr-FR" sz="2400" b="1" dirty="0">
                          <a:solidFill>
                            <a:srgbClr val="FF0000"/>
                          </a:solidFill>
                        </a:rPr>
                        <a:t>Point</a:t>
                      </a:r>
                      <a:r>
                        <a:rPr lang="fr-FR" sz="2400" b="1" baseline="0" dirty="0">
                          <a:solidFill>
                            <a:srgbClr val="FF0000"/>
                          </a:solidFill>
                        </a:rPr>
                        <a:t> 1:</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a:solidFill>
                            <a:srgbClr val="FF0000"/>
                          </a:solidFill>
                        </a:rPr>
                        <a:t>Évidence: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a:solidFill>
                            <a:srgbClr val="FF0000"/>
                          </a:solidFill>
                        </a:rPr>
                        <a:t>Évaluation:</a:t>
                      </a:r>
                    </a:p>
                    <a:p>
                      <a:endParaRPr lang="fr-FR" sz="2400" b="1" dirty="0">
                        <a:solidFill>
                          <a:srgbClr val="FF0000"/>
                        </a:solidFill>
                      </a:endParaRPr>
                    </a:p>
                    <a:p>
                      <a:endParaRPr lang="fr-FR" sz="2400" b="1" dirty="0">
                        <a:solidFill>
                          <a:srgbClr val="FF0000"/>
                        </a:solidFill>
                      </a:endParaRPr>
                    </a:p>
                    <a:p>
                      <a:endParaRPr lang="fr-FR" sz="2400" b="1" dirty="0">
                        <a:solidFill>
                          <a:srgbClr val="FF0000"/>
                        </a:solidFill>
                      </a:endParaRPr>
                    </a:p>
                    <a:p>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400" b="1" dirty="0">
                          <a:solidFill>
                            <a:srgbClr val="FF0000"/>
                          </a:solidFill>
                        </a:rPr>
                        <a:t>Point 2:</a:t>
                      </a:r>
                    </a:p>
                    <a:p>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a:solidFill>
                            <a:srgbClr val="FF0000"/>
                          </a:solidFill>
                        </a:rPr>
                        <a:t>Évidence: </a:t>
                      </a:r>
                    </a:p>
                    <a:p>
                      <a:endParaRPr lang="fr-FR" sz="2400" b="1" dirty="0">
                        <a:solidFill>
                          <a:srgbClr val="FF0000"/>
                        </a:solidFill>
                      </a:endParaRPr>
                    </a:p>
                    <a:p>
                      <a:endParaRPr lang="fr-FR" sz="2400" b="1" dirty="0">
                        <a:solidFill>
                          <a:srgbClr val="FF0000"/>
                        </a:solidFill>
                      </a:endParaRPr>
                    </a:p>
                    <a:p>
                      <a:endParaRPr lang="fr-FR" sz="2400" b="1" dirty="0">
                        <a:solidFill>
                          <a:srgbClr val="FF0000"/>
                        </a:solidFill>
                      </a:endParaRPr>
                    </a:p>
                    <a:p>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a:solidFill>
                            <a:srgbClr val="FF0000"/>
                          </a:solidFill>
                        </a:rPr>
                        <a:t>Évaluation:</a:t>
                      </a:r>
                    </a:p>
                    <a:p>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52496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C4178F-3A8E-4FAA-A5B9-42C769E3BF06}">
  <ds:schemaRefs>
    <ds:schemaRef ds:uri="http://purl.org/dc/terms/"/>
    <ds:schemaRef ds:uri="http://purl.org/dc/elements/1.1/"/>
    <ds:schemaRef ds:uri="http://schemas.microsoft.com/sharepoint/v3"/>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38625FE-ADFE-4E49-8902-1445F1C3D41C}">
  <ds:schemaRefs>
    <ds:schemaRef ds:uri="http://schemas.microsoft.com/sharepoint/v3/contenttype/forms"/>
  </ds:schemaRefs>
</ds:datastoreItem>
</file>

<file path=customXml/itemProps3.xml><?xml version="1.0" encoding="utf-8"?>
<ds:datastoreItem xmlns:ds="http://schemas.openxmlformats.org/officeDocument/2006/customXml" ds:itemID="{75113DEE-F6F3-40ED-AEA9-8E12B13C95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5126</TotalTime>
  <Words>3450</Words>
  <Application>Microsoft Office PowerPoint</Application>
  <PresentationFormat>Widescreen</PresentationFormat>
  <Paragraphs>311</Paragraphs>
  <Slides>32</Slides>
  <Notes>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Rappel:</vt:lpstr>
      <vt:lpstr>Quels sont les thèmes abordés dans le livre?</vt:lpstr>
      <vt:lpstr>Les objectifs:</vt:lpstr>
      <vt:lpstr>PowerPoint Presentation</vt:lpstr>
      <vt:lpstr>Pour commencer: activité 1</vt:lpstr>
      <vt:lpstr>Pour commencer:</vt:lpstr>
      <vt:lpstr>La solitude de Lou: activité 2</vt:lpstr>
      <vt:lpstr>La solitude de Lou</vt:lpstr>
      <vt:lpstr>La solitude de Lou</vt:lpstr>
      <vt:lpstr>La solitude de No: activité 3</vt:lpstr>
      <vt:lpstr>Activité 3 La solitude de No</vt:lpstr>
      <vt:lpstr>activité 4 La solitude de Lucas:</vt:lpstr>
      <vt:lpstr>La solitude de Lucas</vt:lpstr>
      <vt:lpstr>Travail de mercredi 12 janvier</vt:lpstr>
      <vt:lpstr>La solitude de Lucas</vt:lpstr>
      <vt:lpstr>Activité 5: La solitude des autres personnages</vt:lpstr>
      <vt:lpstr>Activité 6: La solitude</vt:lpstr>
      <vt:lpstr>Activité 6: La solitude</vt:lpstr>
      <vt:lpstr>Les objectifs:</vt:lpstr>
      <vt:lpstr>Activité 7: Le monde des ados</vt:lpstr>
      <vt:lpstr>PowerPoint Presentation</vt:lpstr>
      <vt:lpstr>Pour commencer: Le monde des ados</vt:lpstr>
      <vt:lpstr>Pour commencer: Le monde des ados</vt:lpstr>
      <vt:lpstr>PowerPoint Presentation</vt:lpstr>
      <vt:lpstr>PowerPoint Presentation</vt:lpstr>
      <vt:lpstr>La famille: dictée</vt:lpstr>
      <vt:lpstr>La famille</vt:lpstr>
      <vt:lpstr>La révolte</vt:lpstr>
      <vt:lpstr>L’apprentissage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Quels sont les thèmes abordés dans le livre?</dc:title>
  <dc:creator>Kathy GUILLE</dc:creator>
  <cp:lastModifiedBy>Frédérique E. Lecerf</cp:lastModifiedBy>
  <cp:revision>256</cp:revision>
  <cp:lastPrinted>2022-01-12T09:47:19Z</cp:lastPrinted>
  <dcterms:created xsi:type="dcterms:W3CDTF">2017-11-15T11:04:14Z</dcterms:created>
  <dcterms:modified xsi:type="dcterms:W3CDTF">2022-01-12T15:44:51Z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