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57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2734" y="465138"/>
            <a:ext cx="9734719" cy="2387600"/>
          </a:xfrm>
        </p:spPr>
        <p:txBody>
          <a:bodyPr>
            <a:normAutofit/>
          </a:bodyPr>
          <a:lstStyle/>
          <a:p>
            <a:r>
              <a:rPr lang="en-GB" dirty="0">
                <a:effectLst/>
              </a:rPr>
              <a:t>FRENCH Paper 2 Writing 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		</a:t>
            </a:r>
            <a:br>
              <a:rPr lang="en-GB" dirty="0">
                <a:effectLst/>
              </a:rPr>
            </a:br>
            <a:r>
              <a:rPr lang="en-GB" dirty="0" smtClean="0">
                <a:effectLst/>
              </a:rPr>
              <a:t>End </a:t>
            </a:r>
            <a:r>
              <a:rPr lang="en-GB" dirty="0">
                <a:effectLst/>
              </a:rPr>
              <a:t>of </a:t>
            </a:r>
            <a:r>
              <a:rPr lang="en-GB" dirty="0" smtClean="0">
                <a:effectLst/>
              </a:rPr>
              <a:t>term BENCHMARK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7950" y="4533900"/>
            <a:ext cx="9001462" cy="1655762"/>
          </a:xfrm>
        </p:spPr>
        <p:txBody>
          <a:bodyPr/>
          <a:lstStyle/>
          <a:p>
            <a:r>
              <a:rPr lang="en-GB" dirty="0">
                <a:effectLst/>
              </a:rPr>
              <a:t>ESSAY 2 NEM</a:t>
            </a:r>
            <a:br>
              <a:rPr lang="en-GB" dirty="0">
                <a:effectLst/>
              </a:rPr>
            </a:br>
            <a:r>
              <a:rPr lang="fr-FR" dirty="0">
                <a:effectLst/>
              </a:rPr>
              <a:t>Delphine de Vigan : </a:t>
            </a:r>
            <a:r>
              <a:rPr lang="fr-FR" u="sng" dirty="0">
                <a:effectLst/>
              </a:rPr>
              <a:t>No et moi</a:t>
            </a:r>
            <a:r>
              <a:rPr lang="fr-FR" dirty="0">
                <a:effectLst/>
              </a:rPr>
              <a:t> 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390" y="3094038"/>
            <a:ext cx="2190583" cy="11985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660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" y="2342147"/>
            <a:ext cx="11026924" cy="1663205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00"/>
                </a:solidFill>
                <a:effectLst/>
              </a:rPr>
              <a:t>« </a:t>
            </a:r>
            <a:r>
              <a:rPr lang="fr-FR" dirty="0">
                <a:effectLst/>
              </a:rPr>
              <a:t>Fragiles</a:t>
            </a:r>
            <a:r>
              <a:rPr lang="fr-FR" dirty="0">
                <a:solidFill>
                  <a:srgbClr val="FFFF00"/>
                </a:solidFill>
                <a:effectLst/>
              </a:rPr>
              <a:t>, </a:t>
            </a:r>
            <a:r>
              <a:rPr lang="fr-FR" dirty="0">
                <a:effectLst/>
              </a:rPr>
              <a:t>vulnérables</a:t>
            </a:r>
            <a:r>
              <a:rPr lang="fr-FR" dirty="0">
                <a:solidFill>
                  <a:srgbClr val="FFFF00"/>
                </a:solidFill>
                <a:effectLst/>
              </a:rPr>
              <a:t> et </a:t>
            </a:r>
            <a:r>
              <a:rPr lang="fr-FR" dirty="0">
                <a:effectLst/>
              </a:rPr>
              <a:t>marginalisées</a:t>
            </a:r>
            <a:r>
              <a:rPr lang="fr-FR" dirty="0">
                <a:solidFill>
                  <a:srgbClr val="FFFF00"/>
                </a:solidFill>
                <a:effectLst/>
              </a:rPr>
              <a:t>. » Dans quelle mesure ces trois mots décrivent-ils à la fois </a:t>
            </a:r>
            <a:r>
              <a:rPr lang="fr-FR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</a:rPr>
              <a:t>Lou </a:t>
            </a:r>
            <a:r>
              <a:rPr lang="fr-FR" dirty="0">
                <a:solidFill>
                  <a:srgbClr val="FFFF00"/>
                </a:solidFill>
                <a:effectLst/>
              </a:rPr>
              <a:t>et </a:t>
            </a:r>
            <a:r>
              <a:rPr lang="fr-FR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</a:rPr>
              <a:t>No</a:t>
            </a:r>
            <a:r>
              <a:rPr lang="fr-FR" dirty="0">
                <a:solidFill>
                  <a:srgbClr val="FFFF00"/>
                </a:solidFill>
                <a:effectLst/>
              </a:rPr>
              <a:t>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7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3" y="609600"/>
            <a:ext cx="10596043" cy="1633538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FF00"/>
                </a:solidFill>
                <a:effectLst/>
              </a:rPr>
              <a:t>« Fragiles, vulnérables et marginalisées. » Dans quelle mesure ces trois mots décrivent-ils à la fois Lou et No </a:t>
            </a:r>
            <a:r>
              <a:rPr lang="fr-FR" dirty="0" smtClean="0">
                <a:solidFill>
                  <a:srgbClr val="FFFF00"/>
                </a:solidFill>
                <a:effectLst/>
              </a:rPr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514" y="2422358"/>
            <a:ext cx="10894844" cy="394635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>
              <a:effectLst/>
            </a:endParaRPr>
          </a:p>
          <a:p>
            <a:r>
              <a:rPr lang="fr-FR" sz="3000" dirty="0">
                <a:effectLst/>
              </a:rPr>
              <a:t>Travail de préparation par table 5 min</a:t>
            </a:r>
            <a:endParaRPr lang="en-GB" sz="3000" dirty="0">
              <a:effectLst/>
            </a:endParaRPr>
          </a:p>
          <a:p>
            <a:r>
              <a:rPr lang="en-GB" sz="3000" dirty="0">
                <a:effectLst/>
              </a:rPr>
              <a:t>Discuss the possible key points </a:t>
            </a:r>
            <a:r>
              <a:rPr lang="en-GB" sz="3000" dirty="0" smtClean="0">
                <a:effectLst/>
              </a:rPr>
              <a:t>of this essay</a:t>
            </a:r>
            <a:endParaRPr lang="en-GB" sz="3000" dirty="0">
              <a:effectLst/>
            </a:endParaRPr>
          </a:p>
          <a:p>
            <a:r>
              <a:rPr lang="en-GB" sz="3000" dirty="0">
                <a:effectLst/>
              </a:rPr>
              <a:t>It seems clear to agree with the judgement but you now need to ensure that you are successful in arguing the case for No and for Lou</a:t>
            </a:r>
            <a:r>
              <a:rPr lang="en-GB" sz="3000" dirty="0" smtClean="0">
                <a:effectLst/>
              </a:rPr>
              <a:t>.</a:t>
            </a:r>
          </a:p>
          <a:p>
            <a:r>
              <a:rPr lang="en-GB" sz="3000" dirty="0" smtClean="0">
                <a:effectLst/>
              </a:rPr>
              <a:t>The title invites you to write 2  main parts in the essay:</a:t>
            </a:r>
            <a:r>
              <a:rPr lang="en-GB" sz="2600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en-GB" sz="2600" dirty="0" smtClean="0">
                <a:effectLst/>
              </a:rPr>
              <a:t>		1 for No, 1 for Lou.</a:t>
            </a:r>
            <a:endParaRPr lang="en-GB" sz="2600" dirty="0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4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44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6" y="0"/>
            <a:ext cx="10353761" cy="1326321"/>
          </a:xfrm>
        </p:spPr>
        <p:txBody>
          <a:bodyPr/>
          <a:lstStyle/>
          <a:p>
            <a:r>
              <a:rPr lang="en-GB" dirty="0">
                <a:effectLst/>
              </a:rPr>
              <a:t>Possible </a:t>
            </a:r>
            <a:r>
              <a:rPr lang="en-GB" dirty="0" smtClean="0">
                <a:effectLst/>
              </a:rPr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726" y="1604211"/>
            <a:ext cx="10609831" cy="48767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effectLst/>
              </a:rPr>
              <a:t>arguing </a:t>
            </a:r>
            <a:r>
              <a:rPr lang="en-GB" dirty="0">
                <a:solidFill>
                  <a:srgbClr val="FFFF00"/>
                </a:solidFill>
                <a:effectLst/>
              </a:rPr>
              <a:t>the case for No: </a:t>
            </a:r>
          </a:p>
          <a:p>
            <a:r>
              <a:rPr lang="en-GB" dirty="0">
                <a:effectLst/>
              </a:rPr>
              <a:t>Fragile and vulnerable because of how she lives on the streets </a:t>
            </a:r>
          </a:p>
          <a:p>
            <a:r>
              <a:rPr lang="en-GB" dirty="0">
                <a:effectLst/>
              </a:rPr>
              <a:t>Because of her lack of income or employment or a roof over her head </a:t>
            </a:r>
          </a:p>
          <a:p>
            <a:r>
              <a:rPr lang="en-GB" dirty="0">
                <a:effectLst/>
              </a:rPr>
              <a:t>Because of the insecurity of living conditions and also her alcoholism </a:t>
            </a:r>
          </a:p>
          <a:p>
            <a:r>
              <a:rPr lang="en-GB" dirty="0">
                <a:effectLst/>
              </a:rPr>
              <a:t>Marginalised because she is homeless </a:t>
            </a:r>
            <a:endParaRPr lang="en-GB" dirty="0" smtClean="0">
              <a:effectLst/>
            </a:endParaRPr>
          </a:p>
          <a:p>
            <a:endParaRPr lang="en-GB" dirty="0">
              <a:effectLst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  <a:effectLst/>
              </a:rPr>
              <a:t>arguing </a:t>
            </a:r>
            <a:r>
              <a:rPr lang="en-GB" dirty="0">
                <a:solidFill>
                  <a:srgbClr val="FFFF00"/>
                </a:solidFill>
                <a:effectLst/>
              </a:rPr>
              <a:t>the case for Lou: </a:t>
            </a:r>
          </a:p>
          <a:p>
            <a:r>
              <a:rPr lang="en-GB" dirty="0">
                <a:effectLst/>
              </a:rPr>
              <a:t>Fragile and vulnerable because of her strained relationships at home, especially with her mother and because of the latter’s depression and mental illness </a:t>
            </a:r>
          </a:p>
          <a:p>
            <a:r>
              <a:rPr lang="en-GB" dirty="0">
                <a:effectLst/>
              </a:rPr>
              <a:t>Fragile and vulnerable because of low self-esteem </a:t>
            </a:r>
          </a:p>
          <a:p>
            <a:r>
              <a:rPr lang="en-GB" dirty="0">
                <a:effectLst/>
              </a:rPr>
              <a:t>Marginalised at school because of her intelligence </a:t>
            </a:r>
          </a:p>
          <a:p>
            <a:r>
              <a:rPr lang="en-GB" dirty="0">
                <a:effectLst/>
              </a:rPr>
              <a:t>Lou has difficulty forming relationships with her </a:t>
            </a:r>
            <a:r>
              <a:rPr lang="en-GB" dirty="0" smtClean="0">
                <a:effectLst/>
              </a:rPr>
              <a:t>peers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6935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C1ED49-4ABD-4B78-AE69-8DE5EEB2C477}">
  <ds:schemaRefs>
    <ds:schemaRef ds:uri="http://www.w3.org/XML/1998/namespace"/>
    <ds:schemaRef ds:uri="http://schemas.microsoft.com/sharepoint/v3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51CBD1A-F205-4B69-938D-15D9E74EEC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CCAEF9-D9E3-4D78-AF88-2EEBC872DF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78</TotalTime>
  <Words>209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FRENCH Paper 2 Writing     End of term BENCHMARK </vt:lpstr>
      <vt:lpstr>« Fragiles, vulnérables et marginalisées. » Dans quelle mesure ces trois mots décrivent-ils à la fois Lou et No ?</vt:lpstr>
      <vt:lpstr>« Fragiles, vulnérables et marginalisées. » Dans quelle mesure ces trois mots décrivent-ils à la fois Lou et No ?</vt:lpstr>
      <vt:lpstr>PowerPoint Presentation</vt:lpstr>
      <vt:lpstr>Feedback</vt:lpstr>
      <vt:lpstr>Possible content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Paper 2 Writing     End of term BENCHMARK </dc:title>
  <dc:creator>Frédérique E. Lecerf</dc:creator>
  <cp:lastModifiedBy>Frédérique E. Lecerf</cp:lastModifiedBy>
  <cp:revision>4</cp:revision>
  <dcterms:created xsi:type="dcterms:W3CDTF">2017-12-05T11:00:02Z</dcterms:created>
  <dcterms:modified xsi:type="dcterms:W3CDTF">2018-01-08T13:26:57Z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