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4"/>
  </p:sldMasterIdLst>
  <p:sldIdLst>
    <p:sldId id="256" r:id="rId5"/>
    <p:sldId id="257" r:id="rId6"/>
    <p:sldId id="269" r:id="rId7"/>
    <p:sldId id="264" r:id="rId8"/>
    <p:sldId id="265" r:id="rId9"/>
    <p:sldId id="267" r:id="rId10"/>
    <p:sldId id="266" r:id="rId11"/>
    <p:sldId id="25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19603"/>
          </a:xfrm>
        </p:spPr>
        <p:txBody>
          <a:bodyPr/>
          <a:lstStyle/>
          <a:p>
            <a:r>
              <a:rPr lang="en-GB" dirty="0" smtClean="0"/>
              <a:t>NO et MOI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8147" y="3962400"/>
            <a:ext cx="11004885" cy="2181726"/>
          </a:xfrm>
        </p:spPr>
        <p:txBody>
          <a:bodyPr>
            <a:normAutofit fontScale="70000" lnSpcReduction="20000"/>
          </a:bodyPr>
          <a:lstStyle/>
          <a:p>
            <a:r>
              <a:rPr lang="en-GB" sz="2800" b="1" dirty="0" err="1" smtClean="0"/>
              <a:t>Essai</a:t>
            </a:r>
            <a:r>
              <a:rPr lang="en-GB" sz="2800" b="1" dirty="0" smtClean="0"/>
              <a:t> 1 </a:t>
            </a:r>
          </a:p>
          <a:p>
            <a:r>
              <a:rPr lang="en-GB" b="1" dirty="0" smtClean="0"/>
              <a:t>Autumn Benchmark</a:t>
            </a:r>
          </a:p>
          <a:p>
            <a:endParaRPr lang="en-GB" dirty="0" smtClean="0"/>
          </a:p>
          <a:p>
            <a:pPr>
              <a:lnSpc>
                <a:spcPct val="170000"/>
              </a:lnSpc>
            </a:pPr>
            <a:r>
              <a:rPr lang="fr-FR" sz="3000" b="1" dirty="0">
                <a:solidFill>
                  <a:srgbClr val="FF0000"/>
                </a:solidFill>
              </a:rPr>
              <a:t>« Lou et No s’entendent si bien parce que leurs vies sont similaires. » Dans quelle mesure êtes-vous d’accord avec ce jugement ? </a:t>
            </a:r>
            <a:endParaRPr lang="en-GB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65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AQA mark scheme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Content (20 marks</a:t>
            </a:r>
            <a:r>
              <a:rPr lang="en-GB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20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 marks:</a:t>
            </a: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Excellent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HelveticaNeueLTStd-Roman"/>
              </a:rPr>
              <a:t>critical and analytical response to the question with knowledge of the film or text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HelveticaNeueLTStd-Roman"/>
              </a:rPr>
              <a:t>consistently accurate and detailed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HelveticaNeueLTStd-Roman"/>
              </a:rPr>
              <a:t>. Opinions, views and conclusions are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HelveticaNeueLTStd-Roman"/>
              </a:rPr>
              <a:t>consistently supported by relevant &amp; appropriate evidence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HelveticaNeueLTStd-Roman"/>
              </a:rPr>
              <a:t>. Essay demonstrates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HelveticaNeueLTStd-Roman"/>
              </a:rPr>
              <a:t>excellent evaluation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HelveticaNeueLTStd-Roman"/>
              </a:rPr>
              <a:t> of the issues, themes &amp; cultural and social contexts of the text or film.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Quality of language (20 marks)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20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 marks: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language is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HelveticaNeueLTStd-Roman"/>
              </a:rPr>
              <a:t>mainly accurate with only occasional minor errors. Consistent secure grasp of grammar and able to manipulate complex structures accurately. Wide range of vocabulary appropriate to task and context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HelveticaNeueLTStd-Roman"/>
              </a:rPr>
              <a:t>.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0" y="1117598"/>
            <a:ext cx="6096000" cy="35580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>
              <a:lnSpc>
                <a:spcPct val="107000"/>
              </a:lnSpc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43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399"/>
            <a:ext cx="9872871" cy="4118811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2800" b="1" dirty="0" smtClean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Excellent</a:t>
            </a:r>
            <a:r>
              <a:rPr lang="en-GB" sz="2800" dirty="0" smtClean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u="sng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critical and analytical response </a:t>
            </a:r>
            <a:r>
              <a:rPr lang="en-GB" sz="2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to the question with </a:t>
            </a:r>
            <a:r>
              <a:rPr lang="en-GB" sz="2800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knowledge</a:t>
            </a:r>
            <a:r>
              <a:rPr lang="en-GB" sz="2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 of the film or text </a:t>
            </a:r>
            <a:r>
              <a:rPr lang="en-GB" sz="2800" b="1" u="sng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consistently accurate </a:t>
            </a:r>
            <a:r>
              <a:rPr lang="en-GB" sz="2800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and </a:t>
            </a:r>
            <a:r>
              <a:rPr lang="en-GB" sz="28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detailed</a:t>
            </a:r>
            <a:r>
              <a:rPr lang="en-GB" sz="2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. </a:t>
            </a:r>
            <a:endParaRPr lang="en-GB" sz="2800" dirty="0" smtClean="0">
              <a:solidFill>
                <a:schemeClr val="tx1"/>
              </a:solidFill>
              <a:latin typeface="+mj-lt"/>
              <a:ea typeface="Calibri" panose="020F0502020204030204" pitchFamily="34" charset="0"/>
              <a:cs typeface="HelveticaNeueLTStd-Roman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2800" u="sng" dirty="0" smtClean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Opinions</a:t>
            </a:r>
            <a:r>
              <a:rPr lang="en-GB" sz="2800" u="sng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, views and conclusions </a:t>
            </a:r>
            <a:r>
              <a:rPr lang="en-GB" sz="2800" u="sng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are </a:t>
            </a:r>
            <a:r>
              <a:rPr lang="en-GB" sz="2800" b="1" u="sng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consistently supported by relevant &amp; appropriate evidence</a:t>
            </a:r>
            <a:r>
              <a:rPr lang="en-GB" sz="2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. </a:t>
            </a:r>
            <a:endParaRPr lang="en-GB" sz="2800" dirty="0" smtClean="0">
              <a:solidFill>
                <a:schemeClr val="tx1"/>
              </a:solidFill>
              <a:latin typeface="+mj-lt"/>
              <a:ea typeface="Calibri" panose="020F0502020204030204" pitchFamily="34" charset="0"/>
              <a:cs typeface="HelveticaNeueLTStd-Roman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2800" dirty="0" smtClean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Essay </a:t>
            </a:r>
            <a:r>
              <a:rPr lang="en-GB" sz="2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demonstrates </a:t>
            </a:r>
            <a:r>
              <a:rPr lang="en-GB" sz="2800" b="1" u="sng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excellent evaluation</a:t>
            </a:r>
            <a:r>
              <a:rPr lang="en-GB" sz="2800" u="sng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 </a:t>
            </a:r>
            <a:r>
              <a:rPr lang="en-GB" sz="2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of the issues, themes &amp; cultural and social contexts of the text or film</a:t>
            </a:r>
            <a:r>
              <a:rPr lang="en-GB" sz="2800" dirty="0" smtClean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.</a:t>
            </a:r>
            <a:endParaRPr lang="en-GB" sz="2800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0" y="1117598"/>
            <a:ext cx="6096000" cy="35580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>
              <a:lnSpc>
                <a:spcPct val="107000"/>
              </a:lnSpc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11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474" y="1652337"/>
            <a:ext cx="11101137" cy="4716379"/>
          </a:xfrm>
        </p:spPr>
        <p:txBody>
          <a:bodyPr/>
          <a:lstStyle/>
          <a:p>
            <a:pPr marL="45720" indent="0">
              <a:buNone/>
            </a:pPr>
            <a:r>
              <a:rPr lang="en-GB" b="1" u="sng" dirty="0" smtClean="0">
                <a:solidFill>
                  <a:schemeClr val="tx1"/>
                </a:solidFill>
              </a:rPr>
              <a:t>INTRODUCTION</a:t>
            </a:r>
            <a:r>
              <a:rPr lang="en-GB" b="1" dirty="0" smtClean="0">
                <a:solidFill>
                  <a:schemeClr val="tx1"/>
                </a:solidFill>
              </a:rPr>
              <a:t>: </a:t>
            </a:r>
            <a:r>
              <a:rPr lang="en-GB" dirty="0" smtClean="0">
                <a:solidFill>
                  <a:schemeClr val="tx1"/>
                </a:solidFill>
              </a:rPr>
              <a:t>Identify the topic without rewriting the essay title. You ned to show your understanding of the question and work. Single paragraph which respond </a:t>
            </a:r>
            <a:r>
              <a:rPr lang="en-GB" dirty="0" smtClean="0">
                <a:solidFill>
                  <a:srgbClr val="FF0000"/>
                </a:solidFill>
              </a:rPr>
              <a:t>CONCISELY</a:t>
            </a:r>
            <a:r>
              <a:rPr lang="en-GB" dirty="0" smtClean="0">
                <a:solidFill>
                  <a:schemeClr val="tx1"/>
                </a:solidFill>
              </a:rPr>
              <a:t> to the essay question.</a:t>
            </a:r>
          </a:p>
          <a:p>
            <a:pPr marL="4572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en-GB" b="1" u="sng" dirty="0" smtClean="0">
                <a:solidFill>
                  <a:schemeClr val="tx1"/>
                </a:solidFill>
              </a:rPr>
              <a:t>Body of the essay: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In several interconnected paragraphs you should give evidence to support a number of main points.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Each point will carefully pick up and develop a point.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Each paragraph should start with a sentence stating what each paragraph is about.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Make sure you follow a clear logic all to lead to the conclusion. </a:t>
            </a:r>
          </a:p>
        </p:txBody>
      </p:sp>
    </p:spTree>
    <p:extLst>
      <p:ext uri="{BB962C8B-B14F-4D97-AF65-F5344CB8AC3E}">
        <p14:creationId xmlns:p14="http://schemas.microsoft.com/office/powerpoint/2010/main" val="94507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1865497" y="2752461"/>
            <a:ext cx="6016993" cy="1356360"/>
          </a:xfrm>
        </p:spPr>
        <p:txBody>
          <a:bodyPr/>
          <a:lstStyle/>
          <a:p>
            <a:pPr algn="ctr"/>
            <a:r>
              <a:rPr lang="en-GB" dirty="0" smtClean="0"/>
              <a:t>Body of the essay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6716" y="609600"/>
            <a:ext cx="9379576" cy="5829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69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399"/>
            <a:ext cx="9872871" cy="4118811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2800" b="1" dirty="0" smtClean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Excellent</a:t>
            </a:r>
            <a:r>
              <a:rPr lang="en-GB" sz="2800" dirty="0" smtClean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u="sng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critical and analytical response </a:t>
            </a:r>
            <a:r>
              <a:rPr lang="en-GB" sz="2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to the question with </a:t>
            </a:r>
            <a:r>
              <a:rPr lang="en-GB" sz="2800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knowledge</a:t>
            </a:r>
            <a:r>
              <a:rPr lang="en-GB" sz="2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 of the film or text </a:t>
            </a:r>
            <a:r>
              <a:rPr lang="en-GB" sz="2800" b="1" u="sng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consistently accurate </a:t>
            </a:r>
            <a:r>
              <a:rPr lang="en-GB" sz="2800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and </a:t>
            </a:r>
            <a:r>
              <a:rPr lang="en-GB" sz="28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detailed</a:t>
            </a:r>
            <a:r>
              <a:rPr lang="en-GB" sz="2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. </a:t>
            </a:r>
            <a:endParaRPr lang="en-GB" sz="2800" dirty="0" smtClean="0">
              <a:solidFill>
                <a:schemeClr val="tx1"/>
              </a:solidFill>
              <a:latin typeface="+mj-lt"/>
              <a:ea typeface="Calibri" panose="020F0502020204030204" pitchFamily="34" charset="0"/>
              <a:cs typeface="HelveticaNeueLTStd-Roman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2800" u="sng" dirty="0" smtClean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Opinions</a:t>
            </a:r>
            <a:r>
              <a:rPr lang="en-GB" sz="2800" u="sng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, views and conclusions </a:t>
            </a:r>
            <a:r>
              <a:rPr lang="en-GB" sz="2800" u="sng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are </a:t>
            </a:r>
            <a:r>
              <a:rPr lang="en-GB" sz="2800" b="1" u="sng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consistently supported by relevant &amp; appropriate evidence</a:t>
            </a:r>
            <a:r>
              <a:rPr lang="en-GB" sz="2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. </a:t>
            </a:r>
            <a:endParaRPr lang="en-GB" sz="2800" dirty="0" smtClean="0">
              <a:solidFill>
                <a:schemeClr val="tx1"/>
              </a:solidFill>
              <a:latin typeface="+mj-lt"/>
              <a:ea typeface="Calibri" panose="020F0502020204030204" pitchFamily="34" charset="0"/>
              <a:cs typeface="HelveticaNeueLTStd-Roman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2800" dirty="0" smtClean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Essay </a:t>
            </a:r>
            <a:r>
              <a:rPr lang="en-GB" sz="2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demonstrates </a:t>
            </a:r>
            <a:r>
              <a:rPr lang="en-GB" sz="2800" b="1" u="sng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excellent evaluation</a:t>
            </a:r>
            <a:r>
              <a:rPr lang="en-GB" sz="2800" u="sng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 </a:t>
            </a:r>
            <a:r>
              <a:rPr lang="en-GB" sz="2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of the issues, themes &amp; cultural and social contexts of the text or film</a:t>
            </a:r>
            <a:r>
              <a:rPr lang="en-GB" sz="2800" dirty="0" smtClean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HelveticaNeueLTStd-Roman"/>
              </a:rPr>
              <a:t>.</a:t>
            </a:r>
            <a:endParaRPr lang="en-GB" sz="2800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0" y="1117598"/>
            <a:ext cx="6096000" cy="35580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>
              <a:lnSpc>
                <a:spcPct val="107000"/>
              </a:lnSpc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78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116" y="1965960"/>
            <a:ext cx="10560637" cy="2191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96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179" y="609600"/>
            <a:ext cx="11309684" cy="1356360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« Lou et No </a:t>
            </a:r>
            <a:r>
              <a:rPr lang="fr-FR" b="1" u="sng" dirty="0">
                <a:solidFill>
                  <a:srgbClr val="FF0000"/>
                </a:solidFill>
              </a:rPr>
              <a:t>s’entendent si bien </a:t>
            </a:r>
            <a:r>
              <a:rPr lang="fr-FR" b="1" dirty="0">
                <a:solidFill>
                  <a:srgbClr val="FF0000"/>
                </a:solidFill>
              </a:rPr>
              <a:t>parce que leurs vies sont </a:t>
            </a:r>
            <a:r>
              <a:rPr lang="fr-FR" b="1" u="sng" dirty="0">
                <a:solidFill>
                  <a:srgbClr val="FF0000"/>
                </a:solidFill>
              </a:rPr>
              <a:t>similaires</a:t>
            </a:r>
            <a:r>
              <a:rPr lang="fr-FR" b="1" dirty="0">
                <a:solidFill>
                  <a:srgbClr val="FF0000"/>
                </a:solidFill>
              </a:rPr>
              <a:t>. » </a:t>
            </a:r>
            <a:r>
              <a:rPr lang="fr-FR" b="1" u="sng" dirty="0">
                <a:solidFill>
                  <a:srgbClr val="FF0000"/>
                </a:solidFill>
              </a:rPr>
              <a:t>Dans quelle mesure </a:t>
            </a:r>
            <a:r>
              <a:rPr lang="fr-FR" b="1" dirty="0">
                <a:solidFill>
                  <a:srgbClr val="FF0000"/>
                </a:solidFill>
              </a:rPr>
              <a:t>êtes-vous d’accord avec ce jugement 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650" y="3097427"/>
            <a:ext cx="11013988" cy="3155091"/>
          </a:xfrm>
        </p:spPr>
        <p:txBody>
          <a:bodyPr/>
          <a:lstStyle/>
          <a:p>
            <a:pPr algn="ctr"/>
            <a:r>
              <a:rPr lang="en-GB" dirty="0" err="1" smtClean="0"/>
              <a:t>Leurs</a:t>
            </a:r>
            <a:r>
              <a:rPr lang="en-GB" dirty="0" smtClean="0"/>
              <a:t> vies </a:t>
            </a:r>
            <a:r>
              <a:rPr lang="en-GB" dirty="0" err="1" smtClean="0"/>
              <a:t>sont-elles</a:t>
            </a:r>
            <a:r>
              <a:rPr lang="en-GB" dirty="0" smtClean="0"/>
              <a:t> </a:t>
            </a:r>
            <a:r>
              <a:rPr lang="en-GB" dirty="0" err="1" smtClean="0"/>
              <a:t>similaires</a:t>
            </a:r>
            <a:r>
              <a:rPr lang="en-GB" dirty="0" smtClean="0"/>
              <a:t>?</a:t>
            </a:r>
          </a:p>
          <a:p>
            <a:pPr algn="ctr"/>
            <a:r>
              <a:rPr lang="en-GB" dirty="0" err="1" smtClean="0"/>
              <a:t>Quelles</a:t>
            </a:r>
            <a:r>
              <a:rPr lang="en-GB" dirty="0" smtClean="0"/>
              <a:t> </a:t>
            </a:r>
            <a:r>
              <a:rPr lang="en-GB" dirty="0" err="1" smtClean="0"/>
              <a:t>sont</a:t>
            </a:r>
            <a:r>
              <a:rPr lang="en-GB" dirty="0" smtClean="0"/>
              <a:t> </a:t>
            </a:r>
            <a:r>
              <a:rPr lang="en-GB" dirty="0" err="1" smtClean="0"/>
              <a:t>leurs</a:t>
            </a:r>
            <a:r>
              <a:rPr lang="en-GB" dirty="0" smtClean="0"/>
              <a:t> </a:t>
            </a:r>
            <a:r>
              <a:rPr lang="en-GB" dirty="0" err="1" smtClean="0"/>
              <a:t>différences</a:t>
            </a:r>
            <a:r>
              <a:rPr lang="en-GB" dirty="0" smtClean="0"/>
              <a:t>?</a:t>
            </a:r>
          </a:p>
          <a:p>
            <a:pPr algn="ctr"/>
            <a:r>
              <a:rPr lang="en-GB" dirty="0" err="1" smtClean="0"/>
              <a:t>Sont-elles</a:t>
            </a:r>
            <a:r>
              <a:rPr lang="en-GB" dirty="0" smtClean="0"/>
              <a:t> </a:t>
            </a:r>
            <a:r>
              <a:rPr lang="en-GB" dirty="0" err="1" smtClean="0"/>
              <a:t>essentielles</a:t>
            </a:r>
            <a:r>
              <a:rPr lang="en-GB" dirty="0" smtClean="0"/>
              <a:t>? </a:t>
            </a:r>
            <a:r>
              <a:rPr lang="en-GB" dirty="0" err="1" smtClean="0"/>
              <a:t>Dans</a:t>
            </a:r>
            <a:r>
              <a:rPr lang="en-GB" dirty="0" smtClean="0"/>
              <a:t> </a:t>
            </a:r>
            <a:r>
              <a:rPr lang="en-GB" dirty="0" err="1" smtClean="0"/>
              <a:t>quelle</a:t>
            </a:r>
            <a:r>
              <a:rPr lang="en-GB" dirty="0" smtClean="0"/>
              <a:t> </a:t>
            </a:r>
            <a:r>
              <a:rPr lang="en-GB" dirty="0" err="1" smtClean="0"/>
              <a:t>mesure</a:t>
            </a:r>
            <a:r>
              <a:rPr lang="en-GB" dirty="0" smtClean="0"/>
              <a:t> le </a:t>
            </a:r>
            <a:r>
              <a:rPr lang="en-GB" dirty="0" err="1" smtClean="0"/>
              <a:t>sont-elles</a:t>
            </a:r>
            <a:r>
              <a:rPr lang="en-GB" dirty="0" smtClean="0"/>
              <a:t> </a:t>
            </a:r>
            <a:r>
              <a:rPr lang="en-GB" dirty="0" err="1" smtClean="0"/>
              <a:t>ou</a:t>
            </a:r>
            <a:r>
              <a:rPr lang="en-GB" dirty="0" smtClean="0"/>
              <a:t> pas? </a:t>
            </a:r>
          </a:p>
          <a:p>
            <a:pPr algn="ctr"/>
            <a:r>
              <a:rPr lang="en-GB" dirty="0" smtClean="0"/>
              <a:t>Et </a:t>
            </a:r>
            <a:r>
              <a:rPr lang="en-GB" dirty="0" err="1" smtClean="0"/>
              <a:t>dans</a:t>
            </a:r>
            <a:r>
              <a:rPr lang="en-GB" dirty="0" smtClean="0"/>
              <a:t> </a:t>
            </a:r>
            <a:r>
              <a:rPr lang="en-GB" dirty="0" err="1" smtClean="0"/>
              <a:t>quelle</a:t>
            </a:r>
            <a:r>
              <a:rPr lang="en-GB" dirty="0" smtClean="0"/>
              <a:t> </a:t>
            </a:r>
            <a:r>
              <a:rPr lang="en-GB" dirty="0" err="1" smtClean="0"/>
              <a:t>mesure</a:t>
            </a:r>
            <a:r>
              <a:rPr lang="en-GB" dirty="0" smtClean="0"/>
              <a:t> </a:t>
            </a:r>
            <a:r>
              <a:rPr lang="en-GB" dirty="0" err="1" smtClean="0"/>
              <a:t>est-ce</a:t>
            </a:r>
            <a:r>
              <a:rPr lang="en-GB" dirty="0" smtClean="0"/>
              <a:t> important?</a:t>
            </a:r>
          </a:p>
          <a:p>
            <a:pPr marL="45720" indent="0" algn="ctr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30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3F7CF89D0DA24182D8BD5910AD89F4" ma:contentTypeVersion="1" ma:contentTypeDescription="Create a new document." ma:contentTypeScope="" ma:versionID="567ae329f6d48215cd46cf3b313343d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AA15AC9-BAD8-4309-8EFA-73AE7EAC1D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A9E2436-F9C2-4A10-9BB4-7ECD75377163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schemas.microsoft.com/sharepoint/v3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88F11F0-D251-4CCB-80A8-DBC2736C2F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450</TotalTime>
  <Words>397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Corbel</vt:lpstr>
      <vt:lpstr>HelveticaNeueLTStd-Roman</vt:lpstr>
      <vt:lpstr>Times New Roman</vt:lpstr>
      <vt:lpstr>Basis</vt:lpstr>
      <vt:lpstr>NO et MOI </vt:lpstr>
      <vt:lpstr>AQA mark scheme Content (20 marks)</vt:lpstr>
      <vt:lpstr>Content</vt:lpstr>
      <vt:lpstr>Structure:</vt:lpstr>
      <vt:lpstr>Body of the essay</vt:lpstr>
      <vt:lpstr>Content</vt:lpstr>
      <vt:lpstr>Conclusion</vt:lpstr>
      <vt:lpstr>« Lou et No s’entendent si bien parce que leurs vies sont similaires. » Dans quelle mesure êtes-vous d’accord avec ce jugement ? 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et MOI</dc:title>
  <dc:creator>Frédérique E. Lecerf</dc:creator>
  <cp:lastModifiedBy>Frédérique E. Lecerf</cp:lastModifiedBy>
  <cp:revision>24</cp:revision>
  <dcterms:created xsi:type="dcterms:W3CDTF">2017-11-06T15:12:32Z</dcterms:created>
  <dcterms:modified xsi:type="dcterms:W3CDTF">2019-12-03T15:52:40Z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0x010100793F7CF89D0DA24182D8BD5910AD89F4</vt:lpwstr>
  </property>
</Properties>
</file>