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9" r:id="rId6"/>
    <p:sldId id="257" r:id="rId7"/>
    <p:sldId id="262" r:id="rId8"/>
    <p:sldId id="261" r:id="rId9"/>
    <p:sldId id="258" r:id="rId10"/>
    <p:sldId id="260" r:id="rId11"/>
    <p:sldId id="263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2734" y="465138"/>
            <a:ext cx="9734719" cy="2387600"/>
          </a:xfrm>
        </p:spPr>
        <p:txBody>
          <a:bodyPr>
            <a:normAutofit/>
          </a:bodyPr>
          <a:lstStyle/>
          <a:p>
            <a:r>
              <a:rPr lang="en-GB" dirty="0">
                <a:effectLst/>
              </a:rPr>
              <a:t>FRENCH Paper 2 Writing </a:t>
            </a:r>
            <a:br>
              <a:rPr lang="en-GB" dirty="0">
                <a:effectLst/>
              </a:rPr>
            </a:br>
            <a:r>
              <a:rPr lang="en-GB" dirty="0">
                <a:effectLst/>
              </a:rPr>
              <a:t>		</a:t>
            </a:r>
            <a:br>
              <a:rPr lang="en-GB" dirty="0">
                <a:effectLst/>
              </a:rPr>
            </a:br>
            <a:r>
              <a:rPr lang="en-GB" dirty="0" smtClean="0">
                <a:effectLst/>
              </a:rPr>
              <a:t>End </a:t>
            </a:r>
            <a:r>
              <a:rPr lang="en-GB" dirty="0">
                <a:effectLst/>
              </a:rPr>
              <a:t>of </a:t>
            </a:r>
            <a:r>
              <a:rPr lang="en-GB" dirty="0" smtClean="0">
                <a:effectLst/>
              </a:rPr>
              <a:t>term BENCHMARK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7950" y="4533900"/>
            <a:ext cx="9001462" cy="1655762"/>
          </a:xfrm>
        </p:spPr>
        <p:txBody>
          <a:bodyPr/>
          <a:lstStyle/>
          <a:p>
            <a:r>
              <a:rPr lang="en-GB" dirty="0">
                <a:effectLst/>
              </a:rPr>
              <a:t>ESSAY 2 NEM</a:t>
            </a:r>
            <a:br>
              <a:rPr lang="en-GB" dirty="0">
                <a:effectLst/>
              </a:rPr>
            </a:br>
            <a:r>
              <a:rPr lang="fr-FR" dirty="0">
                <a:effectLst/>
              </a:rPr>
              <a:t>Delphine de Vigan : </a:t>
            </a:r>
            <a:r>
              <a:rPr lang="fr-FR" u="sng" dirty="0">
                <a:effectLst/>
              </a:rPr>
              <a:t>No et moi</a:t>
            </a:r>
            <a:r>
              <a:rPr lang="fr-FR" dirty="0">
                <a:effectLst/>
              </a:rPr>
              <a:t> </a:t>
            </a:r>
            <a:endParaRPr lang="en-GB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3390" y="3094038"/>
            <a:ext cx="2190583" cy="119856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56601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" y="2342147"/>
            <a:ext cx="11026924" cy="1663205"/>
          </a:xfrm>
        </p:spPr>
        <p:txBody>
          <a:bodyPr>
            <a:normAutofit fontScale="90000"/>
          </a:bodyPr>
          <a:lstStyle/>
          <a:p>
            <a:r>
              <a:rPr lang="fr-FR" dirty="0">
                <a:solidFill>
                  <a:srgbClr val="FFFF00"/>
                </a:solidFill>
                <a:effectLst/>
              </a:rPr>
              <a:t>« </a:t>
            </a:r>
            <a:r>
              <a:rPr lang="fr-FR" dirty="0">
                <a:effectLst/>
              </a:rPr>
              <a:t>Fragiles</a:t>
            </a:r>
            <a:r>
              <a:rPr lang="fr-FR" dirty="0">
                <a:solidFill>
                  <a:srgbClr val="FFFF00"/>
                </a:solidFill>
                <a:effectLst/>
              </a:rPr>
              <a:t>, </a:t>
            </a:r>
            <a:r>
              <a:rPr lang="fr-FR" dirty="0">
                <a:effectLst/>
              </a:rPr>
              <a:t>vulnérables</a:t>
            </a:r>
            <a:r>
              <a:rPr lang="fr-FR" dirty="0">
                <a:solidFill>
                  <a:srgbClr val="FFFF00"/>
                </a:solidFill>
                <a:effectLst/>
              </a:rPr>
              <a:t> et </a:t>
            </a:r>
            <a:r>
              <a:rPr lang="fr-FR" dirty="0">
                <a:effectLst/>
              </a:rPr>
              <a:t>marginalisées</a:t>
            </a:r>
            <a:r>
              <a:rPr lang="fr-FR" dirty="0">
                <a:solidFill>
                  <a:srgbClr val="FFFF00"/>
                </a:solidFill>
                <a:effectLst/>
              </a:rPr>
              <a:t>. » Dans quelle mesure ces trois mots décrivent-ils à la fois </a:t>
            </a:r>
            <a:r>
              <a:rPr lang="fr-FR" dirty="0">
                <a:solidFill>
                  <a:schemeClr val="bg2">
                    <a:lumMod val="20000"/>
                    <a:lumOff val="80000"/>
                  </a:schemeClr>
                </a:solidFill>
                <a:effectLst/>
              </a:rPr>
              <a:t>Lou </a:t>
            </a:r>
            <a:r>
              <a:rPr lang="fr-FR" dirty="0">
                <a:solidFill>
                  <a:srgbClr val="FFFF00"/>
                </a:solidFill>
                <a:effectLst/>
              </a:rPr>
              <a:t>et </a:t>
            </a:r>
            <a:r>
              <a:rPr lang="fr-FR" dirty="0">
                <a:solidFill>
                  <a:schemeClr val="bg2">
                    <a:lumMod val="20000"/>
                    <a:lumOff val="80000"/>
                  </a:schemeClr>
                </a:solidFill>
                <a:effectLst/>
              </a:rPr>
              <a:t>No</a:t>
            </a:r>
            <a:r>
              <a:rPr lang="fr-FR" dirty="0">
                <a:solidFill>
                  <a:srgbClr val="FFFF00"/>
                </a:solidFill>
                <a:effectLst/>
              </a:rPr>
              <a:t> 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716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513" y="609600"/>
            <a:ext cx="10596043" cy="1633538"/>
          </a:xfrm>
        </p:spPr>
        <p:txBody>
          <a:bodyPr>
            <a:normAutofit fontScale="90000"/>
          </a:bodyPr>
          <a:lstStyle/>
          <a:p>
            <a:r>
              <a:rPr lang="fr-FR" dirty="0">
                <a:solidFill>
                  <a:srgbClr val="FFFF00"/>
                </a:solidFill>
                <a:effectLst/>
              </a:rPr>
              <a:t>« Fragiles, vulnérables et marginalisées. » Dans quelle mesure ces trois mots décrivent-ils à la fois Lou et No </a:t>
            </a:r>
            <a:r>
              <a:rPr lang="fr-FR" dirty="0" smtClean="0">
                <a:solidFill>
                  <a:srgbClr val="FFFF00"/>
                </a:solidFill>
                <a:effectLst/>
              </a:rPr>
              <a:t>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1514" y="2422358"/>
            <a:ext cx="10894844" cy="394635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fr-FR" dirty="0">
              <a:effectLst/>
            </a:endParaRPr>
          </a:p>
          <a:p>
            <a:r>
              <a:rPr lang="fr-FR" sz="3000" dirty="0">
                <a:effectLst/>
              </a:rPr>
              <a:t>Travail de préparation par table 5 min</a:t>
            </a:r>
            <a:endParaRPr lang="en-GB" sz="3000" dirty="0">
              <a:effectLst/>
            </a:endParaRPr>
          </a:p>
          <a:p>
            <a:r>
              <a:rPr lang="en-GB" sz="3000" dirty="0">
                <a:effectLst/>
              </a:rPr>
              <a:t>Discuss the possible key points </a:t>
            </a:r>
            <a:r>
              <a:rPr lang="en-GB" sz="3000" dirty="0" smtClean="0">
                <a:effectLst/>
              </a:rPr>
              <a:t>of this essay</a:t>
            </a:r>
            <a:endParaRPr lang="en-GB" sz="3000" dirty="0">
              <a:effectLst/>
            </a:endParaRPr>
          </a:p>
          <a:p>
            <a:r>
              <a:rPr lang="en-GB" sz="3000" dirty="0">
                <a:effectLst/>
              </a:rPr>
              <a:t>It seems clear to agree with the judgement but you now need to ensure that you are successful in arguing the case for No and for Lou</a:t>
            </a:r>
            <a:r>
              <a:rPr lang="en-GB" sz="3000" dirty="0" smtClean="0">
                <a:effectLst/>
              </a:rPr>
              <a:t>.</a:t>
            </a:r>
          </a:p>
          <a:p>
            <a:r>
              <a:rPr lang="en-GB" sz="3000" dirty="0" smtClean="0">
                <a:effectLst/>
              </a:rPr>
              <a:t>The title invites you to write 2  main parts in the essay:</a:t>
            </a:r>
            <a:r>
              <a:rPr lang="en-GB" sz="2600" dirty="0" smtClean="0">
                <a:effectLst/>
              </a:rPr>
              <a:t> </a:t>
            </a:r>
          </a:p>
          <a:p>
            <a:pPr marL="0" indent="0">
              <a:buNone/>
            </a:pPr>
            <a:r>
              <a:rPr lang="en-GB" sz="2600" dirty="0" smtClean="0">
                <a:effectLst/>
              </a:rPr>
              <a:t>		1 for No, 1 for Lou.</a:t>
            </a:r>
            <a:endParaRPr lang="en-GB" sz="2600" dirty="0">
              <a:effectLst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2407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" y="2342147"/>
            <a:ext cx="11026924" cy="1663205"/>
          </a:xfrm>
        </p:spPr>
        <p:txBody>
          <a:bodyPr>
            <a:normAutofit fontScale="90000"/>
          </a:bodyPr>
          <a:lstStyle/>
          <a:p>
            <a:r>
              <a:rPr lang="fr-FR" dirty="0">
                <a:solidFill>
                  <a:srgbClr val="FFFF00"/>
                </a:solidFill>
                <a:effectLst/>
              </a:rPr>
              <a:t>« </a:t>
            </a:r>
            <a:r>
              <a:rPr lang="fr-FR" dirty="0">
                <a:effectLst/>
              </a:rPr>
              <a:t>Fragiles</a:t>
            </a:r>
            <a:r>
              <a:rPr lang="fr-FR" dirty="0">
                <a:solidFill>
                  <a:srgbClr val="FFFF00"/>
                </a:solidFill>
                <a:effectLst/>
              </a:rPr>
              <a:t>, </a:t>
            </a:r>
            <a:r>
              <a:rPr lang="fr-FR" dirty="0">
                <a:effectLst/>
              </a:rPr>
              <a:t>vulnérables</a:t>
            </a:r>
            <a:r>
              <a:rPr lang="fr-FR" dirty="0">
                <a:solidFill>
                  <a:srgbClr val="FFFF00"/>
                </a:solidFill>
                <a:effectLst/>
              </a:rPr>
              <a:t> et </a:t>
            </a:r>
            <a:r>
              <a:rPr lang="fr-FR" dirty="0">
                <a:effectLst/>
              </a:rPr>
              <a:t>marginalisées</a:t>
            </a:r>
            <a:r>
              <a:rPr lang="fr-FR" dirty="0">
                <a:solidFill>
                  <a:srgbClr val="FFFF00"/>
                </a:solidFill>
                <a:effectLst/>
              </a:rPr>
              <a:t>. » Dans quelle mesure ces trois mots décrivent-ils à la fois </a:t>
            </a:r>
            <a:r>
              <a:rPr lang="fr-FR" dirty="0">
                <a:solidFill>
                  <a:schemeClr val="bg2">
                    <a:lumMod val="20000"/>
                    <a:lumOff val="80000"/>
                  </a:schemeClr>
                </a:solidFill>
                <a:effectLst/>
              </a:rPr>
              <a:t>Lou </a:t>
            </a:r>
            <a:r>
              <a:rPr lang="fr-FR" dirty="0">
                <a:solidFill>
                  <a:srgbClr val="FFFF00"/>
                </a:solidFill>
                <a:effectLst/>
              </a:rPr>
              <a:t>et </a:t>
            </a:r>
            <a:r>
              <a:rPr lang="fr-FR" dirty="0">
                <a:solidFill>
                  <a:schemeClr val="bg2">
                    <a:lumMod val="20000"/>
                    <a:lumOff val="80000"/>
                  </a:schemeClr>
                </a:solidFill>
                <a:effectLst/>
              </a:rPr>
              <a:t>No</a:t>
            </a:r>
            <a:r>
              <a:rPr lang="fr-FR" dirty="0">
                <a:solidFill>
                  <a:srgbClr val="FFFF00"/>
                </a:solidFill>
                <a:effectLst/>
              </a:rPr>
              <a:t> 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2234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Feedback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Poussez</a:t>
            </a:r>
            <a:r>
              <a:rPr lang="en-GB" dirty="0" smtClean="0"/>
              <a:t> </a:t>
            </a:r>
            <a:r>
              <a:rPr lang="en-GB" dirty="0" err="1" smtClean="0"/>
              <a:t>votre</a:t>
            </a:r>
            <a:r>
              <a:rPr lang="en-GB" dirty="0" smtClean="0"/>
              <a:t> </a:t>
            </a:r>
            <a:r>
              <a:rPr lang="en-GB" dirty="0" err="1" smtClean="0"/>
              <a:t>évaluation</a:t>
            </a:r>
            <a:r>
              <a:rPr lang="en-GB" dirty="0"/>
              <a:t> </a:t>
            </a:r>
            <a:r>
              <a:rPr lang="en-GB" dirty="0" smtClean="0"/>
              <a:t>et de </a:t>
            </a:r>
            <a:r>
              <a:rPr lang="en-GB" dirty="0" err="1" smtClean="0"/>
              <a:t>façon</a:t>
            </a:r>
            <a:r>
              <a:rPr lang="en-GB" dirty="0" smtClean="0"/>
              <a:t> plus </a:t>
            </a:r>
            <a:r>
              <a:rPr lang="en-GB" dirty="0" err="1" smtClean="0"/>
              <a:t>personnelle</a:t>
            </a:r>
            <a:endParaRPr lang="en-GB" dirty="0" smtClean="0"/>
          </a:p>
          <a:p>
            <a:pPr lvl="1"/>
            <a:r>
              <a:rPr lang="en-GB" dirty="0" smtClean="0"/>
              <a:t>“je </a:t>
            </a:r>
            <a:r>
              <a:rPr lang="en-GB" dirty="0" err="1" smtClean="0"/>
              <a:t>suis</a:t>
            </a:r>
            <a:r>
              <a:rPr lang="en-GB" dirty="0" smtClean="0"/>
              <a:t> </a:t>
            </a:r>
            <a:r>
              <a:rPr lang="en-GB" dirty="0" err="1" smtClean="0"/>
              <a:t>d’avis</a:t>
            </a:r>
            <a:r>
              <a:rPr lang="en-GB" dirty="0" smtClean="0"/>
              <a:t> que…”</a:t>
            </a:r>
          </a:p>
          <a:p>
            <a:pPr marL="457200" lvl="1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879665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6" y="0"/>
            <a:ext cx="10353761" cy="1326321"/>
          </a:xfrm>
        </p:spPr>
        <p:txBody>
          <a:bodyPr/>
          <a:lstStyle/>
          <a:p>
            <a:r>
              <a:rPr lang="en-GB" dirty="0">
                <a:effectLst/>
              </a:rPr>
              <a:t>Possible </a:t>
            </a:r>
            <a:r>
              <a:rPr lang="en-GB" dirty="0" smtClean="0">
                <a:effectLst/>
              </a:rPr>
              <a:t>content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578" y="931025"/>
            <a:ext cx="11305309" cy="554998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>
                <a:solidFill>
                  <a:srgbClr val="FFFF00"/>
                </a:solidFill>
                <a:effectLst/>
              </a:rPr>
              <a:t>arguing </a:t>
            </a:r>
            <a:r>
              <a:rPr lang="en-GB" dirty="0">
                <a:solidFill>
                  <a:srgbClr val="FFFF00"/>
                </a:solidFill>
                <a:effectLst/>
              </a:rPr>
              <a:t>the case for No: </a:t>
            </a:r>
          </a:p>
          <a:p>
            <a:r>
              <a:rPr lang="en-GB" dirty="0">
                <a:effectLst/>
              </a:rPr>
              <a:t>Fragile and vulnerable because of how she lives on the streets </a:t>
            </a:r>
          </a:p>
          <a:p>
            <a:r>
              <a:rPr lang="en-GB" dirty="0">
                <a:effectLst/>
              </a:rPr>
              <a:t>Because of her lack of income or employment or a roof over her head </a:t>
            </a:r>
          </a:p>
          <a:p>
            <a:r>
              <a:rPr lang="en-GB" dirty="0">
                <a:effectLst/>
              </a:rPr>
              <a:t>Because of the insecurity of living conditions and also her alcoholism </a:t>
            </a:r>
          </a:p>
          <a:p>
            <a:r>
              <a:rPr lang="en-GB" dirty="0">
                <a:effectLst/>
              </a:rPr>
              <a:t>Marginalised because she is homeless </a:t>
            </a:r>
            <a:endParaRPr lang="en-GB" dirty="0" smtClean="0">
              <a:effectLst/>
            </a:endParaRPr>
          </a:p>
          <a:p>
            <a:endParaRPr lang="en-GB" dirty="0">
              <a:effectLst/>
            </a:endParaRPr>
          </a:p>
          <a:p>
            <a:pPr marL="0" indent="0">
              <a:buNone/>
            </a:pPr>
            <a:r>
              <a:rPr lang="en-GB" dirty="0" smtClean="0">
                <a:solidFill>
                  <a:srgbClr val="FFFF00"/>
                </a:solidFill>
                <a:effectLst/>
              </a:rPr>
              <a:t>arguing </a:t>
            </a:r>
            <a:r>
              <a:rPr lang="en-GB" dirty="0">
                <a:solidFill>
                  <a:srgbClr val="FFFF00"/>
                </a:solidFill>
                <a:effectLst/>
              </a:rPr>
              <a:t>the case for Lou: </a:t>
            </a:r>
          </a:p>
          <a:p>
            <a:r>
              <a:rPr lang="en-GB" dirty="0">
                <a:effectLst/>
              </a:rPr>
              <a:t>Fragile and vulnerable because of her strained relationships at home, especially with her mother and because of the latter’s depression and mental illness </a:t>
            </a:r>
          </a:p>
          <a:p>
            <a:r>
              <a:rPr lang="en-GB" dirty="0">
                <a:effectLst/>
              </a:rPr>
              <a:t>Fragile and vulnerable because of low self-esteem </a:t>
            </a:r>
          </a:p>
          <a:p>
            <a:r>
              <a:rPr lang="en-GB" dirty="0">
                <a:effectLst/>
              </a:rPr>
              <a:t>Marginalised at school because of her intelligence </a:t>
            </a:r>
          </a:p>
          <a:p>
            <a:r>
              <a:rPr lang="en-GB" dirty="0">
                <a:effectLst/>
              </a:rPr>
              <a:t>Lou has difficulty forming relationships with her </a:t>
            </a:r>
            <a:r>
              <a:rPr lang="en-GB" dirty="0" smtClean="0">
                <a:effectLst/>
              </a:rPr>
              <a:t>peers</a:t>
            </a:r>
            <a:endParaRPr lang="en-GB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69353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657" y="160713"/>
            <a:ext cx="10353761" cy="520931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Questions </a:t>
            </a:r>
            <a:r>
              <a:rPr lang="en-GB" dirty="0" err="1" smtClean="0">
                <a:solidFill>
                  <a:srgbClr val="FFFF00"/>
                </a:solidFill>
              </a:rPr>
              <a:t>evaluatives</a:t>
            </a:r>
            <a:r>
              <a:rPr lang="en-GB" dirty="0" smtClean="0">
                <a:solidFill>
                  <a:srgbClr val="FFFF00"/>
                </a:solidFill>
              </a:rPr>
              <a:t>?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657" y="822961"/>
            <a:ext cx="10444900" cy="5719156"/>
          </a:xfrm>
        </p:spPr>
        <p:txBody>
          <a:bodyPr>
            <a:normAutofit lnSpcReduction="10000"/>
          </a:bodyPr>
          <a:lstStyle/>
          <a:p>
            <a:r>
              <a:rPr lang="en-GB" sz="2400" dirty="0" smtClean="0"/>
              <a:t>Lou </a:t>
            </a:r>
            <a:r>
              <a:rPr lang="en-GB" sz="2400" dirty="0" err="1" smtClean="0"/>
              <a:t>montre</a:t>
            </a:r>
            <a:r>
              <a:rPr lang="en-GB" sz="2400" dirty="0" smtClean="0"/>
              <a:t>-t-</a:t>
            </a:r>
            <a:r>
              <a:rPr lang="en-GB" sz="2400" dirty="0" err="1" smtClean="0"/>
              <a:t>elle</a:t>
            </a:r>
            <a:r>
              <a:rPr lang="en-GB" sz="2400" dirty="0" smtClean="0"/>
              <a:t> de la force (</a:t>
            </a:r>
            <a:r>
              <a:rPr lang="en-GB" sz="2400" dirty="0" err="1" smtClean="0"/>
              <a:t>mentale</a:t>
            </a:r>
            <a:r>
              <a:rPr lang="en-GB" sz="2400" dirty="0" smtClean="0"/>
              <a:t>)?</a:t>
            </a:r>
          </a:p>
          <a:p>
            <a:r>
              <a:rPr lang="en-GB" sz="2400" dirty="0" smtClean="0"/>
              <a:t>Et No?</a:t>
            </a:r>
          </a:p>
          <a:p>
            <a:endParaRPr lang="en-GB" sz="2400" dirty="0"/>
          </a:p>
          <a:p>
            <a:r>
              <a:rPr lang="en-GB" sz="2400" dirty="0" smtClean="0"/>
              <a:t>Les </a:t>
            </a:r>
            <a:r>
              <a:rPr lang="en-GB" sz="2400" dirty="0" err="1" smtClean="0"/>
              <a:t>filles</a:t>
            </a:r>
            <a:r>
              <a:rPr lang="en-GB" sz="2400" dirty="0" smtClean="0"/>
              <a:t> </a:t>
            </a:r>
            <a:r>
              <a:rPr lang="en-GB" sz="2400" dirty="0" err="1" smtClean="0"/>
              <a:t>sont-elles</a:t>
            </a:r>
            <a:r>
              <a:rPr lang="en-GB" sz="2400" dirty="0" smtClean="0"/>
              <a:t> les </a:t>
            </a:r>
            <a:r>
              <a:rPr lang="en-GB" sz="2400" dirty="0" err="1" smtClean="0"/>
              <a:t>mêmes</a:t>
            </a:r>
            <a:r>
              <a:rPr lang="en-GB" sz="2400" dirty="0" smtClean="0"/>
              <a:t> au début et à la fin du livre?</a:t>
            </a:r>
          </a:p>
          <a:p>
            <a:endParaRPr lang="en-GB" sz="2400" dirty="0"/>
          </a:p>
          <a:p>
            <a:r>
              <a:rPr lang="en-GB" sz="2400" dirty="0" err="1" smtClean="0"/>
              <a:t>Pourquoi</a:t>
            </a:r>
            <a:r>
              <a:rPr lang="en-GB" sz="2400" dirty="0" smtClean="0"/>
              <a:t> No ne </a:t>
            </a:r>
            <a:r>
              <a:rPr lang="en-GB" sz="2400" dirty="0" err="1" smtClean="0"/>
              <a:t>retrouve</a:t>
            </a:r>
            <a:r>
              <a:rPr lang="en-GB" sz="2400" dirty="0" smtClean="0"/>
              <a:t>-t-</a:t>
            </a:r>
            <a:r>
              <a:rPr lang="en-GB" sz="2400" dirty="0" err="1" smtClean="0"/>
              <a:t>elle</a:t>
            </a:r>
            <a:r>
              <a:rPr lang="en-GB" sz="2400" dirty="0" smtClean="0"/>
              <a:t> pas Lou et </a:t>
            </a:r>
            <a:r>
              <a:rPr lang="en-GB" sz="2400" dirty="0" err="1" smtClean="0"/>
              <a:t>disparait</a:t>
            </a:r>
            <a:r>
              <a:rPr lang="en-GB" sz="2400" dirty="0" smtClean="0"/>
              <a:t>?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 smtClean="0"/>
              <a:t>	</a:t>
            </a:r>
            <a:r>
              <a:rPr lang="en-GB" sz="2400" i="1" dirty="0" smtClean="0">
                <a:solidFill>
                  <a:srgbClr val="92D050"/>
                </a:solidFill>
              </a:rPr>
              <a:t>“A mon </a:t>
            </a:r>
            <a:r>
              <a:rPr lang="en-GB" sz="2400" i="1" dirty="0" err="1" smtClean="0">
                <a:solidFill>
                  <a:srgbClr val="92D050"/>
                </a:solidFill>
              </a:rPr>
              <a:t>avis</a:t>
            </a:r>
            <a:r>
              <a:rPr lang="en-GB" sz="2400" i="1" dirty="0" smtClean="0">
                <a:solidFill>
                  <a:srgbClr val="92D050"/>
                </a:solidFill>
              </a:rPr>
              <a:t>, No </a:t>
            </a:r>
            <a:r>
              <a:rPr lang="en-GB" sz="2400" i="1" dirty="0" err="1" smtClean="0">
                <a:solidFill>
                  <a:srgbClr val="92D050"/>
                </a:solidFill>
              </a:rPr>
              <a:t>s‘est</a:t>
            </a:r>
            <a:r>
              <a:rPr lang="en-GB" sz="2400" i="1" dirty="0" smtClean="0">
                <a:solidFill>
                  <a:srgbClr val="92D050"/>
                </a:solidFill>
              </a:rPr>
              <a:t> </a:t>
            </a:r>
            <a:r>
              <a:rPr lang="en-GB" sz="2400" i="1" dirty="0" err="1" smtClean="0">
                <a:solidFill>
                  <a:srgbClr val="92D050"/>
                </a:solidFill>
              </a:rPr>
              <a:t>sentie</a:t>
            </a:r>
            <a:r>
              <a:rPr lang="en-GB" sz="2400" i="1" dirty="0" smtClean="0">
                <a:solidFill>
                  <a:srgbClr val="92D050"/>
                </a:solidFill>
              </a:rPr>
              <a:t> plus </a:t>
            </a:r>
            <a:r>
              <a:rPr lang="en-GB" sz="2400" i="1" dirty="0" err="1" smtClean="0">
                <a:solidFill>
                  <a:srgbClr val="92D050"/>
                </a:solidFill>
              </a:rPr>
              <a:t>seule</a:t>
            </a:r>
            <a:r>
              <a:rPr lang="en-GB" sz="2400" i="1" dirty="0" smtClean="0">
                <a:solidFill>
                  <a:srgbClr val="92D050"/>
                </a:solidFill>
              </a:rPr>
              <a:t> </a:t>
            </a:r>
            <a:r>
              <a:rPr lang="en-GB" sz="2400" i="1" dirty="0" err="1" smtClean="0">
                <a:solidFill>
                  <a:srgbClr val="92D050"/>
                </a:solidFill>
              </a:rPr>
              <a:t>quand</a:t>
            </a:r>
            <a:r>
              <a:rPr lang="en-GB" sz="2400" i="1" dirty="0" smtClean="0">
                <a:solidFill>
                  <a:srgbClr val="92D050"/>
                </a:solidFill>
              </a:rPr>
              <a:t> </a:t>
            </a:r>
            <a:r>
              <a:rPr lang="en-GB" sz="2400" i="1" dirty="0" err="1" smtClean="0">
                <a:solidFill>
                  <a:srgbClr val="92D050"/>
                </a:solidFill>
              </a:rPr>
              <a:t>elle</a:t>
            </a:r>
            <a:r>
              <a:rPr lang="en-GB" sz="2400" i="1" dirty="0" smtClean="0">
                <a:solidFill>
                  <a:srgbClr val="92D050"/>
                </a:solidFill>
              </a:rPr>
              <a:t> </a:t>
            </a:r>
            <a:r>
              <a:rPr lang="en-GB" sz="2400" i="1" dirty="0" err="1" smtClean="0">
                <a:solidFill>
                  <a:srgbClr val="92D050"/>
                </a:solidFill>
              </a:rPr>
              <a:t>habitait</a:t>
            </a:r>
            <a:r>
              <a:rPr lang="en-GB" sz="2400" i="1" dirty="0" smtClean="0">
                <a:solidFill>
                  <a:srgbClr val="92D050"/>
                </a:solidFill>
              </a:rPr>
              <a:t> chez les Bertignac </a:t>
            </a:r>
            <a:r>
              <a:rPr lang="en-GB" sz="2400" i="1" dirty="0" err="1" smtClean="0">
                <a:solidFill>
                  <a:srgbClr val="92D050"/>
                </a:solidFill>
              </a:rPr>
              <a:t>parce-qu’elle</a:t>
            </a:r>
            <a:r>
              <a:rPr lang="en-GB" sz="2400" i="1" dirty="0" smtClean="0">
                <a:solidFill>
                  <a:srgbClr val="92D050"/>
                </a:solidFill>
              </a:rPr>
              <a:t> </a:t>
            </a:r>
            <a:r>
              <a:rPr lang="en-GB" sz="2400" i="1" dirty="0" err="1" smtClean="0">
                <a:solidFill>
                  <a:srgbClr val="92D050"/>
                </a:solidFill>
              </a:rPr>
              <a:t>s’est</a:t>
            </a:r>
            <a:r>
              <a:rPr lang="en-GB" sz="2400" i="1" dirty="0" smtClean="0">
                <a:solidFill>
                  <a:srgbClr val="92D050"/>
                </a:solidFill>
              </a:rPr>
              <a:t> </a:t>
            </a:r>
            <a:r>
              <a:rPr lang="en-GB" sz="2400" i="1" dirty="0" err="1" smtClean="0">
                <a:solidFill>
                  <a:srgbClr val="92D050"/>
                </a:solidFill>
              </a:rPr>
              <a:t>rendue</a:t>
            </a:r>
            <a:r>
              <a:rPr lang="en-GB" sz="2400" i="1" dirty="0" smtClean="0">
                <a:solidFill>
                  <a:srgbClr val="92D050"/>
                </a:solidFill>
              </a:rPr>
              <a:t> </a:t>
            </a:r>
            <a:r>
              <a:rPr lang="en-GB" sz="2400" i="1" dirty="0" err="1" smtClean="0">
                <a:solidFill>
                  <a:srgbClr val="92D050"/>
                </a:solidFill>
              </a:rPr>
              <a:t>compte</a:t>
            </a:r>
            <a:r>
              <a:rPr lang="en-GB" sz="2400" i="1" dirty="0" smtClean="0">
                <a:solidFill>
                  <a:srgbClr val="92D050"/>
                </a:solidFill>
              </a:rPr>
              <a:t> de la </a:t>
            </a:r>
            <a:r>
              <a:rPr lang="en-GB" sz="2400" i="1" dirty="0" err="1" smtClean="0">
                <a:solidFill>
                  <a:srgbClr val="92D050"/>
                </a:solidFill>
              </a:rPr>
              <a:t>mesure</a:t>
            </a:r>
            <a:r>
              <a:rPr lang="en-GB" sz="2400" i="1" dirty="0" smtClean="0">
                <a:solidFill>
                  <a:srgbClr val="92D050"/>
                </a:solidFill>
              </a:rPr>
              <a:t> </a:t>
            </a:r>
            <a:r>
              <a:rPr lang="en-GB" sz="2400" i="1" dirty="0" err="1" smtClean="0">
                <a:solidFill>
                  <a:srgbClr val="92D050"/>
                </a:solidFill>
              </a:rPr>
              <a:t>dans</a:t>
            </a:r>
            <a:r>
              <a:rPr lang="en-GB" sz="2400" i="1" dirty="0" smtClean="0">
                <a:solidFill>
                  <a:srgbClr val="92D050"/>
                </a:solidFill>
              </a:rPr>
              <a:t> </a:t>
            </a:r>
            <a:r>
              <a:rPr lang="en-GB" sz="2400" i="1" dirty="0" err="1" smtClean="0">
                <a:solidFill>
                  <a:srgbClr val="92D050"/>
                </a:solidFill>
              </a:rPr>
              <a:t>laquelle</a:t>
            </a:r>
            <a:r>
              <a:rPr lang="en-GB" sz="2400" i="1" dirty="0" smtClean="0">
                <a:solidFill>
                  <a:srgbClr val="92D050"/>
                </a:solidFill>
              </a:rPr>
              <a:t> </a:t>
            </a:r>
            <a:r>
              <a:rPr lang="en-GB" sz="2400" i="1" dirty="0" err="1" smtClean="0">
                <a:solidFill>
                  <a:srgbClr val="92D050"/>
                </a:solidFill>
              </a:rPr>
              <a:t>sa</a:t>
            </a:r>
            <a:r>
              <a:rPr lang="en-GB" sz="2400" i="1" dirty="0" smtClean="0">
                <a:solidFill>
                  <a:srgbClr val="92D050"/>
                </a:solidFill>
              </a:rPr>
              <a:t> vie </a:t>
            </a:r>
            <a:r>
              <a:rPr lang="en-GB" sz="2400" i="1" dirty="0" err="1" smtClean="0">
                <a:solidFill>
                  <a:srgbClr val="92D050"/>
                </a:solidFill>
              </a:rPr>
              <a:t>était</a:t>
            </a:r>
            <a:r>
              <a:rPr lang="en-GB" sz="2400" i="1" dirty="0" smtClean="0">
                <a:solidFill>
                  <a:srgbClr val="92D050"/>
                </a:solidFill>
              </a:rPr>
              <a:t> </a:t>
            </a:r>
            <a:r>
              <a:rPr lang="en-GB" sz="2400" i="1" dirty="0" err="1" smtClean="0">
                <a:solidFill>
                  <a:srgbClr val="92D050"/>
                </a:solidFill>
              </a:rPr>
              <a:t>différente</a:t>
            </a:r>
            <a:r>
              <a:rPr lang="en-GB" sz="2400" i="1" dirty="0" smtClean="0">
                <a:solidFill>
                  <a:srgbClr val="92D050"/>
                </a:solidFill>
              </a:rPr>
              <a:t> de </a:t>
            </a:r>
            <a:r>
              <a:rPr lang="en-GB" sz="2400" i="1" dirty="0" err="1" smtClean="0">
                <a:solidFill>
                  <a:srgbClr val="92D050"/>
                </a:solidFill>
              </a:rPr>
              <a:t>celle</a:t>
            </a:r>
            <a:r>
              <a:rPr lang="en-GB" sz="2400" i="1" dirty="0" smtClean="0">
                <a:solidFill>
                  <a:srgbClr val="92D050"/>
                </a:solidFill>
              </a:rPr>
              <a:t> de Lou… Elle a </a:t>
            </a:r>
            <a:r>
              <a:rPr lang="en-GB" sz="2400" i="1" dirty="0" err="1" smtClean="0">
                <a:solidFill>
                  <a:srgbClr val="92D050"/>
                </a:solidFill>
              </a:rPr>
              <a:t>peut-être</a:t>
            </a:r>
            <a:r>
              <a:rPr lang="en-GB" sz="2400" i="1" dirty="0" smtClean="0">
                <a:solidFill>
                  <a:srgbClr val="92D050"/>
                </a:solidFill>
              </a:rPr>
              <a:t> </a:t>
            </a:r>
            <a:r>
              <a:rPr lang="en-GB" sz="2400" i="1" dirty="0" err="1" smtClean="0">
                <a:solidFill>
                  <a:srgbClr val="92D050"/>
                </a:solidFill>
              </a:rPr>
              <a:t>aussi</a:t>
            </a:r>
            <a:r>
              <a:rPr lang="en-GB" sz="2400" i="1" dirty="0" smtClean="0">
                <a:solidFill>
                  <a:srgbClr val="92D050"/>
                </a:solidFill>
              </a:rPr>
              <a:t> </a:t>
            </a:r>
            <a:r>
              <a:rPr lang="en-GB" sz="2400" i="1" dirty="0" err="1" smtClean="0">
                <a:solidFill>
                  <a:srgbClr val="92D050"/>
                </a:solidFill>
              </a:rPr>
              <a:t>réalisé</a:t>
            </a:r>
            <a:r>
              <a:rPr lang="en-GB" sz="2400" i="1" dirty="0" smtClean="0">
                <a:solidFill>
                  <a:srgbClr val="92D050"/>
                </a:solidFill>
              </a:rPr>
              <a:t> </a:t>
            </a:r>
            <a:r>
              <a:rPr lang="en-GB" sz="2400" i="1" dirty="0" err="1" smtClean="0">
                <a:solidFill>
                  <a:srgbClr val="92D050"/>
                </a:solidFill>
              </a:rPr>
              <a:t>qu’elle</a:t>
            </a:r>
            <a:r>
              <a:rPr lang="en-GB" sz="2400" i="1" dirty="0" smtClean="0">
                <a:solidFill>
                  <a:srgbClr val="92D050"/>
                </a:solidFill>
              </a:rPr>
              <a:t> </a:t>
            </a:r>
            <a:r>
              <a:rPr lang="en-GB" sz="2400" i="1" dirty="0" err="1" smtClean="0">
                <a:solidFill>
                  <a:srgbClr val="92D050"/>
                </a:solidFill>
              </a:rPr>
              <a:t>devait</a:t>
            </a:r>
            <a:r>
              <a:rPr lang="en-GB" sz="2400" i="1" dirty="0" smtClean="0">
                <a:solidFill>
                  <a:srgbClr val="92D050"/>
                </a:solidFill>
              </a:rPr>
              <a:t> </a:t>
            </a:r>
            <a:r>
              <a:rPr lang="en-GB" sz="2400" i="1" dirty="0" err="1" smtClean="0">
                <a:solidFill>
                  <a:srgbClr val="92D050"/>
                </a:solidFill>
              </a:rPr>
              <a:t>laisser</a:t>
            </a:r>
            <a:r>
              <a:rPr lang="en-GB" sz="2400" i="1" dirty="0" smtClean="0">
                <a:solidFill>
                  <a:srgbClr val="92D050"/>
                </a:solidFill>
              </a:rPr>
              <a:t> Lou vivre </a:t>
            </a:r>
            <a:r>
              <a:rPr lang="en-GB" sz="2400" i="1" dirty="0" err="1" smtClean="0">
                <a:solidFill>
                  <a:srgbClr val="92D050"/>
                </a:solidFill>
              </a:rPr>
              <a:t>sa</a:t>
            </a:r>
            <a:r>
              <a:rPr lang="en-GB" sz="2400" i="1" dirty="0" smtClean="0">
                <a:solidFill>
                  <a:srgbClr val="92D050"/>
                </a:solidFill>
              </a:rPr>
              <a:t> vie…</a:t>
            </a:r>
          </a:p>
          <a:p>
            <a:pPr marL="0" indent="0">
              <a:buNone/>
            </a:pPr>
            <a:endParaRPr lang="en-GB" sz="2400" i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8448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891" y="174566"/>
            <a:ext cx="11305309" cy="64922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err="1">
                <a:effectLst/>
              </a:rPr>
              <a:t>Selon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moi</a:t>
            </a:r>
            <a:r>
              <a:rPr lang="en-GB" dirty="0">
                <a:effectLst/>
              </a:rPr>
              <a:t>, </a:t>
            </a:r>
            <a:r>
              <a:rPr lang="en-GB" dirty="0" err="1">
                <a:effectLst/>
              </a:rPr>
              <a:t>dans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une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certaine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mesure</a:t>
            </a:r>
            <a:r>
              <a:rPr lang="en-GB" dirty="0">
                <a:effectLst/>
              </a:rPr>
              <a:t>, les 3 mots “</a:t>
            </a:r>
            <a:r>
              <a:rPr lang="en-GB" dirty="0" err="1">
                <a:effectLst/>
              </a:rPr>
              <a:t>fragiles</a:t>
            </a:r>
            <a:r>
              <a:rPr lang="en-GB" dirty="0">
                <a:effectLst/>
              </a:rPr>
              <a:t>, </a:t>
            </a:r>
            <a:r>
              <a:rPr lang="en-GB" dirty="0" err="1">
                <a:effectLst/>
              </a:rPr>
              <a:t>vulnérales</a:t>
            </a:r>
            <a:r>
              <a:rPr lang="en-GB" dirty="0">
                <a:effectLst/>
              </a:rPr>
              <a:t> et </a:t>
            </a:r>
            <a:r>
              <a:rPr lang="en-GB" dirty="0" err="1">
                <a:effectLst/>
              </a:rPr>
              <a:t>marginalisées</a:t>
            </a:r>
            <a:r>
              <a:rPr lang="en-GB" dirty="0">
                <a:effectLst/>
              </a:rPr>
              <a:t>” </a:t>
            </a:r>
            <a:r>
              <a:rPr lang="en-GB" dirty="0" err="1">
                <a:effectLst/>
              </a:rPr>
              <a:t>décrivent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bien</a:t>
            </a:r>
            <a:r>
              <a:rPr lang="en-GB" dirty="0">
                <a:effectLst/>
              </a:rPr>
              <a:t> les </a:t>
            </a:r>
            <a:r>
              <a:rPr lang="en-GB" dirty="0" err="1">
                <a:effectLst/>
              </a:rPr>
              <a:t>deux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personnages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principaux</a:t>
            </a:r>
            <a:r>
              <a:rPr lang="en-GB" dirty="0">
                <a:effectLst/>
              </a:rPr>
              <a:t>, Lou et No, </a:t>
            </a:r>
            <a:r>
              <a:rPr lang="en-GB" dirty="0" err="1">
                <a:effectLst/>
              </a:rPr>
              <a:t>mais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alors</a:t>
            </a:r>
            <a:r>
              <a:rPr lang="en-GB" dirty="0">
                <a:effectLst/>
              </a:rPr>
              <a:t> que </a:t>
            </a:r>
            <a:r>
              <a:rPr lang="en-GB" dirty="0" err="1">
                <a:effectLst/>
              </a:rPr>
              <a:t>l’histoire</a:t>
            </a:r>
            <a:r>
              <a:rPr lang="en-GB" dirty="0">
                <a:effectLst/>
              </a:rPr>
              <a:t> de ‘No et </a:t>
            </a:r>
            <a:r>
              <a:rPr lang="en-GB" dirty="0" err="1">
                <a:effectLst/>
              </a:rPr>
              <a:t>Moi</a:t>
            </a:r>
            <a:r>
              <a:rPr lang="en-GB" dirty="0">
                <a:effectLst/>
              </a:rPr>
              <a:t>’ se </a:t>
            </a:r>
            <a:r>
              <a:rPr lang="en-GB" dirty="0" err="1">
                <a:effectLst/>
              </a:rPr>
              <a:t>développe</a:t>
            </a:r>
            <a:r>
              <a:rPr lang="en-GB" dirty="0">
                <a:effectLst/>
              </a:rPr>
              <a:t>, </a:t>
            </a:r>
            <a:r>
              <a:rPr lang="en-GB" dirty="0" err="1">
                <a:effectLst/>
              </a:rPr>
              <a:t>il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est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évident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qu’il</a:t>
            </a:r>
            <a:r>
              <a:rPr lang="en-GB" dirty="0">
                <a:effectLst/>
              </a:rPr>
              <a:t> y a beaucoup de </a:t>
            </a:r>
            <a:r>
              <a:rPr lang="en-GB" dirty="0" err="1">
                <a:effectLst/>
              </a:rPr>
              <a:t>changements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dans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leurs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comportements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qu’il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est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intéresssant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d’analyser</a:t>
            </a:r>
            <a:r>
              <a:rPr lang="en-GB" dirty="0">
                <a:effectLst/>
              </a:rPr>
              <a:t>.</a:t>
            </a:r>
          </a:p>
          <a:p>
            <a:pPr marL="0" indent="0">
              <a:buNone/>
            </a:pPr>
            <a:endParaRPr lang="en-GB" dirty="0" smtClean="0">
              <a:effectLst/>
            </a:endParaRPr>
          </a:p>
          <a:p>
            <a:pPr marL="0" indent="0">
              <a:buNone/>
            </a:pPr>
            <a:r>
              <a:rPr lang="en-GB" dirty="0" err="1" smtClean="0">
                <a:effectLst/>
              </a:rPr>
              <a:t>Commençons</a:t>
            </a:r>
            <a:r>
              <a:rPr lang="en-GB" dirty="0" smtClean="0">
                <a:effectLst/>
              </a:rPr>
              <a:t> </a:t>
            </a:r>
            <a:r>
              <a:rPr lang="en-GB" dirty="0">
                <a:effectLst/>
              </a:rPr>
              <a:t>avec No. Bien </a:t>
            </a:r>
            <a:r>
              <a:rPr lang="en-GB" dirty="0" err="1">
                <a:effectLst/>
              </a:rPr>
              <a:t>qu’il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soit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indéniable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qu’étant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une</a:t>
            </a:r>
            <a:r>
              <a:rPr lang="en-GB" dirty="0">
                <a:effectLst/>
              </a:rPr>
              <a:t> sans–</a:t>
            </a:r>
            <a:r>
              <a:rPr lang="en-GB" dirty="0" err="1">
                <a:effectLst/>
              </a:rPr>
              <a:t>abri</a:t>
            </a:r>
            <a:r>
              <a:rPr lang="en-GB" dirty="0">
                <a:effectLst/>
              </a:rPr>
              <a:t>, </a:t>
            </a:r>
            <a:r>
              <a:rPr lang="en-GB" dirty="0" err="1">
                <a:effectLst/>
              </a:rPr>
              <a:t>elle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est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très</a:t>
            </a:r>
            <a:r>
              <a:rPr lang="en-GB" dirty="0">
                <a:effectLst/>
              </a:rPr>
              <a:t> fragile et </a:t>
            </a:r>
            <a:r>
              <a:rPr lang="en-GB" dirty="0" err="1">
                <a:effectLst/>
              </a:rPr>
              <a:t>vulnérable</a:t>
            </a:r>
            <a:r>
              <a:rPr lang="en-GB" dirty="0">
                <a:effectLst/>
              </a:rPr>
              <a:t>, on observe </a:t>
            </a:r>
            <a:r>
              <a:rPr lang="en-GB" dirty="0" err="1">
                <a:effectLst/>
              </a:rPr>
              <a:t>qu’ayant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souffert</a:t>
            </a:r>
            <a:r>
              <a:rPr lang="en-GB" dirty="0">
                <a:effectLst/>
              </a:rPr>
              <a:t> d’un </a:t>
            </a:r>
            <a:r>
              <a:rPr lang="en-GB" dirty="0" err="1">
                <a:effectLst/>
              </a:rPr>
              <a:t>manque</a:t>
            </a:r>
            <a:r>
              <a:rPr lang="en-GB" dirty="0">
                <a:effectLst/>
              </a:rPr>
              <a:t> de </a:t>
            </a:r>
            <a:r>
              <a:rPr lang="en-GB" dirty="0" err="1">
                <a:effectLst/>
              </a:rPr>
              <a:t>soutien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toute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sa</a:t>
            </a:r>
            <a:r>
              <a:rPr lang="en-GB" dirty="0">
                <a:effectLst/>
              </a:rPr>
              <a:t> vie, No </a:t>
            </a:r>
            <a:r>
              <a:rPr lang="en-GB" dirty="0" err="1">
                <a:effectLst/>
              </a:rPr>
              <a:t>est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très</a:t>
            </a:r>
            <a:r>
              <a:rPr lang="en-GB" dirty="0">
                <a:effectLst/>
              </a:rPr>
              <a:t> fragile </a:t>
            </a:r>
            <a:r>
              <a:rPr lang="en-GB" dirty="0" err="1">
                <a:effectLst/>
              </a:rPr>
              <a:t>mentalement</a:t>
            </a:r>
            <a:r>
              <a:rPr lang="en-GB" dirty="0">
                <a:effectLst/>
              </a:rPr>
              <a:t>. </a:t>
            </a:r>
            <a:endParaRPr lang="en-GB" dirty="0" smtClean="0">
              <a:effectLst/>
            </a:endParaRPr>
          </a:p>
          <a:p>
            <a:pPr marL="0" indent="0">
              <a:buNone/>
            </a:pPr>
            <a:r>
              <a:rPr lang="en-GB" dirty="0" err="1" smtClean="0">
                <a:effectLst/>
              </a:rPr>
              <a:t>En</a:t>
            </a:r>
            <a:r>
              <a:rPr lang="en-GB" dirty="0" smtClean="0">
                <a:effectLst/>
              </a:rPr>
              <a:t> </a:t>
            </a:r>
            <a:r>
              <a:rPr lang="en-GB" dirty="0" err="1">
                <a:effectLst/>
              </a:rPr>
              <a:t>effet</a:t>
            </a:r>
            <a:r>
              <a:rPr lang="en-GB" dirty="0">
                <a:effectLst/>
              </a:rPr>
              <a:t>, </a:t>
            </a:r>
            <a:r>
              <a:rPr lang="en-GB" dirty="0" err="1">
                <a:effectLst/>
              </a:rPr>
              <a:t>même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quand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elle</a:t>
            </a:r>
            <a:r>
              <a:rPr lang="en-GB" dirty="0">
                <a:effectLst/>
              </a:rPr>
              <a:t> a </a:t>
            </a:r>
            <a:r>
              <a:rPr lang="en-GB" dirty="0" err="1">
                <a:effectLst/>
              </a:rPr>
              <a:t>emménagé</a:t>
            </a:r>
            <a:r>
              <a:rPr lang="en-GB" dirty="0">
                <a:effectLst/>
              </a:rPr>
              <a:t> avec le </a:t>
            </a:r>
            <a:r>
              <a:rPr lang="en-GB" dirty="0" err="1">
                <a:effectLst/>
              </a:rPr>
              <a:t>famille</a:t>
            </a:r>
            <a:r>
              <a:rPr lang="en-GB" dirty="0">
                <a:effectLst/>
              </a:rPr>
              <a:t> de Lou, </a:t>
            </a:r>
            <a:r>
              <a:rPr lang="en-GB" dirty="0" err="1">
                <a:effectLst/>
              </a:rPr>
              <a:t>elle</a:t>
            </a:r>
            <a:r>
              <a:rPr lang="en-GB" dirty="0">
                <a:effectLst/>
              </a:rPr>
              <a:t> recommence à </a:t>
            </a:r>
            <a:r>
              <a:rPr lang="en-GB" dirty="0" err="1">
                <a:effectLst/>
              </a:rPr>
              <a:t>boire</a:t>
            </a:r>
            <a:r>
              <a:rPr lang="en-GB" dirty="0">
                <a:effectLst/>
              </a:rPr>
              <a:t> et se </a:t>
            </a:r>
            <a:r>
              <a:rPr lang="en-GB" dirty="0" err="1">
                <a:effectLst/>
              </a:rPr>
              <a:t>droguer</a:t>
            </a:r>
            <a:r>
              <a:rPr lang="en-GB" dirty="0">
                <a:effectLst/>
              </a:rPr>
              <a:t>. </a:t>
            </a:r>
            <a:r>
              <a:rPr lang="en-GB" dirty="0">
                <a:effectLst/>
              </a:rPr>
              <a:t> </a:t>
            </a:r>
            <a:r>
              <a:rPr lang="en-GB" dirty="0" smtClean="0">
                <a:effectLst/>
              </a:rPr>
              <a:t>On </a:t>
            </a:r>
            <a:r>
              <a:rPr lang="en-GB" dirty="0" err="1">
                <a:effectLst/>
              </a:rPr>
              <a:t>pourrait</a:t>
            </a:r>
            <a:r>
              <a:rPr lang="en-GB" dirty="0">
                <a:effectLst/>
              </a:rPr>
              <a:t> dire </a:t>
            </a:r>
            <a:r>
              <a:rPr lang="en-GB" dirty="0" err="1">
                <a:effectLst/>
              </a:rPr>
              <a:t>qu’elle</a:t>
            </a:r>
            <a:r>
              <a:rPr lang="en-GB" dirty="0">
                <a:effectLst/>
              </a:rPr>
              <a:t> a </a:t>
            </a:r>
            <a:r>
              <a:rPr lang="en-GB" dirty="0" err="1">
                <a:effectLst/>
              </a:rPr>
              <a:t>survécu</a:t>
            </a:r>
            <a:r>
              <a:rPr lang="en-GB" dirty="0">
                <a:effectLst/>
              </a:rPr>
              <a:t> à </a:t>
            </a:r>
            <a:r>
              <a:rPr lang="en-GB" dirty="0" err="1">
                <a:effectLst/>
              </a:rPr>
              <a:t>l’abandon</a:t>
            </a:r>
            <a:r>
              <a:rPr lang="en-GB" dirty="0">
                <a:effectLst/>
              </a:rPr>
              <a:t> de </a:t>
            </a:r>
            <a:r>
              <a:rPr lang="en-GB" dirty="0" err="1">
                <a:effectLst/>
              </a:rPr>
              <a:t>sa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mère</a:t>
            </a:r>
            <a:r>
              <a:rPr lang="en-GB" dirty="0">
                <a:effectLst/>
              </a:rPr>
              <a:t> et de vivre à la rue et </a:t>
            </a:r>
            <a:r>
              <a:rPr lang="en-GB" dirty="0" err="1">
                <a:effectLst/>
              </a:rPr>
              <a:t>qu’ainsi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elle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démontre</a:t>
            </a:r>
            <a:r>
              <a:rPr lang="en-GB" dirty="0">
                <a:effectLst/>
              </a:rPr>
              <a:t> de la force. </a:t>
            </a:r>
            <a:r>
              <a:rPr lang="en-GB" dirty="0" err="1">
                <a:effectLst/>
              </a:rPr>
              <a:t>Mais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pourtant</a:t>
            </a:r>
            <a:r>
              <a:rPr lang="en-GB" dirty="0">
                <a:effectLst/>
              </a:rPr>
              <a:t>, </a:t>
            </a:r>
            <a:r>
              <a:rPr lang="en-GB" dirty="0" err="1">
                <a:effectLst/>
              </a:rPr>
              <a:t>poussée</a:t>
            </a:r>
            <a:r>
              <a:rPr lang="en-GB" dirty="0">
                <a:effectLst/>
              </a:rPr>
              <a:t> par </a:t>
            </a:r>
            <a:r>
              <a:rPr lang="en-GB" dirty="0" err="1">
                <a:effectLst/>
              </a:rPr>
              <a:t>sa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vulnérabilité</a:t>
            </a:r>
            <a:r>
              <a:rPr lang="en-GB" dirty="0">
                <a:effectLst/>
              </a:rPr>
              <a:t> face à un patron qui </a:t>
            </a:r>
            <a:r>
              <a:rPr lang="en-GB" dirty="0" err="1">
                <a:effectLst/>
              </a:rPr>
              <a:t>l’abuse</a:t>
            </a:r>
            <a:r>
              <a:rPr lang="en-GB" dirty="0">
                <a:effectLst/>
              </a:rPr>
              <a:t> et la fait se </a:t>
            </a:r>
            <a:r>
              <a:rPr lang="en-GB" dirty="0" err="1">
                <a:effectLst/>
              </a:rPr>
              <a:t>prostituer</a:t>
            </a:r>
            <a:r>
              <a:rPr lang="en-GB" dirty="0">
                <a:effectLst/>
              </a:rPr>
              <a:t>, No </a:t>
            </a:r>
            <a:r>
              <a:rPr lang="en-GB" dirty="0" err="1">
                <a:effectLst/>
              </a:rPr>
              <a:t>est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si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faible</a:t>
            </a:r>
            <a:r>
              <a:rPr lang="en-GB" dirty="0">
                <a:effectLst/>
              </a:rPr>
              <a:t> et </a:t>
            </a:r>
            <a:r>
              <a:rPr lang="en-GB" dirty="0" err="1">
                <a:effectLst/>
              </a:rPr>
              <a:t>si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seule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qu’elle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n’a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personne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en</a:t>
            </a:r>
            <a:r>
              <a:rPr lang="en-GB" dirty="0">
                <a:effectLst/>
              </a:rPr>
              <a:t> qui se </a:t>
            </a:r>
            <a:r>
              <a:rPr lang="en-GB" dirty="0" err="1">
                <a:effectLst/>
              </a:rPr>
              <a:t>confier</a:t>
            </a:r>
            <a:r>
              <a:rPr lang="en-GB" dirty="0">
                <a:effectLst/>
              </a:rPr>
              <a:t> et </a:t>
            </a:r>
            <a:r>
              <a:rPr lang="en-GB" dirty="0" err="1">
                <a:effectLst/>
              </a:rPr>
              <a:t>personne</a:t>
            </a:r>
            <a:r>
              <a:rPr lang="en-GB" dirty="0">
                <a:effectLst/>
              </a:rPr>
              <a:t> pour </a:t>
            </a:r>
            <a:r>
              <a:rPr lang="en-GB" dirty="0" err="1">
                <a:effectLst/>
              </a:rPr>
              <a:t>l’aider</a:t>
            </a:r>
            <a:r>
              <a:rPr lang="en-GB" dirty="0">
                <a:effectLst/>
              </a:rPr>
              <a:t> à </a:t>
            </a:r>
            <a:r>
              <a:rPr lang="en-GB" dirty="0" err="1">
                <a:effectLst/>
              </a:rPr>
              <a:t>sortir</a:t>
            </a:r>
            <a:r>
              <a:rPr lang="en-GB" dirty="0">
                <a:effectLst/>
              </a:rPr>
              <a:t> de </a:t>
            </a:r>
            <a:r>
              <a:rPr lang="en-GB" dirty="0" err="1">
                <a:effectLst/>
              </a:rPr>
              <a:t>sa</a:t>
            </a:r>
            <a:r>
              <a:rPr lang="en-GB" dirty="0">
                <a:effectLst/>
              </a:rPr>
              <a:t> situation. </a:t>
            </a:r>
            <a:r>
              <a:rPr lang="en-GB" dirty="0" err="1">
                <a:effectLst/>
              </a:rPr>
              <a:t>Une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jeune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fille</a:t>
            </a:r>
            <a:r>
              <a:rPr lang="en-GB" dirty="0">
                <a:effectLst/>
              </a:rPr>
              <a:t> de 13 </a:t>
            </a:r>
            <a:r>
              <a:rPr lang="en-GB" dirty="0" err="1">
                <a:effectLst/>
              </a:rPr>
              <a:t>ans</a:t>
            </a:r>
            <a:r>
              <a:rPr lang="en-GB" dirty="0">
                <a:effectLst/>
              </a:rPr>
              <a:t> ne </a:t>
            </a:r>
            <a:r>
              <a:rPr lang="en-GB" dirty="0" err="1">
                <a:effectLst/>
              </a:rPr>
              <a:t>peut</a:t>
            </a:r>
            <a:r>
              <a:rPr lang="en-GB" dirty="0">
                <a:effectLst/>
              </a:rPr>
              <a:t> pas la </a:t>
            </a:r>
            <a:r>
              <a:rPr lang="en-GB" dirty="0" err="1">
                <a:effectLst/>
              </a:rPr>
              <a:t>sauver</a:t>
            </a:r>
            <a:r>
              <a:rPr lang="en-GB" dirty="0">
                <a:effectLst/>
              </a:rPr>
              <a:t>. </a:t>
            </a:r>
            <a:endParaRPr lang="en-GB" dirty="0" smtClean="0">
              <a:effectLst/>
            </a:endParaRPr>
          </a:p>
          <a:p>
            <a:pPr marL="0" indent="0">
              <a:buNone/>
            </a:pPr>
            <a:r>
              <a:rPr lang="en-GB" dirty="0" err="1" smtClean="0">
                <a:effectLst/>
              </a:rPr>
              <a:t>Peut-être</a:t>
            </a:r>
            <a:r>
              <a:rPr lang="en-GB" dirty="0" smtClean="0">
                <a:effectLst/>
              </a:rPr>
              <a:t> </a:t>
            </a:r>
            <a:r>
              <a:rPr lang="en-GB" dirty="0" err="1">
                <a:effectLst/>
              </a:rPr>
              <a:t>qu’une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autre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preuve</a:t>
            </a:r>
            <a:r>
              <a:rPr lang="en-GB" dirty="0">
                <a:effectLst/>
              </a:rPr>
              <a:t> de la force de No </a:t>
            </a:r>
            <a:r>
              <a:rPr lang="en-GB" dirty="0" err="1">
                <a:effectLst/>
              </a:rPr>
              <a:t>est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qu’elle</a:t>
            </a:r>
            <a:r>
              <a:rPr lang="en-GB" dirty="0">
                <a:effectLst/>
              </a:rPr>
              <a:t> a </a:t>
            </a:r>
            <a:r>
              <a:rPr lang="en-GB" dirty="0" err="1">
                <a:effectLst/>
              </a:rPr>
              <a:t>réalisé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ce</a:t>
            </a:r>
            <a:r>
              <a:rPr lang="en-GB" dirty="0">
                <a:effectLst/>
              </a:rPr>
              <a:t> fait et que </a:t>
            </a:r>
            <a:r>
              <a:rPr lang="en-GB" dirty="0" err="1">
                <a:effectLst/>
              </a:rPr>
              <a:t>c’est</a:t>
            </a:r>
            <a:r>
              <a:rPr lang="en-GB" dirty="0">
                <a:effectLst/>
              </a:rPr>
              <a:t> la raison pour </a:t>
            </a:r>
            <a:r>
              <a:rPr lang="en-GB" dirty="0" err="1">
                <a:effectLst/>
              </a:rPr>
              <a:t>laquelle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elle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disparait</a:t>
            </a:r>
            <a:r>
              <a:rPr lang="en-GB" dirty="0">
                <a:effectLst/>
              </a:rPr>
              <a:t> et ne </a:t>
            </a:r>
            <a:r>
              <a:rPr lang="en-GB" dirty="0" err="1">
                <a:effectLst/>
              </a:rPr>
              <a:t>retrouve</a:t>
            </a:r>
            <a:r>
              <a:rPr lang="en-GB" dirty="0">
                <a:effectLst/>
              </a:rPr>
              <a:t> pas Lou pour </a:t>
            </a:r>
            <a:r>
              <a:rPr lang="en-GB" dirty="0" err="1">
                <a:effectLst/>
              </a:rPr>
              <a:t>partir</a:t>
            </a:r>
            <a:r>
              <a:rPr lang="en-GB" dirty="0">
                <a:effectLst/>
              </a:rPr>
              <a:t> ensemble.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9644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78346F"/>
      </a:dk2>
      <a:lt2>
        <a:srgbClr val="D9A8D2"/>
      </a:lt2>
      <a:accent1>
        <a:srgbClr val="CE57AB"/>
      </a:accent1>
      <a:accent2>
        <a:srgbClr val="8E8EFD"/>
      </a:accent2>
      <a:accent3>
        <a:srgbClr val="7CBCE0"/>
      </a:accent3>
      <a:accent4>
        <a:srgbClr val="70BF9F"/>
      </a:accent4>
      <a:accent5>
        <a:srgbClr val="A5B960"/>
      </a:accent5>
      <a:accent6>
        <a:srgbClr val="D47A57"/>
      </a:accent6>
      <a:hlink>
        <a:srgbClr val="D164DE"/>
      </a:hlink>
      <a:folHlink>
        <a:srgbClr val="BE87C4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D4FE1632-F131-47D3-A814-99E9CD025E2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3F7CF89D0DA24182D8BD5910AD89F4" ma:contentTypeVersion="1" ma:contentTypeDescription="Create a new document." ma:contentTypeScope="" ma:versionID="567ae329f6d48215cd46cf3b313343dc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D3CCAEF9-D9E3-4D78-AF88-2EEBC872DF4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51CBD1A-F205-4B69-938D-15D9E74EEC8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9C1ED49-4ABD-4B78-AE69-8DE5EEB2C477}">
  <ds:schemaRefs>
    <ds:schemaRef ds:uri="http://purl.org/dc/elements/1.1/"/>
    <ds:schemaRef ds:uri="http://schemas.microsoft.com/sharepoint/v3"/>
    <ds:schemaRef ds:uri="http://purl.org/dc/terms/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TM04033921[[fn=Damask]]</Template>
  <TotalTime>378</TotalTime>
  <Words>587</Words>
  <Application>Microsoft Office PowerPoint</Application>
  <PresentationFormat>Widescreen</PresentationFormat>
  <Paragraphs>40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Bookman Old Style</vt:lpstr>
      <vt:lpstr>Rockwell</vt:lpstr>
      <vt:lpstr>Damask</vt:lpstr>
      <vt:lpstr>FRENCH Paper 2 Writing     End of term BENCHMARK </vt:lpstr>
      <vt:lpstr>« Fragiles, vulnérables et marginalisées. » Dans quelle mesure ces trois mots décrivent-ils à la fois Lou et No ?</vt:lpstr>
      <vt:lpstr>« Fragiles, vulnérables et marginalisées. » Dans quelle mesure ces trois mots décrivent-ils à la fois Lou et No ?</vt:lpstr>
      <vt:lpstr>« Fragiles, vulnérables et marginalisées. » Dans quelle mesure ces trois mots décrivent-ils à la fois Lou et No ?</vt:lpstr>
      <vt:lpstr>Feedback</vt:lpstr>
      <vt:lpstr>Possible content</vt:lpstr>
      <vt:lpstr>Questions evaluatives?</vt:lpstr>
      <vt:lpstr>PowerPoint Presentation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FRENCH Paper 2 Writing     End of term BENCHMARK </dc:title>
  <dc:creator>Frédérique E. Lecerf</dc:creator>
  <cp:lastModifiedBy>Frédérique E. Lecerf</cp:lastModifiedBy>
  <cp:revision>8</cp:revision>
  <dcterms:created xsi:type="dcterms:W3CDTF">2017-12-05T11:00:02Z</dcterms:created>
  <dcterms:modified xsi:type="dcterms:W3CDTF">2022-01-14T14:42:23Z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0x010100793F7CF89D0DA24182D8BD5910AD89F4</vt:lpwstr>
  </property>
</Properties>
</file>