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7" r:id="rId7"/>
    <p:sldId id="262" r:id="rId8"/>
    <p:sldId id="261" r:id="rId9"/>
    <p:sldId id="258" r:id="rId10"/>
    <p:sldId id="260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734" y="465138"/>
            <a:ext cx="9734719" cy="2387600"/>
          </a:xfrm>
        </p:spPr>
        <p:txBody>
          <a:bodyPr>
            <a:normAutofit/>
          </a:bodyPr>
          <a:lstStyle/>
          <a:p>
            <a:r>
              <a:rPr lang="en-GB" dirty="0">
                <a:effectLst/>
              </a:rPr>
              <a:t>FRENCH Paper 2 Writing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		</a:t>
            </a:r>
            <a:br>
              <a:rPr lang="en-GB" dirty="0">
                <a:effectLst/>
              </a:rPr>
            </a:br>
            <a:r>
              <a:rPr lang="en-GB" dirty="0" smtClean="0">
                <a:effectLst/>
              </a:rPr>
              <a:t>End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term BENCHMARK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950" y="4533900"/>
            <a:ext cx="9001462" cy="1655762"/>
          </a:xfrm>
        </p:spPr>
        <p:txBody>
          <a:bodyPr/>
          <a:lstStyle/>
          <a:p>
            <a:r>
              <a:rPr lang="en-GB" dirty="0">
                <a:effectLst/>
              </a:rPr>
              <a:t>ESSAY 2 NEM</a:t>
            </a:r>
            <a:br>
              <a:rPr lang="en-GB" dirty="0">
                <a:effectLst/>
              </a:rPr>
            </a:br>
            <a:r>
              <a:rPr lang="fr-FR" dirty="0">
                <a:effectLst/>
              </a:rPr>
              <a:t>Delphine de Vigan : </a:t>
            </a:r>
            <a:r>
              <a:rPr lang="fr-FR" u="sng" dirty="0">
                <a:effectLst/>
              </a:rPr>
              <a:t>No et moi</a:t>
            </a:r>
            <a:r>
              <a:rPr lang="fr-FR" dirty="0">
                <a:effectLst/>
              </a:rPr>
              <a:t> 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390" y="3094038"/>
            <a:ext cx="2190583" cy="1198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66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" y="2342147"/>
            <a:ext cx="11026924" cy="166320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00"/>
                </a:solidFill>
                <a:effectLst/>
              </a:rPr>
              <a:t>« </a:t>
            </a:r>
            <a:r>
              <a:rPr lang="fr-FR" dirty="0">
                <a:effectLst/>
              </a:rPr>
              <a:t>Fragiles</a:t>
            </a:r>
            <a:r>
              <a:rPr lang="fr-FR" dirty="0">
                <a:solidFill>
                  <a:srgbClr val="FFFF00"/>
                </a:solidFill>
                <a:effectLst/>
              </a:rPr>
              <a:t>, </a:t>
            </a:r>
            <a:r>
              <a:rPr lang="fr-FR" dirty="0">
                <a:effectLst/>
              </a:rPr>
              <a:t>vulnérables</a:t>
            </a:r>
            <a:r>
              <a:rPr lang="fr-FR" dirty="0">
                <a:solidFill>
                  <a:srgbClr val="FFFF00"/>
                </a:solidFill>
                <a:effectLst/>
              </a:rPr>
              <a:t> et </a:t>
            </a:r>
            <a:r>
              <a:rPr lang="fr-FR" dirty="0">
                <a:effectLst/>
              </a:rPr>
              <a:t>marginalisées</a:t>
            </a:r>
            <a:r>
              <a:rPr lang="fr-FR" dirty="0">
                <a:solidFill>
                  <a:srgbClr val="FFFF00"/>
                </a:solidFill>
                <a:effectLst/>
              </a:rPr>
              <a:t>. » Dans quelle mesure ces trois mots décrivent-ils à la fois </a:t>
            </a:r>
            <a:r>
              <a:rPr lang="fr-FR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</a:rPr>
              <a:t>Lou </a:t>
            </a:r>
            <a:r>
              <a:rPr lang="fr-FR" dirty="0">
                <a:solidFill>
                  <a:srgbClr val="FFFF00"/>
                </a:solidFill>
                <a:effectLst/>
              </a:rPr>
              <a:t>et </a:t>
            </a:r>
            <a:r>
              <a:rPr lang="fr-FR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</a:rPr>
              <a:t>No</a:t>
            </a:r>
            <a:r>
              <a:rPr lang="fr-FR" dirty="0">
                <a:solidFill>
                  <a:srgbClr val="FFFF00"/>
                </a:solidFill>
                <a:effectLst/>
              </a:rPr>
              <a:t>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609600"/>
            <a:ext cx="10596043" cy="163353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00"/>
                </a:solidFill>
                <a:effectLst/>
              </a:rPr>
              <a:t>« Fragiles, vulnérables et marginalisées. » Dans quelle mesure ces trois mots décrivent-ils à la fois Lou et No </a:t>
            </a:r>
            <a:r>
              <a:rPr lang="fr-FR" dirty="0" smtClean="0">
                <a:solidFill>
                  <a:srgbClr val="FFFF00"/>
                </a:solidFill>
                <a:effectLst/>
              </a:rPr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4" y="2422358"/>
            <a:ext cx="10894844" cy="39463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>
              <a:effectLst/>
            </a:endParaRPr>
          </a:p>
          <a:p>
            <a:r>
              <a:rPr lang="fr-FR" sz="3000" dirty="0">
                <a:effectLst/>
              </a:rPr>
              <a:t>Travail de préparation par table 5 min</a:t>
            </a:r>
            <a:endParaRPr lang="en-GB" sz="3000" dirty="0">
              <a:effectLst/>
            </a:endParaRPr>
          </a:p>
          <a:p>
            <a:r>
              <a:rPr lang="en-GB" sz="3000" dirty="0">
                <a:effectLst/>
              </a:rPr>
              <a:t>Discuss the possible key points </a:t>
            </a:r>
            <a:r>
              <a:rPr lang="en-GB" sz="3000" dirty="0" smtClean="0">
                <a:effectLst/>
              </a:rPr>
              <a:t>of this essay</a:t>
            </a:r>
            <a:endParaRPr lang="en-GB" sz="3000" dirty="0">
              <a:effectLst/>
            </a:endParaRPr>
          </a:p>
          <a:p>
            <a:r>
              <a:rPr lang="en-GB" sz="3000" dirty="0">
                <a:effectLst/>
              </a:rPr>
              <a:t>It seems clear to agree with the judgement but you now need to ensure that you are successful in arguing the case for No and for Lou</a:t>
            </a:r>
            <a:r>
              <a:rPr lang="en-GB" sz="3000" dirty="0" smtClean="0">
                <a:effectLst/>
              </a:rPr>
              <a:t>.</a:t>
            </a:r>
          </a:p>
          <a:p>
            <a:r>
              <a:rPr lang="en-GB" sz="3000" dirty="0" smtClean="0">
                <a:effectLst/>
              </a:rPr>
              <a:t>The title invites you to write 2  main parts in the essay:</a:t>
            </a:r>
            <a:r>
              <a:rPr lang="en-GB" sz="260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GB" sz="2600" dirty="0" smtClean="0">
                <a:effectLst/>
              </a:rPr>
              <a:t>		1 for No, 1 for Lou.</a:t>
            </a:r>
            <a:endParaRPr lang="en-GB" sz="2600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4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" y="2342147"/>
            <a:ext cx="11026924" cy="166320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00"/>
                </a:solidFill>
                <a:effectLst/>
              </a:rPr>
              <a:t>« </a:t>
            </a:r>
            <a:r>
              <a:rPr lang="fr-FR" dirty="0">
                <a:effectLst/>
              </a:rPr>
              <a:t>Fragiles</a:t>
            </a:r>
            <a:r>
              <a:rPr lang="fr-FR" dirty="0">
                <a:solidFill>
                  <a:srgbClr val="FFFF00"/>
                </a:solidFill>
                <a:effectLst/>
              </a:rPr>
              <a:t>, </a:t>
            </a:r>
            <a:r>
              <a:rPr lang="fr-FR" dirty="0">
                <a:effectLst/>
              </a:rPr>
              <a:t>vulnérables</a:t>
            </a:r>
            <a:r>
              <a:rPr lang="fr-FR" dirty="0">
                <a:solidFill>
                  <a:srgbClr val="FFFF00"/>
                </a:solidFill>
                <a:effectLst/>
              </a:rPr>
              <a:t> et </a:t>
            </a:r>
            <a:r>
              <a:rPr lang="fr-FR" dirty="0">
                <a:effectLst/>
              </a:rPr>
              <a:t>marginalisées</a:t>
            </a:r>
            <a:r>
              <a:rPr lang="fr-FR" dirty="0">
                <a:solidFill>
                  <a:srgbClr val="FFFF00"/>
                </a:solidFill>
                <a:effectLst/>
              </a:rPr>
              <a:t>. » Dans quelle mesure ces trois mots décrivent-ils à la fois </a:t>
            </a:r>
            <a:r>
              <a:rPr lang="fr-FR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</a:rPr>
              <a:t>Lou </a:t>
            </a:r>
            <a:r>
              <a:rPr lang="fr-FR" dirty="0">
                <a:solidFill>
                  <a:srgbClr val="FFFF00"/>
                </a:solidFill>
                <a:effectLst/>
              </a:rPr>
              <a:t>et </a:t>
            </a:r>
            <a:r>
              <a:rPr lang="fr-FR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</a:rPr>
              <a:t>No</a:t>
            </a:r>
            <a:r>
              <a:rPr lang="fr-FR" dirty="0">
                <a:solidFill>
                  <a:srgbClr val="FFFF00"/>
                </a:solidFill>
                <a:effectLst/>
              </a:rPr>
              <a:t>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2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Poussez</a:t>
            </a:r>
            <a:r>
              <a:rPr lang="en-GB" dirty="0" smtClean="0"/>
              <a:t> </a:t>
            </a:r>
            <a:r>
              <a:rPr lang="en-GB" dirty="0" err="1" smtClean="0"/>
              <a:t>votre</a:t>
            </a:r>
            <a:r>
              <a:rPr lang="en-GB" dirty="0" smtClean="0"/>
              <a:t> </a:t>
            </a:r>
            <a:r>
              <a:rPr lang="en-GB" dirty="0" err="1" smtClean="0"/>
              <a:t>évaluation</a:t>
            </a:r>
            <a:r>
              <a:rPr lang="en-GB" dirty="0"/>
              <a:t> </a:t>
            </a:r>
            <a:r>
              <a:rPr lang="en-GB" dirty="0" smtClean="0"/>
              <a:t>et de </a:t>
            </a:r>
            <a:r>
              <a:rPr lang="en-GB" dirty="0" err="1" smtClean="0"/>
              <a:t>façon</a:t>
            </a:r>
            <a:r>
              <a:rPr lang="en-GB" dirty="0" smtClean="0"/>
              <a:t> plus </a:t>
            </a:r>
            <a:r>
              <a:rPr lang="en-GB" dirty="0" err="1" smtClean="0"/>
              <a:t>personnelle</a:t>
            </a:r>
            <a:endParaRPr lang="en-GB" dirty="0" smtClean="0"/>
          </a:p>
          <a:p>
            <a:pPr lvl="1"/>
            <a:r>
              <a:rPr lang="en-GB" dirty="0" smtClean="0"/>
              <a:t>“je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d’avis</a:t>
            </a:r>
            <a:r>
              <a:rPr lang="en-GB" dirty="0" smtClean="0"/>
              <a:t> que…”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796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0"/>
            <a:ext cx="10353761" cy="1326321"/>
          </a:xfrm>
        </p:spPr>
        <p:txBody>
          <a:bodyPr/>
          <a:lstStyle/>
          <a:p>
            <a:r>
              <a:rPr lang="en-GB" dirty="0">
                <a:effectLst/>
              </a:rPr>
              <a:t>Possible </a:t>
            </a:r>
            <a:r>
              <a:rPr lang="en-GB" dirty="0" smtClean="0">
                <a:effectLst/>
              </a:rPr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8" y="931025"/>
            <a:ext cx="11305309" cy="55499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effectLst/>
              </a:rPr>
              <a:t>arguing </a:t>
            </a:r>
            <a:r>
              <a:rPr lang="en-GB" dirty="0">
                <a:solidFill>
                  <a:srgbClr val="FFFF00"/>
                </a:solidFill>
                <a:effectLst/>
              </a:rPr>
              <a:t>the case for No: </a:t>
            </a:r>
          </a:p>
          <a:p>
            <a:r>
              <a:rPr lang="en-GB" dirty="0">
                <a:effectLst/>
              </a:rPr>
              <a:t>Fragile and vulnerable because of how she lives on the streets </a:t>
            </a:r>
          </a:p>
          <a:p>
            <a:r>
              <a:rPr lang="en-GB" dirty="0">
                <a:effectLst/>
              </a:rPr>
              <a:t>Because of her lack of income or employment or a roof over her head </a:t>
            </a:r>
          </a:p>
          <a:p>
            <a:r>
              <a:rPr lang="en-GB" dirty="0">
                <a:effectLst/>
              </a:rPr>
              <a:t>Because of the insecurity of living conditions and also her alcoholism </a:t>
            </a:r>
          </a:p>
          <a:p>
            <a:r>
              <a:rPr lang="en-GB" dirty="0">
                <a:effectLst/>
              </a:rPr>
              <a:t>Marginalised because she is homeless </a:t>
            </a:r>
            <a:endParaRPr lang="en-GB" dirty="0" smtClean="0">
              <a:effectLst/>
            </a:endParaRPr>
          </a:p>
          <a:p>
            <a:endParaRPr lang="en-GB" dirty="0">
              <a:effectLst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effectLst/>
              </a:rPr>
              <a:t>arguing </a:t>
            </a:r>
            <a:r>
              <a:rPr lang="en-GB" dirty="0">
                <a:solidFill>
                  <a:srgbClr val="FFFF00"/>
                </a:solidFill>
                <a:effectLst/>
              </a:rPr>
              <a:t>the case for Lou: </a:t>
            </a:r>
          </a:p>
          <a:p>
            <a:r>
              <a:rPr lang="en-GB" dirty="0">
                <a:effectLst/>
              </a:rPr>
              <a:t>Fragile and vulnerable because of her strained relationships at home, especially with her mother and because of the latter’s depression and mental illness </a:t>
            </a:r>
          </a:p>
          <a:p>
            <a:r>
              <a:rPr lang="en-GB" dirty="0">
                <a:effectLst/>
              </a:rPr>
              <a:t>Fragile and vulnerable because of low self-esteem </a:t>
            </a:r>
          </a:p>
          <a:p>
            <a:r>
              <a:rPr lang="en-GB" dirty="0">
                <a:effectLst/>
              </a:rPr>
              <a:t>Marginalised at school because of her intelligence </a:t>
            </a:r>
          </a:p>
          <a:p>
            <a:r>
              <a:rPr lang="en-GB" dirty="0">
                <a:effectLst/>
              </a:rPr>
              <a:t>Lou has difficulty forming relationships with her </a:t>
            </a:r>
            <a:r>
              <a:rPr lang="en-GB" dirty="0" smtClean="0">
                <a:effectLst/>
              </a:rPr>
              <a:t>peers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935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657" y="160713"/>
            <a:ext cx="10353761" cy="52093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Questions </a:t>
            </a:r>
            <a:r>
              <a:rPr lang="en-GB" dirty="0" err="1" smtClean="0">
                <a:solidFill>
                  <a:srgbClr val="FFFF00"/>
                </a:solidFill>
              </a:rPr>
              <a:t>evaluatives</a:t>
            </a:r>
            <a:r>
              <a:rPr lang="en-GB" dirty="0" smtClean="0">
                <a:solidFill>
                  <a:srgbClr val="FFFF00"/>
                </a:solidFill>
              </a:rPr>
              <a:t>?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657" y="822961"/>
            <a:ext cx="10444900" cy="5719156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Lou </a:t>
            </a:r>
            <a:r>
              <a:rPr lang="en-GB" sz="2400" dirty="0" err="1" smtClean="0"/>
              <a:t>montre</a:t>
            </a:r>
            <a:r>
              <a:rPr lang="en-GB" sz="2400" dirty="0" smtClean="0"/>
              <a:t>-t-</a:t>
            </a:r>
            <a:r>
              <a:rPr lang="en-GB" sz="2400" dirty="0" err="1" smtClean="0"/>
              <a:t>elle</a:t>
            </a:r>
            <a:r>
              <a:rPr lang="en-GB" sz="2400" dirty="0" smtClean="0"/>
              <a:t> de la force (</a:t>
            </a:r>
            <a:r>
              <a:rPr lang="en-GB" sz="2400" dirty="0" err="1" smtClean="0"/>
              <a:t>mentale</a:t>
            </a:r>
            <a:r>
              <a:rPr lang="en-GB" sz="2400" dirty="0" smtClean="0"/>
              <a:t>)?</a:t>
            </a:r>
          </a:p>
          <a:p>
            <a:r>
              <a:rPr lang="en-GB" sz="2400" dirty="0" smtClean="0"/>
              <a:t>Et No?</a:t>
            </a:r>
          </a:p>
          <a:p>
            <a:endParaRPr lang="en-GB" sz="2400" dirty="0"/>
          </a:p>
          <a:p>
            <a:r>
              <a:rPr lang="en-GB" sz="2400" dirty="0" smtClean="0"/>
              <a:t>Les </a:t>
            </a:r>
            <a:r>
              <a:rPr lang="en-GB" sz="2400" dirty="0" err="1" smtClean="0"/>
              <a:t>filles</a:t>
            </a:r>
            <a:r>
              <a:rPr lang="en-GB" sz="2400" dirty="0" smtClean="0"/>
              <a:t> </a:t>
            </a:r>
            <a:r>
              <a:rPr lang="en-GB" sz="2400" dirty="0" err="1" smtClean="0"/>
              <a:t>sont-elles</a:t>
            </a:r>
            <a:r>
              <a:rPr lang="en-GB" sz="2400" dirty="0" smtClean="0"/>
              <a:t> les </a:t>
            </a:r>
            <a:r>
              <a:rPr lang="en-GB" sz="2400" dirty="0" err="1" smtClean="0"/>
              <a:t>mêmes</a:t>
            </a:r>
            <a:r>
              <a:rPr lang="en-GB" sz="2400" dirty="0" smtClean="0"/>
              <a:t> au début et à la fin du livre?</a:t>
            </a:r>
          </a:p>
          <a:p>
            <a:endParaRPr lang="en-GB" sz="2400" dirty="0"/>
          </a:p>
          <a:p>
            <a:r>
              <a:rPr lang="en-GB" sz="2400" dirty="0" err="1" smtClean="0"/>
              <a:t>Pourquoi</a:t>
            </a:r>
            <a:r>
              <a:rPr lang="en-GB" sz="2400" dirty="0" smtClean="0"/>
              <a:t> No ne </a:t>
            </a:r>
            <a:r>
              <a:rPr lang="en-GB" sz="2400" dirty="0" err="1" smtClean="0"/>
              <a:t>retrouve</a:t>
            </a:r>
            <a:r>
              <a:rPr lang="en-GB" sz="2400" dirty="0" smtClean="0"/>
              <a:t>-t-</a:t>
            </a:r>
            <a:r>
              <a:rPr lang="en-GB" sz="2400" dirty="0" err="1" smtClean="0"/>
              <a:t>elle</a:t>
            </a:r>
            <a:r>
              <a:rPr lang="en-GB" sz="2400" dirty="0" smtClean="0"/>
              <a:t> pas Lou et </a:t>
            </a:r>
            <a:r>
              <a:rPr lang="en-GB" sz="2400" dirty="0" err="1" smtClean="0"/>
              <a:t>disparait</a:t>
            </a:r>
            <a:r>
              <a:rPr lang="en-GB" sz="2400" dirty="0" smtClean="0"/>
              <a:t>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i="1" dirty="0" smtClean="0">
                <a:solidFill>
                  <a:srgbClr val="92D050"/>
                </a:solidFill>
              </a:rPr>
              <a:t>“A mon </a:t>
            </a:r>
            <a:r>
              <a:rPr lang="en-GB" sz="2400" i="1" dirty="0" err="1" smtClean="0">
                <a:solidFill>
                  <a:srgbClr val="92D050"/>
                </a:solidFill>
              </a:rPr>
              <a:t>avis</a:t>
            </a:r>
            <a:r>
              <a:rPr lang="en-GB" sz="2400" i="1" dirty="0" smtClean="0">
                <a:solidFill>
                  <a:srgbClr val="92D050"/>
                </a:solidFill>
              </a:rPr>
              <a:t>, No </a:t>
            </a:r>
            <a:r>
              <a:rPr lang="en-GB" sz="2400" i="1" dirty="0" err="1" smtClean="0">
                <a:solidFill>
                  <a:srgbClr val="92D050"/>
                </a:solidFill>
              </a:rPr>
              <a:t>s‘est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sentie</a:t>
            </a:r>
            <a:r>
              <a:rPr lang="en-GB" sz="2400" i="1" dirty="0" smtClean="0">
                <a:solidFill>
                  <a:srgbClr val="92D050"/>
                </a:solidFill>
              </a:rPr>
              <a:t> plus </a:t>
            </a:r>
            <a:r>
              <a:rPr lang="en-GB" sz="2400" i="1" dirty="0" err="1" smtClean="0">
                <a:solidFill>
                  <a:srgbClr val="92D050"/>
                </a:solidFill>
              </a:rPr>
              <a:t>seule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quand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elle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habitait</a:t>
            </a:r>
            <a:r>
              <a:rPr lang="en-GB" sz="2400" i="1" dirty="0" smtClean="0">
                <a:solidFill>
                  <a:srgbClr val="92D050"/>
                </a:solidFill>
              </a:rPr>
              <a:t> chez les Bertignac </a:t>
            </a:r>
            <a:r>
              <a:rPr lang="en-GB" sz="2400" i="1" dirty="0" err="1" smtClean="0">
                <a:solidFill>
                  <a:srgbClr val="92D050"/>
                </a:solidFill>
              </a:rPr>
              <a:t>parce-qu’elle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s’est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rendue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compte</a:t>
            </a:r>
            <a:r>
              <a:rPr lang="en-GB" sz="2400" i="1" dirty="0" smtClean="0">
                <a:solidFill>
                  <a:srgbClr val="92D050"/>
                </a:solidFill>
              </a:rPr>
              <a:t> de la </a:t>
            </a:r>
            <a:r>
              <a:rPr lang="en-GB" sz="2400" i="1" dirty="0" err="1" smtClean="0">
                <a:solidFill>
                  <a:srgbClr val="92D050"/>
                </a:solidFill>
              </a:rPr>
              <a:t>mesure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dans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laquelle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sa</a:t>
            </a:r>
            <a:r>
              <a:rPr lang="en-GB" sz="2400" i="1" dirty="0" smtClean="0">
                <a:solidFill>
                  <a:srgbClr val="92D050"/>
                </a:solidFill>
              </a:rPr>
              <a:t> vie </a:t>
            </a:r>
            <a:r>
              <a:rPr lang="en-GB" sz="2400" i="1" dirty="0" err="1" smtClean="0">
                <a:solidFill>
                  <a:srgbClr val="92D050"/>
                </a:solidFill>
              </a:rPr>
              <a:t>était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différente</a:t>
            </a:r>
            <a:r>
              <a:rPr lang="en-GB" sz="2400" i="1" dirty="0" smtClean="0">
                <a:solidFill>
                  <a:srgbClr val="92D050"/>
                </a:solidFill>
              </a:rPr>
              <a:t> de </a:t>
            </a:r>
            <a:r>
              <a:rPr lang="en-GB" sz="2400" i="1" dirty="0" err="1" smtClean="0">
                <a:solidFill>
                  <a:srgbClr val="92D050"/>
                </a:solidFill>
              </a:rPr>
              <a:t>celle</a:t>
            </a:r>
            <a:r>
              <a:rPr lang="en-GB" sz="2400" i="1" dirty="0" smtClean="0">
                <a:solidFill>
                  <a:srgbClr val="92D050"/>
                </a:solidFill>
              </a:rPr>
              <a:t> de Lou… Elle a </a:t>
            </a:r>
            <a:r>
              <a:rPr lang="en-GB" sz="2400" i="1" dirty="0" err="1" smtClean="0">
                <a:solidFill>
                  <a:srgbClr val="92D050"/>
                </a:solidFill>
              </a:rPr>
              <a:t>peut-être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aussi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réalisé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qu’elle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devait</a:t>
            </a:r>
            <a:r>
              <a:rPr lang="en-GB" sz="2400" i="1" dirty="0" smtClean="0">
                <a:solidFill>
                  <a:srgbClr val="92D050"/>
                </a:solidFill>
              </a:rPr>
              <a:t> </a:t>
            </a:r>
            <a:r>
              <a:rPr lang="en-GB" sz="2400" i="1" dirty="0" err="1" smtClean="0">
                <a:solidFill>
                  <a:srgbClr val="92D050"/>
                </a:solidFill>
              </a:rPr>
              <a:t>laisser</a:t>
            </a:r>
            <a:r>
              <a:rPr lang="en-GB" sz="2400" i="1" dirty="0" smtClean="0">
                <a:solidFill>
                  <a:srgbClr val="92D050"/>
                </a:solidFill>
              </a:rPr>
              <a:t> Lou vivre </a:t>
            </a:r>
            <a:r>
              <a:rPr lang="en-GB" sz="2400" i="1" dirty="0" err="1" smtClean="0">
                <a:solidFill>
                  <a:srgbClr val="92D050"/>
                </a:solidFill>
              </a:rPr>
              <a:t>sa</a:t>
            </a:r>
            <a:r>
              <a:rPr lang="en-GB" sz="2400" i="1" dirty="0" smtClean="0">
                <a:solidFill>
                  <a:srgbClr val="92D050"/>
                </a:solidFill>
              </a:rPr>
              <a:t> vie…</a:t>
            </a:r>
          </a:p>
          <a:p>
            <a:pPr marL="0" indent="0">
              <a:buNone/>
            </a:pPr>
            <a:endParaRPr lang="en-GB" sz="2400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74566"/>
            <a:ext cx="11305309" cy="6492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effectLst/>
              </a:rPr>
              <a:t>Selon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moi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dans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une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certaine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mesure</a:t>
            </a:r>
            <a:r>
              <a:rPr lang="en-GB" dirty="0">
                <a:effectLst/>
              </a:rPr>
              <a:t>, les 3 mots “</a:t>
            </a:r>
            <a:r>
              <a:rPr lang="en-GB" dirty="0" err="1">
                <a:effectLst/>
              </a:rPr>
              <a:t>fragiles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vulnérales</a:t>
            </a:r>
            <a:r>
              <a:rPr lang="en-GB" dirty="0">
                <a:effectLst/>
              </a:rPr>
              <a:t> et </a:t>
            </a:r>
            <a:r>
              <a:rPr lang="en-GB" dirty="0" err="1">
                <a:effectLst/>
              </a:rPr>
              <a:t>marginalisées</a:t>
            </a:r>
            <a:r>
              <a:rPr lang="en-GB" dirty="0">
                <a:effectLst/>
              </a:rPr>
              <a:t>” </a:t>
            </a:r>
            <a:r>
              <a:rPr lang="en-GB" dirty="0" err="1">
                <a:effectLst/>
              </a:rPr>
              <a:t>décrivent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bien</a:t>
            </a:r>
            <a:r>
              <a:rPr lang="en-GB" dirty="0">
                <a:effectLst/>
              </a:rPr>
              <a:t> les </a:t>
            </a:r>
            <a:r>
              <a:rPr lang="en-GB" dirty="0" err="1">
                <a:effectLst/>
              </a:rPr>
              <a:t>deux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personnages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principaux</a:t>
            </a:r>
            <a:r>
              <a:rPr lang="en-GB" dirty="0">
                <a:effectLst/>
              </a:rPr>
              <a:t>, Lou et No, </a:t>
            </a:r>
            <a:r>
              <a:rPr lang="en-GB" dirty="0" err="1">
                <a:effectLst/>
              </a:rPr>
              <a:t>mais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alors</a:t>
            </a:r>
            <a:r>
              <a:rPr lang="en-GB" dirty="0">
                <a:effectLst/>
              </a:rPr>
              <a:t> que </a:t>
            </a:r>
            <a:r>
              <a:rPr lang="en-GB" dirty="0" err="1">
                <a:effectLst/>
              </a:rPr>
              <a:t>l’histoire</a:t>
            </a:r>
            <a:r>
              <a:rPr lang="en-GB" dirty="0">
                <a:effectLst/>
              </a:rPr>
              <a:t> de ‘No et </a:t>
            </a:r>
            <a:r>
              <a:rPr lang="en-GB" dirty="0" err="1">
                <a:effectLst/>
              </a:rPr>
              <a:t>Moi</a:t>
            </a:r>
            <a:r>
              <a:rPr lang="en-GB" dirty="0">
                <a:effectLst/>
              </a:rPr>
              <a:t>’ se </a:t>
            </a:r>
            <a:r>
              <a:rPr lang="en-GB" dirty="0" err="1">
                <a:effectLst/>
              </a:rPr>
              <a:t>développe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il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évident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qu’il</a:t>
            </a:r>
            <a:r>
              <a:rPr lang="en-GB" dirty="0">
                <a:effectLst/>
              </a:rPr>
              <a:t> y a beaucoup de </a:t>
            </a:r>
            <a:r>
              <a:rPr lang="en-GB" dirty="0" err="1">
                <a:effectLst/>
              </a:rPr>
              <a:t>changements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dans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leurs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comportements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qu’il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intéresssant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d’analyser</a:t>
            </a:r>
            <a:r>
              <a:rPr lang="en-GB" dirty="0">
                <a:effectLst/>
              </a:rPr>
              <a:t>.</a:t>
            </a:r>
          </a:p>
          <a:p>
            <a:pPr marL="0" indent="0">
              <a:buNone/>
            </a:pP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err="1" smtClean="0">
                <a:effectLst/>
              </a:rPr>
              <a:t>Commençons</a:t>
            </a:r>
            <a:r>
              <a:rPr lang="en-GB" dirty="0" smtClean="0">
                <a:effectLst/>
              </a:rPr>
              <a:t> </a:t>
            </a:r>
            <a:r>
              <a:rPr lang="en-GB" dirty="0">
                <a:effectLst/>
              </a:rPr>
              <a:t>avec No. Bien </a:t>
            </a:r>
            <a:r>
              <a:rPr lang="en-GB" dirty="0" err="1">
                <a:effectLst/>
              </a:rPr>
              <a:t>qu’il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soit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indéniable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qu’étant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une</a:t>
            </a:r>
            <a:r>
              <a:rPr lang="en-GB" dirty="0">
                <a:effectLst/>
              </a:rPr>
              <a:t> sans–</a:t>
            </a:r>
            <a:r>
              <a:rPr lang="en-GB" dirty="0" err="1">
                <a:effectLst/>
              </a:rPr>
              <a:t>abri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elle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très</a:t>
            </a:r>
            <a:r>
              <a:rPr lang="en-GB" dirty="0">
                <a:effectLst/>
              </a:rPr>
              <a:t> fragile et </a:t>
            </a:r>
            <a:r>
              <a:rPr lang="en-GB" dirty="0" err="1">
                <a:effectLst/>
              </a:rPr>
              <a:t>vulnérable</a:t>
            </a:r>
            <a:r>
              <a:rPr lang="en-GB" dirty="0">
                <a:effectLst/>
              </a:rPr>
              <a:t>, on observe </a:t>
            </a:r>
            <a:r>
              <a:rPr lang="en-GB" dirty="0" err="1">
                <a:effectLst/>
              </a:rPr>
              <a:t>qu’ayant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souffert</a:t>
            </a:r>
            <a:r>
              <a:rPr lang="en-GB" dirty="0">
                <a:effectLst/>
              </a:rPr>
              <a:t> d’un </a:t>
            </a:r>
            <a:r>
              <a:rPr lang="en-GB" dirty="0" err="1">
                <a:effectLst/>
              </a:rPr>
              <a:t>manque</a:t>
            </a:r>
            <a:r>
              <a:rPr lang="en-GB" dirty="0">
                <a:effectLst/>
              </a:rPr>
              <a:t> de </a:t>
            </a:r>
            <a:r>
              <a:rPr lang="en-GB" dirty="0" err="1">
                <a:effectLst/>
              </a:rPr>
              <a:t>soutien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toute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sa</a:t>
            </a:r>
            <a:r>
              <a:rPr lang="en-GB" dirty="0">
                <a:effectLst/>
              </a:rPr>
              <a:t> vie, No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très</a:t>
            </a:r>
            <a:r>
              <a:rPr lang="en-GB" dirty="0">
                <a:effectLst/>
              </a:rPr>
              <a:t> fragile </a:t>
            </a:r>
            <a:r>
              <a:rPr lang="en-GB" dirty="0" err="1">
                <a:effectLst/>
              </a:rPr>
              <a:t>mentalement</a:t>
            </a:r>
            <a:r>
              <a:rPr lang="en-GB" dirty="0">
                <a:effectLst/>
              </a:rPr>
              <a:t>. </a:t>
            </a: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err="1" smtClean="0">
                <a:effectLst/>
              </a:rPr>
              <a:t>En</a:t>
            </a:r>
            <a:r>
              <a:rPr lang="en-GB" dirty="0" smtClean="0">
                <a:effectLst/>
              </a:rPr>
              <a:t> </a:t>
            </a:r>
            <a:r>
              <a:rPr lang="en-GB" dirty="0" err="1">
                <a:effectLst/>
              </a:rPr>
              <a:t>effet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même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quand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elle</a:t>
            </a:r>
            <a:r>
              <a:rPr lang="en-GB" dirty="0">
                <a:effectLst/>
              </a:rPr>
              <a:t> a </a:t>
            </a:r>
            <a:r>
              <a:rPr lang="en-GB" dirty="0" err="1">
                <a:effectLst/>
              </a:rPr>
              <a:t>emménagé</a:t>
            </a:r>
            <a:r>
              <a:rPr lang="en-GB" dirty="0">
                <a:effectLst/>
              </a:rPr>
              <a:t> avec le </a:t>
            </a:r>
            <a:r>
              <a:rPr lang="en-GB" dirty="0" err="1">
                <a:effectLst/>
              </a:rPr>
              <a:t>famille</a:t>
            </a:r>
            <a:r>
              <a:rPr lang="en-GB" dirty="0">
                <a:effectLst/>
              </a:rPr>
              <a:t> de Lou, </a:t>
            </a:r>
            <a:r>
              <a:rPr lang="en-GB" dirty="0" err="1">
                <a:effectLst/>
              </a:rPr>
              <a:t>elle</a:t>
            </a:r>
            <a:r>
              <a:rPr lang="en-GB" dirty="0">
                <a:effectLst/>
              </a:rPr>
              <a:t> recommence à </a:t>
            </a:r>
            <a:r>
              <a:rPr lang="en-GB" dirty="0" err="1">
                <a:effectLst/>
              </a:rPr>
              <a:t>boire</a:t>
            </a:r>
            <a:r>
              <a:rPr lang="en-GB" dirty="0">
                <a:effectLst/>
              </a:rPr>
              <a:t> et se </a:t>
            </a:r>
            <a:r>
              <a:rPr lang="en-GB" dirty="0" err="1">
                <a:effectLst/>
              </a:rPr>
              <a:t>droguer</a:t>
            </a:r>
            <a:r>
              <a:rPr lang="en-GB" dirty="0">
                <a:effectLst/>
              </a:rPr>
              <a:t>. </a:t>
            </a:r>
            <a:r>
              <a:rPr lang="en-GB" dirty="0">
                <a:effectLst/>
              </a:rPr>
              <a:t> </a:t>
            </a:r>
            <a:r>
              <a:rPr lang="en-GB" dirty="0" smtClean="0">
                <a:effectLst/>
              </a:rPr>
              <a:t>On </a:t>
            </a:r>
            <a:r>
              <a:rPr lang="en-GB" dirty="0" err="1">
                <a:effectLst/>
              </a:rPr>
              <a:t>pourrait</a:t>
            </a:r>
            <a:r>
              <a:rPr lang="en-GB" dirty="0">
                <a:effectLst/>
              </a:rPr>
              <a:t> dire </a:t>
            </a:r>
            <a:r>
              <a:rPr lang="en-GB" dirty="0" err="1">
                <a:effectLst/>
              </a:rPr>
              <a:t>qu’elle</a:t>
            </a:r>
            <a:r>
              <a:rPr lang="en-GB" dirty="0">
                <a:effectLst/>
              </a:rPr>
              <a:t> a </a:t>
            </a:r>
            <a:r>
              <a:rPr lang="en-GB" dirty="0" err="1">
                <a:effectLst/>
              </a:rPr>
              <a:t>survécu</a:t>
            </a:r>
            <a:r>
              <a:rPr lang="en-GB" dirty="0">
                <a:effectLst/>
              </a:rPr>
              <a:t> à </a:t>
            </a:r>
            <a:r>
              <a:rPr lang="en-GB" dirty="0" err="1">
                <a:effectLst/>
              </a:rPr>
              <a:t>l’abandon</a:t>
            </a:r>
            <a:r>
              <a:rPr lang="en-GB" dirty="0">
                <a:effectLst/>
              </a:rPr>
              <a:t> de </a:t>
            </a:r>
            <a:r>
              <a:rPr lang="en-GB" dirty="0" err="1">
                <a:effectLst/>
              </a:rPr>
              <a:t>sa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mère</a:t>
            </a:r>
            <a:r>
              <a:rPr lang="en-GB" dirty="0">
                <a:effectLst/>
              </a:rPr>
              <a:t> et de vivre à la rue et </a:t>
            </a:r>
            <a:r>
              <a:rPr lang="en-GB" dirty="0" err="1">
                <a:effectLst/>
              </a:rPr>
              <a:t>qu’ainsi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démontre</a:t>
            </a:r>
            <a:r>
              <a:rPr lang="en-GB" dirty="0">
                <a:effectLst/>
              </a:rPr>
              <a:t> de la force. </a:t>
            </a:r>
            <a:r>
              <a:rPr lang="en-GB" dirty="0" err="1">
                <a:effectLst/>
              </a:rPr>
              <a:t>Mais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pourtant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poussée</a:t>
            </a:r>
            <a:r>
              <a:rPr lang="en-GB" dirty="0">
                <a:effectLst/>
              </a:rPr>
              <a:t> par </a:t>
            </a:r>
            <a:r>
              <a:rPr lang="en-GB" dirty="0" err="1">
                <a:effectLst/>
              </a:rPr>
              <a:t>sa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vulnérabilité</a:t>
            </a:r>
            <a:r>
              <a:rPr lang="en-GB" dirty="0">
                <a:effectLst/>
              </a:rPr>
              <a:t> face à un patron qui </a:t>
            </a:r>
            <a:r>
              <a:rPr lang="en-GB" dirty="0" err="1">
                <a:effectLst/>
              </a:rPr>
              <a:t>l’abuse</a:t>
            </a:r>
            <a:r>
              <a:rPr lang="en-GB" dirty="0">
                <a:effectLst/>
              </a:rPr>
              <a:t> et la fait se </a:t>
            </a:r>
            <a:r>
              <a:rPr lang="en-GB" dirty="0" err="1">
                <a:effectLst/>
              </a:rPr>
              <a:t>prostituer</a:t>
            </a:r>
            <a:r>
              <a:rPr lang="en-GB" dirty="0">
                <a:effectLst/>
              </a:rPr>
              <a:t>, No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faible</a:t>
            </a:r>
            <a:r>
              <a:rPr lang="en-GB" dirty="0">
                <a:effectLst/>
              </a:rPr>
              <a:t> et </a:t>
            </a:r>
            <a:r>
              <a:rPr lang="en-GB" dirty="0" err="1">
                <a:effectLst/>
              </a:rPr>
              <a:t>si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seule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qu’elle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n’a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personne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</a:t>
            </a:r>
            <a:r>
              <a:rPr lang="en-GB" dirty="0">
                <a:effectLst/>
              </a:rPr>
              <a:t> qui se </a:t>
            </a:r>
            <a:r>
              <a:rPr lang="en-GB" dirty="0" err="1">
                <a:effectLst/>
              </a:rPr>
              <a:t>confier</a:t>
            </a:r>
            <a:r>
              <a:rPr lang="en-GB" dirty="0">
                <a:effectLst/>
              </a:rPr>
              <a:t> et </a:t>
            </a:r>
            <a:r>
              <a:rPr lang="en-GB" dirty="0" err="1">
                <a:effectLst/>
              </a:rPr>
              <a:t>personne</a:t>
            </a:r>
            <a:r>
              <a:rPr lang="en-GB" dirty="0">
                <a:effectLst/>
              </a:rPr>
              <a:t> pour </a:t>
            </a:r>
            <a:r>
              <a:rPr lang="en-GB" dirty="0" err="1">
                <a:effectLst/>
              </a:rPr>
              <a:t>l’aider</a:t>
            </a:r>
            <a:r>
              <a:rPr lang="en-GB" dirty="0">
                <a:effectLst/>
              </a:rPr>
              <a:t> à </a:t>
            </a:r>
            <a:r>
              <a:rPr lang="en-GB" dirty="0" err="1">
                <a:effectLst/>
              </a:rPr>
              <a:t>sortir</a:t>
            </a:r>
            <a:r>
              <a:rPr lang="en-GB" dirty="0">
                <a:effectLst/>
              </a:rPr>
              <a:t> de </a:t>
            </a:r>
            <a:r>
              <a:rPr lang="en-GB" dirty="0" err="1">
                <a:effectLst/>
              </a:rPr>
              <a:t>sa</a:t>
            </a:r>
            <a:r>
              <a:rPr lang="en-GB" dirty="0">
                <a:effectLst/>
              </a:rPr>
              <a:t> situation. </a:t>
            </a:r>
            <a:r>
              <a:rPr lang="en-GB" dirty="0" err="1">
                <a:effectLst/>
              </a:rPr>
              <a:t>Une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jeune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fille</a:t>
            </a:r>
            <a:r>
              <a:rPr lang="en-GB" dirty="0">
                <a:effectLst/>
              </a:rPr>
              <a:t> de 13 </a:t>
            </a:r>
            <a:r>
              <a:rPr lang="en-GB" dirty="0" err="1">
                <a:effectLst/>
              </a:rPr>
              <a:t>ans</a:t>
            </a:r>
            <a:r>
              <a:rPr lang="en-GB" dirty="0">
                <a:effectLst/>
              </a:rPr>
              <a:t> ne </a:t>
            </a:r>
            <a:r>
              <a:rPr lang="en-GB" dirty="0" err="1">
                <a:effectLst/>
              </a:rPr>
              <a:t>peut</a:t>
            </a:r>
            <a:r>
              <a:rPr lang="en-GB" dirty="0">
                <a:effectLst/>
              </a:rPr>
              <a:t> pas la </a:t>
            </a:r>
            <a:r>
              <a:rPr lang="en-GB" dirty="0" err="1">
                <a:effectLst/>
              </a:rPr>
              <a:t>sauver</a:t>
            </a:r>
            <a:r>
              <a:rPr lang="en-GB" dirty="0">
                <a:effectLst/>
              </a:rPr>
              <a:t>. </a:t>
            </a:r>
            <a:endParaRPr lang="en-GB" dirty="0" smtClean="0">
              <a:effectLst/>
            </a:endParaRPr>
          </a:p>
          <a:p>
            <a:pPr marL="0" indent="0">
              <a:buNone/>
            </a:pPr>
            <a:r>
              <a:rPr lang="en-GB" dirty="0" err="1" smtClean="0">
                <a:effectLst/>
              </a:rPr>
              <a:t>Peut-être</a:t>
            </a:r>
            <a:r>
              <a:rPr lang="en-GB" dirty="0" smtClean="0">
                <a:effectLst/>
              </a:rPr>
              <a:t> </a:t>
            </a:r>
            <a:r>
              <a:rPr lang="en-GB" dirty="0" err="1">
                <a:effectLst/>
              </a:rPr>
              <a:t>qu’une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autre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preuve</a:t>
            </a:r>
            <a:r>
              <a:rPr lang="en-GB" dirty="0">
                <a:effectLst/>
              </a:rPr>
              <a:t> de la force de No </a:t>
            </a:r>
            <a:r>
              <a:rPr lang="en-GB" dirty="0" err="1">
                <a:effectLst/>
              </a:rPr>
              <a:t>est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qu’elle</a:t>
            </a:r>
            <a:r>
              <a:rPr lang="en-GB" dirty="0">
                <a:effectLst/>
              </a:rPr>
              <a:t> a </a:t>
            </a:r>
            <a:r>
              <a:rPr lang="en-GB" dirty="0" err="1">
                <a:effectLst/>
              </a:rPr>
              <a:t>réalisé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ce</a:t>
            </a:r>
            <a:r>
              <a:rPr lang="en-GB" dirty="0">
                <a:effectLst/>
              </a:rPr>
              <a:t> fait et que </a:t>
            </a:r>
            <a:r>
              <a:rPr lang="en-GB" dirty="0" err="1">
                <a:effectLst/>
              </a:rPr>
              <a:t>c’est</a:t>
            </a:r>
            <a:r>
              <a:rPr lang="en-GB" dirty="0">
                <a:effectLst/>
              </a:rPr>
              <a:t> la raison pour </a:t>
            </a:r>
            <a:r>
              <a:rPr lang="en-GB" dirty="0" err="1">
                <a:effectLst/>
              </a:rPr>
              <a:t>laquelle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elle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disparait</a:t>
            </a:r>
            <a:r>
              <a:rPr lang="en-GB" dirty="0">
                <a:effectLst/>
              </a:rPr>
              <a:t> et ne </a:t>
            </a:r>
            <a:r>
              <a:rPr lang="en-GB" dirty="0" err="1">
                <a:effectLst/>
              </a:rPr>
              <a:t>retrouve</a:t>
            </a:r>
            <a:r>
              <a:rPr lang="en-GB" dirty="0">
                <a:effectLst/>
              </a:rPr>
              <a:t> pas Lou pour </a:t>
            </a:r>
            <a:r>
              <a:rPr lang="en-GB" dirty="0" err="1">
                <a:effectLst/>
              </a:rPr>
              <a:t>partir</a:t>
            </a:r>
            <a:r>
              <a:rPr lang="en-GB" dirty="0">
                <a:effectLst/>
              </a:rPr>
              <a:t> ensemble.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6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3CCAEF9-D9E3-4D78-AF88-2EEBC872DF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1CBD1A-F205-4B69-938D-15D9E74EEC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C1ED49-4ABD-4B78-AE69-8DE5EEB2C477}">
  <ds:schemaRefs>
    <ds:schemaRef ds:uri="http://purl.org/dc/elements/1.1/"/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378</TotalTime>
  <Words>587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FRENCH Paper 2 Writing     End of term BENCHMARK </vt:lpstr>
      <vt:lpstr>« Fragiles, vulnérables et marginalisées. » Dans quelle mesure ces trois mots décrivent-ils à la fois Lou et No ?</vt:lpstr>
      <vt:lpstr>« Fragiles, vulnérables et marginalisées. » Dans quelle mesure ces trois mots décrivent-ils à la fois Lou et No ?</vt:lpstr>
      <vt:lpstr>« Fragiles, vulnérables et marginalisées. » Dans quelle mesure ces trois mots décrivent-ils à la fois Lou et No ?</vt:lpstr>
      <vt:lpstr>Feedback</vt:lpstr>
      <vt:lpstr>Possible content</vt:lpstr>
      <vt:lpstr>Questions evaluatives?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Paper 2 Writing     End of term BENCHMARK </dc:title>
  <dc:creator>Frédérique E. Lecerf</dc:creator>
  <cp:lastModifiedBy>Frédérique E. Lecerf</cp:lastModifiedBy>
  <cp:revision>8</cp:revision>
  <dcterms:created xsi:type="dcterms:W3CDTF">2017-12-05T11:00:02Z</dcterms:created>
  <dcterms:modified xsi:type="dcterms:W3CDTF">2022-01-14T14:42:23Z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