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1"/>
  </p:handoutMasterIdLst>
  <p:sldIdLst>
    <p:sldId id="256" r:id="rId2"/>
    <p:sldId id="257" r:id="rId3"/>
    <p:sldId id="265" r:id="rId4"/>
    <p:sldId id="258" r:id="rId5"/>
    <p:sldId id="259" r:id="rId6"/>
    <p:sldId id="261" r:id="rId7"/>
    <p:sldId id="262" r:id="rId8"/>
    <p:sldId id="263" r:id="rId9"/>
    <p:sldId id="264"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624951B-A2EA-455F-AC14-BEDC17F92791}" type="datetimeFigureOut">
              <a:rPr lang="en-GB" smtClean="0"/>
              <a:t>30/11/2017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84FBD7D-0337-48A2-9DFD-040FA3B142F8}" type="slidenum">
              <a:rPr lang="en-GB" smtClean="0"/>
              <a:t>‹#›</a:t>
            </a:fld>
            <a:endParaRPr lang="en-GB"/>
          </a:p>
        </p:txBody>
      </p:sp>
    </p:spTree>
    <p:extLst>
      <p:ext uri="{BB962C8B-B14F-4D97-AF65-F5344CB8AC3E}">
        <p14:creationId xmlns:p14="http://schemas.microsoft.com/office/powerpoint/2010/main" val="10249919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11/30/2017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sesofcinema.com/2003/great-directors/penn/" TargetMode="External"/><Relationship Id="rId2" Type="http://schemas.openxmlformats.org/officeDocument/2006/relationships/hyperlink" Target="http://hcl.harvard.edu/hfa/films/2008janfeb/penn.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esofcinema.com/2005/spotlight-on-screenwriter-robert-towne/shampo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Influential films</a:t>
            </a:r>
            <a:endParaRPr lang="en-GB" dirty="0"/>
          </a:p>
        </p:txBody>
      </p:sp>
      <p:sp>
        <p:nvSpPr>
          <p:cNvPr id="3" name="Subtitle 2"/>
          <p:cNvSpPr>
            <a:spLocks noGrp="1"/>
          </p:cNvSpPr>
          <p:nvPr>
            <p:ph type="subTitle" idx="1"/>
          </p:nvPr>
        </p:nvSpPr>
        <p:spPr/>
        <p:txBody>
          <a:bodyPr/>
          <a:lstStyle/>
          <a:p>
            <a:r>
              <a:rPr lang="en-GB" dirty="0"/>
              <a:t>wider context</a:t>
            </a:r>
          </a:p>
        </p:txBody>
      </p:sp>
    </p:spTree>
    <p:extLst>
      <p:ext uri="{BB962C8B-B14F-4D97-AF65-F5344CB8AC3E}">
        <p14:creationId xmlns:p14="http://schemas.microsoft.com/office/powerpoint/2010/main" val="354954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07934"/>
            <a:ext cx="9720072" cy="1499616"/>
          </a:xfrm>
        </p:spPr>
        <p:txBody>
          <a:bodyPr/>
          <a:lstStyle/>
          <a:p>
            <a:r>
              <a:rPr lang="en-GB" dirty="0" smtClean="0"/>
              <a:t>Auteur </a:t>
            </a:r>
            <a:endParaRPr lang="en-GB" dirty="0"/>
          </a:p>
        </p:txBody>
      </p:sp>
      <p:sp>
        <p:nvSpPr>
          <p:cNvPr id="3" name="Content Placeholder 2"/>
          <p:cNvSpPr>
            <a:spLocks noGrp="1"/>
          </p:cNvSpPr>
          <p:nvPr>
            <p:ph idx="1"/>
          </p:nvPr>
        </p:nvSpPr>
        <p:spPr>
          <a:xfrm>
            <a:off x="900303" y="1604865"/>
            <a:ext cx="9967722" cy="4480560"/>
          </a:xfrm>
        </p:spPr>
        <p:txBody>
          <a:bodyPr/>
          <a:lstStyle/>
          <a:p>
            <a:pPr marL="0" indent="0">
              <a:buNone/>
            </a:pPr>
            <a:r>
              <a:rPr lang="en-GB" sz="2000" i="1" dirty="0" smtClean="0">
                <a:solidFill>
                  <a:schemeClr val="bg2">
                    <a:lumMod val="75000"/>
                  </a:schemeClr>
                </a:solidFill>
              </a:rPr>
              <a:t>‘The </a:t>
            </a:r>
            <a:r>
              <a:rPr lang="en-GB" sz="2000" i="1" dirty="0">
                <a:solidFill>
                  <a:schemeClr val="bg2">
                    <a:lumMod val="75000"/>
                  </a:schemeClr>
                </a:solidFill>
              </a:rPr>
              <a:t>auteur theory, </a:t>
            </a:r>
            <a:r>
              <a:rPr lang="en-GB" sz="2000" i="1" dirty="0" smtClean="0">
                <a:solidFill>
                  <a:schemeClr val="bg2">
                    <a:lumMod val="75000"/>
                  </a:schemeClr>
                </a:solidFill>
              </a:rPr>
              <a:t>holds </a:t>
            </a:r>
            <a:r>
              <a:rPr lang="en-GB" sz="2000" i="1" dirty="0">
                <a:solidFill>
                  <a:schemeClr val="bg2">
                    <a:lumMod val="75000"/>
                  </a:schemeClr>
                </a:solidFill>
              </a:rPr>
              <a:t>that the director, who oversees all audio and visual elements of the motion picture, is more to be considered the “author” of the movie than is the writer of the screenplay. In other words, such fundamental visual elements as camera placement, blocking, lighting, and scene length, rather than plot line, convey the message of the film. Supporters of the auteur theory further contend that the most cinematically successful films will bear the unmistakable personal stamp of the </a:t>
            </a:r>
            <a:r>
              <a:rPr lang="en-GB" sz="2000" i="1" dirty="0" smtClean="0">
                <a:solidFill>
                  <a:schemeClr val="bg2">
                    <a:lumMod val="75000"/>
                  </a:schemeClr>
                </a:solidFill>
              </a:rPr>
              <a:t>director.’</a:t>
            </a:r>
            <a:endParaRPr lang="en-GB" sz="2000" i="1" dirty="0">
              <a:solidFill>
                <a:schemeClr val="bg2">
                  <a:lumMod val="75000"/>
                </a:schemeClr>
              </a:solidFill>
            </a:endParaRPr>
          </a:p>
          <a:p>
            <a:pPr marL="457200" indent="-457200">
              <a:buFont typeface="+mj-lt"/>
              <a:buAutoNum type="arabicPeriod"/>
            </a:pPr>
            <a:r>
              <a:rPr lang="en-GB" sz="2000" dirty="0" smtClean="0"/>
              <a:t>But is it as simple as naming the director as the Auteur in Bonnie and Clyde?</a:t>
            </a:r>
          </a:p>
          <a:p>
            <a:pPr marL="457200" indent="-457200">
              <a:buFont typeface="+mj-lt"/>
              <a:buAutoNum type="arabicPeriod"/>
            </a:pPr>
            <a:r>
              <a:rPr lang="en-GB" sz="2000" dirty="0" smtClean="0"/>
              <a:t>Who had the most influence over the films visual style and ideology? </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024128" y="4542608"/>
            <a:ext cx="1827680" cy="2323322"/>
          </a:xfrm>
          <a:prstGeom prst="rect">
            <a:avLst/>
          </a:prstGeom>
        </p:spPr>
      </p:pic>
      <p:pic>
        <p:nvPicPr>
          <p:cNvPr id="5" name="Picture 4"/>
          <p:cNvPicPr>
            <a:picLocks noChangeAspect="1"/>
          </p:cNvPicPr>
          <p:nvPr/>
        </p:nvPicPr>
        <p:blipFill>
          <a:blip r:embed="rId3"/>
          <a:stretch>
            <a:fillRect/>
          </a:stretch>
        </p:blipFill>
        <p:spPr>
          <a:xfrm>
            <a:off x="5488856" y="4584595"/>
            <a:ext cx="1845222" cy="2239347"/>
          </a:xfrm>
          <a:prstGeom prst="rect">
            <a:avLst/>
          </a:prstGeom>
        </p:spPr>
      </p:pic>
      <p:pic>
        <p:nvPicPr>
          <p:cNvPr id="6" name="Picture 5"/>
          <p:cNvPicPr>
            <a:picLocks noChangeAspect="1"/>
          </p:cNvPicPr>
          <p:nvPr/>
        </p:nvPicPr>
        <p:blipFill>
          <a:blip r:embed="rId4"/>
          <a:stretch>
            <a:fillRect/>
          </a:stretch>
        </p:blipFill>
        <p:spPr>
          <a:xfrm>
            <a:off x="10143991" y="4613988"/>
            <a:ext cx="1448067" cy="2164701"/>
          </a:xfrm>
          <a:prstGeom prst="rect">
            <a:avLst/>
          </a:prstGeom>
        </p:spPr>
      </p:pic>
    </p:spTree>
    <p:extLst>
      <p:ext uri="{BB962C8B-B14F-4D97-AF65-F5344CB8AC3E}">
        <p14:creationId xmlns:p14="http://schemas.microsoft.com/office/powerpoint/2010/main" val="128075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SHEET </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784600" y="1052657"/>
            <a:ext cx="8026401" cy="5510773"/>
          </a:xfrm>
          <a:prstGeom prst="rect">
            <a:avLst/>
          </a:prstGeom>
        </p:spPr>
      </p:pic>
    </p:spTree>
    <p:extLst>
      <p:ext uri="{BB962C8B-B14F-4D97-AF65-F5344CB8AC3E}">
        <p14:creationId xmlns:p14="http://schemas.microsoft.com/office/powerpoint/2010/main" val="396835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Jules &amp; Jim (1961)</a:t>
            </a:r>
            <a:endParaRPr lang="en-GB" i="1" dirty="0"/>
          </a:p>
        </p:txBody>
      </p:sp>
      <p:sp>
        <p:nvSpPr>
          <p:cNvPr id="3" name="Content Placeholder 2"/>
          <p:cNvSpPr>
            <a:spLocks noGrp="1"/>
          </p:cNvSpPr>
          <p:nvPr>
            <p:ph idx="1"/>
          </p:nvPr>
        </p:nvSpPr>
        <p:spPr>
          <a:xfrm>
            <a:off x="669566" y="2084832"/>
            <a:ext cx="6934884" cy="4023360"/>
          </a:xfrm>
        </p:spPr>
        <p:txBody>
          <a:bodyPr>
            <a:normAutofit fontScale="92500" lnSpcReduction="20000"/>
          </a:bodyPr>
          <a:lstStyle/>
          <a:p>
            <a:r>
              <a:rPr lang="en-GB" dirty="0" smtClean="0">
                <a:solidFill>
                  <a:srgbClr val="0070C0"/>
                </a:solidFill>
              </a:rPr>
              <a:t>David Newman </a:t>
            </a:r>
            <a:r>
              <a:rPr lang="en-GB" dirty="0" smtClean="0"/>
              <a:t>and </a:t>
            </a:r>
            <a:r>
              <a:rPr lang="en-GB" dirty="0" smtClean="0">
                <a:solidFill>
                  <a:srgbClr val="0070C0"/>
                </a:solidFill>
              </a:rPr>
              <a:t>Robert Benton </a:t>
            </a:r>
            <a:r>
              <a:rPr lang="en-GB" dirty="0" smtClean="0"/>
              <a:t>were said to be ‘captivated by the zest and spirit of the French New Wave directors, </a:t>
            </a:r>
            <a:r>
              <a:rPr lang="en-GB" dirty="0" smtClean="0">
                <a:solidFill>
                  <a:srgbClr val="0070C0"/>
                </a:solidFill>
              </a:rPr>
              <a:t>Francois Truffaut</a:t>
            </a:r>
            <a:r>
              <a:rPr lang="en-GB" dirty="0" smtClean="0"/>
              <a:t> and </a:t>
            </a:r>
            <a:r>
              <a:rPr lang="en-GB" dirty="0" smtClean="0">
                <a:solidFill>
                  <a:srgbClr val="0070C0"/>
                </a:solidFill>
              </a:rPr>
              <a:t>Jean-Luc Godard </a:t>
            </a:r>
            <a:r>
              <a:rPr lang="en-GB" dirty="0" smtClean="0"/>
              <a:t>when writing </a:t>
            </a:r>
            <a:r>
              <a:rPr lang="en-GB" i="1" dirty="0" smtClean="0"/>
              <a:t>Bonnie and Clyde</a:t>
            </a:r>
            <a:r>
              <a:rPr lang="en-GB" dirty="0" smtClean="0"/>
              <a:t>. </a:t>
            </a:r>
          </a:p>
          <a:p>
            <a:endParaRPr lang="en-GB" dirty="0"/>
          </a:p>
          <a:p>
            <a:r>
              <a:rPr lang="en-GB" dirty="0" smtClean="0">
                <a:solidFill>
                  <a:schemeClr val="bg1">
                    <a:lumMod val="50000"/>
                  </a:schemeClr>
                </a:solidFill>
              </a:rPr>
              <a:t>Two of Truffaut’s films provided lasting influence on the writers; </a:t>
            </a:r>
            <a:r>
              <a:rPr lang="en-GB" i="1" dirty="0" smtClean="0">
                <a:solidFill>
                  <a:schemeClr val="bg1">
                    <a:lumMod val="50000"/>
                  </a:schemeClr>
                </a:solidFill>
              </a:rPr>
              <a:t>Shoot the Piano Player (1960) </a:t>
            </a:r>
            <a:r>
              <a:rPr lang="en-GB" dirty="0" smtClean="0">
                <a:solidFill>
                  <a:schemeClr val="bg1">
                    <a:lumMod val="50000"/>
                  </a:schemeClr>
                </a:solidFill>
              </a:rPr>
              <a:t>with it’s stylish combination of humour and darkness within a milieu of noir </a:t>
            </a:r>
            <a:r>
              <a:rPr lang="en-GB" dirty="0" err="1" smtClean="0">
                <a:solidFill>
                  <a:schemeClr val="bg1">
                    <a:lumMod val="50000"/>
                  </a:schemeClr>
                </a:solidFill>
              </a:rPr>
              <a:t>gangsterism</a:t>
            </a:r>
            <a:r>
              <a:rPr lang="en-GB" dirty="0" smtClean="0">
                <a:solidFill>
                  <a:schemeClr val="bg1">
                    <a:lumMod val="50000"/>
                  </a:schemeClr>
                </a:solidFill>
              </a:rPr>
              <a:t> and </a:t>
            </a:r>
            <a:r>
              <a:rPr lang="en-GB" i="1" dirty="0" smtClean="0">
                <a:solidFill>
                  <a:srgbClr val="0070C0"/>
                </a:solidFill>
              </a:rPr>
              <a:t>Jules and Jim (1961)</a:t>
            </a:r>
            <a:r>
              <a:rPr lang="en-GB" i="1" dirty="0" smtClean="0">
                <a:solidFill>
                  <a:schemeClr val="bg1">
                    <a:lumMod val="50000"/>
                  </a:schemeClr>
                </a:solidFill>
              </a:rPr>
              <a:t> </a:t>
            </a:r>
            <a:r>
              <a:rPr lang="en-GB" dirty="0" smtClean="0">
                <a:solidFill>
                  <a:schemeClr val="bg1">
                    <a:lumMod val="50000"/>
                  </a:schemeClr>
                </a:solidFill>
              </a:rPr>
              <a:t>a love triangle drenched in an atmospheric past which spoke to the problems of the present.</a:t>
            </a:r>
          </a:p>
          <a:p>
            <a:endParaRPr lang="en-GB" i="1" dirty="0"/>
          </a:p>
          <a:p>
            <a:r>
              <a:rPr lang="en-GB" dirty="0" smtClean="0"/>
              <a:t>Truffaut was offered the opportunity to direct </a:t>
            </a:r>
            <a:r>
              <a:rPr lang="en-GB" i="1" dirty="0" smtClean="0"/>
              <a:t>Bonnie and Clyde </a:t>
            </a:r>
            <a:r>
              <a:rPr lang="en-GB" dirty="0" smtClean="0"/>
              <a:t>but turned it down to make </a:t>
            </a:r>
            <a:r>
              <a:rPr lang="en-GB" i="1" dirty="0" smtClean="0"/>
              <a:t>Fahrenheit 451 (1966</a:t>
            </a:r>
            <a:r>
              <a:rPr lang="en-GB" dirty="0" smtClean="0"/>
              <a:t>). However, he did provide notes on crucial visual and dramatic ideas that found their way into the final script. </a:t>
            </a:r>
            <a:endParaRPr lang="en-GB" i="1" dirty="0" smtClean="0"/>
          </a:p>
          <a:p>
            <a:endParaRPr lang="en-GB" i="1" dirty="0"/>
          </a:p>
          <a:p>
            <a:endParaRPr lang="en-GB" i="1" dirty="0"/>
          </a:p>
        </p:txBody>
      </p:sp>
      <p:pic>
        <p:nvPicPr>
          <p:cNvPr id="4" name="Picture 3"/>
          <p:cNvPicPr>
            <a:picLocks noChangeAspect="1"/>
          </p:cNvPicPr>
          <p:nvPr/>
        </p:nvPicPr>
        <p:blipFill>
          <a:blip r:embed="rId2"/>
          <a:stretch>
            <a:fillRect/>
          </a:stretch>
        </p:blipFill>
        <p:spPr>
          <a:xfrm>
            <a:off x="7735078" y="329981"/>
            <a:ext cx="4180924" cy="6236253"/>
          </a:xfrm>
          <a:prstGeom prst="rect">
            <a:avLst/>
          </a:prstGeom>
        </p:spPr>
      </p:pic>
    </p:spTree>
    <p:extLst>
      <p:ext uri="{BB962C8B-B14F-4D97-AF65-F5344CB8AC3E}">
        <p14:creationId xmlns:p14="http://schemas.microsoft.com/office/powerpoint/2010/main" val="396383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24128" y="2285999"/>
            <a:ext cx="9720073" cy="4217437"/>
          </a:xfrm>
        </p:spPr>
        <p:txBody>
          <a:bodyPr>
            <a:normAutofit fontScale="92500" lnSpcReduction="1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r>
              <a:rPr lang="en-GB" dirty="0" smtClean="0"/>
              <a:t>Watch the first 25 mins and take notes on your worksheet. </a:t>
            </a:r>
            <a:endParaRPr lang="en-GB" dirty="0"/>
          </a:p>
        </p:txBody>
      </p:sp>
      <p:pic>
        <p:nvPicPr>
          <p:cNvPr id="4" name="Picture 3"/>
          <p:cNvPicPr>
            <a:picLocks noChangeAspect="1"/>
          </p:cNvPicPr>
          <p:nvPr/>
        </p:nvPicPr>
        <p:blipFill>
          <a:blip r:embed="rId2"/>
          <a:stretch>
            <a:fillRect/>
          </a:stretch>
        </p:blipFill>
        <p:spPr>
          <a:xfrm>
            <a:off x="1901206" y="585216"/>
            <a:ext cx="8121552" cy="5414368"/>
          </a:xfrm>
          <a:prstGeom prst="rect">
            <a:avLst/>
          </a:prstGeom>
        </p:spPr>
      </p:pic>
    </p:spTree>
    <p:extLst>
      <p:ext uri="{BB962C8B-B14F-4D97-AF65-F5344CB8AC3E}">
        <p14:creationId xmlns:p14="http://schemas.microsoft.com/office/powerpoint/2010/main" val="217514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1861"/>
            <a:ext cx="9720072" cy="1499616"/>
          </a:xfrm>
        </p:spPr>
        <p:txBody>
          <a:bodyPr/>
          <a:lstStyle/>
          <a:p>
            <a:r>
              <a:rPr lang="en-GB" i="1" dirty="0" smtClean="0"/>
              <a:t>Mickey One (1965)</a:t>
            </a:r>
            <a:endParaRPr lang="en-GB" i="1" dirty="0"/>
          </a:p>
        </p:txBody>
      </p:sp>
      <p:sp>
        <p:nvSpPr>
          <p:cNvPr id="3" name="Content Placeholder 2"/>
          <p:cNvSpPr>
            <a:spLocks noGrp="1"/>
          </p:cNvSpPr>
          <p:nvPr>
            <p:ph idx="1"/>
          </p:nvPr>
        </p:nvSpPr>
        <p:spPr>
          <a:xfrm>
            <a:off x="902831" y="1520889"/>
            <a:ext cx="6271536" cy="5374433"/>
          </a:xfrm>
        </p:spPr>
        <p:txBody>
          <a:bodyPr>
            <a:normAutofit fontScale="92500"/>
          </a:bodyPr>
          <a:lstStyle/>
          <a:p>
            <a:r>
              <a:rPr lang="en-GB" sz="2000" b="1" i="1" dirty="0"/>
              <a:t>Mickey One</a:t>
            </a:r>
            <a:r>
              <a:rPr lang="en-GB" sz="2000" dirty="0"/>
              <a:t> </a:t>
            </a:r>
            <a:r>
              <a:rPr lang="en-GB" sz="2000" dirty="0" smtClean="0"/>
              <a:t>is an art house film, heavily influence by the French New Wave, </a:t>
            </a:r>
            <a:r>
              <a:rPr lang="en-GB" sz="2000" dirty="0"/>
              <a:t>starring </a:t>
            </a:r>
            <a:r>
              <a:rPr lang="en-GB" sz="2000" dirty="0" smtClean="0">
                <a:solidFill>
                  <a:srgbClr val="0070C0"/>
                </a:solidFill>
              </a:rPr>
              <a:t>Warren Beatty </a:t>
            </a:r>
            <a:r>
              <a:rPr lang="en-GB" sz="2000" dirty="0" smtClean="0"/>
              <a:t>and </a:t>
            </a:r>
            <a:r>
              <a:rPr lang="en-GB" sz="2000" dirty="0"/>
              <a:t>directed by </a:t>
            </a:r>
            <a:r>
              <a:rPr lang="en-GB" sz="2000" dirty="0" smtClean="0">
                <a:solidFill>
                  <a:srgbClr val="0070C0"/>
                </a:solidFill>
              </a:rPr>
              <a:t>Arthur Penn</a:t>
            </a:r>
            <a:r>
              <a:rPr lang="en-GB" sz="2000" dirty="0" smtClean="0"/>
              <a:t>, from </a:t>
            </a:r>
            <a:r>
              <a:rPr lang="en-GB" sz="2000" dirty="0"/>
              <a:t>a script by </a:t>
            </a:r>
            <a:r>
              <a:rPr lang="en-GB" sz="2000" dirty="0" smtClean="0">
                <a:solidFill>
                  <a:srgbClr val="0070C0"/>
                </a:solidFill>
              </a:rPr>
              <a:t>Alan </a:t>
            </a:r>
            <a:r>
              <a:rPr lang="en-GB" sz="2000" dirty="0" err="1" smtClean="0">
                <a:solidFill>
                  <a:srgbClr val="0070C0"/>
                </a:solidFill>
              </a:rPr>
              <a:t>Surgal</a:t>
            </a:r>
            <a:r>
              <a:rPr lang="en-GB" sz="2000" dirty="0" smtClean="0"/>
              <a:t>.</a:t>
            </a:r>
            <a:r>
              <a:rPr lang="en-GB" sz="2000" baseline="30000" dirty="0" smtClean="0"/>
              <a:t> </a:t>
            </a:r>
            <a:r>
              <a:rPr lang="en-GB" sz="2000" dirty="0" smtClean="0"/>
              <a:t>Its </a:t>
            </a:r>
            <a:r>
              <a:rPr lang="en-GB" sz="2000" dirty="0"/>
              <a:t>kaleidoscopic camerawork, </a:t>
            </a:r>
            <a:r>
              <a:rPr lang="en-GB" sz="2000" dirty="0" smtClean="0"/>
              <a:t>film noir atmosphere</a:t>
            </a:r>
            <a:r>
              <a:rPr lang="en-GB" sz="2000" dirty="0"/>
              <a:t>, lighting and </a:t>
            </a:r>
            <a:r>
              <a:rPr lang="en-GB" sz="2000" dirty="0" smtClean="0"/>
              <a:t>design aspects, philosophical </a:t>
            </a:r>
            <a:r>
              <a:rPr lang="en-GB" sz="2000" dirty="0"/>
              <a:t>themes and </a:t>
            </a:r>
            <a:r>
              <a:rPr lang="en-GB" sz="2000" dirty="0" smtClean="0"/>
              <a:t>Warren Beatty’s performance </a:t>
            </a:r>
            <a:r>
              <a:rPr lang="en-GB" sz="2000" dirty="0"/>
              <a:t>in the title </a:t>
            </a:r>
            <a:r>
              <a:rPr lang="en-GB" sz="2000" dirty="0" smtClean="0"/>
              <a:t>role, </a:t>
            </a:r>
            <a:r>
              <a:rPr lang="en-GB" sz="2000" dirty="0"/>
              <a:t>turned the film into a cult classic. </a:t>
            </a:r>
            <a:endParaRPr lang="en-GB" sz="2000" dirty="0" smtClean="0"/>
          </a:p>
          <a:p>
            <a:r>
              <a:rPr lang="en-GB" i="1" dirty="0">
                <a:solidFill>
                  <a:schemeClr val="bg1">
                    <a:lumMod val="50000"/>
                  </a:schemeClr>
                </a:solidFill>
              </a:rPr>
              <a:t>Mickey One </a:t>
            </a:r>
            <a:r>
              <a:rPr lang="en-GB" dirty="0">
                <a:solidFill>
                  <a:schemeClr val="bg1">
                    <a:lumMod val="50000"/>
                  </a:schemeClr>
                </a:solidFill>
              </a:rPr>
              <a:t>is certainly the director’s most overtly European picture, replete with </a:t>
            </a:r>
            <a:r>
              <a:rPr lang="en-GB" dirty="0">
                <a:solidFill>
                  <a:srgbClr val="0070C0"/>
                </a:solidFill>
              </a:rPr>
              <a:t>Nouvelle Vague</a:t>
            </a:r>
            <a:r>
              <a:rPr lang="en-GB" dirty="0">
                <a:solidFill>
                  <a:schemeClr val="bg1">
                    <a:lumMod val="50000"/>
                  </a:schemeClr>
                </a:solidFill>
              </a:rPr>
              <a:t>-like jump cuts, narrative ellipses and fragmentation and a frequent use of loaded symbols such as mirrors</a:t>
            </a:r>
            <a:r>
              <a:rPr lang="en-GB" dirty="0" smtClean="0">
                <a:solidFill>
                  <a:schemeClr val="bg1">
                    <a:lumMod val="50000"/>
                  </a:schemeClr>
                </a:solidFill>
              </a:rPr>
              <a:t>. </a:t>
            </a:r>
            <a:r>
              <a:rPr lang="en-GB" dirty="0">
                <a:solidFill>
                  <a:schemeClr val="bg1">
                    <a:lumMod val="50000"/>
                  </a:schemeClr>
                </a:solidFill>
              </a:rPr>
              <a:t>Even so, </a:t>
            </a:r>
            <a:r>
              <a:rPr lang="en-GB" dirty="0">
                <a:solidFill>
                  <a:srgbClr val="0070C0"/>
                </a:solidFill>
              </a:rPr>
              <a:t>Beatty</a:t>
            </a:r>
            <a:r>
              <a:rPr lang="en-GB" dirty="0">
                <a:solidFill>
                  <a:schemeClr val="bg1">
                    <a:lumMod val="50000"/>
                  </a:schemeClr>
                </a:solidFill>
              </a:rPr>
              <a:t>’s protagonist is very much a typical Penn character, one in search of a stable identity and understanding of </a:t>
            </a:r>
            <a:r>
              <a:rPr lang="en-GB" dirty="0" smtClean="0">
                <a:solidFill>
                  <a:schemeClr val="bg1">
                    <a:lumMod val="50000"/>
                  </a:schemeClr>
                </a:solidFill>
              </a:rPr>
              <a:t>himself.</a:t>
            </a:r>
          </a:p>
          <a:p>
            <a:r>
              <a:rPr lang="en-GB" sz="2000" dirty="0" smtClean="0"/>
              <a:t>While </a:t>
            </a:r>
            <a:r>
              <a:rPr lang="en-GB" sz="2000" dirty="0"/>
              <a:t>retaining a deep concern for quintessentially American themes, Penn also explored a mode of vividly </a:t>
            </a:r>
            <a:r>
              <a:rPr lang="en-GB" sz="2000" dirty="0" smtClean="0"/>
              <a:t>stylised </a:t>
            </a:r>
            <a:r>
              <a:rPr lang="en-GB" sz="2000" dirty="0"/>
              <a:t>cinema in works such as</a:t>
            </a:r>
            <a:r>
              <a:rPr lang="en-GB" sz="2000" i="1" dirty="0"/>
              <a:t> Mickey One </a:t>
            </a:r>
            <a:r>
              <a:rPr lang="en-GB" sz="2000" dirty="0"/>
              <a:t>and </a:t>
            </a:r>
            <a:r>
              <a:rPr lang="en-GB" sz="2000" i="1" dirty="0"/>
              <a:t>The Chase</a:t>
            </a:r>
            <a:r>
              <a:rPr lang="en-GB" sz="2000" dirty="0"/>
              <a:t> that engaged in a crucial dialogue with the French New Wave</a:t>
            </a:r>
            <a:r>
              <a:rPr lang="en-GB" sz="2000" dirty="0" smtClean="0"/>
              <a:t>.</a:t>
            </a:r>
          </a:p>
          <a:p>
            <a:r>
              <a:rPr lang="en-GB" sz="900" dirty="0">
                <a:hlinkClick r:id="rId2"/>
              </a:rPr>
              <a:t>http://</a:t>
            </a:r>
            <a:r>
              <a:rPr lang="en-GB" sz="900" dirty="0" smtClean="0">
                <a:hlinkClick r:id="rId2"/>
              </a:rPr>
              <a:t>hcl.harvard.edu/hfa/films/2008janfeb/penn.html</a:t>
            </a:r>
            <a:r>
              <a:rPr lang="en-GB" sz="900" dirty="0" smtClean="0"/>
              <a:t> (Article on Arthur Penn as Auteur) </a:t>
            </a:r>
          </a:p>
          <a:p>
            <a:r>
              <a:rPr lang="en-GB" sz="900" dirty="0">
                <a:hlinkClick r:id="rId3"/>
              </a:rPr>
              <a:t>http://sensesofcinema.com/2003/great-directors/penn</a:t>
            </a:r>
            <a:r>
              <a:rPr lang="en-GB" sz="900" dirty="0" smtClean="0">
                <a:hlinkClick r:id="rId3"/>
              </a:rPr>
              <a:t>/</a:t>
            </a:r>
            <a:r>
              <a:rPr lang="en-GB" sz="900" dirty="0" smtClean="0"/>
              <a:t> (The works of Arthur Penn) </a:t>
            </a:r>
          </a:p>
          <a:p>
            <a:endParaRPr lang="en-GB" sz="2000" dirty="0"/>
          </a:p>
        </p:txBody>
      </p:sp>
      <p:pic>
        <p:nvPicPr>
          <p:cNvPr id="4" name="Picture 3"/>
          <p:cNvPicPr>
            <a:picLocks noChangeAspect="1"/>
          </p:cNvPicPr>
          <p:nvPr/>
        </p:nvPicPr>
        <p:blipFill>
          <a:blip r:embed="rId4"/>
          <a:stretch>
            <a:fillRect/>
          </a:stretch>
        </p:blipFill>
        <p:spPr>
          <a:xfrm>
            <a:off x="7174367" y="421585"/>
            <a:ext cx="4921111" cy="5960554"/>
          </a:xfrm>
          <a:prstGeom prst="rect">
            <a:avLst/>
          </a:prstGeom>
        </p:spPr>
      </p:pic>
    </p:spTree>
    <p:extLst>
      <p:ext uri="{BB962C8B-B14F-4D97-AF65-F5344CB8AC3E}">
        <p14:creationId xmlns:p14="http://schemas.microsoft.com/office/powerpoint/2010/main" val="356342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24128" y="2285999"/>
            <a:ext cx="9720073" cy="4497355"/>
          </a:xfrm>
        </p:spPr>
        <p:txBody>
          <a:bodyPr>
            <a:normAutofit lnSpcReduction="1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Watch </a:t>
            </a:r>
            <a:r>
              <a:rPr lang="en-GB" dirty="0"/>
              <a:t>the first 25 mins and take notes on your worksheet. </a:t>
            </a:r>
          </a:p>
          <a:p>
            <a:endParaRPr lang="en-GB" dirty="0"/>
          </a:p>
        </p:txBody>
      </p:sp>
      <p:pic>
        <p:nvPicPr>
          <p:cNvPr id="4" name="Picture 3"/>
          <p:cNvPicPr>
            <a:picLocks noChangeAspect="1"/>
          </p:cNvPicPr>
          <p:nvPr/>
        </p:nvPicPr>
        <p:blipFill>
          <a:blip r:embed="rId2"/>
          <a:stretch>
            <a:fillRect/>
          </a:stretch>
        </p:blipFill>
        <p:spPr>
          <a:xfrm>
            <a:off x="1799840" y="118685"/>
            <a:ext cx="7848014" cy="6143101"/>
          </a:xfrm>
          <a:prstGeom prst="rect">
            <a:avLst/>
          </a:prstGeom>
        </p:spPr>
      </p:pic>
    </p:spTree>
    <p:extLst>
      <p:ext uri="{BB962C8B-B14F-4D97-AF65-F5344CB8AC3E}">
        <p14:creationId xmlns:p14="http://schemas.microsoft.com/office/powerpoint/2010/main" val="218150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87" y="313368"/>
            <a:ext cx="9720072" cy="1499616"/>
          </a:xfrm>
        </p:spPr>
        <p:txBody>
          <a:bodyPr/>
          <a:lstStyle/>
          <a:p>
            <a:r>
              <a:rPr lang="en-GB" i="1" dirty="0" smtClean="0"/>
              <a:t>Shampoo (1975)</a:t>
            </a:r>
            <a:endParaRPr lang="en-GB" i="1" dirty="0"/>
          </a:p>
        </p:txBody>
      </p:sp>
      <p:sp>
        <p:nvSpPr>
          <p:cNvPr id="3" name="Content Placeholder 2"/>
          <p:cNvSpPr>
            <a:spLocks noGrp="1"/>
          </p:cNvSpPr>
          <p:nvPr>
            <p:ph idx="1"/>
          </p:nvPr>
        </p:nvSpPr>
        <p:spPr>
          <a:xfrm>
            <a:off x="271848" y="1692876"/>
            <a:ext cx="7895967" cy="7451124"/>
          </a:xfrm>
        </p:spPr>
        <p:txBody>
          <a:bodyPr>
            <a:normAutofit/>
          </a:bodyPr>
          <a:lstStyle/>
          <a:p>
            <a:pPr marL="0" indent="0">
              <a:buNone/>
            </a:pPr>
            <a:r>
              <a:rPr lang="en-GB" sz="1600" i="1" dirty="0"/>
              <a:t>Shampoo</a:t>
            </a:r>
            <a:r>
              <a:rPr lang="en-GB" sz="1600" dirty="0"/>
              <a:t> is </a:t>
            </a:r>
            <a:r>
              <a:rPr lang="en-GB" sz="1600" dirty="0" smtClean="0"/>
              <a:t>an American </a:t>
            </a:r>
            <a:r>
              <a:rPr lang="en-GB" sz="1600" dirty="0"/>
              <a:t>satirical romantic </a:t>
            </a:r>
            <a:r>
              <a:rPr lang="en-GB" sz="1600" dirty="0" smtClean="0"/>
              <a:t>comedy-drama </a:t>
            </a:r>
            <a:r>
              <a:rPr lang="en-GB" sz="1600" dirty="0"/>
              <a:t>written by </a:t>
            </a:r>
            <a:r>
              <a:rPr lang="en-GB" sz="1600" dirty="0">
                <a:solidFill>
                  <a:srgbClr val="0070C0"/>
                </a:solidFill>
              </a:rPr>
              <a:t>Robert Towne </a:t>
            </a:r>
            <a:r>
              <a:rPr lang="en-GB" sz="1600" dirty="0"/>
              <a:t>and </a:t>
            </a:r>
            <a:r>
              <a:rPr lang="en-GB" sz="1600" dirty="0">
                <a:solidFill>
                  <a:srgbClr val="0070C0"/>
                </a:solidFill>
              </a:rPr>
              <a:t>Warren Beatty</a:t>
            </a:r>
            <a:r>
              <a:rPr lang="en-GB" sz="1600" dirty="0"/>
              <a:t>, and directed by </a:t>
            </a:r>
            <a:r>
              <a:rPr lang="en-GB" sz="1600" dirty="0">
                <a:solidFill>
                  <a:srgbClr val="0070C0"/>
                </a:solidFill>
              </a:rPr>
              <a:t>Hal </a:t>
            </a:r>
            <a:r>
              <a:rPr lang="en-GB" sz="1600" dirty="0" smtClean="0">
                <a:solidFill>
                  <a:srgbClr val="0070C0"/>
                </a:solidFill>
              </a:rPr>
              <a:t>Ashby</a:t>
            </a:r>
            <a:r>
              <a:rPr lang="en-GB" sz="1600" dirty="0"/>
              <a:t>. It stars Warren Beatty, Julie Christie, and Goldie </a:t>
            </a:r>
            <a:r>
              <a:rPr lang="en-GB" sz="1600" dirty="0" smtClean="0"/>
              <a:t>Hawn</a:t>
            </a:r>
            <a:r>
              <a:rPr lang="en-GB" sz="1600" dirty="0"/>
              <a:t> </a:t>
            </a:r>
            <a:r>
              <a:rPr lang="en-GB" sz="1600" dirty="0" smtClean="0"/>
              <a:t>and</a:t>
            </a:r>
            <a:r>
              <a:rPr lang="en-GB" sz="1600" dirty="0"/>
              <a:t>, in a first film appearance, Carrie Fisher</a:t>
            </a:r>
            <a:r>
              <a:rPr lang="en-GB" sz="1600" dirty="0" smtClean="0"/>
              <a:t>.</a:t>
            </a:r>
          </a:p>
          <a:p>
            <a:pPr marL="0" indent="0">
              <a:buNone/>
            </a:pPr>
            <a:r>
              <a:rPr lang="en-GB" sz="1600" dirty="0">
                <a:solidFill>
                  <a:schemeClr val="bg1">
                    <a:lumMod val="50000"/>
                  </a:schemeClr>
                </a:solidFill>
              </a:rPr>
              <a:t>Beatty hired </a:t>
            </a:r>
            <a:r>
              <a:rPr lang="en-GB" sz="1600" dirty="0">
                <a:solidFill>
                  <a:srgbClr val="0070C0"/>
                </a:solidFill>
              </a:rPr>
              <a:t>Towne</a:t>
            </a:r>
            <a:r>
              <a:rPr lang="en-GB" sz="1600" dirty="0">
                <a:solidFill>
                  <a:schemeClr val="bg1">
                    <a:lumMod val="50000"/>
                  </a:schemeClr>
                </a:solidFill>
              </a:rPr>
              <a:t> to write a draft for a fee of $25,000 while they were making </a:t>
            </a:r>
            <a:r>
              <a:rPr lang="en-GB" sz="1600" i="1" dirty="0">
                <a:solidFill>
                  <a:schemeClr val="bg1">
                    <a:lumMod val="50000"/>
                  </a:schemeClr>
                </a:solidFill>
              </a:rPr>
              <a:t>Bonnie and Clyde</a:t>
            </a:r>
            <a:r>
              <a:rPr lang="en-GB" sz="1600" dirty="0">
                <a:solidFill>
                  <a:schemeClr val="bg1">
                    <a:lumMod val="50000"/>
                  </a:schemeClr>
                </a:solidFill>
              </a:rPr>
              <a:t>. Towne experienced writer’s block in 1968 and 1969, and it led to difficulties with Beatty.</a:t>
            </a:r>
            <a:r>
              <a:rPr lang="en-GB" sz="1600" dirty="0" smtClean="0">
                <a:solidFill>
                  <a:schemeClr val="bg1">
                    <a:lumMod val="50000"/>
                  </a:schemeClr>
                </a:solidFill>
              </a:rPr>
              <a:t>. He asked Robert Towne to write the screen play after the revisions Towne had made to Bonnie and Clyde’s original screenplay. </a:t>
            </a:r>
          </a:p>
          <a:p>
            <a:pPr marL="0" indent="0">
              <a:buNone/>
            </a:pPr>
            <a:r>
              <a:rPr lang="en-GB" sz="1600" dirty="0" smtClean="0"/>
              <a:t>The </a:t>
            </a:r>
            <a:r>
              <a:rPr lang="en-GB" sz="1600" dirty="0"/>
              <a:t>main theme of the film is not presidential politics, but </a:t>
            </a:r>
            <a:r>
              <a:rPr lang="en-GB" sz="1600" dirty="0">
                <a:solidFill>
                  <a:srgbClr val="0070C0"/>
                </a:solidFill>
              </a:rPr>
              <a:t>sexual politics</a:t>
            </a:r>
            <a:r>
              <a:rPr lang="en-GB" sz="1600" dirty="0"/>
              <a:t>; it is renowned for its sharp satire of late-1960s </a:t>
            </a:r>
            <a:r>
              <a:rPr lang="en-GB" sz="1600" dirty="0" smtClean="0"/>
              <a:t>sexual </a:t>
            </a:r>
            <a:r>
              <a:rPr lang="en-GB" sz="1600" dirty="0"/>
              <a:t>and </a:t>
            </a:r>
            <a:r>
              <a:rPr lang="en-GB" sz="1600" dirty="0" smtClean="0"/>
              <a:t>social manner.</a:t>
            </a:r>
          </a:p>
          <a:p>
            <a:pPr marL="0" indent="0">
              <a:buNone/>
            </a:pPr>
            <a:r>
              <a:rPr lang="en-GB" sz="1600" dirty="0" smtClean="0">
                <a:solidFill>
                  <a:schemeClr val="bg1">
                    <a:lumMod val="50000"/>
                  </a:schemeClr>
                </a:solidFill>
              </a:rPr>
              <a:t>If </a:t>
            </a:r>
            <a:r>
              <a:rPr lang="en-GB" sz="1600" dirty="0">
                <a:solidFill>
                  <a:schemeClr val="bg1">
                    <a:lumMod val="50000"/>
                  </a:schemeClr>
                </a:solidFill>
              </a:rPr>
              <a:t>Shampoo had an </a:t>
            </a:r>
            <a:r>
              <a:rPr lang="en-GB" sz="1600" dirty="0">
                <a:solidFill>
                  <a:srgbClr val="0070C0"/>
                </a:solidFill>
              </a:rPr>
              <a:t>auteur,</a:t>
            </a:r>
            <a:r>
              <a:rPr lang="en-GB" sz="1600" dirty="0">
                <a:solidFill>
                  <a:schemeClr val="bg1">
                    <a:lumMod val="50000"/>
                  </a:schemeClr>
                </a:solidFill>
              </a:rPr>
              <a:t> it was probably </a:t>
            </a:r>
            <a:r>
              <a:rPr lang="en-GB" sz="1600" dirty="0">
                <a:solidFill>
                  <a:srgbClr val="0070C0"/>
                </a:solidFill>
              </a:rPr>
              <a:t>Beatty</a:t>
            </a:r>
            <a:r>
              <a:rPr lang="en-GB" sz="1600" dirty="0">
                <a:solidFill>
                  <a:schemeClr val="bg1">
                    <a:lumMod val="50000"/>
                  </a:schemeClr>
                </a:solidFill>
              </a:rPr>
              <a:t>. From the start Ashby was at a disadvantage. Beatty had filled the key production slots with his own people, and Hal had no allies, except for editor Bob Jones. </a:t>
            </a:r>
            <a:endParaRPr lang="en-GB" sz="1600" dirty="0" smtClean="0">
              <a:solidFill>
                <a:schemeClr val="bg1">
                  <a:lumMod val="50000"/>
                </a:schemeClr>
              </a:solidFill>
            </a:endParaRPr>
          </a:p>
          <a:p>
            <a:r>
              <a:rPr lang="en-GB" sz="1600" i="1" dirty="0" smtClean="0"/>
              <a:t>“</a:t>
            </a:r>
            <a:r>
              <a:rPr lang="en-GB" sz="1600" i="1" dirty="0"/>
              <a:t>Hal hated authority, and on that picture, Warren represented authority,” </a:t>
            </a:r>
            <a:endParaRPr lang="en-GB" sz="1600" i="1" dirty="0" smtClean="0"/>
          </a:p>
          <a:p>
            <a:r>
              <a:rPr lang="en-GB" sz="1600" i="1" dirty="0" smtClean="0"/>
              <a:t>“</a:t>
            </a:r>
            <a:r>
              <a:rPr lang="en-GB" sz="1600" i="1" dirty="0"/>
              <a:t>It was tough for him. I’d go on the set, and Warren and Towne would be off whispering in the corner. Hal would be sitting in the other corner.” </a:t>
            </a:r>
            <a:endParaRPr lang="en-GB" sz="1600" i="1" dirty="0" smtClean="0"/>
          </a:p>
          <a:p>
            <a:r>
              <a:rPr lang="en-GB" sz="1600" i="1" dirty="0" smtClean="0"/>
              <a:t>“</a:t>
            </a:r>
            <a:r>
              <a:rPr lang="en-GB" sz="1600" i="1" dirty="0"/>
              <a:t>I visited the set a number of </a:t>
            </a:r>
            <a:r>
              <a:rPr lang="en-GB" sz="1600" i="1" dirty="0" smtClean="0"/>
              <a:t>times, Hal </a:t>
            </a:r>
            <a:r>
              <a:rPr lang="en-GB" sz="1600" i="1" dirty="0"/>
              <a:t>was like an office boy on that, and he wasn’t used to being that way. Warren chewed Hal up and spit him out</a:t>
            </a:r>
            <a:r>
              <a:rPr lang="en-GB" sz="1600" i="1" dirty="0" smtClean="0"/>
              <a:t>.”</a:t>
            </a:r>
            <a:endParaRPr lang="en-GB" sz="1600" dirty="0" smtClean="0"/>
          </a:p>
          <a:p>
            <a:pPr marL="0" indent="0">
              <a:buNone/>
            </a:pPr>
            <a:r>
              <a:rPr lang="en-GB" sz="1100" dirty="0" smtClean="0">
                <a:hlinkClick r:id="rId2"/>
              </a:rPr>
              <a:t>http</a:t>
            </a:r>
            <a:r>
              <a:rPr lang="en-GB" sz="1100" dirty="0">
                <a:hlinkClick r:id="rId2"/>
              </a:rPr>
              <a:t>://sensesofcinema.com/2005/spotlight-on-screenwriter-robert-towne/shampoo</a:t>
            </a:r>
            <a:r>
              <a:rPr lang="en-GB" sz="1100" dirty="0" smtClean="0">
                <a:hlinkClick r:id="rId2"/>
              </a:rPr>
              <a:t>/</a:t>
            </a:r>
            <a:r>
              <a:rPr lang="en-GB" sz="1100" dirty="0" smtClean="0"/>
              <a:t> - Article on </a:t>
            </a:r>
            <a:r>
              <a:rPr lang="en-GB" sz="1100" i="1" dirty="0" smtClean="0"/>
              <a:t>Shampoo </a:t>
            </a:r>
          </a:p>
          <a:p>
            <a:pPr marL="0" indent="0">
              <a:buNone/>
            </a:pPr>
            <a:endParaRPr lang="en-GB" sz="2000" dirty="0" smtClean="0"/>
          </a:p>
          <a:p>
            <a:endParaRPr lang="en-GB" dirty="0"/>
          </a:p>
        </p:txBody>
      </p:sp>
      <p:pic>
        <p:nvPicPr>
          <p:cNvPr id="4" name="Picture 3"/>
          <p:cNvPicPr>
            <a:picLocks noChangeAspect="1"/>
          </p:cNvPicPr>
          <p:nvPr/>
        </p:nvPicPr>
        <p:blipFill>
          <a:blip r:embed="rId3"/>
          <a:stretch>
            <a:fillRect/>
          </a:stretch>
        </p:blipFill>
        <p:spPr>
          <a:xfrm>
            <a:off x="8167815" y="1600347"/>
            <a:ext cx="3916101" cy="4973447"/>
          </a:xfrm>
          <a:prstGeom prst="rect">
            <a:avLst/>
          </a:prstGeom>
        </p:spPr>
      </p:pic>
    </p:spTree>
    <p:extLst>
      <p:ext uri="{BB962C8B-B14F-4D97-AF65-F5344CB8AC3E}">
        <p14:creationId xmlns:p14="http://schemas.microsoft.com/office/powerpoint/2010/main" val="76635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24128" y="2469515"/>
            <a:ext cx="9720073" cy="4497355"/>
          </a:xfrm>
        </p:spPr>
        <p:txBody>
          <a:bodyPr>
            <a:normAutofit lnSpcReduction="1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Watch </a:t>
            </a:r>
            <a:r>
              <a:rPr lang="en-GB" dirty="0"/>
              <a:t>the first 25 mins and take notes on your worksheet. </a:t>
            </a:r>
          </a:p>
          <a:p>
            <a:endParaRPr lang="en-GB" dirty="0"/>
          </a:p>
        </p:txBody>
      </p:sp>
      <p:pic>
        <p:nvPicPr>
          <p:cNvPr id="4" name="Picture 3"/>
          <p:cNvPicPr>
            <a:picLocks noChangeAspect="1"/>
          </p:cNvPicPr>
          <p:nvPr/>
        </p:nvPicPr>
        <p:blipFill>
          <a:blip r:embed="rId2"/>
          <a:stretch>
            <a:fillRect/>
          </a:stretch>
        </p:blipFill>
        <p:spPr>
          <a:xfrm>
            <a:off x="3470403" y="75131"/>
            <a:ext cx="4379830" cy="6381654"/>
          </a:xfrm>
          <a:prstGeom prst="rect">
            <a:avLst/>
          </a:prstGeom>
        </p:spPr>
      </p:pic>
    </p:spTree>
    <p:extLst>
      <p:ext uri="{BB962C8B-B14F-4D97-AF65-F5344CB8AC3E}">
        <p14:creationId xmlns:p14="http://schemas.microsoft.com/office/powerpoint/2010/main" val="804227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225</TotalTime>
  <Words>770</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Tw Cen MT</vt:lpstr>
      <vt:lpstr>Tw Cen MT Condensed</vt:lpstr>
      <vt:lpstr>Wingdings 3</vt:lpstr>
      <vt:lpstr>Integral</vt:lpstr>
      <vt:lpstr>Influential films</vt:lpstr>
      <vt:lpstr>Auteur </vt:lpstr>
      <vt:lpstr>WORK SHEET </vt:lpstr>
      <vt:lpstr>Jules &amp; Jim (1961)</vt:lpstr>
      <vt:lpstr>PowerPoint Presentation</vt:lpstr>
      <vt:lpstr>Mickey One (1965)</vt:lpstr>
      <vt:lpstr>PowerPoint Presentation</vt:lpstr>
      <vt:lpstr>Shampoo (1975)</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Influential films</dc:title>
  <dc:creator>Gemma Stevens</dc:creator>
  <cp:lastModifiedBy>Gemma Stevens</cp:lastModifiedBy>
  <cp:revision>25</cp:revision>
  <cp:lastPrinted>2017-11-28T16:34:42Z</cp:lastPrinted>
  <dcterms:created xsi:type="dcterms:W3CDTF">2017-11-28T10:08:53Z</dcterms:created>
  <dcterms:modified xsi:type="dcterms:W3CDTF">2017-11-30T12:23:03Z</dcterms:modified>
</cp:coreProperties>
</file>