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/>
    <p:restoredTop sz="94659"/>
  </p:normalViewPr>
  <p:slideViewPr>
    <p:cSldViewPr snapToGrid="0" snapToObjects="1">
      <p:cViewPr varScale="1">
        <p:scale>
          <a:sx n="116" d="100"/>
          <a:sy n="116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villi+and+microvilli&amp;source=images&amp;cd=&amp;cad=rja&amp;docid=Uto1tX8PuAmhaM&amp;tbnid=q2tm0ZmML9B65M:&amp;ved=0CAUQjRw&amp;url=http://www.daviddarling.info/encyclopedia/S/small_intestine.html&amp;ei=ZodFUd2TApCr0AW_1ICADQ&amp;bvm=bv.43828540,d.d2k&amp;psig=AFQjCNEEakeAaEMfUjY6C5EmNwJAT24pAA&amp;ust=136359751767873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685" y="718458"/>
            <a:ext cx="3802486" cy="35106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/>
              <a:t>Section 3.1: Biological Molecules</a:t>
            </a:r>
          </a:p>
          <a:p>
            <a:pPr lvl="0"/>
            <a:r>
              <a:rPr lang="en-US" sz="2000" b="1" dirty="0" smtClean="0"/>
              <a:t>3.1.1 Monomers and Polymers</a:t>
            </a:r>
          </a:p>
          <a:p>
            <a:pPr lvl="0"/>
            <a:r>
              <a:rPr lang="en-US" sz="2000" b="1" dirty="0" smtClean="0"/>
              <a:t>3.1.2 Carbohydrates</a:t>
            </a:r>
          </a:p>
          <a:p>
            <a:pPr lvl="0"/>
            <a:r>
              <a:rPr lang="en-US" sz="2000" b="1" dirty="0" smtClean="0"/>
              <a:t>3.1.3 Lipids</a:t>
            </a:r>
          </a:p>
          <a:p>
            <a:pPr lvl="0"/>
            <a:r>
              <a:rPr lang="en-US" sz="2000" b="1" dirty="0" smtClean="0"/>
              <a:t>3.1.4.1 Proteins</a:t>
            </a:r>
          </a:p>
          <a:p>
            <a:pPr lvl="0"/>
            <a:r>
              <a:rPr lang="en-US" sz="2000" b="1" dirty="0" smtClean="0"/>
              <a:t>3.1.4.2 Enzymes </a:t>
            </a:r>
          </a:p>
          <a:p>
            <a:pPr lvl="0"/>
            <a:r>
              <a:rPr lang="en-US" sz="2000" b="1" dirty="0" smtClean="0"/>
              <a:t>3.1.5.1 Nucleic acid structure</a:t>
            </a:r>
          </a:p>
          <a:p>
            <a:pPr lvl="0"/>
            <a:r>
              <a:rPr lang="en-US" sz="2000" b="1" dirty="0" smtClean="0"/>
              <a:t>3.1.5.2 DNA Replication</a:t>
            </a:r>
          </a:p>
          <a:p>
            <a:pPr lvl="0"/>
            <a:r>
              <a:rPr lang="en-US" sz="2000" b="1" dirty="0" smtClean="0"/>
              <a:t>3.1.6 ATP</a:t>
            </a:r>
          </a:p>
          <a:p>
            <a:pPr lvl="0"/>
            <a:r>
              <a:rPr lang="en-US" sz="2000" b="1" dirty="0" smtClean="0"/>
              <a:t>3.1.7 Water</a:t>
            </a:r>
          </a:p>
          <a:p>
            <a:pPr lvl="0"/>
            <a:r>
              <a:rPr lang="en-US" sz="2000" b="1" dirty="0" smtClean="0"/>
              <a:t>3.1.8 Inorganic Ions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Section 3.3 Organisms exchange substances with their environment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85" y="4343400"/>
            <a:ext cx="5353701" cy="23186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/>
              <a:t>Section 3.2: Cells</a:t>
            </a:r>
          </a:p>
          <a:p>
            <a:pPr lvl="0"/>
            <a:r>
              <a:rPr lang="en-US" sz="2000" b="1" dirty="0" smtClean="0"/>
              <a:t>3.2.1.1 Eukaryotic cells</a:t>
            </a:r>
          </a:p>
          <a:p>
            <a:pPr lvl="0"/>
            <a:r>
              <a:rPr lang="en-US" sz="2000" b="1" dirty="0" smtClean="0"/>
              <a:t>3.2.1.2 Prokaryotic cells and viruses</a:t>
            </a:r>
          </a:p>
          <a:p>
            <a:pPr lvl="0"/>
            <a:r>
              <a:rPr lang="en-US" sz="2000" b="1" dirty="0" smtClean="0"/>
              <a:t>3.2.1.3 Studying cells</a:t>
            </a:r>
          </a:p>
          <a:p>
            <a:pPr lvl="0"/>
            <a:r>
              <a:rPr lang="en-US" sz="2000" b="1" dirty="0" smtClean="0"/>
              <a:t>3.2.2 All cells arise from other cells</a:t>
            </a:r>
          </a:p>
          <a:p>
            <a:pPr lvl="0"/>
            <a:r>
              <a:rPr lang="en-US" sz="2000" b="1" dirty="0" smtClean="0"/>
              <a:t>3.2.3 Transport across cell membranes</a:t>
            </a:r>
          </a:p>
          <a:p>
            <a:pPr lvl="0"/>
            <a:r>
              <a:rPr lang="en-US" sz="2000" b="1" dirty="0" smtClean="0"/>
              <a:t>3.2.4 Cell recognition and the immune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2185" y="718458"/>
            <a:ext cx="7802986" cy="19594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Section 3.3 Organisms exchange substances with their environment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3.3.1 Surface area to volume ratio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3.3.2 Gas exchange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3.3.3 Digestion and absorption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3.3.4.1 Mass transport in animals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3.3.4.2 Mass transport in plants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985" y="2792186"/>
            <a:ext cx="6221185" cy="38698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/>
              <a:t>Section 3.4 Genetic information, variation and relationships between organisms</a:t>
            </a:r>
          </a:p>
          <a:p>
            <a:r>
              <a:rPr lang="en-US" sz="2000" b="1" dirty="0" smtClean="0"/>
              <a:t>3.4.1 DNA, genes and chromosomes</a:t>
            </a:r>
          </a:p>
          <a:p>
            <a:r>
              <a:rPr lang="en-US" sz="2000" b="1" dirty="0" smtClean="0"/>
              <a:t>3.4.2 DNA and protein synthesis</a:t>
            </a:r>
          </a:p>
          <a:p>
            <a:r>
              <a:rPr lang="en-US" sz="2000" b="1" dirty="0" smtClean="0"/>
              <a:t>3.4.3 Genetic diversity - mutations and meiosis</a:t>
            </a:r>
          </a:p>
          <a:p>
            <a:r>
              <a:rPr lang="en-US" sz="2000" b="1" dirty="0" smtClean="0"/>
              <a:t>3.4.4 Genetic diversity and adaptation – natural selection</a:t>
            </a:r>
          </a:p>
          <a:p>
            <a:r>
              <a:rPr lang="en-US" sz="2000" b="1" dirty="0" smtClean="0"/>
              <a:t>3.4.5 Species and taxonomy</a:t>
            </a:r>
          </a:p>
          <a:p>
            <a:r>
              <a:rPr lang="en-US" sz="2000" b="1" dirty="0" smtClean="0"/>
              <a:t>3.4.6 Biodiversity </a:t>
            </a:r>
          </a:p>
          <a:p>
            <a:r>
              <a:rPr lang="en-US" sz="2000" b="1" dirty="0" smtClean="0"/>
              <a:t>3.4.7 Investigating biodiversity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3.3.3 Digestion and </a:t>
            </a:r>
            <a:r>
              <a:rPr lang="en-US" sz="2400" b="1" dirty="0" smtClean="0"/>
              <a:t>absorption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2"/>
            <a:ext cx="6066715" cy="44092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</a:t>
            </a:r>
            <a:r>
              <a:rPr lang="en-GB" sz="1400" b="1" dirty="0" smtClean="0"/>
              <a:t>how starch is digested </a:t>
            </a:r>
            <a:r>
              <a:rPr lang="en-GB" sz="1400" b="1" dirty="0"/>
              <a:t>by amylases and membrane-bound </a:t>
            </a:r>
            <a:r>
              <a:rPr lang="en-GB" sz="1400" b="1" dirty="0" err="1" smtClean="0"/>
              <a:t>disaccharidases</a:t>
            </a:r>
            <a:r>
              <a:rPr lang="en-GB" sz="1400" b="1" dirty="0" smtClean="0"/>
              <a:t>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44343" y="772312"/>
            <a:ext cx="5540828" cy="30594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digestion of </a:t>
            </a:r>
            <a:r>
              <a:rPr lang="en-GB" sz="1400" b="1" dirty="0" smtClean="0"/>
              <a:t>lipids by </a:t>
            </a:r>
            <a:r>
              <a:rPr lang="en-US" sz="1400" b="1" dirty="0" smtClean="0"/>
              <a:t>lipase, including the action of bile salts in mammals?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64" y="1308419"/>
            <a:ext cx="1173652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4343" y="3831770"/>
            <a:ext cx="5540828" cy="28738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digestion of </a:t>
            </a:r>
            <a:r>
              <a:rPr lang="en-US" sz="1400" b="1" dirty="0" smtClean="0"/>
              <a:t>proteins by </a:t>
            </a:r>
            <a:r>
              <a:rPr lang="en-US" sz="1400" b="1" dirty="0" err="1" smtClean="0"/>
              <a:t>endopeptidases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exopeptidases</a:t>
            </a:r>
            <a:r>
              <a:rPr lang="en-US" sz="1400" b="1" dirty="0" smtClean="0"/>
              <a:t> and membrane-bound </a:t>
            </a:r>
            <a:r>
              <a:rPr lang="en-US" sz="1400" b="1" dirty="0" err="1" smtClean="0"/>
              <a:t>dipeptidases</a:t>
            </a:r>
            <a:r>
              <a:rPr lang="en-US" sz="1400" b="1" dirty="0" smtClean="0"/>
              <a:t> in mammals?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685" y="5181600"/>
            <a:ext cx="6066715" cy="15239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</a:t>
            </a:r>
            <a:r>
              <a:rPr lang="en-GB" sz="1400" b="1" dirty="0" smtClean="0"/>
              <a:t>how lactose and </a:t>
            </a:r>
            <a:r>
              <a:rPr lang="en-GB" sz="1400" b="1" smtClean="0"/>
              <a:t>sucrose are digested?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56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3.3.3 Digestion and </a:t>
            </a:r>
            <a:r>
              <a:rPr lang="en-US" sz="2400" b="1" dirty="0" smtClean="0"/>
              <a:t>absorption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540828" cy="592297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</a:t>
            </a:r>
            <a:r>
              <a:rPr lang="en-US" sz="1400" b="1" dirty="0" smtClean="0"/>
              <a:t>the structure of the ileum and explain how it is adapted for the function of absorption?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8200" y="772312"/>
            <a:ext cx="6066971" cy="29614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co-transport allows the absorption of amino acids and monosaccharides?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8200" y="3733800"/>
            <a:ext cx="6066971" cy="29614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triglycerides are absorbed?</a:t>
            </a:r>
          </a:p>
        </p:txBody>
      </p:sp>
      <p:pic>
        <p:nvPicPr>
          <p:cNvPr id="11" name="Picture 2" descr="http://www.daviddarling.info/images/small_intestine_cross-se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24" y="1518163"/>
            <a:ext cx="352237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3901954"/>
            <a:ext cx="2028371" cy="2737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84" y="1350009"/>
            <a:ext cx="1832687" cy="22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4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</a:t>
            </a:r>
            <a:r>
              <a:rPr lang="en-US" sz="2400" b="1" dirty="0" err="1" smtClean="0"/>
              <a:t>Haemoglobin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609515" cy="21486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smtClean="0"/>
              <a:t>the function </a:t>
            </a:r>
            <a:r>
              <a:rPr lang="en-US" sz="1400" b="1" dirty="0" smtClean="0"/>
              <a:t>of </a:t>
            </a:r>
            <a:r>
              <a:rPr lang="en-US" sz="1400" b="1" dirty="0" err="1" smtClean="0"/>
              <a:t>haemoglobin</a:t>
            </a:r>
            <a:r>
              <a:rPr lang="en-US" sz="1400" b="1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685" y="3098800"/>
            <a:ext cx="5609515" cy="34798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structure of </a:t>
            </a:r>
            <a:r>
              <a:rPr lang="en-US" sz="1400" b="1" dirty="0" err="1" smtClean="0"/>
              <a:t>haemoglobin</a:t>
            </a:r>
            <a:r>
              <a:rPr lang="en-US" sz="1400" b="1" dirty="0" smtClean="0"/>
              <a:t>?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Primary structure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Secondary structure: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Tertiary structure: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Quaternary structure: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4399" y="772312"/>
            <a:ext cx="5990771" cy="3494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differences between </a:t>
            </a:r>
            <a:r>
              <a:rPr lang="en-US" sz="1400" b="1" dirty="0" err="1" smtClean="0"/>
              <a:t>haemoglobins</a:t>
            </a:r>
            <a:r>
              <a:rPr lang="en-US" sz="1400" b="1" dirty="0" smtClean="0"/>
              <a:t> in difference organisms and what are the reasons for these differences?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4399" y="4470400"/>
            <a:ext cx="5990771" cy="21082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meant by the loading and unloading of oxygen?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1556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</a:t>
            </a:r>
            <a:r>
              <a:rPr lang="en-US" sz="2400" b="1" dirty="0" err="1" smtClean="0"/>
              <a:t>Haemoglobin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609515" cy="33170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</a:t>
            </a:r>
            <a:r>
              <a:rPr lang="en-US" sz="1400" b="1" smtClean="0"/>
              <a:t>main features of an oxygen dissociation curve?</a:t>
            </a:r>
            <a:endParaRPr lang="en-US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94399" y="772312"/>
            <a:ext cx="5990771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</a:t>
            </a:r>
            <a:r>
              <a:rPr lang="en-US" sz="1400" b="1" smtClean="0"/>
              <a:t>Bohr effect using the graph to help?</a:t>
            </a:r>
            <a:endParaRPr lang="en-US" sz="1400" b="1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1" y="3370097"/>
            <a:ext cx="2491680" cy="299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395" y="4257554"/>
            <a:ext cx="5609515" cy="229564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does a shift to the left mean?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smtClean="0"/>
              <a:t>What does a shift to the right mean?</a:t>
            </a:r>
          </a:p>
        </p:txBody>
      </p:sp>
    </p:spTree>
    <p:extLst>
      <p:ext uri="{BB962C8B-B14F-4D97-AF65-F5344CB8AC3E}">
        <p14:creationId xmlns:p14="http://schemas.microsoft.com/office/powerpoint/2010/main" val="916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Circulatory system in a </a:t>
            </a:r>
            <a:r>
              <a:rPr lang="en-US" sz="2400" b="1" dirty="0" smtClean="0"/>
              <a:t>mammal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609515" cy="2478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do organisms need a transport system?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4399" y="772312"/>
            <a:ext cx="5990771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general pattern of blood circulation in a mammal and label the following diagram of a mammalian circulatory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685" y="3419354"/>
            <a:ext cx="5609515" cy="313384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features of this transport system?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25" y="1795956"/>
            <a:ext cx="4006447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Heart </a:t>
            </a:r>
            <a:r>
              <a:rPr lang="en-US" sz="2400" b="1" dirty="0" smtClean="0"/>
              <a:t>structure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5" y="823111"/>
            <a:ext cx="5685715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label the structure of </a:t>
            </a:r>
            <a:r>
              <a:rPr lang="en-US" sz="1400" b="1" smtClean="0"/>
              <a:t>the heart?</a:t>
            </a:r>
            <a:endParaRPr lang="en-US" sz="14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70" y="1622818"/>
            <a:ext cx="31242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3426" y="3291118"/>
            <a:ext cx="5901743" cy="12700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we supply the heart muscle with oxygen?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3427" y="4673600"/>
            <a:ext cx="5901743" cy="1930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risk factors associated with cardiovascular disease?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3426" y="823112"/>
            <a:ext cx="5901743" cy="11018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</a:t>
            </a:r>
            <a:r>
              <a:rPr lang="en-US" sz="1400" b="1" smtClean="0"/>
              <a:t>the double pump system?</a:t>
            </a:r>
            <a:endParaRPr lang="en-US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83426" y="2021118"/>
            <a:ext cx="5901743" cy="11738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the structure of the heart relate to its function?</a:t>
            </a:r>
          </a:p>
        </p:txBody>
      </p:sp>
    </p:spTree>
    <p:extLst>
      <p:ext uri="{BB962C8B-B14F-4D97-AF65-F5344CB8AC3E}">
        <p14:creationId xmlns:p14="http://schemas.microsoft.com/office/powerpoint/2010/main" val="19831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Cardiac </a:t>
            </a:r>
            <a:r>
              <a:rPr lang="en-US" sz="2400" b="1" dirty="0" smtClean="0"/>
              <a:t>Cycle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5" y="823111"/>
            <a:ext cx="4441115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stages in the cardiac cycle and what happens at each stage: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4754" y="823111"/>
            <a:ext cx="5025046" cy="199651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explain, using diagrams, how valves control the flow of blood?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" y="1646103"/>
            <a:ext cx="1187310" cy="142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" y="3322165"/>
            <a:ext cx="1402789" cy="13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" y="4942703"/>
            <a:ext cx="2144950" cy="142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007600" y="823111"/>
            <a:ext cx="1977571" cy="199651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</a:t>
            </a:r>
            <a:r>
              <a:rPr lang="en-US" sz="1400" b="1" smtClean="0"/>
              <a:t>you calculate </a:t>
            </a:r>
            <a:r>
              <a:rPr lang="en-US" sz="1400" b="1" dirty="0" smtClean="0"/>
              <a:t>cardiac output?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754" y="3038581"/>
            <a:ext cx="7180417" cy="356541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Can you describe the pressure and volume changes and associated valve movements during the cardiac cycle that maintain a unidirectional flow of blood?</a:t>
            </a:r>
            <a:r>
              <a:rPr lang="en-US" sz="1400" dirty="0" smtClean="0">
                <a:effectLst/>
              </a:rPr>
              <a:t> </a:t>
            </a:r>
            <a:endParaRPr lang="en-US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36" y="3530599"/>
            <a:ext cx="2300248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Blood </a:t>
            </a:r>
            <a:r>
              <a:rPr lang="en-US" sz="2400" b="1" dirty="0" smtClean="0"/>
              <a:t>vessels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5" y="823111"/>
            <a:ext cx="6925843" cy="5653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label the blood vessels and their structures. </a:t>
            </a:r>
            <a:r>
              <a:rPr lang="en-GB" sz="1400" b="1" dirty="0" smtClean="0"/>
              <a:t>stating the function of the structure and how this relates to the function of the blood vessel?</a:t>
            </a:r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r>
              <a:rPr lang="en-GB" sz="1400" b="1" dirty="0" smtClean="0"/>
              <a:t>How is the arteriole structure related to its function?</a:t>
            </a:r>
          </a:p>
          <a:p>
            <a:endParaRPr lang="en-GB" sz="14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31" y="2626083"/>
            <a:ext cx="3703705" cy="171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15200" y="823111"/>
            <a:ext cx="4606343" cy="5653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formation of tissue fluid and its return to the circulatory system?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3" y="4343400"/>
            <a:ext cx="3048000" cy="20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3.3.4.2 Mass transport in plants: </a:t>
            </a:r>
            <a:r>
              <a:rPr lang="en-US" sz="2400" b="1" dirty="0" smtClean="0"/>
              <a:t>Xylem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6" y="823111"/>
            <a:ext cx="3574340" cy="1208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transpiration?</a:t>
            </a:r>
            <a:endParaRPr lang="en-GB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1685" y="2250953"/>
            <a:ext cx="8606715" cy="422604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water move through the leaf?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How does water move up the xylem?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What is the cohesion-tension theory?</a:t>
            </a:r>
            <a:endParaRPr lang="en-GB" sz="1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9941"/>
            <a:ext cx="3279775" cy="258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95725" y="823111"/>
            <a:ext cx="4892675" cy="1208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evidence for the cohesion-tension theory?</a:t>
            </a:r>
            <a:endParaRPr lang="en-GB" sz="1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28099" y="847114"/>
            <a:ext cx="3057072" cy="2734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use a </a:t>
            </a:r>
            <a:r>
              <a:rPr lang="en-US" sz="1400" b="1" dirty="0" err="1" smtClean="0"/>
              <a:t>potometer</a:t>
            </a:r>
            <a:r>
              <a:rPr lang="en-US" sz="1400" b="1" dirty="0" smtClean="0"/>
              <a:t> to measure water uptake?</a:t>
            </a:r>
            <a:endParaRPr lang="en-GB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928099" y="3742714"/>
            <a:ext cx="3057072" cy="2734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root hair cells adapted for its function?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How are xylem vessels adapted for their function?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99" y="2442415"/>
            <a:ext cx="1789113" cy="1084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49552" y="2411104"/>
            <a:ext cx="477672" cy="708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4" y="185089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3.3.4.2 Mass transport in plants: </a:t>
            </a:r>
            <a:r>
              <a:rPr lang="en-US" sz="2400" b="1" dirty="0" smtClean="0"/>
              <a:t>Phloem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4" y="823112"/>
            <a:ext cx="8759115" cy="17846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job of the phloem? </a:t>
            </a:r>
            <a:endParaRPr lang="en-GB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1684" y="2743200"/>
            <a:ext cx="8759116" cy="39170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explain the mass flow hypothesis for the mechanism of translocation in plants</a:t>
            </a:r>
            <a:r>
              <a:rPr lang="en-GB" sz="1400" b="1" dirty="0" smtClean="0"/>
              <a:t>?</a:t>
            </a:r>
          </a:p>
          <a:p>
            <a:endParaRPr lang="en-GB" sz="1400" b="1" dirty="0">
              <a:effectLst/>
            </a:endParaRPr>
          </a:p>
          <a:p>
            <a:pPr marL="342900" indent="-342900">
              <a:buAutoNum type="arabicPeriod"/>
            </a:pPr>
            <a:r>
              <a:rPr lang="en-GB" sz="1400" b="1" dirty="0" smtClean="0"/>
              <a:t>Transfer of sucrose into sieve elements from photosynthesising tissue</a:t>
            </a:r>
          </a:p>
          <a:p>
            <a:pPr marL="342900" indent="-342900">
              <a:buAutoNum type="arabicPeriod"/>
            </a:pPr>
            <a:endParaRPr lang="en-GB" sz="1400" b="1" dirty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 smtClean="0"/>
          </a:p>
          <a:p>
            <a:pPr marL="342900" indent="-342900">
              <a:buAutoNum type="arabicPeriod"/>
            </a:pPr>
            <a:endParaRPr lang="en-GB" sz="1400" b="1" dirty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 smtClean="0"/>
          </a:p>
          <a:p>
            <a:pPr marL="342900" indent="-342900">
              <a:buAutoNum type="arabicPeriod"/>
            </a:pPr>
            <a:r>
              <a:rPr lang="en-GB" sz="1400" b="1" dirty="0" smtClean="0">
                <a:effectLst/>
              </a:rPr>
              <a:t>Mass flow of sucrose through sieve tube elements</a:t>
            </a:r>
          </a:p>
          <a:p>
            <a:pPr marL="342900" indent="-342900">
              <a:buAutoNum type="arabicPeriod"/>
            </a:pPr>
            <a:endParaRPr lang="en-GB" sz="1400" b="1" dirty="0"/>
          </a:p>
          <a:p>
            <a:pPr marL="342900" indent="-342900">
              <a:buAutoNum type="arabicPeriod"/>
            </a:pPr>
            <a:endParaRPr lang="en-GB" sz="1400" b="1" dirty="0" smtClean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 smtClean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/>
          </a:p>
          <a:p>
            <a:pPr marL="342900" indent="-342900">
              <a:buAutoNum type="arabicPeriod"/>
            </a:pPr>
            <a:endParaRPr lang="en-GB" sz="1400" b="1" dirty="0" smtClean="0">
              <a:effectLst/>
            </a:endParaRPr>
          </a:p>
          <a:p>
            <a:pPr marL="342900" indent="-342900">
              <a:buAutoNum type="arabicPeriod"/>
            </a:pPr>
            <a:r>
              <a:rPr lang="en-GB" sz="1400" b="1" dirty="0" smtClean="0"/>
              <a:t>Transfer of sucrose from the sieve tube elements into storage or other sink cells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10133" y="856978"/>
            <a:ext cx="2875038" cy="580326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/>
              <a:t>Can you explain the use of tracers and ringing experiments to investigate transport in plants?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3285110"/>
            <a:ext cx="2346959" cy="3188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9"/>
          <a:stretch/>
        </p:blipFill>
        <p:spPr>
          <a:xfrm>
            <a:off x="5552977" y="983987"/>
            <a:ext cx="1589117" cy="1526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4" b="996"/>
          <a:stretch/>
        </p:blipFill>
        <p:spPr>
          <a:xfrm>
            <a:off x="7142094" y="983987"/>
            <a:ext cx="1798705" cy="14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3.3.1 Surface area to volume </a:t>
            </a:r>
            <a:r>
              <a:rPr lang="en-US" sz="2400" b="1" dirty="0" smtClean="0"/>
              <a:t>ratio</a:t>
            </a:r>
            <a:endParaRPr lang="en-US" sz="24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81686" y="750541"/>
            <a:ext cx="5481178" cy="17520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relationship between the size of an organism or structure and its surface area </a:t>
            </a:r>
            <a:r>
              <a:rPr lang="en-US" sz="1400" b="1" smtClean="0"/>
              <a:t>to volume ratio?</a:t>
            </a:r>
            <a:endParaRPr lang="en-US" sz="1400" b="1" dirty="0" smtClean="0"/>
          </a:p>
          <a:p>
            <a:pPr marL="342900" lvl="0" indent="-342900">
              <a:buFont typeface="Arial" charset="0"/>
              <a:buChar char="•"/>
            </a:pPr>
            <a:endParaRPr lang="en-US" sz="1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2648951"/>
            <a:ext cx="5481178" cy="196057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things need to be transferred between an organism and its environment?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1685" y="4755909"/>
            <a:ext cx="5481178" cy="17520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surface area to volume ratio calculated?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Compare a 1cm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and 6cm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cube.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6528" y="1889531"/>
            <a:ext cx="6148643" cy="28663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features of </a:t>
            </a:r>
            <a:r>
              <a:rPr lang="en-US" sz="1400" b="1" dirty="0" err="1" smtClean="0"/>
              <a:t>specialised</a:t>
            </a:r>
            <a:r>
              <a:rPr lang="en-US" sz="1400" b="1" dirty="0" smtClean="0"/>
              <a:t> exchange surfaces?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36527" y="750541"/>
            <a:ext cx="6148644" cy="9980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dirty="0" err="1" smtClean="0"/>
              <a:t>fick’s</a:t>
            </a:r>
            <a:r>
              <a:rPr lang="en-US" sz="1400" b="1" dirty="0" smtClean="0"/>
              <a:t> law?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6528" y="4896851"/>
            <a:ext cx="6148643" cy="16110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relationship between surface area to volume ratio and metabolic rate?</a:t>
            </a:r>
          </a:p>
        </p:txBody>
      </p:sp>
    </p:spTree>
    <p:extLst>
      <p:ext uri="{BB962C8B-B14F-4D97-AF65-F5344CB8AC3E}">
        <p14:creationId xmlns:p14="http://schemas.microsoft.com/office/powerpoint/2010/main" val="7787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single celled organisms &amp; insects (p133-134)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686" y="750541"/>
            <a:ext cx="5522428" cy="27111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single celled organisms exchange substances?</a:t>
            </a:r>
          </a:p>
          <a:p>
            <a:pPr marL="342900" lvl="0" indent="-342900">
              <a:buFont typeface="Arial" charset="0"/>
              <a:buChar char="•"/>
            </a:pPr>
            <a:endParaRPr lang="en-US" sz="1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856514" y="750541"/>
            <a:ext cx="6128657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insects adapted for efficient gas exchange?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What three ways to respiratory gases move in and out of the tracheal system?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685" y="3608040"/>
            <a:ext cx="5522428" cy="29451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insects reduce water loss?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28" y="952921"/>
            <a:ext cx="1678213" cy="19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</a:t>
            </a:r>
            <a:r>
              <a:rPr lang="en-US" sz="2400" b="1" dirty="0" smtClean="0"/>
              <a:t>fish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128657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fish adapted for efficient gas exchange?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66114" y="772314"/>
            <a:ext cx="5519057" cy="58026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countercurrent flow and parallel flow: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52" y="1603642"/>
            <a:ext cx="3642579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1440340"/>
            <a:ext cx="3753885" cy="31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</a:t>
            </a:r>
            <a:r>
              <a:rPr lang="en-US" sz="2400" b="1" dirty="0" smtClean="0"/>
              <a:t>plants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128657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plants adapted for efficient gas exchange?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84" y="2321115"/>
            <a:ext cx="3456316" cy="35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66114" y="772313"/>
            <a:ext cx="5519057" cy="223947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how the stomata open and close and explain why this happens: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0"/>
          <a:stretch/>
        </p:blipFill>
        <p:spPr>
          <a:xfrm>
            <a:off x="8889319" y="1679624"/>
            <a:ext cx="1401872" cy="1230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7" b="-1159"/>
          <a:stretch/>
        </p:blipFill>
        <p:spPr>
          <a:xfrm>
            <a:off x="10349101" y="1679624"/>
            <a:ext cx="1578160" cy="1282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6114" y="3034866"/>
            <a:ext cx="5519057" cy="354010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adaptations do </a:t>
            </a:r>
            <a:r>
              <a:rPr lang="en-US" sz="1400" b="1" dirty="0" err="1" smtClean="0"/>
              <a:t>xerophytic</a:t>
            </a:r>
            <a:r>
              <a:rPr lang="en-US" sz="1400" b="1" dirty="0" smtClean="0"/>
              <a:t> plants have to try and limit water loss?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405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</a:t>
            </a:r>
            <a:r>
              <a:rPr lang="en-US" sz="2400" b="1" dirty="0" smtClean="0"/>
              <a:t>lungs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11803486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label the structures of the human gas exchange system and give functions of the main parts?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14" y="1652676"/>
            <a:ext cx="5292144" cy="36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</a:t>
            </a:r>
            <a:r>
              <a:rPr lang="en-US" sz="2400" b="1" dirty="0" smtClean="0"/>
              <a:t>lungs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785172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</a:t>
            </a:r>
            <a:r>
              <a:rPr lang="en-US" sz="1400" b="1" smtClean="0"/>
              <a:t>what happens during ventilation</a:t>
            </a:r>
            <a:r>
              <a:rPr lang="en-US" sz="1400" b="1" dirty="0" smtClean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/>
          <a:stretch/>
        </p:blipFill>
        <p:spPr>
          <a:xfrm>
            <a:off x="5617029" y="1072545"/>
            <a:ext cx="1175657" cy="5474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571" y="3499184"/>
            <a:ext cx="4800600" cy="30757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you calculate pulmonary ventilation rate?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4571" y="772313"/>
            <a:ext cx="4800600" cy="25587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ventilation?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5362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</a:t>
            </a:r>
            <a:r>
              <a:rPr lang="en-US" sz="2400" b="1" dirty="0" smtClean="0"/>
              <a:t>lungs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088486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the alveoli adapted for efficient gas exchange?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2571" y="772313"/>
            <a:ext cx="5562600" cy="13830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difference </a:t>
            </a:r>
            <a:r>
              <a:rPr lang="en-US" sz="1400" b="1" smtClean="0"/>
              <a:t>between correlation and causation?</a:t>
            </a:r>
            <a:endParaRPr lang="en-US" sz="1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6" y="1752950"/>
            <a:ext cx="3389345" cy="33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2571" y="2290584"/>
            <a:ext cx="5562600" cy="13830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some risk factors </a:t>
            </a:r>
            <a:r>
              <a:rPr lang="en-US" sz="1400" b="1" smtClean="0"/>
              <a:t>for lung disease?</a:t>
            </a:r>
            <a:endParaRPr lang="en-US" sz="1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22571" y="3808854"/>
            <a:ext cx="5562600" cy="276611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Could you interpret information relating to the effects of lung disease on gas exchange and/or ventilation?</a:t>
            </a:r>
          </a:p>
          <a:p>
            <a:r>
              <a:rPr lang="en-US" sz="1400" b="1" dirty="0" smtClean="0"/>
              <a:t>E.g. Pulmonary fibrosis is a lung disease that causes the epithelium of the lungs to become irreversibly thickened and leads to reduced elasticity of the lungs. Suggest what symptoms would arise and why.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499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3.3.3 Digestion and </a:t>
            </a:r>
            <a:r>
              <a:rPr lang="en-US" sz="2400" b="1" dirty="0" smtClean="0"/>
              <a:t>absorption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772312"/>
            <a:ext cx="11822028" cy="5933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and function of the major parts of the digestive system?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41" y="1624271"/>
            <a:ext cx="3228774" cy="46648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5229" y="772312"/>
            <a:ext cx="3599942" cy="2351313"/>
          </a:xfrm>
          <a:prstGeom prst="roundRect">
            <a:avLst>
              <a:gd name="adj" fmla="val 812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physical and chemical digestion and where do they take place?</a:t>
            </a:r>
          </a:p>
        </p:txBody>
      </p:sp>
    </p:spTree>
    <p:extLst>
      <p:ext uri="{BB962C8B-B14F-4D97-AF65-F5344CB8AC3E}">
        <p14:creationId xmlns:p14="http://schemas.microsoft.com/office/powerpoint/2010/main" val="19506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1170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Alex Chappelow</cp:lastModifiedBy>
  <cp:revision>110</cp:revision>
  <dcterms:created xsi:type="dcterms:W3CDTF">2016-03-19T16:01:33Z</dcterms:created>
  <dcterms:modified xsi:type="dcterms:W3CDTF">2018-02-28T11:58:08Z</dcterms:modified>
</cp:coreProperties>
</file>