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8"/>
  </p:notesMasterIdLst>
  <p:handoutMasterIdLst>
    <p:handoutMasterId r:id="rId49"/>
  </p:handoutMasterIdLst>
  <p:sldIdLst>
    <p:sldId id="390" r:id="rId5"/>
    <p:sldId id="276" r:id="rId6"/>
    <p:sldId id="335" r:id="rId7"/>
    <p:sldId id="275" r:id="rId8"/>
    <p:sldId id="336" r:id="rId9"/>
    <p:sldId id="334" r:id="rId10"/>
    <p:sldId id="337" r:id="rId11"/>
    <p:sldId id="371" r:id="rId12"/>
    <p:sldId id="379" r:id="rId13"/>
    <p:sldId id="381" r:id="rId14"/>
    <p:sldId id="344" r:id="rId15"/>
    <p:sldId id="346" r:id="rId16"/>
    <p:sldId id="343" r:id="rId17"/>
    <p:sldId id="339" r:id="rId18"/>
    <p:sldId id="391" r:id="rId19"/>
    <p:sldId id="338" r:id="rId20"/>
    <p:sldId id="349" r:id="rId21"/>
    <p:sldId id="351" r:id="rId22"/>
    <p:sldId id="370" r:id="rId23"/>
    <p:sldId id="376" r:id="rId24"/>
    <p:sldId id="352" r:id="rId25"/>
    <p:sldId id="357" r:id="rId26"/>
    <p:sldId id="350" r:id="rId27"/>
    <p:sldId id="354" r:id="rId28"/>
    <p:sldId id="394" r:id="rId29"/>
    <p:sldId id="355" r:id="rId30"/>
    <p:sldId id="395" r:id="rId31"/>
    <p:sldId id="356" r:id="rId32"/>
    <p:sldId id="377" r:id="rId33"/>
    <p:sldId id="392" r:id="rId34"/>
    <p:sldId id="393" r:id="rId35"/>
    <p:sldId id="360" r:id="rId36"/>
    <p:sldId id="373" r:id="rId37"/>
    <p:sldId id="383" r:id="rId38"/>
    <p:sldId id="384" r:id="rId39"/>
    <p:sldId id="388" r:id="rId40"/>
    <p:sldId id="387" r:id="rId41"/>
    <p:sldId id="389" r:id="rId42"/>
    <p:sldId id="397" r:id="rId43"/>
    <p:sldId id="362" r:id="rId44"/>
    <p:sldId id="374" r:id="rId45"/>
    <p:sldId id="386" r:id="rId46"/>
    <p:sldId id="372" r:id="rId47"/>
  </p:sldIdLst>
  <p:sldSz cx="12192000" cy="6858000"/>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109" d="100"/>
          <a:sy n="109" d="100"/>
        </p:scale>
        <p:origin x="672"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722FF365-F60B-4EA8-8B63-C1DF69708A40}" type="datetimeFigureOut">
              <a:rPr lang="fr-FR" smtClean="0"/>
              <a:t>10/02/2020</a:t>
            </a:fld>
            <a:endParaRPr lang="fr-FR"/>
          </a:p>
        </p:txBody>
      </p:sp>
      <p:sp>
        <p:nvSpPr>
          <p:cNvPr id="4" name="Footer Placeholder 3"/>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5" name="Slide Number Placeholder 4"/>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61AEEF32-60EF-4A6E-AB98-E6FA3F2B725A}" type="slidenum">
              <a:rPr lang="fr-FR" smtClean="0"/>
              <a:t>‹#›</a:t>
            </a:fld>
            <a:endParaRPr lang="fr-FR"/>
          </a:p>
        </p:txBody>
      </p:sp>
    </p:spTree>
    <p:extLst>
      <p:ext uri="{BB962C8B-B14F-4D97-AF65-F5344CB8AC3E}">
        <p14:creationId xmlns:p14="http://schemas.microsoft.com/office/powerpoint/2010/main" val="2794282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EF5252C6-324E-4A1F-A028-CABD48B3BA7F}" type="datetimeFigureOut">
              <a:rPr lang="fr-FR" smtClean="0"/>
              <a:t>10/02/2020</a:t>
            </a:fld>
            <a:endParaRPr lang="fr-FR"/>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760B39B9-4632-4180-8A4C-CA6539A82B04}" type="slidenum">
              <a:rPr lang="fr-FR" smtClean="0"/>
              <a:t>‹#›</a:t>
            </a:fld>
            <a:endParaRPr lang="fr-FR"/>
          </a:p>
        </p:txBody>
      </p:sp>
    </p:spTree>
    <p:extLst>
      <p:ext uri="{BB962C8B-B14F-4D97-AF65-F5344CB8AC3E}">
        <p14:creationId xmlns:p14="http://schemas.microsoft.com/office/powerpoint/2010/main" val="2984344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760B39B9-4632-4180-8A4C-CA6539A82B04}" type="slidenum">
              <a:rPr lang="fr-FR" smtClean="0"/>
              <a:t>36</a:t>
            </a:fld>
            <a:endParaRPr lang="fr-FR"/>
          </a:p>
        </p:txBody>
      </p:sp>
    </p:spTree>
    <p:extLst>
      <p:ext uri="{BB962C8B-B14F-4D97-AF65-F5344CB8AC3E}">
        <p14:creationId xmlns:p14="http://schemas.microsoft.com/office/powerpoint/2010/main" val="435179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760B39B9-4632-4180-8A4C-CA6539A82B04}" type="slidenum">
              <a:rPr lang="fr-FR" smtClean="0"/>
              <a:t>38</a:t>
            </a:fld>
            <a:endParaRPr lang="fr-FR"/>
          </a:p>
        </p:txBody>
      </p:sp>
    </p:spTree>
    <p:extLst>
      <p:ext uri="{BB962C8B-B14F-4D97-AF65-F5344CB8AC3E}">
        <p14:creationId xmlns:p14="http://schemas.microsoft.com/office/powerpoint/2010/main" val="435179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760B39B9-4632-4180-8A4C-CA6539A82B04}" type="slidenum">
              <a:rPr lang="fr-FR" smtClean="0"/>
              <a:t>39</a:t>
            </a:fld>
            <a:endParaRPr lang="fr-FR"/>
          </a:p>
        </p:txBody>
      </p:sp>
    </p:spTree>
    <p:extLst>
      <p:ext uri="{BB962C8B-B14F-4D97-AF65-F5344CB8AC3E}">
        <p14:creationId xmlns:p14="http://schemas.microsoft.com/office/powerpoint/2010/main" val="2476602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760B39B9-4632-4180-8A4C-CA6539A82B04}" type="slidenum">
              <a:rPr lang="fr-FR" smtClean="0"/>
              <a:t>40</a:t>
            </a:fld>
            <a:endParaRPr lang="fr-FR"/>
          </a:p>
        </p:txBody>
      </p:sp>
    </p:spTree>
    <p:extLst>
      <p:ext uri="{BB962C8B-B14F-4D97-AF65-F5344CB8AC3E}">
        <p14:creationId xmlns:p14="http://schemas.microsoft.com/office/powerpoint/2010/main" val="2766863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r-F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3CB37D85-D84B-4CFB-BB0A-F4455B32746E}" type="datetimeFigureOut">
              <a:rPr lang="fr-FR" smtClean="0"/>
              <a:t>10/02/2020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713C8C8-59B0-40E2-8E53-9D17CC1F5A67}" type="slidenum">
              <a:rPr lang="fr-FR" smtClean="0"/>
              <a:t>‹#›</a:t>
            </a:fld>
            <a:endParaRPr lang="fr-FR"/>
          </a:p>
        </p:txBody>
      </p:sp>
    </p:spTree>
    <p:extLst>
      <p:ext uri="{BB962C8B-B14F-4D97-AF65-F5344CB8AC3E}">
        <p14:creationId xmlns:p14="http://schemas.microsoft.com/office/powerpoint/2010/main" val="1302510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3CB37D85-D84B-4CFB-BB0A-F4455B32746E}" type="datetimeFigureOut">
              <a:rPr lang="fr-FR" smtClean="0"/>
              <a:t>10/02/2020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713C8C8-59B0-40E2-8E53-9D17CC1F5A67}" type="slidenum">
              <a:rPr lang="fr-FR" smtClean="0"/>
              <a:t>‹#›</a:t>
            </a:fld>
            <a:endParaRPr lang="fr-FR"/>
          </a:p>
        </p:txBody>
      </p:sp>
    </p:spTree>
    <p:extLst>
      <p:ext uri="{BB962C8B-B14F-4D97-AF65-F5344CB8AC3E}">
        <p14:creationId xmlns:p14="http://schemas.microsoft.com/office/powerpoint/2010/main" val="3241722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3CB37D85-D84B-4CFB-BB0A-F4455B32746E}" type="datetimeFigureOut">
              <a:rPr lang="fr-FR" smtClean="0"/>
              <a:t>10/02/2020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713C8C8-59B0-40E2-8E53-9D17CC1F5A67}" type="slidenum">
              <a:rPr lang="fr-FR" smtClean="0"/>
              <a:t>‹#›</a:t>
            </a:fld>
            <a:endParaRPr lang="fr-FR"/>
          </a:p>
        </p:txBody>
      </p:sp>
    </p:spTree>
    <p:extLst>
      <p:ext uri="{BB962C8B-B14F-4D97-AF65-F5344CB8AC3E}">
        <p14:creationId xmlns:p14="http://schemas.microsoft.com/office/powerpoint/2010/main" val="3840618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3CB37D85-D84B-4CFB-BB0A-F4455B32746E}" type="datetimeFigureOut">
              <a:rPr lang="fr-FR" smtClean="0"/>
              <a:t>10/02/2020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713C8C8-59B0-40E2-8E53-9D17CC1F5A67}" type="slidenum">
              <a:rPr lang="fr-FR" smtClean="0"/>
              <a:t>‹#›</a:t>
            </a:fld>
            <a:endParaRPr lang="fr-FR"/>
          </a:p>
        </p:txBody>
      </p:sp>
    </p:spTree>
    <p:extLst>
      <p:ext uri="{BB962C8B-B14F-4D97-AF65-F5344CB8AC3E}">
        <p14:creationId xmlns:p14="http://schemas.microsoft.com/office/powerpoint/2010/main" val="1678485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r-F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B37D85-D84B-4CFB-BB0A-F4455B32746E}" type="datetimeFigureOut">
              <a:rPr lang="fr-FR" smtClean="0"/>
              <a:t>10/02/2020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713C8C8-59B0-40E2-8E53-9D17CC1F5A67}" type="slidenum">
              <a:rPr lang="fr-FR" smtClean="0"/>
              <a:t>‹#›</a:t>
            </a:fld>
            <a:endParaRPr lang="fr-FR"/>
          </a:p>
        </p:txBody>
      </p:sp>
    </p:spTree>
    <p:extLst>
      <p:ext uri="{BB962C8B-B14F-4D97-AF65-F5344CB8AC3E}">
        <p14:creationId xmlns:p14="http://schemas.microsoft.com/office/powerpoint/2010/main" val="302505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3CB37D85-D84B-4CFB-BB0A-F4455B32746E}" type="datetimeFigureOut">
              <a:rPr lang="fr-FR" smtClean="0"/>
              <a:t>10/02/2020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713C8C8-59B0-40E2-8E53-9D17CC1F5A67}" type="slidenum">
              <a:rPr lang="fr-FR" smtClean="0"/>
              <a:t>‹#›</a:t>
            </a:fld>
            <a:endParaRPr lang="fr-FR"/>
          </a:p>
        </p:txBody>
      </p:sp>
    </p:spTree>
    <p:extLst>
      <p:ext uri="{BB962C8B-B14F-4D97-AF65-F5344CB8AC3E}">
        <p14:creationId xmlns:p14="http://schemas.microsoft.com/office/powerpoint/2010/main" val="4292786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r-F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3CB37D85-D84B-4CFB-BB0A-F4455B32746E}" type="datetimeFigureOut">
              <a:rPr lang="fr-FR" smtClean="0"/>
              <a:t>10/02/2020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B713C8C8-59B0-40E2-8E53-9D17CC1F5A67}" type="slidenum">
              <a:rPr lang="fr-FR" smtClean="0"/>
              <a:t>‹#›</a:t>
            </a:fld>
            <a:endParaRPr lang="fr-FR"/>
          </a:p>
        </p:txBody>
      </p:sp>
    </p:spTree>
    <p:extLst>
      <p:ext uri="{BB962C8B-B14F-4D97-AF65-F5344CB8AC3E}">
        <p14:creationId xmlns:p14="http://schemas.microsoft.com/office/powerpoint/2010/main" val="74272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3CB37D85-D84B-4CFB-BB0A-F4455B32746E}" type="datetimeFigureOut">
              <a:rPr lang="fr-FR" smtClean="0"/>
              <a:t>10/02/2020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713C8C8-59B0-40E2-8E53-9D17CC1F5A67}" type="slidenum">
              <a:rPr lang="fr-FR" smtClean="0"/>
              <a:t>‹#›</a:t>
            </a:fld>
            <a:endParaRPr lang="fr-FR"/>
          </a:p>
        </p:txBody>
      </p:sp>
    </p:spTree>
    <p:extLst>
      <p:ext uri="{BB962C8B-B14F-4D97-AF65-F5344CB8AC3E}">
        <p14:creationId xmlns:p14="http://schemas.microsoft.com/office/powerpoint/2010/main" val="3805594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B37D85-D84B-4CFB-BB0A-F4455B32746E}" type="datetimeFigureOut">
              <a:rPr lang="fr-FR" smtClean="0"/>
              <a:t>10/02/2020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713C8C8-59B0-40E2-8E53-9D17CC1F5A67}" type="slidenum">
              <a:rPr lang="fr-FR" smtClean="0"/>
              <a:t>‹#›</a:t>
            </a:fld>
            <a:endParaRPr lang="fr-FR"/>
          </a:p>
        </p:txBody>
      </p:sp>
    </p:spTree>
    <p:extLst>
      <p:ext uri="{BB962C8B-B14F-4D97-AF65-F5344CB8AC3E}">
        <p14:creationId xmlns:p14="http://schemas.microsoft.com/office/powerpoint/2010/main" val="1796832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B37D85-D84B-4CFB-BB0A-F4455B32746E}" type="datetimeFigureOut">
              <a:rPr lang="fr-FR" smtClean="0"/>
              <a:t>10/02/2020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713C8C8-59B0-40E2-8E53-9D17CC1F5A67}" type="slidenum">
              <a:rPr lang="fr-FR" smtClean="0"/>
              <a:t>‹#›</a:t>
            </a:fld>
            <a:endParaRPr lang="fr-FR"/>
          </a:p>
        </p:txBody>
      </p:sp>
    </p:spTree>
    <p:extLst>
      <p:ext uri="{BB962C8B-B14F-4D97-AF65-F5344CB8AC3E}">
        <p14:creationId xmlns:p14="http://schemas.microsoft.com/office/powerpoint/2010/main" val="2103211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B37D85-D84B-4CFB-BB0A-F4455B32746E}" type="datetimeFigureOut">
              <a:rPr lang="fr-FR" smtClean="0"/>
              <a:t>10/02/2020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713C8C8-59B0-40E2-8E53-9D17CC1F5A67}" type="slidenum">
              <a:rPr lang="fr-FR" smtClean="0"/>
              <a:t>‹#›</a:t>
            </a:fld>
            <a:endParaRPr lang="fr-FR"/>
          </a:p>
        </p:txBody>
      </p:sp>
    </p:spTree>
    <p:extLst>
      <p:ext uri="{BB962C8B-B14F-4D97-AF65-F5344CB8AC3E}">
        <p14:creationId xmlns:p14="http://schemas.microsoft.com/office/powerpoint/2010/main" val="1360332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B37D85-D84B-4CFB-BB0A-F4455B32746E}" type="datetimeFigureOut">
              <a:rPr lang="fr-FR" smtClean="0"/>
              <a:t>10/02/2020</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13C8C8-59B0-40E2-8E53-9D17CC1F5A67}" type="slidenum">
              <a:rPr lang="fr-FR" smtClean="0"/>
              <a:t>‹#›</a:t>
            </a:fld>
            <a:endParaRPr lang="fr-FR"/>
          </a:p>
        </p:txBody>
      </p:sp>
    </p:spTree>
    <p:extLst>
      <p:ext uri="{BB962C8B-B14F-4D97-AF65-F5344CB8AC3E}">
        <p14:creationId xmlns:p14="http://schemas.microsoft.com/office/powerpoint/2010/main" val="2146904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7.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40711" y="109759"/>
            <a:ext cx="3962243" cy="707886"/>
          </a:xfrm>
          <a:prstGeom prst="rect">
            <a:avLst/>
          </a:prstGeom>
          <a:noFill/>
        </p:spPr>
        <p:txBody>
          <a:bodyPr wrap="none" rtlCol="0">
            <a:spAutoFit/>
          </a:bodyPr>
          <a:lstStyle/>
          <a:p>
            <a:r>
              <a:rPr lang="fr-FR" sz="4000" b="1" dirty="0" smtClean="0">
                <a:solidFill>
                  <a:srgbClr val="0070C0"/>
                </a:solidFill>
              </a:rPr>
              <a:t>Pour commencer:</a:t>
            </a:r>
            <a:endParaRPr lang="fr-FR" sz="4000" b="1" dirty="0">
              <a:solidFill>
                <a:srgbClr val="0070C0"/>
              </a:solidFill>
            </a:endParaRPr>
          </a:p>
        </p:txBody>
      </p:sp>
      <p:sp>
        <p:nvSpPr>
          <p:cNvPr id="7" name="TextBox 6"/>
          <p:cNvSpPr txBox="1"/>
          <p:nvPr/>
        </p:nvSpPr>
        <p:spPr>
          <a:xfrm>
            <a:off x="929538" y="968958"/>
            <a:ext cx="9212503" cy="830997"/>
          </a:xfrm>
          <a:prstGeom prst="rect">
            <a:avLst/>
          </a:prstGeom>
          <a:solidFill>
            <a:schemeClr val="accent1">
              <a:lumMod val="20000"/>
              <a:lumOff val="80000"/>
            </a:schemeClr>
          </a:solidFill>
        </p:spPr>
        <p:txBody>
          <a:bodyPr wrap="none" rtlCol="0">
            <a:spAutoFit/>
          </a:bodyPr>
          <a:lstStyle/>
          <a:p>
            <a:pPr algn="ctr"/>
            <a:r>
              <a:rPr lang="fr-FR" sz="2800" b="1" dirty="0" smtClean="0"/>
              <a:t>Remettez ces événements importants dans l’ordre du roman</a:t>
            </a:r>
          </a:p>
          <a:p>
            <a:pPr algn="ctr"/>
            <a:r>
              <a:rPr lang="fr-FR" sz="2000" b="1" dirty="0" smtClean="0"/>
              <a:t>(Les premier et dernier événements sont donnés)</a:t>
            </a:r>
            <a:endParaRPr lang="fr-FR" sz="2000" b="1" dirty="0"/>
          </a:p>
        </p:txBody>
      </p:sp>
      <p:sp>
        <p:nvSpPr>
          <p:cNvPr id="8" name="TextBox 7"/>
          <p:cNvSpPr txBox="1"/>
          <p:nvPr/>
        </p:nvSpPr>
        <p:spPr>
          <a:xfrm>
            <a:off x="1063091" y="2071146"/>
            <a:ext cx="3993401" cy="369332"/>
          </a:xfrm>
          <a:prstGeom prst="rect">
            <a:avLst/>
          </a:prstGeom>
          <a:noFill/>
          <a:ln w="28575" cmpd="sng">
            <a:solidFill>
              <a:schemeClr val="tx1"/>
            </a:solidFill>
          </a:ln>
        </p:spPr>
        <p:txBody>
          <a:bodyPr wrap="none" rtlCol="0">
            <a:spAutoFit/>
          </a:bodyPr>
          <a:lstStyle/>
          <a:p>
            <a:pPr marL="342900" indent="-342900">
              <a:buAutoNum type="arabicPeriod"/>
            </a:pPr>
            <a:r>
              <a:rPr lang="fr-FR" dirty="0" smtClean="0">
                <a:solidFill>
                  <a:srgbClr val="C00000"/>
                </a:solidFill>
              </a:rPr>
              <a:t>Lou annonce le thème de son exposé</a:t>
            </a:r>
          </a:p>
        </p:txBody>
      </p:sp>
      <p:sp>
        <p:nvSpPr>
          <p:cNvPr id="9" name="TextBox 8"/>
          <p:cNvSpPr txBox="1"/>
          <p:nvPr/>
        </p:nvSpPr>
        <p:spPr>
          <a:xfrm>
            <a:off x="1067314" y="2624233"/>
            <a:ext cx="2993127" cy="369332"/>
          </a:xfrm>
          <a:prstGeom prst="rect">
            <a:avLst/>
          </a:prstGeom>
          <a:noFill/>
          <a:ln w="28575" cmpd="sng">
            <a:solidFill>
              <a:schemeClr val="tx1"/>
            </a:solidFill>
          </a:ln>
        </p:spPr>
        <p:txBody>
          <a:bodyPr wrap="none" rtlCol="0">
            <a:spAutoFit/>
          </a:bodyPr>
          <a:lstStyle/>
          <a:p>
            <a:r>
              <a:rPr lang="fr-FR" dirty="0" smtClean="0">
                <a:solidFill>
                  <a:srgbClr val="C00000"/>
                </a:solidFill>
              </a:rPr>
              <a:t>23. Lou et Lucas s’embrassent</a:t>
            </a:r>
          </a:p>
        </p:txBody>
      </p:sp>
      <p:sp>
        <p:nvSpPr>
          <p:cNvPr id="10" name="TextBox 9"/>
          <p:cNvSpPr txBox="1"/>
          <p:nvPr/>
        </p:nvSpPr>
        <p:spPr>
          <a:xfrm>
            <a:off x="8871726" y="5062662"/>
            <a:ext cx="2894805" cy="369332"/>
          </a:xfrm>
          <a:prstGeom prst="rect">
            <a:avLst/>
          </a:prstGeom>
          <a:noFill/>
          <a:ln w="28575" cmpd="sng">
            <a:solidFill>
              <a:schemeClr val="tx1"/>
            </a:solidFill>
          </a:ln>
        </p:spPr>
        <p:txBody>
          <a:bodyPr wrap="none" rtlCol="0">
            <a:spAutoFit/>
          </a:bodyPr>
          <a:lstStyle/>
          <a:p>
            <a:r>
              <a:rPr lang="fr-FR" dirty="0" smtClean="0"/>
              <a:t>La rencontre entre Lou et No</a:t>
            </a:r>
          </a:p>
        </p:txBody>
      </p:sp>
      <p:sp>
        <p:nvSpPr>
          <p:cNvPr id="11" name="TextBox 10"/>
          <p:cNvSpPr txBox="1"/>
          <p:nvPr/>
        </p:nvSpPr>
        <p:spPr>
          <a:xfrm>
            <a:off x="592826" y="3696155"/>
            <a:ext cx="3862431" cy="369332"/>
          </a:xfrm>
          <a:prstGeom prst="rect">
            <a:avLst/>
          </a:prstGeom>
          <a:noFill/>
          <a:ln w="28575" cmpd="sng">
            <a:solidFill>
              <a:schemeClr val="tx1"/>
            </a:solidFill>
          </a:ln>
        </p:spPr>
        <p:txBody>
          <a:bodyPr wrap="none" rtlCol="0">
            <a:spAutoFit/>
          </a:bodyPr>
          <a:lstStyle/>
          <a:p>
            <a:r>
              <a:rPr lang="fr-FR" dirty="0" smtClean="0"/>
              <a:t>Lou propose à No d’aller boire un verre</a:t>
            </a:r>
          </a:p>
        </p:txBody>
      </p:sp>
      <p:sp>
        <p:nvSpPr>
          <p:cNvPr id="12" name="TextBox 11"/>
          <p:cNvSpPr txBox="1"/>
          <p:nvPr/>
        </p:nvSpPr>
        <p:spPr>
          <a:xfrm>
            <a:off x="592825" y="3159299"/>
            <a:ext cx="4263344" cy="369332"/>
          </a:xfrm>
          <a:prstGeom prst="rect">
            <a:avLst/>
          </a:prstGeom>
          <a:noFill/>
          <a:ln w="28575" cmpd="sng">
            <a:solidFill>
              <a:schemeClr val="tx1"/>
            </a:solidFill>
          </a:ln>
        </p:spPr>
        <p:txBody>
          <a:bodyPr wrap="none" rtlCol="0">
            <a:spAutoFit/>
          </a:bodyPr>
          <a:lstStyle/>
          <a:p>
            <a:r>
              <a:rPr lang="fr-FR" dirty="0" smtClean="0"/>
              <a:t>Lou demande à No si elle peut l’interviewer  </a:t>
            </a:r>
          </a:p>
        </p:txBody>
      </p:sp>
      <p:sp>
        <p:nvSpPr>
          <p:cNvPr id="13" name="TextBox 12"/>
          <p:cNvSpPr txBox="1"/>
          <p:nvPr/>
        </p:nvSpPr>
        <p:spPr>
          <a:xfrm>
            <a:off x="592825" y="4193728"/>
            <a:ext cx="3467616" cy="369332"/>
          </a:xfrm>
          <a:prstGeom prst="rect">
            <a:avLst/>
          </a:prstGeom>
          <a:noFill/>
          <a:ln w="28575" cmpd="sng">
            <a:solidFill>
              <a:schemeClr val="tx1"/>
            </a:solidFill>
          </a:ln>
        </p:spPr>
        <p:txBody>
          <a:bodyPr wrap="none" rtlCol="0">
            <a:spAutoFit/>
          </a:bodyPr>
          <a:lstStyle/>
          <a:p>
            <a:r>
              <a:rPr lang="fr-FR" dirty="0" smtClean="0"/>
              <a:t>Retour en arrière: La mort de Thaïs</a:t>
            </a:r>
          </a:p>
        </p:txBody>
      </p:sp>
      <p:sp>
        <p:nvSpPr>
          <p:cNvPr id="15" name="TextBox 14"/>
          <p:cNvSpPr txBox="1"/>
          <p:nvPr/>
        </p:nvSpPr>
        <p:spPr>
          <a:xfrm>
            <a:off x="5410712" y="5280532"/>
            <a:ext cx="2854229" cy="369332"/>
          </a:xfrm>
          <a:prstGeom prst="rect">
            <a:avLst/>
          </a:prstGeom>
          <a:noFill/>
          <a:ln w="28575" cmpd="sng">
            <a:solidFill>
              <a:schemeClr val="tx1"/>
            </a:solidFill>
          </a:ln>
        </p:spPr>
        <p:txBody>
          <a:bodyPr wrap="none" rtlCol="0">
            <a:spAutoFit/>
          </a:bodyPr>
          <a:lstStyle/>
          <a:p>
            <a:r>
              <a:rPr lang="fr-FR" dirty="0" smtClean="0"/>
              <a:t>Les interviews de No au café</a:t>
            </a:r>
          </a:p>
        </p:txBody>
      </p:sp>
      <p:sp>
        <p:nvSpPr>
          <p:cNvPr id="16" name="TextBox 15"/>
          <p:cNvSpPr txBox="1"/>
          <p:nvPr/>
        </p:nvSpPr>
        <p:spPr>
          <a:xfrm>
            <a:off x="5463081" y="2177247"/>
            <a:ext cx="1988833" cy="369332"/>
          </a:xfrm>
          <a:prstGeom prst="rect">
            <a:avLst/>
          </a:prstGeom>
          <a:noFill/>
          <a:ln w="28575" cmpd="sng">
            <a:solidFill>
              <a:schemeClr val="tx1"/>
            </a:solidFill>
          </a:ln>
        </p:spPr>
        <p:txBody>
          <a:bodyPr wrap="none" rtlCol="0">
            <a:spAutoFit/>
          </a:bodyPr>
          <a:lstStyle/>
          <a:p>
            <a:r>
              <a:rPr lang="fr-FR" dirty="0" smtClean="0"/>
              <a:t>Lou fait son exposé</a:t>
            </a:r>
          </a:p>
        </p:txBody>
      </p:sp>
      <p:sp>
        <p:nvSpPr>
          <p:cNvPr id="17" name="TextBox 16"/>
          <p:cNvSpPr txBox="1"/>
          <p:nvPr/>
        </p:nvSpPr>
        <p:spPr>
          <a:xfrm>
            <a:off x="605919" y="4717489"/>
            <a:ext cx="2977761" cy="369332"/>
          </a:xfrm>
          <a:prstGeom prst="rect">
            <a:avLst/>
          </a:prstGeom>
          <a:noFill/>
          <a:ln w="28575" cmpd="sng">
            <a:solidFill>
              <a:schemeClr val="tx1"/>
            </a:solidFill>
          </a:ln>
        </p:spPr>
        <p:txBody>
          <a:bodyPr wrap="none" rtlCol="0">
            <a:spAutoFit/>
          </a:bodyPr>
          <a:lstStyle/>
          <a:p>
            <a:r>
              <a:rPr lang="fr-FR" dirty="0" smtClean="0"/>
              <a:t>No disparaît et Lou la cherche</a:t>
            </a:r>
          </a:p>
        </p:txBody>
      </p:sp>
      <p:sp>
        <p:nvSpPr>
          <p:cNvPr id="18" name="TextBox 17"/>
          <p:cNvSpPr txBox="1"/>
          <p:nvPr/>
        </p:nvSpPr>
        <p:spPr>
          <a:xfrm>
            <a:off x="5436896" y="4075881"/>
            <a:ext cx="1963473" cy="369332"/>
          </a:xfrm>
          <a:prstGeom prst="rect">
            <a:avLst/>
          </a:prstGeom>
          <a:noFill/>
          <a:ln w="28575" cmpd="sng">
            <a:solidFill>
              <a:schemeClr val="tx1"/>
            </a:solidFill>
          </a:ln>
        </p:spPr>
        <p:txBody>
          <a:bodyPr wrap="none" rtlCol="0">
            <a:spAutoFit/>
          </a:bodyPr>
          <a:lstStyle/>
          <a:p>
            <a:r>
              <a:rPr lang="fr-FR" dirty="0" smtClean="0"/>
              <a:t>La soupe populaire</a:t>
            </a:r>
          </a:p>
        </p:txBody>
      </p:sp>
      <p:sp>
        <p:nvSpPr>
          <p:cNvPr id="19" name="TextBox 18"/>
          <p:cNvSpPr txBox="1"/>
          <p:nvPr/>
        </p:nvSpPr>
        <p:spPr>
          <a:xfrm>
            <a:off x="8867021" y="3355710"/>
            <a:ext cx="2478338" cy="369332"/>
          </a:xfrm>
          <a:prstGeom prst="rect">
            <a:avLst/>
          </a:prstGeom>
          <a:noFill/>
          <a:ln w="28575" cmpd="sng">
            <a:solidFill>
              <a:schemeClr val="tx1"/>
            </a:solidFill>
          </a:ln>
        </p:spPr>
        <p:txBody>
          <a:bodyPr wrap="none" rtlCol="0">
            <a:spAutoFit/>
          </a:bodyPr>
          <a:lstStyle/>
          <a:p>
            <a:r>
              <a:rPr lang="fr-FR" dirty="0" smtClean="0"/>
              <a:t>L’arrivée de No chez Lou</a:t>
            </a:r>
          </a:p>
        </p:txBody>
      </p:sp>
      <p:sp>
        <p:nvSpPr>
          <p:cNvPr id="20" name="TextBox 19"/>
          <p:cNvSpPr txBox="1"/>
          <p:nvPr/>
        </p:nvSpPr>
        <p:spPr>
          <a:xfrm>
            <a:off x="8880114" y="4494891"/>
            <a:ext cx="2586090" cy="369332"/>
          </a:xfrm>
          <a:prstGeom prst="rect">
            <a:avLst/>
          </a:prstGeom>
          <a:noFill/>
          <a:ln w="28575" cmpd="sng">
            <a:solidFill>
              <a:schemeClr val="tx1"/>
            </a:solidFill>
          </a:ln>
        </p:spPr>
        <p:txBody>
          <a:bodyPr wrap="none" rtlCol="0">
            <a:spAutoFit/>
          </a:bodyPr>
          <a:lstStyle/>
          <a:p>
            <a:r>
              <a:rPr lang="fr-FR" dirty="0" smtClean="0"/>
              <a:t>L’état d’Anouk s’améliore</a:t>
            </a:r>
          </a:p>
        </p:txBody>
      </p:sp>
      <p:sp>
        <p:nvSpPr>
          <p:cNvPr id="21" name="TextBox 20"/>
          <p:cNvSpPr txBox="1"/>
          <p:nvPr/>
        </p:nvSpPr>
        <p:spPr>
          <a:xfrm>
            <a:off x="8867020" y="2779573"/>
            <a:ext cx="2419953" cy="369332"/>
          </a:xfrm>
          <a:prstGeom prst="rect">
            <a:avLst/>
          </a:prstGeom>
          <a:noFill/>
          <a:ln w="28575" cmpd="sng">
            <a:solidFill>
              <a:schemeClr val="tx1"/>
            </a:solidFill>
          </a:ln>
        </p:spPr>
        <p:txBody>
          <a:bodyPr wrap="none" rtlCol="0">
            <a:spAutoFit/>
          </a:bodyPr>
          <a:lstStyle/>
          <a:p>
            <a:r>
              <a:rPr lang="fr-FR" dirty="0" smtClean="0"/>
              <a:t>No raconte son enfance</a:t>
            </a:r>
          </a:p>
        </p:txBody>
      </p:sp>
      <p:sp>
        <p:nvSpPr>
          <p:cNvPr id="22" name="TextBox 21"/>
          <p:cNvSpPr txBox="1"/>
          <p:nvPr/>
        </p:nvSpPr>
        <p:spPr>
          <a:xfrm>
            <a:off x="8867021" y="2255812"/>
            <a:ext cx="2063561" cy="369332"/>
          </a:xfrm>
          <a:prstGeom prst="rect">
            <a:avLst/>
          </a:prstGeom>
          <a:noFill/>
          <a:ln w="28575" cmpd="sng">
            <a:solidFill>
              <a:schemeClr val="tx1"/>
            </a:solidFill>
          </a:ln>
        </p:spPr>
        <p:txBody>
          <a:bodyPr wrap="none" rtlCol="0">
            <a:spAutoFit/>
          </a:bodyPr>
          <a:lstStyle/>
          <a:p>
            <a:r>
              <a:rPr lang="fr-FR" dirty="0" smtClean="0"/>
              <a:t>No trouve du travail</a:t>
            </a:r>
          </a:p>
        </p:txBody>
      </p:sp>
      <p:sp>
        <p:nvSpPr>
          <p:cNvPr id="23" name="TextBox 22"/>
          <p:cNvSpPr txBox="1"/>
          <p:nvPr/>
        </p:nvSpPr>
        <p:spPr>
          <a:xfrm>
            <a:off x="605917" y="5228157"/>
            <a:ext cx="4413363" cy="369332"/>
          </a:xfrm>
          <a:prstGeom prst="rect">
            <a:avLst/>
          </a:prstGeom>
          <a:noFill/>
          <a:ln w="28575" cmpd="sng">
            <a:solidFill>
              <a:schemeClr val="tx1"/>
            </a:solidFill>
          </a:ln>
        </p:spPr>
        <p:txBody>
          <a:bodyPr wrap="none" rtlCol="0">
            <a:spAutoFit/>
          </a:bodyPr>
          <a:lstStyle/>
          <a:p>
            <a:r>
              <a:rPr lang="fr-FR" dirty="0" smtClean="0"/>
              <a:t>No et Lou vont à Ivry pour voir la mère de No</a:t>
            </a:r>
          </a:p>
        </p:txBody>
      </p:sp>
      <p:sp>
        <p:nvSpPr>
          <p:cNvPr id="24" name="TextBox 23"/>
          <p:cNvSpPr txBox="1"/>
          <p:nvPr/>
        </p:nvSpPr>
        <p:spPr>
          <a:xfrm>
            <a:off x="579733" y="6314961"/>
            <a:ext cx="4417082" cy="369332"/>
          </a:xfrm>
          <a:prstGeom prst="rect">
            <a:avLst/>
          </a:prstGeom>
          <a:noFill/>
          <a:ln w="28575" cmpd="sng">
            <a:solidFill>
              <a:schemeClr val="tx1"/>
            </a:solidFill>
          </a:ln>
        </p:spPr>
        <p:txBody>
          <a:bodyPr wrap="none" rtlCol="0">
            <a:spAutoFit/>
          </a:bodyPr>
          <a:lstStyle/>
          <a:p>
            <a:r>
              <a:rPr lang="fr-FR" dirty="0" smtClean="0"/>
              <a:t>Le changement dans le comportement de No</a:t>
            </a:r>
          </a:p>
        </p:txBody>
      </p:sp>
      <p:sp>
        <p:nvSpPr>
          <p:cNvPr id="25" name="TextBox 24"/>
          <p:cNvSpPr txBox="1"/>
          <p:nvPr/>
        </p:nvSpPr>
        <p:spPr>
          <a:xfrm>
            <a:off x="592826" y="5791200"/>
            <a:ext cx="3980101" cy="369332"/>
          </a:xfrm>
          <a:prstGeom prst="rect">
            <a:avLst/>
          </a:prstGeom>
          <a:noFill/>
          <a:ln w="28575" cmpd="sng">
            <a:solidFill>
              <a:schemeClr val="tx1"/>
            </a:solidFill>
          </a:ln>
        </p:spPr>
        <p:txBody>
          <a:bodyPr wrap="none" rtlCol="0">
            <a:spAutoFit/>
          </a:bodyPr>
          <a:lstStyle/>
          <a:p>
            <a:r>
              <a:rPr lang="fr-FR" dirty="0" smtClean="0"/>
              <a:t>Lou et ses parents vont chez tante Sylvie</a:t>
            </a:r>
          </a:p>
        </p:txBody>
      </p:sp>
      <p:sp>
        <p:nvSpPr>
          <p:cNvPr id="26" name="TextBox 25"/>
          <p:cNvSpPr txBox="1"/>
          <p:nvPr/>
        </p:nvSpPr>
        <p:spPr>
          <a:xfrm>
            <a:off x="5410711" y="5856670"/>
            <a:ext cx="3849018" cy="369332"/>
          </a:xfrm>
          <a:prstGeom prst="rect">
            <a:avLst/>
          </a:prstGeom>
          <a:noFill/>
          <a:ln w="28575" cmpd="sng">
            <a:solidFill>
              <a:schemeClr val="tx1"/>
            </a:solidFill>
          </a:ln>
        </p:spPr>
        <p:txBody>
          <a:bodyPr wrap="none" rtlCol="0">
            <a:spAutoFit/>
          </a:bodyPr>
          <a:lstStyle/>
          <a:p>
            <a:r>
              <a:rPr lang="fr-FR" dirty="0" smtClean="0"/>
              <a:t>Le père de Lou demande à No de partir</a:t>
            </a:r>
          </a:p>
        </p:txBody>
      </p:sp>
      <p:sp>
        <p:nvSpPr>
          <p:cNvPr id="27" name="TextBox 26"/>
          <p:cNvSpPr txBox="1"/>
          <p:nvPr/>
        </p:nvSpPr>
        <p:spPr>
          <a:xfrm>
            <a:off x="5397620" y="6367337"/>
            <a:ext cx="4165962" cy="369332"/>
          </a:xfrm>
          <a:prstGeom prst="rect">
            <a:avLst/>
          </a:prstGeom>
          <a:noFill/>
          <a:ln w="28575" cmpd="sng">
            <a:solidFill>
              <a:schemeClr val="tx1"/>
            </a:solidFill>
          </a:ln>
        </p:spPr>
        <p:txBody>
          <a:bodyPr wrap="none" rtlCol="0">
            <a:spAutoFit/>
          </a:bodyPr>
          <a:lstStyle/>
          <a:p>
            <a:r>
              <a:rPr lang="fr-FR" dirty="0" smtClean="0"/>
              <a:t>Lucas et Lou s’occupent de No en cachette</a:t>
            </a:r>
          </a:p>
        </p:txBody>
      </p:sp>
      <p:sp>
        <p:nvSpPr>
          <p:cNvPr id="28" name="TextBox 27"/>
          <p:cNvSpPr txBox="1"/>
          <p:nvPr/>
        </p:nvSpPr>
        <p:spPr>
          <a:xfrm>
            <a:off x="5449987" y="2831949"/>
            <a:ext cx="1915796" cy="369332"/>
          </a:xfrm>
          <a:prstGeom prst="rect">
            <a:avLst/>
          </a:prstGeom>
          <a:noFill/>
          <a:ln w="28575" cmpd="sng">
            <a:solidFill>
              <a:schemeClr val="tx1"/>
            </a:solidFill>
          </a:ln>
        </p:spPr>
        <p:txBody>
          <a:bodyPr wrap="none" rtlCol="0">
            <a:spAutoFit/>
          </a:bodyPr>
          <a:lstStyle/>
          <a:p>
            <a:r>
              <a:rPr lang="fr-FR" dirty="0" smtClean="0"/>
              <a:t>Lou fugue avec No</a:t>
            </a:r>
          </a:p>
        </p:txBody>
      </p:sp>
      <p:sp>
        <p:nvSpPr>
          <p:cNvPr id="29" name="TextBox 28"/>
          <p:cNvSpPr txBox="1"/>
          <p:nvPr/>
        </p:nvSpPr>
        <p:spPr>
          <a:xfrm>
            <a:off x="5436897" y="3447369"/>
            <a:ext cx="1963924" cy="369332"/>
          </a:xfrm>
          <a:prstGeom prst="rect">
            <a:avLst/>
          </a:prstGeom>
          <a:noFill/>
          <a:ln w="28575" cmpd="sng">
            <a:solidFill>
              <a:schemeClr val="tx1"/>
            </a:solidFill>
          </a:ln>
        </p:spPr>
        <p:txBody>
          <a:bodyPr wrap="none" rtlCol="0">
            <a:spAutoFit/>
          </a:bodyPr>
          <a:lstStyle/>
          <a:p>
            <a:r>
              <a:rPr lang="fr-FR" dirty="0" smtClean="0"/>
              <a:t>No abandonne Lou</a:t>
            </a:r>
          </a:p>
        </p:txBody>
      </p:sp>
      <p:sp>
        <p:nvSpPr>
          <p:cNvPr id="30" name="TextBox 29"/>
          <p:cNvSpPr txBox="1"/>
          <p:nvPr/>
        </p:nvSpPr>
        <p:spPr>
          <a:xfrm>
            <a:off x="5421939" y="4691301"/>
            <a:ext cx="2274105" cy="369332"/>
          </a:xfrm>
          <a:prstGeom prst="rect">
            <a:avLst/>
          </a:prstGeom>
          <a:noFill/>
          <a:ln w="28575" cmpd="sng">
            <a:solidFill>
              <a:schemeClr val="tx1"/>
            </a:solidFill>
          </a:ln>
        </p:spPr>
        <p:txBody>
          <a:bodyPr wrap="none" rtlCol="0">
            <a:spAutoFit/>
          </a:bodyPr>
          <a:lstStyle/>
          <a:p>
            <a:r>
              <a:rPr lang="fr-FR" dirty="0" smtClean="0"/>
              <a:t>Lou retourne chez elle</a:t>
            </a:r>
          </a:p>
        </p:txBody>
      </p:sp>
      <p:sp>
        <p:nvSpPr>
          <p:cNvPr id="31" name="TextBox 30"/>
          <p:cNvSpPr txBox="1"/>
          <p:nvPr/>
        </p:nvSpPr>
        <p:spPr>
          <a:xfrm>
            <a:off x="8867022" y="3958036"/>
            <a:ext cx="2298902" cy="369332"/>
          </a:xfrm>
          <a:prstGeom prst="rect">
            <a:avLst/>
          </a:prstGeom>
          <a:noFill/>
          <a:ln w="28575" cmpd="sng">
            <a:solidFill>
              <a:schemeClr val="tx1"/>
            </a:solidFill>
          </a:ln>
        </p:spPr>
        <p:txBody>
          <a:bodyPr wrap="none" rtlCol="0">
            <a:spAutoFit/>
          </a:bodyPr>
          <a:lstStyle/>
          <a:p>
            <a:r>
              <a:rPr lang="fr-FR" dirty="0" smtClean="0"/>
              <a:t>Le dernier jour d’école</a:t>
            </a:r>
          </a:p>
        </p:txBody>
      </p:sp>
      <p:pic>
        <p:nvPicPr>
          <p:cNvPr id="32" name="Picture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3847" y="112889"/>
            <a:ext cx="846667" cy="846667"/>
          </a:xfrm>
          <a:prstGeom prst="rect">
            <a:avLst/>
          </a:prstGeom>
        </p:spPr>
      </p:pic>
    </p:spTree>
    <p:extLst>
      <p:ext uri="{BB962C8B-B14F-4D97-AF65-F5344CB8AC3E}">
        <p14:creationId xmlns:p14="http://schemas.microsoft.com/office/powerpoint/2010/main" val="36805486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563" y="135971"/>
            <a:ext cx="10515600" cy="893486"/>
          </a:xfrm>
        </p:spPr>
        <p:txBody>
          <a:bodyPr>
            <a:normAutofit fontScale="90000"/>
          </a:bodyPr>
          <a:lstStyle/>
          <a:p>
            <a:r>
              <a:rPr lang="fr-FR" b="1" dirty="0" smtClean="0"/>
              <a:t>Flashback page 212</a:t>
            </a:r>
            <a:br>
              <a:rPr lang="fr-FR" b="1" dirty="0" smtClean="0"/>
            </a:br>
            <a:endParaRPr lang="fr-FR" b="1" dirty="0"/>
          </a:p>
        </p:txBody>
      </p:sp>
      <p:sp>
        <p:nvSpPr>
          <p:cNvPr id="4" name="TextBox 3"/>
          <p:cNvSpPr txBox="1"/>
          <p:nvPr/>
        </p:nvSpPr>
        <p:spPr>
          <a:xfrm>
            <a:off x="1799252" y="863160"/>
            <a:ext cx="9937053" cy="5770813"/>
          </a:xfrm>
          <a:prstGeom prst="rect">
            <a:avLst/>
          </a:prstGeom>
          <a:solidFill>
            <a:srgbClr val="BDD7EE"/>
          </a:solidFill>
          <a:ln w="38100" cmpd="sng">
            <a:solidFill>
              <a:schemeClr val="tx1"/>
            </a:solidFill>
          </a:ln>
        </p:spPr>
        <p:txBody>
          <a:bodyPr wrap="square" rtlCol="0">
            <a:spAutoFit/>
          </a:bodyPr>
          <a:lstStyle/>
          <a:p>
            <a:pPr algn="just">
              <a:lnSpc>
                <a:spcPct val="120000"/>
              </a:lnSpc>
            </a:pPr>
            <a:r>
              <a:rPr lang="fr-FR" b="1" dirty="0" smtClean="0"/>
              <a:t>1. Quel âge à Lou? </a:t>
            </a:r>
            <a:r>
              <a:rPr lang="fr-FR" b="1" dirty="0" smtClean="0">
                <a:solidFill>
                  <a:srgbClr val="FF0000"/>
                </a:solidFill>
              </a:rPr>
              <a:t>Elle a 9 ou 10 ans.</a:t>
            </a:r>
            <a:endParaRPr lang="fr-FR" b="1" dirty="0" smtClean="0"/>
          </a:p>
          <a:p>
            <a:pPr algn="just">
              <a:lnSpc>
                <a:spcPct val="120000"/>
              </a:lnSpc>
            </a:pPr>
            <a:r>
              <a:rPr lang="fr-FR" b="1" dirty="0" smtClean="0"/>
              <a:t>2. Où et avec qui se trouve-t-elle? </a:t>
            </a:r>
            <a:r>
              <a:rPr lang="fr-FR" b="1" dirty="0" smtClean="0">
                <a:solidFill>
                  <a:srgbClr val="FF0000"/>
                </a:solidFill>
              </a:rPr>
              <a:t>Elle est dans un parc avec sa mère.</a:t>
            </a:r>
            <a:endParaRPr lang="fr-FR" b="1" dirty="0" smtClean="0"/>
          </a:p>
          <a:p>
            <a:pPr algn="just">
              <a:lnSpc>
                <a:spcPct val="120000"/>
              </a:lnSpc>
            </a:pPr>
            <a:r>
              <a:rPr lang="fr-FR" b="1" dirty="0" smtClean="0"/>
              <a:t>3. Que fait-elle et qu’est-ce qui lui arrive? </a:t>
            </a:r>
            <a:r>
              <a:rPr lang="fr-FR" b="1" dirty="0" smtClean="0">
                <a:solidFill>
                  <a:srgbClr val="FF0000"/>
                </a:solidFill>
              </a:rPr>
              <a:t>Elle fait du vélo, tombe et se blesse.</a:t>
            </a:r>
            <a:endParaRPr lang="fr-FR" b="1" dirty="0" smtClean="0"/>
          </a:p>
          <a:p>
            <a:pPr algn="just">
              <a:lnSpc>
                <a:spcPct val="120000"/>
              </a:lnSpc>
            </a:pPr>
            <a:r>
              <a:rPr lang="fr-FR" b="1" dirty="0" smtClean="0"/>
              <a:t>4. Comment réagit Anouk? </a:t>
            </a:r>
            <a:r>
              <a:rPr lang="fr-FR" b="1" dirty="0" smtClean="0">
                <a:solidFill>
                  <a:srgbClr val="FF0000"/>
                </a:solidFill>
              </a:rPr>
              <a:t>Au début, elle ne voit pas et elle n’entend pas. Puis, elle est comme paralysée et ne va pas aider ou consoler Lou. </a:t>
            </a:r>
          </a:p>
          <a:p>
            <a:pPr algn="just">
              <a:lnSpc>
                <a:spcPct val="120000"/>
              </a:lnSpc>
            </a:pPr>
            <a:r>
              <a:rPr lang="fr-FR" b="1" dirty="0" smtClean="0"/>
              <a:t>5. Qui vient aider Lou? </a:t>
            </a:r>
            <a:r>
              <a:rPr lang="fr-FR" b="1" dirty="0" smtClean="0">
                <a:solidFill>
                  <a:srgbClr val="FF0000"/>
                </a:solidFill>
              </a:rPr>
              <a:t>C’est une dame qui se trouve dans le parc qui vient l’aider.</a:t>
            </a:r>
          </a:p>
          <a:p>
            <a:pPr algn="just">
              <a:lnSpc>
                <a:spcPct val="120000"/>
              </a:lnSpc>
            </a:pPr>
            <a:endParaRPr lang="fr-FR" sz="900" b="1" dirty="0"/>
          </a:p>
          <a:p>
            <a:pPr algn="just">
              <a:lnSpc>
                <a:spcPct val="120000"/>
              </a:lnSpc>
            </a:pPr>
            <a:r>
              <a:rPr lang="fr-FR" b="1" dirty="0" smtClean="0"/>
              <a:t>6. Pourquoi sa mère ne l’aide-t-elle pas selon vous? </a:t>
            </a:r>
            <a:r>
              <a:rPr lang="fr-FR" b="1" dirty="0" smtClean="0">
                <a:solidFill>
                  <a:srgbClr val="FF0000"/>
                </a:solidFill>
              </a:rPr>
              <a:t>Depuis la mort de Thaïs, sa mère souffre tant qu’elle est incapable de porter de l’attention envers Lou. Elle est comme dans un monde à part et n’arrive plus à se connecter à ce qui l’entoure. </a:t>
            </a:r>
          </a:p>
          <a:p>
            <a:pPr algn="just">
              <a:lnSpc>
                <a:spcPct val="120000"/>
              </a:lnSpc>
            </a:pPr>
            <a:r>
              <a:rPr lang="fr-FR" b="1" dirty="0" smtClean="0"/>
              <a:t>7. Que pense la dame après cet incident d’après vous? </a:t>
            </a:r>
            <a:r>
              <a:rPr lang="fr-FR" b="1" dirty="0" smtClean="0">
                <a:solidFill>
                  <a:srgbClr val="FF0000"/>
                </a:solidFill>
              </a:rPr>
              <a:t>La dame doit penser que Lou n’a pas de chance. Elle pense certainement qu’Anouk est une très mauvaise mère qui ne s’occupe pas de son enfant. </a:t>
            </a:r>
          </a:p>
          <a:p>
            <a:pPr algn="just">
              <a:lnSpc>
                <a:spcPct val="120000"/>
              </a:lnSpc>
            </a:pPr>
            <a:endParaRPr lang="fr-FR" sz="1100" b="1" dirty="0" smtClean="0"/>
          </a:p>
          <a:p>
            <a:pPr algn="just">
              <a:lnSpc>
                <a:spcPct val="120000"/>
              </a:lnSpc>
            </a:pPr>
            <a:r>
              <a:rPr lang="fr-FR" b="1" dirty="0" smtClean="0"/>
              <a:t>8. </a:t>
            </a:r>
            <a:r>
              <a:rPr lang="fr-FR" b="1" i="1" dirty="0" smtClean="0"/>
              <a:t>« </a:t>
            </a:r>
            <a:r>
              <a:rPr lang="fr-FR" b="1" i="1" dirty="0"/>
              <a:t>Ça veut dire il va falloir être forte, il va falloir beaucoup de courage, il va falloir grandir avec ça. Ou plutôt sans</a:t>
            </a:r>
            <a:r>
              <a:rPr lang="fr-FR" b="1" i="1" dirty="0" smtClean="0"/>
              <a:t>. » </a:t>
            </a:r>
            <a:r>
              <a:rPr lang="fr-FR" b="1" dirty="0" smtClean="0">
                <a:solidFill>
                  <a:srgbClr val="FF0000"/>
                </a:solidFill>
              </a:rPr>
              <a:t>D’après Lou, la dame pense qu’elle devra avoir beaucoup de courage pour pouvoir vivre avec une mère qui ne lui donne pas d’amour.</a:t>
            </a:r>
          </a:p>
          <a:p>
            <a:pPr algn="just">
              <a:lnSpc>
                <a:spcPct val="120000"/>
              </a:lnSpc>
            </a:pPr>
            <a:r>
              <a:rPr lang="fr-FR" b="1" dirty="0"/>
              <a:t>9. Pourquoi cet incident est-il raconté au présent</a:t>
            </a:r>
            <a:r>
              <a:rPr lang="fr-FR" b="1" dirty="0" smtClean="0"/>
              <a:t>? </a:t>
            </a:r>
            <a:r>
              <a:rPr lang="fr-FR" b="1" dirty="0" smtClean="0">
                <a:solidFill>
                  <a:srgbClr val="FF0000"/>
                </a:solidFill>
              </a:rPr>
              <a:t>Lou raconte l’incident au présent comme si elle le revivait en le racontant. Il est clair qu’elle en est encore affectée. </a:t>
            </a:r>
            <a:endParaRPr lang="fr-FR" b="1" i="1" dirty="0" smtClean="0">
              <a:solidFill>
                <a:srgbClr val="FF0000"/>
              </a:solidFill>
            </a:endParaRPr>
          </a:p>
        </p:txBody>
      </p:sp>
      <p:pic>
        <p:nvPicPr>
          <p:cNvPr id="8"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4368" y="3125735"/>
            <a:ext cx="473086" cy="389982"/>
          </a:xfrm>
          <a:prstGeom prst="rect">
            <a:avLst/>
          </a:prstGeom>
          <a:solidFill>
            <a:schemeClr val="bg1"/>
          </a:solidFill>
          <a:ln>
            <a:solidFill>
              <a:srgbClr val="0070C0"/>
            </a:solidFill>
          </a:ln>
        </p:spPr>
      </p:pic>
      <p:pic>
        <p:nvPicPr>
          <p:cNvPr id="9"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6936" y="3125735"/>
            <a:ext cx="473086" cy="389982"/>
          </a:xfrm>
          <a:prstGeom prst="rect">
            <a:avLst/>
          </a:prstGeom>
          <a:solidFill>
            <a:schemeClr val="bg1"/>
          </a:solidFill>
          <a:ln>
            <a:solidFill>
              <a:srgbClr val="0070C0"/>
            </a:solidFill>
          </a:ln>
        </p:spPr>
      </p:pic>
      <p:pic>
        <p:nvPicPr>
          <p:cNvPr id="10"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3890" y="844176"/>
            <a:ext cx="473086" cy="389982"/>
          </a:xfrm>
          <a:prstGeom prst="rect">
            <a:avLst/>
          </a:prstGeom>
          <a:solidFill>
            <a:schemeClr val="bg1"/>
          </a:solidFill>
          <a:ln>
            <a:solidFill>
              <a:srgbClr val="0070C0"/>
            </a:solidFill>
          </a:ln>
        </p:spPr>
      </p:pic>
      <p:pic>
        <p:nvPicPr>
          <p:cNvPr id="11"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3890" y="4900774"/>
            <a:ext cx="473086" cy="389982"/>
          </a:xfrm>
          <a:prstGeom prst="rect">
            <a:avLst/>
          </a:prstGeom>
          <a:solidFill>
            <a:schemeClr val="bg1"/>
          </a:solidFill>
          <a:ln>
            <a:solidFill>
              <a:srgbClr val="0070C0"/>
            </a:solidFill>
          </a:ln>
        </p:spPr>
      </p:pic>
      <p:pic>
        <p:nvPicPr>
          <p:cNvPr id="12"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4698" y="4900774"/>
            <a:ext cx="473086" cy="389982"/>
          </a:xfrm>
          <a:prstGeom prst="rect">
            <a:avLst/>
          </a:prstGeom>
          <a:solidFill>
            <a:schemeClr val="bg1"/>
          </a:solidFill>
          <a:ln>
            <a:solidFill>
              <a:srgbClr val="0070C0"/>
            </a:solidFill>
          </a:ln>
        </p:spPr>
      </p:pic>
      <p:pic>
        <p:nvPicPr>
          <p:cNvPr id="13"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506" y="4900775"/>
            <a:ext cx="473086" cy="389982"/>
          </a:xfrm>
          <a:prstGeom prst="rect">
            <a:avLst/>
          </a:prstGeom>
          <a:solidFill>
            <a:schemeClr val="bg1"/>
          </a:solidFill>
          <a:ln>
            <a:solidFill>
              <a:srgbClr val="0070C0"/>
            </a:solidFill>
          </a:ln>
        </p:spPr>
      </p:pic>
      <p:sp>
        <p:nvSpPr>
          <p:cNvPr id="14" name="TextBox 13"/>
          <p:cNvSpPr txBox="1"/>
          <p:nvPr/>
        </p:nvSpPr>
        <p:spPr>
          <a:xfrm>
            <a:off x="9506261" y="162471"/>
            <a:ext cx="2368757" cy="584776"/>
          </a:xfrm>
          <a:prstGeom prst="rect">
            <a:avLst/>
          </a:prstGeom>
          <a:noFill/>
        </p:spPr>
        <p:txBody>
          <a:bodyPr wrap="none" rtlCol="0">
            <a:spAutoFit/>
          </a:bodyPr>
          <a:lstStyle/>
          <a:p>
            <a:r>
              <a:rPr lang="fr-FR" sz="3200" b="1" dirty="0" smtClean="0">
                <a:solidFill>
                  <a:srgbClr val="FF0000"/>
                </a:solidFill>
              </a:rPr>
              <a:t>Les réponses</a:t>
            </a:r>
            <a:endParaRPr lang="fr-FR" sz="3200" b="1" dirty="0">
              <a:solidFill>
                <a:srgbClr val="FF0000"/>
              </a:solidFill>
            </a:endParaRPr>
          </a:p>
        </p:txBody>
      </p:sp>
    </p:spTree>
    <p:extLst>
      <p:ext uri="{BB962C8B-B14F-4D97-AF65-F5344CB8AC3E}">
        <p14:creationId xmlns:p14="http://schemas.microsoft.com/office/powerpoint/2010/main" val="3891514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 calcmode="lin" valueType="num">
                                      <p:cBhvr additive="base">
                                        <p:cTn id="43" dur="500" fill="hold"/>
                                        <p:tgtEl>
                                          <p:spTgt spid="4">
                                            <p:txEl>
                                              <p:pRg st="7" end="7"/>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4">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4">
                                            <p:txEl>
                                              <p:pRg st="9" end="9"/>
                                            </p:txEl>
                                          </p:spTgt>
                                        </p:tgtEl>
                                        <p:attrNameLst>
                                          <p:attrName>style.visibility</p:attrName>
                                        </p:attrNameLst>
                                      </p:cBhvr>
                                      <p:to>
                                        <p:strVal val="visible"/>
                                      </p:to>
                                    </p:set>
                                    <p:anim calcmode="lin" valueType="num">
                                      <p:cBhvr additive="base">
                                        <p:cTn id="49" dur="500" fill="hold"/>
                                        <p:tgtEl>
                                          <p:spTgt spid="4">
                                            <p:txEl>
                                              <p:pRg st="9" end="9"/>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4">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nodeType="clickEffect">
                                  <p:stCondLst>
                                    <p:cond delay="0"/>
                                  </p:stCondLst>
                                  <p:childTnLst>
                                    <p:set>
                                      <p:cBhvr>
                                        <p:cTn id="54" dur="1" fill="hold">
                                          <p:stCondLst>
                                            <p:cond delay="0"/>
                                          </p:stCondLst>
                                        </p:cTn>
                                        <p:tgtEl>
                                          <p:spTgt spid="4">
                                            <p:txEl>
                                              <p:pRg st="10" end="10"/>
                                            </p:txEl>
                                          </p:spTgt>
                                        </p:tgtEl>
                                        <p:attrNameLst>
                                          <p:attrName>style.visibility</p:attrName>
                                        </p:attrNameLst>
                                      </p:cBhvr>
                                      <p:to>
                                        <p:strVal val="visible"/>
                                      </p:to>
                                    </p:set>
                                    <p:anim calcmode="lin" valueType="num">
                                      <p:cBhvr additive="base">
                                        <p:cTn id="55" dur="500" fill="hold"/>
                                        <p:tgtEl>
                                          <p:spTgt spid="4">
                                            <p:txEl>
                                              <p:pRg st="10" end="1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4">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292" y="103245"/>
            <a:ext cx="10515600" cy="891902"/>
          </a:xfrm>
        </p:spPr>
        <p:txBody>
          <a:bodyPr/>
          <a:lstStyle/>
          <a:p>
            <a:r>
              <a:rPr lang="fr-FR" b="1" dirty="0" smtClean="0"/>
              <a:t>Le schéma narratif</a:t>
            </a:r>
            <a:endParaRPr lang="fr-FR" b="1" dirty="0"/>
          </a:p>
        </p:txBody>
      </p:sp>
      <p:sp>
        <p:nvSpPr>
          <p:cNvPr id="3" name="Content Placeholder 2"/>
          <p:cNvSpPr>
            <a:spLocks noGrp="1"/>
          </p:cNvSpPr>
          <p:nvPr>
            <p:ph idx="1"/>
          </p:nvPr>
        </p:nvSpPr>
        <p:spPr>
          <a:xfrm>
            <a:off x="864384" y="1013795"/>
            <a:ext cx="10515600" cy="544395"/>
          </a:xfrm>
        </p:spPr>
        <p:txBody>
          <a:bodyPr/>
          <a:lstStyle/>
          <a:p>
            <a:pPr marL="0" indent="0">
              <a:buNone/>
            </a:pPr>
            <a:r>
              <a:rPr lang="fr-FR" b="1" dirty="0" smtClean="0">
                <a:solidFill>
                  <a:srgbClr val="0070C0"/>
                </a:solidFill>
              </a:rPr>
              <a:t>Utilisez les mots de la liste ci-dessous pour complétez les blancs</a:t>
            </a:r>
            <a:endParaRPr lang="fr-FR" b="1" dirty="0">
              <a:solidFill>
                <a:srgbClr val="0070C0"/>
              </a:solidFill>
            </a:endParaRPr>
          </a:p>
        </p:txBody>
      </p:sp>
      <p:sp>
        <p:nvSpPr>
          <p:cNvPr id="4" name="TextBox 3"/>
          <p:cNvSpPr txBox="1"/>
          <p:nvPr/>
        </p:nvSpPr>
        <p:spPr>
          <a:xfrm>
            <a:off x="592667" y="1843661"/>
            <a:ext cx="11077222" cy="3277821"/>
          </a:xfrm>
          <a:prstGeom prst="rect">
            <a:avLst/>
          </a:prstGeom>
          <a:solidFill>
            <a:srgbClr val="DEEBF7"/>
          </a:solidFill>
        </p:spPr>
        <p:txBody>
          <a:bodyPr wrap="square" rtlCol="0">
            <a:spAutoFit/>
          </a:bodyPr>
          <a:lstStyle/>
          <a:p>
            <a:pPr algn="just"/>
            <a:r>
              <a:rPr lang="fr-FR" sz="2300" b="1" dirty="0" smtClean="0"/>
              <a:t>Le __________________ désigne la construction d’un récit en __________________ étapes. La première étape est la </a:t>
            </a:r>
            <a:r>
              <a:rPr lang="fr-FR" sz="2300" b="1" dirty="0"/>
              <a:t>__________________</a:t>
            </a:r>
            <a:r>
              <a:rPr lang="fr-FR" sz="2300" b="1" dirty="0" smtClean="0"/>
              <a:t>. C’est le moment du récit où il ne se passe rien dans l’histoire. On a ensuite l’</a:t>
            </a:r>
            <a:r>
              <a:rPr lang="fr-FR" sz="2300" b="1" dirty="0"/>
              <a:t> __________________</a:t>
            </a:r>
            <a:r>
              <a:rPr lang="fr-FR" sz="2300" b="1" dirty="0" smtClean="0"/>
              <a:t>. À ce moment, un événement va déclencher une série d’actions qu’on appelle les </a:t>
            </a:r>
            <a:r>
              <a:rPr lang="fr-FR" sz="2300" b="1" dirty="0"/>
              <a:t>__________________</a:t>
            </a:r>
            <a:r>
              <a:rPr lang="fr-FR" sz="2300" b="1" dirty="0" smtClean="0"/>
              <a:t>. Enfin se succèdent l’</a:t>
            </a:r>
            <a:r>
              <a:rPr lang="fr-FR" sz="2300" b="1" dirty="0"/>
              <a:t> __________________</a:t>
            </a:r>
            <a:r>
              <a:rPr lang="fr-FR" sz="2300" b="1" dirty="0" smtClean="0"/>
              <a:t> puis évidemment la </a:t>
            </a:r>
            <a:r>
              <a:rPr lang="fr-FR" sz="2300" b="1" dirty="0"/>
              <a:t>__________________</a:t>
            </a:r>
            <a:r>
              <a:rPr lang="fr-FR" sz="2300" b="1" dirty="0" smtClean="0"/>
              <a:t>, c’est à dire la fin du récit. Celui ou celle qui raconte l’histoire est le </a:t>
            </a:r>
            <a:r>
              <a:rPr lang="fr-FR" sz="2300" b="1" dirty="0"/>
              <a:t>__________________</a:t>
            </a:r>
            <a:r>
              <a:rPr lang="fr-FR" sz="2300" b="1" dirty="0" smtClean="0"/>
              <a:t>. S’il fait partie de l’histoire c’est un </a:t>
            </a:r>
            <a:r>
              <a:rPr lang="fr-FR" sz="2300" b="1" dirty="0"/>
              <a:t>__________________</a:t>
            </a:r>
            <a:r>
              <a:rPr lang="fr-FR" sz="2300" b="1" dirty="0" smtClean="0"/>
              <a:t> et on dit que c’est un narrateur </a:t>
            </a:r>
            <a:r>
              <a:rPr lang="fr-FR" sz="2300" b="1" dirty="0"/>
              <a:t>__________________</a:t>
            </a:r>
            <a:r>
              <a:rPr lang="fr-FR" sz="2300" b="1" dirty="0" smtClean="0"/>
              <a:t>, sinon c’est un narrateur </a:t>
            </a:r>
            <a:r>
              <a:rPr lang="fr-FR" sz="2300" b="1" dirty="0"/>
              <a:t>__________________</a:t>
            </a:r>
            <a:r>
              <a:rPr lang="fr-FR" sz="2300" b="1" dirty="0" smtClean="0"/>
              <a:t>. </a:t>
            </a:r>
          </a:p>
          <a:p>
            <a:pPr algn="just"/>
            <a:endParaRPr lang="fr-FR" sz="2300" b="1" dirty="0"/>
          </a:p>
        </p:txBody>
      </p:sp>
      <p:graphicFrame>
        <p:nvGraphicFramePr>
          <p:cNvPr id="5" name="Table 4"/>
          <p:cNvGraphicFramePr>
            <a:graphicFrameLocks noGrp="1"/>
          </p:cNvGraphicFramePr>
          <p:nvPr>
            <p:extLst>
              <p:ext uri="{D42A27DB-BD31-4B8C-83A1-F6EECF244321}">
                <p14:modId xmlns:p14="http://schemas.microsoft.com/office/powerpoint/2010/main" val="1785296629"/>
              </p:ext>
            </p:extLst>
          </p:nvPr>
        </p:nvGraphicFramePr>
        <p:xfrm>
          <a:off x="987778" y="5381560"/>
          <a:ext cx="10075332" cy="1188720"/>
        </p:xfrm>
        <a:graphic>
          <a:graphicData uri="http://schemas.openxmlformats.org/drawingml/2006/table">
            <a:tbl>
              <a:tblPr firstRow="1" bandRow="1">
                <a:tableStyleId>{5C22544A-7EE6-4342-B048-85BDC9FD1C3A}</a:tableStyleId>
              </a:tblPr>
              <a:tblGrid>
                <a:gridCol w="2518833">
                  <a:extLst>
                    <a:ext uri="{9D8B030D-6E8A-4147-A177-3AD203B41FA5}">
                      <a16:colId xmlns:a16="http://schemas.microsoft.com/office/drawing/2014/main" val="20000"/>
                    </a:ext>
                  </a:extLst>
                </a:gridCol>
                <a:gridCol w="2518833">
                  <a:extLst>
                    <a:ext uri="{9D8B030D-6E8A-4147-A177-3AD203B41FA5}">
                      <a16:colId xmlns:a16="http://schemas.microsoft.com/office/drawing/2014/main" val="20001"/>
                    </a:ext>
                  </a:extLst>
                </a:gridCol>
                <a:gridCol w="2518833">
                  <a:extLst>
                    <a:ext uri="{9D8B030D-6E8A-4147-A177-3AD203B41FA5}">
                      <a16:colId xmlns:a16="http://schemas.microsoft.com/office/drawing/2014/main" val="20002"/>
                    </a:ext>
                  </a:extLst>
                </a:gridCol>
                <a:gridCol w="2518833">
                  <a:extLst>
                    <a:ext uri="{9D8B030D-6E8A-4147-A177-3AD203B41FA5}">
                      <a16:colId xmlns:a16="http://schemas.microsoft.com/office/drawing/2014/main" val="20003"/>
                    </a:ext>
                  </a:extLst>
                </a:gridCol>
              </a:tblGrid>
              <a:tr h="370840">
                <a:tc>
                  <a:txBody>
                    <a:bodyPr/>
                    <a:lstStyle/>
                    <a:p>
                      <a:pPr algn="ctr"/>
                      <a:r>
                        <a:rPr lang="fr-FR" sz="2000" b="1" dirty="0" smtClean="0">
                          <a:solidFill>
                            <a:schemeClr val="tx1"/>
                          </a:solidFill>
                        </a:rPr>
                        <a:t>élément perturbateur</a:t>
                      </a:r>
                      <a:endParaRPr lang="fr-FR" sz="2000" b="1" dirty="0">
                        <a:solidFill>
                          <a:schemeClr val="tx1"/>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fr-FR" sz="2000" b="1" dirty="0" smtClean="0">
                          <a:solidFill>
                            <a:schemeClr val="tx1"/>
                          </a:solidFill>
                        </a:rPr>
                        <a:t>narrateur</a:t>
                      </a:r>
                      <a:endParaRPr lang="fr-FR" sz="2000" b="1" dirty="0">
                        <a:solidFill>
                          <a:schemeClr val="tx1"/>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fr-FR" sz="2000" b="1" dirty="0" smtClean="0">
                          <a:solidFill>
                            <a:schemeClr val="tx1"/>
                          </a:solidFill>
                        </a:rPr>
                        <a:t>externe</a:t>
                      </a:r>
                      <a:endParaRPr lang="fr-FR" sz="2000" b="1" dirty="0">
                        <a:solidFill>
                          <a:schemeClr val="tx1"/>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fr-FR" sz="2000" b="1" dirty="0" smtClean="0">
                          <a:solidFill>
                            <a:schemeClr val="tx1"/>
                          </a:solidFill>
                        </a:rPr>
                        <a:t>situation finale</a:t>
                      </a:r>
                      <a:endParaRPr lang="fr-FR" sz="2000" b="1" dirty="0">
                        <a:solidFill>
                          <a:schemeClr val="tx1"/>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algn="ctr"/>
                      <a:r>
                        <a:rPr lang="fr-FR" sz="2000" b="1" dirty="0" smtClean="0">
                          <a:solidFill>
                            <a:schemeClr val="tx1"/>
                          </a:solidFill>
                        </a:rPr>
                        <a:t>élément de résolution</a:t>
                      </a:r>
                      <a:endParaRPr lang="fr-FR" sz="2000" b="1" dirty="0">
                        <a:solidFill>
                          <a:schemeClr val="tx1"/>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fr-FR" sz="2000" b="1" dirty="0" smtClean="0">
                          <a:solidFill>
                            <a:schemeClr val="tx1"/>
                          </a:solidFill>
                        </a:rPr>
                        <a:t>cinq</a:t>
                      </a:r>
                      <a:endParaRPr lang="fr-FR" sz="2000" b="1" dirty="0">
                        <a:solidFill>
                          <a:schemeClr val="tx1"/>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fr-FR" sz="2000" b="1" dirty="0" smtClean="0">
                          <a:solidFill>
                            <a:schemeClr val="tx1"/>
                          </a:solidFill>
                        </a:rPr>
                        <a:t>situation initiale</a:t>
                      </a:r>
                      <a:endParaRPr lang="fr-FR" sz="2000" b="1" dirty="0">
                        <a:solidFill>
                          <a:schemeClr val="tx1"/>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fr-FR" sz="2000" b="1" dirty="0" smtClean="0">
                          <a:solidFill>
                            <a:schemeClr val="tx1"/>
                          </a:solidFill>
                        </a:rPr>
                        <a:t>quatre</a:t>
                      </a:r>
                      <a:endParaRPr lang="fr-FR" sz="2000" b="1" dirty="0">
                        <a:solidFill>
                          <a:schemeClr val="tx1"/>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algn="ctr"/>
                      <a:r>
                        <a:rPr lang="fr-FR" sz="2000" b="1" dirty="0" smtClean="0">
                          <a:solidFill>
                            <a:schemeClr val="tx1"/>
                          </a:solidFill>
                        </a:rPr>
                        <a:t>Schéma narratif</a:t>
                      </a:r>
                      <a:endParaRPr lang="fr-FR" sz="2000" b="1" dirty="0">
                        <a:solidFill>
                          <a:schemeClr val="tx1"/>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fr-FR" sz="2000" b="1" dirty="0" smtClean="0">
                          <a:solidFill>
                            <a:schemeClr val="tx1"/>
                          </a:solidFill>
                        </a:rPr>
                        <a:t>personnage</a:t>
                      </a:r>
                      <a:endParaRPr lang="fr-FR" sz="2000" b="1" dirty="0">
                        <a:solidFill>
                          <a:schemeClr val="tx1"/>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fr-FR" sz="2000" b="1" dirty="0" smtClean="0">
                          <a:solidFill>
                            <a:schemeClr val="tx1"/>
                          </a:solidFill>
                        </a:rPr>
                        <a:t>interne</a:t>
                      </a:r>
                      <a:endParaRPr lang="fr-FR" sz="2000" b="1" dirty="0">
                        <a:solidFill>
                          <a:schemeClr val="tx1"/>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fr-FR" sz="2000" b="1" dirty="0" smtClean="0">
                          <a:solidFill>
                            <a:schemeClr val="tx1"/>
                          </a:solidFill>
                        </a:rPr>
                        <a:t>péripéties</a:t>
                      </a:r>
                      <a:endParaRPr lang="fr-FR" sz="2000" b="1" dirty="0">
                        <a:solidFill>
                          <a:schemeClr val="tx1"/>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81411" y="180261"/>
            <a:ext cx="837895" cy="729461"/>
          </a:xfrm>
          <a:prstGeom prst="rect">
            <a:avLst/>
          </a:prstGeom>
        </p:spPr>
      </p:pic>
    </p:spTree>
    <p:extLst>
      <p:ext uri="{BB962C8B-B14F-4D97-AF65-F5344CB8AC3E}">
        <p14:creationId xmlns:p14="http://schemas.microsoft.com/office/powerpoint/2010/main" val="25011602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811" y="180261"/>
            <a:ext cx="10515600" cy="891902"/>
          </a:xfrm>
        </p:spPr>
        <p:txBody>
          <a:bodyPr/>
          <a:lstStyle/>
          <a:p>
            <a:r>
              <a:rPr lang="fr-FR" b="1" dirty="0" smtClean="0"/>
              <a:t>Le schéma narratif</a:t>
            </a:r>
            <a:endParaRPr lang="fr-FR" b="1" dirty="0"/>
          </a:p>
        </p:txBody>
      </p:sp>
      <p:sp>
        <p:nvSpPr>
          <p:cNvPr id="4" name="TextBox 3"/>
          <p:cNvSpPr txBox="1"/>
          <p:nvPr/>
        </p:nvSpPr>
        <p:spPr>
          <a:xfrm>
            <a:off x="523136" y="1072163"/>
            <a:ext cx="11077222" cy="5447645"/>
          </a:xfrm>
          <a:prstGeom prst="rect">
            <a:avLst/>
          </a:prstGeom>
          <a:solidFill>
            <a:srgbClr val="DEEBF7"/>
          </a:solidFill>
        </p:spPr>
        <p:txBody>
          <a:bodyPr wrap="square" rtlCol="0">
            <a:spAutoFit/>
          </a:bodyPr>
          <a:lstStyle/>
          <a:p>
            <a:pPr algn="just"/>
            <a:r>
              <a:rPr lang="fr-FR" sz="2900" b="1" dirty="0" smtClean="0"/>
              <a:t>Le </a:t>
            </a:r>
            <a:r>
              <a:rPr lang="fr-FR" sz="2900" b="1" dirty="0" smtClean="0">
                <a:solidFill>
                  <a:srgbClr val="FF0000"/>
                </a:solidFill>
              </a:rPr>
              <a:t>schéma narratif </a:t>
            </a:r>
            <a:r>
              <a:rPr lang="fr-FR" sz="2900" b="1" dirty="0" smtClean="0"/>
              <a:t>désigne la construction d’un récit en </a:t>
            </a:r>
            <a:r>
              <a:rPr lang="fr-FR" sz="2900" b="1" dirty="0" smtClean="0">
                <a:solidFill>
                  <a:srgbClr val="FF0000"/>
                </a:solidFill>
              </a:rPr>
              <a:t>cinq</a:t>
            </a:r>
            <a:r>
              <a:rPr lang="fr-FR" sz="2900" b="1" dirty="0" smtClean="0"/>
              <a:t> étapes. </a:t>
            </a:r>
          </a:p>
          <a:p>
            <a:pPr algn="just"/>
            <a:r>
              <a:rPr lang="fr-FR" sz="2900" b="1" dirty="0" smtClean="0"/>
              <a:t>La première étape est la </a:t>
            </a:r>
            <a:r>
              <a:rPr lang="fr-FR" sz="2900" b="1" dirty="0" smtClean="0">
                <a:solidFill>
                  <a:srgbClr val="FF0000"/>
                </a:solidFill>
              </a:rPr>
              <a:t>situation initiale</a:t>
            </a:r>
            <a:r>
              <a:rPr lang="fr-FR" sz="2900" b="1" dirty="0" smtClean="0"/>
              <a:t>. C’est le moment du récit où il ne se passe rien dans l’histoire. </a:t>
            </a:r>
          </a:p>
          <a:p>
            <a:pPr algn="just"/>
            <a:r>
              <a:rPr lang="fr-FR" sz="2900" b="1" dirty="0" smtClean="0"/>
              <a:t>On a ensuite l’</a:t>
            </a:r>
            <a:r>
              <a:rPr lang="fr-FR" sz="2900" b="1" dirty="0" smtClean="0">
                <a:solidFill>
                  <a:srgbClr val="FF0000"/>
                </a:solidFill>
              </a:rPr>
              <a:t>élément perturbateur</a:t>
            </a:r>
            <a:r>
              <a:rPr lang="fr-FR" sz="2900" b="1" dirty="0" smtClean="0"/>
              <a:t>. </a:t>
            </a:r>
          </a:p>
          <a:p>
            <a:pPr algn="just"/>
            <a:r>
              <a:rPr lang="fr-FR" sz="2900" b="1" dirty="0" smtClean="0"/>
              <a:t>À ce moment, un événement va déclencher une série d’actions qu’on appelle les </a:t>
            </a:r>
            <a:r>
              <a:rPr lang="fr-FR" sz="2900" b="1" dirty="0" smtClean="0">
                <a:solidFill>
                  <a:srgbClr val="FF0000"/>
                </a:solidFill>
              </a:rPr>
              <a:t>péripéties</a:t>
            </a:r>
            <a:r>
              <a:rPr lang="fr-FR" sz="2900" b="1" dirty="0" smtClean="0"/>
              <a:t>. </a:t>
            </a:r>
          </a:p>
          <a:p>
            <a:pPr algn="just"/>
            <a:r>
              <a:rPr lang="fr-FR" sz="2900" b="1" dirty="0" smtClean="0"/>
              <a:t>Enfin se succèdent l’</a:t>
            </a:r>
            <a:r>
              <a:rPr lang="fr-FR" sz="2900" b="1" dirty="0" smtClean="0">
                <a:solidFill>
                  <a:srgbClr val="FF0000"/>
                </a:solidFill>
              </a:rPr>
              <a:t>élément de résolution </a:t>
            </a:r>
            <a:r>
              <a:rPr lang="fr-FR" sz="2900" b="1" dirty="0" smtClean="0"/>
              <a:t>puis évidemment la </a:t>
            </a:r>
            <a:r>
              <a:rPr lang="fr-FR" sz="2900" b="1" dirty="0" smtClean="0">
                <a:solidFill>
                  <a:srgbClr val="FF0000"/>
                </a:solidFill>
              </a:rPr>
              <a:t>situation finale</a:t>
            </a:r>
            <a:r>
              <a:rPr lang="fr-FR" sz="2900" b="1" dirty="0" smtClean="0"/>
              <a:t>, c’est à dire la fin du récit. </a:t>
            </a:r>
          </a:p>
          <a:p>
            <a:pPr algn="just"/>
            <a:r>
              <a:rPr lang="fr-FR" sz="2900" b="1" dirty="0" smtClean="0"/>
              <a:t>Celui ou celle qui raconte l’histoire est le </a:t>
            </a:r>
            <a:r>
              <a:rPr lang="fr-FR" sz="2900" b="1" dirty="0" smtClean="0">
                <a:solidFill>
                  <a:srgbClr val="FF0000"/>
                </a:solidFill>
              </a:rPr>
              <a:t>narrateur</a:t>
            </a:r>
            <a:r>
              <a:rPr lang="fr-FR" sz="2900" b="1" dirty="0" smtClean="0"/>
              <a:t>. </a:t>
            </a:r>
          </a:p>
          <a:p>
            <a:pPr algn="just"/>
            <a:r>
              <a:rPr lang="fr-FR" sz="2900" b="1" dirty="0" smtClean="0"/>
              <a:t>S’il fait partie de l’histoire c’est un</a:t>
            </a:r>
            <a:r>
              <a:rPr lang="fr-FR" sz="2900" b="1" dirty="0" smtClean="0">
                <a:solidFill>
                  <a:srgbClr val="FF0000"/>
                </a:solidFill>
              </a:rPr>
              <a:t> personnage </a:t>
            </a:r>
          </a:p>
          <a:p>
            <a:pPr algn="just"/>
            <a:r>
              <a:rPr lang="fr-FR" sz="2900" b="1" dirty="0" smtClean="0"/>
              <a:t>et on dit que c’est un narrateur </a:t>
            </a:r>
            <a:r>
              <a:rPr lang="fr-FR" sz="2900" b="1" dirty="0" smtClean="0">
                <a:solidFill>
                  <a:srgbClr val="FF0000"/>
                </a:solidFill>
              </a:rPr>
              <a:t>interne</a:t>
            </a:r>
            <a:r>
              <a:rPr lang="fr-FR" sz="2900" b="1" dirty="0" smtClean="0"/>
              <a:t>, sinon c’est un narrateur </a:t>
            </a:r>
            <a:r>
              <a:rPr lang="fr-FR" sz="2900" b="1" dirty="0" smtClean="0">
                <a:solidFill>
                  <a:srgbClr val="FF0000"/>
                </a:solidFill>
              </a:rPr>
              <a:t>externe</a:t>
            </a:r>
            <a:r>
              <a:rPr lang="fr-FR" sz="2900" b="1" dirty="0" smtClean="0"/>
              <a:t>.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81411" y="180261"/>
            <a:ext cx="837895" cy="729461"/>
          </a:xfrm>
          <a:prstGeom prst="rect">
            <a:avLst/>
          </a:prstGeom>
        </p:spPr>
      </p:pic>
      <p:sp>
        <p:nvSpPr>
          <p:cNvPr id="8" name="TextBox 7"/>
          <p:cNvSpPr txBox="1"/>
          <p:nvPr/>
        </p:nvSpPr>
        <p:spPr>
          <a:xfrm rot="805064">
            <a:off x="8544279" y="252603"/>
            <a:ext cx="2368757" cy="584776"/>
          </a:xfrm>
          <a:prstGeom prst="rect">
            <a:avLst/>
          </a:prstGeom>
          <a:noFill/>
        </p:spPr>
        <p:txBody>
          <a:bodyPr wrap="none" rtlCol="0">
            <a:spAutoFit/>
          </a:bodyPr>
          <a:lstStyle/>
          <a:p>
            <a:r>
              <a:rPr lang="fr-FR" sz="3200" b="1" dirty="0" smtClean="0">
                <a:solidFill>
                  <a:srgbClr val="FF0000"/>
                </a:solidFill>
              </a:rPr>
              <a:t>Les réponses</a:t>
            </a:r>
            <a:endParaRPr lang="fr-FR" sz="3200" b="1" dirty="0">
              <a:solidFill>
                <a:srgbClr val="FF0000"/>
              </a:solidFill>
            </a:endParaRPr>
          </a:p>
        </p:txBody>
      </p:sp>
    </p:spTree>
    <p:extLst>
      <p:ext uri="{BB962C8B-B14F-4D97-AF65-F5344CB8AC3E}">
        <p14:creationId xmlns:p14="http://schemas.microsoft.com/office/powerpoint/2010/main" val="3133457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924" y="103245"/>
            <a:ext cx="10515600" cy="957372"/>
          </a:xfrm>
        </p:spPr>
        <p:txBody>
          <a:bodyPr/>
          <a:lstStyle/>
          <a:p>
            <a:r>
              <a:rPr lang="fr-FR" b="1" dirty="0" smtClean="0"/>
              <a:t>Le schéma narratif</a:t>
            </a:r>
            <a:endParaRPr lang="fr-FR" b="1" dirty="0"/>
          </a:p>
        </p:txBody>
      </p:sp>
      <p:sp>
        <p:nvSpPr>
          <p:cNvPr id="3" name="Content Placeholder 2"/>
          <p:cNvSpPr>
            <a:spLocks noGrp="1"/>
          </p:cNvSpPr>
          <p:nvPr>
            <p:ph idx="1"/>
          </p:nvPr>
        </p:nvSpPr>
        <p:spPr>
          <a:xfrm>
            <a:off x="919810" y="2366044"/>
            <a:ext cx="10515600" cy="2840957"/>
          </a:xfrm>
          <a:solidFill>
            <a:schemeClr val="accent1">
              <a:lumMod val="20000"/>
              <a:lumOff val="80000"/>
            </a:schemeClr>
          </a:solidFill>
        </p:spPr>
        <p:txBody>
          <a:bodyPr>
            <a:normAutofit/>
          </a:bodyPr>
          <a:lstStyle/>
          <a:p>
            <a:pPr marL="0" indent="0">
              <a:buNone/>
            </a:pPr>
            <a:r>
              <a:rPr lang="fr-FR" b="1" dirty="0" smtClean="0"/>
              <a:t>1. la situation initiale</a:t>
            </a:r>
          </a:p>
          <a:p>
            <a:pPr marL="0" indent="0">
              <a:buNone/>
            </a:pPr>
            <a:r>
              <a:rPr lang="fr-FR" b="1" dirty="0" smtClean="0"/>
              <a:t>2. l’élément déclencheur (ou perturbateur)</a:t>
            </a:r>
          </a:p>
          <a:p>
            <a:pPr marL="0" indent="0">
              <a:buNone/>
            </a:pPr>
            <a:r>
              <a:rPr lang="fr-FR" b="1" dirty="0" smtClean="0"/>
              <a:t>3. les péripéties</a:t>
            </a:r>
          </a:p>
          <a:p>
            <a:pPr marL="0" indent="0">
              <a:buNone/>
            </a:pPr>
            <a:r>
              <a:rPr lang="fr-FR" b="1" dirty="0" smtClean="0"/>
              <a:t>4. le dénouement (ou l’élément de résolution) </a:t>
            </a:r>
            <a:endParaRPr lang="fr-FR" b="1" dirty="0"/>
          </a:p>
          <a:p>
            <a:pPr marL="0" indent="0">
              <a:buNone/>
            </a:pPr>
            <a:r>
              <a:rPr lang="fr-FR" b="1" dirty="0" smtClean="0"/>
              <a:t>5. la situation finale</a:t>
            </a:r>
            <a:endParaRPr lang="fr-FR" b="1" dirty="0"/>
          </a:p>
        </p:txBody>
      </p:sp>
      <p:sp>
        <p:nvSpPr>
          <p:cNvPr id="5" name="TextBox 4"/>
          <p:cNvSpPr txBox="1"/>
          <p:nvPr/>
        </p:nvSpPr>
        <p:spPr>
          <a:xfrm>
            <a:off x="606777" y="1284110"/>
            <a:ext cx="11186000" cy="523220"/>
          </a:xfrm>
          <a:prstGeom prst="rect">
            <a:avLst/>
          </a:prstGeom>
          <a:noFill/>
        </p:spPr>
        <p:txBody>
          <a:bodyPr wrap="none" rtlCol="0">
            <a:spAutoFit/>
          </a:bodyPr>
          <a:lstStyle/>
          <a:p>
            <a:r>
              <a:rPr lang="fr-FR" sz="2800" b="1" dirty="0"/>
              <a:t>Rédigez une ou deux phrases qui résument chaque </a:t>
            </a:r>
            <a:r>
              <a:rPr lang="fr-FR" sz="2800" b="1" dirty="0" smtClean="0"/>
              <a:t>étape </a:t>
            </a:r>
            <a:r>
              <a:rPr lang="fr-FR" sz="2800" b="1" dirty="0"/>
              <a:t>dans No et Moi</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86999" y="127030"/>
            <a:ext cx="815173" cy="684800"/>
          </a:xfrm>
          <a:prstGeom prst="rect">
            <a:avLst/>
          </a:prstGeom>
        </p:spPr>
      </p:pic>
    </p:spTree>
    <p:extLst>
      <p:ext uri="{BB962C8B-B14F-4D97-AF65-F5344CB8AC3E}">
        <p14:creationId xmlns:p14="http://schemas.microsoft.com/office/powerpoint/2010/main" val="1235647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536" y="78741"/>
            <a:ext cx="10515600" cy="904996"/>
          </a:xfrm>
        </p:spPr>
        <p:txBody>
          <a:bodyPr>
            <a:normAutofit/>
          </a:bodyPr>
          <a:lstStyle/>
          <a:p>
            <a:r>
              <a:rPr lang="fr-FR" b="1" dirty="0" smtClean="0"/>
              <a:t>Activité 4 La narration</a:t>
            </a:r>
            <a:endParaRPr lang="fr-FR" b="1" dirty="0"/>
          </a:p>
        </p:txBody>
      </p:sp>
      <p:sp>
        <p:nvSpPr>
          <p:cNvPr id="5" name="TextBox 4"/>
          <p:cNvSpPr txBox="1"/>
          <p:nvPr/>
        </p:nvSpPr>
        <p:spPr>
          <a:xfrm>
            <a:off x="248515" y="971007"/>
            <a:ext cx="11485495" cy="5585503"/>
          </a:xfrm>
          <a:prstGeom prst="rect">
            <a:avLst/>
          </a:prstGeom>
          <a:solidFill>
            <a:schemeClr val="accent1">
              <a:lumMod val="20000"/>
              <a:lumOff val="80000"/>
            </a:schemeClr>
          </a:solidFill>
        </p:spPr>
        <p:txBody>
          <a:bodyPr wrap="square" rtlCol="0">
            <a:spAutoFit/>
          </a:bodyPr>
          <a:lstStyle/>
          <a:p>
            <a:pPr>
              <a:lnSpc>
                <a:spcPct val="120000"/>
              </a:lnSpc>
            </a:pPr>
            <a:r>
              <a:rPr lang="fr-FR" sz="2300" b="1" dirty="0" smtClean="0"/>
              <a:t>1. Le titre « No et moi » nous donne déjà une indication que le narrateur sera un des personnages présents dans l’histoire.</a:t>
            </a:r>
            <a:endParaRPr lang="fr-FR" sz="2300" b="1" dirty="0"/>
          </a:p>
          <a:p>
            <a:pPr>
              <a:lnSpc>
                <a:spcPct val="120000"/>
              </a:lnSpc>
            </a:pPr>
            <a:r>
              <a:rPr lang="fr-FR" sz="2300" b="1" dirty="0" smtClean="0"/>
              <a:t>2. Le roman est écrit à la troisième personne du singulier.</a:t>
            </a:r>
            <a:endParaRPr lang="fr-FR" sz="2300" b="1" dirty="0"/>
          </a:p>
          <a:p>
            <a:pPr>
              <a:lnSpc>
                <a:spcPct val="120000"/>
              </a:lnSpc>
            </a:pPr>
            <a:r>
              <a:rPr lang="fr-FR" sz="2300" b="1" dirty="0" smtClean="0"/>
              <a:t>3. Avec ses 55 chapitres, le roman pourrait être comparé à un journal intime. </a:t>
            </a:r>
          </a:p>
          <a:p>
            <a:pPr>
              <a:lnSpc>
                <a:spcPct val="120000"/>
              </a:lnSpc>
            </a:pPr>
            <a:r>
              <a:rPr lang="fr-FR" sz="2300" b="1" dirty="0" smtClean="0"/>
              <a:t>4. La narratrice est une jeune SDF. </a:t>
            </a:r>
          </a:p>
          <a:p>
            <a:pPr>
              <a:lnSpc>
                <a:spcPct val="120000"/>
              </a:lnSpc>
            </a:pPr>
            <a:r>
              <a:rPr lang="fr-FR" sz="2300" b="1" dirty="0" smtClean="0"/>
              <a:t>5. Même si Lou raconte parfois l’histoire au présent, en réalité l’histoire complète est un récit rétrospectif. </a:t>
            </a:r>
          </a:p>
          <a:p>
            <a:pPr>
              <a:lnSpc>
                <a:spcPct val="120000"/>
              </a:lnSpc>
            </a:pPr>
            <a:r>
              <a:rPr lang="fr-FR" sz="2300" b="1" dirty="0" smtClean="0"/>
              <a:t>6. Bien que Lou déteste s’exprimer en public, elle écrit de façon éloquente. </a:t>
            </a:r>
          </a:p>
          <a:p>
            <a:pPr>
              <a:lnSpc>
                <a:spcPct val="120000"/>
              </a:lnSpc>
            </a:pPr>
            <a:r>
              <a:rPr lang="fr-FR" sz="2300" b="1" dirty="0" smtClean="0"/>
              <a:t>7. Grâce à la focalisation interne, le lecteur peut entrer dans l’univers de Lou. </a:t>
            </a:r>
          </a:p>
          <a:p>
            <a:pPr>
              <a:lnSpc>
                <a:spcPct val="120000"/>
              </a:lnSpc>
            </a:pPr>
            <a:r>
              <a:rPr lang="fr-FR" sz="2300" b="1" dirty="0" smtClean="0"/>
              <a:t>8. Les flashbacks sont des événements du passé que Lou nous raconte. </a:t>
            </a:r>
          </a:p>
          <a:p>
            <a:pPr>
              <a:lnSpc>
                <a:spcPct val="120000"/>
              </a:lnSpc>
            </a:pPr>
            <a:r>
              <a:rPr lang="fr-FR" sz="2300" b="1" dirty="0" smtClean="0"/>
              <a:t>9. Les informations du passé de No nous sont données par le biais de Lou qui utilise le discours indirect. </a:t>
            </a:r>
          </a:p>
          <a:p>
            <a:pPr>
              <a:lnSpc>
                <a:spcPct val="120000"/>
              </a:lnSpc>
            </a:pPr>
            <a:r>
              <a:rPr lang="fr-FR" sz="2300" b="1" dirty="0" smtClean="0"/>
              <a:t>10. Lou rapporte les événements qui se sont produits sans utiliser de monologues intérieurs. </a:t>
            </a:r>
            <a:endParaRPr lang="fr-FR" sz="2300" b="1" dirty="0"/>
          </a:p>
        </p:txBody>
      </p:sp>
      <p:sp>
        <p:nvSpPr>
          <p:cNvPr id="6" name="TextBox 5"/>
          <p:cNvSpPr txBox="1"/>
          <p:nvPr/>
        </p:nvSpPr>
        <p:spPr>
          <a:xfrm>
            <a:off x="5071722" y="593200"/>
            <a:ext cx="6214211" cy="523220"/>
          </a:xfrm>
          <a:prstGeom prst="rect">
            <a:avLst/>
          </a:prstGeom>
          <a:solidFill>
            <a:schemeClr val="accent1">
              <a:lumMod val="40000"/>
              <a:lumOff val="60000"/>
            </a:schemeClr>
          </a:solidFill>
        </p:spPr>
        <p:txBody>
          <a:bodyPr wrap="none" rtlCol="0">
            <a:spAutoFit/>
          </a:bodyPr>
          <a:lstStyle/>
          <a:p>
            <a:r>
              <a:rPr lang="fr-FR" sz="2800" b="1" dirty="0" smtClean="0"/>
              <a:t>C’est vrai ou faux? Justifiez vos réponses </a:t>
            </a:r>
            <a:endParaRPr lang="fr-FR" sz="2800" b="1"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7349" y="89187"/>
            <a:ext cx="745963" cy="649426"/>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26423" y="65003"/>
            <a:ext cx="815173" cy="684800"/>
          </a:xfrm>
          <a:prstGeom prst="rect">
            <a:avLst/>
          </a:prstGeom>
        </p:spPr>
      </p:pic>
    </p:spTree>
    <p:extLst>
      <p:ext uri="{BB962C8B-B14F-4D97-AF65-F5344CB8AC3E}">
        <p14:creationId xmlns:p14="http://schemas.microsoft.com/office/powerpoint/2010/main" val="7854794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463" y="129433"/>
            <a:ext cx="10515600" cy="904996"/>
          </a:xfrm>
        </p:spPr>
        <p:txBody>
          <a:bodyPr>
            <a:normAutofit/>
          </a:bodyPr>
          <a:lstStyle/>
          <a:p>
            <a:r>
              <a:rPr lang="fr-FR" sz="4800" b="1" dirty="0" smtClean="0"/>
              <a:t>La narration</a:t>
            </a:r>
            <a:endParaRPr lang="fr-FR" sz="4800" b="1" dirty="0"/>
          </a:p>
        </p:txBody>
      </p:sp>
      <p:sp>
        <p:nvSpPr>
          <p:cNvPr id="5" name="TextBox 4"/>
          <p:cNvSpPr txBox="1"/>
          <p:nvPr/>
        </p:nvSpPr>
        <p:spPr>
          <a:xfrm>
            <a:off x="488447" y="1924823"/>
            <a:ext cx="11485495" cy="4154984"/>
          </a:xfrm>
          <a:prstGeom prst="rect">
            <a:avLst/>
          </a:prstGeom>
          <a:solidFill>
            <a:schemeClr val="accent1">
              <a:lumMod val="20000"/>
              <a:lumOff val="80000"/>
            </a:schemeClr>
          </a:solidFill>
        </p:spPr>
        <p:txBody>
          <a:bodyPr wrap="square" rtlCol="0">
            <a:spAutoFit/>
          </a:bodyPr>
          <a:lstStyle/>
          <a:p>
            <a:pPr>
              <a:lnSpc>
                <a:spcPct val="120000"/>
              </a:lnSpc>
            </a:pPr>
            <a:r>
              <a:rPr lang="fr-FR" sz="2000" b="1" dirty="0" smtClean="0"/>
              <a:t>1. Le titre « No et moi » nous donne déjà une indication que le narrateur sera un des personnages présents dans l’histoire. </a:t>
            </a:r>
            <a:r>
              <a:rPr lang="fr-FR" sz="2000" b="1" dirty="0" smtClean="0">
                <a:solidFill>
                  <a:srgbClr val="FF0000"/>
                </a:solidFill>
              </a:rPr>
              <a:t>VRAI</a:t>
            </a:r>
            <a:endParaRPr lang="fr-FR" sz="2000" b="1" dirty="0">
              <a:solidFill>
                <a:srgbClr val="FF0000"/>
              </a:solidFill>
            </a:endParaRPr>
          </a:p>
          <a:p>
            <a:pPr>
              <a:lnSpc>
                <a:spcPct val="120000"/>
              </a:lnSpc>
            </a:pPr>
            <a:r>
              <a:rPr lang="fr-FR" sz="2000" b="1" dirty="0" smtClean="0"/>
              <a:t>2. Le roman est écrit à la troisième personne du singulier. </a:t>
            </a:r>
            <a:r>
              <a:rPr lang="fr-FR" sz="2000" b="1" dirty="0" smtClean="0">
                <a:solidFill>
                  <a:srgbClr val="FF0000"/>
                </a:solidFill>
              </a:rPr>
              <a:t>FAUX (à la première personne)</a:t>
            </a:r>
            <a:endParaRPr lang="fr-FR" sz="2000" b="1" dirty="0"/>
          </a:p>
          <a:p>
            <a:pPr>
              <a:lnSpc>
                <a:spcPct val="120000"/>
              </a:lnSpc>
            </a:pPr>
            <a:r>
              <a:rPr lang="fr-FR" sz="2000" b="1" dirty="0" smtClean="0"/>
              <a:t>3. Avec ses 55 chapitres, le roman pourrait être comparé à un journal intime. </a:t>
            </a:r>
            <a:r>
              <a:rPr lang="fr-FR" sz="2000" b="1" dirty="0" smtClean="0">
                <a:solidFill>
                  <a:srgbClr val="FF0000"/>
                </a:solidFill>
              </a:rPr>
              <a:t>VRAI</a:t>
            </a:r>
            <a:endParaRPr lang="fr-FR" sz="2000" b="1" dirty="0" smtClean="0"/>
          </a:p>
          <a:p>
            <a:pPr>
              <a:lnSpc>
                <a:spcPct val="120000"/>
              </a:lnSpc>
            </a:pPr>
            <a:r>
              <a:rPr lang="fr-FR" sz="2000" b="1" dirty="0" smtClean="0"/>
              <a:t>4. La narratrice est une jeune SDF. </a:t>
            </a:r>
            <a:r>
              <a:rPr lang="fr-FR" sz="2000" b="1" dirty="0" smtClean="0">
                <a:solidFill>
                  <a:srgbClr val="FF0000"/>
                </a:solidFill>
              </a:rPr>
              <a:t>FAUX</a:t>
            </a:r>
          </a:p>
          <a:p>
            <a:pPr>
              <a:lnSpc>
                <a:spcPct val="120000"/>
              </a:lnSpc>
            </a:pPr>
            <a:r>
              <a:rPr lang="fr-FR" sz="2000" b="1" dirty="0" smtClean="0"/>
              <a:t>5. Même si Lou raconte parfois l’histoire au présent, en réalité l’histoire complète est un récit rétrospectif. </a:t>
            </a:r>
            <a:r>
              <a:rPr lang="fr-FR" sz="2000" b="1" dirty="0" smtClean="0">
                <a:solidFill>
                  <a:srgbClr val="FF0000"/>
                </a:solidFill>
              </a:rPr>
              <a:t>F</a:t>
            </a:r>
            <a:r>
              <a:rPr lang="fr-FR" sz="2000" b="1" dirty="0" smtClean="0"/>
              <a:t> </a:t>
            </a:r>
          </a:p>
          <a:p>
            <a:pPr>
              <a:lnSpc>
                <a:spcPct val="120000"/>
              </a:lnSpc>
            </a:pPr>
            <a:r>
              <a:rPr lang="fr-FR" sz="2000" b="1" dirty="0" smtClean="0"/>
              <a:t>6. Bien que Lou déteste s’exprimer en public, elle écrit de façon éloquente. </a:t>
            </a:r>
            <a:r>
              <a:rPr lang="fr-FR" sz="2000" b="1" dirty="0" smtClean="0">
                <a:solidFill>
                  <a:srgbClr val="FF0000"/>
                </a:solidFill>
              </a:rPr>
              <a:t>V</a:t>
            </a:r>
            <a:endParaRPr lang="fr-FR" sz="2000" b="1" dirty="0" smtClean="0"/>
          </a:p>
          <a:p>
            <a:pPr>
              <a:lnSpc>
                <a:spcPct val="120000"/>
              </a:lnSpc>
            </a:pPr>
            <a:r>
              <a:rPr lang="fr-FR" sz="2000" b="1" dirty="0" smtClean="0"/>
              <a:t>7. Grâce à la focalisation interne, le lecteur peut entrer dans l’univers de Lou. </a:t>
            </a:r>
            <a:r>
              <a:rPr lang="fr-FR" sz="2000" b="1" dirty="0" smtClean="0">
                <a:solidFill>
                  <a:srgbClr val="FF0000"/>
                </a:solidFill>
              </a:rPr>
              <a:t>V</a:t>
            </a:r>
            <a:endParaRPr lang="fr-FR" sz="2000" b="1" dirty="0" smtClean="0"/>
          </a:p>
          <a:p>
            <a:pPr>
              <a:lnSpc>
                <a:spcPct val="120000"/>
              </a:lnSpc>
            </a:pPr>
            <a:r>
              <a:rPr lang="fr-FR" sz="2000" b="1" dirty="0" smtClean="0"/>
              <a:t>8. Les flashbacks sont des événements du passé que Lou nous raconte. </a:t>
            </a:r>
            <a:r>
              <a:rPr lang="fr-FR" sz="2000" b="1" dirty="0" smtClean="0">
                <a:solidFill>
                  <a:srgbClr val="FF0000"/>
                </a:solidFill>
              </a:rPr>
              <a:t>V</a:t>
            </a:r>
            <a:endParaRPr lang="fr-FR" sz="2000" b="1" dirty="0" smtClean="0"/>
          </a:p>
          <a:p>
            <a:pPr>
              <a:lnSpc>
                <a:spcPct val="120000"/>
              </a:lnSpc>
            </a:pPr>
            <a:r>
              <a:rPr lang="fr-FR" sz="2000" b="1" dirty="0" smtClean="0"/>
              <a:t>9. Les informations du passé de No nous sont données par le biais de Lou qui utilise le discours indirect. </a:t>
            </a:r>
            <a:r>
              <a:rPr lang="fr-FR" sz="2000" b="1" dirty="0" smtClean="0">
                <a:solidFill>
                  <a:srgbClr val="FF0000"/>
                </a:solidFill>
              </a:rPr>
              <a:t>V</a:t>
            </a:r>
            <a:endParaRPr lang="fr-FR" sz="2000" b="1" dirty="0" smtClean="0"/>
          </a:p>
          <a:p>
            <a:pPr>
              <a:lnSpc>
                <a:spcPct val="120000"/>
              </a:lnSpc>
            </a:pPr>
            <a:r>
              <a:rPr lang="fr-FR" sz="2000" b="1" dirty="0" smtClean="0"/>
              <a:t>10. Lou rapporte les événements qui se sont produits sans utiliser de monologues intérieurs. </a:t>
            </a:r>
            <a:r>
              <a:rPr lang="fr-FR" sz="2000" b="1" dirty="0" smtClean="0">
                <a:solidFill>
                  <a:srgbClr val="FF0000"/>
                </a:solidFill>
              </a:rPr>
              <a:t>F (en utilisant)</a:t>
            </a:r>
            <a:endParaRPr lang="fr-FR" sz="2000" b="1" dirty="0">
              <a:solidFill>
                <a:srgbClr val="FF0000"/>
              </a:solidFill>
            </a:endParaRPr>
          </a:p>
        </p:txBody>
      </p:sp>
      <p:sp>
        <p:nvSpPr>
          <p:cNvPr id="6" name="TextBox 5"/>
          <p:cNvSpPr txBox="1"/>
          <p:nvPr/>
        </p:nvSpPr>
        <p:spPr>
          <a:xfrm>
            <a:off x="452891" y="1106717"/>
            <a:ext cx="6214211" cy="523220"/>
          </a:xfrm>
          <a:prstGeom prst="rect">
            <a:avLst/>
          </a:prstGeom>
          <a:noFill/>
        </p:spPr>
        <p:txBody>
          <a:bodyPr wrap="none" rtlCol="0">
            <a:spAutoFit/>
          </a:bodyPr>
          <a:lstStyle/>
          <a:p>
            <a:r>
              <a:rPr lang="fr-FR" sz="2800" b="1" dirty="0" smtClean="0"/>
              <a:t>C’est vrai ou faux? Justifiez vos réponses </a:t>
            </a:r>
            <a:endParaRPr lang="fr-FR" sz="2800" b="1"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64189" y="166150"/>
            <a:ext cx="837895" cy="72946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86999" y="127030"/>
            <a:ext cx="815173" cy="684800"/>
          </a:xfrm>
          <a:prstGeom prst="rect">
            <a:avLst/>
          </a:prstGeom>
        </p:spPr>
      </p:pic>
    </p:spTree>
    <p:extLst>
      <p:ext uri="{BB962C8B-B14F-4D97-AF65-F5344CB8AC3E}">
        <p14:creationId xmlns:p14="http://schemas.microsoft.com/office/powerpoint/2010/main" val="1214246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nodeType="click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 calcmode="lin" valueType="num">
                                      <p:cBhvr additive="base">
                                        <p:cTn id="55" dur="500" fill="hold"/>
                                        <p:tgtEl>
                                          <p:spTgt spid="5">
                                            <p:txEl>
                                              <p:pRg st="8" end="8"/>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nodeType="clickEffect">
                                  <p:stCondLst>
                                    <p:cond delay="0"/>
                                  </p:stCondLst>
                                  <p:childTnLst>
                                    <p:set>
                                      <p:cBhvr>
                                        <p:cTn id="60" dur="1" fill="hold">
                                          <p:stCondLst>
                                            <p:cond delay="0"/>
                                          </p:stCondLst>
                                        </p:cTn>
                                        <p:tgtEl>
                                          <p:spTgt spid="5">
                                            <p:txEl>
                                              <p:pRg st="9" end="9"/>
                                            </p:txEl>
                                          </p:spTgt>
                                        </p:tgtEl>
                                        <p:attrNameLst>
                                          <p:attrName>style.visibility</p:attrName>
                                        </p:attrNameLst>
                                      </p:cBhvr>
                                      <p:to>
                                        <p:strVal val="visible"/>
                                      </p:to>
                                    </p:set>
                                    <p:anim calcmode="lin" valueType="num">
                                      <p:cBhvr additive="base">
                                        <p:cTn id="61" dur="500" fill="hold"/>
                                        <p:tgtEl>
                                          <p:spTgt spid="5">
                                            <p:txEl>
                                              <p:pRg st="9" end="9"/>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5">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108" y="155621"/>
            <a:ext cx="10515600" cy="944278"/>
          </a:xfrm>
        </p:spPr>
        <p:txBody>
          <a:bodyPr/>
          <a:lstStyle/>
          <a:p>
            <a:r>
              <a:rPr lang="fr-FR" b="1" dirty="0" smtClean="0"/>
              <a:t>Le dynamisme de l’histoire</a:t>
            </a:r>
            <a:endParaRPr lang="fr-FR" b="1" dirty="0"/>
          </a:p>
        </p:txBody>
      </p:sp>
      <p:sp>
        <p:nvSpPr>
          <p:cNvPr id="3" name="Content Placeholder 2"/>
          <p:cNvSpPr>
            <a:spLocks noGrp="1"/>
          </p:cNvSpPr>
          <p:nvPr>
            <p:ph idx="1"/>
          </p:nvPr>
        </p:nvSpPr>
        <p:spPr>
          <a:xfrm>
            <a:off x="2192866" y="2615847"/>
            <a:ext cx="5046134" cy="2760486"/>
          </a:xfrm>
        </p:spPr>
        <p:txBody>
          <a:bodyPr>
            <a:noAutofit/>
          </a:bodyPr>
          <a:lstStyle/>
          <a:p>
            <a:r>
              <a:rPr lang="fr-FR" sz="3200" b="1" dirty="0" smtClean="0"/>
              <a:t>La structure linéaire</a:t>
            </a:r>
          </a:p>
          <a:p>
            <a:r>
              <a:rPr lang="fr-FR" sz="3200" b="1" dirty="0" smtClean="0"/>
              <a:t>Les chapitres </a:t>
            </a:r>
          </a:p>
          <a:p>
            <a:r>
              <a:rPr lang="fr-FR" sz="3200" b="1" dirty="0" smtClean="0"/>
              <a:t>Les récits rétrospectifs</a:t>
            </a:r>
          </a:p>
          <a:p>
            <a:r>
              <a:rPr lang="fr-FR" sz="3200" b="1" dirty="0" smtClean="0"/>
              <a:t>Le schéma narratif</a:t>
            </a:r>
          </a:p>
          <a:p>
            <a:r>
              <a:rPr lang="fr-FR" sz="3200" b="1" dirty="0" smtClean="0"/>
              <a:t>La narration</a:t>
            </a:r>
            <a:endParaRPr lang="fr-FR" sz="32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93519" y="0"/>
            <a:ext cx="917864" cy="917864"/>
          </a:xfrm>
          <a:prstGeom prst="rect">
            <a:avLst/>
          </a:prstGeom>
        </p:spPr>
      </p:pic>
      <p:sp>
        <p:nvSpPr>
          <p:cNvPr id="5" name="TextBox 4"/>
          <p:cNvSpPr txBox="1"/>
          <p:nvPr/>
        </p:nvSpPr>
        <p:spPr>
          <a:xfrm>
            <a:off x="526274" y="1516113"/>
            <a:ext cx="11628568" cy="523220"/>
          </a:xfrm>
          <a:prstGeom prst="rect">
            <a:avLst/>
          </a:prstGeom>
          <a:noFill/>
        </p:spPr>
        <p:txBody>
          <a:bodyPr wrap="none" rtlCol="0">
            <a:spAutoFit/>
          </a:bodyPr>
          <a:lstStyle/>
          <a:p>
            <a:r>
              <a:rPr lang="fr-FR" sz="2800" b="1" dirty="0" smtClean="0"/>
              <a:t>Discutez du dynamisme de l’histoire en commentant sur les aspects suivants:</a:t>
            </a:r>
            <a:endParaRPr lang="fr-FR" sz="2800" b="1" dirty="0"/>
          </a:p>
        </p:txBody>
      </p:sp>
    </p:spTree>
    <p:extLst>
      <p:ext uri="{BB962C8B-B14F-4D97-AF65-F5344CB8AC3E}">
        <p14:creationId xmlns:p14="http://schemas.microsoft.com/office/powerpoint/2010/main" val="24258381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3459"/>
            <a:ext cx="10515600" cy="791986"/>
          </a:xfrm>
        </p:spPr>
        <p:txBody>
          <a:bodyPr/>
          <a:lstStyle/>
          <a:p>
            <a:r>
              <a:rPr lang="fr-FR" b="1" dirty="0" smtClean="0"/>
              <a:t>Pour commencer:</a:t>
            </a:r>
            <a:endParaRPr lang="fr-FR" b="1" dirty="0"/>
          </a:p>
        </p:txBody>
      </p:sp>
      <p:sp>
        <p:nvSpPr>
          <p:cNvPr id="3" name="Content Placeholder 2"/>
          <p:cNvSpPr>
            <a:spLocks noGrp="1"/>
          </p:cNvSpPr>
          <p:nvPr>
            <p:ph idx="1"/>
          </p:nvPr>
        </p:nvSpPr>
        <p:spPr>
          <a:xfrm>
            <a:off x="809978" y="2728736"/>
            <a:ext cx="10515600" cy="2816931"/>
          </a:xfrm>
          <a:ln w="38100" cmpd="sng">
            <a:solidFill>
              <a:schemeClr val="tx1"/>
            </a:solidFill>
          </a:ln>
        </p:spPr>
        <p:txBody>
          <a:bodyPr>
            <a:noAutofit/>
          </a:bodyPr>
          <a:lstStyle/>
          <a:p>
            <a:pPr marL="0" indent="0" algn="just">
              <a:buNone/>
            </a:pPr>
            <a:r>
              <a:rPr lang="fr-FR" sz="3200" b="1" dirty="0" smtClean="0"/>
              <a:t>Dans son roman, Delphine de Vigan ne crée pas un monde qui n’existe pas. « Les choses sont ce qu’elles sont » est mentionné à plusieurs reprises dans le livre et pourrait être considéré comme un Leitmotiv. Ce leitmotiv pourrait, à son tour, refléter le style d’écriture de Delphine de Vigan: une écriture du réel. </a:t>
            </a:r>
            <a:endParaRPr lang="fr-FR" sz="3200" b="1" dirty="0"/>
          </a:p>
        </p:txBody>
      </p:sp>
      <p:sp>
        <p:nvSpPr>
          <p:cNvPr id="4" name="TextBox 3"/>
          <p:cNvSpPr txBox="1"/>
          <p:nvPr/>
        </p:nvSpPr>
        <p:spPr>
          <a:xfrm>
            <a:off x="804332" y="1270001"/>
            <a:ext cx="10526889" cy="1077218"/>
          </a:xfrm>
          <a:prstGeom prst="rect">
            <a:avLst/>
          </a:prstGeom>
          <a:solidFill>
            <a:schemeClr val="accent1">
              <a:lumMod val="20000"/>
              <a:lumOff val="80000"/>
            </a:schemeClr>
          </a:solidFill>
        </p:spPr>
        <p:txBody>
          <a:bodyPr wrap="square" rtlCol="0">
            <a:spAutoFit/>
          </a:bodyPr>
          <a:lstStyle/>
          <a:p>
            <a:r>
              <a:rPr lang="fr-FR" sz="3200" b="1" dirty="0" smtClean="0"/>
              <a:t>Lisez et discutez cette opinion à propos de l’écriture de Delphine de Vigan? Êtes-vous d’accord?</a:t>
            </a:r>
            <a:endParaRPr lang="fr-FR" sz="32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4136" y="0"/>
            <a:ext cx="917864" cy="91786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64189" y="166150"/>
            <a:ext cx="837895" cy="729461"/>
          </a:xfrm>
          <a:prstGeom prst="rect">
            <a:avLst/>
          </a:prstGeom>
        </p:spPr>
      </p:pic>
    </p:spTree>
    <p:extLst>
      <p:ext uri="{BB962C8B-B14F-4D97-AF65-F5344CB8AC3E}">
        <p14:creationId xmlns:p14="http://schemas.microsoft.com/office/powerpoint/2010/main" val="2704223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089" y="0"/>
            <a:ext cx="10515600" cy="834319"/>
          </a:xfrm>
        </p:spPr>
        <p:txBody>
          <a:bodyPr/>
          <a:lstStyle/>
          <a:p>
            <a:r>
              <a:rPr lang="fr-FR" b="1" dirty="0" smtClean="0"/>
              <a:t>La ponctuation</a:t>
            </a:r>
            <a:endParaRPr lang="fr-FR" b="1" dirty="0"/>
          </a:p>
        </p:txBody>
      </p:sp>
      <p:sp>
        <p:nvSpPr>
          <p:cNvPr id="3" name="Content Placeholder 2"/>
          <p:cNvSpPr>
            <a:spLocks noGrp="1"/>
          </p:cNvSpPr>
          <p:nvPr>
            <p:ph idx="1"/>
          </p:nvPr>
        </p:nvSpPr>
        <p:spPr>
          <a:xfrm>
            <a:off x="936978" y="866070"/>
            <a:ext cx="6146800" cy="700264"/>
          </a:xfrm>
        </p:spPr>
        <p:txBody>
          <a:bodyPr>
            <a:normAutofit/>
          </a:bodyPr>
          <a:lstStyle/>
          <a:p>
            <a:pPr marL="0" indent="0">
              <a:buNone/>
            </a:pPr>
            <a:r>
              <a:rPr lang="fr-FR" sz="3200" b="1" dirty="0" smtClean="0"/>
              <a:t>Reliez le français à l’anglais</a:t>
            </a:r>
            <a:endParaRPr lang="fr-FR" sz="32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3847" y="112889"/>
            <a:ext cx="846667" cy="846667"/>
          </a:xfrm>
          <a:prstGeom prst="rect">
            <a:avLst/>
          </a:prstGeom>
        </p:spPr>
      </p:pic>
      <p:sp>
        <p:nvSpPr>
          <p:cNvPr id="5" name="TextBox 4"/>
          <p:cNvSpPr txBox="1"/>
          <p:nvPr/>
        </p:nvSpPr>
        <p:spPr>
          <a:xfrm>
            <a:off x="959556" y="1555131"/>
            <a:ext cx="3300904" cy="4293483"/>
          </a:xfrm>
          <a:prstGeom prst="rect">
            <a:avLst/>
          </a:prstGeom>
          <a:solidFill>
            <a:srgbClr val="DEEBF7"/>
          </a:solidFill>
          <a:ln w="38100" cmpd="sng">
            <a:solidFill>
              <a:schemeClr val="tx1"/>
            </a:solidFill>
          </a:ln>
        </p:spPr>
        <p:txBody>
          <a:bodyPr wrap="none" rtlCol="0">
            <a:spAutoFit/>
          </a:bodyPr>
          <a:lstStyle/>
          <a:p>
            <a:pPr marL="342900" indent="-342900">
              <a:buAutoNum type="arabicPeriod"/>
            </a:pPr>
            <a:r>
              <a:rPr lang="fr-FR" sz="2100" b="1" dirty="0" smtClean="0"/>
              <a:t>Un point</a:t>
            </a:r>
          </a:p>
          <a:p>
            <a:pPr marL="342900" indent="-342900">
              <a:buAutoNum type="arabicPeriod"/>
            </a:pPr>
            <a:r>
              <a:rPr lang="fr-FR" sz="2100" b="1" dirty="0" smtClean="0"/>
              <a:t>Une virgule</a:t>
            </a:r>
          </a:p>
          <a:p>
            <a:pPr marL="342900" indent="-342900">
              <a:buAutoNum type="arabicPeriod"/>
            </a:pPr>
            <a:r>
              <a:rPr lang="fr-FR" sz="2100" b="1" dirty="0" smtClean="0"/>
              <a:t>Deux points</a:t>
            </a:r>
          </a:p>
          <a:p>
            <a:pPr marL="342900" indent="-342900">
              <a:buAutoNum type="arabicPeriod"/>
            </a:pPr>
            <a:r>
              <a:rPr lang="fr-FR" sz="2100" b="1" dirty="0" smtClean="0"/>
              <a:t>Un point-virgule</a:t>
            </a:r>
          </a:p>
          <a:p>
            <a:pPr marL="342900" indent="-342900">
              <a:buAutoNum type="arabicPeriod"/>
            </a:pPr>
            <a:r>
              <a:rPr lang="fr-FR" sz="2100" b="1" dirty="0" smtClean="0"/>
              <a:t>Une barre oblique</a:t>
            </a:r>
          </a:p>
          <a:p>
            <a:pPr marL="342900" indent="-342900">
              <a:buAutoNum type="arabicPeriod"/>
            </a:pPr>
            <a:r>
              <a:rPr lang="fr-FR" sz="2100" b="1" dirty="0" smtClean="0"/>
              <a:t>Un tiret</a:t>
            </a:r>
          </a:p>
          <a:p>
            <a:pPr marL="342900" indent="-342900">
              <a:buAutoNum type="arabicPeriod"/>
            </a:pPr>
            <a:r>
              <a:rPr lang="fr-FR" sz="2100" b="1" dirty="0" smtClean="0"/>
              <a:t>Un point d’interrogation</a:t>
            </a:r>
          </a:p>
          <a:p>
            <a:pPr marL="342900" indent="-342900">
              <a:buAutoNum type="arabicPeriod"/>
            </a:pPr>
            <a:r>
              <a:rPr lang="fr-FR" sz="2100" b="1" dirty="0" smtClean="0"/>
              <a:t>Des points de suspension</a:t>
            </a:r>
          </a:p>
          <a:p>
            <a:pPr marL="342900" indent="-342900">
              <a:buAutoNum type="arabicPeriod"/>
            </a:pPr>
            <a:r>
              <a:rPr lang="fr-FR" sz="2100" b="1" dirty="0" smtClean="0"/>
              <a:t>Un point d’exclamation</a:t>
            </a:r>
          </a:p>
          <a:p>
            <a:pPr marL="342900" indent="-342900">
              <a:buAutoNum type="arabicPeriod"/>
            </a:pPr>
            <a:r>
              <a:rPr lang="fr-FR" sz="2100" b="1" dirty="0" smtClean="0"/>
              <a:t> Des parenthèses</a:t>
            </a:r>
          </a:p>
          <a:p>
            <a:pPr marL="342900" indent="-342900">
              <a:buAutoNum type="arabicPeriod"/>
            </a:pPr>
            <a:r>
              <a:rPr lang="fr-FR" sz="2100" b="1" dirty="0" smtClean="0"/>
              <a:t> Entre guillemets  </a:t>
            </a:r>
          </a:p>
          <a:p>
            <a:pPr marL="342900" indent="-342900">
              <a:buAutoNum type="arabicPeriod"/>
            </a:pPr>
            <a:r>
              <a:rPr lang="fr-FR" sz="2100" b="1" dirty="0" smtClean="0"/>
              <a:t> des crochets</a:t>
            </a:r>
          </a:p>
          <a:p>
            <a:pPr marL="342900" indent="-342900">
              <a:buAutoNum type="arabicPeriod"/>
            </a:pPr>
            <a:r>
              <a:rPr lang="fr-FR" sz="2100" b="1" dirty="0" smtClean="0"/>
              <a:t> un astérisque</a:t>
            </a:r>
            <a:endParaRPr lang="fr-FR" sz="2100" b="1" dirty="0"/>
          </a:p>
        </p:txBody>
      </p:sp>
      <p:pic>
        <p:nvPicPr>
          <p:cNvPr id="8"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993" y="911332"/>
            <a:ext cx="517182" cy="426332"/>
          </a:xfrm>
          <a:prstGeom prst="rect">
            <a:avLst/>
          </a:prstGeom>
          <a:solidFill>
            <a:schemeClr val="bg1"/>
          </a:solidFill>
          <a:ln>
            <a:solidFill>
              <a:srgbClr val="0070C0"/>
            </a:solidFill>
          </a:ln>
        </p:spPr>
      </p:pic>
      <p:sp>
        <p:nvSpPr>
          <p:cNvPr id="9" name="TextBox 8"/>
          <p:cNvSpPr txBox="1"/>
          <p:nvPr/>
        </p:nvSpPr>
        <p:spPr>
          <a:xfrm>
            <a:off x="4741333" y="1552222"/>
            <a:ext cx="2892777" cy="4293483"/>
          </a:xfrm>
          <a:prstGeom prst="rect">
            <a:avLst/>
          </a:prstGeom>
          <a:solidFill>
            <a:schemeClr val="accent6">
              <a:lumMod val="20000"/>
              <a:lumOff val="80000"/>
            </a:schemeClr>
          </a:solidFill>
          <a:ln w="38100" cmpd="sng">
            <a:solidFill>
              <a:schemeClr val="tx1"/>
            </a:solidFill>
          </a:ln>
        </p:spPr>
        <p:txBody>
          <a:bodyPr wrap="square" rtlCol="0">
            <a:spAutoFit/>
          </a:bodyPr>
          <a:lstStyle/>
          <a:p>
            <a:pPr marL="342900" indent="-342900">
              <a:buAutoNum type="alphaLcPeriod"/>
            </a:pPr>
            <a:r>
              <a:rPr lang="en-GB" sz="2100" b="1" dirty="0" smtClean="0"/>
              <a:t>In inverted commas</a:t>
            </a:r>
          </a:p>
          <a:p>
            <a:pPr marL="342900" indent="-342900">
              <a:buAutoNum type="alphaLcPeriod"/>
            </a:pPr>
            <a:r>
              <a:rPr lang="en-GB" sz="2100" b="1" dirty="0" smtClean="0"/>
              <a:t>A question mark</a:t>
            </a:r>
          </a:p>
          <a:p>
            <a:pPr marL="342900" indent="-342900">
              <a:buAutoNum type="alphaLcPeriod"/>
            </a:pPr>
            <a:r>
              <a:rPr lang="en-GB" sz="2100" b="1" dirty="0" smtClean="0"/>
              <a:t>A slash</a:t>
            </a:r>
          </a:p>
          <a:p>
            <a:pPr marL="342900" indent="-342900">
              <a:buAutoNum type="alphaLcPeriod"/>
            </a:pPr>
            <a:r>
              <a:rPr lang="en-GB" sz="2100" b="1" dirty="0" smtClean="0"/>
              <a:t>A colon</a:t>
            </a:r>
          </a:p>
          <a:p>
            <a:pPr marL="342900" indent="-342900">
              <a:buAutoNum type="alphaLcPeriod"/>
            </a:pPr>
            <a:r>
              <a:rPr lang="en-GB" sz="2100" b="1" dirty="0" smtClean="0"/>
              <a:t>A full stop</a:t>
            </a:r>
          </a:p>
          <a:p>
            <a:pPr marL="342900" indent="-342900">
              <a:buAutoNum type="alphaLcPeriod"/>
            </a:pPr>
            <a:r>
              <a:rPr lang="en-GB" sz="2100" b="1" dirty="0" smtClean="0"/>
              <a:t>Square brackets</a:t>
            </a:r>
          </a:p>
          <a:p>
            <a:pPr marL="342900" indent="-342900">
              <a:buAutoNum type="alphaLcPeriod"/>
            </a:pPr>
            <a:r>
              <a:rPr lang="en-GB" sz="2100" b="1" dirty="0" smtClean="0"/>
              <a:t>An exclamation mark</a:t>
            </a:r>
          </a:p>
          <a:p>
            <a:pPr marL="342900" indent="-342900">
              <a:buAutoNum type="alphaLcPeriod"/>
            </a:pPr>
            <a:r>
              <a:rPr lang="en-GB" sz="2100" b="1" dirty="0" smtClean="0"/>
              <a:t>Brackets</a:t>
            </a:r>
          </a:p>
          <a:p>
            <a:pPr marL="342900" indent="-342900">
              <a:buAutoNum type="alphaLcPeriod"/>
            </a:pPr>
            <a:r>
              <a:rPr lang="en-GB" sz="2100" b="1" dirty="0" smtClean="0"/>
              <a:t>A comma</a:t>
            </a:r>
          </a:p>
          <a:p>
            <a:pPr marL="342900" indent="-342900">
              <a:buAutoNum type="alphaLcPeriod"/>
            </a:pPr>
            <a:r>
              <a:rPr lang="en-GB" sz="2100" b="1" dirty="0" smtClean="0"/>
              <a:t>ellipsis</a:t>
            </a:r>
          </a:p>
          <a:p>
            <a:pPr marL="342900" indent="-342900">
              <a:buAutoNum type="alphaLcPeriod"/>
            </a:pPr>
            <a:r>
              <a:rPr lang="en-GB" sz="2100" b="1" dirty="0" smtClean="0"/>
              <a:t>A semi-colon</a:t>
            </a:r>
          </a:p>
          <a:p>
            <a:pPr marL="342900" indent="-342900">
              <a:buAutoNum type="alphaLcPeriod"/>
            </a:pPr>
            <a:r>
              <a:rPr lang="en-GB" sz="2100" b="1" dirty="0" smtClean="0"/>
              <a:t>An asterisk</a:t>
            </a:r>
          </a:p>
          <a:p>
            <a:pPr marL="342900" indent="-342900">
              <a:buAutoNum type="alphaLcPeriod"/>
            </a:pPr>
            <a:r>
              <a:rPr lang="en-GB" sz="2100" b="1" dirty="0" smtClean="0"/>
              <a:t> A dash/ hyphen</a:t>
            </a:r>
            <a:endParaRPr lang="en-GB" sz="2100" b="1" dirty="0"/>
          </a:p>
        </p:txBody>
      </p:sp>
      <p:graphicFrame>
        <p:nvGraphicFramePr>
          <p:cNvPr id="10" name="Table 9"/>
          <p:cNvGraphicFramePr>
            <a:graphicFrameLocks noGrp="1"/>
          </p:cNvGraphicFramePr>
          <p:nvPr>
            <p:extLst>
              <p:ext uri="{D42A27DB-BD31-4B8C-83A1-F6EECF244321}">
                <p14:modId xmlns:p14="http://schemas.microsoft.com/office/powerpoint/2010/main" val="644133908"/>
              </p:ext>
            </p:extLst>
          </p:nvPr>
        </p:nvGraphicFramePr>
        <p:xfrm>
          <a:off x="578557" y="6092050"/>
          <a:ext cx="7309562" cy="621792"/>
        </p:xfrm>
        <a:graphic>
          <a:graphicData uri="http://schemas.openxmlformats.org/drawingml/2006/table">
            <a:tbl>
              <a:tblPr firstRow="1" bandRow="1">
                <a:tableStyleId>{5C22544A-7EE6-4342-B048-85BDC9FD1C3A}</a:tableStyleId>
              </a:tblPr>
              <a:tblGrid>
                <a:gridCol w="562274">
                  <a:extLst>
                    <a:ext uri="{9D8B030D-6E8A-4147-A177-3AD203B41FA5}">
                      <a16:colId xmlns:a16="http://schemas.microsoft.com/office/drawing/2014/main" val="20000"/>
                    </a:ext>
                  </a:extLst>
                </a:gridCol>
                <a:gridCol w="562274">
                  <a:extLst>
                    <a:ext uri="{9D8B030D-6E8A-4147-A177-3AD203B41FA5}">
                      <a16:colId xmlns:a16="http://schemas.microsoft.com/office/drawing/2014/main" val="20001"/>
                    </a:ext>
                  </a:extLst>
                </a:gridCol>
                <a:gridCol w="562274">
                  <a:extLst>
                    <a:ext uri="{9D8B030D-6E8A-4147-A177-3AD203B41FA5}">
                      <a16:colId xmlns:a16="http://schemas.microsoft.com/office/drawing/2014/main" val="20002"/>
                    </a:ext>
                  </a:extLst>
                </a:gridCol>
                <a:gridCol w="562274">
                  <a:extLst>
                    <a:ext uri="{9D8B030D-6E8A-4147-A177-3AD203B41FA5}">
                      <a16:colId xmlns:a16="http://schemas.microsoft.com/office/drawing/2014/main" val="20003"/>
                    </a:ext>
                  </a:extLst>
                </a:gridCol>
                <a:gridCol w="562274">
                  <a:extLst>
                    <a:ext uri="{9D8B030D-6E8A-4147-A177-3AD203B41FA5}">
                      <a16:colId xmlns:a16="http://schemas.microsoft.com/office/drawing/2014/main" val="20004"/>
                    </a:ext>
                  </a:extLst>
                </a:gridCol>
                <a:gridCol w="562274">
                  <a:extLst>
                    <a:ext uri="{9D8B030D-6E8A-4147-A177-3AD203B41FA5}">
                      <a16:colId xmlns:a16="http://schemas.microsoft.com/office/drawing/2014/main" val="20005"/>
                    </a:ext>
                  </a:extLst>
                </a:gridCol>
                <a:gridCol w="562274">
                  <a:extLst>
                    <a:ext uri="{9D8B030D-6E8A-4147-A177-3AD203B41FA5}">
                      <a16:colId xmlns:a16="http://schemas.microsoft.com/office/drawing/2014/main" val="20006"/>
                    </a:ext>
                  </a:extLst>
                </a:gridCol>
                <a:gridCol w="562274">
                  <a:extLst>
                    <a:ext uri="{9D8B030D-6E8A-4147-A177-3AD203B41FA5}">
                      <a16:colId xmlns:a16="http://schemas.microsoft.com/office/drawing/2014/main" val="20007"/>
                    </a:ext>
                  </a:extLst>
                </a:gridCol>
                <a:gridCol w="562274">
                  <a:extLst>
                    <a:ext uri="{9D8B030D-6E8A-4147-A177-3AD203B41FA5}">
                      <a16:colId xmlns:a16="http://schemas.microsoft.com/office/drawing/2014/main" val="20008"/>
                    </a:ext>
                  </a:extLst>
                </a:gridCol>
                <a:gridCol w="562274">
                  <a:extLst>
                    <a:ext uri="{9D8B030D-6E8A-4147-A177-3AD203B41FA5}">
                      <a16:colId xmlns:a16="http://schemas.microsoft.com/office/drawing/2014/main" val="20009"/>
                    </a:ext>
                  </a:extLst>
                </a:gridCol>
                <a:gridCol w="562274">
                  <a:extLst>
                    <a:ext uri="{9D8B030D-6E8A-4147-A177-3AD203B41FA5}">
                      <a16:colId xmlns:a16="http://schemas.microsoft.com/office/drawing/2014/main" val="20010"/>
                    </a:ext>
                  </a:extLst>
                </a:gridCol>
                <a:gridCol w="562274">
                  <a:extLst>
                    <a:ext uri="{9D8B030D-6E8A-4147-A177-3AD203B41FA5}">
                      <a16:colId xmlns:a16="http://schemas.microsoft.com/office/drawing/2014/main" val="20011"/>
                    </a:ext>
                  </a:extLst>
                </a:gridCol>
                <a:gridCol w="562274">
                  <a:extLst>
                    <a:ext uri="{9D8B030D-6E8A-4147-A177-3AD203B41FA5}">
                      <a16:colId xmlns:a16="http://schemas.microsoft.com/office/drawing/2014/main" val="20012"/>
                    </a:ext>
                  </a:extLst>
                </a:gridCol>
              </a:tblGrid>
              <a:tr h="257951">
                <a:tc>
                  <a:txBody>
                    <a:bodyPr/>
                    <a:lstStyle/>
                    <a:p>
                      <a:pPr>
                        <a:lnSpc>
                          <a:spcPct val="80000"/>
                        </a:lnSpc>
                      </a:pPr>
                      <a:r>
                        <a:rPr lang="fr-FR" b="1" dirty="0" smtClean="0">
                          <a:solidFill>
                            <a:srgbClr val="000000"/>
                          </a:solidFill>
                        </a:rPr>
                        <a:t>1</a:t>
                      </a:r>
                      <a:endParaRPr lang="fr-FR" b="1" dirty="0">
                        <a:solidFill>
                          <a:srgbClr val="000000"/>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nSpc>
                          <a:spcPct val="80000"/>
                        </a:lnSpc>
                      </a:pPr>
                      <a:r>
                        <a:rPr lang="fr-FR" b="1" dirty="0" smtClean="0">
                          <a:solidFill>
                            <a:srgbClr val="000000"/>
                          </a:solidFill>
                        </a:rPr>
                        <a:t>2</a:t>
                      </a:r>
                      <a:endParaRPr lang="fr-FR" b="1" dirty="0">
                        <a:solidFill>
                          <a:srgbClr val="000000"/>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nSpc>
                          <a:spcPct val="80000"/>
                        </a:lnSpc>
                      </a:pPr>
                      <a:r>
                        <a:rPr lang="fr-FR" b="1" dirty="0" smtClean="0">
                          <a:solidFill>
                            <a:srgbClr val="000000"/>
                          </a:solidFill>
                        </a:rPr>
                        <a:t>3</a:t>
                      </a:r>
                      <a:endParaRPr lang="fr-FR" b="1" dirty="0">
                        <a:solidFill>
                          <a:srgbClr val="000000"/>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nSpc>
                          <a:spcPct val="80000"/>
                        </a:lnSpc>
                      </a:pPr>
                      <a:r>
                        <a:rPr lang="fr-FR" b="1" dirty="0" smtClean="0">
                          <a:solidFill>
                            <a:srgbClr val="000000"/>
                          </a:solidFill>
                        </a:rPr>
                        <a:t>4</a:t>
                      </a:r>
                      <a:endParaRPr lang="fr-FR" b="1" dirty="0">
                        <a:solidFill>
                          <a:srgbClr val="000000"/>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nSpc>
                          <a:spcPct val="80000"/>
                        </a:lnSpc>
                      </a:pPr>
                      <a:r>
                        <a:rPr lang="fr-FR" b="1" dirty="0" smtClean="0">
                          <a:solidFill>
                            <a:srgbClr val="000000"/>
                          </a:solidFill>
                        </a:rPr>
                        <a:t>5</a:t>
                      </a:r>
                      <a:endParaRPr lang="fr-FR" b="1" dirty="0">
                        <a:solidFill>
                          <a:srgbClr val="000000"/>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nSpc>
                          <a:spcPct val="80000"/>
                        </a:lnSpc>
                      </a:pPr>
                      <a:r>
                        <a:rPr lang="fr-FR" b="1" dirty="0" smtClean="0">
                          <a:solidFill>
                            <a:srgbClr val="000000"/>
                          </a:solidFill>
                        </a:rPr>
                        <a:t>6</a:t>
                      </a:r>
                      <a:endParaRPr lang="fr-FR" b="1" dirty="0">
                        <a:solidFill>
                          <a:srgbClr val="000000"/>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nSpc>
                          <a:spcPct val="80000"/>
                        </a:lnSpc>
                      </a:pPr>
                      <a:r>
                        <a:rPr lang="fr-FR" b="1" dirty="0" smtClean="0">
                          <a:solidFill>
                            <a:srgbClr val="000000"/>
                          </a:solidFill>
                        </a:rPr>
                        <a:t>7</a:t>
                      </a:r>
                      <a:endParaRPr lang="fr-FR" b="1" dirty="0">
                        <a:solidFill>
                          <a:srgbClr val="000000"/>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nSpc>
                          <a:spcPct val="80000"/>
                        </a:lnSpc>
                      </a:pPr>
                      <a:r>
                        <a:rPr lang="fr-FR" b="1" dirty="0" smtClean="0">
                          <a:solidFill>
                            <a:srgbClr val="000000"/>
                          </a:solidFill>
                        </a:rPr>
                        <a:t>8</a:t>
                      </a:r>
                      <a:endParaRPr lang="fr-FR" b="1" dirty="0">
                        <a:solidFill>
                          <a:srgbClr val="000000"/>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nSpc>
                          <a:spcPct val="80000"/>
                        </a:lnSpc>
                      </a:pPr>
                      <a:r>
                        <a:rPr lang="fr-FR" b="1" dirty="0" smtClean="0">
                          <a:solidFill>
                            <a:srgbClr val="000000"/>
                          </a:solidFill>
                        </a:rPr>
                        <a:t>9</a:t>
                      </a:r>
                      <a:endParaRPr lang="fr-FR" b="1" dirty="0">
                        <a:solidFill>
                          <a:srgbClr val="000000"/>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nSpc>
                          <a:spcPct val="80000"/>
                        </a:lnSpc>
                      </a:pPr>
                      <a:r>
                        <a:rPr lang="fr-FR" b="1" dirty="0" smtClean="0">
                          <a:solidFill>
                            <a:srgbClr val="000000"/>
                          </a:solidFill>
                        </a:rPr>
                        <a:t>10</a:t>
                      </a:r>
                      <a:endParaRPr lang="fr-FR" b="1" dirty="0">
                        <a:solidFill>
                          <a:srgbClr val="000000"/>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nSpc>
                          <a:spcPct val="80000"/>
                        </a:lnSpc>
                      </a:pPr>
                      <a:r>
                        <a:rPr lang="fr-FR" b="1" dirty="0" smtClean="0">
                          <a:solidFill>
                            <a:srgbClr val="000000"/>
                          </a:solidFill>
                        </a:rPr>
                        <a:t>11</a:t>
                      </a:r>
                      <a:endParaRPr lang="fr-FR" b="1" dirty="0">
                        <a:solidFill>
                          <a:srgbClr val="000000"/>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nSpc>
                          <a:spcPct val="80000"/>
                        </a:lnSpc>
                      </a:pPr>
                      <a:r>
                        <a:rPr lang="fr-FR" b="1" dirty="0" smtClean="0">
                          <a:solidFill>
                            <a:srgbClr val="000000"/>
                          </a:solidFill>
                        </a:rPr>
                        <a:t>12</a:t>
                      </a:r>
                      <a:endParaRPr lang="fr-FR" b="1" dirty="0">
                        <a:solidFill>
                          <a:srgbClr val="000000"/>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nSpc>
                          <a:spcPct val="80000"/>
                        </a:lnSpc>
                      </a:pPr>
                      <a:r>
                        <a:rPr lang="fr-FR" b="1" dirty="0" smtClean="0">
                          <a:solidFill>
                            <a:srgbClr val="000000"/>
                          </a:solidFill>
                        </a:rPr>
                        <a:t>13</a:t>
                      </a:r>
                      <a:endParaRPr lang="fr-FR" b="1" dirty="0">
                        <a:solidFill>
                          <a:srgbClr val="000000"/>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57951">
                <a:tc>
                  <a:txBody>
                    <a:bodyPr/>
                    <a:lstStyle/>
                    <a:p>
                      <a:pPr>
                        <a:lnSpc>
                          <a:spcPct val="80000"/>
                        </a:lnSpc>
                      </a:pPr>
                      <a:endParaRPr lang="fr-FR" b="1">
                        <a:solidFill>
                          <a:srgbClr val="000000"/>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nSpc>
                          <a:spcPct val="80000"/>
                        </a:lnSpc>
                      </a:pPr>
                      <a:endParaRPr lang="fr-FR" b="1">
                        <a:solidFill>
                          <a:srgbClr val="000000"/>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nSpc>
                          <a:spcPct val="80000"/>
                        </a:lnSpc>
                      </a:pPr>
                      <a:endParaRPr lang="fr-FR" b="1">
                        <a:solidFill>
                          <a:srgbClr val="000000"/>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nSpc>
                          <a:spcPct val="80000"/>
                        </a:lnSpc>
                      </a:pPr>
                      <a:endParaRPr lang="fr-FR" b="1">
                        <a:solidFill>
                          <a:srgbClr val="000000"/>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nSpc>
                          <a:spcPct val="80000"/>
                        </a:lnSpc>
                      </a:pPr>
                      <a:endParaRPr lang="fr-FR" b="1">
                        <a:solidFill>
                          <a:srgbClr val="000000"/>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nSpc>
                          <a:spcPct val="80000"/>
                        </a:lnSpc>
                      </a:pPr>
                      <a:endParaRPr lang="fr-FR" b="1">
                        <a:solidFill>
                          <a:srgbClr val="000000"/>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nSpc>
                          <a:spcPct val="80000"/>
                        </a:lnSpc>
                      </a:pPr>
                      <a:endParaRPr lang="fr-FR" b="1">
                        <a:solidFill>
                          <a:srgbClr val="000000"/>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nSpc>
                          <a:spcPct val="80000"/>
                        </a:lnSpc>
                      </a:pPr>
                      <a:endParaRPr lang="fr-FR" b="1">
                        <a:solidFill>
                          <a:srgbClr val="000000"/>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nSpc>
                          <a:spcPct val="80000"/>
                        </a:lnSpc>
                      </a:pPr>
                      <a:endParaRPr lang="fr-FR" b="1">
                        <a:solidFill>
                          <a:srgbClr val="000000"/>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nSpc>
                          <a:spcPct val="80000"/>
                        </a:lnSpc>
                      </a:pPr>
                      <a:endParaRPr lang="fr-FR" b="1">
                        <a:solidFill>
                          <a:srgbClr val="000000"/>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nSpc>
                          <a:spcPct val="80000"/>
                        </a:lnSpc>
                      </a:pPr>
                      <a:endParaRPr lang="fr-FR" b="1">
                        <a:solidFill>
                          <a:srgbClr val="000000"/>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nSpc>
                          <a:spcPct val="80000"/>
                        </a:lnSpc>
                      </a:pPr>
                      <a:endParaRPr lang="fr-FR" b="1">
                        <a:solidFill>
                          <a:srgbClr val="000000"/>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nSpc>
                          <a:spcPct val="80000"/>
                        </a:lnSpc>
                      </a:pPr>
                      <a:endParaRPr lang="fr-FR" b="1" dirty="0">
                        <a:solidFill>
                          <a:srgbClr val="000000"/>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11" name="TextBox 10"/>
          <p:cNvSpPr txBox="1"/>
          <p:nvPr/>
        </p:nvSpPr>
        <p:spPr>
          <a:xfrm>
            <a:off x="8325556" y="2017889"/>
            <a:ext cx="3866444" cy="3477876"/>
          </a:xfrm>
          <a:prstGeom prst="rect">
            <a:avLst/>
          </a:prstGeom>
          <a:noFill/>
        </p:spPr>
        <p:txBody>
          <a:bodyPr wrap="square" rtlCol="0">
            <a:spAutoFit/>
          </a:bodyPr>
          <a:lstStyle/>
          <a:p>
            <a:endParaRPr lang="fr-FR" sz="2300" b="1" dirty="0" smtClean="0"/>
          </a:p>
          <a:p>
            <a:r>
              <a:rPr lang="fr-FR" sz="2300" b="1" dirty="0" smtClean="0"/>
              <a:t>À quoi sert la ponctuation?</a:t>
            </a:r>
          </a:p>
          <a:p>
            <a:endParaRPr lang="fr-FR" sz="2300" b="1" dirty="0" smtClean="0"/>
          </a:p>
          <a:p>
            <a:endParaRPr lang="fr-FR" sz="2300" b="1" dirty="0" smtClean="0"/>
          </a:p>
          <a:p>
            <a:endParaRPr lang="fr-FR" sz="2300" b="1" dirty="0"/>
          </a:p>
          <a:p>
            <a:endParaRPr lang="fr-FR" sz="2300" b="1" dirty="0"/>
          </a:p>
          <a:p>
            <a:r>
              <a:rPr lang="fr-FR" sz="2300" b="1" dirty="0" smtClean="0"/>
              <a:t>Commentez brièvement sur la ponctuation dans </a:t>
            </a:r>
            <a:r>
              <a:rPr lang="fr-FR" sz="2300" b="1" i="1" dirty="0" smtClean="0"/>
              <a:t>No et Moi</a:t>
            </a:r>
          </a:p>
          <a:p>
            <a:endParaRPr lang="fr-FR" dirty="0"/>
          </a:p>
          <a:p>
            <a:endParaRPr lang="fr-FR" dirty="0"/>
          </a:p>
        </p:txBody>
      </p:sp>
      <p:pic>
        <p:nvPicPr>
          <p:cNvPr id="12"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4615" y="1868066"/>
            <a:ext cx="517182" cy="426332"/>
          </a:xfrm>
          <a:prstGeom prst="rect">
            <a:avLst/>
          </a:prstGeom>
          <a:solidFill>
            <a:schemeClr val="bg1"/>
          </a:solidFill>
          <a:ln>
            <a:solidFill>
              <a:srgbClr val="0070C0"/>
            </a:solidFill>
          </a:ln>
        </p:spPr>
      </p:pic>
      <p:pic>
        <p:nvPicPr>
          <p:cNvPr id="13"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37837" y="1868066"/>
            <a:ext cx="517182" cy="426332"/>
          </a:xfrm>
          <a:prstGeom prst="rect">
            <a:avLst/>
          </a:prstGeom>
          <a:solidFill>
            <a:schemeClr val="bg1"/>
          </a:solidFill>
          <a:ln>
            <a:solidFill>
              <a:srgbClr val="0070C0"/>
            </a:solidFill>
          </a:ln>
        </p:spPr>
      </p:pic>
      <p:pic>
        <p:nvPicPr>
          <p:cNvPr id="14"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1541" y="3689254"/>
            <a:ext cx="517182" cy="426332"/>
          </a:xfrm>
          <a:prstGeom prst="rect">
            <a:avLst/>
          </a:prstGeom>
          <a:solidFill>
            <a:schemeClr val="bg1"/>
          </a:solidFill>
          <a:ln>
            <a:solidFill>
              <a:srgbClr val="0070C0"/>
            </a:solidFill>
          </a:ln>
        </p:spPr>
      </p:pic>
      <p:pic>
        <p:nvPicPr>
          <p:cNvPr id="15"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78320" y="3689254"/>
            <a:ext cx="517182" cy="426332"/>
          </a:xfrm>
          <a:prstGeom prst="rect">
            <a:avLst/>
          </a:prstGeom>
          <a:solidFill>
            <a:schemeClr val="bg1"/>
          </a:solidFill>
          <a:ln>
            <a:solidFill>
              <a:srgbClr val="0070C0"/>
            </a:solidFill>
          </a:ln>
        </p:spPr>
      </p:pic>
      <p:pic>
        <p:nvPicPr>
          <p:cNvPr id="16"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70986" y="3689253"/>
            <a:ext cx="517182" cy="426332"/>
          </a:xfrm>
          <a:prstGeom prst="rect">
            <a:avLst/>
          </a:prstGeom>
          <a:solidFill>
            <a:schemeClr val="bg1"/>
          </a:solidFill>
          <a:ln>
            <a:solidFill>
              <a:srgbClr val="0070C0"/>
            </a:solidFill>
          </a:ln>
        </p:spPr>
      </p:pic>
    </p:spTree>
    <p:extLst>
      <p:ext uri="{BB962C8B-B14F-4D97-AF65-F5344CB8AC3E}">
        <p14:creationId xmlns:p14="http://schemas.microsoft.com/office/powerpoint/2010/main" val="5175757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089" y="0"/>
            <a:ext cx="10515600" cy="834319"/>
          </a:xfrm>
        </p:spPr>
        <p:txBody>
          <a:bodyPr/>
          <a:lstStyle/>
          <a:p>
            <a:r>
              <a:rPr lang="fr-FR" b="1" dirty="0" smtClean="0"/>
              <a:t>La ponctuation</a:t>
            </a:r>
            <a:endParaRPr lang="fr-FR" b="1" dirty="0"/>
          </a:p>
        </p:txBody>
      </p:sp>
      <p:sp>
        <p:nvSpPr>
          <p:cNvPr id="3" name="Content Placeholder 2"/>
          <p:cNvSpPr>
            <a:spLocks noGrp="1"/>
          </p:cNvSpPr>
          <p:nvPr>
            <p:ph idx="1"/>
          </p:nvPr>
        </p:nvSpPr>
        <p:spPr>
          <a:xfrm>
            <a:off x="936978" y="866070"/>
            <a:ext cx="6146800" cy="700264"/>
          </a:xfrm>
        </p:spPr>
        <p:txBody>
          <a:bodyPr>
            <a:normAutofit/>
          </a:bodyPr>
          <a:lstStyle/>
          <a:p>
            <a:pPr marL="0" indent="0">
              <a:buNone/>
            </a:pPr>
            <a:r>
              <a:rPr lang="fr-FR" sz="3200" b="1" dirty="0" smtClean="0"/>
              <a:t>Reliez le français à l’anglais</a:t>
            </a:r>
            <a:endParaRPr lang="fr-FR" sz="32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3847" y="112889"/>
            <a:ext cx="846667" cy="846667"/>
          </a:xfrm>
          <a:prstGeom prst="rect">
            <a:avLst/>
          </a:prstGeom>
        </p:spPr>
      </p:pic>
      <p:sp>
        <p:nvSpPr>
          <p:cNvPr id="5" name="TextBox 4"/>
          <p:cNvSpPr txBox="1"/>
          <p:nvPr/>
        </p:nvSpPr>
        <p:spPr>
          <a:xfrm>
            <a:off x="959556" y="1555131"/>
            <a:ext cx="3300904" cy="4293483"/>
          </a:xfrm>
          <a:prstGeom prst="rect">
            <a:avLst/>
          </a:prstGeom>
          <a:solidFill>
            <a:srgbClr val="DEEBF7"/>
          </a:solidFill>
          <a:ln w="38100" cmpd="sng">
            <a:solidFill>
              <a:schemeClr val="tx1"/>
            </a:solidFill>
          </a:ln>
        </p:spPr>
        <p:txBody>
          <a:bodyPr wrap="none" rtlCol="0">
            <a:spAutoFit/>
          </a:bodyPr>
          <a:lstStyle/>
          <a:p>
            <a:pPr marL="342900" indent="-342900">
              <a:buAutoNum type="arabicPeriod"/>
            </a:pPr>
            <a:r>
              <a:rPr lang="fr-FR" sz="2100" b="1" dirty="0" smtClean="0"/>
              <a:t>Un point</a:t>
            </a:r>
          </a:p>
          <a:p>
            <a:pPr marL="342900" indent="-342900">
              <a:buAutoNum type="arabicPeriod"/>
            </a:pPr>
            <a:r>
              <a:rPr lang="fr-FR" sz="2100" b="1" dirty="0" smtClean="0"/>
              <a:t>Une virgule</a:t>
            </a:r>
          </a:p>
          <a:p>
            <a:pPr marL="342900" indent="-342900">
              <a:buAutoNum type="arabicPeriod"/>
            </a:pPr>
            <a:r>
              <a:rPr lang="fr-FR" sz="2100" b="1" dirty="0" smtClean="0"/>
              <a:t>Deux points</a:t>
            </a:r>
          </a:p>
          <a:p>
            <a:pPr marL="342900" indent="-342900">
              <a:buAutoNum type="arabicPeriod"/>
            </a:pPr>
            <a:r>
              <a:rPr lang="fr-FR" sz="2100" b="1" dirty="0" smtClean="0"/>
              <a:t>Un point-virgule</a:t>
            </a:r>
          </a:p>
          <a:p>
            <a:pPr marL="342900" indent="-342900">
              <a:buAutoNum type="arabicPeriod"/>
            </a:pPr>
            <a:r>
              <a:rPr lang="fr-FR" sz="2100" b="1" dirty="0" smtClean="0"/>
              <a:t>Une barre oblique</a:t>
            </a:r>
          </a:p>
          <a:p>
            <a:pPr marL="342900" indent="-342900">
              <a:buAutoNum type="arabicPeriod"/>
            </a:pPr>
            <a:r>
              <a:rPr lang="fr-FR" sz="2100" b="1" dirty="0" smtClean="0"/>
              <a:t>Un tiret</a:t>
            </a:r>
          </a:p>
          <a:p>
            <a:pPr marL="342900" indent="-342900">
              <a:buAutoNum type="arabicPeriod"/>
            </a:pPr>
            <a:r>
              <a:rPr lang="fr-FR" sz="2100" b="1" dirty="0" smtClean="0"/>
              <a:t>Un point d’interrogation</a:t>
            </a:r>
          </a:p>
          <a:p>
            <a:pPr marL="342900" indent="-342900">
              <a:buAutoNum type="arabicPeriod"/>
            </a:pPr>
            <a:r>
              <a:rPr lang="fr-FR" sz="2100" b="1" dirty="0" smtClean="0"/>
              <a:t>Des points de suspension</a:t>
            </a:r>
          </a:p>
          <a:p>
            <a:pPr marL="342900" indent="-342900">
              <a:buAutoNum type="arabicPeriod"/>
            </a:pPr>
            <a:r>
              <a:rPr lang="fr-FR" sz="2100" b="1" dirty="0" smtClean="0"/>
              <a:t>Un point d’exclamation</a:t>
            </a:r>
          </a:p>
          <a:p>
            <a:pPr marL="342900" indent="-342900">
              <a:buAutoNum type="arabicPeriod"/>
            </a:pPr>
            <a:r>
              <a:rPr lang="fr-FR" sz="2100" b="1" dirty="0" smtClean="0"/>
              <a:t> Des parenthèses</a:t>
            </a:r>
          </a:p>
          <a:p>
            <a:pPr marL="342900" indent="-342900">
              <a:buAutoNum type="arabicPeriod"/>
            </a:pPr>
            <a:r>
              <a:rPr lang="fr-FR" sz="2100" b="1" dirty="0" smtClean="0"/>
              <a:t> Entre guillemets  </a:t>
            </a:r>
          </a:p>
          <a:p>
            <a:pPr marL="342900" indent="-342900">
              <a:buAutoNum type="arabicPeriod"/>
            </a:pPr>
            <a:r>
              <a:rPr lang="fr-FR" sz="2100" b="1" dirty="0" smtClean="0"/>
              <a:t> des crochets</a:t>
            </a:r>
          </a:p>
          <a:p>
            <a:pPr marL="342900" indent="-342900">
              <a:buAutoNum type="arabicPeriod"/>
            </a:pPr>
            <a:r>
              <a:rPr lang="fr-FR" sz="2100" b="1" dirty="0" smtClean="0"/>
              <a:t> un astérisque</a:t>
            </a:r>
            <a:endParaRPr lang="fr-FR" sz="2100" b="1" dirty="0"/>
          </a:p>
        </p:txBody>
      </p:sp>
      <p:pic>
        <p:nvPicPr>
          <p:cNvPr id="8"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993" y="911332"/>
            <a:ext cx="517182" cy="426332"/>
          </a:xfrm>
          <a:prstGeom prst="rect">
            <a:avLst/>
          </a:prstGeom>
          <a:solidFill>
            <a:schemeClr val="bg1"/>
          </a:solidFill>
          <a:ln>
            <a:solidFill>
              <a:srgbClr val="0070C0"/>
            </a:solidFill>
          </a:ln>
        </p:spPr>
      </p:pic>
      <p:sp>
        <p:nvSpPr>
          <p:cNvPr id="9" name="TextBox 8"/>
          <p:cNvSpPr txBox="1"/>
          <p:nvPr/>
        </p:nvSpPr>
        <p:spPr>
          <a:xfrm>
            <a:off x="4741333" y="1552222"/>
            <a:ext cx="2892777" cy="4293483"/>
          </a:xfrm>
          <a:prstGeom prst="rect">
            <a:avLst/>
          </a:prstGeom>
          <a:solidFill>
            <a:schemeClr val="accent6">
              <a:lumMod val="20000"/>
              <a:lumOff val="80000"/>
            </a:schemeClr>
          </a:solidFill>
          <a:ln w="38100" cmpd="sng">
            <a:solidFill>
              <a:schemeClr val="tx1"/>
            </a:solidFill>
          </a:ln>
        </p:spPr>
        <p:txBody>
          <a:bodyPr wrap="square" rtlCol="0">
            <a:spAutoFit/>
          </a:bodyPr>
          <a:lstStyle/>
          <a:p>
            <a:pPr marL="342900" indent="-342900">
              <a:buAutoNum type="alphaLcPeriod"/>
            </a:pPr>
            <a:r>
              <a:rPr lang="en-GB" sz="2100" b="1" dirty="0" smtClean="0"/>
              <a:t>In inverted commas</a:t>
            </a:r>
          </a:p>
          <a:p>
            <a:pPr marL="342900" indent="-342900">
              <a:buAutoNum type="alphaLcPeriod"/>
            </a:pPr>
            <a:r>
              <a:rPr lang="en-GB" sz="2100" b="1" dirty="0" smtClean="0"/>
              <a:t>A question mark</a:t>
            </a:r>
          </a:p>
          <a:p>
            <a:pPr marL="342900" indent="-342900">
              <a:buAutoNum type="alphaLcPeriod"/>
            </a:pPr>
            <a:r>
              <a:rPr lang="en-GB" sz="2100" b="1" dirty="0" smtClean="0"/>
              <a:t>A slash</a:t>
            </a:r>
          </a:p>
          <a:p>
            <a:pPr marL="342900" indent="-342900">
              <a:buAutoNum type="alphaLcPeriod"/>
            </a:pPr>
            <a:r>
              <a:rPr lang="en-GB" sz="2100" b="1" dirty="0" smtClean="0"/>
              <a:t>A colon</a:t>
            </a:r>
          </a:p>
          <a:p>
            <a:pPr marL="342900" indent="-342900">
              <a:buAutoNum type="alphaLcPeriod"/>
            </a:pPr>
            <a:r>
              <a:rPr lang="en-GB" sz="2100" b="1" dirty="0" smtClean="0"/>
              <a:t>A full stop</a:t>
            </a:r>
          </a:p>
          <a:p>
            <a:pPr marL="342900" indent="-342900">
              <a:buAutoNum type="alphaLcPeriod"/>
            </a:pPr>
            <a:r>
              <a:rPr lang="en-GB" sz="2100" b="1" dirty="0" smtClean="0"/>
              <a:t>Square brackets</a:t>
            </a:r>
          </a:p>
          <a:p>
            <a:pPr marL="342900" indent="-342900">
              <a:buAutoNum type="alphaLcPeriod"/>
            </a:pPr>
            <a:r>
              <a:rPr lang="en-GB" sz="2100" b="1" dirty="0" smtClean="0"/>
              <a:t>An exclamation mark</a:t>
            </a:r>
          </a:p>
          <a:p>
            <a:pPr marL="342900" indent="-342900">
              <a:buAutoNum type="alphaLcPeriod"/>
            </a:pPr>
            <a:r>
              <a:rPr lang="en-GB" sz="2100" b="1" dirty="0" smtClean="0"/>
              <a:t>Brackets</a:t>
            </a:r>
          </a:p>
          <a:p>
            <a:pPr marL="342900" indent="-342900">
              <a:buAutoNum type="alphaLcPeriod"/>
            </a:pPr>
            <a:r>
              <a:rPr lang="en-GB" sz="2100" b="1" dirty="0" smtClean="0"/>
              <a:t>A comma</a:t>
            </a:r>
          </a:p>
          <a:p>
            <a:pPr marL="342900" indent="-342900">
              <a:buAutoNum type="alphaLcPeriod"/>
            </a:pPr>
            <a:r>
              <a:rPr lang="en-GB" sz="2100" b="1" dirty="0" smtClean="0"/>
              <a:t>ellipsis</a:t>
            </a:r>
          </a:p>
          <a:p>
            <a:pPr marL="342900" indent="-342900">
              <a:buAutoNum type="alphaLcPeriod"/>
            </a:pPr>
            <a:r>
              <a:rPr lang="en-GB" sz="2100" b="1" dirty="0" smtClean="0"/>
              <a:t>A semi-colon</a:t>
            </a:r>
          </a:p>
          <a:p>
            <a:pPr marL="342900" indent="-342900">
              <a:buAutoNum type="alphaLcPeriod"/>
            </a:pPr>
            <a:r>
              <a:rPr lang="en-GB" sz="2100" b="1" dirty="0" smtClean="0"/>
              <a:t>An asterisk</a:t>
            </a:r>
          </a:p>
          <a:p>
            <a:pPr marL="342900" indent="-342900">
              <a:buAutoNum type="alphaLcPeriod"/>
            </a:pPr>
            <a:r>
              <a:rPr lang="en-GB" sz="2100" b="1" dirty="0" smtClean="0"/>
              <a:t> A dash/ hyphen</a:t>
            </a:r>
            <a:endParaRPr lang="en-GB" sz="2100" b="1" dirty="0"/>
          </a:p>
        </p:txBody>
      </p:sp>
      <p:graphicFrame>
        <p:nvGraphicFramePr>
          <p:cNvPr id="10" name="Table 9"/>
          <p:cNvGraphicFramePr>
            <a:graphicFrameLocks noGrp="1"/>
          </p:cNvGraphicFramePr>
          <p:nvPr>
            <p:extLst>
              <p:ext uri="{D42A27DB-BD31-4B8C-83A1-F6EECF244321}">
                <p14:modId xmlns:p14="http://schemas.microsoft.com/office/powerpoint/2010/main" val="846592136"/>
              </p:ext>
            </p:extLst>
          </p:nvPr>
        </p:nvGraphicFramePr>
        <p:xfrm>
          <a:off x="578557" y="6092050"/>
          <a:ext cx="7309562" cy="646176"/>
        </p:xfrm>
        <a:graphic>
          <a:graphicData uri="http://schemas.openxmlformats.org/drawingml/2006/table">
            <a:tbl>
              <a:tblPr firstRow="1" bandRow="1">
                <a:tableStyleId>{5C22544A-7EE6-4342-B048-85BDC9FD1C3A}</a:tableStyleId>
              </a:tblPr>
              <a:tblGrid>
                <a:gridCol w="562274">
                  <a:extLst>
                    <a:ext uri="{9D8B030D-6E8A-4147-A177-3AD203B41FA5}">
                      <a16:colId xmlns:a16="http://schemas.microsoft.com/office/drawing/2014/main" val="20000"/>
                    </a:ext>
                  </a:extLst>
                </a:gridCol>
                <a:gridCol w="562274">
                  <a:extLst>
                    <a:ext uri="{9D8B030D-6E8A-4147-A177-3AD203B41FA5}">
                      <a16:colId xmlns:a16="http://schemas.microsoft.com/office/drawing/2014/main" val="20001"/>
                    </a:ext>
                  </a:extLst>
                </a:gridCol>
                <a:gridCol w="562274">
                  <a:extLst>
                    <a:ext uri="{9D8B030D-6E8A-4147-A177-3AD203B41FA5}">
                      <a16:colId xmlns:a16="http://schemas.microsoft.com/office/drawing/2014/main" val="20002"/>
                    </a:ext>
                  </a:extLst>
                </a:gridCol>
                <a:gridCol w="562274">
                  <a:extLst>
                    <a:ext uri="{9D8B030D-6E8A-4147-A177-3AD203B41FA5}">
                      <a16:colId xmlns:a16="http://schemas.microsoft.com/office/drawing/2014/main" val="20003"/>
                    </a:ext>
                  </a:extLst>
                </a:gridCol>
                <a:gridCol w="562274">
                  <a:extLst>
                    <a:ext uri="{9D8B030D-6E8A-4147-A177-3AD203B41FA5}">
                      <a16:colId xmlns:a16="http://schemas.microsoft.com/office/drawing/2014/main" val="20004"/>
                    </a:ext>
                  </a:extLst>
                </a:gridCol>
                <a:gridCol w="562274">
                  <a:extLst>
                    <a:ext uri="{9D8B030D-6E8A-4147-A177-3AD203B41FA5}">
                      <a16:colId xmlns:a16="http://schemas.microsoft.com/office/drawing/2014/main" val="20005"/>
                    </a:ext>
                  </a:extLst>
                </a:gridCol>
                <a:gridCol w="562274">
                  <a:extLst>
                    <a:ext uri="{9D8B030D-6E8A-4147-A177-3AD203B41FA5}">
                      <a16:colId xmlns:a16="http://schemas.microsoft.com/office/drawing/2014/main" val="20006"/>
                    </a:ext>
                  </a:extLst>
                </a:gridCol>
                <a:gridCol w="562274">
                  <a:extLst>
                    <a:ext uri="{9D8B030D-6E8A-4147-A177-3AD203B41FA5}">
                      <a16:colId xmlns:a16="http://schemas.microsoft.com/office/drawing/2014/main" val="20007"/>
                    </a:ext>
                  </a:extLst>
                </a:gridCol>
                <a:gridCol w="562274">
                  <a:extLst>
                    <a:ext uri="{9D8B030D-6E8A-4147-A177-3AD203B41FA5}">
                      <a16:colId xmlns:a16="http://schemas.microsoft.com/office/drawing/2014/main" val="20008"/>
                    </a:ext>
                  </a:extLst>
                </a:gridCol>
                <a:gridCol w="562274">
                  <a:extLst>
                    <a:ext uri="{9D8B030D-6E8A-4147-A177-3AD203B41FA5}">
                      <a16:colId xmlns:a16="http://schemas.microsoft.com/office/drawing/2014/main" val="20009"/>
                    </a:ext>
                  </a:extLst>
                </a:gridCol>
                <a:gridCol w="562274">
                  <a:extLst>
                    <a:ext uri="{9D8B030D-6E8A-4147-A177-3AD203B41FA5}">
                      <a16:colId xmlns:a16="http://schemas.microsoft.com/office/drawing/2014/main" val="20010"/>
                    </a:ext>
                  </a:extLst>
                </a:gridCol>
                <a:gridCol w="562274">
                  <a:extLst>
                    <a:ext uri="{9D8B030D-6E8A-4147-A177-3AD203B41FA5}">
                      <a16:colId xmlns:a16="http://schemas.microsoft.com/office/drawing/2014/main" val="20011"/>
                    </a:ext>
                  </a:extLst>
                </a:gridCol>
                <a:gridCol w="562274">
                  <a:extLst>
                    <a:ext uri="{9D8B030D-6E8A-4147-A177-3AD203B41FA5}">
                      <a16:colId xmlns:a16="http://schemas.microsoft.com/office/drawing/2014/main" val="20012"/>
                    </a:ext>
                  </a:extLst>
                </a:gridCol>
              </a:tblGrid>
              <a:tr h="257951">
                <a:tc>
                  <a:txBody>
                    <a:bodyPr/>
                    <a:lstStyle/>
                    <a:p>
                      <a:pPr>
                        <a:lnSpc>
                          <a:spcPct val="80000"/>
                        </a:lnSpc>
                      </a:pPr>
                      <a:r>
                        <a:rPr lang="fr-FR" b="1" dirty="0" smtClean="0">
                          <a:solidFill>
                            <a:srgbClr val="000000"/>
                          </a:solidFill>
                        </a:rPr>
                        <a:t>1</a:t>
                      </a:r>
                      <a:endParaRPr lang="fr-FR" b="1" dirty="0">
                        <a:solidFill>
                          <a:srgbClr val="000000"/>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nSpc>
                          <a:spcPct val="80000"/>
                        </a:lnSpc>
                      </a:pPr>
                      <a:r>
                        <a:rPr lang="fr-FR" b="1" dirty="0" smtClean="0">
                          <a:solidFill>
                            <a:srgbClr val="000000"/>
                          </a:solidFill>
                        </a:rPr>
                        <a:t>2</a:t>
                      </a:r>
                      <a:endParaRPr lang="fr-FR" b="1" dirty="0">
                        <a:solidFill>
                          <a:srgbClr val="000000"/>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nSpc>
                          <a:spcPct val="80000"/>
                        </a:lnSpc>
                      </a:pPr>
                      <a:r>
                        <a:rPr lang="fr-FR" b="1" dirty="0" smtClean="0">
                          <a:solidFill>
                            <a:srgbClr val="000000"/>
                          </a:solidFill>
                        </a:rPr>
                        <a:t>3</a:t>
                      </a:r>
                      <a:endParaRPr lang="fr-FR" b="1" dirty="0">
                        <a:solidFill>
                          <a:srgbClr val="000000"/>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nSpc>
                          <a:spcPct val="80000"/>
                        </a:lnSpc>
                      </a:pPr>
                      <a:r>
                        <a:rPr lang="fr-FR" b="1" dirty="0" smtClean="0">
                          <a:solidFill>
                            <a:srgbClr val="000000"/>
                          </a:solidFill>
                        </a:rPr>
                        <a:t>4</a:t>
                      </a:r>
                      <a:endParaRPr lang="fr-FR" b="1" dirty="0">
                        <a:solidFill>
                          <a:srgbClr val="000000"/>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nSpc>
                          <a:spcPct val="80000"/>
                        </a:lnSpc>
                      </a:pPr>
                      <a:r>
                        <a:rPr lang="fr-FR" b="1" dirty="0" smtClean="0">
                          <a:solidFill>
                            <a:srgbClr val="000000"/>
                          </a:solidFill>
                        </a:rPr>
                        <a:t>5</a:t>
                      </a:r>
                      <a:endParaRPr lang="fr-FR" b="1" dirty="0">
                        <a:solidFill>
                          <a:srgbClr val="000000"/>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nSpc>
                          <a:spcPct val="80000"/>
                        </a:lnSpc>
                      </a:pPr>
                      <a:r>
                        <a:rPr lang="fr-FR" b="1" dirty="0" smtClean="0">
                          <a:solidFill>
                            <a:srgbClr val="000000"/>
                          </a:solidFill>
                        </a:rPr>
                        <a:t>6</a:t>
                      </a:r>
                      <a:endParaRPr lang="fr-FR" b="1" dirty="0">
                        <a:solidFill>
                          <a:srgbClr val="000000"/>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nSpc>
                          <a:spcPct val="80000"/>
                        </a:lnSpc>
                      </a:pPr>
                      <a:r>
                        <a:rPr lang="fr-FR" b="1" dirty="0" smtClean="0">
                          <a:solidFill>
                            <a:srgbClr val="000000"/>
                          </a:solidFill>
                        </a:rPr>
                        <a:t>7</a:t>
                      </a:r>
                      <a:endParaRPr lang="fr-FR" b="1" dirty="0">
                        <a:solidFill>
                          <a:srgbClr val="000000"/>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nSpc>
                          <a:spcPct val="80000"/>
                        </a:lnSpc>
                      </a:pPr>
                      <a:r>
                        <a:rPr lang="fr-FR" b="1" dirty="0" smtClean="0">
                          <a:solidFill>
                            <a:srgbClr val="000000"/>
                          </a:solidFill>
                        </a:rPr>
                        <a:t>8</a:t>
                      </a:r>
                      <a:endParaRPr lang="fr-FR" b="1" dirty="0">
                        <a:solidFill>
                          <a:srgbClr val="000000"/>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nSpc>
                          <a:spcPct val="80000"/>
                        </a:lnSpc>
                      </a:pPr>
                      <a:r>
                        <a:rPr lang="fr-FR" b="1" dirty="0" smtClean="0">
                          <a:solidFill>
                            <a:srgbClr val="000000"/>
                          </a:solidFill>
                        </a:rPr>
                        <a:t>9</a:t>
                      </a:r>
                      <a:endParaRPr lang="fr-FR" b="1" dirty="0">
                        <a:solidFill>
                          <a:srgbClr val="000000"/>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nSpc>
                          <a:spcPct val="80000"/>
                        </a:lnSpc>
                      </a:pPr>
                      <a:r>
                        <a:rPr lang="fr-FR" b="1" dirty="0" smtClean="0">
                          <a:solidFill>
                            <a:srgbClr val="000000"/>
                          </a:solidFill>
                        </a:rPr>
                        <a:t>10</a:t>
                      </a:r>
                      <a:endParaRPr lang="fr-FR" b="1" dirty="0">
                        <a:solidFill>
                          <a:srgbClr val="000000"/>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nSpc>
                          <a:spcPct val="80000"/>
                        </a:lnSpc>
                      </a:pPr>
                      <a:r>
                        <a:rPr lang="fr-FR" b="1" dirty="0" smtClean="0">
                          <a:solidFill>
                            <a:srgbClr val="000000"/>
                          </a:solidFill>
                        </a:rPr>
                        <a:t>11</a:t>
                      </a:r>
                      <a:endParaRPr lang="fr-FR" b="1" dirty="0">
                        <a:solidFill>
                          <a:srgbClr val="000000"/>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nSpc>
                          <a:spcPct val="80000"/>
                        </a:lnSpc>
                      </a:pPr>
                      <a:r>
                        <a:rPr lang="fr-FR" b="1" dirty="0" smtClean="0">
                          <a:solidFill>
                            <a:srgbClr val="000000"/>
                          </a:solidFill>
                        </a:rPr>
                        <a:t>12</a:t>
                      </a:r>
                      <a:endParaRPr lang="fr-FR" b="1" dirty="0">
                        <a:solidFill>
                          <a:srgbClr val="000000"/>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nSpc>
                          <a:spcPct val="80000"/>
                        </a:lnSpc>
                      </a:pPr>
                      <a:r>
                        <a:rPr lang="fr-FR" b="1" dirty="0" smtClean="0">
                          <a:solidFill>
                            <a:srgbClr val="000000"/>
                          </a:solidFill>
                        </a:rPr>
                        <a:t>13</a:t>
                      </a:r>
                      <a:endParaRPr lang="fr-FR" b="1" dirty="0">
                        <a:solidFill>
                          <a:srgbClr val="000000"/>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57951">
                <a:tc>
                  <a:txBody>
                    <a:bodyPr/>
                    <a:lstStyle/>
                    <a:p>
                      <a:pPr>
                        <a:lnSpc>
                          <a:spcPct val="80000"/>
                        </a:lnSpc>
                      </a:pPr>
                      <a:r>
                        <a:rPr lang="fr-FR" sz="2000" b="1" dirty="0" smtClean="0">
                          <a:solidFill>
                            <a:srgbClr val="FF0000"/>
                          </a:solidFill>
                        </a:rPr>
                        <a:t>e</a:t>
                      </a:r>
                      <a:endParaRPr lang="fr-FR" sz="2000" b="1" dirty="0">
                        <a:solidFill>
                          <a:srgbClr val="FF0000"/>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nSpc>
                          <a:spcPct val="80000"/>
                        </a:lnSpc>
                      </a:pPr>
                      <a:r>
                        <a:rPr lang="fr-FR" sz="2000" b="1" dirty="0" smtClean="0">
                          <a:solidFill>
                            <a:srgbClr val="FF0000"/>
                          </a:solidFill>
                        </a:rPr>
                        <a:t>i</a:t>
                      </a:r>
                      <a:endParaRPr lang="fr-FR" sz="2000" b="1" dirty="0">
                        <a:solidFill>
                          <a:srgbClr val="FF0000"/>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nSpc>
                          <a:spcPct val="80000"/>
                        </a:lnSpc>
                      </a:pPr>
                      <a:r>
                        <a:rPr lang="fr-FR" sz="2000" b="1" dirty="0" smtClean="0">
                          <a:solidFill>
                            <a:srgbClr val="FF0000"/>
                          </a:solidFill>
                        </a:rPr>
                        <a:t>d</a:t>
                      </a:r>
                      <a:endParaRPr lang="fr-FR" sz="2000" b="1" dirty="0">
                        <a:solidFill>
                          <a:srgbClr val="FF0000"/>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nSpc>
                          <a:spcPct val="80000"/>
                        </a:lnSpc>
                      </a:pPr>
                      <a:r>
                        <a:rPr lang="fr-FR" sz="2000" b="1" dirty="0" smtClean="0">
                          <a:solidFill>
                            <a:srgbClr val="FF0000"/>
                          </a:solidFill>
                        </a:rPr>
                        <a:t>k</a:t>
                      </a:r>
                      <a:endParaRPr lang="fr-FR" sz="2000" b="1" dirty="0">
                        <a:solidFill>
                          <a:srgbClr val="FF0000"/>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nSpc>
                          <a:spcPct val="80000"/>
                        </a:lnSpc>
                      </a:pPr>
                      <a:r>
                        <a:rPr lang="fr-FR" sz="2000" b="1" dirty="0" smtClean="0">
                          <a:solidFill>
                            <a:srgbClr val="FF0000"/>
                          </a:solidFill>
                        </a:rPr>
                        <a:t>c</a:t>
                      </a:r>
                      <a:endParaRPr lang="fr-FR" sz="2000" b="1" dirty="0">
                        <a:solidFill>
                          <a:srgbClr val="FF0000"/>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nSpc>
                          <a:spcPct val="80000"/>
                        </a:lnSpc>
                      </a:pPr>
                      <a:r>
                        <a:rPr lang="fr-FR" sz="2000" b="1" dirty="0" smtClean="0">
                          <a:solidFill>
                            <a:srgbClr val="FF0000"/>
                          </a:solidFill>
                        </a:rPr>
                        <a:t>m</a:t>
                      </a:r>
                      <a:endParaRPr lang="fr-FR" sz="2000" b="1" dirty="0">
                        <a:solidFill>
                          <a:srgbClr val="FF0000"/>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nSpc>
                          <a:spcPct val="80000"/>
                        </a:lnSpc>
                      </a:pPr>
                      <a:r>
                        <a:rPr lang="fr-FR" sz="2000" b="1" dirty="0" smtClean="0">
                          <a:solidFill>
                            <a:srgbClr val="FF0000"/>
                          </a:solidFill>
                        </a:rPr>
                        <a:t>b</a:t>
                      </a:r>
                      <a:endParaRPr lang="fr-FR" sz="2000" b="1" dirty="0">
                        <a:solidFill>
                          <a:srgbClr val="FF0000"/>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nSpc>
                          <a:spcPct val="80000"/>
                        </a:lnSpc>
                      </a:pPr>
                      <a:r>
                        <a:rPr lang="fr-FR" sz="2000" b="1" dirty="0" smtClean="0">
                          <a:solidFill>
                            <a:srgbClr val="FF0000"/>
                          </a:solidFill>
                        </a:rPr>
                        <a:t>j</a:t>
                      </a:r>
                      <a:endParaRPr lang="fr-FR" sz="2000" b="1" dirty="0">
                        <a:solidFill>
                          <a:srgbClr val="FF0000"/>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nSpc>
                          <a:spcPct val="80000"/>
                        </a:lnSpc>
                      </a:pPr>
                      <a:r>
                        <a:rPr lang="fr-FR" sz="2000" b="1" dirty="0" smtClean="0">
                          <a:solidFill>
                            <a:srgbClr val="FF0000"/>
                          </a:solidFill>
                        </a:rPr>
                        <a:t>g</a:t>
                      </a:r>
                      <a:endParaRPr lang="fr-FR" sz="2000" b="1" dirty="0">
                        <a:solidFill>
                          <a:srgbClr val="FF0000"/>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nSpc>
                          <a:spcPct val="80000"/>
                        </a:lnSpc>
                      </a:pPr>
                      <a:r>
                        <a:rPr lang="fr-FR" sz="2000" b="1" dirty="0" smtClean="0">
                          <a:solidFill>
                            <a:srgbClr val="FF0000"/>
                          </a:solidFill>
                        </a:rPr>
                        <a:t>h</a:t>
                      </a:r>
                      <a:endParaRPr lang="fr-FR" sz="2000" b="1" dirty="0">
                        <a:solidFill>
                          <a:srgbClr val="FF0000"/>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nSpc>
                          <a:spcPct val="80000"/>
                        </a:lnSpc>
                      </a:pPr>
                      <a:r>
                        <a:rPr lang="fr-FR" sz="2000" b="1" dirty="0" smtClean="0">
                          <a:solidFill>
                            <a:srgbClr val="FF0000"/>
                          </a:solidFill>
                        </a:rPr>
                        <a:t>a</a:t>
                      </a:r>
                      <a:endParaRPr lang="fr-FR" sz="2000" b="1" dirty="0">
                        <a:solidFill>
                          <a:srgbClr val="FF0000"/>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nSpc>
                          <a:spcPct val="80000"/>
                        </a:lnSpc>
                      </a:pPr>
                      <a:r>
                        <a:rPr lang="fr-FR" sz="2000" b="1" dirty="0" smtClean="0">
                          <a:solidFill>
                            <a:srgbClr val="FF0000"/>
                          </a:solidFill>
                        </a:rPr>
                        <a:t>f</a:t>
                      </a:r>
                      <a:endParaRPr lang="fr-FR" sz="2000" b="1" dirty="0">
                        <a:solidFill>
                          <a:srgbClr val="FF0000"/>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nSpc>
                          <a:spcPct val="80000"/>
                        </a:lnSpc>
                      </a:pPr>
                      <a:r>
                        <a:rPr lang="fr-FR" sz="2000" b="1" dirty="0" smtClean="0">
                          <a:solidFill>
                            <a:srgbClr val="FF0000"/>
                          </a:solidFill>
                        </a:rPr>
                        <a:t>l</a:t>
                      </a:r>
                      <a:endParaRPr lang="fr-FR" sz="2000" b="1" dirty="0">
                        <a:solidFill>
                          <a:srgbClr val="FF0000"/>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11" name="TextBox 10"/>
          <p:cNvSpPr txBox="1"/>
          <p:nvPr/>
        </p:nvSpPr>
        <p:spPr>
          <a:xfrm>
            <a:off x="7882715" y="1393060"/>
            <a:ext cx="3911117" cy="4893648"/>
          </a:xfrm>
          <a:prstGeom prst="rect">
            <a:avLst/>
          </a:prstGeom>
          <a:noFill/>
        </p:spPr>
        <p:txBody>
          <a:bodyPr wrap="square" rtlCol="0">
            <a:spAutoFit/>
          </a:bodyPr>
          <a:lstStyle/>
          <a:p>
            <a:endParaRPr lang="fr-FR" sz="2300" b="1" dirty="0" smtClean="0"/>
          </a:p>
          <a:p>
            <a:r>
              <a:rPr lang="fr-FR" sz="2300" b="1" dirty="0" smtClean="0"/>
              <a:t>À quoi sert la ponctuation?</a:t>
            </a:r>
          </a:p>
          <a:p>
            <a:pPr algn="just"/>
            <a:r>
              <a:rPr lang="fr-FR" sz="2300" b="1" dirty="0" smtClean="0">
                <a:solidFill>
                  <a:srgbClr val="FF0000"/>
                </a:solidFill>
              </a:rPr>
              <a:t>Elle précise le sens de la phrase et sert à fixer les rapports entre les idées. Elle sert aussi à marquer les pauses et les inflexions de la voix dans la lecture.</a:t>
            </a:r>
          </a:p>
          <a:p>
            <a:endParaRPr lang="fr-FR" sz="2300" b="1" dirty="0" smtClean="0"/>
          </a:p>
          <a:p>
            <a:endParaRPr lang="fr-FR" sz="2300" b="1" dirty="0"/>
          </a:p>
          <a:p>
            <a:r>
              <a:rPr lang="fr-FR" sz="2300" b="1" dirty="0" smtClean="0"/>
              <a:t>Commentez brièvement sur la ponctuation dans </a:t>
            </a:r>
            <a:r>
              <a:rPr lang="fr-FR" sz="2300" b="1" i="1" dirty="0" smtClean="0"/>
              <a:t>No et Moi</a:t>
            </a:r>
          </a:p>
          <a:p>
            <a:endParaRPr lang="fr-FR" dirty="0"/>
          </a:p>
          <a:p>
            <a:endParaRPr lang="fr-FR" dirty="0"/>
          </a:p>
        </p:txBody>
      </p:sp>
      <p:pic>
        <p:nvPicPr>
          <p:cNvPr id="12"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33492" y="1243237"/>
            <a:ext cx="517182" cy="426332"/>
          </a:xfrm>
          <a:prstGeom prst="rect">
            <a:avLst/>
          </a:prstGeom>
          <a:solidFill>
            <a:schemeClr val="bg1"/>
          </a:solidFill>
          <a:ln>
            <a:solidFill>
              <a:srgbClr val="0070C0"/>
            </a:solidFill>
          </a:ln>
        </p:spPr>
      </p:pic>
      <p:pic>
        <p:nvPicPr>
          <p:cNvPr id="13"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96714" y="1243237"/>
            <a:ext cx="517182" cy="426332"/>
          </a:xfrm>
          <a:prstGeom prst="rect">
            <a:avLst/>
          </a:prstGeom>
          <a:solidFill>
            <a:schemeClr val="bg1"/>
          </a:solidFill>
          <a:ln>
            <a:solidFill>
              <a:srgbClr val="0070C0"/>
            </a:solidFill>
          </a:ln>
        </p:spPr>
      </p:pic>
      <p:pic>
        <p:nvPicPr>
          <p:cNvPr id="14"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7049" y="4354394"/>
            <a:ext cx="517182" cy="426332"/>
          </a:xfrm>
          <a:prstGeom prst="rect">
            <a:avLst/>
          </a:prstGeom>
          <a:solidFill>
            <a:schemeClr val="bg1"/>
          </a:solidFill>
          <a:ln>
            <a:solidFill>
              <a:srgbClr val="0070C0"/>
            </a:solidFill>
          </a:ln>
        </p:spPr>
      </p:pic>
      <p:pic>
        <p:nvPicPr>
          <p:cNvPr id="15"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13828" y="4354394"/>
            <a:ext cx="517182" cy="426332"/>
          </a:xfrm>
          <a:prstGeom prst="rect">
            <a:avLst/>
          </a:prstGeom>
          <a:solidFill>
            <a:schemeClr val="bg1"/>
          </a:solidFill>
          <a:ln>
            <a:solidFill>
              <a:srgbClr val="0070C0"/>
            </a:solidFill>
          </a:ln>
        </p:spPr>
      </p:pic>
      <p:pic>
        <p:nvPicPr>
          <p:cNvPr id="16"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06494" y="4354393"/>
            <a:ext cx="517182" cy="426332"/>
          </a:xfrm>
          <a:prstGeom prst="rect">
            <a:avLst/>
          </a:prstGeom>
          <a:solidFill>
            <a:schemeClr val="bg1"/>
          </a:solidFill>
          <a:ln>
            <a:solidFill>
              <a:srgbClr val="0070C0"/>
            </a:solidFill>
          </a:ln>
        </p:spPr>
      </p:pic>
      <p:sp>
        <p:nvSpPr>
          <p:cNvPr id="6" name="TextBox 5"/>
          <p:cNvSpPr txBox="1"/>
          <p:nvPr/>
        </p:nvSpPr>
        <p:spPr>
          <a:xfrm>
            <a:off x="7577916" y="321005"/>
            <a:ext cx="2914780" cy="707886"/>
          </a:xfrm>
          <a:prstGeom prst="rect">
            <a:avLst/>
          </a:prstGeom>
          <a:noFill/>
        </p:spPr>
        <p:txBody>
          <a:bodyPr wrap="none" rtlCol="0">
            <a:spAutoFit/>
          </a:bodyPr>
          <a:lstStyle/>
          <a:p>
            <a:r>
              <a:rPr lang="fr-FR" sz="4000" b="1" dirty="0" smtClean="0">
                <a:solidFill>
                  <a:srgbClr val="FF0000"/>
                </a:solidFill>
              </a:rPr>
              <a:t>Les réponses</a:t>
            </a:r>
            <a:endParaRPr lang="fr-FR" sz="4000" b="1" dirty="0">
              <a:solidFill>
                <a:srgbClr val="FF0000"/>
              </a:solidFill>
            </a:endParaRPr>
          </a:p>
        </p:txBody>
      </p:sp>
    </p:spTree>
    <p:extLst>
      <p:ext uri="{BB962C8B-B14F-4D97-AF65-F5344CB8AC3E}">
        <p14:creationId xmlns:p14="http://schemas.microsoft.com/office/powerpoint/2010/main" val="14029836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40711" y="109759"/>
            <a:ext cx="3962243" cy="707886"/>
          </a:xfrm>
          <a:prstGeom prst="rect">
            <a:avLst/>
          </a:prstGeom>
          <a:noFill/>
        </p:spPr>
        <p:txBody>
          <a:bodyPr wrap="none" rtlCol="0">
            <a:spAutoFit/>
          </a:bodyPr>
          <a:lstStyle/>
          <a:p>
            <a:r>
              <a:rPr lang="fr-FR" sz="4000" b="1" dirty="0" smtClean="0">
                <a:solidFill>
                  <a:srgbClr val="0070C0"/>
                </a:solidFill>
              </a:rPr>
              <a:t>Pour commencer:</a:t>
            </a:r>
            <a:endParaRPr lang="fr-FR" sz="4000" b="1" dirty="0">
              <a:solidFill>
                <a:srgbClr val="0070C0"/>
              </a:solidFill>
            </a:endParaRPr>
          </a:p>
        </p:txBody>
      </p:sp>
      <p:sp>
        <p:nvSpPr>
          <p:cNvPr id="7" name="TextBox 6"/>
          <p:cNvSpPr txBox="1"/>
          <p:nvPr/>
        </p:nvSpPr>
        <p:spPr>
          <a:xfrm>
            <a:off x="929538" y="968958"/>
            <a:ext cx="9212503" cy="830997"/>
          </a:xfrm>
          <a:prstGeom prst="rect">
            <a:avLst/>
          </a:prstGeom>
          <a:solidFill>
            <a:schemeClr val="accent1">
              <a:lumMod val="20000"/>
              <a:lumOff val="80000"/>
            </a:schemeClr>
          </a:solidFill>
        </p:spPr>
        <p:txBody>
          <a:bodyPr wrap="none" rtlCol="0">
            <a:spAutoFit/>
          </a:bodyPr>
          <a:lstStyle/>
          <a:p>
            <a:pPr algn="ctr"/>
            <a:r>
              <a:rPr lang="fr-FR" sz="2800" b="1" dirty="0" smtClean="0"/>
              <a:t>Remettez ces événements importants dans l’ordre du roman</a:t>
            </a:r>
          </a:p>
          <a:p>
            <a:pPr algn="ctr"/>
            <a:r>
              <a:rPr lang="fr-FR" sz="2000" b="1" dirty="0" smtClean="0"/>
              <a:t>(Certains événements sont donnés)</a:t>
            </a:r>
            <a:endParaRPr lang="fr-FR" sz="2000" b="1" dirty="0"/>
          </a:p>
        </p:txBody>
      </p:sp>
      <p:sp>
        <p:nvSpPr>
          <p:cNvPr id="8" name="TextBox 7"/>
          <p:cNvSpPr txBox="1"/>
          <p:nvPr/>
        </p:nvSpPr>
        <p:spPr>
          <a:xfrm>
            <a:off x="1063091" y="2071146"/>
            <a:ext cx="3993401" cy="369332"/>
          </a:xfrm>
          <a:prstGeom prst="rect">
            <a:avLst/>
          </a:prstGeom>
          <a:noFill/>
          <a:ln w="28575" cmpd="sng">
            <a:solidFill>
              <a:schemeClr val="tx1"/>
            </a:solidFill>
          </a:ln>
        </p:spPr>
        <p:txBody>
          <a:bodyPr wrap="none" rtlCol="0">
            <a:spAutoFit/>
          </a:bodyPr>
          <a:lstStyle/>
          <a:p>
            <a:pPr marL="342900" indent="-342900">
              <a:buAutoNum type="arabicPeriod"/>
            </a:pPr>
            <a:r>
              <a:rPr lang="fr-FR" dirty="0" smtClean="0">
                <a:solidFill>
                  <a:srgbClr val="C00000"/>
                </a:solidFill>
              </a:rPr>
              <a:t>Lou annonce le thème de son exposé</a:t>
            </a:r>
          </a:p>
        </p:txBody>
      </p:sp>
      <p:sp>
        <p:nvSpPr>
          <p:cNvPr id="9" name="TextBox 8"/>
          <p:cNvSpPr txBox="1"/>
          <p:nvPr/>
        </p:nvSpPr>
        <p:spPr>
          <a:xfrm>
            <a:off x="1067314" y="2624233"/>
            <a:ext cx="2993127" cy="369332"/>
          </a:xfrm>
          <a:prstGeom prst="rect">
            <a:avLst/>
          </a:prstGeom>
          <a:noFill/>
          <a:ln w="28575" cmpd="sng">
            <a:solidFill>
              <a:schemeClr val="tx1"/>
            </a:solidFill>
          </a:ln>
        </p:spPr>
        <p:txBody>
          <a:bodyPr wrap="none" rtlCol="0">
            <a:spAutoFit/>
          </a:bodyPr>
          <a:lstStyle/>
          <a:p>
            <a:r>
              <a:rPr lang="fr-FR" dirty="0" smtClean="0">
                <a:solidFill>
                  <a:srgbClr val="C00000"/>
                </a:solidFill>
              </a:rPr>
              <a:t>23. Lou et Lucas s’embrassent</a:t>
            </a:r>
          </a:p>
        </p:txBody>
      </p:sp>
      <p:sp>
        <p:nvSpPr>
          <p:cNvPr id="10" name="TextBox 9"/>
          <p:cNvSpPr txBox="1"/>
          <p:nvPr/>
        </p:nvSpPr>
        <p:spPr>
          <a:xfrm>
            <a:off x="8871726" y="5062662"/>
            <a:ext cx="2894805" cy="369332"/>
          </a:xfrm>
          <a:prstGeom prst="rect">
            <a:avLst/>
          </a:prstGeom>
          <a:noFill/>
          <a:ln w="28575" cmpd="sng">
            <a:solidFill>
              <a:schemeClr val="tx1"/>
            </a:solidFill>
          </a:ln>
        </p:spPr>
        <p:txBody>
          <a:bodyPr wrap="none" rtlCol="0">
            <a:spAutoFit/>
          </a:bodyPr>
          <a:lstStyle/>
          <a:p>
            <a:r>
              <a:rPr lang="fr-FR" dirty="0" smtClean="0"/>
              <a:t>La rencontre entre Lou et No</a:t>
            </a:r>
          </a:p>
        </p:txBody>
      </p:sp>
      <p:sp>
        <p:nvSpPr>
          <p:cNvPr id="11" name="TextBox 10"/>
          <p:cNvSpPr txBox="1"/>
          <p:nvPr/>
        </p:nvSpPr>
        <p:spPr>
          <a:xfrm>
            <a:off x="592826" y="3696155"/>
            <a:ext cx="3862431" cy="369332"/>
          </a:xfrm>
          <a:prstGeom prst="rect">
            <a:avLst/>
          </a:prstGeom>
          <a:noFill/>
          <a:ln w="28575" cmpd="sng">
            <a:solidFill>
              <a:schemeClr val="tx1"/>
            </a:solidFill>
          </a:ln>
        </p:spPr>
        <p:txBody>
          <a:bodyPr wrap="none" rtlCol="0">
            <a:spAutoFit/>
          </a:bodyPr>
          <a:lstStyle/>
          <a:p>
            <a:r>
              <a:rPr lang="fr-FR" dirty="0" smtClean="0"/>
              <a:t>Lou propose à No d’aller boire un verre</a:t>
            </a:r>
          </a:p>
        </p:txBody>
      </p:sp>
      <p:sp>
        <p:nvSpPr>
          <p:cNvPr id="12" name="TextBox 11"/>
          <p:cNvSpPr txBox="1"/>
          <p:nvPr/>
        </p:nvSpPr>
        <p:spPr>
          <a:xfrm>
            <a:off x="592825" y="3159299"/>
            <a:ext cx="4263344" cy="369332"/>
          </a:xfrm>
          <a:prstGeom prst="rect">
            <a:avLst/>
          </a:prstGeom>
          <a:noFill/>
          <a:ln w="28575" cmpd="sng">
            <a:solidFill>
              <a:schemeClr val="tx1"/>
            </a:solidFill>
          </a:ln>
        </p:spPr>
        <p:txBody>
          <a:bodyPr wrap="none" rtlCol="0">
            <a:spAutoFit/>
          </a:bodyPr>
          <a:lstStyle/>
          <a:p>
            <a:r>
              <a:rPr lang="fr-FR" dirty="0" smtClean="0"/>
              <a:t>Lou demande à No si elle peut l’interviewer  </a:t>
            </a:r>
          </a:p>
        </p:txBody>
      </p:sp>
      <p:sp>
        <p:nvSpPr>
          <p:cNvPr id="13" name="TextBox 12"/>
          <p:cNvSpPr txBox="1"/>
          <p:nvPr/>
        </p:nvSpPr>
        <p:spPr>
          <a:xfrm>
            <a:off x="592825" y="4193728"/>
            <a:ext cx="3691139" cy="369332"/>
          </a:xfrm>
          <a:prstGeom prst="rect">
            <a:avLst/>
          </a:prstGeom>
          <a:noFill/>
          <a:ln w="28575" cmpd="sng">
            <a:solidFill>
              <a:schemeClr val="tx1"/>
            </a:solidFill>
          </a:ln>
        </p:spPr>
        <p:txBody>
          <a:bodyPr wrap="none" rtlCol="0">
            <a:spAutoFit/>
          </a:bodyPr>
          <a:lstStyle/>
          <a:p>
            <a:r>
              <a:rPr lang="fr-FR" dirty="0" smtClean="0">
                <a:solidFill>
                  <a:srgbClr val="FF0000"/>
                </a:solidFill>
              </a:rPr>
              <a:t>5. </a:t>
            </a:r>
            <a:r>
              <a:rPr lang="fr-FR" dirty="0" smtClean="0"/>
              <a:t>Retour en arrière: La mort de Thaïs</a:t>
            </a:r>
          </a:p>
        </p:txBody>
      </p:sp>
      <p:sp>
        <p:nvSpPr>
          <p:cNvPr id="15" name="TextBox 14"/>
          <p:cNvSpPr txBox="1"/>
          <p:nvPr/>
        </p:nvSpPr>
        <p:spPr>
          <a:xfrm>
            <a:off x="5405676" y="4489456"/>
            <a:ext cx="2854229" cy="369332"/>
          </a:xfrm>
          <a:prstGeom prst="rect">
            <a:avLst/>
          </a:prstGeom>
          <a:noFill/>
          <a:ln w="28575" cmpd="sng">
            <a:solidFill>
              <a:schemeClr val="tx1"/>
            </a:solidFill>
          </a:ln>
        </p:spPr>
        <p:txBody>
          <a:bodyPr wrap="none" rtlCol="0">
            <a:spAutoFit/>
          </a:bodyPr>
          <a:lstStyle/>
          <a:p>
            <a:r>
              <a:rPr lang="fr-FR" dirty="0" smtClean="0"/>
              <a:t>Les interviews de No au café</a:t>
            </a:r>
          </a:p>
        </p:txBody>
      </p:sp>
      <p:sp>
        <p:nvSpPr>
          <p:cNvPr id="16" name="TextBox 15"/>
          <p:cNvSpPr txBox="1"/>
          <p:nvPr/>
        </p:nvSpPr>
        <p:spPr>
          <a:xfrm>
            <a:off x="5463081" y="2177247"/>
            <a:ext cx="1988833" cy="369332"/>
          </a:xfrm>
          <a:prstGeom prst="rect">
            <a:avLst/>
          </a:prstGeom>
          <a:noFill/>
          <a:ln w="28575" cmpd="sng">
            <a:solidFill>
              <a:schemeClr val="tx1"/>
            </a:solidFill>
          </a:ln>
        </p:spPr>
        <p:txBody>
          <a:bodyPr wrap="none" rtlCol="0">
            <a:spAutoFit/>
          </a:bodyPr>
          <a:lstStyle/>
          <a:p>
            <a:r>
              <a:rPr lang="fr-FR" dirty="0" smtClean="0"/>
              <a:t>Lou fait son exposé</a:t>
            </a:r>
          </a:p>
        </p:txBody>
      </p:sp>
      <p:sp>
        <p:nvSpPr>
          <p:cNvPr id="17" name="TextBox 16"/>
          <p:cNvSpPr txBox="1"/>
          <p:nvPr/>
        </p:nvSpPr>
        <p:spPr>
          <a:xfrm>
            <a:off x="605919" y="4717489"/>
            <a:ext cx="2977761" cy="369332"/>
          </a:xfrm>
          <a:prstGeom prst="rect">
            <a:avLst/>
          </a:prstGeom>
          <a:noFill/>
          <a:ln w="28575" cmpd="sng">
            <a:solidFill>
              <a:schemeClr val="tx1"/>
            </a:solidFill>
          </a:ln>
        </p:spPr>
        <p:txBody>
          <a:bodyPr wrap="none" rtlCol="0">
            <a:spAutoFit/>
          </a:bodyPr>
          <a:lstStyle/>
          <a:p>
            <a:r>
              <a:rPr lang="fr-FR" dirty="0" smtClean="0"/>
              <a:t>No disparaît et Lou la cherche</a:t>
            </a:r>
          </a:p>
        </p:txBody>
      </p:sp>
      <p:sp>
        <p:nvSpPr>
          <p:cNvPr id="18" name="TextBox 17"/>
          <p:cNvSpPr txBox="1"/>
          <p:nvPr/>
        </p:nvSpPr>
        <p:spPr>
          <a:xfrm>
            <a:off x="605919" y="5310070"/>
            <a:ext cx="2193421" cy="369332"/>
          </a:xfrm>
          <a:prstGeom prst="rect">
            <a:avLst/>
          </a:prstGeom>
          <a:noFill/>
          <a:ln w="28575" cmpd="sng">
            <a:solidFill>
              <a:schemeClr val="tx1"/>
            </a:solidFill>
          </a:ln>
        </p:spPr>
        <p:txBody>
          <a:bodyPr wrap="none" rtlCol="0">
            <a:spAutoFit/>
          </a:bodyPr>
          <a:lstStyle/>
          <a:p>
            <a:r>
              <a:rPr lang="fr-FR" dirty="0" smtClean="0">
                <a:solidFill>
                  <a:srgbClr val="FF0000"/>
                </a:solidFill>
              </a:rPr>
              <a:t>9. </a:t>
            </a:r>
            <a:r>
              <a:rPr lang="fr-FR" dirty="0" smtClean="0"/>
              <a:t>La soupe populaire</a:t>
            </a:r>
          </a:p>
        </p:txBody>
      </p:sp>
      <p:sp>
        <p:nvSpPr>
          <p:cNvPr id="19" name="TextBox 18"/>
          <p:cNvSpPr txBox="1"/>
          <p:nvPr/>
        </p:nvSpPr>
        <p:spPr>
          <a:xfrm>
            <a:off x="8867021" y="3355710"/>
            <a:ext cx="2478338" cy="369332"/>
          </a:xfrm>
          <a:prstGeom prst="rect">
            <a:avLst/>
          </a:prstGeom>
          <a:noFill/>
          <a:ln w="28575" cmpd="sng">
            <a:solidFill>
              <a:schemeClr val="tx1"/>
            </a:solidFill>
          </a:ln>
        </p:spPr>
        <p:txBody>
          <a:bodyPr wrap="none" rtlCol="0">
            <a:spAutoFit/>
          </a:bodyPr>
          <a:lstStyle/>
          <a:p>
            <a:r>
              <a:rPr lang="fr-FR" dirty="0" smtClean="0"/>
              <a:t>L’arrivée de No chez Lou</a:t>
            </a:r>
          </a:p>
        </p:txBody>
      </p:sp>
      <p:sp>
        <p:nvSpPr>
          <p:cNvPr id="20" name="TextBox 19"/>
          <p:cNvSpPr txBox="1"/>
          <p:nvPr/>
        </p:nvSpPr>
        <p:spPr>
          <a:xfrm>
            <a:off x="8880114" y="4494891"/>
            <a:ext cx="2586090" cy="369332"/>
          </a:xfrm>
          <a:prstGeom prst="rect">
            <a:avLst/>
          </a:prstGeom>
          <a:noFill/>
          <a:ln w="28575" cmpd="sng">
            <a:solidFill>
              <a:schemeClr val="tx1"/>
            </a:solidFill>
          </a:ln>
        </p:spPr>
        <p:txBody>
          <a:bodyPr wrap="none" rtlCol="0">
            <a:spAutoFit/>
          </a:bodyPr>
          <a:lstStyle/>
          <a:p>
            <a:r>
              <a:rPr lang="fr-FR" dirty="0" smtClean="0"/>
              <a:t>L’état d’Anouk s’améliore</a:t>
            </a:r>
          </a:p>
        </p:txBody>
      </p:sp>
      <p:sp>
        <p:nvSpPr>
          <p:cNvPr id="21" name="TextBox 20"/>
          <p:cNvSpPr txBox="1"/>
          <p:nvPr/>
        </p:nvSpPr>
        <p:spPr>
          <a:xfrm>
            <a:off x="8867020" y="2779573"/>
            <a:ext cx="2419953" cy="369332"/>
          </a:xfrm>
          <a:prstGeom prst="rect">
            <a:avLst/>
          </a:prstGeom>
          <a:noFill/>
          <a:ln w="28575" cmpd="sng">
            <a:solidFill>
              <a:schemeClr val="tx1"/>
            </a:solidFill>
          </a:ln>
        </p:spPr>
        <p:txBody>
          <a:bodyPr wrap="none" rtlCol="0">
            <a:spAutoFit/>
          </a:bodyPr>
          <a:lstStyle/>
          <a:p>
            <a:r>
              <a:rPr lang="fr-FR" dirty="0" smtClean="0"/>
              <a:t>No raconte son enfance</a:t>
            </a:r>
          </a:p>
        </p:txBody>
      </p:sp>
      <p:sp>
        <p:nvSpPr>
          <p:cNvPr id="22" name="TextBox 21"/>
          <p:cNvSpPr txBox="1"/>
          <p:nvPr/>
        </p:nvSpPr>
        <p:spPr>
          <a:xfrm>
            <a:off x="8867021" y="2255812"/>
            <a:ext cx="2063561" cy="369332"/>
          </a:xfrm>
          <a:prstGeom prst="rect">
            <a:avLst/>
          </a:prstGeom>
          <a:noFill/>
          <a:ln w="28575" cmpd="sng">
            <a:solidFill>
              <a:schemeClr val="tx1"/>
            </a:solidFill>
          </a:ln>
        </p:spPr>
        <p:txBody>
          <a:bodyPr wrap="none" rtlCol="0">
            <a:spAutoFit/>
          </a:bodyPr>
          <a:lstStyle/>
          <a:p>
            <a:r>
              <a:rPr lang="fr-FR" dirty="0" smtClean="0"/>
              <a:t>No trouve du travail</a:t>
            </a:r>
          </a:p>
        </p:txBody>
      </p:sp>
      <p:sp>
        <p:nvSpPr>
          <p:cNvPr id="23" name="TextBox 22"/>
          <p:cNvSpPr txBox="1"/>
          <p:nvPr/>
        </p:nvSpPr>
        <p:spPr>
          <a:xfrm>
            <a:off x="579733" y="5872041"/>
            <a:ext cx="4759829" cy="369332"/>
          </a:xfrm>
          <a:prstGeom prst="rect">
            <a:avLst/>
          </a:prstGeom>
          <a:noFill/>
          <a:ln w="28575" cmpd="sng">
            <a:solidFill>
              <a:schemeClr val="tx1"/>
            </a:solidFill>
          </a:ln>
        </p:spPr>
        <p:txBody>
          <a:bodyPr wrap="none" rtlCol="0">
            <a:spAutoFit/>
          </a:bodyPr>
          <a:lstStyle/>
          <a:p>
            <a:r>
              <a:rPr lang="fr-FR" dirty="0" smtClean="0">
                <a:solidFill>
                  <a:srgbClr val="FF0000"/>
                </a:solidFill>
              </a:rPr>
              <a:t>14.</a:t>
            </a:r>
            <a:r>
              <a:rPr lang="fr-FR" dirty="0" smtClean="0"/>
              <a:t>No et Lou vont à Ivry pour voir la mère de No</a:t>
            </a:r>
          </a:p>
        </p:txBody>
      </p:sp>
      <p:sp>
        <p:nvSpPr>
          <p:cNvPr id="24" name="TextBox 23"/>
          <p:cNvSpPr txBox="1"/>
          <p:nvPr/>
        </p:nvSpPr>
        <p:spPr>
          <a:xfrm>
            <a:off x="6542728" y="5797956"/>
            <a:ext cx="4417082" cy="369332"/>
          </a:xfrm>
          <a:prstGeom prst="rect">
            <a:avLst/>
          </a:prstGeom>
          <a:noFill/>
          <a:ln w="28575" cmpd="sng">
            <a:solidFill>
              <a:schemeClr val="tx1"/>
            </a:solidFill>
          </a:ln>
        </p:spPr>
        <p:txBody>
          <a:bodyPr wrap="none" rtlCol="0">
            <a:spAutoFit/>
          </a:bodyPr>
          <a:lstStyle/>
          <a:p>
            <a:r>
              <a:rPr lang="fr-FR" dirty="0" smtClean="0"/>
              <a:t>Le changement dans le comportement de No</a:t>
            </a:r>
          </a:p>
        </p:txBody>
      </p:sp>
      <p:sp>
        <p:nvSpPr>
          <p:cNvPr id="25" name="TextBox 24"/>
          <p:cNvSpPr txBox="1"/>
          <p:nvPr/>
        </p:nvSpPr>
        <p:spPr>
          <a:xfrm>
            <a:off x="592800" y="6380435"/>
            <a:ext cx="4310154" cy="369332"/>
          </a:xfrm>
          <a:prstGeom prst="rect">
            <a:avLst/>
          </a:prstGeom>
          <a:noFill/>
          <a:ln w="28575" cmpd="sng">
            <a:solidFill>
              <a:schemeClr val="tx1"/>
            </a:solidFill>
          </a:ln>
        </p:spPr>
        <p:txBody>
          <a:bodyPr wrap="none" rtlCol="0">
            <a:spAutoFit/>
          </a:bodyPr>
          <a:lstStyle/>
          <a:p>
            <a:r>
              <a:rPr lang="fr-FR" dirty="0" smtClean="0">
                <a:solidFill>
                  <a:srgbClr val="FF0000"/>
                </a:solidFill>
              </a:rPr>
              <a:t>16. </a:t>
            </a:r>
            <a:r>
              <a:rPr lang="fr-FR" dirty="0" smtClean="0"/>
              <a:t>Lou et ses parents vont chez tante Sylvie</a:t>
            </a:r>
          </a:p>
        </p:txBody>
      </p:sp>
      <p:sp>
        <p:nvSpPr>
          <p:cNvPr id="26" name="TextBox 25"/>
          <p:cNvSpPr txBox="1"/>
          <p:nvPr/>
        </p:nvSpPr>
        <p:spPr>
          <a:xfrm>
            <a:off x="4573997" y="4975743"/>
            <a:ext cx="3849018" cy="369332"/>
          </a:xfrm>
          <a:prstGeom prst="rect">
            <a:avLst/>
          </a:prstGeom>
          <a:noFill/>
          <a:ln w="28575" cmpd="sng">
            <a:solidFill>
              <a:schemeClr val="tx1"/>
            </a:solidFill>
          </a:ln>
        </p:spPr>
        <p:txBody>
          <a:bodyPr wrap="none" rtlCol="0">
            <a:spAutoFit/>
          </a:bodyPr>
          <a:lstStyle/>
          <a:p>
            <a:r>
              <a:rPr lang="fr-FR" dirty="0" smtClean="0"/>
              <a:t>Le père de Lou demande à No de partir</a:t>
            </a:r>
          </a:p>
        </p:txBody>
      </p:sp>
      <p:sp>
        <p:nvSpPr>
          <p:cNvPr id="27" name="TextBox 26"/>
          <p:cNvSpPr txBox="1"/>
          <p:nvPr/>
        </p:nvSpPr>
        <p:spPr>
          <a:xfrm>
            <a:off x="6668288" y="6282999"/>
            <a:ext cx="4165962" cy="369332"/>
          </a:xfrm>
          <a:prstGeom prst="rect">
            <a:avLst/>
          </a:prstGeom>
          <a:noFill/>
          <a:ln w="28575" cmpd="sng">
            <a:solidFill>
              <a:schemeClr val="tx1"/>
            </a:solidFill>
          </a:ln>
        </p:spPr>
        <p:txBody>
          <a:bodyPr wrap="none" rtlCol="0">
            <a:spAutoFit/>
          </a:bodyPr>
          <a:lstStyle/>
          <a:p>
            <a:r>
              <a:rPr lang="fr-FR" dirty="0" smtClean="0"/>
              <a:t>Lucas et Lou s’occupent de No en cachette</a:t>
            </a:r>
          </a:p>
        </p:txBody>
      </p:sp>
      <p:sp>
        <p:nvSpPr>
          <p:cNvPr id="28" name="TextBox 27"/>
          <p:cNvSpPr txBox="1"/>
          <p:nvPr/>
        </p:nvSpPr>
        <p:spPr>
          <a:xfrm>
            <a:off x="5449987" y="2831949"/>
            <a:ext cx="1915796" cy="369332"/>
          </a:xfrm>
          <a:prstGeom prst="rect">
            <a:avLst/>
          </a:prstGeom>
          <a:noFill/>
          <a:ln w="28575" cmpd="sng">
            <a:solidFill>
              <a:schemeClr val="tx1"/>
            </a:solidFill>
          </a:ln>
        </p:spPr>
        <p:txBody>
          <a:bodyPr wrap="none" rtlCol="0">
            <a:spAutoFit/>
          </a:bodyPr>
          <a:lstStyle/>
          <a:p>
            <a:r>
              <a:rPr lang="fr-FR" dirty="0" smtClean="0"/>
              <a:t>Lou fugue avec No</a:t>
            </a:r>
          </a:p>
        </p:txBody>
      </p:sp>
      <p:sp>
        <p:nvSpPr>
          <p:cNvPr id="29" name="TextBox 28"/>
          <p:cNvSpPr txBox="1"/>
          <p:nvPr/>
        </p:nvSpPr>
        <p:spPr>
          <a:xfrm>
            <a:off x="5436897" y="3447369"/>
            <a:ext cx="1963924" cy="369332"/>
          </a:xfrm>
          <a:prstGeom prst="rect">
            <a:avLst/>
          </a:prstGeom>
          <a:noFill/>
          <a:ln w="28575" cmpd="sng">
            <a:solidFill>
              <a:schemeClr val="tx1"/>
            </a:solidFill>
          </a:ln>
        </p:spPr>
        <p:txBody>
          <a:bodyPr wrap="none" rtlCol="0">
            <a:spAutoFit/>
          </a:bodyPr>
          <a:lstStyle/>
          <a:p>
            <a:r>
              <a:rPr lang="fr-FR" dirty="0" smtClean="0"/>
              <a:t>No abandonne Lou</a:t>
            </a:r>
          </a:p>
        </p:txBody>
      </p:sp>
      <p:sp>
        <p:nvSpPr>
          <p:cNvPr id="30" name="TextBox 29"/>
          <p:cNvSpPr txBox="1"/>
          <p:nvPr/>
        </p:nvSpPr>
        <p:spPr>
          <a:xfrm>
            <a:off x="5405676" y="3961688"/>
            <a:ext cx="2274105" cy="369332"/>
          </a:xfrm>
          <a:prstGeom prst="rect">
            <a:avLst/>
          </a:prstGeom>
          <a:noFill/>
          <a:ln w="28575" cmpd="sng">
            <a:solidFill>
              <a:schemeClr val="tx1"/>
            </a:solidFill>
          </a:ln>
        </p:spPr>
        <p:txBody>
          <a:bodyPr wrap="none" rtlCol="0">
            <a:spAutoFit/>
          </a:bodyPr>
          <a:lstStyle/>
          <a:p>
            <a:r>
              <a:rPr lang="fr-FR" dirty="0" smtClean="0"/>
              <a:t>Lou retourne chez elle</a:t>
            </a:r>
          </a:p>
        </p:txBody>
      </p:sp>
      <p:sp>
        <p:nvSpPr>
          <p:cNvPr id="31" name="TextBox 30"/>
          <p:cNvSpPr txBox="1"/>
          <p:nvPr/>
        </p:nvSpPr>
        <p:spPr>
          <a:xfrm>
            <a:off x="8867022" y="3958036"/>
            <a:ext cx="2298902" cy="369332"/>
          </a:xfrm>
          <a:prstGeom prst="rect">
            <a:avLst/>
          </a:prstGeom>
          <a:noFill/>
          <a:ln w="28575" cmpd="sng">
            <a:solidFill>
              <a:schemeClr val="tx1"/>
            </a:solidFill>
          </a:ln>
        </p:spPr>
        <p:txBody>
          <a:bodyPr wrap="none" rtlCol="0">
            <a:spAutoFit/>
          </a:bodyPr>
          <a:lstStyle/>
          <a:p>
            <a:r>
              <a:rPr lang="fr-FR" dirty="0" smtClean="0"/>
              <a:t>Le dernier jour d’école</a:t>
            </a:r>
          </a:p>
        </p:txBody>
      </p:sp>
      <p:pic>
        <p:nvPicPr>
          <p:cNvPr id="32" name="Picture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3847" y="112889"/>
            <a:ext cx="846667" cy="846667"/>
          </a:xfrm>
          <a:prstGeom prst="rect">
            <a:avLst/>
          </a:prstGeom>
        </p:spPr>
      </p:pic>
    </p:spTree>
    <p:extLst>
      <p:ext uri="{BB962C8B-B14F-4D97-AF65-F5344CB8AC3E}">
        <p14:creationId xmlns:p14="http://schemas.microsoft.com/office/powerpoint/2010/main" val="8280382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644" y="0"/>
            <a:ext cx="10515600" cy="707319"/>
          </a:xfrm>
        </p:spPr>
        <p:txBody>
          <a:bodyPr/>
          <a:lstStyle/>
          <a:p>
            <a:r>
              <a:rPr lang="fr-FR" b="1" dirty="0" smtClean="0"/>
              <a:t>Quelle ponctuation doit-on utiliser</a:t>
            </a:r>
            <a:r>
              <a:rPr lang="is-IS" b="1" dirty="0" smtClean="0"/>
              <a:t>…</a:t>
            </a:r>
            <a:endParaRPr lang="fr-FR" b="1" dirty="0"/>
          </a:p>
        </p:txBody>
      </p:sp>
      <p:sp>
        <p:nvSpPr>
          <p:cNvPr id="3" name="Content Placeholder 2"/>
          <p:cNvSpPr>
            <a:spLocks noGrp="1"/>
          </p:cNvSpPr>
          <p:nvPr>
            <p:ph idx="1"/>
          </p:nvPr>
        </p:nvSpPr>
        <p:spPr>
          <a:xfrm>
            <a:off x="892629" y="892814"/>
            <a:ext cx="10515600" cy="5693044"/>
          </a:xfrm>
          <a:ln w="28575" cmpd="sng">
            <a:solidFill>
              <a:schemeClr val="tx1"/>
            </a:solidFill>
          </a:ln>
        </p:spPr>
        <p:txBody>
          <a:bodyPr>
            <a:normAutofit fontScale="77500" lnSpcReduction="20000"/>
          </a:bodyPr>
          <a:lstStyle/>
          <a:p>
            <a:r>
              <a:rPr lang="fr-FR" b="1" dirty="0" smtClean="0"/>
              <a:t>pour la prise de parole dans un dialogue?</a:t>
            </a:r>
          </a:p>
          <a:p>
            <a:r>
              <a:rPr lang="fr-FR" b="1" dirty="0"/>
              <a:t>p</a:t>
            </a:r>
            <a:r>
              <a:rPr lang="fr-FR" b="1" dirty="0" smtClean="0"/>
              <a:t>our annoncer une énumération?</a:t>
            </a:r>
          </a:p>
          <a:p>
            <a:r>
              <a:rPr lang="fr-FR" b="1" dirty="0"/>
              <a:t>p</a:t>
            </a:r>
            <a:r>
              <a:rPr lang="fr-FR" b="1" dirty="0" smtClean="0"/>
              <a:t>our remplacer des conjonctions?</a:t>
            </a:r>
          </a:p>
          <a:p>
            <a:r>
              <a:rPr lang="fr-FR" b="1" dirty="0"/>
              <a:t>p</a:t>
            </a:r>
            <a:r>
              <a:rPr lang="fr-FR" b="1" dirty="0" smtClean="0"/>
              <a:t>our une expression utilisée dans un contexte inhabituel, que l’on désire souligner ou nuancer?</a:t>
            </a:r>
          </a:p>
          <a:p>
            <a:r>
              <a:rPr lang="fr-FR" b="1" dirty="0"/>
              <a:t>p</a:t>
            </a:r>
            <a:r>
              <a:rPr lang="fr-FR" b="1" dirty="0" smtClean="0"/>
              <a:t>our indiquer qu’une phrase est interrompue?</a:t>
            </a:r>
          </a:p>
          <a:p>
            <a:r>
              <a:rPr lang="fr-FR" b="1" dirty="0"/>
              <a:t>p</a:t>
            </a:r>
            <a:r>
              <a:rPr lang="fr-FR" b="1" dirty="0" smtClean="0"/>
              <a:t>our indiquer la fin d’une phrase?</a:t>
            </a:r>
          </a:p>
          <a:p>
            <a:r>
              <a:rPr lang="fr-FR" b="1" dirty="0"/>
              <a:t>p</a:t>
            </a:r>
            <a:r>
              <a:rPr lang="fr-FR" b="1" dirty="0" smtClean="0"/>
              <a:t>our changer le rythme de la phrase?</a:t>
            </a:r>
          </a:p>
          <a:p>
            <a:r>
              <a:rPr lang="fr-FR" b="1" dirty="0"/>
              <a:t>p</a:t>
            </a:r>
            <a:r>
              <a:rPr lang="fr-FR" b="1" dirty="0" smtClean="0"/>
              <a:t>our exprimer la surprise ou l’exaspération?</a:t>
            </a:r>
          </a:p>
          <a:p>
            <a:r>
              <a:rPr lang="fr-FR" b="1" dirty="0"/>
              <a:t>p</a:t>
            </a:r>
            <a:r>
              <a:rPr lang="fr-FR" b="1" dirty="0" smtClean="0"/>
              <a:t>our poser une question?</a:t>
            </a:r>
          </a:p>
          <a:p>
            <a:r>
              <a:rPr lang="fr-FR" b="1" dirty="0"/>
              <a:t>p</a:t>
            </a:r>
            <a:r>
              <a:rPr lang="fr-FR" b="1" dirty="0" smtClean="0"/>
              <a:t>our sous-entendre une suite?</a:t>
            </a:r>
          </a:p>
          <a:p>
            <a:r>
              <a:rPr lang="fr-FR" b="1" dirty="0"/>
              <a:t>p</a:t>
            </a:r>
            <a:r>
              <a:rPr lang="fr-FR" b="1" dirty="0" smtClean="0"/>
              <a:t>our marquer une séparation nette dans la phrase sans avoir recours au point?</a:t>
            </a:r>
          </a:p>
          <a:p>
            <a:r>
              <a:rPr lang="fr-FR" b="1" dirty="0"/>
              <a:t>p</a:t>
            </a:r>
            <a:r>
              <a:rPr lang="fr-FR" b="1" dirty="0" smtClean="0"/>
              <a:t>our encadrer des paroles?</a:t>
            </a:r>
          </a:p>
          <a:p>
            <a:r>
              <a:rPr lang="fr-FR" b="1" dirty="0"/>
              <a:t>p</a:t>
            </a:r>
            <a:r>
              <a:rPr lang="fr-FR" b="1" dirty="0" smtClean="0"/>
              <a:t>our ajouter une précision ou un commentaire?</a:t>
            </a:r>
          </a:p>
          <a:p>
            <a:r>
              <a:rPr lang="fr-FR" b="1" dirty="0"/>
              <a:t>p</a:t>
            </a:r>
            <a:r>
              <a:rPr lang="fr-FR" b="1" dirty="0" smtClean="0"/>
              <a:t>our indiquer une coupure dans un texte cité?</a:t>
            </a:r>
          </a:p>
          <a:p>
            <a:r>
              <a:rPr lang="fr-FR" b="1" dirty="0"/>
              <a:t>e</a:t>
            </a:r>
            <a:r>
              <a:rPr lang="fr-FR" b="1" dirty="0" smtClean="0"/>
              <a:t>n appel de note?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1513" y="0"/>
            <a:ext cx="924862" cy="92486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4136" y="0"/>
            <a:ext cx="917864" cy="917864"/>
          </a:xfrm>
          <a:prstGeom prst="rect">
            <a:avLst/>
          </a:prstGeom>
        </p:spPr>
      </p:pic>
    </p:spTree>
    <p:extLst>
      <p:ext uri="{BB962C8B-B14F-4D97-AF65-F5344CB8AC3E}">
        <p14:creationId xmlns:p14="http://schemas.microsoft.com/office/powerpoint/2010/main" val="15649608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614" y="0"/>
            <a:ext cx="9781118" cy="707319"/>
          </a:xfrm>
        </p:spPr>
        <p:txBody>
          <a:bodyPr>
            <a:normAutofit/>
          </a:bodyPr>
          <a:lstStyle/>
          <a:p>
            <a:r>
              <a:rPr lang="fr-FR" sz="4000" b="1" dirty="0" smtClean="0"/>
              <a:t>Quelle ponctuation doit-on utiliser</a:t>
            </a:r>
            <a:r>
              <a:rPr lang="is-IS" sz="4000" b="1" dirty="0" smtClean="0"/>
              <a:t>…</a:t>
            </a:r>
            <a:endParaRPr lang="fr-FR" sz="4000" b="1" dirty="0"/>
          </a:p>
        </p:txBody>
      </p:sp>
      <p:sp>
        <p:nvSpPr>
          <p:cNvPr id="3" name="Content Placeholder 2"/>
          <p:cNvSpPr>
            <a:spLocks noGrp="1"/>
          </p:cNvSpPr>
          <p:nvPr>
            <p:ph idx="1"/>
          </p:nvPr>
        </p:nvSpPr>
        <p:spPr>
          <a:xfrm>
            <a:off x="892629" y="892814"/>
            <a:ext cx="10515600" cy="5693044"/>
          </a:xfrm>
          <a:ln w="28575" cmpd="sng">
            <a:solidFill>
              <a:schemeClr val="tx1"/>
            </a:solidFill>
          </a:ln>
        </p:spPr>
        <p:txBody>
          <a:bodyPr>
            <a:normAutofit fontScale="70000" lnSpcReduction="20000"/>
          </a:bodyPr>
          <a:lstStyle/>
          <a:p>
            <a:r>
              <a:rPr lang="fr-FR" b="1" dirty="0" smtClean="0"/>
              <a:t>pour la prise de parole dans un dialogue? </a:t>
            </a:r>
            <a:r>
              <a:rPr lang="fr-FR" b="1" dirty="0" smtClean="0">
                <a:solidFill>
                  <a:srgbClr val="FF0000"/>
                </a:solidFill>
              </a:rPr>
              <a:t>Deux points et </a:t>
            </a:r>
            <a:r>
              <a:rPr lang="fr-FR" b="1" dirty="0">
                <a:solidFill>
                  <a:srgbClr val="FF0000"/>
                </a:solidFill>
              </a:rPr>
              <a:t>l</a:t>
            </a:r>
            <a:r>
              <a:rPr lang="fr-FR" b="1" dirty="0" smtClean="0">
                <a:solidFill>
                  <a:srgbClr val="FF0000"/>
                </a:solidFill>
              </a:rPr>
              <a:t>es guillemets</a:t>
            </a:r>
            <a:endParaRPr lang="fr-FR" b="1" dirty="0" smtClean="0"/>
          </a:p>
          <a:p>
            <a:r>
              <a:rPr lang="fr-FR" b="1" dirty="0"/>
              <a:t>p</a:t>
            </a:r>
            <a:r>
              <a:rPr lang="fr-FR" b="1" dirty="0" smtClean="0"/>
              <a:t>our annoncer une énumération? </a:t>
            </a:r>
            <a:r>
              <a:rPr lang="fr-FR" b="1" dirty="0" smtClean="0">
                <a:solidFill>
                  <a:srgbClr val="FF0000"/>
                </a:solidFill>
              </a:rPr>
              <a:t>Deux points</a:t>
            </a:r>
            <a:endParaRPr lang="fr-FR" b="1" dirty="0" smtClean="0"/>
          </a:p>
          <a:p>
            <a:r>
              <a:rPr lang="fr-FR" b="1" dirty="0"/>
              <a:t>p</a:t>
            </a:r>
            <a:r>
              <a:rPr lang="fr-FR" b="1" dirty="0" smtClean="0"/>
              <a:t>our remplacer des conjonctions? </a:t>
            </a:r>
            <a:r>
              <a:rPr lang="fr-FR" b="1" dirty="0" smtClean="0">
                <a:solidFill>
                  <a:srgbClr val="FF0000"/>
                </a:solidFill>
              </a:rPr>
              <a:t>Une virgule</a:t>
            </a:r>
            <a:endParaRPr lang="fr-FR" b="1" dirty="0" smtClean="0"/>
          </a:p>
          <a:p>
            <a:r>
              <a:rPr lang="fr-FR" b="1" dirty="0"/>
              <a:t>p</a:t>
            </a:r>
            <a:r>
              <a:rPr lang="fr-FR" b="1" dirty="0" smtClean="0"/>
              <a:t>our une expression utilisée dans un contexte inhabituel, que l’on désire souligner ou nuancer? </a:t>
            </a:r>
            <a:r>
              <a:rPr lang="fr-FR" b="1" dirty="0" smtClean="0">
                <a:solidFill>
                  <a:srgbClr val="FF0000"/>
                </a:solidFill>
              </a:rPr>
              <a:t>Les guillemets</a:t>
            </a:r>
            <a:endParaRPr lang="fr-FR" b="1" dirty="0" smtClean="0"/>
          </a:p>
          <a:p>
            <a:r>
              <a:rPr lang="fr-FR" b="1" dirty="0"/>
              <a:t>p</a:t>
            </a:r>
            <a:r>
              <a:rPr lang="fr-FR" b="1" dirty="0" smtClean="0"/>
              <a:t>our indiquer qu’une phrase est interrompue? </a:t>
            </a:r>
            <a:r>
              <a:rPr lang="fr-FR" b="1" dirty="0" smtClean="0">
                <a:solidFill>
                  <a:srgbClr val="FF0000"/>
                </a:solidFill>
              </a:rPr>
              <a:t>Les points de suspension</a:t>
            </a:r>
            <a:endParaRPr lang="fr-FR" b="1" dirty="0" smtClean="0"/>
          </a:p>
          <a:p>
            <a:r>
              <a:rPr lang="fr-FR" b="1" dirty="0"/>
              <a:t>p</a:t>
            </a:r>
            <a:r>
              <a:rPr lang="fr-FR" b="1" dirty="0" smtClean="0"/>
              <a:t>our indiquer la fin d’une phrase? </a:t>
            </a:r>
            <a:r>
              <a:rPr lang="fr-FR" b="1" dirty="0" smtClean="0">
                <a:solidFill>
                  <a:srgbClr val="FF0000"/>
                </a:solidFill>
              </a:rPr>
              <a:t>Un point</a:t>
            </a:r>
            <a:endParaRPr lang="fr-FR" b="1" dirty="0" smtClean="0"/>
          </a:p>
          <a:p>
            <a:r>
              <a:rPr lang="fr-FR" b="1" dirty="0"/>
              <a:t>p</a:t>
            </a:r>
            <a:r>
              <a:rPr lang="fr-FR" b="1" dirty="0" smtClean="0"/>
              <a:t>our changer le rythme de la phrase? </a:t>
            </a:r>
            <a:r>
              <a:rPr lang="fr-FR" b="1" dirty="0" smtClean="0">
                <a:solidFill>
                  <a:srgbClr val="FF0000"/>
                </a:solidFill>
              </a:rPr>
              <a:t>Une virgule</a:t>
            </a:r>
          </a:p>
          <a:p>
            <a:r>
              <a:rPr lang="fr-FR" b="1" dirty="0"/>
              <a:t>p</a:t>
            </a:r>
            <a:r>
              <a:rPr lang="fr-FR" b="1" dirty="0" smtClean="0"/>
              <a:t>our exprimer la surprise ou l’exaspération? </a:t>
            </a:r>
            <a:r>
              <a:rPr lang="fr-FR" b="1" dirty="0" smtClean="0">
                <a:solidFill>
                  <a:srgbClr val="FF0000"/>
                </a:solidFill>
              </a:rPr>
              <a:t>Un point d’exclamation</a:t>
            </a:r>
            <a:endParaRPr lang="fr-FR" b="1" dirty="0" smtClean="0"/>
          </a:p>
          <a:p>
            <a:r>
              <a:rPr lang="fr-FR" b="1" dirty="0"/>
              <a:t>p</a:t>
            </a:r>
            <a:r>
              <a:rPr lang="fr-FR" b="1" dirty="0" smtClean="0"/>
              <a:t>our poser une question? </a:t>
            </a:r>
            <a:r>
              <a:rPr lang="fr-FR" b="1" dirty="0" smtClean="0">
                <a:solidFill>
                  <a:srgbClr val="FF0000"/>
                </a:solidFill>
              </a:rPr>
              <a:t>Un point d’interrogation</a:t>
            </a:r>
            <a:endParaRPr lang="fr-FR" b="1" dirty="0" smtClean="0"/>
          </a:p>
          <a:p>
            <a:r>
              <a:rPr lang="fr-FR" b="1" dirty="0"/>
              <a:t>p</a:t>
            </a:r>
            <a:r>
              <a:rPr lang="fr-FR" b="1" dirty="0" smtClean="0"/>
              <a:t>our sous-entendre une suite? </a:t>
            </a:r>
            <a:r>
              <a:rPr lang="fr-FR" b="1" dirty="0" smtClean="0">
                <a:solidFill>
                  <a:srgbClr val="FF0000"/>
                </a:solidFill>
              </a:rPr>
              <a:t>Les points de suspension</a:t>
            </a:r>
            <a:endParaRPr lang="fr-FR" b="1" dirty="0" smtClean="0"/>
          </a:p>
          <a:p>
            <a:r>
              <a:rPr lang="fr-FR" b="1" dirty="0"/>
              <a:t>p</a:t>
            </a:r>
            <a:r>
              <a:rPr lang="fr-FR" b="1" dirty="0" smtClean="0"/>
              <a:t>our marquer une séparation nette dans la phrase sans avoir recours au point? </a:t>
            </a:r>
            <a:r>
              <a:rPr lang="fr-FR" b="1" dirty="0" smtClean="0">
                <a:solidFill>
                  <a:srgbClr val="FF0000"/>
                </a:solidFill>
              </a:rPr>
              <a:t>Un point-virgule</a:t>
            </a:r>
          </a:p>
          <a:p>
            <a:r>
              <a:rPr lang="fr-FR" b="1" dirty="0"/>
              <a:t>p</a:t>
            </a:r>
            <a:r>
              <a:rPr lang="fr-FR" b="1" dirty="0" smtClean="0"/>
              <a:t>our encadrer des paroles? </a:t>
            </a:r>
            <a:r>
              <a:rPr lang="fr-FR" b="1" dirty="0" smtClean="0">
                <a:solidFill>
                  <a:srgbClr val="FF0000"/>
                </a:solidFill>
              </a:rPr>
              <a:t>Les guillemets</a:t>
            </a:r>
          </a:p>
          <a:p>
            <a:r>
              <a:rPr lang="fr-FR" b="1" dirty="0"/>
              <a:t>p</a:t>
            </a:r>
            <a:r>
              <a:rPr lang="fr-FR" b="1" dirty="0" smtClean="0"/>
              <a:t>our ajouter une précision ou un commentaire? </a:t>
            </a:r>
            <a:r>
              <a:rPr lang="fr-FR" b="1" dirty="0" smtClean="0">
                <a:solidFill>
                  <a:srgbClr val="FF0000"/>
                </a:solidFill>
              </a:rPr>
              <a:t>Les parenthèses</a:t>
            </a:r>
          </a:p>
          <a:p>
            <a:r>
              <a:rPr lang="fr-FR" b="1" dirty="0"/>
              <a:t>p</a:t>
            </a:r>
            <a:r>
              <a:rPr lang="fr-FR" b="1" dirty="0" smtClean="0"/>
              <a:t>our indiquer une coupure dans un texte cité? </a:t>
            </a:r>
            <a:r>
              <a:rPr lang="fr-FR" b="1" dirty="0" smtClean="0">
                <a:solidFill>
                  <a:srgbClr val="FF0000"/>
                </a:solidFill>
              </a:rPr>
              <a:t>Les crochets</a:t>
            </a:r>
          </a:p>
          <a:p>
            <a:r>
              <a:rPr lang="fr-FR" b="1" dirty="0"/>
              <a:t>e</a:t>
            </a:r>
            <a:r>
              <a:rPr lang="fr-FR" b="1" dirty="0" smtClean="0"/>
              <a:t>n appel de note? </a:t>
            </a:r>
            <a:r>
              <a:rPr lang="fr-FR" b="1" dirty="0" smtClean="0">
                <a:solidFill>
                  <a:srgbClr val="FF0000"/>
                </a:solidFill>
              </a:rPr>
              <a:t>L’astérisque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1513" y="0"/>
            <a:ext cx="924862" cy="92486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4136" y="0"/>
            <a:ext cx="917864" cy="917864"/>
          </a:xfrm>
          <a:prstGeom prst="rect">
            <a:avLst/>
          </a:prstGeom>
        </p:spPr>
      </p:pic>
      <p:sp>
        <p:nvSpPr>
          <p:cNvPr id="6" name="TextBox 5"/>
          <p:cNvSpPr txBox="1"/>
          <p:nvPr/>
        </p:nvSpPr>
        <p:spPr>
          <a:xfrm>
            <a:off x="8744916" y="915985"/>
            <a:ext cx="2641769" cy="646331"/>
          </a:xfrm>
          <a:prstGeom prst="rect">
            <a:avLst/>
          </a:prstGeom>
          <a:noFill/>
        </p:spPr>
        <p:txBody>
          <a:bodyPr wrap="none" rtlCol="0">
            <a:spAutoFit/>
          </a:bodyPr>
          <a:lstStyle/>
          <a:p>
            <a:r>
              <a:rPr lang="fr-FR" sz="3600" b="1" dirty="0" smtClean="0">
                <a:solidFill>
                  <a:srgbClr val="FF0000"/>
                </a:solidFill>
              </a:rPr>
              <a:t>Les réponses</a:t>
            </a:r>
            <a:endParaRPr lang="fr-FR" sz="3600" b="1" dirty="0">
              <a:solidFill>
                <a:srgbClr val="FF0000"/>
              </a:solidFill>
            </a:endParaRPr>
          </a:p>
        </p:txBody>
      </p:sp>
    </p:spTree>
    <p:extLst>
      <p:ext uri="{BB962C8B-B14F-4D97-AF65-F5344CB8AC3E}">
        <p14:creationId xmlns:p14="http://schemas.microsoft.com/office/powerpoint/2010/main" val="9134343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orizontal Scroll 14"/>
          <p:cNvSpPr/>
          <p:nvPr/>
        </p:nvSpPr>
        <p:spPr>
          <a:xfrm>
            <a:off x="544315" y="4936983"/>
            <a:ext cx="4276757" cy="1921017"/>
          </a:xfrm>
          <a:prstGeom prst="horizontalScroll">
            <a:avLst/>
          </a:prstGeom>
          <a:solidFill>
            <a:schemeClr val="accent5">
              <a:lumMod val="20000"/>
              <a:lumOff val="80000"/>
            </a:schemeClr>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Horizontal Scroll 13"/>
          <p:cNvSpPr/>
          <p:nvPr/>
        </p:nvSpPr>
        <p:spPr>
          <a:xfrm>
            <a:off x="5637545" y="2783811"/>
            <a:ext cx="5611624" cy="2188949"/>
          </a:xfrm>
          <a:prstGeom prst="horizontalScroll">
            <a:avLst/>
          </a:prstGeom>
          <a:solidFill>
            <a:schemeClr val="accent6">
              <a:lumMod val="20000"/>
              <a:lumOff val="80000"/>
            </a:schemeClr>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Horizontal Scroll 12"/>
          <p:cNvSpPr/>
          <p:nvPr/>
        </p:nvSpPr>
        <p:spPr>
          <a:xfrm>
            <a:off x="463437" y="3094804"/>
            <a:ext cx="4305796" cy="1852042"/>
          </a:xfrm>
          <a:prstGeom prst="horizontalScroll">
            <a:avLst/>
          </a:prstGeom>
          <a:solidFill>
            <a:schemeClr val="accent4">
              <a:lumMod val="20000"/>
              <a:lumOff val="80000"/>
            </a:schemeClr>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Horizontal Scroll 11"/>
          <p:cNvSpPr/>
          <p:nvPr/>
        </p:nvSpPr>
        <p:spPr>
          <a:xfrm>
            <a:off x="5067311" y="1138152"/>
            <a:ext cx="6447131" cy="1852042"/>
          </a:xfrm>
          <a:prstGeom prst="horizontalScroll">
            <a:avLst/>
          </a:prstGeom>
          <a:solidFill>
            <a:schemeClr val="accent3">
              <a:lumMod val="20000"/>
              <a:lumOff val="80000"/>
            </a:schemeClr>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Horizontal Scroll 8"/>
          <p:cNvSpPr/>
          <p:nvPr/>
        </p:nvSpPr>
        <p:spPr>
          <a:xfrm>
            <a:off x="803513" y="1076456"/>
            <a:ext cx="3460286" cy="2188949"/>
          </a:xfrm>
          <a:prstGeom prst="horizontalScroll">
            <a:avLst/>
          </a:prstGeom>
          <a:solidFill>
            <a:schemeClr val="accent2">
              <a:lumMod val="20000"/>
              <a:lumOff val="80000"/>
            </a:schemeClr>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le 1"/>
          <p:cNvSpPr>
            <a:spLocks noGrp="1"/>
          </p:cNvSpPr>
          <p:nvPr>
            <p:ph type="title"/>
          </p:nvPr>
        </p:nvSpPr>
        <p:spPr>
          <a:xfrm>
            <a:off x="773401" y="0"/>
            <a:ext cx="10515600" cy="791760"/>
          </a:xfrm>
        </p:spPr>
        <p:txBody>
          <a:bodyPr>
            <a:normAutofit/>
          </a:bodyPr>
          <a:lstStyle/>
          <a:p>
            <a:r>
              <a:rPr lang="fr-FR" sz="3600" b="1" dirty="0" smtClean="0"/>
              <a:t>L’utilisation des parenthèses et de l’italique</a:t>
            </a:r>
            <a:endParaRPr lang="fr-FR" sz="3600" b="1" dirty="0"/>
          </a:p>
        </p:txBody>
      </p:sp>
      <p:sp>
        <p:nvSpPr>
          <p:cNvPr id="4" name="TextBox 3"/>
          <p:cNvSpPr txBox="1"/>
          <p:nvPr/>
        </p:nvSpPr>
        <p:spPr>
          <a:xfrm>
            <a:off x="1062709" y="1478535"/>
            <a:ext cx="3278848" cy="1477328"/>
          </a:xfrm>
          <a:prstGeom prst="rect">
            <a:avLst/>
          </a:prstGeom>
          <a:noFill/>
        </p:spPr>
        <p:txBody>
          <a:bodyPr wrap="square" rtlCol="0">
            <a:spAutoFit/>
          </a:bodyPr>
          <a:lstStyle/>
          <a:p>
            <a:r>
              <a:rPr lang="fr-FR" b="1" dirty="0" smtClean="0"/>
              <a:t>Parfois le hasard obéit à la nécessité. C’est l’une de mes théories (dite </a:t>
            </a:r>
            <a:r>
              <a:rPr lang="fr-FR" b="1" i="1" dirty="0" smtClean="0"/>
              <a:t>théorie de l’absolument indispensable</a:t>
            </a:r>
            <a:r>
              <a:rPr lang="fr-FR" b="1" dirty="0" smtClean="0"/>
              <a:t>). </a:t>
            </a:r>
            <a:endParaRPr lang="fr-FR" b="1" dirty="0"/>
          </a:p>
          <a:p>
            <a:pPr algn="ctr"/>
            <a:r>
              <a:rPr lang="fr-FR" b="1" dirty="0" smtClean="0"/>
              <a:t>Page 86</a:t>
            </a:r>
            <a:endParaRPr lang="fr-FR" b="1" dirty="0"/>
          </a:p>
        </p:txBody>
      </p:sp>
      <p:sp>
        <p:nvSpPr>
          <p:cNvPr id="5" name="TextBox 4"/>
          <p:cNvSpPr txBox="1"/>
          <p:nvPr/>
        </p:nvSpPr>
        <p:spPr>
          <a:xfrm>
            <a:off x="5365388" y="1336943"/>
            <a:ext cx="6217499" cy="1477328"/>
          </a:xfrm>
          <a:prstGeom prst="rect">
            <a:avLst/>
          </a:prstGeom>
          <a:noFill/>
        </p:spPr>
        <p:txBody>
          <a:bodyPr wrap="square" rtlCol="0">
            <a:spAutoFit/>
          </a:bodyPr>
          <a:lstStyle/>
          <a:p>
            <a:r>
              <a:rPr lang="fr-FR" b="1" dirty="0" smtClean="0"/>
              <a:t>- Un soir si tu veux, Pépite, on pourrait aller à la patinoire?</a:t>
            </a:r>
          </a:p>
          <a:p>
            <a:r>
              <a:rPr lang="fr-FR" b="1" dirty="0" smtClean="0"/>
              <a:t>- </a:t>
            </a:r>
            <a:r>
              <a:rPr lang="fr-FR" b="1" dirty="0" err="1" smtClean="0"/>
              <a:t>Mmmm</a:t>
            </a:r>
            <a:r>
              <a:rPr lang="fr-FR" b="1" dirty="0" smtClean="0"/>
              <a:t>.</a:t>
            </a:r>
          </a:p>
          <a:p>
            <a:r>
              <a:rPr lang="fr-FR" b="1" dirty="0" smtClean="0"/>
              <a:t>(J’ai vu des patins à glace, chez Go Sport, il y a des tas de lacets à faire passer dans des crochets. Insolubles.) </a:t>
            </a:r>
          </a:p>
          <a:p>
            <a:pPr algn="ctr"/>
            <a:r>
              <a:rPr lang="fr-FR" b="1" dirty="0" smtClean="0"/>
              <a:t>Page 99</a:t>
            </a:r>
            <a:endParaRPr lang="fr-FR" b="1" dirty="0"/>
          </a:p>
        </p:txBody>
      </p:sp>
      <p:sp>
        <p:nvSpPr>
          <p:cNvPr id="6" name="TextBox 5"/>
          <p:cNvSpPr txBox="1"/>
          <p:nvPr/>
        </p:nvSpPr>
        <p:spPr>
          <a:xfrm>
            <a:off x="803512" y="3427117"/>
            <a:ext cx="3917040" cy="1200329"/>
          </a:xfrm>
          <a:prstGeom prst="rect">
            <a:avLst/>
          </a:prstGeom>
          <a:noFill/>
        </p:spPr>
        <p:txBody>
          <a:bodyPr wrap="square" rtlCol="0">
            <a:spAutoFit/>
          </a:bodyPr>
          <a:lstStyle/>
          <a:p>
            <a:r>
              <a:rPr lang="fr-FR" b="1" dirty="0" smtClean="0"/>
              <a:t>Pour désigner la pièce on ne dit plus la </a:t>
            </a:r>
            <a:r>
              <a:rPr lang="fr-FR" b="1" i="1" dirty="0" smtClean="0"/>
              <a:t>chambre</a:t>
            </a:r>
            <a:r>
              <a:rPr lang="fr-FR" b="1" dirty="0" smtClean="0"/>
              <a:t>, on parle dorénavant de </a:t>
            </a:r>
            <a:r>
              <a:rPr lang="fr-FR" b="1" i="1" dirty="0" smtClean="0"/>
              <a:t>bureau</a:t>
            </a:r>
            <a:r>
              <a:rPr lang="fr-FR" b="1" dirty="0" smtClean="0"/>
              <a:t>. </a:t>
            </a:r>
          </a:p>
          <a:p>
            <a:pPr algn="ctr"/>
            <a:r>
              <a:rPr lang="fr-FR" b="1" dirty="0"/>
              <a:t>Page </a:t>
            </a:r>
            <a:r>
              <a:rPr lang="fr-FR" b="1" dirty="0" smtClean="0"/>
              <a:t>106</a:t>
            </a:r>
            <a:endParaRPr lang="fr-FR" b="1" dirty="0"/>
          </a:p>
        </p:txBody>
      </p:sp>
      <p:sp>
        <p:nvSpPr>
          <p:cNvPr id="7" name="TextBox 6"/>
          <p:cNvSpPr txBox="1"/>
          <p:nvPr/>
        </p:nvSpPr>
        <p:spPr>
          <a:xfrm>
            <a:off x="6039301" y="3103414"/>
            <a:ext cx="5132109" cy="1477328"/>
          </a:xfrm>
          <a:prstGeom prst="rect">
            <a:avLst/>
          </a:prstGeom>
          <a:noFill/>
        </p:spPr>
        <p:txBody>
          <a:bodyPr wrap="square" rtlCol="0">
            <a:spAutoFit/>
          </a:bodyPr>
          <a:lstStyle/>
          <a:p>
            <a:r>
              <a:rPr lang="fr-FR" b="1" dirty="0" smtClean="0"/>
              <a:t>Ce soir mon père doit rentrer plus tard, nous sommes toutes les trois dans la cuisine, ma mère épluches les légumes (ce qui en soi est déjà un événement), je feuillette un magazine à côté d’elle. </a:t>
            </a:r>
            <a:endParaRPr lang="fr-FR" b="1" dirty="0"/>
          </a:p>
          <a:p>
            <a:pPr algn="ctr"/>
            <a:r>
              <a:rPr lang="fr-FR" b="1" dirty="0" smtClean="0"/>
              <a:t>Page 131</a:t>
            </a:r>
            <a:endParaRPr lang="fr-FR" b="1" dirty="0"/>
          </a:p>
        </p:txBody>
      </p:sp>
      <p:sp>
        <p:nvSpPr>
          <p:cNvPr id="8" name="TextBox 7"/>
          <p:cNvSpPr txBox="1"/>
          <p:nvPr/>
        </p:nvSpPr>
        <p:spPr>
          <a:xfrm>
            <a:off x="894230" y="5283209"/>
            <a:ext cx="3758363" cy="1477328"/>
          </a:xfrm>
          <a:prstGeom prst="rect">
            <a:avLst/>
          </a:prstGeom>
          <a:noFill/>
        </p:spPr>
        <p:txBody>
          <a:bodyPr wrap="square" rtlCol="0">
            <a:spAutoFit/>
          </a:bodyPr>
          <a:lstStyle/>
          <a:p>
            <a:r>
              <a:rPr lang="fr-FR" b="1" dirty="0" smtClean="0"/>
              <a:t>La vérité c’est que je ne suis qu’une </a:t>
            </a:r>
            <a:r>
              <a:rPr lang="fr-FR" b="1" i="1" dirty="0" smtClean="0"/>
              <a:t>madame-je-sais-tout </a:t>
            </a:r>
            <a:r>
              <a:rPr lang="fr-FR" b="1" dirty="0" smtClean="0"/>
              <a:t>(c’est mon père qui le dit quand il est en colère)</a:t>
            </a:r>
            <a:r>
              <a:rPr lang="fr-FR" b="1" dirty="0"/>
              <a:t> </a:t>
            </a:r>
            <a:endParaRPr lang="fr-FR" b="1" dirty="0" smtClean="0"/>
          </a:p>
          <a:p>
            <a:pPr algn="ctr"/>
            <a:r>
              <a:rPr lang="fr-FR" b="1" dirty="0" smtClean="0"/>
              <a:t>Page </a:t>
            </a:r>
            <a:r>
              <a:rPr lang="fr-FR" b="1" dirty="0"/>
              <a:t>191</a:t>
            </a:r>
          </a:p>
          <a:p>
            <a:endParaRPr lang="fr-FR" dirty="0"/>
          </a:p>
        </p:txBody>
      </p:sp>
      <p:sp>
        <p:nvSpPr>
          <p:cNvPr id="16" name="TextBox 15"/>
          <p:cNvSpPr txBox="1"/>
          <p:nvPr/>
        </p:nvSpPr>
        <p:spPr>
          <a:xfrm>
            <a:off x="5469066" y="5170226"/>
            <a:ext cx="6130019" cy="1538883"/>
          </a:xfrm>
          <a:prstGeom prst="rect">
            <a:avLst/>
          </a:prstGeom>
          <a:noFill/>
        </p:spPr>
        <p:txBody>
          <a:bodyPr wrap="square" rtlCol="0">
            <a:spAutoFit/>
          </a:bodyPr>
          <a:lstStyle/>
          <a:p>
            <a:r>
              <a:rPr lang="fr-FR" sz="2800" b="1" dirty="0" smtClean="0"/>
              <a:t>Lisez ces 5 extraits du livre</a:t>
            </a:r>
          </a:p>
          <a:p>
            <a:endParaRPr lang="fr-FR" sz="900" b="1" dirty="0" smtClean="0"/>
          </a:p>
          <a:p>
            <a:r>
              <a:rPr lang="fr-FR" sz="2800" b="1" dirty="0" smtClean="0"/>
              <a:t>Qu’indique l’auteure lorsqu’elle utilise les parenthèses et les mots en italique?</a:t>
            </a:r>
            <a:endParaRPr lang="fr-FR" sz="2800" b="1" dirty="0"/>
          </a:p>
        </p:txBody>
      </p:sp>
    </p:spTree>
    <p:extLst>
      <p:ext uri="{BB962C8B-B14F-4D97-AF65-F5344CB8AC3E}">
        <p14:creationId xmlns:p14="http://schemas.microsoft.com/office/powerpoint/2010/main" val="23748482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9348"/>
            <a:ext cx="10515600" cy="890764"/>
          </a:xfrm>
        </p:spPr>
        <p:txBody>
          <a:bodyPr>
            <a:normAutofit/>
          </a:bodyPr>
          <a:lstStyle/>
          <a:p>
            <a:r>
              <a:rPr lang="fr-FR" sz="4800" b="1" dirty="0" smtClean="0"/>
              <a:t>La syntaxe</a:t>
            </a:r>
            <a:endParaRPr lang="fr-FR" sz="4800" b="1" dirty="0"/>
          </a:p>
        </p:txBody>
      </p:sp>
      <p:sp>
        <p:nvSpPr>
          <p:cNvPr id="6" name="TextBox 5"/>
          <p:cNvSpPr txBox="1"/>
          <p:nvPr/>
        </p:nvSpPr>
        <p:spPr>
          <a:xfrm>
            <a:off x="1030111" y="1781357"/>
            <a:ext cx="10343445" cy="3539430"/>
          </a:xfrm>
          <a:prstGeom prst="rect">
            <a:avLst/>
          </a:prstGeom>
          <a:solidFill>
            <a:schemeClr val="accent1">
              <a:lumMod val="20000"/>
              <a:lumOff val="80000"/>
            </a:schemeClr>
          </a:solidFill>
        </p:spPr>
        <p:txBody>
          <a:bodyPr wrap="square" rtlCol="0">
            <a:spAutoFit/>
          </a:bodyPr>
          <a:lstStyle/>
          <a:p>
            <a:r>
              <a:rPr lang="fr-FR" sz="3200" b="1" dirty="0" smtClean="0"/>
              <a:t>La syntaxe est un </a:t>
            </a:r>
            <a:r>
              <a:rPr lang="fr-FR" sz="3200" b="1" dirty="0"/>
              <a:t>t</a:t>
            </a:r>
            <a:r>
              <a:rPr lang="fr-FR" sz="3200" b="1" dirty="0" smtClean="0"/>
              <a:t>erme </a:t>
            </a:r>
            <a:r>
              <a:rPr lang="fr-FR" sz="3200" b="1" dirty="0"/>
              <a:t>de </a:t>
            </a:r>
            <a:r>
              <a:rPr lang="fr-FR" sz="3200" b="1" dirty="0" smtClean="0"/>
              <a:t>grammaire qui représente la </a:t>
            </a:r>
            <a:r>
              <a:rPr lang="fr-FR" sz="3200" b="1" dirty="0"/>
              <a:t>m</a:t>
            </a:r>
            <a:r>
              <a:rPr lang="fr-FR" sz="3200" b="1" dirty="0" smtClean="0"/>
              <a:t>anière </a:t>
            </a:r>
            <a:r>
              <a:rPr lang="fr-FR" sz="3200" b="1" dirty="0"/>
              <a:t>de joindre ensemble les mots d'une phrase et les phrases entre elles.</a:t>
            </a:r>
          </a:p>
          <a:p>
            <a:endParaRPr lang="fr-FR" sz="3200" b="1" dirty="0"/>
          </a:p>
          <a:p>
            <a:endParaRPr lang="fr-FR" sz="3200" b="1" dirty="0"/>
          </a:p>
          <a:p>
            <a:r>
              <a:rPr lang="fr-FR" sz="3200" b="1" dirty="0" smtClean="0"/>
              <a:t>Analysez les deux passages tirés du roman et les intentions de l’auteure. </a:t>
            </a:r>
            <a:endParaRPr lang="fr-FR" sz="3200"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79522" y="180262"/>
            <a:ext cx="837895" cy="72946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3135" y="127030"/>
            <a:ext cx="879037" cy="738450"/>
          </a:xfrm>
          <a:prstGeom prst="rect">
            <a:avLst/>
          </a:prstGeom>
        </p:spPr>
      </p:pic>
    </p:spTree>
    <p:extLst>
      <p:ext uri="{BB962C8B-B14F-4D97-AF65-F5344CB8AC3E}">
        <p14:creationId xmlns:p14="http://schemas.microsoft.com/office/powerpoint/2010/main" val="8374745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6123" y="125748"/>
            <a:ext cx="2250786" cy="707886"/>
          </a:xfrm>
          <a:prstGeom prst="rect">
            <a:avLst/>
          </a:prstGeom>
          <a:noFill/>
        </p:spPr>
        <p:txBody>
          <a:bodyPr wrap="none" rtlCol="0">
            <a:spAutoFit/>
          </a:bodyPr>
          <a:lstStyle/>
          <a:p>
            <a:r>
              <a:rPr lang="fr-FR" sz="4000" b="1" dirty="0" smtClean="0"/>
              <a:t>Passage 1</a:t>
            </a:r>
          </a:p>
        </p:txBody>
      </p:sp>
      <p:sp>
        <p:nvSpPr>
          <p:cNvPr id="6" name="Rectangle 5"/>
          <p:cNvSpPr/>
          <p:nvPr/>
        </p:nvSpPr>
        <p:spPr>
          <a:xfrm>
            <a:off x="616122" y="1116719"/>
            <a:ext cx="11002192" cy="4154983"/>
          </a:xfrm>
          <a:prstGeom prst="rect">
            <a:avLst/>
          </a:prstGeom>
          <a:ln w="28575" cmpd="sng">
            <a:solidFill>
              <a:schemeClr val="tx1"/>
            </a:solidFill>
          </a:ln>
        </p:spPr>
        <p:txBody>
          <a:bodyPr wrap="square">
            <a:spAutoFit/>
          </a:bodyPr>
          <a:lstStyle/>
          <a:p>
            <a:pPr algn="just"/>
            <a:r>
              <a:rPr lang="fr-FR" sz="2400" b="1" dirty="0"/>
              <a:t>«  Elle me demande si elle peut prendre autre chose à boire, ses pieds gigotent sous la table, elle ne peut pas s’appuyer sur le dossier, ni poser ses mains quelque part, elle m’observe, détaille mes vêtements, change de position, revient à la précédente, elle fait tourner entre ses doigts un briquet orange, il y a dans tous son corps une forme d’agitation, de tension, nous restons comme ca, en attendant que le serveur revienne, j’essaie de sourire, pour avoir l’air naturel, mais il n’y a rien de plus difficile que d’avoir l’air naturel quand précisément on y pense, et pourtant j’ai beaucoup d’entrainement, je me retiens de poser le déluge de questions qui se bousculent dans ma tête, quel âge as-tu, depuis quand tu ne vas plus à l’école, comment tu fais pour manger, qui sont ces gens chez qui tu dors, mais j’ai peur qu’elle s’en aille, qu’elle se rende compte qu’avec moi elle perd son temps. »</a:t>
            </a:r>
            <a:endParaRPr lang="en-GB" sz="2400"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71680" y="92238"/>
            <a:ext cx="837895" cy="729461"/>
          </a:xfrm>
          <a:prstGeom prst="rect">
            <a:avLst/>
          </a:prstGeom>
        </p:spPr>
      </p:pic>
      <p:sp>
        <p:nvSpPr>
          <p:cNvPr id="8" name="TextBox 7"/>
          <p:cNvSpPr txBox="1"/>
          <p:nvPr/>
        </p:nvSpPr>
        <p:spPr>
          <a:xfrm>
            <a:off x="792158" y="5532927"/>
            <a:ext cx="10841429" cy="1200328"/>
          </a:xfrm>
          <a:prstGeom prst="rect">
            <a:avLst/>
          </a:prstGeom>
          <a:solidFill>
            <a:srgbClr val="DEEBF7"/>
          </a:solidFill>
        </p:spPr>
        <p:txBody>
          <a:bodyPr wrap="none" rtlCol="0">
            <a:spAutoFit/>
          </a:bodyPr>
          <a:lstStyle/>
          <a:p>
            <a:pPr marL="342900" indent="-342900">
              <a:buAutoNum type="arabicPeriod"/>
            </a:pPr>
            <a:r>
              <a:rPr lang="fr-FR" sz="2400" b="1" dirty="0" smtClean="0"/>
              <a:t>Que remarquez-vous?</a:t>
            </a:r>
          </a:p>
          <a:p>
            <a:pPr marL="342900" indent="-342900">
              <a:buAutoNum type="arabicPeriod"/>
            </a:pPr>
            <a:r>
              <a:rPr lang="fr-FR" sz="2400" b="1" dirty="0" smtClean="0"/>
              <a:t>À votre avis, quel effet Delphine de Vigan crée-t-elle en utilisant cette technique?</a:t>
            </a:r>
          </a:p>
          <a:p>
            <a:pPr marL="342900" indent="-342900">
              <a:buAutoNum type="arabicPeriod"/>
            </a:pPr>
            <a:r>
              <a:rPr lang="fr-FR" sz="2400" b="1" dirty="0" smtClean="0"/>
              <a:t>Que veut-elle nous faire comprendre et ressentir?</a:t>
            </a:r>
            <a:endParaRPr lang="fr-FR" sz="2400" b="1" dirty="0"/>
          </a:p>
        </p:txBody>
      </p:sp>
    </p:spTree>
    <p:extLst>
      <p:ext uri="{BB962C8B-B14F-4D97-AF65-F5344CB8AC3E}">
        <p14:creationId xmlns:p14="http://schemas.microsoft.com/office/powerpoint/2010/main" val="29059465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298937" y="219808"/>
            <a:ext cx="11616837" cy="6523892"/>
          </a:xfrm>
        </p:spPr>
        <p:txBody>
          <a:bodyPr>
            <a:normAutofit fontScale="92500" lnSpcReduction="10000"/>
          </a:bodyPr>
          <a:lstStyle/>
          <a:p>
            <a:pPr algn="just">
              <a:spcAft>
                <a:spcPts val="0"/>
              </a:spcAft>
            </a:pPr>
            <a:r>
              <a:rPr lang="fr-FR" b="1" dirty="0">
                <a:latin typeface="Cambria" panose="02040503050406030204" pitchFamily="18" charset="0"/>
                <a:ea typeface="MS Mincho"/>
                <a:cs typeface="Times New Roman" panose="02020603050405020304" pitchFamily="18" charset="0"/>
              </a:rPr>
              <a:t>Lisez le premier passage, que remarquez-vous ?  </a:t>
            </a:r>
            <a:endParaRPr lang="fr-FR" b="1" dirty="0" smtClean="0">
              <a:latin typeface="Cambria" panose="02040503050406030204" pitchFamily="18" charset="0"/>
              <a:ea typeface="MS Mincho"/>
              <a:cs typeface="Times New Roman" panose="02020603050405020304" pitchFamily="18" charset="0"/>
            </a:endParaRPr>
          </a:p>
          <a:p>
            <a:pPr marL="457200" lvl="1" indent="0" algn="just">
              <a:buNone/>
            </a:pPr>
            <a:r>
              <a:rPr lang="fr-FR" b="1" dirty="0" smtClean="0">
                <a:solidFill>
                  <a:srgbClr val="FF0000"/>
                </a:solidFill>
                <a:latin typeface="Cambria" panose="02040503050406030204" pitchFamily="18" charset="0"/>
                <a:ea typeface="MS Mincho"/>
                <a:cs typeface="Times New Roman" panose="02020603050405020304" pitchFamily="18" charset="0"/>
              </a:rPr>
              <a:t>Le </a:t>
            </a:r>
            <a:r>
              <a:rPr lang="fr-FR" b="1" dirty="0">
                <a:solidFill>
                  <a:srgbClr val="FF0000"/>
                </a:solidFill>
                <a:latin typeface="Cambria" panose="02040503050406030204" pitchFamily="18" charset="0"/>
                <a:ea typeface="MS Mincho"/>
                <a:cs typeface="Times New Roman" panose="02020603050405020304" pitchFamily="18" charset="0"/>
              </a:rPr>
              <a:t>passage complet n’est qu’une seule phrase. </a:t>
            </a:r>
            <a:endParaRPr lang="fr-FR" b="1" dirty="0" smtClean="0">
              <a:solidFill>
                <a:srgbClr val="FF0000"/>
              </a:solidFill>
              <a:latin typeface="Cambria" panose="02040503050406030204" pitchFamily="18" charset="0"/>
              <a:ea typeface="MS Mincho"/>
              <a:cs typeface="Times New Roman" panose="02020603050405020304" pitchFamily="18" charset="0"/>
            </a:endParaRPr>
          </a:p>
          <a:p>
            <a:pPr marL="457200" lvl="1" indent="0" algn="just">
              <a:buNone/>
            </a:pPr>
            <a:r>
              <a:rPr lang="fr-FR" b="1" dirty="0" smtClean="0">
                <a:solidFill>
                  <a:srgbClr val="FF0000"/>
                </a:solidFill>
                <a:latin typeface="Cambria" panose="02040503050406030204" pitchFamily="18" charset="0"/>
                <a:ea typeface="MS Mincho"/>
                <a:cs typeface="Times New Roman" panose="02020603050405020304" pitchFamily="18" charset="0"/>
              </a:rPr>
              <a:t>Delphine </a:t>
            </a:r>
            <a:r>
              <a:rPr lang="fr-FR" b="1" dirty="0">
                <a:solidFill>
                  <a:srgbClr val="FF0000"/>
                </a:solidFill>
                <a:latin typeface="Cambria" panose="02040503050406030204" pitchFamily="18" charset="0"/>
                <a:ea typeface="MS Mincho"/>
                <a:cs typeface="Times New Roman" panose="02020603050405020304" pitchFamily="18" charset="0"/>
              </a:rPr>
              <a:t>a utilisé une succession de virgules. </a:t>
            </a:r>
            <a:endParaRPr lang="fr-FR" b="1" dirty="0" smtClean="0">
              <a:solidFill>
                <a:srgbClr val="FF0000"/>
              </a:solidFill>
              <a:latin typeface="Cambria" panose="02040503050406030204" pitchFamily="18" charset="0"/>
              <a:ea typeface="MS Mincho"/>
              <a:cs typeface="Times New Roman" panose="02020603050405020304" pitchFamily="18" charset="0"/>
            </a:endParaRPr>
          </a:p>
          <a:p>
            <a:pPr marL="457200" lvl="1" indent="0" algn="just">
              <a:buNone/>
            </a:pPr>
            <a:r>
              <a:rPr lang="fr-FR" b="1" dirty="0" smtClean="0">
                <a:solidFill>
                  <a:srgbClr val="FF0000"/>
                </a:solidFill>
                <a:latin typeface="Cambria" panose="02040503050406030204" pitchFamily="18" charset="0"/>
                <a:ea typeface="MS Mincho"/>
                <a:cs typeface="Times New Roman" panose="02020603050405020304" pitchFamily="18" charset="0"/>
              </a:rPr>
              <a:t>Elle </a:t>
            </a:r>
            <a:r>
              <a:rPr lang="fr-FR" b="1" dirty="0">
                <a:solidFill>
                  <a:srgbClr val="FF0000"/>
                </a:solidFill>
                <a:latin typeface="Cambria" panose="02040503050406030204" pitchFamily="18" charset="0"/>
                <a:ea typeface="MS Mincho"/>
                <a:cs typeface="Times New Roman" panose="02020603050405020304" pitchFamily="18" charset="0"/>
              </a:rPr>
              <a:t>n’a pas utilisé de points d’interrogation pour les questions que Lou se pose.</a:t>
            </a:r>
            <a:endParaRPr lang="en-GB" dirty="0">
              <a:latin typeface="Cambria" panose="02040503050406030204" pitchFamily="18" charset="0"/>
              <a:ea typeface="MS Mincho"/>
              <a:cs typeface="Times New Roman" panose="02020603050405020304" pitchFamily="18" charset="0"/>
            </a:endParaRPr>
          </a:p>
          <a:p>
            <a:pPr algn="just">
              <a:spcAft>
                <a:spcPts val="0"/>
              </a:spcAft>
            </a:pPr>
            <a:endParaRPr lang="en-GB" dirty="0">
              <a:latin typeface="Cambria" panose="02040503050406030204" pitchFamily="18" charset="0"/>
              <a:ea typeface="MS Mincho"/>
              <a:cs typeface="Times New Roman" panose="02020603050405020304" pitchFamily="18" charset="0"/>
            </a:endParaRPr>
          </a:p>
          <a:p>
            <a:pPr algn="just">
              <a:spcAft>
                <a:spcPts val="0"/>
              </a:spcAft>
            </a:pPr>
            <a:r>
              <a:rPr lang="fr-FR" b="1" dirty="0">
                <a:latin typeface="Cambria" panose="02040503050406030204" pitchFamily="18" charset="0"/>
                <a:ea typeface="MS Mincho"/>
                <a:cs typeface="Times New Roman" panose="02020603050405020304" pitchFamily="18" charset="0"/>
              </a:rPr>
              <a:t>À votre avis, quel effet Delphine de Vigan crée-t-elle en utilisant cette technique ici ?</a:t>
            </a:r>
            <a:endParaRPr lang="en-GB" dirty="0">
              <a:latin typeface="Cambria" panose="02040503050406030204" pitchFamily="18" charset="0"/>
              <a:ea typeface="MS Mincho"/>
              <a:cs typeface="Times New Roman" panose="02020603050405020304" pitchFamily="18" charset="0"/>
            </a:endParaRPr>
          </a:p>
          <a:p>
            <a:pPr marL="457200" lvl="1" indent="0" algn="just">
              <a:buNone/>
            </a:pPr>
            <a:r>
              <a:rPr lang="fr-FR" b="1" dirty="0">
                <a:solidFill>
                  <a:srgbClr val="FF0000"/>
                </a:solidFill>
                <a:latin typeface="Cambria" panose="02040503050406030204" pitchFamily="18" charset="0"/>
                <a:ea typeface="MS Mincho"/>
                <a:cs typeface="Times New Roman" panose="02020603050405020304" pitchFamily="18" charset="0"/>
              </a:rPr>
              <a:t>En utilisant cette technique, l’auteur est capable de garder un rythme très rapide dans la narration de la scène. </a:t>
            </a:r>
            <a:endParaRPr lang="fr-FR" b="1" dirty="0" smtClean="0">
              <a:solidFill>
                <a:srgbClr val="FF0000"/>
              </a:solidFill>
              <a:latin typeface="Cambria" panose="02040503050406030204" pitchFamily="18" charset="0"/>
              <a:ea typeface="MS Mincho"/>
              <a:cs typeface="Times New Roman" panose="02020603050405020304" pitchFamily="18" charset="0"/>
            </a:endParaRPr>
          </a:p>
          <a:p>
            <a:pPr marL="457200" lvl="1" indent="0" algn="just">
              <a:buNone/>
            </a:pPr>
            <a:r>
              <a:rPr lang="fr-FR" b="1" dirty="0" smtClean="0">
                <a:solidFill>
                  <a:srgbClr val="FF0000"/>
                </a:solidFill>
                <a:latin typeface="Cambria" panose="02040503050406030204" pitchFamily="18" charset="0"/>
                <a:ea typeface="MS Mincho"/>
                <a:cs typeface="Times New Roman" panose="02020603050405020304" pitchFamily="18" charset="0"/>
              </a:rPr>
              <a:t>Grâce </a:t>
            </a:r>
            <a:r>
              <a:rPr lang="fr-FR" b="1" dirty="0">
                <a:solidFill>
                  <a:srgbClr val="FF0000"/>
                </a:solidFill>
                <a:latin typeface="Cambria" panose="02040503050406030204" pitchFamily="18" charset="0"/>
                <a:ea typeface="MS Mincho"/>
                <a:cs typeface="Times New Roman" panose="02020603050405020304" pitchFamily="18" charset="0"/>
              </a:rPr>
              <a:t>à ce dynamisme, le lecteur n’a pas le temps de s’ennuyer. Il est plongé dans l’histoire.</a:t>
            </a:r>
            <a:endParaRPr lang="en-GB" dirty="0">
              <a:latin typeface="Cambria" panose="02040503050406030204" pitchFamily="18" charset="0"/>
              <a:ea typeface="MS Mincho"/>
              <a:cs typeface="Times New Roman" panose="02020603050405020304" pitchFamily="18" charset="0"/>
            </a:endParaRPr>
          </a:p>
          <a:p>
            <a:pPr marL="0" indent="0" algn="just">
              <a:spcAft>
                <a:spcPts val="0"/>
              </a:spcAft>
              <a:buNone/>
            </a:pPr>
            <a:endParaRPr lang="en-GB" dirty="0">
              <a:latin typeface="Cambria" panose="02040503050406030204" pitchFamily="18" charset="0"/>
              <a:ea typeface="MS Mincho"/>
              <a:cs typeface="Times New Roman" panose="02020603050405020304" pitchFamily="18" charset="0"/>
            </a:endParaRPr>
          </a:p>
          <a:p>
            <a:pPr algn="just">
              <a:spcAft>
                <a:spcPts val="0"/>
              </a:spcAft>
            </a:pPr>
            <a:r>
              <a:rPr lang="fr-FR" b="1" dirty="0">
                <a:latin typeface="Cambria" panose="02040503050406030204" pitchFamily="18" charset="0"/>
                <a:ea typeface="MS Mincho"/>
                <a:cs typeface="Times New Roman" panose="02020603050405020304" pitchFamily="18" charset="0"/>
              </a:rPr>
              <a:t>Que </a:t>
            </a:r>
            <a:r>
              <a:rPr lang="fr-FR" b="1" dirty="0" err="1">
                <a:latin typeface="Cambria" panose="02040503050406030204" pitchFamily="18" charset="0"/>
                <a:ea typeface="MS Mincho"/>
                <a:cs typeface="Times New Roman" panose="02020603050405020304" pitchFamily="18" charset="0"/>
              </a:rPr>
              <a:t>veut-elle</a:t>
            </a:r>
            <a:r>
              <a:rPr lang="fr-FR" b="1" dirty="0">
                <a:latin typeface="Cambria" panose="02040503050406030204" pitchFamily="18" charset="0"/>
                <a:ea typeface="MS Mincho"/>
                <a:cs typeface="Times New Roman" panose="02020603050405020304" pitchFamily="18" charset="0"/>
              </a:rPr>
              <a:t> nous faire comprendre et ressentir ?</a:t>
            </a:r>
            <a:endParaRPr lang="en-GB" dirty="0">
              <a:latin typeface="Cambria" panose="02040503050406030204" pitchFamily="18" charset="0"/>
              <a:ea typeface="MS Mincho"/>
              <a:cs typeface="Times New Roman" panose="02020603050405020304" pitchFamily="18" charset="0"/>
            </a:endParaRPr>
          </a:p>
          <a:p>
            <a:pPr marL="457200" lvl="1" indent="0" algn="just">
              <a:buNone/>
            </a:pPr>
            <a:r>
              <a:rPr lang="fr-FR" b="1" dirty="0">
                <a:solidFill>
                  <a:srgbClr val="FF0000"/>
                </a:solidFill>
                <a:latin typeface="Cambria" panose="02040503050406030204" pitchFamily="18" charset="0"/>
                <a:ea typeface="MS Mincho"/>
                <a:cs typeface="Times New Roman" panose="02020603050405020304" pitchFamily="18" charset="0"/>
              </a:rPr>
              <a:t>Cette technique nous permet aussi de se mettre à la place de Lou et de ressentir ses émotions. </a:t>
            </a:r>
            <a:endParaRPr lang="fr-FR" b="1" dirty="0" smtClean="0">
              <a:solidFill>
                <a:srgbClr val="FF0000"/>
              </a:solidFill>
              <a:latin typeface="Cambria" panose="02040503050406030204" pitchFamily="18" charset="0"/>
              <a:ea typeface="MS Mincho"/>
              <a:cs typeface="Times New Roman" panose="02020603050405020304" pitchFamily="18" charset="0"/>
            </a:endParaRPr>
          </a:p>
          <a:p>
            <a:pPr marL="457200" lvl="1" indent="0" algn="just">
              <a:buNone/>
            </a:pPr>
            <a:r>
              <a:rPr lang="fr-FR" b="1" dirty="0" smtClean="0">
                <a:solidFill>
                  <a:srgbClr val="FF0000"/>
                </a:solidFill>
                <a:latin typeface="Cambria" panose="02040503050406030204" pitchFamily="18" charset="0"/>
                <a:ea typeface="MS Mincho"/>
                <a:cs typeface="Times New Roman" panose="02020603050405020304" pitchFamily="18" charset="0"/>
              </a:rPr>
              <a:t>Il </a:t>
            </a:r>
            <a:r>
              <a:rPr lang="fr-FR" b="1" dirty="0">
                <a:solidFill>
                  <a:srgbClr val="FF0000"/>
                </a:solidFill>
                <a:latin typeface="Cambria" panose="02040503050406030204" pitchFamily="18" charset="0"/>
                <a:ea typeface="MS Mincho"/>
                <a:cs typeface="Times New Roman" panose="02020603050405020304" pitchFamily="18" charset="0"/>
              </a:rPr>
              <a:t>est clair que Lou est très nerveuse ici car c’est la première fois qu’elle va interviewer No et elle ne veut pas que No s’en aille. </a:t>
            </a:r>
            <a:endParaRPr lang="fr-FR" b="1" dirty="0" smtClean="0">
              <a:solidFill>
                <a:srgbClr val="FF0000"/>
              </a:solidFill>
              <a:latin typeface="Cambria" panose="02040503050406030204" pitchFamily="18" charset="0"/>
              <a:ea typeface="MS Mincho"/>
              <a:cs typeface="Times New Roman" panose="02020603050405020304" pitchFamily="18" charset="0"/>
            </a:endParaRPr>
          </a:p>
          <a:p>
            <a:pPr marL="457200" lvl="1" indent="0" algn="just">
              <a:buNone/>
            </a:pPr>
            <a:r>
              <a:rPr lang="fr-FR" b="1" dirty="0" smtClean="0">
                <a:solidFill>
                  <a:srgbClr val="FF0000"/>
                </a:solidFill>
                <a:latin typeface="Cambria" panose="02040503050406030204" pitchFamily="18" charset="0"/>
                <a:ea typeface="MS Mincho"/>
                <a:cs typeface="Times New Roman" panose="02020603050405020304" pitchFamily="18" charset="0"/>
              </a:rPr>
              <a:t>Il </a:t>
            </a:r>
            <a:r>
              <a:rPr lang="fr-FR" b="1" dirty="0">
                <a:solidFill>
                  <a:srgbClr val="FF0000"/>
                </a:solidFill>
                <a:latin typeface="Cambria" panose="02040503050406030204" pitchFamily="18" charset="0"/>
                <a:ea typeface="MS Mincho"/>
                <a:cs typeface="Times New Roman" panose="02020603050405020304" pitchFamily="18" charset="0"/>
              </a:rPr>
              <a:t>est possible d’éprouver cette nervosité car Lou parle très vite et tous se mélangent dans sa tête. </a:t>
            </a:r>
            <a:endParaRPr lang="en-GB" dirty="0">
              <a:latin typeface="Cambria" panose="02040503050406030204" pitchFamily="18" charset="0"/>
              <a:ea typeface="MS Mincho"/>
              <a:cs typeface="Times New Roman" panose="02020603050405020304" pitchFamily="18" charset="0"/>
            </a:endParaRPr>
          </a:p>
          <a:p>
            <a:endParaRPr lang="en-GB" dirty="0"/>
          </a:p>
        </p:txBody>
      </p:sp>
    </p:spTree>
    <p:extLst>
      <p:ext uri="{BB962C8B-B14F-4D97-AF65-F5344CB8AC3E}">
        <p14:creationId xmlns:p14="http://schemas.microsoft.com/office/powerpoint/2010/main" val="2955558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 calcmode="lin" valueType="num">
                                      <p:cBhvr additive="base">
                                        <p:cTn id="6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 calcmode="lin" valueType="num">
                                      <p:cBhvr additive="base">
                                        <p:cTn id="6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6123" y="125748"/>
            <a:ext cx="2250786" cy="707886"/>
          </a:xfrm>
          <a:prstGeom prst="rect">
            <a:avLst/>
          </a:prstGeom>
          <a:noFill/>
        </p:spPr>
        <p:txBody>
          <a:bodyPr wrap="none" rtlCol="0">
            <a:spAutoFit/>
          </a:bodyPr>
          <a:lstStyle/>
          <a:p>
            <a:r>
              <a:rPr lang="fr-FR" sz="4000" b="1" dirty="0" smtClean="0"/>
              <a:t>Passage 2</a:t>
            </a:r>
          </a:p>
        </p:txBody>
      </p:sp>
      <p:sp>
        <p:nvSpPr>
          <p:cNvPr id="6" name="Rectangle 5"/>
          <p:cNvSpPr/>
          <p:nvPr/>
        </p:nvSpPr>
        <p:spPr>
          <a:xfrm>
            <a:off x="616122" y="1116719"/>
            <a:ext cx="11002192" cy="3970318"/>
          </a:xfrm>
          <a:prstGeom prst="rect">
            <a:avLst/>
          </a:prstGeom>
          <a:ln w="28575" cmpd="sng">
            <a:solidFill>
              <a:schemeClr val="tx1"/>
            </a:solidFill>
          </a:ln>
        </p:spPr>
        <p:txBody>
          <a:bodyPr wrap="square">
            <a:spAutoFit/>
          </a:bodyPr>
          <a:lstStyle/>
          <a:p>
            <a:pPr algn="just"/>
            <a:r>
              <a:rPr lang="fr-FR" sz="2800" b="1" dirty="0" smtClean="0"/>
              <a:t>«</a:t>
            </a:r>
            <a:r>
              <a:rPr lang="fr-FR" sz="2800" b="1" dirty="0"/>
              <a:t> À huit heures trente, chaque matin, elle est dehors. Dehors pour toute une journée. Il faut tuer le temps. Marcher pour ne pas avoir froid. Trouver un endroit abrité pour s’asseoir. Il faut traverser tout Paris pour un repas chaud. Prendre un ticket. Attendre. Repartir. Demander de l’argent à la sortie d’un magasin ou dans le métro. Quand elle a la force. La force de dire s’il vous plait. Bientôt il faudra trouver un autre lieu d’accueil. C’est sa vie. Aller de foyer en foyer. Tenir le plus longtemps possible. Repousser les échéances. Trouver de quoi manger. Éviter de dormir dans les rues. » </a:t>
            </a:r>
            <a:endParaRPr lang="en-GB" sz="2800"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71680" y="92238"/>
            <a:ext cx="837895" cy="729461"/>
          </a:xfrm>
          <a:prstGeom prst="rect">
            <a:avLst/>
          </a:prstGeom>
        </p:spPr>
      </p:pic>
      <p:sp>
        <p:nvSpPr>
          <p:cNvPr id="8" name="TextBox 7"/>
          <p:cNvSpPr txBox="1"/>
          <p:nvPr/>
        </p:nvSpPr>
        <p:spPr>
          <a:xfrm>
            <a:off x="792158" y="5532927"/>
            <a:ext cx="10841429" cy="1200328"/>
          </a:xfrm>
          <a:prstGeom prst="rect">
            <a:avLst/>
          </a:prstGeom>
          <a:solidFill>
            <a:srgbClr val="DEEBF7"/>
          </a:solidFill>
        </p:spPr>
        <p:txBody>
          <a:bodyPr wrap="none" rtlCol="0">
            <a:spAutoFit/>
          </a:bodyPr>
          <a:lstStyle/>
          <a:p>
            <a:pPr marL="342900" indent="-342900">
              <a:buAutoNum type="arabicPeriod"/>
            </a:pPr>
            <a:r>
              <a:rPr lang="fr-FR" sz="2400" b="1" dirty="0" smtClean="0"/>
              <a:t>Que remarquez-vous?</a:t>
            </a:r>
          </a:p>
          <a:p>
            <a:pPr marL="342900" indent="-342900">
              <a:buAutoNum type="arabicPeriod"/>
            </a:pPr>
            <a:r>
              <a:rPr lang="fr-FR" sz="2400" b="1" dirty="0" smtClean="0"/>
              <a:t>À votre avis, quel effet Delphine de Vigan crée-t-elle en utilisant cette technique?</a:t>
            </a:r>
          </a:p>
          <a:p>
            <a:pPr marL="342900" indent="-342900">
              <a:buAutoNum type="arabicPeriod"/>
            </a:pPr>
            <a:r>
              <a:rPr lang="fr-FR" sz="2400" b="1" dirty="0" smtClean="0"/>
              <a:t>Que veut-elle nous faire comprendre et ressentir?</a:t>
            </a:r>
            <a:endParaRPr lang="fr-FR" sz="2400" b="1" dirty="0"/>
          </a:p>
        </p:txBody>
      </p:sp>
    </p:spTree>
    <p:extLst>
      <p:ext uri="{BB962C8B-B14F-4D97-AF65-F5344CB8AC3E}">
        <p14:creationId xmlns:p14="http://schemas.microsoft.com/office/powerpoint/2010/main" val="37605138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325315" y="263769"/>
            <a:ext cx="11028485" cy="5913194"/>
          </a:xfrm>
        </p:spPr>
        <p:txBody>
          <a:bodyPr>
            <a:normAutofit fontScale="92500" lnSpcReduction="20000"/>
          </a:bodyPr>
          <a:lstStyle/>
          <a:p>
            <a:pPr algn="just">
              <a:spcAft>
                <a:spcPts val="0"/>
              </a:spcAft>
            </a:pPr>
            <a:r>
              <a:rPr lang="fr-FR" b="1" dirty="0">
                <a:latin typeface="Cambria" panose="02040503050406030204" pitchFamily="18" charset="0"/>
                <a:ea typeface="MS Mincho"/>
                <a:cs typeface="Times New Roman" panose="02020603050405020304" pitchFamily="18" charset="0"/>
              </a:rPr>
              <a:t>Lisez le deuxième passage, que remarquez-vous ? </a:t>
            </a:r>
            <a:endParaRPr lang="fr-FR" b="1" dirty="0" smtClean="0">
              <a:latin typeface="Cambria" panose="02040503050406030204" pitchFamily="18" charset="0"/>
              <a:ea typeface="MS Mincho"/>
              <a:cs typeface="Times New Roman" panose="02020603050405020304" pitchFamily="18" charset="0"/>
            </a:endParaRPr>
          </a:p>
          <a:p>
            <a:pPr algn="just">
              <a:spcAft>
                <a:spcPts val="0"/>
              </a:spcAft>
            </a:pPr>
            <a:r>
              <a:rPr lang="fr-FR" b="1" dirty="0" smtClean="0">
                <a:solidFill>
                  <a:srgbClr val="FF0000"/>
                </a:solidFill>
                <a:latin typeface="Cambria" panose="02040503050406030204" pitchFamily="18" charset="0"/>
                <a:ea typeface="MS Mincho"/>
                <a:cs typeface="Times New Roman" panose="02020603050405020304" pitchFamily="18" charset="0"/>
              </a:rPr>
              <a:t>Nous </a:t>
            </a:r>
            <a:r>
              <a:rPr lang="fr-FR" b="1" dirty="0">
                <a:solidFill>
                  <a:srgbClr val="FF0000"/>
                </a:solidFill>
                <a:latin typeface="Cambria" panose="02040503050406030204" pitchFamily="18" charset="0"/>
                <a:ea typeface="MS Mincho"/>
                <a:cs typeface="Times New Roman" panose="02020603050405020304" pitchFamily="18" charset="0"/>
              </a:rPr>
              <a:t>pouvons remarquer l’opposé ici. </a:t>
            </a:r>
            <a:endParaRPr lang="fr-FR" b="1" dirty="0" smtClean="0">
              <a:solidFill>
                <a:srgbClr val="FF0000"/>
              </a:solidFill>
              <a:latin typeface="Cambria" panose="02040503050406030204" pitchFamily="18" charset="0"/>
              <a:ea typeface="MS Mincho"/>
              <a:cs typeface="Times New Roman" panose="02020603050405020304" pitchFamily="18" charset="0"/>
            </a:endParaRPr>
          </a:p>
          <a:p>
            <a:pPr algn="just">
              <a:spcAft>
                <a:spcPts val="0"/>
              </a:spcAft>
            </a:pPr>
            <a:r>
              <a:rPr lang="fr-FR" b="1" dirty="0" smtClean="0">
                <a:solidFill>
                  <a:srgbClr val="FF0000"/>
                </a:solidFill>
                <a:latin typeface="Cambria" panose="02040503050406030204" pitchFamily="18" charset="0"/>
                <a:ea typeface="MS Mincho"/>
                <a:cs typeface="Times New Roman" panose="02020603050405020304" pitchFamily="18" charset="0"/>
              </a:rPr>
              <a:t>Dans </a:t>
            </a:r>
            <a:r>
              <a:rPr lang="fr-FR" b="1" dirty="0">
                <a:solidFill>
                  <a:srgbClr val="FF0000"/>
                </a:solidFill>
                <a:latin typeface="Cambria" panose="02040503050406030204" pitchFamily="18" charset="0"/>
                <a:ea typeface="MS Mincho"/>
                <a:cs typeface="Times New Roman" panose="02020603050405020304" pitchFamily="18" charset="0"/>
              </a:rPr>
              <a:t>ce passage, Delphine utilise des phrases très courtes. </a:t>
            </a:r>
            <a:endParaRPr lang="fr-FR" b="1" dirty="0" smtClean="0">
              <a:solidFill>
                <a:srgbClr val="FF0000"/>
              </a:solidFill>
              <a:latin typeface="Cambria" panose="02040503050406030204" pitchFamily="18" charset="0"/>
              <a:ea typeface="MS Mincho"/>
              <a:cs typeface="Times New Roman" panose="02020603050405020304" pitchFamily="18" charset="0"/>
            </a:endParaRPr>
          </a:p>
          <a:p>
            <a:pPr algn="just">
              <a:spcAft>
                <a:spcPts val="0"/>
              </a:spcAft>
            </a:pPr>
            <a:r>
              <a:rPr lang="fr-FR" b="1" dirty="0" smtClean="0">
                <a:solidFill>
                  <a:srgbClr val="FF0000"/>
                </a:solidFill>
                <a:latin typeface="Cambria" panose="02040503050406030204" pitchFamily="18" charset="0"/>
                <a:ea typeface="MS Mincho"/>
                <a:cs typeface="Times New Roman" panose="02020603050405020304" pitchFamily="18" charset="0"/>
              </a:rPr>
              <a:t>Parfois </a:t>
            </a:r>
            <a:r>
              <a:rPr lang="fr-FR" b="1" dirty="0">
                <a:solidFill>
                  <a:srgbClr val="FF0000"/>
                </a:solidFill>
                <a:latin typeface="Cambria" panose="02040503050406030204" pitchFamily="18" charset="0"/>
                <a:ea typeface="MS Mincho"/>
                <a:cs typeface="Times New Roman" panose="02020603050405020304" pitchFamily="18" charset="0"/>
              </a:rPr>
              <a:t>celles-ci ne font qu’un mot. </a:t>
            </a:r>
            <a:endParaRPr lang="en-GB" dirty="0">
              <a:latin typeface="Cambria" panose="02040503050406030204" pitchFamily="18" charset="0"/>
              <a:ea typeface="MS Mincho"/>
              <a:cs typeface="Times New Roman" panose="02020603050405020304" pitchFamily="18" charset="0"/>
            </a:endParaRPr>
          </a:p>
          <a:p>
            <a:pPr algn="just">
              <a:spcAft>
                <a:spcPts val="0"/>
              </a:spcAft>
            </a:pPr>
            <a:endParaRPr lang="en-GB" dirty="0">
              <a:latin typeface="Cambria" panose="02040503050406030204" pitchFamily="18" charset="0"/>
              <a:ea typeface="MS Mincho"/>
              <a:cs typeface="Times New Roman" panose="02020603050405020304" pitchFamily="18" charset="0"/>
            </a:endParaRPr>
          </a:p>
          <a:p>
            <a:pPr algn="just">
              <a:spcAft>
                <a:spcPts val="0"/>
              </a:spcAft>
            </a:pPr>
            <a:r>
              <a:rPr lang="fr-FR" b="1" dirty="0">
                <a:latin typeface="Cambria" panose="02040503050406030204" pitchFamily="18" charset="0"/>
                <a:ea typeface="MS Mincho"/>
                <a:cs typeface="Times New Roman" panose="02020603050405020304" pitchFamily="18" charset="0"/>
              </a:rPr>
              <a:t>À votre avis, quel effet Delphine de Vigan crée-t-elle en utilisant cette technique ici ? </a:t>
            </a:r>
            <a:endParaRPr lang="fr-FR" b="1" dirty="0" smtClean="0">
              <a:latin typeface="Cambria" panose="02040503050406030204" pitchFamily="18" charset="0"/>
              <a:ea typeface="MS Mincho"/>
              <a:cs typeface="Times New Roman" panose="02020603050405020304" pitchFamily="18" charset="0"/>
            </a:endParaRPr>
          </a:p>
          <a:p>
            <a:pPr algn="just">
              <a:spcAft>
                <a:spcPts val="0"/>
              </a:spcAft>
            </a:pPr>
            <a:r>
              <a:rPr lang="fr-FR" b="1" dirty="0" smtClean="0">
                <a:solidFill>
                  <a:srgbClr val="FF0000"/>
                </a:solidFill>
                <a:latin typeface="Cambria" panose="02040503050406030204" pitchFamily="18" charset="0"/>
                <a:ea typeface="MS Mincho"/>
                <a:cs typeface="Times New Roman" panose="02020603050405020304" pitchFamily="18" charset="0"/>
              </a:rPr>
              <a:t>En </a:t>
            </a:r>
            <a:r>
              <a:rPr lang="fr-FR" b="1" dirty="0">
                <a:solidFill>
                  <a:srgbClr val="FF0000"/>
                </a:solidFill>
                <a:latin typeface="Cambria" panose="02040503050406030204" pitchFamily="18" charset="0"/>
                <a:ea typeface="MS Mincho"/>
                <a:cs typeface="Times New Roman" panose="02020603050405020304" pitchFamily="18" charset="0"/>
              </a:rPr>
              <a:t>tant que lecteur, nous sommes forcés à faire une pause brève après chacun des aspects mentionnés par Lou. </a:t>
            </a:r>
            <a:endParaRPr lang="fr-FR" b="1" dirty="0" smtClean="0">
              <a:solidFill>
                <a:srgbClr val="FF0000"/>
              </a:solidFill>
              <a:latin typeface="Cambria" panose="02040503050406030204" pitchFamily="18" charset="0"/>
              <a:ea typeface="MS Mincho"/>
              <a:cs typeface="Times New Roman" panose="02020603050405020304" pitchFamily="18" charset="0"/>
            </a:endParaRPr>
          </a:p>
          <a:p>
            <a:pPr algn="just">
              <a:spcAft>
                <a:spcPts val="0"/>
              </a:spcAft>
            </a:pPr>
            <a:r>
              <a:rPr lang="fr-FR" b="1" dirty="0" smtClean="0">
                <a:solidFill>
                  <a:srgbClr val="FF0000"/>
                </a:solidFill>
                <a:latin typeface="Cambria" panose="02040503050406030204" pitchFamily="18" charset="0"/>
                <a:ea typeface="MS Mincho"/>
                <a:cs typeface="Times New Roman" panose="02020603050405020304" pitchFamily="18" charset="0"/>
              </a:rPr>
              <a:t>Comme </a:t>
            </a:r>
            <a:r>
              <a:rPr lang="fr-FR" b="1" dirty="0">
                <a:solidFill>
                  <a:srgbClr val="FF0000"/>
                </a:solidFill>
                <a:latin typeface="Cambria" panose="02040503050406030204" pitchFamily="18" charset="0"/>
                <a:ea typeface="MS Mincho"/>
                <a:cs typeface="Times New Roman" panose="02020603050405020304" pitchFamily="18" charset="0"/>
              </a:rPr>
              <a:t>pour nous donner le temps d’en comprendre la gravité. </a:t>
            </a:r>
            <a:endParaRPr lang="en-GB" dirty="0">
              <a:latin typeface="Cambria" panose="02040503050406030204" pitchFamily="18" charset="0"/>
              <a:ea typeface="MS Mincho"/>
              <a:cs typeface="Times New Roman" panose="02020603050405020304" pitchFamily="18" charset="0"/>
            </a:endParaRPr>
          </a:p>
          <a:p>
            <a:pPr algn="just">
              <a:spcAft>
                <a:spcPts val="0"/>
              </a:spcAft>
            </a:pPr>
            <a:endParaRPr lang="en-GB" dirty="0">
              <a:latin typeface="Cambria" panose="02040503050406030204" pitchFamily="18" charset="0"/>
              <a:ea typeface="MS Mincho"/>
              <a:cs typeface="Times New Roman" panose="02020603050405020304" pitchFamily="18" charset="0"/>
            </a:endParaRPr>
          </a:p>
          <a:p>
            <a:pPr algn="just">
              <a:spcAft>
                <a:spcPts val="0"/>
              </a:spcAft>
            </a:pPr>
            <a:r>
              <a:rPr lang="fr-FR" b="1" dirty="0">
                <a:latin typeface="Cambria" panose="02040503050406030204" pitchFamily="18" charset="0"/>
                <a:ea typeface="MS Mincho"/>
                <a:cs typeface="Times New Roman" panose="02020603050405020304" pitchFamily="18" charset="0"/>
              </a:rPr>
              <a:t>Que </a:t>
            </a:r>
            <a:r>
              <a:rPr lang="fr-FR" b="1" dirty="0" err="1">
                <a:latin typeface="Cambria" panose="02040503050406030204" pitchFamily="18" charset="0"/>
                <a:ea typeface="MS Mincho"/>
                <a:cs typeface="Times New Roman" panose="02020603050405020304" pitchFamily="18" charset="0"/>
              </a:rPr>
              <a:t>veut-elle</a:t>
            </a:r>
            <a:r>
              <a:rPr lang="fr-FR" b="1" dirty="0">
                <a:latin typeface="Cambria" panose="02040503050406030204" pitchFamily="18" charset="0"/>
                <a:ea typeface="MS Mincho"/>
                <a:cs typeface="Times New Roman" panose="02020603050405020304" pitchFamily="18" charset="0"/>
              </a:rPr>
              <a:t> nous faire comprendre et ressentir ? </a:t>
            </a:r>
            <a:endParaRPr lang="fr-FR" b="1" dirty="0" smtClean="0">
              <a:latin typeface="Cambria" panose="02040503050406030204" pitchFamily="18" charset="0"/>
              <a:ea typeface="MS Mincho"/>
              <a:cs typeface="Times New Roman" panose="02020603050405020304" pitchFamily="18" charset="0"/>
            </a:endParaRPr>
          </a:p>
          <a:p>
            <a:pPr algn="just">
              <a:spcAft>
                <a:spcPts val="0"/>
              </a:spcAft>
            </a:pPr>
            <a:r>
              <a:rPr lang="fr-FR" b="1" dirty="0" smtClean="0">
                <a:solidFill>
                  <a:srgbClr val="FF0000"/>
                </a:solidFill>
                <a:latin typeface="Cambria" panose="02040503050406030204" pitchFamily="18" charset="0"/>
                <a:ea typeface="MS Mincho"/>
                <a:cs typeface="Times New Roman" panose="02020603050405020304" pitchFamily="18" charset="0"/>
              </a:rPr>
              <a:t>Lorsqu’on </a:t>
            </a:r>
            <a:r>
              <a:rPr lang="fr-FR" b="1" dirty="0">
                <a:solidFill>
                  <a:srgbClr val="FF0000"/>
                </a:solidFill>
                <a:latin typeface="Cambria" panose="02040503050406030204" pitchFamily="18" charset="0"/>
                <a:ea typeface="MS Mincho"/>
                <a:cs typeface="Times New Roman" panose="02020603050405020304" pitchFamily="18" charset="0"/>
              </a:rPr>
              <a:t>lit se passage, on se met à la place de No </a:t>
            </a:r>
            <a:endParaRPr lang="fr-FR" b="1" dirty="0" smtClean="0">
              <a:solidFill>
                <a:srgbClr val="FF0000"/>
              </a:solidFill>
              <a:latin typeface="Cambria" panose="02040503050406030204" pitchFamily="18" charset="0"/>
              <a:ea typeface="MS Mincho"/>
              <a:cs typeface="Times New Roman" panose="02020603050405020304" pitchFamily="18" charset="0"/>
            </a:endParaRPr>
          </a:p>
          <a:p>
            <a:pPr algn="just">
              <a:spcAft>
                <a:spcPts val="0"/>
              </a:spcAft>
            </a:pPr>
            <a:r>
              <a:rPr lang="fr-FR" b="1" dirty="0" smtClean="0">
                <a:solidFill>
                  <a:srgbClr val="FF0000"/>
                </a:solidFill>
                <a:latin typeface="Cambria" panose="02040503050406030204" pitchFamily="18" charset="0"/>
                <a:ea typeface="MS Mincho"/>
                <a:cs typeface="Times New Roman" panose="02020603050405020304" pitchFamily="18" charset="0"/>
              </a:rPr>
              <a:t>et </a:t>
            </a:r>
            <a:r>
              <a:rPr lang="fr-FR" b="1" dirty="0">
                <a:solidFill>
                  <a:srgbClr val="FF0000"/>
                </a:solidFill>
                <a:latin typeface="Cambria" panose="02040503050406030204" pitchFamily="18" charset="0"/>
                <a:ea typeface="MS Mincho"/>
                <a:cs typeface="Times New Roman" panose="02020603050405020304" pitchFamily="18" charset="0"/>
              </a:rPr>
              <a:t>il est possible de ressentir les difficultés de sa vie et les défis quotidiens, qui s’enchainent les uns après les autres.</a:t>
            </a:r>
            <a:endParaRPr lang="en-GB" dirty="0">
              <a:latin typeface="Cambria" panose="02040503050406030204" pitchFamily="18" charset="0"/>
              <a:ea typeface="MS Mincho"/>
              <a:cs typeface="Times New Roman" panose="02020603050405020304" pitchFamily="18" charset="0"/>
            </a:endParaRPr>
          </a:p>
          <a:p>
            <a:endParaRPr lang="en-GB" dirty="0"/>
          </a:p>
        </p:txBody>
      </p:sp>
    </p:spTree>
    <p:extLst>
      <p:ext uri="{BB962C8B-B14F-4D97-AF65-F5344CB8AC3E}">
        <p14:creationId xmlns:p14="http://schemas.microsoft.com/office/powerpoint/2010/main" val="4207368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 calcmode="lin" valueType="num">
                                      <p:cBhvr additive="base">
                                        <p:cTn id="6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579" y="0"/>
            <a:ext cx="10515600" cy="829484"/>
          </a:xfrm>
        </p:spPr>
        <p:txBody>
          <a:bodyPr/>
          <a:lstStyle/>
          <a:p>
            <a:r>
              <a:rPr lang="fr-FR" b="1" dirty="0" smtClean="0"/>
              <a:t>Les figures de style</a:t>
            </a:r>
            <a:endParaRPr lang="fr-FR" sz="3200" b="1" dirty="0"/>
          </a:p>
        </p:txBody>
      </p:sp>
      <p:sp>
        <p:nvSpPr>
          <p:cNvPr id="4" name="TextBox 3"/>
          <p:cNvSpPr txBox="1"/>
          <p:nvPr/>
        </p:nvSpPr>
        <p:spPr>
          <a:xfrm>
            <a:off x="2896826" y="1030943"/>
            <a:ext cx="9075772" cy="5516896"/>
          </a:xfrm>
          <a:prstGeom prst="rect">
            <a:avLst/>
          </a:prstGeom>
          <a:solidFill>
            <a:schemeClr val="accent6">
              <a:lumMod val="40000"/>
              <a:lumOff val="60000"/>
            </a:schemeClr>
          </a:solidFill>
        </p:spPr>
        <p:txBody>
          <a:bodyPr wrap="square" rtlCol="0">
            <a:spAutoFit/>
          </a:bodyPr>
          <a:lstStyle/>
          <a:p>
            <a:pPr marL="342900" indent="-342900">
              <a:buAutoNum type="arabicPeriod"/>
            </a:pPr>
            <a:r>
              <a:rPr lang="fr-FR" b="1" dirty="0" smtClean="0"/>
              <a:t>Elle consiste à donner à un mot un sens qu’on attribue généralement à un autre, en jouant sur l’analogie, les ressemblances. (synonyme= image)</a:t>
            </a:r>
          </a:p>
          <a:p>
            <a:pPr marL="342900" indent="-342900">
              <a:buAutoNum type="arabicPeriod"/>
            </a:pPr>
            <a:endParaRPr lang="fr-FR" sz="1050" b="1" dirty="0" smtClean="0"/>
          </a:p>
          <a:p>
            <a:pPr marL="342900" indent="-342900">
              <a:buAutoNum type="arabicPeriod"/>
            </a:pPr>
            <a:r>
              <a:rPr lang="fr-FR" b="1" dirty="0" smtClean="0"/>
              <a:t>Elle permet d’exagérer à l’extrême. </a:t>
            </a:r>
          </a:p>
          <a:p>
            <a:pPr marL="342900" indent="-342900">
              <a:buAutoNum type="arabicPeriod"/>
            </a:pPr>
            <a:endParaRPr lang="fr-FR" sz="1050" b="1" dirty="0" smtClean="0"/>
          </a:p>
          <a:p>
            <a:pPr marL="342900" indent="-342900">
              <a:buAutoNum type="arabicPeriod"/>
            </a:pPr>
            <a:r>
              <a:rPr lang="fr-FR" b="1" dirty="0" smtClean="0"/>
              <a:t>Elle permet d’éviter de se répéter en utilisant un ensemble de mots qui a la même signification qu’un mot simple. </a:t>
            </a:r>
          </a:p>
          <a:p>
            <a:pPr marL="342900" indent="-342900">
              <a:buAutoNum type="arabicPeriod"/>
            </a:pPr>
            <a:endParaRPr lang="fr-FR" sz="1050" b="1" dirty="0" smtClean="0"/>
          </a:p>
          <a:p>
            <a:pPr marL="342900" indent="-342900">
              <a:buAutoNum type="arabicPeriod"/>
            </a:pPr>
            <a:r>
              <a:rPr lang="fr-FR" b="1" dirty="0" smtClean="0"/>
              <a:t>Elle est utilisée pour faire une description en accumulant les mots les uns après les autres.</a:t>
            </a:r>
          </a:p>
          <a:p>
            <a:pPr marL="342900" indent="-342900">
              <a:buAutoNum type="arabicPeriod"/>
            </a:pPr>
            <a:endParaRPr lang="fr-FR" sz="1050" b="1" dirty="0" smtClean="0"/>
          </a:p>
          <a:p>
            <a:pPr marL="342900" indent="-342900">
              <a:buAutoNum type="arabicPeriod"/>
            </a:pPr>
            <a:r>
              <a:rPr lang="fr-FR" b="1" dirty="0" smtClean="0"/>
              <a:t>C’est une phrase qui résume un principe ou une situation de façon concise, en très peu de mots. </a:t>
            </a:r>
          </a:p>
          <a:p>
            <a:pPr marL="342900" indent="-342900">
              <a:buAutoNum type="arabicPeriod"/>
            </a:pPr>
            <a:endParaRPr lang="fr-FR" sz="1050" b="1" dirty="0" smtClean="0"/>
          </a:p>
          <a:p>
            <a:pPr marL="342900" indent="-342900">
              <a:buAutoNum type="arabicPeriod"/>
            </a:pPr>
            <a:r>
              <a:rPr lang="fr-FR" b="1" dirty="0" smtClean="0"/>
              <a:t>C’est la reprise d’un mot ou d’une série de mots au début de phrases et permet de renforcer une idée. </a:t>
            </a:r>
          </a:p>
          <a:p>
            <a:pPr marL="342900" indent="-342900">
              <a:buAutoNum type="arabicPeriod"/>
            </a:pPr>
            <a:endParaRPr lang="fr-FR" sz="1050" b="1" dirty="0" smtClean="0"/>
          </a:p>
          <a:p>
            <a:pPr marL="342900" indent="-342900">
              <a:buAutoNum type="arabicPeriod"/>
            </a:pPr>
            <a:r>
              <a:rPr lang="fr-FR" b="1" dirty="0" smtClean="0"/>
              <a:t>Elle consiste à rapprocher deux mots ou groupes de mots exprimant des idées contraires. (synonyme= opposition)</a:t>
            </a:r>
          </a:p>
          <a:p>
            <a:pPr marL="342900" indent="-342900">
              <a:buAutoNum type="arabicPeriod"/>
            </a:pPr>
            <a:endParaRPr lang="fr-FR" sz="1050" b="1" dirty="0" smtClean="0"/>
          </a:p>
          <a:p>
            <a:pPr marL="342900" indent="-342900">
              <a:buAutoNum type="arabicPeriod"/>
            </a:pPr>
            <a:r>
              <a:rPr lang="fr-FR" b="1" dirty="0" smtClean="0"/>
              <a:t>Une phrase dans laquelle un mot ou une expression est utilisée à plusieurs reprise permettant d’insister sur un message. </a:t>
            </a:r>
          </a:p>
          <a:p>
            <a:pPr marL="342900" indent="-342900">
              <a:buAutoNum type="arabicPeriod"/>
            </a:pPr>
            <a:endParaRPr lang="fr-FR" sz="900" b="1" dirty="0" smtClean="0"/>
          </a:p>
          <a:p>
            <a:pPr marL="342900" indent="-342900">
              <a:buAutoNum type="arabicPeriod"/>
            </a:pPr>
            <a:r>
              <a:rPr lang="fr-FR" b="1" dirty="0" smtClean="0"/>
              <a:t>Elle consiste à rapprocher deux idées qui sont liées par un mot de liaison. </a:t>
            </a:r>
          </a:p>
        </p:txBody>
      </p:sp>
      <p:sp>
        <p:nvSpPr>
          <p:cNvPr id="5" name="TextBox 4"/>
          <p:cNvSpPr txBox="1"/>
          <p:nvPr/>
        </p:nvSpPr>
        <p:spPr>
          <a:xfrm>
            <a:off x="699234" y="1555312"/>
            <a:ext cx="1854419" cy="4221669"/>
          </a:xfrm>
          <a:prstGeom prst="rect">
            <a:avLst/>
          </a:prstGeom>
          <a:solidFill>
            <a:schemeClr val="accent1">
              <a:lumMod val="20000"/>
              <a:lumOff val="80000"/>
            </a:schemeClr>
          </a:solidFill>
        </p:spPr>
        <p:txBody>
          <a:bodyPr wrap="none" rtlCol="0">
            <a:spAutoFit/>
          </a:bodyPr>
          <a:lstStyle/>
          <a:p>
            <a:pPr>
              <a:lnSpc>
                <a:spcPct val="150000"/>
              </a:lnSpc>
            </a:pPr>
            <a:r>
              <a:rPr lang="fr-FR" sz="2000" b="1" dirty="0" smtClean="0"/>
              <a:t>L’hyperbole</a:t>
            </a:r>
          </a:p>
          <a:p>
            <a:pPr>
              <a:lnSpc>
                <a:spcPct val="150000"/>
              </a:lnSpc>
            </a:pPr>
            <a:r>
              <a:rPr lang="fr-FR" sz="2000" b="1" dirty="0" smtClean="0"/>
              <a:t>La périphrase</a:t>
            </a:r>
          </a:p>
          <a:p>
            <a:pPr>
              <a:lnSpc>
                <a:spcPct val="150000"/>
              </a:lnSpc>
            </a:pPr>
            <a:r>
              <a:rPr lang="fr-FR" sz="2000" b="1" dirty="0" smtClean="0"/>
              <a:t>L’anaphore</a:t>
            </a:r>
          </a:p>
          <a:p>
            <a:pPr>
              <a:lnSpc>
                <a:spcPct val="150000"/>
              </a:lnSpc>
            </a:pPr>
            <a:r>
              <a:rPr lang="fr-FR" sz="2000" b="1" dirty="0" smtClean="0"/>
              <a:t>La répétition</a:t>
            </a:r>
          </a:p>
          <a:p>
            <a:pPr>
              <a:lnSpc>
                <a:spcPct val="150000"/>
              </a:lnSpc>
            </a:pPr>
            <a:r>
              <a:rPr lang="fr-FR" sz="2000" b="1" dirty="0" smtClean="0"/>
              <a:t>La métaphore</a:t>
            </a:r>
          </a:p>
          <a:p>
            <a:pPr>
              <a:lnSpc>
                <a:spcPct val="150000"/>
              </a:lnSpc>
            </a:pPr>
            <a:r>
              <a:rPr lang="fr-FR" sz="2000" b="1" dirty="0" smtClean="0"/>
              <a:t>L’énumération</a:t>
            </a:r>
          </a:p>
          <a:p>
            <a:pPr>
              <a:lnSpc>
                <a:spcPct val="150000"/>
              </a:lnSpc>
            </a:pPr>
            <a:r>
              <a:rPr lang="fr-FR" sz="2000" b="1" dirty="0" smtClean="0"/>
              <a:t>L’antithèse</a:t>
            </a:r>
          </a:p>
          <a:p>
            <a:pPr>
              <a:lnSpc>
                <a:spcPct val="150000"/>
              </a:lnSpc>
            </a:pPr>
            <a:r>
              <a:rPr lang="fr-FR" sz="2000" b="1" dirty="0" smtClean="0"/>
              <a:t>La comparaison</a:t>
            </a:r>
          </a:p>
          <a:p>
            <a:pPr>
              <a:lnSpc>
                <a:spcPct val="150000"/>
              </a:lnSpc>
            </a:pPr>
            <a:r>
              <a:rPr lang="fr-FR" sz="2000" b="1" dirty="0" smtClean="0"/>
              <a:t>L’aphorisme</a:t>
            </a:r>
          </a:p>
        </p:txBody>
      </p:sp>
    </p:spTree>
    <p:extLst>
      <p:ext uri="{BB962C8B-B14F-4D97-AF65-F5344CB8AC3E}">
        <p14:creationId xmlns:p14="http://schemas.microsoft.com/office/powerpoint/2010/main" val="25462016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579" y="0"/>
            <a:ext cx="5608713" cy="829484"/>
          </a:xfrm>
        </p:spPr>
        <p:txBody>
          <a:bodyPr/>
          <a:lstStyle/>
          <a:p>
            <a:r>
              <a:rPr lang="fr-FR" b="1" dirty="0" smtClean="0"/>
              <a:t>Les figures de style</a:t>
            </a:r>
            <a:endParaRPr lang="fr-FR" sz="3200" b="1" dirty="0"/>
          </a:p>
        </p:txBody>
      </p:sp>
      <p:sp>
        <p:nvSpPr>
          <p:cNvPr id="6" name="TextBox 5"/>
          <p:cNvSpPr txBox="1"/>
          <p:nvPr/>
        </p:nvSpPr>
        <p:spPr>
          <a:xfrm>
            <a:off x="9070367" y="0"/>
            <a:ext cx="2641769" cy="646331"/>
          </a:xfrm>
          <a:prstGeom prst="rect">
            <a:avLst/>
          </a:prstGeom>
          <a:noFill/>
        </p:spPr>
        <p:txBody>
          <a:bodyPr wrap="none" rtlCol="0">
            <a:spAutoFit/>
          </a:bodyPr>
          <a:lstStyle/>
          <a:p>
            <a:r>
              <a:rPr lang="fr-FR" sz="3600" b="1" dirty="0" smtClean="0">
                <a:solidFill>
                  <a:srgbClr val="FF0000"/>
                </a:solidFill>
              </a:rPr>
              <a:t>Les réponses</a:t>
            </a:r>
            <a:endParaRPr lang="fr-FR" sz="3600" b="1" dirty="0">
              <a:solidFill>
                <a:srgbClr val="FF0000"/>
              </a:solidFill>
            </a:endParaRPr>
          </a:p>
        </p:txBody>
      </p:sp>
      <p:pic>
        <p:nvPicPr>
          <p:cNvPr id="5" name="Picture 4" descr="Screen Shot 2018-11-25 at 12.37.4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608" y="588152"/>
            <a:ext cx="11007969" cy="6266425"/>
          </a:xfrm>
          <a:prstGeom prst="rect">
            <a:avLst/>
          </a:prstGeom>
        </p:spPr>
      </p:pic>
    </p:spTree>
    <p:extLst>
      <p:ext uri="{BB962C8B-B14F-4D97-AF65-F5344CB8AC3E}">
        <p14:creationId xmlns:p14="http://schemas.microsoft.com/office/powerpoint/2010/main" val="4320509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51387" y="0"/>
            <a:ext cx="3962243" cy="707886"/>
          </a:xfrm>
          <a:prstGeom prst="rect">
            <a:avLst/>
          </a:prstGeom>
          <a:noFill/>
        </p:spPr>
        <p:txBody>
          <a:bodyPr wrap="none" rtlCol="0">
            <a:spAutoFit/>
          </a:bodyPr>
          <a:lstStyle/>
          <a:p>
            <a:r>
              <a:rPr lang="fr-FR" sz="4000" b="1" dirty="0" smtClean="0">
                <a:solidFill>
                  <a:srgbClr val="0070C0"/>
                </a:solidFill>
              </a:rPr>
              <a:t>Pour commencer:</a:t>
            </a:r>
            <a:endParaRPr lang="fr-FR" sz="4000" b="1" dirty="0">
              <a:solidFill>
                <a:srgbClr val="0070C0"/>
              </a:solidFill>
            </a:endParaRPr>
          </a:p>
        </p:txBody>
      </p:sp>
      <p:sp>
        <p:nvSpPr>
          <p:cNvPr id="8" name="TextBox 7"/>
          <p:cNvSpPr txBox="1"/>
          <p:nvPr/>
        </p:nvSpPr>
        <p:spPr>
          <a:xfrm>
            <a:off x="733157" y="995147"/>
            <a:ext cx="3886776" cy="369332"/>
          </a:xfrm>
          <a:prstGeom prst="rect">
            <a:avLst/>
          </a:prstGeom>
          <a:noFill/>
          <a:ln w="28575" cmpd="sng">
            <a:solidFill>
              <a:schemeClr val="tx1"/>
            </a:solidFill>
          </a:ln>
        </p:spPr>
        <p:txBody>
          <a:bodyPr wrap="none" rtlCol="0">
            <a:spAutoFit/>
          </a:bodyPr>
          <a:lstStyle/>
          <a:p>
            <a:r>
              <a:rPr lang="fr-FR" dirty="0" smtClean="0"/>
              <a:t>1. Lou annonce le thème de son exposé</a:t>
            </a:r>
          </a:p>
        </p:txBody>
      </p:sp>
      <p:sp>
        <p:nvSpPr>
          <p:cNvPr id="9" name="TextBox 8"/>
          <p:cNvSpPr txBox="1"/>
          <p:nvPr/>
        </p:nvSpPr>
        <p:spPr>
          <a:xfrm>
            <a:off x="5637982" y="6323068"/>
            <a:ext cx="2993127" cy="369332"/>
          </a:xfrm>
          <a:prstGeom prst="rect">
            <a:avLst/>
          </a:prstGeom>
          <a:noFill/>
          <a:ln w="28575" cmpd="sng">
            <a:solidFill>
              <a:schemeClr val="tx1"/>
            </a:solidFill>
          </a:ln>
        </p:spPr>
        <p:txBody>
          <a:bodyPr wrap="none" rtlCol="0">
            <a:spAutoFit/>
          </a:bodyPr>
          <a:lstStyle/>
          <a:p>
            <a:r>
              <a:rPr lang="fr-FR" dirty="0" smtClean="0"/>
              <a:t>23. Lou et Lucas s’embrassent</a:t>
            </a:r>
          </a:p>
        </p:txBody>
      </p:sp>
      <p:sp>
        <p:nvSpPr>
          <p:cNvPr id="10" name="TextBox 9"/>
          <p:cNvSpPr txBox="1"/>
          <p:nvPr/>
        </p:nvSpPr>
        <p:spPr>
          <a:xfrm>
            <a:off x="728452" y="1487992"/>
            <a:ext cx="3122256" cy="369332"/>
          </a:xfrm>
          <a:prstGeom prst="rect">
            <a:avLst/>
          </a:prstGeom>
          <a:noFill/>
          <a:ln w="28575" cmpd="sng">
            <a:solidFill>
              <a:schemeClr val="tx1"/>
            </a:solidFill>
          </a:ln>
        </p:spPr>
        <p:txBody>
          <a:bodyPr wrap="none" rtlCol="0">
            <a:spAutoFit/>
          </a:bodyPr>
          <a:lstStyle/>
          <a:p>
            <a:r>
              <a:rPr lang="fr-FR" dirty="0" smtClean="0"/>
              <a:t>2. La rencontre entre Lou et No</a:t>
            </a:r>
          </a:p>
        </p:txBody>
      </p:sp>
      <p:sp>
        <p:nvSpPr>
          <p:cNvPr id="11" name="TextBox 10"/>
          <p:cNvSpPr txBox="1"/>
          <p:nvPr/>
        </p:nvSpPr>
        <p:spPr>
          <a:xfrm>
            <a:off x="723748" y="1954649"/>
            <a:ext cx="4089882" cy="369332"/>
          </a:xfrm>
          <a:prstGeom prst="rect">
            <a:avLst/>
          </a:prstGeom>
          <a:noFill/>
          <a:ln w="28575" cmpd="sng">
            <a:solidFill>
              <a:schemeClr val="tx1"/>
            </a:solidFill>
          </a:ln>
        </p:spPr>
        <p:txBody>
          <a:bodyPr wrap="none" rtlCol="0">
            <a:spAutoFit/>
          </a:bodyPr>
          <a:lstStyle/>
          <a:p>
            <a:r>
              <a:rPr lang="fr-FR" dirty="0" smtClean="0"/>
              <a:t>3. Lou propose à No d’aller boire un verre</a:t>
            </a:r>
          </a:p>
        </p:txBody>
      </p:sp>
      <p:sp>
        <p:nvSpPr>
          <p:cNvPr id="12" name="TextBox 11"/>
          <p:cNvSpPr txBox="1"/>
          <p:nvPr/>
        </p:nvSpPr>
        <p:spPr>
          <a:xfrm>
            <a:off x="723747" y="2412940"/>
            <a:ext cx="4493538" cy="369332"/>
          </a:xfrm>
          <a:prstGeom prst="rect">
            <a:avLst/>
          </a:prstGeom>
          <a:noFill/>
          <a:ln w="28575" cmpd="sng">
            <a:solidFill>
              <a:schemeClr val="tx1"/>
            </a:solidFill>
          </a:ln>
        </p:spPr>
        <p:txBody>
          <a:bodyPr wrap="none" rtlCol="0">
            <a:spAutoFit/>
          </a:bodyPr>
          <a:lstStyle/>
          <a:p>
            <a:r>
              <a:rPr lang="fr-FR" dirty="0" smtClean="0"/>
              <a:t>4. Lou demande à No si elle peut l’interviewer  </a:t>
            </a:r>
          </a:p>
        </p:txBody>
      </p:sp>
      <p:sp>
        <p:nvSpPr>
          <p:cNvPr id="13" name="TextBox 12"/>
          <p:cNvSpPr txBox="1"/>
          <p:nvPr/>
        </p:nvSpPr>
        <p:spPr>
          <a:xfrm>
            <a:off x="710655" y="2884325"/>
            <a:ext cx="3698448" cy="369332"/>
          </a:xfrm>
          <a:prstGeom prst="rect">
            <a:avLst/>
          </a:prstGeom>
          <a:noFill/>
          <a:ln w="28575" cmpd="sng">
            <a:solidFill>
              <a:schemeClr val="tx1"/>
            </a:solidFill>
          </a:ln>
        </p:spPr>
        <p:txBody>
          <a:bodyPr wrap="none" rtlCol="0">
            <a:spAutoFit/>
          </a:bodyPr>
          <a:lstStyle/>
          <a:p>
            <a:r>
              <a:rPr lang="fr-FR" dirty="0" smtClean="0"/>
              <a:t>5. Retour en arrière: La mort de Thaïs</a:t>
            </a:r>
          </a:p>
        </p:txBody>
      </p:sp>
      <p:sp>
        <p:nvSpPr>
          <p:cNvPr id="15" name="TextBox 14"/>
          <p:cNvSpPr txBox="1"/>
          <p:nvPr/>
        </p:nvSpPr>
        <p:spPr>
          <a:xfrm>
            <a:off x="723747" y="3368804"/>
            <a:ext cx="3081680" cy="369332"/>
          </a:xfrm>
          <a:prstGeom prst="rect">
            <a:avLst/>
          </a:prstGeom>
          <a:noFill/>
          <a:ln w="28575" cmpd="sng">
            <a:solidFill>
              <a:schemeClr val="tx1"/>
            </a:solidFill>
          </a:ln>
        </p:spPr>
        <p:txBody>
          <a:bodyPr wrap="none" rtlCol="0">
            <a:spAutoFit/>
          </a:bodyPr>
          <a:lstStyle/>
          <a:p>
            <a:r>
              <a:rPr lang="fr-FR" dirty="0" smtClean="0"/>
              <a:t>6. Les interviews de No au café</a:t>
            </a:r>
          </a:p>
        </p:txBody>
      </p:sp>
      <p:sp>
        <p:nvSpPr>
          <p:cNvPr id="16" name="TextBox 15"/>
          <p:cNvSpPr txBox="1"/>
          <p:nvPr/>
        </p:nvSpPr>
        <p:spPr>
          <a:xfrm>
            <a:off x="710655" y="3840190"/>
            <a:ext cx="2216284" cy="369332"/>
          </a:xfrm>
          <a:prstGeom prst="rect">
            <a:avLst/>
          </a:prstGeom>
          <a:noFill/>
          <a:ln w="28575" cmpd="sng">
            <a:solidFill>
              <a:schemeClr val="tx1"/>
            </a:solidFill>
          </a:ln>
        </p:spPr>
        <p:txBody>
          <a:bodyPr wrap="none" rtlCol="0">
            <a:spAutoFit/>
          </a:bodyPr>
          <a:lstStyle/>
          <a:p>
            <a:r>
              <a:rPr lang="fr-FR" dirty="0" smtClean="0"/>
              <a:t>7. Lou fait son exposé</a:t>
            </a:r>
          </a:p>
        </p:txBody>
      </p:sp>
      <p:sp>
        <p:nvSpPr>
          <p:cNvPr id="17" name="TextBox 16"/>
          <p:cNvSpPr txBox="1"/>
          <p:nvPr/>
        </p:nvSpPr>
        <p:spPr>
          <a:xfrm>
            <a:off x="697563" y="4324669"/>
            <a:ext cx="3205212" cy="369332"/>
          </a:xfrm>
          <a:prstGeom prst="rect">
            <a:avLst/>
          </a:prstGeom>
          <a:noFill/>
          <a:ln w="28575" cmpd="sng">
            <a:solidFill>
              <a:schemeClr val="tx1"/>
            </a:solidFill>
          </a:ln>
        </p:spPr>
        <p:txBody>
          <a:bodyPr wrap="none" rtlCol="0">
            <a:spAutoFit/>
          </a:bodyPr>
          <a:lstStyle/>
          <a:p>
            <a:r>
              <a:rPr lang="fr-FR" dirty="0" smtClean="0"/>
              <a:t>8. No disparaît et Lou la cherche</a:t>
            </a:r>
          </a:p>
        </p:txBody>
      </p:sp>
      <p:sp>
        <p:nvSpPr>
          <p:cNvPr id="18" name="TextBox 17"/>
          <p:cNvSpPr txBox="1"/>
          <p:nvPr/>
        </p:nvSpPr>
        <p:spPr>
          <a:xfrm>
            <a:off x="697563" y="4822242"/>
            <a:ext cx="2190924" cy="369332"/>
          </a:xfrm>
          <a:prstGeom prst="rect">
            <a:avLst/>
          </a:prstGeom>
          <a:noFill/>
          <a:ln w="28575" cmpd="sng">
            <a:solidFill>
              <a:schemeClr val="tx1"/>
            </a:solidFill>
          </a:ln>
        </p:spPr>
        <p:txBody>
          <a:bodyPr wrap="none" rtlCol="0">
            <a:spAutoFit/>
          </a:bodyPr>
          <a:lstStyle/>
          <a:p>
            <a:r>
              <a:rPr lang="fr-FR" dirty="0" smtClean="0"/>
              <a:t>9. La soupe populaire</a:t>
            </a:r>
          </a:p>
        </p:txBody>
      </p:sp>
      <p:sp>
        <p:nvSpPr>
          <p:cNvPr id="19" name="TextBox 18"/>
          <p:cNvSpPr txBox="1"/>
          <p:nvPr/>
        </p:nvSpPr>
        <p:spPr>
          <a:xfrm>
            <a:off x="710655" y="5293627"/>
            <a:ext cx="2822783" cy="369332"/>
          </a:xfrm>
          <a:prstGeom prst="rect">
            <a:avLst/>
          </a:prstGeom>
          <a:noFill/>
          <a:ln w="28575" cmpd="sng">
            <a:solidFill>
              <a:schemeClr val="tx1"/>
            </a:solidFill>
          </a:ln>
        </p:spPr>
        <p:txBody>
          <a:bodyPr wrap="none" rtlCol="0">
            <a:spAutoFit/>
          </a:bodyPr>
          <a:lstStyle/>
          <a:p>
            <a:r>
              <a:rPr lang="fr-FR" dirty="0" smtClean="0"/>
              <a:t>10. L’arrivée de No chez Lou</a:t>
            </a:r>
          </a:p>
        </p:txBody>
      </p:sp>
      <p:sp>
        <p:nvSpPr>
          <p:cNvPr id="20" name="TextBox 19"/>
          <p:cNvSpPr txBox="1"/>
          <p:nvPr/>
        </p:nvSpPr>
        <p:spPr>
          <a:xfrm>
            <a:off x="710656" y="5768497"/>
            <a:ext cx="2930535" cy="369332"/>
          </a:xfrm>
          <a:prstGeom prst="rect">
            <a:avLst/>
          </a:prstGeom>
          <a:noFill/>
          <a:ln w="28575" cmpd="sng">
            <a:solidFill>
              <a:schemeClr val="tx1"/>
            </a:solidFill>
          </a:ln>
        </p:spPr>
        <p:txBody>
          <a:bodyPr wrap="none" rtlCol="0">
            <a:spAutoFit/>
          </a:bodyPr>
          <a:lstStyle/>
          <a:p>
            <a:r>
              <a:rPr lang="fr-FR" dirty="0" smtClean="0"/>
              <a:t>11. L’état d’Anouk s’améliore</a:t>
            </a:r>
          </a:p>
        </p:txBody>
      </p:sp>
      <p:sp>
        <p:nvSpPr>
          <p:cNvPr id="21" name="TextBox 20"/>
          <p:cNvSpPr txBox="1"/>
          <p:nvPr/>
        </p:nvSpPr>
        <p:spPr>
          <a:xfrm>
            <a:off x="5633278" y="1011878"/>
            <a:ext cx="2764398" cy="369332"/>
          </a:xfrm>
          <a:prstGeom prst="rect">
            <a:avLst/>
          </a:prstGeom>
          <a:noFill/>
          <a:ln w="28575" cmpd="sng">
            <a:solidFill>
              <a:schemeClr val="tx1"/>
            </a:solidFill>
          </a:ln>
        </p:spPr>
        <p:txBody>
          <a:bodyPr wrap="none" rtlCol="0">
            <a:spAutoFit/>
          </a:bodyPr>
          <a:lstStyle/>
          <a:p>
            <a:r>
              <a:rPr lang="fr-FR" dirty="0" smtClean="0"/>
              <a:t>12. No raconte son enfance</a:t>
            </a:r>
          </a:p>
        </p:txBody>
      </p:sp>
      <p:sp>
        <p:nvSpPr>
          <p:cNvPr id="22" name="TextBox 21"/>
          <p:cNvSpPr txBox="1"/>
          <p:nvPr/>
        </p:nvSpPr>
        <p:spPr>
          <a:xfrm>
            <a:off x="5633277" y="1496358"/>
            <a:ext cx="2408006" cy="369332"/>
          </a:xfrm>
          <a:prstGeom prst="rect">
            <a:avLst/>
          </a:prstGeom>
          <a:noFill/>
          <a:ln w="28575" cmpd="sng">
            <a:solidFill>
              <a:schemeClr val="tx1"/>
            </a:solidFill>
          </a:ln>
        </p:spPr>
        <p:txBody>
          <a:bodyPr wrap="none" rtlCol="0">
            <a:spAutoFit/>
          </a:bodyPr>
          <a:lstStyle/>
          <a:p>
            <a:r>
              <a:rPr lang="fr-FR" dirty="0" smtClean="0"/>
              <a:t>13. No trouve du travail</a:t>
            </a:r>
          </a:p>
        </p:txBody>
      </p:sp>
      <p:sp>
        <p:nvSpPr>
          <p:cNvPr id="23" name="TextBox 22"/>
          <p:cNvSpPr txBox="1"/>
          <p:nvPr/>
        </p:nvSpPr>
        <p:spPr>
          <a:xfrm>
            <a:off x="5633277" y="1993930"/>
            <a:ext cx="4757808" cy="369332"/>
          </a:xfrm>
          <a:prstGeom prst="rect">
            <a:avLst/>
          </a:prstGeom>
          <a:noFill/>
          <a:ln w="28575" cmpd="sng">
            <a:solidFill>
              <a:schemeClr val="tx1"/>
            </a:solidFill>
          </a:ln>
        </p:spPr>
        <p:txBody>
          <a:bodyPr wrap="none" rtlCol="0">
            <a:spAutoFit/>
          </a:bodyPr>
          <a:lstStyle/>
          <a:p>
            <a:r>
              <a:rPr lang="fr-FR" dirty="0" smtClean="0"/>
              <a:t>14. No et Lou vont à Ivry pour voir la mère de No</a:t>
            </a:r>
          </a:p>
        </p:txBody>
      </p:sp>
      <p:sp>
        <p:nvSpPr>
          <p:cNvPr id="24" name="TextBox 23"/>
          <p:cNvSpPr txBox="1"/>
          <p:nvPr/>
        </p:nvSpPr>
        <p:spPr>
          <a:xfrm>
            <a:off x="5633278" y="2465315"/>
            <a:ext cx="4761528" cy="369332"/>
          </a:xfrm>
          <a:prstGeom prst="rect">
            <a:avLst/>
          </a:prstGeom>
          <a:noFill/>
          <a:ln w="28575" cmpd="sng">
            <a:solidFill>
              <a:schemeClr val="tx1"/>
            </a:solidFill>
          </a:ln>
        </p:spPr>
        <p:txBody>
          <a:bodyPr wrap="none" rtlCol="0">
            <a:spAutoFit/>
          </a:bodyPr>
          <a:lstStyle/>
          <a:p>
            <a:r>
              <a:rPr lang="fr-FR" dirty="0" smtClean="0"/>
              <a:t>15. Le changement dans le comportement de No</a:t>
            </a:r>
          </a:p>
        </p:txBody>
      </p:sp>
      <p:sp>
        <p:nvSpPr>
          <p:cNvPr id="25" name="TextBox 24"/>
          <p:cNvSpPr txBox="1"/>
          <p:nvPr/>
        </p:nvSpPr>
        <p:spPr>
          <a:xfrm>
            <a:off x="5646371" y="2936700"/>
            <a:ext cx="4324546" cy="369332"/>
          </a:xfrm>
          <a:prstGeom prst="rect">
            <a:avLst/>
          </a:prstGeom>
          <a:noFill/>
          <a:ln w="28575" cmpd="sng">
            <a:solidFill>
              <a:schemeClr val="tx1"/>
            </a:solidFill>
          </a:ln>
        </p:spPr>
        <p:txBody>
          <a:bodyPr wrap="none" rtlCol="0">
            <a:spAutoFit/>
          </a:bodyPr>
          <a:lstStyle/>
          <a:p>
            <a:r>
              <a:rPr lang="fr-FR" dirty="0" smtClean="0"/>
              <a:t>16. Lou et ses parents vont chez tante Sylvie</a:t>
            </a:r>
          </a:p>
        </p:txBody>
      </p:sp>
      <p:sp>
        <p:nvSpPr>
          <p:cNvPr id="26" name="TextBox 25"/>
          <p:cNvSpPr txBox="1"/>
          <p:nvPr/>
        </p:nvSpPr>
        <p:spPr>
          <a:xfrm>
            <a:off x="5646370" y="3394992"/>
            <a:ext cx="4193463" cy="369332"/>
          </a:xfrm>
          <a:prstGeom prst="rect">
            <a:avLst/>
          </a:prstGeom>
          <a:noFill/>
          <a:ln w="28575" cmpd="sng">
            <a:solidFill>
              <a:schemeClr val="tx1"/>
            </a:solidFill>
          </a:ln>
        </p:spPr>
        <p:txBody>
          <a:bodyPr wrap="none" rtlCol="0">
            <a:spAutoFit/>
          </a:bodyPr>
          <a:lstStyle/>
          <a:p>
            <a:r>
              <a:rPr lang="fr-FR" dirty="0" smtClean="0"/>
              <a:t>17. Le père de Lou demande à No de partir</a:t>
            </a:r>
          </a:p>
        </p:txBody>
      </p:sp>
      <p:sp>
        <p:nvSpPr>
          <p:cNvPr id="27" name="TextBox 26"/>
          <p:cNvSpPr txBox="1"/>
          <p:nvPr/>
        </p:nvSpPr>
        <p:spPr>
          <a:xfrm>
            <a:off x="5646371" y="3853283"/>
            <a:ext cx="4510407" cy="369332"/>
          </a:xfrm>
          <a:prstGeom prst="rect">
            <a:avLst/>
          </a:prstGeom>
          <a:noFill/>
          <a:ln w="28575" cmpd="sng">
            <a:solidFill>
              <a:schemeClr val="tx1"/>
            </a:solidFill>
          </a:ln>
        </p:spPr>
        <p:txBody>
          <a:bodyPr wrap="none" rtlCol="0">
            <a:spAutoFit/>
          </a:bodyPr>
          <a:lstStyle/>
          <a:p>
            <a:r>
              <a:rPr lang="fr-FR" dirty="0" smtClean="0"/>
              <a:t>18. Lucas et Lou s’occupent de No en cachette</a:t>
            </a:r>
          </a:p>
        </p:txBody>
      </p:sp>
      <p:sp>
        <p:nvSpPr>
          <p:cNvPr id="28" name="TextBox 27"/>
          <p:cNvSpPr txBox="1"/>
          <p:nvPr/>
        </p:nvSpPr>
        <p:spPr>
          <a:xfrm>
            <a:off x="5646370" y="4324668"/>
            <a:ext cx="2260242" cy="369332"/>
          </a:xfrm>
          <a:prstGeom prst="rect">
            <a:avLst/>
          </a:prstGeom>
          <a:noFill/>
          <a:ln w="28575" cmpd="sng">
            <a:solidFill>
              <a:schemeClr val="tx1"/>
            </a:solidFill>
          </a:ln>
        </p:spPr>
        <p:txBody>
          <a:bodyPr wrap="none" rtlCol="0">
            <a:spAutoFit/>
          </a:bodyPr>
          <a:lstStyle/>
          <a:p>
            <a:r>
              <a:rPr lang="fr-FR" dirty="0" smtClean="0"/>
              <a:t>19. Lou fugue avec No</a:t>
            </a:r>
          </a:p>
        </p:txBody>
      </p:sp>
      <p:sp>
        <p:nvSpPr>
          <p:cNvPr id="29" name="TextBox 28"/>
          <p:cNvSpPr txBox="1"/>
          <p:nvPr/>
        </p:nvSpPr>
        <p:spPr>
          <a:xfrm>
            <a:off x="5633278" y="4782959"/>
            <a:ext cx="2308369" cy="369332"/>
          </a:xfrm>
          <a:prstGeom prst="rect">
            <a:avLst/>
          </a:prstGeom>
          <a:noFill/>
          <a:ln w="28575" cmpd="sng">
            <a:solidFill>
              <a:schemeClr val="tx1"/>
            </a:solidFill>
          </a:ln>
        </p:spPr>
        <p:txBody>
          <a:bodyPr wrap="none" rtlCol="0">
            <a:spAutoFit/>
          </a:bodyPr>
          <a:lstStyle/>
          <a:p>
            <a:r>
              <a:rPr lang="fr-FR" dirty="0" smtClean="0"/>
              <a:t>20. No abandonne Lou</a:t>
            </a:r>
          </a:p>
        </p:txBody>
      </p:sp>
      <p:sp>
        <p:nvSpPr>
          <p:cNvPr id="30" name="TextBox 29"/>
          <p:cNvSpPr txBox="1"/>
          <p:nvPr/>
        </p:nvSpPr>
        <p:spPr>
          <a:xfrm>
            <a:off x="5631414" y="5267439"/>
            <a:ext cx="2618550" cy="369332"/>
          </a:xfrm>
          <a:prstGeom prst="rect">
            <a:avLst/>
          </a:prstGeom>
          <a:noFill/>
          <a:ln w="28575" cmpd="sng">
            <a:solidFill>
              <a:schemeClr val="tx1"/>
            </a:solidFill>
          </a:ln>
        </p:spPr>
        <p:txBody>
          <a:bodyPr wrap="none" rtlCol="0">
            <a:spAutoFit/>
          </a:bodyPr>
          <a:lstStyle/>
          <a:p>
            <a:r>
              <a:rPr lang="fr-FR" dirty="0" smtClean="0"/>
              <a:t>21. Lou retourne chez elle</a:t>
            </a:r>
          </a:p>
        </p:txBody>
      </p:sp>
      <p:sp>
        <p:nvSpPr>
          <p:cNvPr id="31" name="TextBox 30"/>
          <p:cNvSpPr txBox="1"/>
          <p:nvPr/>
        </p:nvSpPr>
        <p:spPr>
          <a:xfrm>
            <a:off x="5633278" y="5768497"/>
            <a:ext cx="2643347" cy="369332"/>
          </a:xfrm>
          <a:prstGeom prst="rect">
            <a:avLst/>
          </a:prstGeom>
          <a:noFill/>
          <a:ln w="28575" cmpd="sng">
            <a:solidFill>
              <a:schemeClr val="tx1"/>
            </a:solidFill>
          </a:ln>
        </p:spPr>
        <p:txBody>
          <a:bodyPr wrap="none" rtlCol="0">
            <a:spAutoFit/>
          </a:bodyPr>
          <a:lstStyle/>
          <a:p>
            <a:r>
              <a:rPr lang="fr-FR" dirty="0" smtClean="0"/>
              <a:t>22. Le dernier jour d’école</a:t>
            </a:r>
          </a:p>
        </p:txBody>
      </p:sp>
      <p:sp>
        <p:nvSpPr>
          <p:cNvPr id="2" name="TextBox 1"/>
          <p:cNvSpPr txBox="1"/>
          <p:nvPr/>
        </p:nvSpPr>
        <p:spPr>
          <a:xfrm>
            <a:off x="7554130" y="209504"/>
            <a:ext cx="2368757" cy="584776"/>
          </a:xfrm>
          <a:prstGeom prst="rect">
            <a:avLst/>
          </a:prstGeom>
          <a:noFill/>
        </p:spPr>
        <p:txBody>
          <a:bodyPr wrap="none" rtlCol="0">
            <a:spAutoFit/>
          </a:bodyPr>
          <a:lstStyle/>
          <a:p>
            <a:r>
              <a:rPr lang="fr-FR" sz="3200" b="1" dirty="0" smtClean="0">
                <a:solidFill>
                  <a:srgbClr val="FF0000"/>
                </a:solidFill>
              </a:rPr>
              <a:t>Les réponses</a:t>
            </a:r>
            <a:endParaRPr lang="fr-FR" sz="3200" b="1" dirty="0">
              <a:solidFill>
                <a:srgbClr val="FF0000"/>
              </a:solidFill>
            </a:endParaRPr>
          </a:p>
        </p:txBody>
      </p:sp>
    </p:spTree>
    <p:extLst>
      <p:ext uri="{BB962C8B-B14F-4D97-AF65-F5344CB8AC3E}">
        <p14:creationId xmlns:p14="http://schemas.microsoft.com/office/powerpoint/2010/main" val="210428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ppt_x"/>
                                          </p:val>
                                        </p:tav>
                                        <p:tav tm="100000">
                                          <p:val>
                                            <p:strVal val="#ppt_x"/>
                                          </p:val>
                                        </p:tav>
                                      </p:tavLst>
                                    </p:anim>
                                    <p:anim calcmode="lin" valueType="num">
                                      <p:cBhvr additive="base">
                                        <p:cTn id="5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additive="base">
                                        <p:cTn id="61" dur="500" fill="hold"/>
                                        <p:tgtEl>
                                          <p:spTgt spid="22"/>
                                        </p:tgtEl>
                                        <p:attrNameLst>
                                          <p:attrName>ppt_x</p:attrName>
                                        </p:attrNameLst>
                                      </p:cBhvr>
                                      <p:tavLst>
                                        <p:tav tm="0">
                                          <p:val>
                                            <p:strVal val="#ppt_x"/>
                                          </p:val>
                                        </p:tav>
                                        <p:tav tm="100000">
                                          <p:val>
                                            <p:strVal val="#ppt_x"/>
                                          </p:val>
                                        </p:tav>
                                      </p:tavLst>
                                    </p:anim>
                                    <p:anim calcmode="lin" valueType="num">
                                      <p:cBhvr additive="base">
                                        <p:cTn id="6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additive="base">
                                        <p:cTn id="67" dur="500" fill="hold"/>
                                        <p:tgtEl>
                                          <p:spTgt spid="23"/>
                                        </p:tgtEl>
                                        <p:attrNameLst>
                                          <p:attrName>ppt_x</p:attrName>
                                        </p:attrNameLst>
                                      </p:cBhvr>
                                      <p:tavLst>
                                        <p:tav tm="0">
                                          <p:val>
                                            <p:strVal val="#ppt_x"/>
                                          </p:val>
                                        </p:tav>
                                        <p:tav tm="100000">
                                          <p:val>
                                            <p:strVal val="#ppt_x"/>
                                          </p:val>
                                        </p:tav>
                                      </p:tavLst>
                                    </p:anim>
                                    <p:anim calcmode="lin" valueType="num">
                                      <p:cBhvr additive="base">
                                        <p:cTn id="6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additive="base">
                                        <p:cTn id="73" dur="500" fill="hold"/>
                                        <p:tgtEl>
                                          <p:spTgt spid="24"/>
                                        </p:tgtEl>
                                        <p:attrNameLst>
                                          <p:attrName>ppt_x</p:attrName>
                                        </p:attrNameLst>
                                      </p:cBhvr>
                                      <p:tavLst>
                                        <p:tav tm="0">
                                          <p:val>
                                            <p:strVal val="#ppt_x"/>
                                          </p:val>
                                        </p:tav>
                                        <p:tav tm="100000">
                                          <p:val>
                                            <p:strVal val="#ppt_x"/>
                                          </p:val>
                                        </p:tav>
                                      </p:tavLst>
                                    </p:anim>
                                    <p:anim calcmode="lin" valueType="num">
                                      <p:cBhvr additive="base">
                                        <p:cTn id="7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additive="base">
                                        <p:cTn id="85" dur="500" fill="hold"/>
                                        <p:tgtEl>
                                          <p:spTgt spid="27"/>
                                        </p:tgtEl>
                                        <p:attrNameLst>
                                          <p:attrName>ppt_x</p:attrName>
                                        </p:attrNameLst>
                                      </p:cBhvr>
                                      <p:tavLst>
                                        <p:tav tm="0">
                                          <p:val>
                                            <p:strVal val="#ppt_x"/>
                                          </p:val>
                                        </p:tav>
                                        <p:tav tm="100000">
                                          <p:val>
                                            <p:strVal val="#ppt_x"/>
                                          </p:val>
                                        </p:tav>
                                      </p:tavLst>
                                    </p:anim>
                                    <p:anim calcmode="lin" valueType="num">
                                      <p:cBhvr additive="base">
                                        <p:cTn id="8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8"/>
                                        </p:tgtEl>
                                        <p:attrNameLst>
                                          <p:attrName>style.visibility</p:attrName>
                                        </p:attrNameLst>
                                      </p:cBhvr>
                                      <p:to>
                                        <p:strVal val="visible"/>
                                      </p:to>
                                    </p:set>
                                    <p:anim calcmode="lin" valueType="num">
                                      <p:cBhvr additive="base">
                                        <p:cTn id="91" dur="500" fill="hold"/>
                                        <p:tgtEl>
                                          <p:spTgt spid="28"/>
                                        </p:tgtEl>
                                        <p:attrNameLst>
                                          <p:attrName>ppt_x</p:attrName>
                                        </p:attrNameLst>
                                      </p:cBhvr>
                                      <p:tavLst>
                                        <p:tav tm="0">
                                          <p:val>
                                            <p:strVal val="#ppt_x"/>
                                          </p:val>
                                        </p:tav>
                                        <p:tav tm="100000">
                                          <p:val>
                                            <p:strVal val="#ppt_x"/>
                                          </p:val>
                                        </p:tav>
                                      </p:tavLst>
                                    </p:anim>
                                    <p:anim calcmode="lin" valueType="num">
                                      <p:cBhvr additive="base">
                                        <p:cTn id="9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additive="base">
                                        <p:cTn id="97" dur="500" fill="hold"/>
                                        <p:tgtEl>
                                          <p:spTgt spid="29"/>
                                        </p:tgtEl>
                                        <p:attrNameLst>
                                          <p:attrName>ppt_x</p:attrName>
                                        </p:attrNameLst>
                                      </p:cBhvr>
                                      <p:tavLst>
                                        <p:tav tm="0">
                                          <p:val>
                                            <p:strVal val="#ppt_x"/>
                                          </p:val>
                                        </p:tav>
                                        <p:tav tm="100000">
                                          <p:val>
                                            <p:strVal val="#ppt_x"/>
                                          </p:val>
                                        </p:tav>
                                      </p:tavLst>
                                    </p:anim>
                                    <p:anim calcmode="lin" valueType="num">
                                      <p:cBhvr additive="base">
                                        <p:cTn id="9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30"/>
                                        </p:tgtEl>
                                        <p:attrNameLst>
                                          <p:attrName>style.visibility</p:attrName>
                                        </p:attrNameLst>
                                      </p:cBhvr>
                                      <p:to>
                                        <p:strVal val="visible"/>
                                      </p:to>
                                    </p:set>
                                    <p:anim calcmode="lin" valueType="num">
                                      <p:cBhvr additive="base">
                                        <p:cTn id="103" dur="500" fill="hold"/>
                                        <p:tgtEl>
                                          <p:spTgt spid="30"/>
                                        </p:tgtEl>
                                        <p:attrNameLst>
                                          <p:attrName>ppt_x</p:attrName>
                                        </p:attrNameLst>
                                      </p:cBhvr>
                                      <p:tavLst>
                                        <p:tav tm="0">
                                          <p:val>
                                            <p:strVal val="#ppt_x"/>
                                          </p:val>
                                        </p:tav>
                                        <p:tav tm="100000">
                                          <p:val>
                                            <p:strVal val="#ppt_x"/>
                                          </p:val>
                                        </p:tav>
                                      </p:tavLst>
                                    </p:anim>
                                    <p:anim calcmode="lin" valueType="num">
                                      <p:cBhvr additive="base">
                                        <p:cTn id="10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5" grpId="0" animBg="1"/>
      <p:bldP spid="16" grpId="0" animBg="1"/>
      <p:bldP spid="17" grpId="0" animBg="1"/>
      <p:bldP spid="18" grpId="0" animBg="1"/>
      <p:bldP spid="20" grpId="0" animBg="1"/>
      <p:bldP spid="22" grpId="0" animBg="1"/>
      <p:bldP spid="23" grpId="0" animBg="1"/>
      <p:bldP spid="24" grpId="0" animBg="1"/>
      <p:bldP spid="26" grpId="0" animBg="1"/>
      <p:bldP spid="27" grpId="0" animBg="1"/>
      <p:bldP spid="28" grpId="0" animBg="1"/>
      <p:bldP spid="29" grpId="0" animBg="1"/>
      <p:bldP spid="3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sp>
        <p:nvSpPr>
          <p:cNvPr id="4" name="Rectangle 3"/>
          <p:cNvSpPr/>
          <p:nvPr/>
        </p:nvSpPr>
        <p:spPr>
          <a:xfrm>
            <a:off x="337038" y="365125"/>
            <a:ext cx="11517923" cy="5937010"/>
          </a:xfrm>
          <a:prstGeom prst="rect">
            <a:avLst/>
          </a:prstGeom>
        </p:spPr>
        <p:txBody>
          <a:bodyPr wrap="square">
            <a:spAutoFit/>
          </a:bodyPr>
          <a:lstStyle/>
          <a:p>
            <a:pPr algn="just">
              <a:spcAft>
                <a:spcPts val="0"/>
              </a:spcAft>
            </a:pPr>
            <a:r>
              <a:rPr lang="fr-FR" sz="2400" b="1" dirty="0" smtClean="0">
                <a:ea typeface="MS Mincho"/>
                <a:cs typeface="Times New Roman" panose="02020603050405020304" pitchFamily="18" charset="0"/>
              </a:rPr>
              <a:t>Cherchez </a:t>
            </a:r>
            <a:r>
              <a:rPr lang="fr-FR" sz="2400" b="1" dirty="0">
                <a:ea typeface="MS Mincho"/>
                <a:cs typeface="Times New Roman" panose="02020603050405020304" pitchFamily="18" charset="0"/>
              </a:rPr>
              <a:t>les réponses aux questions dans le livre</a:t>
            </a:r>
            <a:endParaRPr lang="en-GB" sz="2400" dirty="0">
              <a:ea typeface="MS Mincho"/>
              <a:cs typeface="Times New Roman" panose="02020603050405020304" pitchFamily="18" charset="0"/>
            </a:endParaRPr>
          </a:p>
          <a:p>
            <a:pPr algn="just">
              <a:spcAft>
                <a:spcPts val="0"/>
              </a:spcAft>
            </a:pPr>
            <a:r>
              <a:rPr lang="fr-FR" sz="2800" b="1" dirty="0">
                <a:ea typeface="MS Mincho"/>
                <a:cs typeface="Times New Roman" panose="02020603050405020304" pitchFamily="18" charset="0"/>
              </a:rPr>
              <a:t> </a:t>
            </a:r>
            <a:endParaRPr lang="en-GB" sz="2400" dirty="0">
              <a:ea typeface="MS Mincho"/>
              <a:cs typeface="Times New Roman" panose="02020603050405020304" pitchFamily="18" charset="0"/>
            </a:endParaRPr>
          </a:p>
          <a:p>
            <a:pPr algn="just">
              <a:spcAft>
                <a:spcPts val="0"/>
              </a:spcAft>
            </a:pPr>
            <a:r>
              <a:rPr lang="fr-FR" sz="2200" dirty="0">
                <a:ea typeface="MS Mincho"/>
                <a:cs typeface="Times New Roman" panose="02020603050405020304" pitchFamily="18" charset="0"/>
              </a:rPr>
              <a:t>Qu’emploie No lorsqu’elle s’adresse à Lou pour la première fois ? Qu’est-ce que cela montre </a:t>
            </a:r>
            <a:r>
              <a:rPr lang="fr-FR" sz="2200" dirty="0" smtClean="0">
                <a:ea typeface="MS Mincho"/>
                <a:cs typeface="Times New Roman" panose="02020603050405020304" pitchFamily="18" charset="0"/>
              </a:rPr>
              <a:t>?</a:t>
            </a:r>
            <a:endParaRPr lang="en-GB" sz="2200" dirty="0">
              <a:ea typeface="MS Mincho"/>
              <a:cs typeface="Times New Roman" panose="02020603050405020304" pitchFamily="18" charset="0"/>
            </a:endParaRPr>
          </a:p>
          <a:p>
            <a:pPr algn="just">
              <a:spcAft>
                <a:spcPts val="0"/>
              </a:spcAft>
            </a:pPr>
            <a:r>
              <a:rPr lang="fr-FR" sz="2200" b="1" dirty="0">
                <a:solidFill>
                  <a:srgbClr val="FF0000"/>
                </a:solidFill>
                <a:ea typeface="MS Mincho"/>
                <a:cs typeface="Times New Roman" panose="02020603050405020304" pitchFamily="18" charset="0"/>
              </a:rPr>
              <a:t>Lorsque No s’adresse à Lou pour la première fois, elle la tutoie : « T’as pas une clope ? ».  </a:t>
            </a:r>
            <a:endParaRPr lang="fr-FR" sz="2200" b="1" dirty="0" smtClean="0">
              <a:solidFill>
                <a:srgbClr val="FF0000"/>
              </a:solidFill>
              <a:ea typeface="MS Mincho"/>
              <a:cs typeface="Times New Roman" panose="02020603050405020304" pitchFamily="18" charset="0"/>
            </a:endParaRPr>
          </a:p>
          <a:p>
            <a:pPr algn="just">
              <a:spcAft>
                <a:spcPts val="0"/>
              </a:spcAft>
            </a:pPr>
            <a:r>
              <a:rPr lang="fr-FR" sz="2200" b="1" dirty="0" smtClean="0">
                <a:solidFill>
                  <a:srgbClr val="FF0000"/>
                </a:solidFill>
                <a:ea typeface="MS Mincho"/>
                <a:cs typeface="Times New Roman" panose="02020603050405020304" pitchFamily="18" charset="0"/>
              </a:rPr>
              <a:t>Cela </a:t>
            </a:r>
            <a:r>
              <a:rPr lang="fr-FR" sz="2200" b="1" dirty="0">
                <a:solidFill>
                  <a:srgbClr val="FF0000"/>
                </a:solidFill>
                <a:ea typeface="MS Mincho"/>
                <a:cs typeface="Times New Roman" panose="02020603050405020304" pitchFamily="18" charset="0"/>
              </a:rPr>
              <a:t>montre qu’elle désire s ‘adresser à elle de façon informelle. </a:t>
            </a:r>
            <a:endParaRPr lang="fr-FR" sz="2200" b="1" dirty="0" smtClean="0">
              <a:solidFill>
                <a:srgbClr val="FF0000"/>
              </a:solidFill>
              <a:ea typeface="MS Mincho"/>
              <a:cs typeface="Times New Roman" panose="02020603050405020304" pitchFamily="18" charset="0"/>
            </a:endParaRPr>
          </a:p>
          <a:p>
            <a:pPr algn="just">
              <a:spcAft>
                <a:spcPts val="0"/>
              </a:spcAft>
            </a:pPr>
            <a:r>
              <a:rPr lang="fr-FR" sz="2200" b="1" dirty="0" smtClean="0">
                <a:solidFill>
                  <a:srgbClr val="FF0000"/>
                </a:solidFill>
                <a:ea typeface="MS Mincho"/>
                <a:cs typeface="Times New Roman" panose="02020603050405020304" pitchFamily="18" charset="0"/>
              </a:rPr>
              <a:t>Effectivement</a:t>
            </a:r>
            <a:r>
              <a:rPr lang="fr-FR" sz="2200" b="1" dirty="0">
                <a:solidFill>
                  <a:srgbClr val="FF0000"/>
                </a:solidFill>
                <a:ea typeface="MS Mincho"/>
                <a:cs typeface="Times New Roman" panose="02020603050405020304" pitchFamily="18" charset="0"/>
              </a:rPr>
              <a:t>, Lou est plus jeune qu’elle et il serait étrange de lui dire « vous ».</a:t>
            </a:r>
            <a:endParaRPr lang="en-GB" sz="2200" dirty="0">
              <a:ea typeface="MS Mincho"/>
              <a:cs typeface="Times New Roman" panose="02020603050405020304" pitchFamily="18" charset="0"/>
            </a:endParaRPr>
          </a:p>
          <a:p>
            <a:pPr algn="just">
              <a:spcAft>
                <a:spcPts val="0"/>
              </a:spcAft>
            </a:pPr>
            <a:r>
              <a:rPr lang="fr-FR" sz="2200" b="1" dirty="0">
                <a:solidFill>
                  <a:srgbClr val="FF0000"/>
                </a:solidFill>
                <a:ea typeface="MS Mincho"/>
                <a:cs typeface="Times New Roman" panose="02020603050405020304" pitchFamily="18" charset="0"/>
              </a:rPr>
              <a:t> </a:t>
            </a:r>
            <a:endParaRPr lang="en-GB" sz="2200" dirty="0">
              <a:ea typeface="MS Mincho"/>
              <a:cs typeface="Times New Roman" panose="02020603050405020304" pitchFamily="18" charset="0"/>
            </a:endParaRPr>
          </a:p>
          <a:p>
            <a:pPr algn="just">
              <a:spcAft>
                <a:spcPts val="0"/>
              </a:spcAft>
            </a:pPr>
            <a:r>
              <a:rPr lang="fr-FR" sz="2200" dirty="0">
                <a:ea typeface="MS Mincho"/>
                <a:cs typeface="Times New Roman" panose="02020603050405020304" pitchFamily="18" charset="0"/>
              </a:rPr>
              <a:t>Qu’emploie Lou lorsqu’elle s’adresse à No pour la première fois ? Qu’est-ce que cela montre </a:t>
            </a:r>
            <a:r>
              <a:rPr lang="fr-FR" sz="2200" dirty="0" smtClean="0">
                <a:ea typeface="MS Mincho"/>
                <a:cs typeface="Times New Roman" panose="02020603050405020304" pitchFamily="18" charset="0"/>
              </a:rPr>
              <a:t>?</a:t>
            </a:r>
            <a:endParaRPr lang="en-GB" sz="2200" dirty="0">
              <a:ea typeface="MS Mincho"/>
              <a:cs typeface="Times New Roman" panose="02020603050405020304" pitchFamily="18" charset="0"/>
            </a:endParaRPr>
          </a:p>
          <a:p>
            <a:pPr algn="just">
              <a:lnSpc>
                <a:spcPct val="115000"/>
              </a:lnSpc>
              <a:spcAft>
                <a:spcPts val="0"/>
              </a:spcAft>
            </a:pPr>
            <a:r>
              <a:rPr lang="fr-FR" sz="2200" b="1" dirty="0">
                <a:solidFill>
                  <a:srgbClr val="FF0000"/>
                </a:solidFill>
                <a:ea typeface="MS Mincho"/>
                <a:cs typeface="Times New Roman" panose="02020603050405020304" pitchFamily="18" charset="0"/>
              </a:rPr>
              <a:t>Lorsque Lou lui répond, elle la vouvoie : « non mais j’ai des chewing-gum si vous voulez. ». </a:t>
            </a:r>
            <a:endParaRPr lang="fr-FR" sz="2200" b="1" dirty="0" smtClean="0">
              <a:solidFill>
                <a:srgbClr val="FF0000"/>
              </a:solidFill>
              <a:ea typeface="MS Mincho"/>
              <a:cs typeface="Times New Roman" panose="02020603050405020304" pitchFamily="18" charset="0"/>
            </a:endParaRPr>
          </a:p>
          <a:p>
            <a:pPr algn="just">
              <a:lnSpc>
                <a:spcPct val="115000"/>
              </a:lnSpc>
              <a:spcAft>
                <a:spcPts val="0"/>
              </a:spcAft>
            </a:pPr>
            <a:r>
              <a:rPr lang="fr-FR" sz="2200" b="1" dirty="0" smtClean="0">
                <a:solidFill>
                  <a:srgbClr val="FF0000"/>
                </a:solidFill>
                <a:ea typeface="MS Mincho"/>
                <a:cs typeface="Times New Roman" panose="02020603050405020304" pitchFamily="18" charset="0"/>
              </a:rPr>
              <a:t>Lou </a:t>
            </a:r>
            <a:r>
              <a:rPr lang="fr-FR" sz="2200" b="1" dirty="0">
                <a:solidFill>
                  <a:srgbClr val="FF0000"/>
                </a:solidFill>
                <a:ea typeface="MS Mincho"/>
                <a:cs typeface="Times New Roman" panose="02020603050405020304" pitchFamily="18" charset="0"/>
              </a:rPr>
              <a:t>veut montrer du respect envers No qu’elle ne connaît pas et qui est plus âgée qu’elle. </a:t>
            </a:r>
            <a:endParaRPr lang="en-GB" sz="2200" dirty="0">
              <a:ea typeface="MS Mincho"/>
              <a:cs typeface="Times New Roman" panose="02020603050405020304" pitchFamily="18" charset="0"/>
            </a:endParaRPr>
          </a:p>
          <a:p>
            <a:pPr algn="just">
              <a:spcAft>
                <a:spcPts val="0"/>
              </a:spcAft>
            </a:pPr>
            <a:endParaRPr lang="en-GB" sz="2200" dirty="0">
              <a:ea typeface="MS Mincho"/>
              <a:cs typeface="Times New Roman" panose="02020603050405020304" pitchFamily="18" charset="0"/>
            </a:endParaRPr>
          </a:p>
          <a:p>
            <a:pPr algn="just">
              <a:spcAft>
                <a:spcPts val="0"/>
              </a:spcAft>
            </a:pPr>
            <a:r>
              <a:rPr lang="fr-FR" sz="2200" dirty="0">
                <a:ea typeface="MS Mincho"/>
                <a:cs typeface="Times New Roman" panose="02020603050405020304" pitchFamily="18" charset="0"/>
              </a:rPr>
              <a:t>Qu’emploie M. Marin lorsqu’il s’adresse à ses élèves ? Qu’est-ce que cela montre </a:t>
            </a:r>
            <a:r>
              <a:rPr lang="fr-FR" sz="2200" dirty="0" smtClean="0">
                <a:ea typeface="MS Mincho"/>
                <a:cs typeface="Times New Roman" panose="02020603050405020304" pitchFamily="18" charset="0"/>
              </a:rPr>
              <a:t>?</a:t>
            </a:r>
            <a:endParaRPr lang="en-GB" sz="2200" dirty="0">
              <a:ea typeface="MS Mincho"/>
              <a:cs typeface="Times New Roman" panose="02020603050405020304" pitchFamily="18" charset="0"/>
            </a:endParaRPr>
          </a:p>
          <a:p>
            <a:pPr algn="just">
              <a:lnSpc>
                <a:spcPct val="115000"/>
              </a:lnSpc>
              <a:spcAft>
                <a:spcPts val="0"/>
              </a:spcAft>
            </a:pPr>
            <a:r>
              <a:rPr lang="fr-FR" sz="2200" b="1" dirty="0">
                <a:solidFill>
                  <a:srgbClr val="FF0000"/>
                </a:solidFill>
                <a:ea typeface="MS Mincho"/>
                <a:cs typeface="Times New Roman" panose="02020603050405020304" pitchFamily="18" charset="0"/>
              </a:rPr>
              <a:t>Lorsque M. Marin s’adresse à ses élèves, il utilise « vous ». </a:t>
            </a:r>
            <a:endParaRPr lang="fr-FR" sz="2200" b="1" dirty="0" smtClean="0">
              <a:solidFill>
                <a:srgbClr val="FF0000"/>
              </a:solidFill>
              <a:ea typeface="MS Mincho"/>
              <a:cs typeface="Times New Roman" panose="02020603050405020304" pitchFamily="18" charset="0"/>
            </a:endParaRPr>
          </a:p>
          <a:p>
            <a:pPr algn="just">
              <a:lnSpc>
                <a:spcPct val="115000"/>
              </a:lnSpc>
              <a:spcAft>
                <a:spcPts val="0"/>
              </a:spcAft>
            </a:pPr>
            <a:r>
              <a:rPr lang="fr-FR" sz="2200" b="1" dirty="0" smtClean="0">
                <a:solidFill>
                  <a:srgbClr val="FF0000"/>
                </a:solidFill>
                <a:ea typeface="MS Mincho"/>
                <a:cs typeface="Times New Roman" panose="02020603050405020304" pitchFamily="18" charset="0"/>
              </a:rPr>
              <a:t>Il </a:t>
            </a:r>
            <a:r>
              <a:rPr lang="fr-FR" sz="2200" b="1" dirty="0">
                <a:solidFill>
                  <a:srgbClr val="FF0000"/>
                </a:solidFill>
                <a:ea typeface="MS Mincho"/>
                <a:cs typeface="Times New Roman" panose="02020603050405020304" pitchFamily="18" charset="0"/>
              </a:rPr>
              <a:t>se pourrait qu’il veuille montrer du respect en retour ou traiter ses étudiants comme des adultes</a:t>
            </a:r>
            <a:r>
              <a:rPr lang="fr-FR" sz="2200" b="1" dirty="0" smtClean="0">
                <a:solidFill>
                  <a:srgbClr val="FF0000"/>
                </a:solidFill>
                <a:ea typeface="MS Mincho"/>
                <a:cs typeface="Times New Roman" panose="02020603050405020304" pitchFamily="18" charset="0"/>
              </a:rPr>
              <a:t>.</a:t>
            </a:r>
          </a:p>
          <a:p>
            <a:pPr algn="just">
              <a:lnSpc>
                <a:spcPct val="115000"/>
              </a:lnSpc>
              <a:spcAft>
                <a:spcPts val="0"/>
              </a:spcAft>
            </a:pPr>
            <a:r>
              <a:rPr lang="fr-FR" sz="2200" b="1" dirty="0" smtClean="0">
                <a:solidFill>
                  <a:srgbClr val="FF0000"/>
                </a:solidFill>
                <a:ea typeface="MS Mincho"/>
                <a:cs typeface="Times New Roman" panose="02020603050405020304" pitchFamily="18" charset="0"/>
              </a:rPr>
              <a:t>Cependant</a:t>
            </a:r>
            <a:r>
              <a:rPr lang="fr-FR" sz="2200" b="1" dirty="0">
                <a:solidFill>
                  <a:srgbClr val="FF0000"/>
                </a:solidFill>
                <a:ea typeface="MS Mincho"/>
                <a:cs typeface="Times New Roman" panose="02020603050405020304" pitchFamily="18" charset="0"/>
              </a:rPr>
              <a:t>, cela semble assez vieux-jeu et peut paraître distant et froid. </a:t>
            </a:r>
            <a:endParaRPr lang="en-GB" sz="2200" dirty="0">
              <a:effectLst/>
              <a:ea typeface="MS Mincho"/>
              <a:cs typeface="Times New Roman" panose="02020603050405020304" pitchFamily="18" charset="0"/>
            </a:endParaRPr>
          </a:p>
        </p:txBody>
      </p:sp>
    </p:spTree>
    <p:extLst>
      <p:ext uri="{BB962C8B-B14F-4D97-AF65-F5344CB8AC3E}">
        <p14:creationId xmlns:p14="http://schemas.microsoft.com/office/powerpoint/2010/main" val="310284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anim calcmode="lin" valueType="num">
                                      <p:cBhvr additive="base">
                                        <p:cTn id="55" dur="500" fill="hold"/>
                                        <p:tgtEl>
                                          <p:spTgt spid="4">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4">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4">
                                            <p:txEl>
                                              <p:pRg st="9" end="9"/>
                                            </p:txEl>
                                          </p:spTgt>
                                        </p:tgtEl>
                                        <p:attrNameLst>
                                          <p:attrName>style.visibility</p:attrName>
                                        </p:attrNameLst>
                                      </p:cBhvr>
                                      <p:to>
                                        <p:strVal val="visible"/>
                                      </p:to>
                                    </p:set>
                                    <p:anim calcmode="lin" valueType="num">
                                      <p:cBhvr additive="base">
                                        <p:cTn id="61" dur="500" fill="hold"/>
                                        <p:tgtEl>
                                          <p:spTgt spid="4">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4">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4">
                                            <p:txEl>
                                              <p:pRg st="11" end="11"/>
                                            </p:txEl>
                                          </p:spTgt>
                                        </p:tgtEl>
                                        <p:attrNameLst>
                                          <p:attrName>style.visibility</p:attrName>
                                        </p:attrNameLst>
                                      </p:cBhvr>
                                      <p:to>
                                        <p:strVal val="visible"/>
                                      </p:to>
                                    </p:set>
                                    <p:anim calcmode="lin" valueType="num">
                                      <p:cBhvr additive="base">
                                        <p:cTn id="67" dur="500" fill="hold"/>
                                        <p:tgtEl>
                                          <p:spTgt spid="4">
                                            <p:txEl>
                                              <p:pRg st="11" end="11"/>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4">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nodeType="clickEffect">
                                  <p:stCondLst>
                                    <p:cond delay="0"/>
                                  </p:stCondLst>
                                  <p:childTnLst>
                                    <p:set>
                                      <p:cBhvr>
                                        <p:cTn id="72" dur="1" fill="hold">
                                          <p:stCondLst>
                                            <p:cond delay="0"/>
                                          </p:stCondLst>
                                        </p:cTn>
                                        <p:tgtEl>
                                          <p:spTgt spid="4">
                                            <p:txEl>
                                              <p:pRg st="12" end="12"/>
                                            </p:txEl>
                                          </p:spTgt>
                                        </p:tgtEl>
                                        <p:attrNameLst>
                                          <p:attrName>style.visibility</p:attrName>
                                        </p:attrNameLst>
                                      </p:cBhvr>
                                      <p:to>
                                        <p:strVal val="visible"/>
                                      </p:to>
                                    </p:set>
                                    <p:anim calcmode="lin" valueType="num">
                                      <p:cBhvr additive="base">
                                        <p:cTn id="73" dur="500" fill="hold"/>
                                        <p:tgtEl>
                                          <p:spTgt spid="4">
                                            <p:txEl>
                                              <p:pRg st="12" end="12"/>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4">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nodeType="clickEffect">
                                  <p:stCondLst>
                                    <p:cond delay="0"/>
                                  </p:stCondLst>
                                  <p:childTnLst>
                                    <p:set>
                                      <p:cBhvr>
                                        <p:cTn id="78" dur="1" fill="hold">
                                          <p:stCondLst>
                                            <p:cond delay="0"/>
                                          </p:stCondLst>
                                        </p:cTn>
                                        <p:tgtEl>
                                          <p:spTgt spid="4">
                                            <p:txEl>
                                              <p:pRg st="13" end="13"/>
                                            </p:txEl>
                                          </p:spTgt>
                                        </p:tgtEl>
                                        <p:attrNameLst>
                                          <p:attrName>style.visibility</p:attrName>
                                        </p:attrNameLst>
                                      </p:cBhvr>
                                      <p:to>
                                        <p:strVal val="visible"/>
                                      </p:to>
                                    </p:set>
                                    <p:anim calcmode="lin" valueType="num">
                                      <p:cBhvr additive="base">
                                        <p:cTn id="79" dur="500" fill="hold"/>
                                        <p:tgtEl>
                                          <p:spTgt spid="4">
                                            <p:txEl>
                                              <p:pRg st="13" end="13"/>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4">
                                            <p:txEl>
                                              <p:pRg st="13" end="13"/>
                                            </p:txEl>
                                          </p:spTgt>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nodeType="clickEffect">
                                  <p:stCondLst>
                                    <p:cond delay="0"/>
                                  </p:stCondLst>
                                  <p:childTnLst>
                                    <p:set>
                                      <p:cBhvr>
                                        <p:cTn id="84" dur="1" fill="hold">
                                          <p:stCondLst>
                                            <p:cond delay="0"/>
                                          </p:stCondLst>
                                        </p:cTn>
                                        <p:tgtEl>
                                          <p:spTgt spid="4">
                                            <p:txEl>
                                              <p:pRg st="14" end="14"/>
                                            </p:txEl>
                                          </p:spTgt>
                                        </p:tgtEl>
                                        <p:attrNameLst>
                                          <p:attrName>style.visibility</p:attrName>
                                        </p:attrNameLst>
                                      </p:cBhvr>
                                      <p:to>
                                        <p:strVal val="visible"/>
                                      </p:to>
                                    </p:set>
                                    <p:anim calcmode="lin" valueType="num">
                                      <p:cBhvr additive="base">
                                        <p:cTn id="85" dur="500" fill="hold"/>
                                        <p:tgtEl>
                                          <p:spTgt spid="4">
                                            <p:txEl>
                                              <p:pRg st="14" end="14"/>
                                            </p:txEl>
                                          </p:spTgt>
                                        </p:tgtEl>
                                        <p:attrNameLst>
                                          <p:attrName>ppt_x</p:attrName>
                                        </p:attrNameLst>
                                      </p:cBhvr>
                                      <p:tavLst>
                                        <p:tav tm="0">
                                          <p:val>
                                            <p:strVal val="0-#ppt_w/2"/>
                                          </p:val>
                                        </p:tav>
                                        <p:tav tm="100000">
                                          <p:val>
                                            <p:strVal val="#ppt_x"/>
                                          </p:val>
                                        </p:tav>
                                      </p:tavLst>
                                    </p:anim>
                                    <p:anim calcmode="lin" valueType="num">
                                      <p:cBhvr additive="base">
                                        <p:cTn id="86" dur="500" fill="hold"/>
                                        <p:tgtEl>
                                          <p:spTgt spid="4">
                                            <p:txEl>
                                              <p:pRg st="14" end="1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marL="0" lvl="0" indent="0" algn="just">
              <a:spcAft>
                <a:spcPts val="0"/>
              </a:spcAft>
              <a:buNone/>
            </a:pPr>
            <a:r>
              <a:rPr lang="fr-FR" dirty="0">
                <a:solidFill>
                  <a:srgbClr val="000000"/>
                </a:solidFill>
                <a:latin typeface="Cambria" panose="02040503050406030204" pitchFamily="18" charset="0"/>
                <a:ea typeface="MS Mincho"/>
                <a:cs typeface="Times New Roman" panose="02020603050405020304" pitchFamily="18" charset="0"/>
              </a:rPr>
              <a:t>Que remarquez-vous ici</a:t>
            </a:r>
            <a:r>
              <a:rPr lang="fr-FR" dirty="0">
                <a:solidFill>
                  <a:srgbClr val="000000"/>
                </a:solidFill>
                <a:latin typeface="Calibri" panose="020F0502020204030204" pitchFamily="34" charset="0"/>
                <a:ea typeface="MS Mincho"/>
                <a:cs typeface="Times New Roman" panose="02020603050405020304" pitchFamily="18" charset="0"/>
              </a:rPr>
              <a:t> </a:t>
            </a:r>
            <a:r>
              <a:rPr lang="fr-FR" dirty="0">
                <a:solidFill>
                  <a:srgbClr val="000000"/>
                </a:solidFill>
                <a:latin typeface="Cambria" panose="02040503050406030204" pitchFamily="18" charset="0"/>
                <a:ea typeface="MS Mincho"/>
                <a:cs typeface="Times New Roman" panose="02020603050405020304" pitchFamily="18" charset="0"/>
              </a:rPr>
              <a:t>?</a:t>
            </a:r>
            <a:endParaRPr lang="en-GB" dirty="0">
              <a:latin typeface="Cambria" panose="02040503050406030204" pitchFamily="18" charset="0"/>
              <a:ea typeface="MS Mincho"/>
              <a:cs typeface="Times New Roman" panose="02020603050405020304" pitchFamily="18" charset="0"/>
            </a:endParaRPr>
          </a:p>
          <a:p>
            <a:pPr marL="0" indent="0" algn="just">
              <a:spcAft>
                <a:spcPts val="0"/>
              </a:spcAft>
              <a:buNone/>
            </a:pPr>
            <a:r>
              <a:rPr lang="fr-FR" b="1" dirty="0" smtClean="0">
                <a:solidFill>
                  <a:srgbClr val="FF0000"/>
                </a:solidFill>
                <a:latin typeface="Cambria" panose="02040503050406030204" pitchFamily="18" charset="0"/>
                <a:ea typeface="MS Mincho"/>
                <a:cs typeface="Times New Roman" panose="02020603050405020304" pitchFamily="18" charset="0"/>
              </a:rPr>
              <a:t>Le </a:t>
            </a:r>
            <a:r>
              <a:rPr lang="fr-FR" b="1" dirty="0">
                <a:solidFill>
                  <a:srgbClr val="FF0000"/>
                </a:solidFill>
                <a:latin typeface="Cambria" panose="02040503050406030204" pitchFamily="18" charset="0"/>
                <a:ea typeface="MS Mincho"/>
                <a:cs typeface="Times New Roman" panose="02020603050405020304" pitchFamily="18" charset="0"/>
              </a:rPr>
              <a:t>discours direct est intégré au récit sans l’utilisation de guillemets. </a:t>
            </a:r>
            <a:endParaRPr lang="en-GB" dirty="0">
              <a:latin typeface="Cambria" panose="02040503050406030204" pitchFamily="18" charset="0"/>
              <a:ea typeface="MS Mincho"/>
              <a:cs typeface="Times New Roman" panose="02020603050405020304" pitchFamily="18" charset="0"/>
            </a:endParaRPr>
          </a:p>
          <a:p>
            <a:pPr marL="0" indent="0" algn="just">
              <a:spcAft>
                <a:spcPts val="0"/>
              </a:spcAft>
              <a:buNone/>
            </a:pPr>
            <a:endParaRPr lang="en-GB" dirty="0">
              <a:latin typeface="Cambria" panose="02040503050406030204" pitchFamily="18" charset="0"/>
              <a:ea typeface="MS Mincho"/>
              <a:cs typeface="Times New Roman" panose="02020603050405020304" pitchFamily="18" charset="0"/>
            </a:endParaRPr>
          </a:p>
          <a:p>
            <a:pPr lvl="0"/>
            <a:r>
              <a:rPr lang="fr-FR" dirty="0"/>
              <a:t>Quel est l’effet produit par l’auteure</a:t>
            </a:r>
            <a:r>
              <a:rPr lang="fr-FR" dirty="0" smtClean="0"/>
              <a:t>?</a:t>
            </a:r>
            <a:endParaRPr lang="en-GB" dirty="0"/>
          </a:p>
          <a:p>
            <a:pPr marL="0" indent="0">
              <a:buNone/>
            </a:pPr>
            <a:r>
              <a:rPr lang="fr-FR" b="1" dirty="0">
                <a:solidFill>
                  <a:srgbClr val="FF0000"/>
                </a:solidFill>
              </a:rPr>
              <a:t>En omettant les guillemets, Delphine de Vigan garde le dynamisme/ tempo. La narration en devient plus animée et moins descriptive. </a:t>
            </a:r>
            <a:endParaRPr lang="en-GB" dirty="0">
              <a:solidFill>
                <a:srgbClr val="FF0000"/>
              </a:solidFill>
            </a:endParaRPr>
          </a:p>
          <a:p>
            <a:endParaRPr lang="en-GB" dirty="0"/>
          </a:p>
        </p:txBody>
      </p:sp>
    </p:spTree>
    <p:extLst>
      <p:ext uri="{BB962C8B-B14F-4D97-AF65-F5344CB8AC3E}">
        <p14:creationId xmlns:p14="http://schemas.microsoft.com/office/powerpoint/2010/main" val="155101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1092"/>
            <a:ext cx="10834726" cy="890540"/>
          </a:xfrm>
        </p:spPr>
        <p:txBody>
          <a:bodyPr>
            <a:normAutofit/>
          </a:bodyPr>
          <a:lstStyle/>
          <a:p>
            <a:r>
              <a:rPr lang="fr-FR" sz="3600" b="1" dirty="0" smtClean="0"/>
              <a:t>Le langage familier Vs le langage soutenu</a:t>
            </a:r>
            <a:endParaRPr lang="fr-FR" sz="3600" b="1" dirty="0"/>
          </a:p>
        </p:txBody>
      </p:sp>
      <p:sp>
        <p:nvSpPr>
          <p:cNvPr id="3" name="Content Placeholder 2"/>
          <p:cNvSpPr>
            <a:spLocks noGrp="1"/>
          </p:cNvSpPr>
          <p:nvPr>
            <p:ph idx="1"/>
          </p:nvPr>
        </p:nvSpPr>
        <p:spPr>
          <a:xfrm>
            <a:off x="838200" y="1083641"/>
            <a:ext cx="10515600" cy="1256462"/>
          </a:xfrm>
          <a:solidFill>
            <a:schemeClr val="accent1">
              <a:lumMod val="20000"/>
              <a:lumOff val="80000"/>
            </a:schemeClr>
          </a:solidFill>
        </p:spPr>
        <p:txBody>
          <a:bodyPr>
            <a:normAutofit/>
          </a:bodyPr>
          <a:lstStyle/>
          <a:p>
            <a:pPr marL="0" indent="0">
              <a:buNone/>
            </a:pPr>
            <a:r>
              <a:rPr lang="fr-FR" b="1" dirty="0" smtClean="0"/>
              <a:t>Créer deux colonnes pour les expressions utilisant le langage familier et leur équivalent en langage soutenu. </a:t>
            </a:r>
            <a:r>
              <a:rPr lang="fr-FR" sz="2400" b="1" i="1" dirty="0" smtClean="0"/>
              <a:t>(attention! Pour l’un des mots/expressions, il y a deux équivalents!)</a:t>
            </a:r>
          </a:p>
          <a:p>
            <a:pPr marL="0" indent="0">
              <a:buNone/>
            </a:pPr>
            <a:endParaRPr lang="fr-FR" b="1" dirty="0"/>
          </a:p>
        </p:txBody>
      </p:sp>
      <p:graphicFrame>
        <p:nvGraphicFramePr>
          <p:cNvPr id="4" name="Table 3"/>
          <p:cNvGraphicFramePr>
            <a:graphicFrameLocks noGrp="1"/>
          </p:cNvGraphicFramePr>
          <p:nvPr>
            <p:extLst>
              <p:ext uri="{D42A27DB-BD31-4B8C-83A1-F6EECF244321}">
                <p14:modId xmlns:p14="http://schemas.microsoft.com/office/powerpoint/2010/main" val="2591353402"/>
              </p:ext>
            </p:extLst>
          </p:nvPr>
        </p:nvGraphicFramePr>
        <p:xfrm>
          <a:off x="870475" y="2460474"/>
          <a:ext cx="10317270" cy="3420636"/>
        </p:xfrm>
        <a:graphic>
          <a:graphicData uri="http://schemas.openxmlformats.org/drawingml/2006/table">
            <a:tbl>
              <a:tblPr firstRow="1" bandRow="1">
                <a:tableStyleId>{5C22544A-7EE6-4342-B048-85BDC9FD1C3A}</a:tableStyleId>
              </a:tblPr>
              <a:tblGrid>
                <a:gridCol w="2063454">
                  <a:extLst>
                    <a:ext uri="{9D8B030D-6E8A-4147-A177-3AD203B41FA5}">
                      <a16:colId xmlns:a16="http://schemas.microsoft.com/office/drawing/2014/main" val="20000"/>
                    </a:ext>
                  </a:extLst>
                </a:gridCol>
                <a:gridCol w="2063454">
                  <a:extLst>
                    <a:ext uri="{9D8B030D-6E8A-4147-A177-3AD203B41FA5}">
                      <a16:colId xmlns:a16="http://schemas.microsoft.com/office/drawing/2014/main" val="20001"/>
                    </a:ext>
                  </a:extLst>
                </a:gridCol>
                <a:gridCol w="2063454">
                  <a:extLst>
                    <a:ext uri="{9D8B030D-6E8A-4147-A177-3AD203B41FA5}">
                      <a16:colId xmlns:a16="http://schemas.microsoft.com/office/drawing/2014/main" val="20002"/>
                    </a:ext>
                  </a:extLst>
                </a:gridCol>
                <a:gridCol w="2063454">
                  <a:extLst>
                    <a:ext uri="{9D8B030D-6E8A-4147-A177-3AD203B41FA5}">
                      <a16:colId xmlns:a16="http://schemas.microsoft.com/office/drawing/2014/main" val="20003"/>
                    </a:ext>
                  </a:extLst>
                </a:gridCol>
                <a:gridCol w="2063454">
                  <a:extLst>
                    <a:ext uri="{9D8B030D-6E8A-4147-A177-3AD203B41FA5}">
                      <a16:colId xmlns:a16="http://schemas.microsoft.com/office/drawing/2014/main" val="20004"/>
                    </a:ext>
                  </a:extLst>
                </a:gridCol>
              </a:tblGrid>
              <a:tr h="649419">
                <a:tc>
                  <a:txBody>
                    <a:bodyPr/>
                    <a:lstStyle/>
                    <a:p>
                      <a:r>
                        <a:rPr lang="fr-FR" sz="2400" b="1" dirty="0" smtClean="0">
                          <a:solidFill>
                            <a:schemeClr val="tx1"/>
                          </a:solidFill>
                        </a:rPr>
                        <a:t>La bagnole</a:t>
                      </a:r>
                      <a:endParaRPr lang="fr-FR" sz="2400" b="1" dirty="0">
                        <a:solidFill>
                          <a:schemeClr val="tx1"/>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r>
                        <a:rPr lang="fr-FR" sz="2400" b="1" dirty="0" smtClean="0">
                          <a:solidFill>
                            <a:schemeClr val="tx1"/>
                          </a:solidFill>
                        </a:rPr>
                        <a:t>dégueulasse</a:t>
                      </a:r>
                      <a:endParaRPr lang="fr-FR" sz="2400" b="1" dirty="0">
                        <a:solidFill>
                          <a:schemeClr val="tx1"/>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r>
                        <a:rPr lang="fr-FR" sz="2400" b="1" dirty="0" smtClean="0">
                          <a:solidFill>
                            <a:schemeClr val="tx1"/>
                          </a:solidFill>
                        </a:rPr>
                        <a:t>Tu me fais chier</a:t>
                      </a:r>
                      <a:endParaRPr lang="fr-FR" sz="2400" b="1" dirty="0">
                        <a:solidFill>
                          <a:schemeClr val="tx1"/>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r>
                        <a:rPr lang="fr-FR" sz="2400" b="1" dirty="0" smtClean="0">
                          <a:solidFill>
                            <a:schemeClr val="tx1"/>
                          </a:solidFill>
                        </a:rPr>
                        <a:t>dégage</a:t>
                      </a:r>
                      <a:endParaRPr lang="fr-FR" sz="2400" b="1" dirty="0">
                        <a:solidFill>
                          <a:schemeClr val="tx1"/>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r>
                        <a:rPr lang="fr-FR" sz="2400" b="1" dirty="0" smtClean="0">
                          <a:solidFill>
                            <a:schemeClr val="tx1"/>
                          </a:solidFill>
                        </a:rPr>
                        <a:t>La tune</a:t>
                      </a:r>
                      <a:endParaRPr lang="fr-FR" sz="2400" b="1" dirty="0">
                        <a:solidFill>
                          <a:schemeClr val="tx1"/>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649419">
                <a:tc>
                  <a:txBody>
                    <a:bodyPr/>
                    <a:lstStyle/>
                    <a:p>
                      <a:r>
                        <a:rPr lang="fr-FR" sz="2400" b="1" dirty="0" smtClean="0">
                          <a:solidFill>
                            <a:schemeClr val="tx1"/>
                          </a:solidFill>
                        </a:rPr>
                        <a:t>Tu m’énerves</a:t>
                      </a:r>
                      <a:endParaRPr lang="fr-FR" sz="2400" b="1" dirty="0">
                        <a:solidFill>
                          <a:schemeClr val="tx1"/>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r>
                        <a:rPr lang="fr-FR" sz="2400" b="1" dirty="0" smtClean="0">
                          <a:solidFill>
                            <a:schemeClr val="tx1"/>
                          </a:solidFill>
                        </a:rPr>
                        <a:t>oui</a:t>
                      </a:r>
                      <a:endParaRPr lang="fr-FR" sz="2400" b="1" dirty="0">
                        <a:solidFill>
                          <a:schemeClr val="tx1"/>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r>
                        <a:rPr lang="fr-FR" sz="2400" b="1" dirty="0" smtClean="0">
                          <a:solidFill>
                            <a:schemeClr val="tx1"/>
                          </a:solidFill>
                        </a:rPr>
                        <a:t>Les vêtements</a:t>
                      </a:r>
                      <a:endParaRPr lang="fr-FR" sz="2400" b="1" dirty="0">
                        <a:solidFill>
                          <a:schemeClr val="tx1"/>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r>
                        <a:rPr lang="fr-FR" sz="2400" b="1" dirty="0" smtClean="0">
                          <a:solidFill>
                            <a:schemeClr val="tx1"/>
                          </a:solidFill>
                        </a:rPr>
                        <a:t>Les potes</a:t>
                      </a:r>
                      <a:endParaRPr lang="fr-FR" sz="2400" b="1" dirty="0">
                        <a:solidFill>
                          <a:schemeClr val="tx1"/>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r>
                        <a:rPr lang="fr-FR" sz="2400" b="1" dirty="0" smtClean="0">
                          <a:solidFill>
                            <a:schemeClr val="tx1"/>
                          </a:solidFill>
                        </a:rPr>
                        <a:t>Le visage</a:t>
                      </a:r>
                      <a:endParaRPr lang="fr-FR" sz="2400" b="1" dirty="0">
                        <a:solidFill>
                          <a:schemeClr val="tx1"/>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649419">
                <a:tc>
                  <a:txBody>
                    <a:bodyPr/>
                    <a:lstStyle/>
                    <a:p>
                      <a:r>
                        <a:rPr lang="fr-FR" sz="2400" b="1" dirty="0" smtClean="0">
                          <a:solidFill>
                            <a:schemeClr val="tx1"/>
                          </a:solidFill>
                        </a:rPr>
                        <a:t>pars</a:t>
                      </a:r>
                      <a:endParaRPr lang="fr-FR" sz="2400" b="1" dirty="0">
                        <a:solidFill>
                          <a:schemeClr val="tx1"/>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r>
                        <a:rPr lang="fr-FR" sz="2400" b="1" dirty="0" smtClean="0">
                          <a:solidFill>
                            <a:schemeClr val="tx1"/>
                          </a:solidFill>
                        </a:rPr>
                        <a:t>La clope</a:t>
                      </a:r>
                      <a:endParaRPr lang="fr-FR" sz="2400" b="1" dirty="0">
                        <a:solidFill>
                          <a:schemeClr val="tx1"/>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r>
                        <a:rPr lang="fr-FR" sz="2400" b="1" dirty="0" smtClean="0">
                          <a:solidFill>
                            <a:schemeClr val="tx1"/>
                          </a:solidFill>
                        </a:rPr>
                        <a:t>ouais</a:t>
                      </a:r>
                      <a:endParaRPr lang="fr-FR" sz="2400" b="1" dirty="0">
                        <a:solidFill>
                          <a:schemeClr val="tx1"/>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r>
                        <a:rPr lang="fr-FR" sz="2400" b="1" dirty="0" smtClean="0">
                          <a:solidFill>
                            <a:schemeClr val="tx1"/>
                          </a:solidFill>
                        </a:rPr>
                        <a:t>Les emmerdes</a:t>
                      </a:r>
                      <a:endParaRPr lang="fr-FR" sz="2400" b="1" dirty="0">
                        <a:solidFill>
                          <a:schemeClr val="tx1"/>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r>
                        <a:rPr lang="fr-FR" sz="2400" b="1" dirty="0" smtClean="0">
                          <a:solidFill>
                            <a:schemeClr val="tx1"/>
                          </a:solidFill>
                        </a:rPr>
                        <a:t>La voiture</a:t>
                      </a:r>
                      <a:endParaRPr lang="fr-FR" sz="2400" b="1" dirty="0">
                        <a:solidFill>
                          <a:schemeClr val="tx1"/>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649419">
                <a:tc>
                  <a:txBody>
                    <a:bodyPr/>
                    <a:lstStyle/>
                    <a:p>
                      <a:r>
                        <a:rPr lang="fr-FR" sz="2400" b="1" dirty="0" smtClean="0">
                          <a:solidFill>
                            <a:schemeClr val="tx1"/>
                          </a:solidFill>
                        </a:rPr>
                        <a:t>Un truc</a:t>
                      </a:r>
                      <a:endParaRPr lang="fr-FR" sz="2400" b="1" dirty="0">
                        <a:solidFill>
                          <a:schemeClr val="tx1"/>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r>
                        <a:rPr lang="fr-FR" sz="2400" b="1" dirty="0" smtClean="0">
                          <a:solidFill>
                            <a:schemeClr val="tx1"/>
                          </a:solidFill>
                        </a:rPr>
                        <a:t>Une chose</a:t>
                      </a:r>
                      <a:endParaRPr lang="fr-FR" sz="2400" b="1" dirty="0">
                        <a:solidFill>
                          <a:schemeClr val="tx1"/>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r>
                        <a:rPr lang="fr-FR" sz="2400" b="1" dirty="0" smtClean="0">
                          <a:solidFill>
                            <a:schemeClr val="tx1"/>
                          </a:solidFill>
                        </a:rPr>
                        <a:t>Les sous</a:t>
                      </a:r>
                      <a:endParaRPr lang="fr-FR" sz="2400" b="1" dirty="0">
                        <a:solidFill>
                          <a:schemeClr val="tx1"/>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r>
                        <a:rPr lang="fr-FR" sz="2400" b="1" dirty="0" smtClean="0">
                          <a:solidFill>
                            <a:schemeClr val="tx1"/>
                          </a:solidFill>
                        </a:rPr>
                        <a:t>Les fringues</a:t>
                      </a:r>
                      <a:endParaRPr lang="fr-FR" sz="2400" b="1" dirty="0">
                        <a:solidFill>
                          <a:schemeClr val="tx1"/>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r>
                        <a:rPr lang="fr-FR" sz="2400" b="1" dirty="0" smtClean="0">
                          <a:solidFill>
                            <a:schemeClr val="tx1"/>
                          </a:solidFill>
                        </a:rPr>
                        <a:t>dégoûtant </a:t>
                      </a:r>
                      <a:endParaRPr lang="fr-FR" sz="2400" b="1" dirty="0">
                        <a:solidFill>
                          <a:schemeClr val="tx1"/>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649419">
                <a:tc>
                  <a:txBody>
                    <a:bodyPr/>
                    <a:lstStyle/>
                    <a:p>
                      <a:r>
                        <a:rPr lang="fr-FR" sz="2400" b="1" dirty="0" smtClean="0">
                          <a:solidFill>
                            <a:schemeClr val="tx1"/>
                          </a:solidFill>
                        </a:rPr>
                        <a:t>Les amis</a:t>
                      </a:r>
                      <a:endParaRPr lang="fr-FR" sz="2400" b="1" dirty="0">
                        <a:solidFill>
                          <a:schemeClr val="tx1"/>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r>
                        <a:rPr lang="fr-FR" sz="2400" b="1" dirty="0" smtClean="0">
                          <a:solidFill>
                            <a:schemeClr val="tx1"/>
                          </a:solidFill>
                        </a:rPr>
                        <a:t>La cigarette</a:t>
                      </a:r>
                      <a:endParaRPr lang="fr-FR" sz="2400" b="1" dirty="0">
                        <a:solidFill>
                          <a:schemeClr val="tx1"/>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r>
                        <a:rPr lang="fr-FR" sz="2400" b="1" dirty="0" smtClean="0">
                          <a:solidFill>
                            <a:schemeClr val="tx1"/>
                          </a:solidFill>
                        </a:rPr>
                        <a:t>La tronche</a:t>
                      </a:r>
                      <a:endParaRPr lang="fr-FR" sz="2400" b="1" dirty="0">
                        <a:solidFill>
                          <a:schemeClr val="tx1"/>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r>
                        <a:rPr lang="fr-FR" sz="2400" b="1" dirty="0" smtClean="0">
                          <a:solidFill>
                            <a:schemeClr val="tx1"/>
                          </a:solidFill>
                        </a:rPr>
                        <a:t>Les problèmes</a:t>
                      </a:r>
                      <a:endParaRPr lang="fr-FR" sz="2400" b="1" dirty="0">
                        <a:solidFill>
                          <a:schemeClr val="tx1"/>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r>
                        <a:rPr lang="fr-FR" sz="2400" b="1" dirty="0" smtClean="0">
                          <a:solidFill>
                            <a:schemeClr val="tx1"/>
                          </a:solidFill>
                        </a:rPr>
                        <a:t>L’argent</a:t>
                      </a:r>
                      <a:endParaRPr lang="fr-FR" sz="2400" b="1" dirty="0">
                        <a:solidFill>
                          <a:schemeClr val="tx1"/>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5" name="TextBox 4"/>
          <p:cNvSpPr txBox="1"/>
          <p:nvPr/>
        </p:nvSpPr>
        <p:spPr>
          <a:xfrm>
            <a:off x="899015" y="6035753"/>
            <a:ext cx="10567751" cy="707886"/>
          </a:xfrm>
          <a:prstGeom prst="rect">
            <a:avLst/>
          </a:prstGeom>
          <a:noFill/>
        </p:spPr>
        <p:txBody>
          <a:bodyPr wrap="square" rtlCol="0">
            <a:spAutoFit/>
          </a:bodyPr>
          <a:lstStyle/>
          <a:p>
            <a:r>
              <a:rPr lang="fr-FR" sz="2000" b="1" dirty="0" smtClean="0"/>
              <a:t>Quelles informations supplémentaires nous sont données lorsque Lou utilise le langage familier? Lorsque No l’utilise?</a:t>
            </a:r>
            <a:endParaRPr lang="fr-FR" sz="2000" b="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3847" y="112889"/>
            <a:ext cx="846667" cy="846667"/>
          </a:xfrm>
          <a:prstGeom prst="rect">
            <a:avLst/>
          </a:prstGeom>
        </p:spPr>
      </p:pic>
    </p:spTree>
    <p:extLst>
      <p:ext uri="{BB962C8B-B14F-4D97-AF65-F5344CB8AC3E}">
        <p14:creationId xmlns:p14="http://schemas.microsoft.com/office/powerpoint/2010/main" val="29459276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1092"/>
            <a:ext cx="10834726" cy="890540"/>
          </a:xfrm>
        </p:spPr>
        <p:txBody>
          <a:bodyPr>
            <a:normAutofit/>
          </a:bodyPr>
          <a:lstStyle/>
          <a:p>
            <a:r>
              <a:rPr lang="fr-FR" sz="3600" b="1" dirty="0" smtClean="0"/>
              <a:t>Le langage familier Vs le langage soutenu</a:t>
            </a:r>
            <a:endParaRPr lang="fr-FR" sz="3600" b="1" dirty="0"/>
          </a:p>
        </p:txBody>
      </p:sp>
      <p:graphicFrame>
        <p:nvGraphicFramePr>
          <p:cNvPr id="4" name="Table 3"/>
          <p:cNvGraphicFramePr>
            <a:graphicFrameLocks noGrp="1"/>
          </p:cNvGraphicFramePr>
          <p:nvPr>
            <p:extLst>
              <p:ext uri="{D42A27DB-BD31-4B8C-83A1-F6EECF244321}">
                <p14:modId xmlns:p14="http://schemas.microsoft.com/office/powerpoint/2010/main" val="1765467843"/>
              </p:ext>
            </p:extLst>
          </p:nvPr>
        </p:nvGraphicFramePr>
        <p:xfrm>
          <a:off x="994976" y="1327332"/>
          <a:ext cx="8405034" cy="5021045"/>
        </p:xfrm>
        <a:graphic>
          <a:graphicData uri="http://schemas.openxmlformats.org/drawingml/2006/table">
            <a:tbl>
              <a:tblPr firstRow="1" bandRow="1">
                <a:tableStyleId>{5C22544A-7EE6-4342-B048-85BDC9FD1C3A}</a:tableStyleId>
              </a:tblPr>
              <a:tblGrid>
                <a:gridCol w="4202517">
                  <a:extLst>
                    <a:ext uri="{9D8B030D-6E8A-4147-A177-3AD203B41FA5}">
                      <a16:colId xmlns:a16="http://schemas.microsoft.com/office/drawing/2014/main" val="20000"/>
                    </a:ext>
                  </a:extLst>
                </a:gridCol>
                <a:gridCol w="4202517">
                  <a:extLst>
                    <a:ext uri="{9D8B030D-6E8A-4147-A177-3AD203B41FA5}">
                      <a16:colId xmlns:a16="http://schemas.microsoft.com/office/drawing/2014/main" val="20001"/>
                    </a:ext>
                  </a:extLst>
                </a:gridCol>
              </a:tblGrid>
              <a:tr h="540485">
                <a:tc>
                  <a:txBody>
                    <a:bodyPr/>
                    <a:lstStyle/>
                    <a:p>
                      <a:pPr marL="0" indent="0">
                        <a:lnSpc>
                          <a:spcPct val="100000"/>
                        </a:lnSpc>
                        <a:buFont typeface="Arial"/>
                        <a:buNone/>
                      </a:pPr>
                      <a:r>
                        <a:rPr lang="fr-FR" sz="2400" b="1" dirty="0" smtClean="0">
                          <a:solidFill>
                            <a:schemeClr val="tx1"/>
                          </a:solidFill>
                        </a:rPr>
                        <a:t>Langage soutenu</a:t>
                      </a:r>
                      <a:endParaRPr lang="fr-FR" sz="2400" b="1" dirty="0">
                        <a:solidFill>
                          <a:schemeClr val="tx1"/>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marL="0" indent="0">
                        <a:lnSpc>
                          <a:spcPct val="100000"/>
                        </a:lnSpc>
                        <a:buFont typeface="Arial"/>
                        <a:buNone/>
                      </a:pPr>
                      <a:r>
                        <a:rPr lang="fr-FR" sz="2400" b="1" dirty="0" smtClean="0">
                          <a:solidFill>
                            <a:schemeClr val="tx1"/>
                          </a:solidFill>
                        </a:rPr>
                        <a:t>Langage familier</a:t>
                      </a:r>
                      <a:endParaRPr lang="fr-FR" sz="2400" b="1" dirty="0">
                        <a:solidFill>
                          <a:schemeClr val="tx1"/>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570178">
                <a:tc>
                  <a:txBody>
                    <a:bodyPr/>
                    <a:lstStyle/>
                    <a:p>
                      <a:pPr marL="342900" indent="-342900">
                        <a:lnSpc>
                          <a:spcPct val="100000"/>
                        </a:lnSpc>
                        <a:buFont typeface="Arial"/>
                        <a:buChar char="•"/>
                      </a:pPr>
                      <a:r>
                        <a:rPr lang="fr-FR" sz="2400" b="1" dirty="0" smtClean="0">
                          <a:solidFill>
                            <a:schemeClr val="tx1"/>
                          </a:solidFill>
                        </a:rPr>
                        <a:t>la voiture </a:t>
                      </a:r>
                    </a:p>
                    <a:p>
                      <a:pPr marL="342900" indent="-342900">
                        <a:lnSpc>
                          <a:spcPct val="100000"/>
                        </a:lnSpc>
                        <a:buFont typeface="Arial"/>
                        <a:buChar char="•"/>
                      </a:pPr>
                      <a:r>
                        <a:rPr lang="fr-FR" sz="2400" b="1" dirty="0" smtClean="0">
                          <a:solidFill>
                            <a:schemeClr val="tx1"/>
                          </a:solidFill>
                        </a:rPr>
                        <a:t>tu m’énerves</a:t>
                      </a:r>
                      <a:r>
                        <a:rPr lang="fr-FR" sz="2400" b="1" baseline="0" dirty="0" smtClean="0">
                          <a:solidFill>
                            <a:schemeClr val="tx1"/>
                          </a:solidFill>
                        </a:rPr>
                        <a:t> </a:t>
                      </a:r>
                    </a:p>
                    <a:p>
                      <a:pPr marL="342900" indent="-342900">
                        <a:lnSpc>
                          <a:spcPct val="100000"/>
                        </a:lnSpc>
                        <a:buFont typeface="Arial"/>
                        <a:buChar char="•"/>
                      </a:pPr>
                      <a:r>
                        <a:rPr lang="fr-FR" sz="2400" b="1" baseline="0" dirty="0" smtClean="0">
                          <a:solidFill>
                            <a:schemeClr val="tx1"/>
                          </a:solidFill>
                        </a:rPr>
                        <a:t>Pars! </a:t>
                      </a:r>
                    </a:p>
                    <a:p>
                      <a:pPr marL="342900" indent="-342900">
                        <a:lnSpc>
                          <a:spcPct val="100000"/>
                        </a:lnSpc>
                        <a:buFont typeface="Arial"/>
                        <a:buChar char="•"/>
                      </a:pPr>
                      <a:r>
                        <a:rPr lang="fr-FR" sz="2400" b="1" baseline="0" dirty="0" smtClean="0">
                          <a:solidFill>
                            <a:schemeClr val="tx1"/>
                          </a:solidFill>
                        </a:rPr>
                        <a:t>une chose </a:t>
                      </a:r>
                    </a:p>
                    <a:p>
                      <a:pPr marL="342900" indent="-342900">
                        <a:lnSpc>
                          <a:spcPct val="100000"/>
                        </a:lnSpc>
                        <a:buFont typeface="Arial"/>
                        <a:buChar char="•"/>
                      </a:pPr>
                      <a:r>
                        <a:rPr lang="fr-FR" sz="2400" b="1" baseline="0" dirty="0" smtClean="0">
                          <a:solidFill>
                            <a:schemeClr val="tx1"/>
                          </a:solidFill>
                        </a:rPr>
                        <a:t>les amis</a:t>
                      </a:r>
                    </a:p>
                    <a:p>
                      <a:pPr marL="342900" indent="-342900">
                        <a:lnSpc>
                          <a:spcPct val="100000"/>
                        </a:lnSpc>
                        <a:buFont typeface="Arial"/>
                        <a:buChar char="•"/>
                      </a:pPr>
                      <a:r>
                        <a:rPr lang="fr-FR" sz="2400" b="1" baseline="0" dirty="0" smtClean="0">
                          <a:solidFill>
                            <a:schemeClr val="tx1"/>
                          </a:solidFill>
                        </a:rPr>
                        <a:t>dégoûtant  </a:t>
                      </a:r>
                    </a:p>
                    <a:p>
                      <a:pPr marL="342900" indent="-342900">
                        <a:lnSpc>
                          <a:spcPct val="100000"/>
                        </a:lnSpc>
                        <a:buFont typeface="Arial"/>
                        <a:buChar char="•"/>
                      </a:pPr>
                      <a:r>
                        <a:rPr lang="fr-FR" sz="2400" b="1" baseline="0" dirty="0" smtClean="0">
                          <a:solidFill>
                            <a:schemeClr val="tx1"/>
                          </a:solidFill>
                        </a:rPr>
                        <a:t>la cigarette</a:t>
                      </a:r>
                    </a:p>
                    <a:p>
                      <a:pPr marL="342900" indent="-342900">
                        <a:lnSpc>
                          <a:spcPct val="100000"/>
                        </a:lnSpc>
                        <a:buFont typeface="Arial"/>
                        <a:buChar char="•"/>
                      </a:pPr>
                      <a:r>
                        <a:rPr lang="fr-FR" sz="2400" b="1" baseline="0" dirty="0" smtClean="0">
                          <a:solidFill>
                            <a:schemeClr val="tx1"/>
                          </a:solidFill>
                        </a:rPr>
                        <a:t>Oui</a:t>
                      </a:r>
                    </a:p>
                    <a:p>
                      <a:pPr marL="342900" indent="-342900">
                        <a:lnSpc>
                          <a:spcPct val="100000"/>
                        </a:lnSpc>
                        <a:buFont typeface="Arial"/>
                        <a:buChar char="•"/>
                      </a:pPr>
                      <a:r>
                        <a:rPr lang="fr-FR" sz="2400" b="1" baseline="0" dirty="0" smtClean="0">
                          <a:solidFill>
                            <a:schemeClr val="tx1"/>
                          </a:solidFill>
                        </a:rPr>
                        <a:t>l’argent</a:t>
                      </a:r>
                    </a:p>
                    <a:p>
                      <a:pPr marL="342900" indent="-342900">
                        <a:lnSpc>
                          <a:spcPct val="100000"/>
                        </a:lnSpc>
                        <a:buFont typeface="Arial"/>
                        <a:buChar char="•"/>
                      </a:pPr>
                      <a:r>
                        <a:rPr lang="fr-FR" sz="2400" b="1" baseline="0" dirty="0" smtClean="0">
                          <a:solidFill>
                            <a:schemeClr val="tx1"/>
                          </a:solidFill>
                        </a:rPr>
                        <a:t>le visage</a:t>
                      </a:r>
                    </a:p>
                    <a:p>
                      <a:pPr marL="342900" indent="-342900">
                        <a:lnSpc>
                          <a:spcPct val="100000"/>
                        </a:lnSpc>
                        <a:buFont typeface="Arial"/>
                        <a:buChar char="•"/>
                      </a:pPr>
                      <a:r>
                        <a:rPr lang="fr-FR" sz="2400" b="1" baseline="0" dirty="0" smtClean="0">
                          <a:solidFill>
                            <a:schemeClr val="tx1"/>
                          </a:solidFill>
                        </a:rPr>
                        <a:t>les vêtements</a:t>
                      </a:r>
                    </a:p>
                    <a:p>
                      <a:pPr marL="342900" indent="-342900">
                        <a:lnSpc>
                          <a:spcPct val="100000"/>
                        </a:lnSpc>
                        <a:buFont typeface="Arial"/>
                        <a:buChar char="•"/>
                      </a:pPr>
                      <a:r>
                        <a:rPr lang="fr-FR" sz="2400" b="1" baseline="0" dirty="0" smtClean="0">
                          <a:solidFill>
                            <a:schemeClr val="tx1"/>
                          </a:solidFill>
                        </a:rPr>
                        <a:t>les problèmes</a:t>
                      </a:r>
                      <a:endParaRPr lang="fr-FR" sz="2400" b="1" dirty="0">
                        <a:solidFill>
                          <a:schemeClr val="tx1"/>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marL="342900" indent="-342900">
                        <a:lnSpc>
                          <a:spcPct val="100000"/>
                        </a:lnSpc>
                        <a:buFont typeface="Arial"/>
                        <a:buChar char="•"/>
                      </a:pPr>
                      <a:r>
                        <a:rPr lang="fr-FR" sz="2400" b="1" dirty="0" smtClean="0">
                          <a:solidFill>
                            <a:schemeClr val="tx1"/>
                          </a:solidFill>
                        </a:rPr>
                        <a:t>la bagnole</a:t>
                      </a:r>
                    </a:p>
                    <a:p>
                      <a:pPr marL="342900" indent="-342900">
                        <a:lnSpc>
                          <a:spcPct val="100000"/>
                        </a:lnSpc>
                        <a:buFont typeface="Arial"/>
                        <a:buChar char="•"/>
                      </a:pPr>
                      <a:r>
                        <a:rPr lang="fr-FR" sz="2400" b="1" dirty="0" smtClean="0">
                          <a:solidFill>
                            <a:schemeClr val="tx1"/>
                          </a:solidFill>
                        </a:rPr>
                        <a:t>tu me fais chier</a:t>
                      </a:r>
                    </a:p>
                    <a:p>
                      <a:pPr marL="342900" indent="-342900">
                        <a:lnSpc>
                          <a:spcPct val="100000"/>
                        </a:lnSpc>
                        <a:buFont typeface="Arial"/>
                        <a:buChar char="•"/>
                      </a:pPr>
                      <a:r>
                        <a:rPr lang="fr-FR" sz="2400" b="1" dirty="0" smtClean="0">
                          <a:solidFill>
                            <a:schemeClr val="tx1"/>
                          </a:solidFill>
                        </a:rPr>
                        <a:t>Dégage!</a:t>
                      </a:r>
                    </a:p>
                    <a:p>
                      <a:pPr marL="342900" indent="-342900">
                        <a:lnSpc>
                          <a:spcPct val="100000"/>
                        </a:lnSpc>
                        <a:buFont typeface="Arial"/>
                        <a:buChar char="•"/>
                      </a:pPr>
                      <a:r>
                        <a:rPr lang="fr-FR" sz="2400" b="1" dirty="0" smtClean="0">
                          <a:solidFill>
                            <a:schemeClr val="tx1"/>
                          </a:solidFill>
                        </a:rPr>
                        <a:t>un truc</a:t>
                      </a:r>
                    </a:p>
                    <a:p>
                      <a:pPr marL="342900" indent="-342900">
                        <a:lnSpc>
                          <a:spcPct val="100000"/>
                        </a:lnSpc>
                        <a:buFont typeface="Arial"/>
                        <a:buChar char="•"/>
                      </a:pPr>
                      <a:r>
                        <a:rPr lang="fr-FR" sz="2400" b="1" dirty="0" smtClean="0">
                          <a:solidFill>
                            <a:schemeClr val="tx1"/>
                          </a:solidFill>
                        </a:rPr>
                        <a:t>les</a:t>
                      </a:r>
                      <a:r>
                        <a:rPr lang="fr-FR" sz="2400" b="1" baseline="0" dirty="0" smtClean="0">
                          <a:solidFill>
                            <a:schemeClr val="tx1"/>
                          </a:solidFill>
                        </a:rPr>
                        <a:t> potes</a:t>
                      </a:r>
                    </a:p>
                    <a:p>
                      <a:pPr marL="342900" indent="-342900">
                        <a:lnSpc>
                          <a:spcPct val="100000"/>
                        </a:lnSpc>
                        <a:buFont typeface="Arial"/>
                        <a:buChar char="•"/>
                      </a:pPr>
                      <a:r>
                        <a:rPr lang="fr-FR" sz="2400" b="1" baseline="0" dirty="0" smtClean="0">
                          <a:solidFill>
                            <a:schemeClr val="tx1"/>
                          </a:solidFill>
                        </a:rPr>
                        <a:t>dégueulasse</a:t>
                      </a:r>
                      <a:endParaRPr lang="fr-FR" sz="2400" b="1" dirty="0" smtClean="0">
                        <a:solidFill>
                          <a:schemeClr val="tx1"/>
                        </a:solidFill>
                      </a:endParaRPr>
                    </a:p>
                    <a:p>
                      <a:pPr marL="342900" indent="-342900">
                        <a:lnSpc>
                          <a:spcPct val="100000"/>
                        </a:lnSpc>
                        <a:buFont typeface="Arial"/>
                        <a:buChar char="•"/>
                      </a:pPr>
                      <a:r>
                        <a:rPr lang="fr-FR" sz="2400" b="1" baseline="0" dirty="0" smtClean="0">
                          <a:solidFill>
                            <a:schemeClr val="tx1"/>
                          </a:solidFill>
                        </a:rPr>
                        <a:t>la clope</a:t>
                      </a:r>
                    </a:p>
                    <a:p>
                      <a:pPr marL="342900" indent="-342900">
                        <a:lnSpc>
                          <a:spcPct val="100000"/>
                        </a:lnSpc>
                        <a:buFont typeface="Arial"/>
                        <a:buChar char="•"/>
                      </a:pPr>
                      <a:r>
                        <a:rPr lang="fr-FR" sz="2400" b="1" baseline="0" dirty="0" smtClean="0">
                          <a:solidFill>
                            <a:schemeClr val="tx1"/>
                          </a:solidFill>
                        </a:rPr>
                        <a:t>ouais</a:t>
                      </a:r>
                    </a:p>
                    <a:p>
                      <a:pPr marL="342900" indent="-342900">
                        <a:lnSpc>
                          <a:spcPct val="100000"/>
                        </a:lnSpc>
                        <a:buFont typeface="Arial"/>
                        <a:buChar char="•"/>
                      </a:pPr>
                      <a:r>
                        <a:rPr lang="fr-FR" sz="2400" b="1" baseline="0" dirty="0" smtClean="0">
                          <a:solidFill>
                            <a:schemeClr val="tx1"/>
                          </a:solidFill>
                        </a:rPr>
                        <a:t>les sous/ la tune</a:t>
                      </a:r>
                    </a:p>
                    <a:p>
                      <a:pPr marL="342900" indent="-342900">
                        <a:lnSpc>
                          <a:spcPct val="100000"/>
                        </a:lnSpc>
                        <a:buFont typeface="Arial"/>
                        <a:buChar char="•"/>
                      </a:pPr>
                      <a:r>
                        <a:rPr lang="fr-FR" sz="2400" b="1" baseline="0" dirty="0" smtClean="0">
                          <a:solidFill>
                            <a:schemeClr val="tx1"/>
                          </a:solidFill>
                        </a:rPr>
                        <a:t>la tronche</a:t>
                      </a:r>
                    </a:p>
                    <a:p>
                      <a:pPr marL="342900" indent="-342900">
                        <a:lnSpc>
                          <a:spcPct val="100000"/>
                        </a:lnSpc>
                        <a:buFont typeface="Arial"/>
                        <a:buChar char="•"/>
                      </a:pPr>
                      <a:r>
                        <a:rPr lang="fr-FR" sz="2400" b="1" baseline="0" dirty="0" smtClean="0">
                          <a:solidFill>
                            <a:schemeClr val="tx1"/>
                          </a:solidFill>
                        </a:rPr>
                        <a:t>les fringues</a:t>
                      </a:r>
                    </a:p>
                    <a:p>
                      <a:pPr marL="342900" indent="-342900">
                        <a:lnSpc>
                          <a:spcPct val="100000"/>
                        </a:lnSpc>
                        <a:buFont typeface="Arial"/>
                        <a:buChar char="•"/>
                      </a:pPr>
                      <a:r>
                        <a:rPr lang="fr-FR" sz="2400" b="1" baseline="0" dirty="0" smtClean="0">
                          <a:solidFill>
                            <a:schemeClr val="tx1"/>
                          </a:solidFill>
                        </a:rPr>
                        <a:t>les emmerdes</a:t>
                      </a: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7" name="TextBox 6"/>
          <p:cNvSpPr txBox="1"/>
          <p:nvPr/>
        </p:nvSpPr>
        <p:spPr>
          <a:xfrm>
            <a:off x="9132620" y="784483"/>
            <a:ext cx="2641769" cy="646331"/>
          </a:xfrm>
          <a:prstGeom prst="rect">
            <a:avLst/>
          </a:prstGeom>
          <a:noFill/>
        </p:spPr>
        <p:txBody>
          <a:bodyPr wrap="none" rtlCol="0">
            <a:spAutoFit/>
          </a:bodyPr>
          <a:lstStyle/>
          <a:p>
            <a:r>
              <a:rPr lang="fr-FR" sz="3600" b="1" dirty="0" smtClean="0">
                <a:solidFill>
                  <a:srgbClr val="FF0000"/>
                </a:solidFill>
              </a:rPr>
              <a:t>Les réponses</a:t>
            </a:r>
            <a:endParaRPr lang="fr-FR" sz="3600" b="1" dirty="0">
              <a:solidFill>
                <a:srgbClr val="FF0000"/>
              </a:solidFill>
            </a:endParaRPr>
          </a:p>
        </p:txBody>
      </p:sp>
    </p:spTree>
    <p:extLst>
      <p:ext uri="{BB962C8B-B14F-4D97-AF65-F5344CB8AC3E}">
        <p14:creationId xmlns:p14="http://schemas.microsoft.com/office/powerpoint/2010/main" val="19190684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04" y="0"/>
            <a:ext cx="10570343" cy="1021073"/>
          </a:xfrm>
        </p:spPr>
        <p:txBody>
          <a:bodyPr>
            <a:normAutofit/>
          </a:bodyPr>
          <a:lstStyle/>
          <a:p>
            <a:r>
              <a:rPr lang="fr-FR" sz="3200" b="1" dirty="0" smtClean="0"/>
              <a:t>Les références à la langue et à la littérature française</a:t>
            </a:r>
            <a:endParaRPr lang="fr-FR" sz="3200" b="1" dirty="0"/>
          </a:p>
        </p:txBody>
      </p:sp>
      <p:sp>
        <p:nvSpPr>
          <p:cNvPr id="3" name="Content Placeholder 2"/>
          <p:cNvSpPr>
            <a:spLocks noGrp="1"/>
          </p:cNvSpPr>
          <p:nvPr>
            <p:ph idx="1"/>
          </p:nvPr>
        </p:nvSpPr>
        <p:spPr>
          <a:xfrm>
            <a:off x="1730598" y="1887886"/>
            <a:ext cx="9798420" cy="3939702"/>
          </a:xfrm>
          <a:solidFill>
            <a:schemeClr val="accent1">
              <a:lumMod val="40000"/>
              <a:lumOff val="60000"/>
            </a:schemeClr>
          </a:solidFill>
        </p:spPr>
        <p:txBody>
          <a:bodyPr>
            <a:noAutofit/>
          </a:bodyPr>
          <a:lstStyle/>
          <a:p>
            <a:pPr marL="0" indent="0">
              <a:buNone/>
            </a:pPr>
            <a:r>
              <a:rPr lang="fr-FR" sz="2400" b="1" dirty="0" smtClean="0"/>
              <a:t>Nous savons que la matière préférée de Lou est le français. Lou parle de Madame </a:t>
            </a:r>
            <a:r>
              <a:rPr lang="fr-FR" sz="2400" b="1" dirty="0" err="1" smtClean="0"/>
              <a:t>Rivery</a:t>
            </a:r>
            <a:r>
              <a:rPr lang="fr-FR" sz="2400" b="1" dirty="0" smtClean="0"/>
              <a:t> et à plusieurs reprises, elle crée un lien entre ses cours de français et ses expériences avec No.</a:t>
            </a:r>
          </a:p>
          <a:p>
            <a:pPr marL="0" indent="0">
              <a:buNone/>
            </a:pPr>
            <a:endParaRPr lang="fr-FR" sz="1000" b="1" dirty="0"/>
          </a:p>
          <a:p>
            <a:pPr marL="0" indent="0">
              <a:buNone/>
            </a:pPr>
            <a:r>
              <a:rPr lang="fr-FR" sz="2400" b="1" dirty="0" smtClean="0"/>
              <a:t>Page 107 et 108: Dans ce passage, comment Lou utilise-t-elle se qu’elle a appris en classe? </a:t>
            </a:r>
          </a:p>
          <a:p>
            <a:pPr marL="0" indent="0">
              <a:buNone/>
            </a:pPr>
            <a:endParaRPr lang="fr-FR" sz="1050" b="1" dirty="0" smtClean="0"/>
          </a:p>
          <a:p>
            <a:pPr marL="0" indent="0">
              <a:buNone/>
            </a:pPr>
            <a:r>
              <a:rPr lang="fr-FR" sz="2400" b="1" dirty="0" smtClean="0"/>
              <a:t>Page 186: À quel livre fait-elle référence et  qu’en déduisez-vous?</a:t>
            </a:r>
          </a:p>
          <a:p>
            <a:pPr marL="0" indent="0">
              <a:buNone/>
            </a:pPr>
            <a:endParaRPr lang="fr-FR" sz="1100" b="1" dirty="0" smtClean="0"/>
          </a:p>
          <a:p>
            <a:pPr marL="0" indent="0">
              <a:buNone/>
            </a:pPr>
            <a:r>
              <a:rPr lang="fr-FR" sz="2400" b="1" dirty="0" smtClean="0"/>
              <a:t>Pouvez-vous pensez à d’autres références à la langue et la littérature française dans le roman?</a:t>
            </a:r>
          </a:p>
          <a:p>
            <a:pPr marL="0" indent="0">
              <a:buNone/>
            </a:pPr>
            <a:endParaRPr lang="fr-FR" sz="2400" b="1" dirty="0"/>
          </a:p>
          <a:p>
            <a:pPr marL="0" indent="0">
              <a:buNone/>
            </a:pPr>
            <a:endParaRPr lang="fr-FR" sz="2400" b="1" dirty="0" smtClean="0"/>
          </a:p>
        </p:txBody>
      </p:sp>
      <p:pic>
        <p:nvPicPr>
          <p:cNvPr id="6"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2093" y="3260479"/>
            <a:ext cx="431154" cy="355416"/>
          </a:xfrm>
          <a:prstGeom prst="rect">
            <a:avLst/>
          </a:prstGeom>
          <a:solidFill>
            <a:schemeClr val="bg1"/>
          </a:solidFill>
          <a:ln>
            <a:solidFill>
              <a:srgbClr val="0070C0"/>
            </a:solidFill>
          </a:ln>
        </p:spPr>
      </p:pic>
      <p:pic>
        <p:nvPicPr>
          <p:cNvPr id="7"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2639" y="4346787"/>
            <a:ext cx="431154" cy="355416"/>
          </a:xfrm>
          <a:prstGeom prst="rect">
            <a:avLst/>
          </a:prstGeom>
          <a:solidFill>
            <a:schemeClr val="bg1"/>
          </a:solidFill>
          <a:ln>
            <a:solidFill>
              <a:srgbClr val="0070C0"/>
            </a:solidFill>
          </a:ln>
        </p:spPr>
      </p:pic>
      <p:pic>
        <p:nvPicPr>
          <p:cNvPr id="8"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7075" y="4346787"/>
            <a:ext cx="431154" cy="355416"/>
          </a:xfrm>
          <a:prstGeom prst="rect">
            <a:avLst/>
          </a:prstGeom>
          <a:solidFill>
            <a:schemeClr val="bg1"/>
          </a:solidFill>
          <a:ln>
            <a:solidFill>
              <a:srgbClr val="0070C0"/>
            </a:solidFill>
          </a:ln>
        </p:spPr>
      </p:pic>
      <p:pic>
        <p:nvPicPr>
          <p:cNvPr id="9"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2638" y="5131271"/>
            <a:ext cx="431154" cy="355416"/>
          </a:xfrm>
          <a:prstGeom prst="rect">
            <a:avLst/>
          </a:prstGeom>
          <a:solidFill>
            <a:schemeClr val="bg1"/>
          </a:solidFill>
          <a:ln>
            <a:solidFill>
              <a:srgbClr val="0070C0"/>
            </a:solidFill>
          </a:ln>
        </p:spPr>
      </p:pic>
      <p:pic>
        <p:nvPicPr>
          <p:cNvPr id="10"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625" y="5131271"/>
            <a:ext cx="431154" cy="355416"/>
          </a:xfrm>
          <a:prstGeom prst="rect">
            <a:avLst/>
          </a:prstGeom>
          <a:solidFill>
            <a:schemeClr val="bg1"/>
          </a:solidFill>
          <a:ln>
            <a:solidFill>
              <a:srgbClr val="0070C0"/>
            </a:solidFill>
          </a:ln>
        </p:spPr>
      </p:pic>
      <p:pic>
        <p:nvPicPr>
          <p:cNvPr id="11"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061" y="5131271"/>
            <a:ext cx="431154" cy="355416"/>
          </a:xfrm>
          <a:prstGeom prst="rect">
            <a:avLst/>
          </a:prstGeom>
          <a:solidFill>
            <a:schemeClr val="bg1"/>
          </a:solidFill>
          <a:ln>
            <a:solidFill>
              <a:srgbClr val="0070C0"/>
            </a:solidFill>
          </a:ln>
        </p:spPr>
      </p:pic>
      <p:sp>
        <p:nvSpPr>
          <p:cNvPr id="12" name="TextBox 11"/>
          <p:cNvSpPr txBox="1"/>
          <p:nvPr/>
        </p:nvSpPr>
        <p:spPr>
          <a:xfrm>
            <a:off x="1767949" y="1170498"/>
            <a:ext cx="9617862" cy="523220"/>
          </a:xfrm>
          <a:prstGeom prst="rect">
            <a:avLst/>
          </a:prstGeom>
          <a:noFill/>
        </p:spPr>
        <p:txBody>
          <a:bodyPr wrap="none" rtlCol="0">
            <a:spAutoFit/>
          </a:bodyPr>
          <a:lstStyle/>
          <a:p>
            <a:r>
              <a:rPr lang="fr-FR" sz="2800" b="1" dirty="0" smtClean="0"/>
              <a:t>À deux, discutez les réponses possibles aux questions suivantes</a:t>
            </a:r>
            <a:endParaRPr lang="fr-FR" sz="2800" b="1"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31402" y="104691"/>
            <a:ext cx="591814" cy="515226"/>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29018" y="0"/>
            <a:ext cx="662981" cy="662981"/>
          </a:xfrm>
          <a:prstGeom prst="rect">
            <a:avLst/>
          </a:prstGeom>
        </p:spPr>
      </p:pic>
    </p:spTree>
    <p:extLst>
      <p:ext uri="{BB962C8B-B14F-4D97-AF65-F5344CB8AC3E}">
        <p14:creationId xmlns:p14="http://schemas.microsoft.com/office/powerpoint/2010/main" val="30536076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777971" cy="1021073"/>
          </a:xfrm>
        </p:spPr>
        <p:txBody>
          <a:bodyPr>
            <a:normAutofit/>
          </a:bodyPr>
          <a:lstStyle/>
          <a:p>
            <a:r>
              <a:rPr lang="fr-FR" sz="3200" b="1" dirty="0" smtClean="0"/>
              <a:t>Les références à la langue et à la littérature française</a:t>
            </a:r>
            <a:endParaRPr lang="fr-FR" sz="3200" b="1" dirty="0"/>
          </a:p>
        </p:txBody>
      </p:sp>
      <p:sp>
        <p:nvSpPr>
          <p:cNvPr id="3" name="Content Placeholder 2"/>
          <p:cNvSpPr>
            <a:spLocks noGrp="1"/>
          </p:cNvSpPr>
          <p:nvPr>
            <p:ph idx="1"/>
          </p:nvPr>
        </p:nvSpPr>
        <p:spPr>
          <a:xfrm>
            <a:off x="1543843" y="1402254"/>
            <a:ext cx="9997625" cy="5010584"/>
          </a:xfrm>
          <a:solidFill>
            <a:schemeClr val="accent1">
              <a:lumMod val="40000"/>
              <a:lumOff val="60000"/>
            </a:schemeClr>
          </a:solidFill>
        </p:spPr>
        <p:txBody>
          <a:bodyPr>
            <a:noAutofit/>
          </a:bodyPr>
          <a:lstStyle/>
          <a:p>
            <a:pPr marL="0" indent="0" algn="just">
              <a:buNone/>
            </a:pPr>
            <a:r>
              <a:rPr lang="fr-FR" sz="2000" b="1" dirty="0" smtClean="0"/>
              <a:t>Page 107 et 108: Dans ce passage, comment Lou utilise-t-elle se qu’elle a appris en classe? </a:t>
            </a:r>
            <a:r>
              <a:rPr lang="fr-FR" sz="2000" b="1" dirty="0" smtClean="0">
                <a:solidFill>
                  <a:srgbClr val="FF0000"/>
                </a:solidFill>
              </a:rPr>
              <a:t>Dans les cours de madame </a:t>
            </a:r>
            <a:r>
              <a:rPr lang="fr-FR" sz="2000" b="1" dirty="0" err="1" smtClean="0">
                <a:solidFill>
                  <a:srgbClr val="FF0000"/>
                </a:solidFill>
              </a:rPr>
              <a:t>Rivery</a:t>
            </a:r>
            <a:r>
              <a:rPr lang="fr-FR" sz="2000" b="1" dirty="0" smtClean="0">
                <a:solidFill>
                  <a:srgbClr val="FF0000"/>
                </a:solidFill>
              </a:rPr>
              <a:t>, Lou a appris comment structurer une dissertation en utilisant les points: thèse, antithèse, synthèse. Elle a utilisé ce modèle pour préparer ses arguments lorsqu’elle demande à ses parents si No peut venir vivre chez eux. </a:t>
            </a:r>
            <a:endParaRPr lang="fr-FR" sz="1000" b="1" dirty="0" smtClean="0"/>
          </a:p>
          <a:p>
            <a:pPr marL="0" indent="0" algn="just">
              <a:buNone/>
            </a:pPr>
            <a:r>
              <a:rPr lang="fr-FR" sz="2000" b="1" dirty="0" smtClean="0"/>
              <a:t>Page 186: À quel livre fait-elle référence et  qu’en déduisez-vous? </a:t>
            </a:r>
            <a:r>
              <a:rPr lang="fr-FR" sz="2000" b="1" dirty="0" smtClean="0">
                <a:solidFill>
                  <a:srgbClr val="FF0000"/>
                </a:solidFill>
              </a:rPr>
              <a:t>Elle a pensé au livre « Petit Prince ». En particulier, elle cite le passage où le renard lui demande de l’apprivoiser. Nous pourrions comparer cette histoire à Lou qui, en quelque sorte, apprivoise No. </a:t>
            </a:r>
            <a:endParaRPr lang="fr-FR" sz="1050" b="1" dirty="0" smtClean="0"/>
          </a:p>
          <a:p>
            <a:pPr marL="0" indent="0" algn="just">
              <a:buNone/>
            </a:pPr>
            <a:r>
              <a:rPr lang="fr-FR" sz="2000" b="1" dirty="0" smtClean="0"/>
              <a:t>Pouvez-vous pensez à d’autres références à la langue et la littérature française dans le roman?</a:t>
            </a:r>
          </a:p>
          <a:p>
            <a:pPr algn="just"/>
            <a:r>
              <a:rPr lang="fr-FR" sz="2000" b="1" dirty="0" smtClean="0">
                <a:solidFill>
                  <a:srgbClr val="FF0000"/>
                </a:solidFill>
              </a:rPr>
              <a:t>Lou fait souvent référence à la grammaire afin d’exprimer ses sentiments: page 156: « La grammaire est un formidable moyen d’organiser le monde comme on voudrait qu’il soit », page 179: « La grammaire a tout prévu », page 209: « La grammaire est un mensonge ». </a:t>
            </a:r>
          </a:p>
          <a:p>
            <a:pPr algn="just"/>
            <a:r>
              <a:rPr lang="fr-FR" sz="2000" b="1" dirty="0" smtClean="0">
                <a:solidFill>
                  <a:srgbClr val="FF0000"/>
                </a:solidFill>
              </a:rPr>
              <a:t>Référence à Spleen de Baudelaire page 67: « le ciel est bas et lourd comme dans les poésies » </a:t>
            </a:r>
          </a:p>
          <a:p>
            <a:pPr algn="just"/>
            <a:r>
              <a:rPr lang="fr-FR" sz="2000" b="1" dirty="0" smtClean="0">
                <a:solidFill>
                  <a:srgbClr val="FF0000"/>
                </a:solidFill>
              </a:rPr>
              <a:t>M. Marin offre un livre à Lou le dernier jour de l’école</a:t>
            </a:r>
            <a:endParaRPr lang="fr-FR" sz="2000" b="1" dirty="0">
              <a:solidFill>
                <a:srgbClr val="FF0000"/>
              </a:solidFill>
            </a:endParaRPr>
          </a:p>
        </p:txBody>
      </p:sp>
      <p:pic>
        <p:nvPicPr>
          <p:cNvPr id="6"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5284" y="1417567"/>
            <a:ext cx="431154" cy="355416"/>
          </a:xfrm>
          <a:prstGeom prst="rect">
            <a:avLst/>
          </a:prstGeom>
          <a:solidFill>
            <a:schemeClr val="bg1"/>
          </a:solidFill>
          <a:ln>
            <a:solidFill>
              <a:srgbClr val="0070C0"/>
            </a:solidFill>
          </a:ln>
        </p:spPr>
      </p:pic>
      <p:pic>
        <p:nvPicPr>
          <p:cNvPr id="7"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8281" y="2615943"/>
            <a:ext cx="431154" cy="355416"/>
          </a:xfrm>
          <a:prstGeom prst="rect">
            <a:avLst/>
          </a:prstGeom>
          <a:solidFill>
            <a:schemeClr val="bg1"/>
          </a:solidFill>
          <a:ln>
            <a:solidFill>
              <a:srgbClr val="0070C0"/>
            </a:solidFill>
          </a:ln>
        </p:spPr>
      </p:pic>
      <p:pic>
        <p:nvPicPr>
          <p:cNvPr id="8"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717" y="2615943"/>
            <a:ext cx="431154" cy="355416"/>
          </a:xfrm>
          <a:prstGeom prst="rect">
            <a:avLst/>
          </a:prstGeom>
          <a:solidFill>
            <a:schemeClr val="bg1"/>
          </a:solidFill>
          <a:ln>
            <a:solidFill>
              <a:srgbClr val="0070C0"/>
            </a:solidFill>
          </a:ln>
        </p:spPr>
      </p:pic>
      <p:pic>
        <p:nvPicPr>
          <p:cNvPr id="9"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0729" y="3637018"/>
            <a:ext cx="431154" cy="355416"/>
          </a:xfrm>
          <a:prstGeom prst="rect">
            <a:avLst/>
          </a:prstGeom>
          <a:solidFill>
            <a:schemeClr val="bg1"/>
          </a:solidFill>
          <a:ln>
            <a:solidFill>
              <a:srgbClr val="0070C0"/>
            </a:solidFill>
          </a:ln>
        </p:spPr>
      </p:pic>
      <p:pic>
        <p:nvPicPr>
          <p:cNvPr id="10"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716" y="3637018"/>
            <a:ext cx="431154" cy="355416"/>
          </a:xfrm>
          <a:prstGeom prst="rect">
            <a:avLst/>
          </a:prstGeom>
          <a:solidFill>
            <a:schemeClr val="bg1"/>
          </a:solidFill>
          <a:ln>
            <a:solidFill>
              <a:srgbClr val="0070C0"/>
            </a:solidFill>
          </a:ln>
        </p:spPr>
      </p:pic>
      <p:pic>
        <p:nvPicPr>
          <p:cNvPr id="11"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152" y="3637018"/>
            <a:ext cx="431154" cy="355416"/>
          </a:xfrm>
          <a:prstGeom prst="rect">
            <a:avLst/>
          </a:prstGeom>
          <a:solidFill>
            <a:schemeClr val="bg1"/>
          </a:solidFill>
          <a:ln>
            <a:solidFill>
              <a:srgbClr val="0070C0"/>
            </a:solidFill>
          </a:ln>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9548" y="92239"/>
            <a:ext cx="591814" cy="515226"/>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29018" y="0"/>
            <a:ext cx="662981" cy="662981"/>
          </a:xfrm>
          <a:prstGeom prst="rect">
            <a:avLst/>
          </a:prstGeom>
        </p:spPr>
      </p:pic>
      <p:sp>
        <p:nvSpPr>
          <p:cNvPr id="15" name="TextBox 14"/>
          <p:cNvSpPr txBox="1"/>
          <p:nvPr/>
        </p:nvSpPr>
        <p:spPr>
          <a:xfrm>
            <a:off x="8970765" y="697318"/>
            <a:ext cx="3062557" cy="461665"/>
          </a:xfrm>
          <a:prstGeom prst="rect">
            <a:avLst/>
          </a:prstGeom>
          <a:noFill/>
        </p:spPr>
        <p:txBody>
          <a:bodyPr wrap="none" rtlCol="0">
            <a:spAutoFit/>
          </a:bodyPr>
          <a:lstStyle/>
          <a:p>
            <a:r>
              <a:rPr lang="fr-FR" sz="2400" b="1" dirty="0" smtClean="0">
                <a:solidFill>
                  <a:srgbClr val="FF0000"/>
                </a:solidFill>
              </a:rPr>
              <a:t>Les réponses possibles</a:t>
            </a:r>
            <a:endParaRPr lang="fr-FR" sz="2400" b="1" dirty="0">
              <a:solidFill>
                <a:srgbClr val="FF0000"/>
              </a:solidFill>
            </a:endParaRPr>
          </a:p>
        </p:txBody>
      </p:sp>
    </p:spTree>
    <p:extLst>
      <p:ext uri="{BB962C8B-B14F-4D97-AF65-F5344CB8AC3E}">
        <p14:creationId xmlns:p14="http://schemas.microsoft.com/office/powerpoint/2010/main" val="11758850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579" y="165360"/>
            <a:ext cx="10515600" cy="747851"/>
          </a:xfrm>
        </p:spPr>
        <p:txBody>
          <a:bodyPr>
            <a:normAutofit/>
          </a:bodyPr>
          <a:lstStyle/>
          <a:p>
            <a:r>
              <a:rPr lang="fr-FR" b="1" dirty="0" smtClean="0"/>
              <a:t>Le répertoire scientifique</a:t>
            </a:r>
            <a:endParaRPr lang="fr-FR" b="1" dirty="0"/>
          </a:p>
        </p:txBody>
      </p:sp>
      <p:sp>
        <p:nvSpPr>
          <p:cNvPr id="3" name="Content Placeholder 2"/>
          <p:cNvSpPr>
            <a:spLocks noGrp="1"/>
          </p:cNvSpPr>
          <p:nvPr>
            <p:ph idx="1"/>
          </p:nvPr>
        </p:nvSpPr>
        <p:spPr>
          <a:xfrm>
            <a:off x="1867552" y="1825624"/>
            <a:ext cx="9486248" cy="4873611"/>
          </a:xfrm>
          <a:solidFill>
            <a:srgbClr val="BDD7EE"/>
          </a:solidFill>
        </p:spPr>
        <p:txBody>
          <a:bodyPr>
            <a:noAutofit/>
          </a:bodyPr>
          <a:lstStyle/>
          <a:p>
            <a:pPr marL="514350" indent="-514350" algn="just">
              <a:buAutoNum type="arabicPeriod"/>
            </a:pPr>
            <a:r>
              <a:rPr lang="fr-FR" sz="2400" b="1" dirty="0" smtClean="0"/>
              <a:t>Quelle question se pose Lou?</a:t>
            </a:r>
          </a:p>
          <a:p>
            <a:pPr marL="514350" indent="-514350" algn="just">
              <a:buAutoNum type="arabicPeriod"/>
            </a:pPr>
            <a:r>
              <a:rPr lang="fr-FR" sz="2400" b="1" dirty="0" smtClean="0"/>
              <a:t>Où cherche-t-elle une réponse?</a:t>
            </a:r>
          </a:p>
          <a:p>
            <a:pPr marL="514350" indent="-514350" algn="just">
              <a:buAutoNum type="arabicPeriod"/>
            </a:pPr>
            <a:r>
              <a:rPr lang="fr-FR" sz="2400" b="1" dirty="0" smtClean="0"/>
              <a:t>Selon vos connaissances du roman, donnez des informations supplémentaires sur ce livre: Comment l’a-t-elle obtenu? Quel est le titre du livre? Quel parallèle pourrions-nous faire entre ce titre et d’autres aspects importants du roman?</a:t>
            </a:r>
          </a:p>
          <a:p>
            <a:pPr marL="0" indent="0" algn="just">
              <a:buNone/>
            </a:pPr>
            <a:endParaRPr lang="fr-FR" sz="1400" b="1" dirty="0"/>
          </a:p>
          <a:p>
            <a:pPr marL="0" indent="0" algn="just">
              <a:buNone/>
            </a:pPr>
            <a:r>
              <a:rPr lang="fr-FR" sz="2400" b="1" dirty="0" smtClean="0"/>
              <a:t>4. En utilisant l’explication du livre, quelle conclusion Lou tire-t-elle?</a:t>
            </a:r>
          </a:p>
          <a:p>
            <a:pPr marL="514350" indent="-514350" algn="just">
              <a:buAutoNum type="arabicPeriod"/>
            </a:pPr>
            <a:endParaRPr lang="fr-FR" sz="1400" b="1" dirty="0"/>
          </a:p>
          <a:p>
            <a:pPr marL="0" indent="0" algn="just">
              <a:buNone/>
            </a:pPr>
            <a:r>
              <a:rPr lang="fr-FR" sz="2400" b="1" dirty="0" smtClean="0"/>
              <a:t>5. Relevez d’autres exemples où Lou utilise un répertoire scientifique (pages: 11, 97, 178-179)</a:t>
            </a:r>
          </a:p>
          <a:p>
            <a:pPr marL="0" indent="0" algn="just">
              <a:buNone/>
            </a:pPr>
            <a:r>
              <a:rPr lang="fr-FR" sz="2400" b="1" dirty="0" smtClean="0"/>
              <a:t>6. Que pouvez-vous en conclure?</a:t>
            </a:r>
          </a:p>
          <a:p>
            <a:pPr marL="514350" indent="-514350" algn="just">
              <a:buAutoNum type="arabicPeriod"/>
            </a:pPr>
            <a:endParaRPr lang="fr-FR" sz="2400" b="1" dirty="0"/>
          </a:p>
          <a:p>
            <a:pPr marL="0" indent="0" algn="just">
              <a:buNone/>
            </a:pPr>
            <a:endParaRPr lang="is-IS" sz="2400" b="1" dirty="0"/>
          </a:p>
        </p:txBody>
      </p:sp>
      <p:sp>
        <p:nvSpPr>
          <p:cNvPr id="4" name="TextBox 3"/>
          <p:cNvSpPr txBox="1"/>
          <p:nvPr/>
        </p:nvSpPr>
        <p:spPr>
          <a:xfrm>
            <a:off x="896425" y="1033525"/>
            <a:ext cx="9649597" cy="523220"/>
          </a:xfrm>
          <a:prstGeom prst="rect">
            <a:avLst/>
          </a:prstGeom>
          <a:noFill/>
        </p:spPr>
        <p:txBody>
          <a:bodyPr wrap="none" rtlCol="0">
            <a:spAutoFit/>
          </a:bodyPr>
          <a:lstStyle/>
          <a:p>
            <a:r>
              <a:rPr lang="fr-FR" sz="2800" b="1" dirty="0" smtClean="0"/>
              <a:t>Écoutez le passage du livre (page 94) et répondez aux questions</a:t>
            </a:r>
            <a:endParaRPr lang="fr-FR" sz="2800" b="1" dirty="0"/>
          </a:p>
        </p:txBody>
      </p:sp>
      <p:pic>
        <p:nvPicPr>
          <p:cNvPr id="5" name="Picture 2" descr="https://upload.wikimedia.org/wikipedia/en/thumb/c/c3/Flag_of_France.svg/1280px-Flag_of_France.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66543" y="1828487"/>
            <a:ext cx="431154" cy="355416"/>
          </a:xfrm>
          <a:prstGeom prst="rect">
            <a:avLst/>
          </a:prstGeom>
          <a:solidFill>
            <a:schemeClr val="bg1"/>
          </a:solidFill>
          <a:ln>
            <a:solidFill>
              <a:srgbClr val="0070C0"/>
            </a:solidFill>
          </a:ln>
        </p:spPr>
      </p:pic>
      <p:pic>
        <p:nvPicPr>
          <p:cNvPr id="6" name="Picture 2" descr="https://upload.wikimedia.org/wikipedia/en/thumb/c/c3/Flag_of_France.svg/1280px-Flag_of_France.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66542" y="4493239"/>
            <a:ext cx="431154" cy="355416"/>
          </a:xfrm>
          <a:prstGeom prst="rect">
            <a:avLst/>
          </a:prstGeom>
          <a:solidFill>
            <a:schemeClr val="bg1"/>
          </a:solidFill>
          <a:ln>
            <a:solidFill>
              <a:srgbClr val="0070C0"/>
            </a:solidFill>
          </a:ln>
        </p:spPr>
      </p:pic>
      <p:pic>
        <p:nvPicPr>
          <p:cNvPr id="7" name="Picture 2" descr="https://upload.wikimedia.org/wikipedia/en/thumb/c/c3/Flag_of_France.svg/1280px-Flag_of_France.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0979" y="4493238"/>
            <a:ext cx="431154" cy="355416"/>
          </a:xfrm>
          <a:prstGeom prst="rect">
            <a:avLst/>
          </a:prstGeom>
          <a:solidFill>
            <a:schemeClr val="bg1"/>
          </a:solidFill>
          <a:ln>
            <a:solidFill>
              <a:srgbClr val="0070C0"/>
            </a:solidFill>
          </a:ln>
        </p:spPr>
      </p:pic>
      <p:pic>
        <p:nvPicPr>
          <p:cNvPr id="8" name="Picture 2" descr="https://upload.wikimedia.org/wikipedia/en/thumb/c/c3/Flag_of_France.svg/1280px-Flag_of_France.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66542" y="5327530"/>
            <a:ext cx="431154" cy="355416"/>
          </a:xfrm>
          <a:prstGeom prst="rect">
            <a:avLst/>
          </a:prstGeom>
          <a:solidFill>
            <a:schemeClr val="bg1"/>
          </a:solidFill>
          <a:ln>
            <a:solidFill>
              <a:srgbClr val="0070C0"/>
            </a:solidFill>
          </a:ln>
        </p:spPr>
      </p:pic>
      <p:pic>
        <p:nvPicPr>
          <p:cNvPr id="9" name="Picture 2" descr="https://upload.wikimedia.org/wikipedia/en/thumb/c/c3/Flag_of_France.svg/1280px-Flag_of_France.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0980" y="5315077"/>
            <a:ext cx="431154" cy="355416"/>
          </a:xfrm>
          <a:prstGeom prst="rect">
            <a:avLst/>
          </a:prstGeom>
          <a:solidFill>
            <a:schemeClr val="bg1"/>
          </a:solidFill>
          <a:ln>
            <a:solidFill>
              <a:srgbClr val="0070C0"/>
            </a:solidFill>
          </a:ln>
        </p:spPr>
      </p:pic>
      <p:pic>
        <p:nvPicPr>
          <p:cNvPr id="10" name="Picture 2" descr="https://upload.wikimedia.org/wikipedia/en/thumb/c/c3/Flag_of_France.svg/1280px-Flag_of_France.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2966" y="5315078"/>
            <a:ext cx="431154" cy="355416"/>
          </a:xfrm>
          <a:prstGeom prst="rect">
            <a:avLst/>
          </a:prstGeom>
          <a:solidFill>
            <a:schemeClr val="bg1"/>
          </a:solidFill>
          <a:ln>
            <a:solidFill>
              <a:srgbClr val="0070C0"/>
            </a:solidFill>
          </a:ln>
        </p:spPr>
      </p:pic>
      <p:pic>
        <p:nvPicPr>
          <p:cNvPr id="11" name="Repertoire scientifique.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996550" y="195494"/>
            <a:ext cx="812800" cy="812800"/>
          </a:xfrm>
          <a:prstGeom prst="rect">
            <a:avLst/>
          </a:prstGeom>
        </p:spPr>
      </p:pic>
    </p:spTree>
    <p:extLst>
      <p:ext uri="{BB962C8B-B14F-4D97-AF65-F5344CB8AC3E}">
        <p14:creationId xmlns:p14="http://schemas.microsoft.com/office/powerpoint/2010/main" val="26125221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9463" fill="hold"/>
                                        <p:tgtEl>
                                          <p:spTgt spid="11"/>
                                        </p:tgtEl>
                                      </p:cBhvr>
                                    </p:cmd>
                                  </p:childTnLst>
                                </p:cTn>
                              </p:par>
                            </p:childTnLst>
                          </p:cTn>
                        </p:par>
                      </p:childTnLst>
                    </p:cTn>
                  </p:par>
                </p:childTnLst>
              </p:cTn>
              <p:nextCondLst>
                <p:cond evt="onClick" delay="0">
                  <p:tgtEl>
                    <p:spTgt spid="11"/>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2579" y="314786"/>
            <a:ext cx="10515600" cy="747851"/>
          </a:xfrm>
        </p:spPr>
        <p:txBody>
          <a:bodyPr>
            <a:normAutofit fontScale="90000"/>
          </a:bodyPr>
          <a:lstStyle/>
          <a:p>
            <a:r>
              <a:rPr lang="fr-FR" sz="5300" b="1" dirty="0" smtClean="0"/>
              <a:t>Le répertoire scientifique</a:t>
            </a:r>
            <a:r>
              <a:rPr lang="fr-FR" b="1" dirty="0" smtClean="0"/>
              <a:t/>
            </a:r>
            <a:br>
              <a:rPr lang="fr-FR" b="1" dirty="0" smtClean="0"/>
            </a:br>
            <a:r>
              <a:rPr lang="fr-FR" sz="3600" b="1" dirty="0" smtClean="0"/>
              <a:t>La transcription (page 94)</a:t>
            </a:r>
            <a:endParaRPr lang="fr-FR" sz="3600" b="1" dirty="0"/>
          </a:p>
        </p:txBody>
      </p:sp>
      <p:pic>
        <p:nvPicPr>
          <p:cNvPr id="5" name="Picture 4" descr="Screen Shot 2018-11-25 at 10.51.0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615" y="1558696"/>
            <a:ext cx="11220873" cy="47663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378764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579" y="165360"/>
            <a:ext cx="10515600" cy="747851"/>
          </a:xfrm>
        </p:spPr>
        <p:txBody>
          <a:bodyPr>
            <a:normAutofit/>
          </a:bodyPr>
          <a:lstStyle/>
          <a:p>
            <a:r>
              <a:rPr lang="fr-FR" b="1" dirty="0" smtClean="0"/>
              <a:t>Le répertoire scientifique</a:t>
            </a:r>
            <a:endParaRPr lang="fr-FR" b="1" dirty="0"/>
          </a:p>
        </p:txBody>
      </p:sp>
      <p:sp>
        <p:nvSpPr>
          <p:cNvPr id="3" name="Content Placeholder 2"/>
          <p:cNvSpPr>
            <a:spLocks noGrp="1"/>
          </p:cNvSpPr>
          <p:nvPr>
            <p:ph idx="1"/>
          </p:nvPr>
        </p:nvSpPr>
        <p:spPr>
          <a:xfrm>
            <a:off x="357923" y="755369"/>
            <a:ext cx="11722708" cy="5997123"/>
          </a:xfrm>
          <a:solidFill>
            <a:srgbClr val="BDD7EE"/>
          </a:solidFill>
        </p:spPr>
        <p:txBody>
          <a:bodyPr>
            <a:noAutofit/>
          </a:bodyPr>
          <a:lstStyle/>
          <a:p>
            <a:pPr marL="514350" indent="-514350" algn="just">
              <a:buAutoNum type="arabicPeriod"/>
            </a:pPr>
            <a:r>
              <a:rPr lang="fr-FR" sz="2300" b="1" dirty="0" smtClean="0"/>
              <a:t>Quelle question se pose Lou?</a:t>
            </a:r>
          </a:p>
          <a:p>
            <a:pPr marL="0" indent="0" algn="just">
              <a:buNone/>
            </a:pPr>
            <a:r>
              <a:rPr lang="fr-FR" sz="2300" b="1" dirty="0" smtClean="0"/>
              <a:t>	 </a:t>
            </a:r>
            <a:r>
              <a:rPr lang="fr-FR" sz="2300" b="1" dirty="0" smtClean="0">
                <a:solidFill>
                  <a:srgbClr val="FF0000"/>
                </a:solidFill>
              </a:rPr>
              <a:t>Jusqu’où va le ciel?</a:t>
            </a:r>
            <a:endParaRPr lang="fr-FR" sz="2300" b="1" dirty="0" smtClean="0"/>
          </a:p>
          <a:p>
            <a:pPr marL="0" indent="0" algn="just">
              <a:buNone/>
            </a:pPr>
            <a:r>
              <a:rPr lang="fr-FR" sz="2300" b="1" dirty="0" smtClean="0"/>
              <a:t>2. Où cherche-t-elle une réponse? </a:t>
            </a:r>
          </a:p>
          <a:p>
            <a:pPr marL="0" indent="0" algn="just">
              <a:buNone/>
            </a:pPr>
            <a:r>
              <a:rPr lang="fr-FR" sz="2300" b="1" dirty="0" smtClean="0">
                <a:solidFill>
                  <a:srgbClr val="FF0000"/>
                </a:solidFill>
              </a:rPr>
              <a:t>	Dans son nouveau livre</a:t>
            </a:r>
          </a:p>
          <a:p>
            <a:pPr marL="0" indent="0" algn="just">
              <a:buNone/>
            </a:pPr>
            <a:r>
              <a:rPr lang="fr-FR" sz="2300" b="1" dirty="0" smtClean="0"/>
              <a:t>3. Donnez des informations supplémentaires sur ce livre: </a:t>
            </a:r>
          </a:p>
          <a:p>
            <a:pPr marL="0" indent="0" algn="just">
              <a:buNone/>
            </a:pPr>
            <a:r>
              <a:rPr lang="fr-FR" sz="2300" b="1" dirty="0" smtClean="0">
                <a:solidFill>
                  <a:srgbClr val="FF0000"/>
                </a:solidFill>
              </a:rPr>
              <a:t>Le titre du livre est </a:t>
            </a:r>
            <a:r>
              <a:rPr lang="fr-FR" sz="2300" b="1" i="1" dirty="0" smtClean="0">
                <a:solidFill>
                  <a:srgbClr val="FF0000"/>
                </a:solidFill>
              </a:rPr>
              <a:t>« De l’infiniment petit à l’infiniment grand ». </a:t>
            </a:r>
          </a:p>
          <a:p>
            <a:pPr marL="0" indent="0" algn="just">
              <a:buNone/>
            </a:pPr>
            <a:r>
              <a:rPr lang="fr-FR" sz="2300" b="1" dirty="0" smtClean="0">
                <a:solidFill>
                  <a:srgbClr val="FF0000"/>
                </a:solidFill>
              </a:rPr>
              <a:t>C’est son père qui lui a offert en rentrant de son voyage d’affaire. </a:t>
            </a:r>
          </a:p>
          <a:p>
            <a:pPr marL="0" indent="0" algn="just">
              <a:buNone/>
            </a:pPr>
            <a:r>
              <a:rPr lang="fr-FR" sz="2300" b="1" dirty="0" smtClean="0">
                <a:solidFill>
                  <a:srgbClr val="FF0000"/>
                </a:solidFill>
              </a:rPr>
              <a:t>Nous pourrions faire un parallèle entre ce titre et la vision de Lou de créer un monde meilleur. </a:t>
            </a:r>
          </a:p>
          <a:p>
            <a:pPr marL="0" indent="0" algn="just">
              <a:buNone/>
            </a:pPr>
            <a:r>
              <a:rPr lang="fr-FR" sz="2300" b="1" dirty="0" smtClean="0">
                <a:solidFill>
                  <a:srgbClr val="FF0000"/>
                </a:solidFill>
              </a:rPr>
              <a:t>Certains pourraient dire que le titre reflète bien l’évolution du personnage de Lou qui devient plus mature au cours du roman. </a:t>
            </a:r>
          </a:p>
          <a:p>
            <a:pPr marL="0" indent="0" algn="just">
              <a:buNone/>
            </a:pPr>
            <a:r>
              <a:rPr lang="fr-FR" sz="2300" b="1" dirty="0" smtClean="0">
                <a:solidFill>
                  <a:srgbClr val="FF0000"/>
                </a:solidFill>
              </a:rPr>
              <a:t>D’autres pourraient dire qu’il fait allusion aux sentiments que Lou (qui est très petite) éprouve envers Lucas (qui est très grand). </a:t>
            </a:r>
          </a:p>
          <a:p>
            <a:pPr marL="0" indent="0" algn="just">
              <a:buNone/>
            </a:pPr>
            <a:r>
              <a:rPr lang="fr-FR" sz="2300" b="1" dirty="0" smtClean="0"/>
              <a:t>4. En utilisant l’explication du livre, quelle conclusion Lou tire-t-elle? </a:t>
            </a:r>
          </a:p>
          <a:p>
            <a:pPr marL="0" indent="0" algn="just">
              <a:buNone/>
            </a:pPr>
            <a:r>
              <a:rPr lang="fr-FR" sz="2300" b="1" dirty="0" smtClean="0">
                <a:solidFill>
                  <a:srgbClr val="FF0000"/>
                </a:solidFill>
              </a:rPr>
              <a:t>Elle conclut que c’est la raison pour laquelle les gens restent chez eux dans leur petit confort. </a:t>
            </a:r>
            <a:endParaRPr lang="fr-FR" sz="2300" b="1" dirty="0" smtClean="0"/>
          </a:p>
          <a:p>
            <a:pPr marL="514350" indent="-514350" algn="just">
              <a:buAutoNum type="arabicPeriod"/>
            </a:pPr>
            <a:endParaRPr lang="fr-FR" sz="2100" b="1" dirty="0"/>
          </a:p>
          <a:p>
            <a:pPr marL="0" indent="0" algn="just">
              <a:buNone/>
            </a:pPr>
            <a:endParaRPr lang="is-IS" sz="2100" b="1" dirty="0"/>
          </a:p>
        </p:txBody>
      </p:sp>
      <p:sp>
        <p:nvSpPr>
          <p:cNvPr id="11" name="TextBox 10"/>
          <p:cNvSpPr txBox="1"/>
          <p:nvPr/>
        </p:nvSpPr>
        <p:spPr>
          <a:xfrm>
            <a:off x="8734209" y="199234"/>
            <a:ext cx="2641769" cy="646331"/>
          </a:xfrm>
          <a:prstGeom prst="rect">
            <a:avLst/>
          </a:prstGeom>
          <a:noFill/>
        </p:spPr>
        <p:txBody>
          <a:bodyPr wrap="none" rtlCol="0">
            <a:spAutoFit/>
          </a:bodyPr>
          <a:lstStyle/>
          <a:p>
            <a:r>
              <a:rPr lang="fr-FR" sz="3600" b="1" dirty="0" smtClean="0">
                <a:solidFill>
                  <a:srgbClr val="FF0000"/>
                </a:solidFill>
              </a:rPr>
              <a:t>Les réponses</a:t>
            </a:r>
            <a:endParaRPr lang="fr-FR" sz="3600" b="1" dirty="0">
              <a:solidFill>
                <a:srgbClr val="FF0000"/>
              </a:solidFill>
            </a:endParaRPr>
          </a:p>
        </p:txBody>
      </p:sp>
    </p:spTree>
    <p:extLst>
      <p:ext uri="{BB962C8B-B14F-4D97-AF65-F5344CB8AC3E}">
        <p14:creationId xmlns:p14="http://schemas.microsoft.com/office/powerpoint/2010/main" val="367807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2" fill="hold"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579" y="165360"/>
            <a:ext cx="10515600" cy="747851"/>
          </a:xfrm>
        </p:spPr>
        <p:txBody>
          <a:bodyPr>
            <a:normAutofit/>
          </a:bodyPr>
          <a:lstStyle/>
          <a:p>
            <a:r>
              <a:rPr lang="fr-FR" b="1" dirty="0" smtClean="0"/>
              <a:t>Le répertoire scientifique</a:t>
            </a:r>
            <a:endParaRPr lang="fr-FR" b="1" dirty="0"/>
          </a:p>
        </p:txBody>
      </p:sp>
      <p:sp>
        <p:nvSpPr>
          <p:cNvPr id="3" name="Content Placeholder 2"/>
          <p:cNvSpPr>
            <a:spLocks noGrp="1"/>
          </p:cNvSpPr>
          <p:nvPr>
            <p:ph idx="1"/>
          </p:nvPr>
        </p:nvSpPr>
        <p:spPr>
          <a:xfrm>
            <a:off x="435764" y="1115854"/>
            <a:ext cx="11304912" cy="5521121"/>
          </a:xfrm>
          <a:solidFill>
            <a:srgbClr val="BDD7EE"/>
          </a:solidFill>
        </p:spPr>
        <p:txBody>
          <a:bodyPr>
            <a:noAutofit/>
          </a:bodyPr>
          <a:lstStyle/>
          <a:p>
            <a:pPr marL="0" indent="0" algn="just">
              <a:buNone/>
            </a:pPr>
            <a:r>
              <a:rPr lang="fr-FR" sz="2000" b="1" dirty="0" smtClean="0"/>
              <a:t>5. </a:t>
            </a:r>
            <a:r>
              <a:rPr lang="fr-FR" sz="2400" b="1" dirty="0" smtClean="0"/>
              <a:t>Relevez d’autres exemples où Lou utilise un répertoire scientifique</a:t>
            </a:r>
          </a:p>
          <a:p>
            <a:pPr algn="just"/>
            <a:r>
              <a:rPr lang="fr-FR" sz="2400" b="1" dirty="0" smtClean="0">
                <a:solidFill>
                  <a:srgbClr val="FF0000"/>
                </a:solidFill>
              </a:rPr>
              <a:t>Page 11: </a:t>
            </a:r>
            <a:r>
              <a:rPr lang="fr-FR" sz="2400" b="1" dirty="0">
                <a:solidFill>
                  <a:srgbClr val="FF0000"/>
                </a:solidFill>
              </a:rPr>
              <a:t>« si je pouvais m’enfoncer cent kilomètres sous terre, du </a:t>
            </a:r>
            <a:r>
              <a:rPr lang="fr-FR" sz="2400" b="1" dirty="0" smtClean="0">
                <a:solidFill>
                  <a:srgbClr val="FF0000"/>
                </a:solidFill>
              </a:rPr>
              <a:t>côté </a:t>
            </a:r>
            <a:r>
              <a:rPr lang="fr-FR" sz="2400" b="1" dirty="0">
                <a:solidFill>
                  <a:srgbClr val="FF0000"/>
                </a:solidFill>
              </a:rPr>
              <a:t>de la lithosphère, cela m’arrangerait » </a:t>
            </a:r>
            <a:endParaRPr lang="fr-FR" sz="2400" b="1" dirty="0" smtClean="0">
              <a:solidFill>
                <a:srgbClr val="FF0000"/>
              </a:solidFill>
            </a:endParaRPr>
          </a:p>
          <a:p>
            <a:pPr algn="just"/>
            <a:r>
              <a:rPr lang="fr-FR" sz="2400" b="1" dirty="0" smtClean="0">
                <a:solidFill>
                  <a:srgbClr val="FF0000"/>
                </a:solidFill>
              </a:rPr>
              <a:t>Page 97: « quand on reste dans un bain trop longtemps on a les doigts tout fripés, j’ai lu l’explication dans un livre [</a:t>
            </a:r>
            <a:r>
              <a:rPr lang="is-IS" sz="2400" b="1" dirty="0" smtClean="0">
                <a:solidFill>
                  <a:srgbClr val="FF0000"/>
                </a:solidFill>
              </a:rPr>
              <a:t>…] </a:t>
            </a:r>
            <a:r>
              <a:rPr lang="fr-FR" sz="2400" b="1" dirty="0" smtClean="0">
                <a:solidFill>
                  <a:srgbClr val="FF0000"/>
                </a:solidFill>
              </a:rPr>
              <a:t>»</a:t>
            </a:r>
          </a:p>
          <a:p>
            <a:pPr algn="just"/>
            <a:r>
              <a:rPr lang="fr-FR" sz="2400" b="1" dirty="0" smtClean="0">
                <a:solidFill>
                  <a:srgbClr val="FF0000"/>
                </a:solidFill>
              </a:rPr>
              <a:t>Page 178-179: « On est capable d’inventer des matériaux de construction « intelligents » qui absorbent les polluants atmosphériques »</a:t>
            </a:r>
          </a:p>
          <a:p>
            <a:pPr marL="0" indent="0">
              <a:buNone/>
            </a:pPr>
            <a:r>
              <a:rPr lang="fr-FR" sz="2400" b="1" dirty="0" smtClean="0"/>
              <a:t>6. Que pouvez-vous en conclure? </a:t>
            </a:r>
          </a:p>
          <a:p>
            <a:pPr marL="0" indent="0">
              <a:buNone/>
            </a:pPr>
            <a:r>
              <a:rPr lang="fr-FR" sz="2400" b="1" dirty="0" smtClean="0">
                <a:solidFill>
                  <a:srgbClr val="FF0000"/>
                </a:solidFill>
              </a:rPr>
              <a:t>Lou est capable de donner des faits scientifiques en détails et utilise ses références pour décrire ses émotions qu’elle trouve difficiles d’exprimer. </a:t>
            </a:r>
          </a:p>
          <a:p>
            <a:pPr marL="0" indent="0">
              <a:buNone/>
            </a:pPr>
            <a:r>
              <a:rPr lang="fr-FR" sz="2400" b="1" dirty="0" smtClean="0">
                <a:solidFill>
                  <a:srgbClr val="FF0000"/>
                </a:solidFill>
              </a:rPr>
              <a:t>L’auteure nous montre</a:t>
            </a:r>
            <a:r>
              <a:rPr lang="fr-FR" sz="2400" b="1" dirty="0">
                <a:solidFill>
                  <a:srgbClr val="FF0000"/>
                </a:solidFill>
              </a:rPr>
              <a:t> </a:t>
            </a:r>
            <a:r>
              <a:rPr lang="fr-FR" sz="2400" b="1" dirty="0" smtClean="0">
                <a:solidFill>
                  <a:srgbClr val="FF0000"/>
                </a:solidFill>
              </a:rPr>
              <a:t>l’écart </a:t>
            </a:r>
            <a:r>
              <a:rPr lang="fr-FR" sz="2400" b="1" dirty="0">
                <a:solidFill>
                  <a:srgbClr val="FF0000"/>
                </a:solidFill>
              </a:rPr>
              <a:t>entre les compétences intellectuelles de Lou et son immaturité émotionnelle. </a:t>
            </a:r>
            <a:endParaRPr lang="fr-FR" sz="2400" b="1" dirty="0" smtClean="0"/>
          </a:p>
          <a:p>
            <a:pPr marL="0" indent="0" algn="just">
              <a:buNone/>
            </a:pPr>
            <a:endParaRPr lang="fr-FR" sz="2000" b="1" dirty="0" smtClean="0"/>
          </a:p>
          <a:p>
            <a:pPr marL="514350" indent="-514350" algn="just">
              <a:buAutoNum type="arabicPeriod"/>
            </a:pPr>
            <a:endParaRPr lang="fr-FR" sz="2000" b="1" dirty="0"/>
          </a:p>
          <a:p>
            <a:pPr marL="0" indent="0" algn="just">
              <a:buNone/>
            </a:pPr>
            <a:endParaRPr lang="is-IS" sz="2000" b="1" dirty="0"/>
          </a:p>
        </p:txBody>
      </p:sp>
      <p:sp>
        <p:nvSpPr>
          <p:cNvPr id="11" name="TextBox 10"/>
          <p:cNvSpPr txBox="1"/>
          <p:nvPr/>
        </p:nvSpPr>
        <p:spPr>
          <a:xfrm>
            <a:off x="8734209" y="199234"/>
            <a:ext cx="2641769" cy="646331"/>
          </a:xfrm>
          <a:prstGeom prst="rect">
            <a:avLst/>
          </a:prstGeom>
          <a:noFill/>
        </p:spPr>
        <p:txBody>
          <a:bodyPr wrap="none" rtlCol="0">
            <a:spAutoFit/>
          </a:bodyPr>
          <a:lstStyle/>
          <a:p>
            <a:r>
              <a:rPr lang="fr-FR" sz="3600" b="1" dirty="0" smtClean="0">
                <a:solidFill>
                  <a:srgbClr val="FF0000"/>
                </a:solidFill>
              </a:rPr>
              <a:t>Les réponses</a:t>
            </a:r>
            <a:endParaRPr lang="fr-FR" sz="3600" b="1" dirty="0">
              <a:solidFill>
                <a:srgbClr val="FF0000"/>
              </a:solidFill>
            </a:endParaRPr>
          </a:p>
        </p:txBody>
      </p:sp>
    </p:spTree>
    <p:extLst>
      <p:ext uri="{BB962C8B-B14F-4D97-AF65-F5344CB8AC3E}">
        <p14:creationId xmlns:p14="http://schemas.microsoft.com/office/powerpoint/2010/main" val="1532993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a:srcRect l="18923" r="19072"/>
          <a:stretch/>
        </p:blipFill>
        <p:spPr>
          <a:xfrm>
            <a:off x="940711" y="700554"/>
            <a:ext cx="4143694" cy="55569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p:cNvSpPr txBox="1"/>
          <p:nvPr/>
        </p:nvSpPr>
        <p:spPr>
          <a:xfrm>
            <a:off x="7149401" y="736956"/>
            <a:ext cx="3458925" cy="646331"/>
          </a:xfrm>
          <a:prstGeom prst="rect">
            <a:avLst/>
          </a:prstGeom>
          <a:noFill/>
        </p:spPr>
        <p:txBody>
          <a:bodyPr wrap="none" rtlCol="0">
            <a:spAutoFit/>
          </a:bodyPr>
          <a:lstStyle/>
          <a:p>
            <a:pPr algn="ctr"/>
            <a:r>
              <a:rPr lang="fr-FR" sz="3600" b="1" dirty="0" smtClean="0"/>
              <a:t>Une introduction</a:t>
            </a:r>
            <a:endParaRPr lang="fr-FR" sz="3600" b="1" dirty="0"/>
          </a:p>
        </p:txBody>
      </p:sp>
      <p:sp>
        <p:nvSpPr>
          <p:cNvPr id="3" name="TextBox 2"/>
          <p:cNvSpPr txBox="1"/>
          <p:nvPr/>
        </p:nvSpPr>
        <p:spPr>
          <a:xfrm>
            <a:off x="7557042" y="1646391"/>
            <a:ext cx="2671525" cy="646331"/>
          </a:xfrm>
          <a:prstGeom prst="rect">
            <a:avLst/>
          </a:prstGeom>
          <a:noFill/>
        </p:spPr>
        <p:txBody>
          <a:bodyPr wrap="none" rtlCol="0">
            <a:spAutoFit/>
          </a:bodyPr>
          <a:lstStyle/>
          <a:p>
            <a:pPr algn="ctr"/>
            <a:r>
              <a:rPr lang="fr-FR" sz="3600" b="1" dirty="0" smtClean="0"/>
              <a:t>Les chapitres</a:t>
            </a:r>
            <a:endParaRPr lang="fr-FR" sz="3600" b="1" dirty="0"/>
          </a:p>
        </p:txBody>
      </p:sp>
      <p:sp>
        <p:nvSpPr>
          <p:cNvPr id="4" name="TextBox 3"/>
          <p:cNvSpPr txBox="1"/>
          <p:nvPr/>
        </p:nvSpPr>
        <p:spPr>
          <a:xfrm>
            <a:off x="7227793" y="2618546"/>
            <a:ext cx="3336295" cy="646331"/>
          </a:xfrm>
          <a:prstGeom prst="rect">
            <a:avLst/>
          </a:prstGeom>
          <a:noFill/>
          <a:ln w="76200" cmpd="sng">
            <a:noFill/>
          </a:ln>
        </p:spPr>
        <p:txBody>
          <a:bodyPr wrap="none" rtlCol="0">
            <a:spAutoFit/>
          </a:bodyPr>
          <a:lstStyle/>
          <a:p>
            <a:pPr algn="ctr"/>
            <a:r>
              <a:rPr lang="fr-FR" sz="3600" b="1" dirty="0" smtClean="0"/>
              <a:t>Les personnages</a:t>
            </a:r>
            <a:endParaRPr lang="fr-FR" sz="3600" b="1" dirty="0"/>
          </a:p>
        </p:txBody>
      </p:sp>
      <p:sp>
        <p:nvSpPr>
          <p:cNvPr id="6" name="TextBox 5"/>
          <p:cNvSpPr txBox="1"/>
          <p:nvPr/>
        </p:nvSpPr>
        <p:spPr>
          <a:xfrm>
            <a:off x="7792220" y="3606378"/>
            <a:ext cx="2333166" cy="646331"/>
          </a:xfrm>
          <a:prstGeom prst="rect">
            <a:avLst/>
          </a:prstGeom>
          <a:noFill/>
        </p:spPr>
        <p:txBody>
          <a:bodyPr wrap="none" rtlCol="0">
            <a:spAutoFit/>
          </a:bodyPr>
          <a:lstStyle/>
          <a:p>
            <a:pPr algn="ctr"/>
            <a:r>
              <a:rPr lang="fr-FR" sz="3600" b="1" dirty="0" smtClean="0"/>
              <a:t>Les thèmes</a:t>
            </a:r>
            <a:endParaRPr lang="fr-FR" sz="3600" b="1" dirty="0"/>
          </a:p>
        </p:txBody>
      </p:sp>
      <p:sp>
        <p:nvSpPr>
          <p:cNvPr id="7" name="TextBox 6"/>
          <p:cNvSpPr txBox="1"/>
          <p:nvPr/>
        </p:nvSpPr>
        <p:spPr>
          <a:xfrm>
            <a:off x="7901967" y="4500133"/>
            <a:ext cx="2006303" cy="646331"/>
          </a:xfrm>
          <a:prstGeom prst="rect">
            <a:avLst/>
          </a:prstGeom>
          <a:noFill/>
          <a:ln w="76200" cmpd="sng">
            <a:solidFill>
              <a:schemeClr val="tx1"/>
            </a:solidFill>
          </a:ln>
        </p:spPr>
        <p:txBody>
          <a:bodyPr wrap="none" rtlCol="0">
            <a:spAutoFit/>
          </a:bodyPr>
          <a:lstStyle/>
          <a:p>
            <a:pPr algn="ctr"/>
            <a:r>
              <a:rPr lang="fr-FR" sz="3600" b="1" dirty="0" smtClean="0"/>
              <a:t>L’écriture</a:t>
            </a:r>
            <a:endParaRPr lang="fr-FR" sz="3600" b="1" dirty="0"/>
          </a:p>
        </p:txBody>
      </p:sp>
      <p:sp>
        <p:nvSpPr>
          <p:cNvPr id="8" name="TextBox 7"/>
          <p:cNvSpPr txBox="1"/>
          <p:nvPr/>
        </p:nvSpPr>
        <p:spPr>
          <a:xfrm>
            <a:off x="8011717" y="5440927"/>
            <a:ext cx="1802296" cy="646331"/>
          </a:xfrm>
          <a:prstGeom prst="rect">
            <a:avLst/>
          </a:prstGeom>
          <a:noFill/>
        </p:spPr>
        <p:txBody>
          <a:bodyPr wrap="none" rtlCol="0">
            <a:spAutoFit/>
          </a:bodyPr>
          <a:lstStyle/>
          <a:p>
            <a:pPr algn="ctr"/>
            <a:r>
              <a:rPr lang="fr-FR" sz="3600" b="1" dirty="0" smtClean="0"/>
              <a:t>Révision</a:t>
            </a:r>
            <a:endParaRPr lang="fr-FR" sz="3600" b="1" dirty="0"/>
          </a:p>
        </p:txBody>
      </p:sp>
    </p:spTree>
    <p:extLst>
      <p:ext uri="{BB962C8B-B14F-4D97-AF65-F5344CB8AC3E}">
        <p14:creationId xmlns:p14="http://schemas.microsoft.com/office/powerpoint/2010/main" val="37836563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390" y="0"/>
            <a:ext cx="10515600" cy="809387"/>
          </a:xfrm>
        </p:spPr>
        <p:txBody>
          <a:bodyPr/>
          <a:lstStyle/>
          <a:p>
            <a:r>
              <a:rPr lang="fr-FR" b="1" dirty="0" smtClean="0"/>
              <a:t>L’humour et l’autodérision</a:t>
            </a:r>
            <a:endParaRPr lang="fr-FR" b="1"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33534" y="0"/>
            <a:ext cx="837895" cy="729461"/>
          </a:xfrm>
          <a:prstGeom prst="rect">
            <a:avLst/>
          </a:prstGeom>
        </p:spPr>
      </p:pic>
      <p:sp>
        <p:nvSpPr>
          <p:cNvPr id="8" name="TextBox 7"/>
          <p:cNvSpPr txBox="1"/>
          <p:nvPr/>
        </p:nvSpPr>
        <p:spPr>
          <a:xfrm>
            <a:off x="692021" y="817897"/>
            <a:ext cx="10899251" cy="954107"/>
          </a:xfrm>
          <a:prstGeom prst="rect">
            <a:avLst/>
          </a:prstGeom>
          <a:solidFill>
            <a:srgbClr val="BDD7EE"/>
          </a:solidFill>
        </p:spPr>
        <p:txBody>
          <a:bodyPr wrap="square" rtlCol="0">
            <a:spAutoFit/>
          </a:bodyPr>
          <a:lstStyle/>
          <a:p>
            <a:r>
              <a:rPr lang="fr-FR" sz="2800" b="1" dirty="0" smtClean="0"/>
              <a:t>Reliez les expressions à leur définition, puis à un exemple du livre </a:t>
            </a:r>
          </a:p>
          <a:p>
            <a:r>
              <a:rPr lang="fr-FR" sz="2800" b="1" dirty="0" smtClean="0"/>
              <a:t>(feuille d’exercice)</a:t>
            </a:r>
            <a:endParaRPr lang="fr-FR" sz="2800" b="1" dirty="0"/>
          </a:p>
        </p:txBody>
      </p:sp>
      <p:pic>
        <p:nvPicPr>
          <p:cNvPr id="9" name="Picture 8" descr="Screen Shot 2018-11-25 at 10.04.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067" y="1831896"/>
            <a:ext cx="11009217" cy="4851710"/>
          </a:xfrm>
          <a:prstGeom prst="rect">
            <a:avLst/>
          </a:prstGeom>
        </p:spPr>
      </p:pic>
    </p:spTree>
    <p:extLst>
      <p:ext uri="{BB962C8B-B14F-4D97-AF65-F5344CB8AC3E}">
        <p14:creationId xmlns:p14="http://schemas.microsoft.com/office/powerpoint/2010/main" val="751927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5948" y="103632"/>
            <a:ext cx="10515600" cy="830278"/>
          </a:xfrm>
        </p:spPr>
        <p:txBody>
          <a:bodyPr>
            <a:normAutofit/>
          </a:bodyPr>
          <a:lstStyle/>
          <a:p>
            <a:r>
              <a:rPr lang="fr-FR" sz="4000" b="1" dirty="0" smtClean="0"/>
              <a:t>les intentions de l’auteure</a:t>
            </a:r>
            <a:endParaRPr lang="fr-FR" sz="4000" b="1" dirty="0"/>
          </a:p>
        </p:txBody>
      </p:sp>
      <p:sp>
        <p:nvSpPr>
          <p:cNvPr id="3" name="Content Placeholder 2"/>
          <p:cNvSpPr>
            <a:spLocks noGrp="1"/>
          </p:cNvSpPr>
          <p:nvPr>
            <p:ph idx="1"/>
          </p:nvPr>
        </p:nvSpPr>
        <p:spPr>
          <a:xfrm>
            <a:off x="937802" y="1999956"/>
            <a:ext cx="10515600" cy="1299854"/>
          </a:xfrm>
        </p:spPr>
        <p:txBody>
          <a:bodyPr>
            <a:normAutofit/>
          </a:bodyPr>
          <a:lstStyle/>
          <a:p>
            <a:pPr marL="0" indent="0">
              <a:buNone/>
            </a:pPr>
            <a:r>
              <a:rPr lang="fr-FR" sz="2200" dirty="0" smtClean="0"/>
              <a:t>Exemple: </a:t>
            </a:r>
            <a:r>
              <a:rPr lang="fr-FR" sz="2200" b="1" dirty="0" smtClean="0"/>
              <a:t>focalisation interne- la personnalité de Lou</a:t>
            </a:r>
          </a:p>
          <a:p>
            <a:pPr>
              <a:buFont typeface="Wingdings" charset="0"/>
              <a:buChar char="è"/>
            </a:pPr>
            <a:r>
              <a:rPr lang="fr-FR" sz="2200" dirty="0" smtClean="0">
                <a:sym typeface="Wingdings"/>
              </a:rPr>
              <a:t>En utilisant la focalisation interne, l’auteur se concentre sur le point de vue de Lou, ce qui nous permet de se rapprocher d’elle et d’apprécier sa personnalité. </a:t>
            </a:r>
            <a:endParaRPr lang="fr-FR" sz="2200" dirty="0" smtClean="0"/>
          </a:p>
        </p:txBody>
      </p:sp>
      <p:sp>
        <p:nvSpPr>
          <p:cNvPr id="4" name="TextBox 3"/>
          <p:cNvSpPr txBox="1"/>
          <p:nvPr/>
        </p:nvSpPr>
        <p:spPr>
          <a:xfrm>
            <a:off x="647418" y="1058430"/>
            <a:ext cx="10769548" cy="830997"/>
          </a:xfrm>
          <a:prstGeom prst="rect">
            <a:avLst/>
          </a:prstGeom>
          <a:solidFill>
            <a:srgbClr val="BDD7EE"/>
          </a:solidFill>
        </p:spPr>
        <p:txBody>
          <a:bodyPr wrap="square" rtlCol="0">
            <a:spAutoFit/>
          </a:bodyPr>
          <a:lstStyle/>
          <a:p>
            <a:r>
              <a:rPr lang="fr-FR" sz="2400" b="1" dirty="0" smtClean="0"/>
              <a:t>Utilisez le participe présent, pour souligner l’impact des techniques utilisées par Delphine de Vigan. (Essayez d’employer une variété de verbes)</a:t>
            </a:r>
            <a:endParaRPr lang="fr-FR" sz="2400" b="1" dirty="0"/>
          </a:p>
        </p:txBody>
      </p:sp>
      <p:sp>
        <p:nvSpPr>
          <p:cNvPr id="5" name="TextBox 4"/>
          <p:cNvSpPr txBox="1"/>
          <p:nvPr/>
        </p:nvSpPr>
        <p:spPr>
          <a:xfrm>
            <a:off x="986573" y="5544165"/>
            <a:ext cx="8749597" cy="584776"/>
          </a:xfrm>
          <a:prstGeom prst="rect">
            <a:avLst/>
          </a:prstGeom>
          <a:solidFill>
            <a:srgbClr val="BDD7EE"/>
          </a:solidFill>
        </p:spPr>
        <p:txBody>
          <a:bodyPr wrap="square" rtlCol="0">
            <a:spAutoFit/>
          </a:bodyPr>
          <a:lstStyle/>
          <a:p>
            <a:r>
              <a:rPr lang="fr-FR" sz="3200" b="1" dirty="0" smtClean="0"/>
              <a:t>Maintenant, traduisez-les en anglais</a:t>
            </a:r>
            <a:endParaRPr lang="fr-FR" sz="3200" b="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35586" y="127030"/>
            <a:ext cx="879037" cy="73845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0946" y="5339071"/>
            <a:ext cx="1748270" cy="874135"/>
          </a:xfrm>
          <a:prstGeom prst="rect">
            <a:avLst/>
          </a:prstGeom>
        </p:spPr>
      </p:pic>
      <p:sp>
        <p:nvSpPr>
          <p:cNvPr id="8" name="TextBox 7"/>
          <p:cNvSpPr txBox="1"/>
          <p:nvPr/>
        </p:nvSpPr>
        <p:spPr>
          <a:xfrm>
            <a:off x="1456691" y="3250001"/>
            <a:ext cx="6853158" cy="2246769"/>
          </a:xfrm>
          <a:prstGeom prst="rect">
            <a:avLst/>
          </a:prstGeom>
          <a:noFill/>
        </p:spPr>
        <p:txBody>
          <a:bodyPr wrap="none" rtlCol="0">
            <a:spAutoFit/>
          </a:bodyPr>
          <a:lstStyle/>
          <a:p>
            <a:pPr marL="342900" indent="-342900">
              <a:buAutoNum type="arabicPeriod"/>
            </a:pPr>
            <a:r>
              <a:rPr lang="fr-FR" sz="2000" b="1" dirty="0" smtClean="0"/>
              <a:t>Les retours en arrière- les attitudes de certains personnages</a:t>
            </a:r>
          </a:p>
          <a:p>
            <a:pPr marL="342900" indent="-342900">
              <a:buAutoNum type="arabicPeriod"/>
            </a:pPr>
            <a:r>
              <a:rPr lang="fr-FR" sz="2000" b="1" dirty="0" smtClean="0"/>
              <a:t>Le manque de guillemets- le dynamisme</a:t>
            </a:r>
          </a:p>
          <a:p>
            <a:pPr marL="342900" indent="-342900">
              <a:buAutoNum type="arabicPeriod"/>
            </a:pPr>
            <a:r>
              <a:rPr lang="fr-FR" sz="2000" b="1" dirty="0" smtClean="0"/>
              <a:t>Les parenthèses- les pensées de Lou</a:t>
            </a:r>
          </a:p>
          <a:p>
            <a:pPr marL="342900" indent="-342900">
              <a:buAutoNum type="arabicPeriod"/>
            </a:pPr>
            <a:r>
              <a:rPr lang="fr-FR" sz="2000" b="1" dirty="0" smtClean="0"/>
              <a:t>Le répertoire scientifique- les insécurités de Lou</a:t>
            </a:r>
          </a:p>
          <a:p>
            <a:pPr marL="342900" indent="-342900">
              <a:buAutoNum type="arabicPeriod"/>
            </a:pPr>
            <a:r>
              <a:rPr lang="fr-FR" sz="2000" b="1" dirty="0" smtClean="0"/>
              <a:t>Les formes élidées- le réalisme du langage des jeunes</a:t>
            </a:r>
          </a:p>
          <a:p>
            <a:pPr marL="342900" indent="-342900">
              <a:buAutoNum type="arabicPeriod"/>
            </a:pPr>
            <a:r>
              <a:rPr lang="fr-FR" sz="2000" b="1" dirty="0" smtClean="0"/>
              <a:t>La structure linéaire- l’évolution du personnage de Lou</a:t>
            </a:r>
          </a:p>
          <a:p>
            <a:pPr marL="342900" indent="-342900">
              <a:buAutoNum type="arabicPeriod"/>
            </a:pPr>
            <a:r>
              <a:rPr lang="fr-FR" sz="2000" b="1" dirty="0" smtClean="0"/>
              <a:t>L’humour et l’autodérision- la légèreté</a:t>
            </a:r>
          </a:p>
        </p:txBody>
      </p:sp>
    </p:spTree>
    <p:extLst>
      <p:ext uri="{BB962C8B-B14F-4D97-AF65-F5344CB8AC3E}">
        <p14:creationId xmlns:p14="http://schemas.microsoft.com/office/powerpoint/2010/main" val="12708823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246" y="103632"/>
            <a:ext cx="6807385" cy="369747"/>
          </a:xfrm>
        </p:spPr>
        <p:txBody>
          <a:bodyPr>
            <a:normAutofit fontScale="90000"/>
          </a:bodyPr>
          <a:lstStyle/>
          <a:p>
            <a:r>
              <a:rPr lang="fr-FR" sz="2800" b="1" dirty="0" smtClean="0"/>
              <a:t>Activité 9 : Les intentions de l’auteure</a:t>
            </a:r>
            <a:endParaRPr lang="fr-FR" sz="2800" b="1" dirty="0"/>
          </a:p>
        </p:txBody>
      </p:sp>
      <p:sp>
        <p:nvSpPr>
          <p:cNvPr id="4" name="TextBox 3"/>
          <p:cNvSpPr txBox="1"/>
          <p:nvPr/>
        </p:nvSpPr>
        <p:spPr>
          <a:xfrm>
            <a:off x="366038" y="523688"/>
            <a:ext cx="10769548" cy="830997"/>
          </a:xfrm>
          <a:prstGeom prst="rect">
            <a:avLst/>
          </a:prstGeom>
          <a:solidFill>
            <a:srgbClr val="BDD7EE"/>
          </a:solidFill>
        </p:spPr>
        <p:txBody>
          <a:bodyPr wrap="square" rtlCol="0">
            <a:spAutoFit/>
          </a:bodyPr>
          <a:lstStyle/>
          <a:p>
            <a:r>
              <a:rPr lang="fr-FR" sz="2400" b="1" dirty="0" smtClean="0"/>
              <a:t>Utilisez le participe présent, pour souligner l’impact des techniques utilisées par Delphine de Vigan. (Essayez d’employer une variété de verbes)</a:t>
            </a:r>
            <a:endParaRPr lang="fr-FR" sz="2400" b="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35586" y="127030"/>
            <a:ext cx="879037" cy="738450"/>
          </a:xfrm>
          <a:prstGeom prst="rect">
            <a:avLst/>
          </a:prstGeom>
        </p:spPr>
      </p:pic>
      <p:sp>
        <p:nvSpPr>
          <p:cNvPr id="8" name="TextBox 7"/>
          <p:cNvSpPr txBox="1"/>
          <p:nvPr/>
        </p:nvSpPr>
        <p:spPr>
          <a:xfrm>
            <a:off x="354900" y="1650725"/>
            <a:ext cx="11018554" cy="4693593"/>
          </a:xfrm>
          <a:prstGeom prst="rect">
            <a:avLst/>
          </a:prstGeom>
          <a:noFill/>
        </p:spPr>
        <p:txBody>
          <a:bodyPr wrap="square" rtlCol="0">
            <a:spAutoFit/>
          </a:bodyPr>
          <a:lstStyle/>
          <a:p>
            <a:r>
              <a:rPr lang="fr-FR" sz="2300" b="1" dirty="0" smtClean="0">
                <a:sym typeface="Wingdings"/>
              </a:rPr>
              <a:t>1. En incluant des retours en arrière, Delphine de Vigan permet aux lecteurs de mieux comprendre l’attitude de certains personnages.</a:t>
            </a:r>
            <a:endParaRPr lang="fr-FR" sz="2300" b="1" dirty="0" smtClean="0"/>
          </a:p>
          <a:p>
            <a:r>
              <a:rPr lang="fr-FR" sz="2300" b="1" dirty="0" smtClean="0">
                <a:solidFill>
                  <a:srgbClr val="FF0000"/>
                </a:solidFill>
              </a:rPr>
              <a:t>2. </a:t>
            </a:r>
            <a:r>
              <a:rPr lang="fr-FR" sz="2300" b="1" dirty="0" smtClean="0">
                <a:solidFill>
                  <a:srgbClr val="FF0000"/>
                </a:solidFill>
                <a:sym typeface="Wingdings"/>
              </a:rPr>
              <a:t>En éliminant les guillemets pour la prise de parole, le dynamisme du récit est conservé.</a:t>
            </a:r>
            <a:endParaRPr lang="fr-FR" sz="2300" b="1" dirty="0" smtClean="0">
              <a:solidFill>
                <a:srgbClr val="FF0000"/>
              </a:solidFill>
            </a:endParaRPr>
          </a:p>
          <a:p>
            <a:r>
              <a:rPr lang="fr-FR" sz="2300" b="1" dirty="0" smtClean="0">
                <a:sym typeface="Wingdings"/>
              </a:rPr>
              <a:t>3. En se servant des parenthèses, l’écrivain nous transmet les pensées de Lou.</a:t>
            </a:r>
            <a:endParaRPr lang="fr-FR" sz="2300" b="1" dirty="0" smtClean="0"/>
          </a:p>
          <a:p>
            <a:r>
              <a:rPr lang="fr-FR" sz="2300" b="1" dirty="0" smtClean="0"/>
              <a:t>4</a:t>
            </a:r>
            <a:r>
              <a:rPr lang="fr-FR" sz="2300" b="1" dirty="0" smtClean="0">
                <a:solidFill>
                  <a:srgbClr val="FF0000"/>
                </a:solidFill>
              </a:rPr>
              <a:t>. En employant un répertoire scientifique, les insécurités de Lou nous sont transmises tout en montrant un décalage entre ses compétences intellectuelles et son immaturité émotionnelle. </a:t>
            </a:r>
          </a:p>
          <a:p>
            <a:r>
              <a:rPr lang="fr-FR" sz="2300" b="1" dirty="0" smtClean="0"/>
              <a:t>5. En ayant recours aux formes élidées, Delphine rend le dialogue plus réaliste car il reflète bien le langage utilisé par les jeunes.</a:t>
            </a:r>
          </a:p>
          <a:p>
            <a:r>
              <a:rPr lang="fr-FR" sz="2300" b="1" dirty="0" smtClean="0">
                <a:solidFill>
                  <a:srgbClr val="FF0000"/>
                </a:solidFill>
              </a:rPr>
              <a:t>6. En choisissant une structure linéaire, il est plus facile pour le lecteur de voir l’évolution du personnage principal. </a:t>
            </a:r>
            <a:endParaRPr lang="fr-FR" sz="2300" b="1" dirty="0">
              <a:solidFill>
                <a:srgbClr val="FF0000"/>
              </a:solidFill>
            </a:endParaRPr>
          </a:p>
          <a:p>
            <a:r>
              <a:rPr lang="fr-FR" sz="2300" b="1" dirty="0" smtClean="0"/>
              <a:t>7. En utilisant l’humour et l’autodérision, l’auteure parvient à dire des choses graves avec légèreté.</a:t>
            </a:r>
          </a:p>
        </p:txBody>
      </p:sp>
      <p:sp>
        <p:nvSpPr>
          <p:cNvPr id="10" name="TextBox 9"/>
          <p:cNvSpPr txBox="1"/>
          <p:nvPr/>
        </p:nvSpPr>
        <p:spPr>
          <a:xfrm rot="1080162">
            <a:off x="9133070" y="1231378"/>
            <a:ext cx="3062557" cy="461665"/>
          </a:xfrm>
          <a:prstGeom prst="rect">
            <a:avLst/>
          </a:prstGeom>
          <a:solidFill>
            <a:schemeClr val="accent2">
              <a:lumMod val="40000"/>
              <a:lumOff val="60000"/>
            </a:schemeClr>
          </a:solidFill>
        </p:spPr>
        <p:txBody>
          <a:bodyPr wrap="none" rtlCol="0">
            <a:spAutoFit/>
          </a:bodyPr>
          <a:lstStyle/>
          <a:p>
            <a:r>
              <a:rPr lang="fr-FR" sz="2400" b="1" dirty="0" smtClean="0">
                <a:solidFill>
                  <a:srgbClr val="FF0000"/>
                </a:solidFill>
              </a:rPr>
              <a:t>Les réponses possibles</a:t>
            </a:r>
            <a:endParaRPr lang="fr-FR" sz="2400" b="1" dirty="0">
              <a:solidFill>
                <a:srgbClr val="FF0000"/>
              </a:solidFill>
            </a:endParaRPr>
          </a:p>
        </p:txBody>
      </p:sp>
    </p:spTree>
    <p:extLst>
      <p:ext uri="{BB962C8B-B14F-4D97-AF65-F5344CB8AC3E}">
        <p14:creationId xmlns:p14="http://schemas.microsoft.com/office/powerpoint/2010/main" val="3882158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 calcmode="lin" valueType="num">
                                      <p:cBhvr additive="base">
                                        <p:cTn id="3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xEl>
                                              <p:pRg st="6" end="6"/>
                                            </p:txEl>
                                          </p:spTgt>
                                        </p:tgtEl>
                                        <p:attrNameLst>
                                          <p:attrName>style.visibility</p:attrName>
                                        </p:attrNameLst>
                                      </p:cBhvr>
                                      <p:to>
                                        <p:strVal val="visible"/>
                                      </p:to>
                                    </p:set>
                                    <p:anim calcmode="lin" valueType="num">
                                      <p:cBhvr additive="base">
                                        <p:cTn id="43"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908874" y="1697897"/>
            <a:ext cx="10420939" cy="4525963"/>
          </a:xfrm>
          <a:solidFill>
            <a:srgbClr val="BDD7EE"/>
          </a:solidFill>
        </p:spPr>
        <p:txBody>
          <a:bodyPr>
            <a:normAutofit/>
          </a:bodyPr>
          <a:lstStyle/>
          <a:p>
            <a:pPr marL="0" indent="0">
              <a:buNone/>
            </a:pPr>
            <a:endParaRPr lang="fr-FR" sz="3200" b="1" dirty="0" smtClean="0"/>
          </a:p>
          <a:p>
            <a:pPr marL="0" indent="0">
              <a:buNone/>
            </a:pPr>
            <a:r>
              <a:rPr lang="fr-FR" sz="3200" b="1" dirty="0" smtClean="0"/>
              <a:t>Examinez </a:t>
            </a:r>
            <a:r>
              <a:rPr lang="fr-FR" sz="3200" b="1" dirty="0"/>
              <a:t>l’efficacité de l’écriture de Delphine de Vigan dans No et Moi. Vous pouvez utiliser les points suivants </a:t>
            </a:r>
            <a:r>
              <a:rPr lang="fr-FR" sz="3200" b="1" dirty="0" smtClean="0"/>
              <a:t>:</a:t>
            </a:r>
          </a:p>
          <a:p>
            <a:pPr marL="0" indent="0">
              <a:buNone/>
            </a:pPr>
            <a:endParaRPr lang="en-GB" sz="3200" b="1" dirty="0"/>
          </a:p>
          <a:p>
            <a:pPr lvl="0"/>
            <a:r>
              <a:rPr lang="fr-FR" sz="3200" b="1" dirty="0"/>
              <a:t>La structure de l’histoire</a:t>
            </a:r>
            <a:endParaRPr lang="en-GB" sz="3200" b="1" dirty="0"/>
          </a:p>
          <a:p>
            <a:pPr lvl="0"/>
            <a:r>
              <a:rPr lang="fr-FR" sz="3200" b="1" dirty="0" smtClean="0"/>
              <a:t>Le style de l’écriture</a:t>
            </a:r>
          </a:p>
          <a:p>
            <a:pPr lvl="0"/>
            <a:r>
              <a:rPr lang="en-GB" sz="3200" b="1" dirty="0" smtClean="0"/>
              <a:t>L</a:t>
            </a:r>
            <a:r>
              <a:rPr lang="fr-FR" sz="3200" b="1" dirty="0" smtClean="0"/>
              <a:t>e registre utilisé</a:t>
            </a:r>
            <a:endParaRPr lang="en-GB" sz="3200"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19629" y="135818"/>
            <a:ext cx="951634" cy="951634"/>
          </a:xfrm>
          <a:prstGeom prst="rect">
            <a:avLst/>
          </a:prstGeom>
        </p:spPr>
      </p:pic>
      <p:sp>
        <p:nvSpPr>
          <p:cNvPr id="6" name="Title 1"/>
          <p:cNvSpPr txBox="1">
            <a:spLocks/>
          </p:cNvSpPr>
          <p:nvPr/>
        </p:nvSpPr>
        <p:spPr>
          <a:xfrm>
            <a:off x="838200" y="178343"/>
            <a:ext cx="799895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5400" b="1" dirty="0" smtClean="0"/>
              <a:t>Devoirs - </a:t>
            </a:r>
            <a:r>
              <a:rPr lang="fr-FR" sz="5400" b="1" dirty="0" err="1" smtClean="0"/>
              <a:t>detailed</a:t>
            </a:r>
            <a:r>
              <a:rPr lang="fr-FR" sz="5400" b="1" dirty="0" smtClean="0"/>
              <a:t> plan</a:t>
            </a:r>
            <a:endParaRPr lang="fr-FR" sz="5400" b="1" dirty="0"/>
          </a:p>
        </p:txBody>
      </p:sp>
    </p:spTree>
    <p:extLst>
      <p:ext uri="{BB962C8B-B14F-4D97-AF65-F5344CB8AC3E}">
        <p14:creationId xmlns:p14="http://schemas.microsoft.com/office/powerpoint/2010/main" val="2428769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292" y="0"/>
            <a:ext cx="10515600" cy="760962"/>
          </a:xfrm>
        </p:spPr>
        <p:txBody>
          <a:bodyPr/>
          <a:lstStyle/>
          <a:p>
            <a:r>
              <a:rPr lang="fr-FR" b="1" dirty="0" smtClean="0"/>
              <a:t>La structure linéaire</a:t>
            </a:r>
            <a:endParaRPr lang="fr-FR" b="1" dirty="0"/>
          </a:p>
        </p:txBody>
      </p:sp>
      <p:sp>
        <p:nvSpPr>
          <p:cNvPr id="5" name="TextBox 4"/>
          <p:cNvSpPr txBox="1"/>
          <p:nvPr/>
        </p:nvSpPr>
        <p:spPr>
          <a:xfrm>
            <a:off x="877169" y="1990293"/>
            <a:ext cx="10486757" cy="1692771"/>
          </a:xfrm>
          <a:prstGeom prst="rect">
            <a:avLst/>
          </a:prstGeom>
          <a:solidFill>
            <a:schemeClr val="accent2">
              <a:lumMod val="20000"/>
              <a:lumOff val="80000"/>
            </a:schemeClr>
          </a:solidFill>
          <a:ln w="38100" cmpd="sng">
            <a:solidFill>
              <a:schemeClr val="tx1"/>
            </a:solidFill>
          </a:ln>
        </p:spPr>
        <p:txBody>
          <a:bodyPr wrap="square" rtlCol="0">
            <a:spAutoFit/>
          </a:bodyPr>
          <a:lstStyle/>
          <a:p>
            <a:pPr algn="just"/>
            <a:r>
              <a:rPr lang="fr-FR" sz="2600" b="1" dirty="0" smtClean="0"/>
              <a:t>« </a:t>
            </a:r>
            <a:r>
              <a:rPr lang="fr-FR" sz="2600" b="1" i="1" dirty="0" smtClean="0"/>
              <a:t>La première version reposait sur une construction plus compliquée qui alternait le passé et le présent. Je suis finalement revenue à une chronologie plus linéaire qui me semblait mieux convenir à l'âge du personnage et à sa manière d’appréhender les choses.</a:t>
            </a:r>
            <a:r>
              <a:rPr lang="fr-FR" sz="2600" b="1" dirty="0" smtClean="0"/>
              <a:t> » Delphine de Vigan</a:t>
            </a:r>
            <a:endParaRPr lang="fr-FR" sz="2600" b="1" dirty="0"/>
          </a:p>
        </p:txBody>
      </p:sp>
      <p:sp>
        <p:nvSpPr>
          <p:cNvPr id="3" name="TextBox 2"/>
          <p:cNvSpPr txBox="1"/>
          <p:nvPr/>
        </p:nvSpPr>
        <p:spPr>
          <a:xfrm>
            <a:off x="641960" y="882476"/>
            <a:ext cx="10885403" cy="954107"/>
          </a:xfrm>
          <a:prstGeom prst="rect">
            <a:avLst/>
          </a:prstGeom>
          <a:noFill/>
        </p:spPr>
        <p:txBody>
          <a:bodyPr wrap="square" rtlCol="0">
            <a:spAutoFit/>
          </a:bodyPr>
          <a:lstStyle/>
          <a:p>
            <a:r>
              <a:rPr lang="fr-FR" sz="2800" b="1" dirty="0" smtClean="0"/>
              <a:t>Lisez ce que l’auteure explique sur la structure du roman et répondez aux questions en utilisant la citation ainsi que vos connaissances du livre</a:t>
            </a:r>
            <a:endParaRPr lang="fr-FR" sz="2800" b="1" dirty="0"/>
          </a:p>
        </p:txBody>
      </p:sp>
      <p:sp>
        <p:nvSpPr>
          <p:cNvPr id="6" name="TextBox 5"/>
          <p:cNvSpPr txBox="1"/>
          <p:nvPr/>
        </p:nvSpPr>
        <p:spPr>
          <a:xfrm>
            <a:off x="2500588" y="4203186"/>
            <a:ext cx="8969122" cy="1723549"/>
          </a:xfrm>
          <a:prstGeom prst="rect">
            <a:avLst/>
          </a:prstGeom>
          <a:solidFill>
            <a:schemeClr val="accent1">
              <a:lumMod val="20000"/>
              <a:lumOff val="80000"/>
            </a:schemeClr>
          </a:solidFill>
        </p:spPr>
        <p:txBody>
          <a:bodyPr wrap="none" rtlCol="0">
            <a:spAutoFit/>
          </a:bodyPr>
          <a:lstStyle/>
          <a:p>
            <a:pPr marL="342900" indent="-342900">
              <a:lnSpc>
                <a:spcPct val="150000"/>
              </a:lnSpc>
              <a:buAutoNum type="arabicPeriod"/>
            </a:pPr>
            <a:r>
              <a:rPr lang="fr-FR" sz="2400" b="1" dirty="0" smtClean="0"/>
              <a:t>Qu’est-ce qui montre que le roman a une structure linéaire?</a:t>
            </a:r>
          </a:p>
          <a:p>
            <a:pPr marL="342900" indent="-342900">
              <a:lnSpc>
                <a:spcPct val="150000"/>
              </a:lnSpc>
              <a:buAutoNum type="arabicPeriod"/>
            </a:pPr>
            <a:r>
              <a:rPr lang="fr-FR" sz="2400" b="1" dirty="0" smtClean="0"/>
              <a:t>Quelles sont les avantages de cette structure? </a:t>
            </a:r>
            <a:endParaRPr lang="fr-FR" sz="2400" b="1" dirty="0"/>
          </a:p>
          <a:p>
            <a:pPr marL="342900" indent="-342900">
              <a:lnSpc>
                <a:spcPct val="150000"/>
              </a:lnSpc>
              <a:buAutoNum type="arabicPeriod"/>
            </a:pPr>
            <a:r>
              <a:rPr lang="fr-FR" sz="2400" b="1" dirty="0" smtClean="0"/>
              <a:t>Pour quelle raison Delphine a-t-elle choisi ce genre de structure?</a:t>
            </a:r>
            <a:endParaRPr lang="fr-FR" sz="2400" b="1" dirty="0"/>
          </a:p>
        </p:txBody>
      </p:sp>
      <p:pic>
        <p:nvPicPr>
          <p:cNvPr id="7"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7243" y="4205810"/>
            <a:ext cx="517182" cy="426332"/>
          </a:xfrm>
          <a:prstGeom prst="rect">
            <a:avLst/>
          </a:prstGeom>
          <a:solidFill>
            <a:schemeClr val="bg1"/>
          </a:solidFill>
          <a:ln>
            <a:solidFill>
              <a:srgbClr val="0070C0"/>
            </a:solidFill>
          </a:ln>
        </p:spPr>
      </p:pic>
      <p:pic>
        <p:nvPicPr>
          <p:cNvPr id="8"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5631" y="4934347"/>
            <a:ext cx="517182" cy="426332"/>
          </a:xfrm>
          <a:prstGeom prst="rect">
            <a:avLst/>
          </a:prstGeom>
          <a:solidFill>
            <a:schemeClr val="bg1"/>
          </a:solidFill>
          <a:ln>
            <a:solidFill>
              <a:srgbClr val="0070C0"/>
            </a:solidFill>
          </a:ln>
        </p:spPr>
      </p:pic>
      <p:pic>
        <p:nvPicPr>
          <p:cNvPr id="9"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9579" y="4934347"/>
            <a:ext cx="517182" cy="426332"/>
          </a:xfrm>
          <a:prstGeom prst="rect">
            <a:avLst/>
          </a:prstGeom>
          <a:solidFill>
            <a:schemeClr val="bg1"/>
          </a:solidFill>
          <a:ln>
            <a:solidFill>
              <a:srgbClr val="0070C0"/>
            </a:solidFill>
          </a:ln>
        </p:spPr>
      </p:pic>
      <p:pic>
        <p:nvPicPr>
          <p:cNvPr id="10"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5630" y="5523579"/>
            <a:ext cx="517182" cy="426332"/>
          </a:xfrm>
          <a:prstGeom prst="rect">
            <a:avLst/>
          </a:prstGeom>
          <a:solidFill>
            <a:schemeClr val="bg1"/>
          </a:solidFill>
          <a:ln>
            <a:solidFill>
              <a:srgbClr val="0070C0"/>
            </a:solidFill>
          </a:ln>
        </p:spPr>
      </p:pic>
      <p:pic>
        <p:nvPicPr>
          <p:cNvPr id="11"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9579" y="5523579"/>
            <a:ext cx="517182" cy="426332"/>
          </a:xfrm>
          <a:prstGeom prst="rect">
            <a:avLst/>
          </a:prstGeom>
          <a:solidFill>
            <a:schemeClr val="bg1"/>
          </a:solidFill>
          <a:ln>
            <a:solidFill>
              <a:srgbClr val="0070C0"/>
            </a:solidFill>
          </a:ln>
        </p:spPr>
      </p:pic>
      <p:pic>
        <p:nvPicPr>
          <p:cNvPr id="12"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3527" y="5523579"/>
            <a:ext cx="517182" cy="426332"/>
          </a:xfrm>
          <a:prstGeom prst="rect">
            <a:avLst/>
          </a:prstGeom>
          <a:solidFill>
            <a:schemeClr val="bg1"/>
          </a:solidFill>
          <a:ln>
            <a:solidFill>
              <a:srgbClr val="0070C0"/>
            </a:solidFill>
          </a:ln>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1295" y="166150"/>
            <a:ext cx="785525" cy="683869"/>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72281" y="127030"/>
            <a:ext cx="729891" cy="613158"/>
          </a:xfrm>
          <a:prstGeom prst="rect">
            <a:avLst/>
          </a:prstGeom>
        </p:spPr>
      </p:pic>
    </p:spTree>
    <p:extLst>
      <p:ext uri="{BB962C8B-B14F-4D97-AF65-F5344CB8AC3E}">
        <p14:creationId xmlns:p14="http://schemas.microsoft.com/office/powerpoint/2010/main" val="12077200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292" y="0"/>
            <a:ext cx="10515600" cy="760962"/>
          </a:xfrm>
        </p:spPr>
        <p:txBody>
          <a:bodyPr/>
          <a:lstStyle/>
          <a:p>
            <a:r>
              <a:rPr lang="fr-FR" b="1" dirty="0" smtClean="0"/>
              <a:t>La structure linéaire</a:t>
            </a:r>
            <a:endParaRPr lang="fr-FR" b="1" dirty="0"/>
          </a:p>
        </p:txBody>
      </p:sp>
      <p:sp>
        <p:nvSpPr>
          <p:cNvPr id="4" name="TextBox 3"/>
          <p:cNvSpPr txBox="1"/>
          <p:nvPr/>
        </p:nvSpPr>
        <p:spPr>
          <a:xfrm>
            <a:off x="1780523" y="1466532"/>
            <a:ext cx="9792876" cy="4524315"/>
          </a:xfrm>
          <a:prstGeom prst="rect">
            <a:avLst/>
          </a:prstGeom>
          <a:solidFill>
            <a:schemeClr val="accent1">
              <a:lumMod val="20000"/>
              <a:lumOff val="80000"/>
            </a:schemeClr>
          </a:solidFill>
        </p:spPr>
        <p:txBody>
          <a:bodyPr wrap="square" rtlCol="0">
            <a:spAutoFit/>
          </a:bodyPr>
          <a:lstStyle/>
          <a:p>
            <a:pPr algn="just"/>
            <a:r>
              <a:rPr lang="fr-FR" sz="2400" b="1" dirty="0" smtClean="0"/>
              <a:t>Nous suivons la vie de Lou pendant </a:t>
            </a:r>
            <a:r>
              <a:rPr lang="fr-FR" sz="2400" b="1" dirty="0" smtClean="0">
                <a:solidFill>
                  <a:srgbClr val="00B050"/>
                </a:solidFill>
              </a:rPr>
              <a:t>une année scolaire. </a:t>
            </a:r>
            <a:r>
              <a:rPr lang="fr-FR" sz="2400" b="1" dirty="0" smtClean="0"/>
              <a:t>Il existe des </a:t>
            </a:r>
            <a:r>
              <a:rPr lang="fr-FR" sz="2400" b="1" dirty="0" smtClean="0">
                <a:solidFill>
                  <a:srgbClr val="00B050"/>
                </a:solidFill>
              </a:rPr>
              <a:t>références chronologiques </a:t>
            </a:r>
            <a:r>
              <a:rPr lang="fr-FR" sz="2400" b="1" dirty="0" smtClean="0"/>
              <a:t>tout au long du roman telles que la rentrée, les vacances de noël, celles de pâques et le dernier jour d’école. </a:t>
            </a:r>
          </a:p>
          <a:p>
            <a:pPr algn="just"/>
            <a:endParaRPr lang="fr-FR" sz="3600" b="1" dirty="0" smtClean="0"/>
          </a:p>
          <a:p>
            <a:pPr algn="just"/>
            <a:r>
              <a:rPr lang="fr-FR" sz="2400" b="1" dirty="0" smtClean="0"/>
              <a:t>Cette structure est </a:t>
            </a:r>
            <a:r>
              <a:rPr lang="fr-FR" sz="2400" b="1" dirty="0" smtClean="0">
                <a:solidFill>
                  <a:srgbClr val="00B050"/>
                </a:solidFill>
              </a:rPr>
              <a:t>facile à suivre </a:t>
            </a:r>
            <a:r>
              <a:rPr lang="fr-FR" sz="2400" b="1" dirty="0" smtClean="0"/>
              <a:t>pour les lecteurs. De plus, elle nous permet de remarquer </a:t>
            </a:r>
            <a:r>
              <a:rPr lang="fr-FR" sz="2400" b="1" dirty="0" smtClean="0">
                <a:solidFill>
                  <a:srgbClr val="00B050"/>
                </a:solidFill>
              </a:rPr>
              <a:t>une évolution </a:t>
            </a:r>
            <a:r>
              <a:rPr lang="fr-FR" sz="2400" b="1" dirty="0" smtClean="0"/>
              <a:t>plus marquée du personnage de Lou: «</a:t>
            </a:r>
            <a:r>
              <a:rPr lang="fr-FR" sz="2400" b="1" i="1" dirty="0" smtClean="0">
                <a:solidFill>
                  <a:srgbClr val="0070C0"/>
                </a:solidFill>
              </a:rPr>
              <a:t> Avant de rencontrer No, je croyais que </a:t>
            </a:r>
            <a:r>
              <a:rPr lang="is-IS" sz="2400" b="1" i="1" dirty="0" smtClean="0">
                <a:solidFill>
                  <a:srgbClr val="0070C0"/>
                </a:solidFill>
              </a:rPr>
              <a:t>…. </a:t>
            </a:r>
            <a:r>
              <a:rPr lang="en-US" sz="2400" b="1" i="1" dirty="0">
                <a:solidFill>
                  <a:srgbClr val="0070C0"/>
                </a:solidFill>
              </a:rPr>
              <a:t>m</a:t>
            </a:r>
            <a:r>
              <a:rPr lang="is-IS" sz="2400" b="1" i="1" dirty="0" smtClean="0">
                <a:solidFill>
                  <a:srgbClr val="0070C0"/>
                </a:solidFill>
              </a:rPr>
              <a:t>ais maintenant je sais que ...”.</a:t>
            </a:r>
          </a:p>
          <a:p>
            <a:pPr algn="just"/>
            <a:endParaRPr lang="is-IS" sz="3600" b="1" dirty="0"/>
          </a:p>
          <a:p>
            <a:pPr algn="just"/>
            <a:r>
              <a:rPr lang="is-IS" sz="2400" b="1" dirty="0" smtClean="0"/>
              <a:t>Au départ, Delphine de Vigan avait écrit une version où elle alternait le passé et le présent mais elle a décidé de modifier cette structure pour une structure linéaire qui convenait mieux au personnage de Lou. </a:t>
            </a:r>
          </a:p>
        </p:txBody>
      </p:sp>
      <p:pic>
        <p:nvPicPr>
          <p:cNvPr id="6"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0271" y="1456063"/>
            <a:ext cx="517182" cy="426332"/>
          </a:xfrm>
          <a:prstGeom prst="rect">
            <a:avLst/>
          </a:prstGeom>
          <a:solidFill>
            <a:schemeClr val="bg1"/>
          </a:solidFill>
          <a:ln>
            <a:solidFill>
              <a:srgbClr val="0070C0"/>
            </a:solidFill>
          </a:ln>
        </p:spPr>
      </p:pic>
      <p:pic>
        <p:nvPicPr>
          <p:cNvPr id="7"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7179" y="3328510"/>
            <a:ext cx="517182" cy="426332"/>
          </a:xfrm>
          <a:prstGeom prst="rect">
            <a:avLst/>
          </a:prstGeom>
          <a:solidFill>
            <a:schemeClr val="bg1"/>
          </a:solidFill>
          <a:ln>
            <a:solidFill>
              <a:srgbClr val="0070C0"/>
            </a:solidFill>
          </a:ln>
        </p:spPr>
      </p:pic>
      <p:pic>
        <p:nvPicPr>
          <p:cNvPr id="8"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035" y="3328510"/>
            <a:ext cx="517182" cy="426332"/>
          </a:xfrm>
          <a:prstGeom prst="rect">
            <a:avLst/>
          </a:prstGeom>
          <a:solidFill>
            <a:schemeClr val="bg1"/>
          </a:solidFill>
          <a:ln>
            <a:solidFill>
              <a:srgbClr val="0070C0"/>
            </a:solidFill>
          </a:ln>
        </p:spPr>
      </p:pic>
      <p:pic>
        <p:nvPicPr>
          <p:cNvPr id="9"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7178" y="4821230"/>
            <a:ext cx="517182" cy="426332"/>
          </a:xfrm>
          <a:prstGeom prst="rect">
            <a:avLst/>
          </a:prstGeom>
          <a:solidFill>
            <a:schemeClr val="bg1"/>
          </a:solidFill>
          <a:ln>
            <a:solidFill>
              <a:srgbClr val="0070C0"/>
            </a:solidFill>
          </a:ln>
        </p:spPr>
      </p:pic>
      <p:pic>
        <p:nvPicPr>
          <p:cNvPr id="10"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035" y="4834324"/>
            <a:ext cx="517182" cy="426332"/>
          </a:xfrm>
          <a:prstGeom prst="rect">
            <a:avLst/>
          </a:prstGeom>
          <a:solidFill>
            <a:schemeClr val="bg1"/>
          </a:solidFill>
          <a:ln>
            <a:solidFill>
              <a:srgbClr val="0070C0"/>
            </a:solidFill>
          </a:ln>
        </p:spPr>
      </p:pic>
      <p:pic>
        <p:nvPicPr>
          <p:cNvPr id="11"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834324"/>
            <a:ext cx="517182" cy="426332"/>
          </a:xfrm>
          <a:prstGeom prst="rect">
            <a:avLst/>
          </a:prstGeom>
          <a:solidFill>
            <a:schemeClr val="bg1"/>
          </a:solidFill>
          <a:ln>
            <a:solidFill>
              <a:srgbClr val="0070C0"/>
            </a:solidFill>
          </a:ln>
        </p:spPr>
      </p:pic>
      <p:sp>
        <p:nvSpPr>
          <p:cNvPr id="12" name="TextBox 11"/>
          <p:cNvSpPr txBox="1"/>
          <p:nvPr/>
        </p:nvSpPr>
        <p:spPr>
          <a:xfrm>
            <a:off x="6964987" y="811830"/>
            <a:ext cx="3542206" cy="523220"/>
          </a:xfrm>
          <a:prstGeom prst="rect">
            <a:avLst/>
          </a:prstGeom>
          <a:noFill/>
        </p:spPr>
        <p:txBody>
          <a:bodyPr wrap="none" rtlCol="0">
            <a:spAutoFit/>
          </a:bodyPr>
          <a:lstStyle/>
          <a:p>
            <a:r>
              <a:rPr lang="fr-FR" sz="2800" b="1" dirty="0" smtClean="0">
                <a:solidFill>
                  <a:srgbClr val="FF0000"/>
                </a:solidFill>
              </a:rPr>
              <a:t>Les réponses possibles</a:t>
            </a:r>
            <a:endParaRPr lang="fr-FR" sz="2800" b="1" dirty="0">
              <a:solidFill>
                <a:srgbClr val="FF0000"/>
              </a:solidFill>
            </a:endParaRPr>
          </a:p>
        </p:txBody>
      </p:sp>
    </p:spTree>
    <p:extLst>
      <p:ext uri="{BB962C8B-B14F-4D97-AF65-F5344CB8AC3E}">
        <p14:creationId xmlns:p14="http://schemas.microsoft.com/office/powerpoint/2010/main" val="9196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6339"/>
            <a:ext cx="10515600" cy="852620"/>
          </a:xfrm>
        </p:spPr>
        <p:txBody>
          <a:bodyPr/>
          <a:lstStyle/>
          <a:p>
            <a:r>
              <a:rPr lang="fr-FR" b="1" dirty="0" smtClean="0"/>
              <a:t>Le retour en arrière</a:t>
            </a:r>
            <a:endParaRPr lang="fr-FR" b="1" dirty="0"/>
          </a:p>
        </p:txBody>
      </p:sp>
      <p:sp>
        <p:nvSpPr>
          <p:cNvPr id="3" name="Content Placeholder 2"/>
          <p:cNvSpPr>
            <a:spLocks noGrp="1"/>
          </p:cNvSpPr>
          <p:nvPr>
            <p:ph idx="1"/>
          </p:nvPr>
        </p:nvSpPr>
        <p:spPr>
          <a:xfrm>
            <a:off x="825108" y="1170923"/>
            <a:ext cx="10515600" cy="2783475"/>
          </a:xfrm>
          <a:solidFill>
            <a:schemeClr val="accent6">
              <a:lumMod val="20000"/>
              <a:lumOff val="80000"/>
            </a:schemeClr>
          </a:solidFill>
        </p:spPr>
        <p:txBody>
          <a:bodyPr>
            <a:normAutofit/>
          </a:bodyPr>
          <a:lstStyle/>
          <a:p>
            <a:pPr marL="0" indent="0" algn="just">
              <a:buNone/>
            </a:pPr>
            <a:r>
              <a:rPr lang="fr-FR" b="1" dirty="0" smtClean="0"/>
              <a:t>Aussi appelé:  récit rétrospectif , flashback  ou  </a:t>
            </a:r>
            <a:r>
              <a:rPr lang="fr-FR" b="1" dirty="0" err="1" smtClean="0"/>
              <a:t>analepse</a:t>
            </a:r>
            <a:r>
              <a:rPr lang="fr-FR" b="1" dirty="0" smtClean="0"/>
              <a:t> . </a:t>
            </a:r>
          </a:p>
          <a:p>
            <a:pPr marL="0" indent="0" algn="just">
              <a:buNone/>
            </a:pPr>
            <a:endParaRPr lang="fr-FR" b="1" dirty="0"/>
          </a:p>
          <a:p>
            <a:pPr marL="0" indent="0" algn="just">
              <a:buNone/>
            </a:pPr>
            <a:r>
              <a:rPr lang="fr-FR" b="1" dirty="0" smtClean="0"/>
              <a:t>Dans son récit linéaire, Delphine de Vigan a </a:t>
            </a:r>
            <a:r>
              <a:rPr lang="fr-FR" b="1" dirty="0" err="1" smtClean="0"/>
              <a:t>inclu</a:t>
            </a:r>
            <a:r>
              <a:rPr lang="fr-FR" b="1" dirty="0" smtClean="0"/>
              <a:t> quelques flashbacks dans lesquels Lou se remémore des événements du passé. Ces flashbacks sont essentiels pour mieux comprendre le comportement de certains personnages. </a:t>
            </a:r>
          </a:p>
        </p:txBody>
      </p:sp>
      <p:sp>
        <p:nvSpPr>
          <p:cNvPr id="4" name="TextBox 3"/>
          <p:cNvSpPr txBox="1"/>
          <p:nvPr/>
        </p:nvSpPr>
        <p:spPr>
          <a:xfrm>
            <a:off x="837894" y="4596006"/>
            <a:ext cx="10554578" cy="954107"/>
          </a:xfrm>
          <a:prstGeom prst="rect">
            <a:avLst/>
          </a:prstGeom>
          <a:solidFill>
            <a:srgbClr val="DEEBF7"/>
          </a:solidFill>
        </p:spPr>
        <p:txBody>
          <a:bodyPr wrap="square" rtlCol="0">
            <a:spAutoFit/>
          </a:bodyPr>
          <a:lstStyle/>
          <a:p>
            <a:r>
              <a:rPr lang="fr-FR" sz="2800" b="1" dirty="0" smtClean="0"/>
              <a:t>Avec un partenaire, discutez au moins deux exemples de récits rétrospectifs </a:t>
            </a:r>
            <a:r>
              <a:rPr lang="fr-FR" sz="2800" b="1" dirty="0"/>
              <a:t>dans le roman et </a:t>
            </a:r>
            <a:r>
              <a:rPr lang="fr-FR" sz="2800" b="1" dirty="0" smtClean="0"/>
              <a:t>leur </a:t>
            </a:r>
            <a:r>
              <a:rPr lang="fr-FR" sz="2800" b="1" dirty="0"/>
              <a:t>intérêt.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93519" y="0"/>
            <a:ext cx="917864" cy="917864"/>
          </a:xfrm>
          <a:prstGeom prst="rect">
            <a:avLst/>
          </a:prstGeom>
        </p:spPr>
      </p:pic>
    </p:spTree>
    <p:extLst>
      <p:ext uri="{BB962C8B-B14F-4D97-AF65-F5344CB8AC3E}">
        <p14:creationId xmlns:p14="http://schemas.microsoft.com/office/powerpoint/2010/main" val="10379235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563" y="135971"/>
            <a:ext cx="10515600" cy="893486"/>
          </a:xfrm>
        </p:spPr>
        <p:txBody>
          <a:bodyPr>
            <a:normAutofit fontScale="90000"/>
          </a:bodyPr>
          <a:lstStyle/>
          <a:p>
            <a:r>
              <a:rPr lang="fr-FR" b="1" dirty="0" smtClean="0"/>
              <a:t>Flashback page 212</a:t>
            </a:r>
            <a:br>
              <a:rPr lang="fr-FR" b="1" dirty="0" smtClean="0"/>
            </a:br>
            <a:endParaRPr lang="fr-FR" b="1" dirty="0"/>
          </a:p>
        </p:txBody>
      </p:sp>
      <p:sp>
        <p:nvSpPr>
          <p:cNvPr id="4" name="TextBox 3"/>
          <p:cNvSpPr txBox="1"/>
          <p:nvPr/>
        </p:nvSpPr>
        <p:spPr>
          <a:xfrm>
            <a:off x="1811013" y="1227665"/>
            <a:ext cx="9948813" cy="5546133"/>
          </a:xfrm>
          <a:prstGeom prst="rect">
            <a:avLst/>
          </a:prstGeom>
          <a:solidFill>
            <a:srgbClr val="BDD7EE"/>
          </a:solidFill>
          <a:ln w="38100" cmpd="sng">
            <a:solidFill>
              <a:schemeClr val="tx1"/>
            </a:solidFill>
          </a:ln>
        </p:spPr>
        <p:txBody>
          <a:bodyPr wrap="square" rtlCol="0">
            <a:spAutoFit/>
          </a:bodyPr>
          <a:lstStyle/>
          <a:p>
            <a:pPr algn="just">
              <a:lnSpc>
                <a:spcPct val="120000"/>
              </a:lnSpc>
            </a:pPr>
            <a:r>
              <a:rPr lang="fr-FR" sz="2400" b="1" dirty="0" smtClean="0"/>
              <a:t>1. Quel âge à Lou?</a:t>
            </a:r>
          </a:p>
          <a:p>
            <a:pPr algn="just">
              <a:lnSpc>
                <a:spcPct val="120000"/>
              </a:lnSpc>
            </a:pPr>
            <a:r>
              <a:rPr lang="fr-FR" sz="2400" b="1" dirty="0" smtClean="0"/>
              <a:t>2. Où et avec qui se trouve-t-elle?</a:t>
            </a:r>
          </a:p>
          <a:p>
            <a:pPr algn="just">
              <a:lnSpc>
                <a:spcPct val="120000"/>
              </a:lnSpc>
            </a:pPr>
            <a:r>
              <a:rPr lang="fr-FR" sz="2400" b="1" dirty="0" smtClean="0"/>
              <a:t>3. Que fait-elle et qu’est-ce qui lui arrive?</a:t>
            </a:r>
          </a:p>
          <a:p>
            <a:pPr algn="just">
              <a:lnSpc>
                <a:spcPct val="120000"/>
              </a:lnSpc>
            </a:pPr>
            <a:r>
              <a:rPr lang="fr-FR" sz="2400" b="1" dirty="0" smtClean="0"/>
              <a:t>4. Comment réagit Anouk?</a:t>
            </a:r>
          </a:p>
          <a:p>
            <a:pPr algn="just">
              <a:lnSpc>
                <a:spcPct val="120000"/>
              </a:lnSpc>
            </a:pPr>
            <a:r>
              <a:rPr lang="fr-FR" sz="2400" b="1" dirty="0" smtClean="0"/>
              <a:t>5. Qui vient aider Lou?</a:t>
            </a:r>
          </a:p>
          <a:p>
            <a:pPr algn="just">
              <a:lnSpc>
                <a:spcPct val="120000"/>
              </a:lnSpc>
            </a:pPr>
            <a:endParaRPr lang="fr-FR" sz="1400" b="1" dirty="0"/>
          </a:p>
          <a:p>
            <a:pPr algn="just">
              <a:lnSpc>
                <a:spcPct val="120000"/>
              </a:lnSpc>
            </a:pPr>
            <a:r>
              <a:rPr lang="fr-FR" sz="2400" b="1" dirty="0" smtClean="0"/>
              <a:t>6. Pourquoi sa mère ne l’aide-t-elle pas selon vous?</a:t>
            </a:r>
          </a:p>
          <a:p>
            <a:pPr algn="just">
              <a:lnSpc>
                <a:spcPct val="120000"/>
              </a:lnSpc>
            </a:pPr>
            <a:r>
              <a:rPr lang="fr-FR" sz="2400" b="1" dirty="0" smtClean="0"/>
              <a:t>7. Que pense la dame après cet incident d’après vous?</a:t>
            </a:r>
          </a:p>
          <a:p>
            <a:pPr algn="just">
              <a:lnSpc>
                <a:spcPct val="120000"/>
              </a:lnSpc>
            </a:pPr>
            <a:endParaRPr lang="fr-FR" sz="1400" b="1" dirty="0" smtClean="0"/>
          </a:p>
          <a:p>
            <a:pPr algn="just">
              <a:lnSpc>
                <a:spcPct val="120000"/>
              </a:lnSpc>
            </a:pPr>
            <a:r>
              <a:rPr lang="fr-FR" sz="2400" b="1" dirty="0" smtClean="0"/>
              <a:t>8. Que signifie la dernière phrase du passage: </a:t>
            </a:r>
            <a:r>
              <a:rPr lang="fr-FR" sz="2400" b="1" i="1" dirty="0" smtClean="0"/>
              <a:t>« </a:t>
            </a:r>
            <a:r>
              <a:rPr lang="fr-FR" sz="2400" b="1" i="1" dirty="0"/>
              <a:t>Ça veut dire il va falloir être forte, il va falloir beaucoup de courage, il va falloir grandir avec ça. Ou plutôt sans</a:t>
            </a:r>
            <a:r>
              <a:rPr lang="fr-FR" sz="2400" b="1" i="1" dirty="0" smtClean="0"/>
              <a:t>. » </a:t>
            </a:r>
          </a:p>
          <a:p>
            <a:pPr algn="just">
              <a:lnSpc>
                <a:spcPct val="120000"/>
              </a:lnSpc>
            </a:pPr>
            <a:r>
              <a:rPr lang="fr-FR" sz="2400" b="1" dirty="0" smtClean="0"/>
              <a:t>9. Pourquoi cet incident est-il raconté au présent?</a:t>
            </a:r>
          </a:p>
        </p:txBody>
      </p:sp>
      <p:sp>
        <p:nvSpPr>
          <p:cNvPr id="6" name="TextBox 5"/>
          <p:cNvSpPr txBox="1"/>
          <p:nvPr/>
        </p:nvSpPr>
        <p:spPr>
          <a:xfrm>
            <a:off x="708684" y="622716"/>
            <a:ext cx="9320580" cy="584776"/>
          </a:xfrm>
          <a:prstGeom prst="rect">
            <a:avLst/>
          </a:prstGeom>
          <a:noFill/>
        </p:spPr>
        <p:txBody>
          <a:bodyPr wrap="none" rtlCol="0">
            <a:spAutoFit/>
          </a:bodyPr>
          <a:lstStyle/>
          <a:p>
            <a:pPr algn="ctr"/>
            <a:r>
              <a:rPr lang="fr-FR" sz="3200" b="1" dirty="0" smtClean="0"/>
              <a:t>Écoutez le passage du livre et répondez aux questions</a:t>
            </a:r>
            <a:endParaRPr lang="fr-FR" sz="3200" b="1" dirty="0"/>
          </a:p>
        </p:txBody>
      </p:sp>
      <p:pic>
        <p:nvPicPr>
          <p:cNvPr id="8"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6128" y="3772439"/>
            <a:ext cx="473086" cy="389982"/>
          </a:xfrm>
          <a:prstGeom prst="rect">
            <a:avLst/>
          </a:prstGeom>
          <a:solidFill>
            <a:schemeClr val="bg1"/>
          </a:solidFill>
          <a:ln>
            <a:solidFill>
              <a:srgbClr val="0070C0"/>
            </a:solidFill>
          </a:ln>
        </p:spPr>
      </p:pic>
      <p:pic>
        <p:nvPicPr>
          <p:cNvPr id="9"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8696" y="3772439"/>
            <a:ext cx="473086" cy="389982"/>
          </a:xfrm>
          <a:prstGeom prst="rect">
            <a:avLst/>
          </a:prstGeom>
          <a:solidFill>
            <a:schemeClr val="bg1"/>
          </a:solidFill>
          <a:ln>
            <a:solidFill>
              <a:srgbClr val="0070C0"/>
            </a:solidFill>
          </a:ln>
        </p:spPr>
      </p:pic>
      <p:pic>
        <p:nvPicPr>
          <p:cNvPr id="10"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2131" y="1490880"/>
            <a:ext cx="473086" cy="389982"/>
          </a:xfrm>
          <a:prstGeom prst="rect">
            <a:avLst/>
          </a:prstGeom>
          <a:solidFill>
            <a:schemeClr val="bg1"/>
          </a:solidFill>
          <a:ln>
            <a:solidFill>
              <a:srgbClr val="0070C0"/>
            </a:solidFill>
          </a:ln>
        </p:spPr>
      </p:pic>
      <p:pic>
        <p:nvPicPr>
          <p:cNvPr id="11"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5650" y="4947806"/>
            <a:ext cx="473086" cy="389982"/>
          </a:xfrm>
          <a:prstGeom prst="rect">
            <a:avLst/>
          </a:prstGeom>
          <a:solidFill>
            <a:schemeClr val="bg1"/>
          </a:solidFill>
          <a:ln>
            <a:solidFill>
              <a:srgbClr val="0070C0"/>
            </a:solidFill>
          </a:ln>
        </p:spPr>
      </p:pic>
      <p:pic>
        <p:nvPicPr>
          <p:cNvPr id="12"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6458" y="4947806"/>
            <a:ext cx="473086" cy="389982"/>
          </a:xfrm>
          <a:prstGeom prst="rect">
            <a:avLst/>
          </a:prstGeom>
          <a:solidFill>
            <a:schemeClr val="bg1"/>
          </a:solidFill>
          <a:ln>
            <a:solidFill>
              <a:srgbClr val="0070C0"/>
            </a:solidFill>
          </a:ln>
        </p:spPr>
      </p:pic>
      <p:pic>
        <p:nvPicPr>
          <p:cNvPr id="13"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7266" y="4947807"/>
            <a:ext cx="473086" cy="389982"/>
          </a:xfrm>
          <a:prstGeom prst="rect">
            <a:avLst/>
          </a:prstGeom>
          <a:solidFill>
            <a:schemeClr val="bg1"/>
          </a:solidFill>
          <a:ln>
            <a:solidFill>
              <a:srgbClr val="0070C0"/>
            </a:solidFill>
          </a:ln>
        </p:spPr>
      </p:pic>
      <p:pic>
        <p:nvPicPr>
          <p:cNvPr id="3" name="Flashback.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55509" y="224137"/>
            <a:ext cx="684783" cy="684783"/>
          </a:xfrm>
          <a:prstGeom prst="rect">
            <a:avLst/>
          </a:prstGeom>
        </p:spPr>
      </p:pic>
    </p:spTree>
    <p:extLst>
      <p:ext uri="{BB962C8B-B14F-4D97-AF65-F5344CB8AC3E}">
        <p14:creationId xmlns:p14="http://schemas.microsoft.com/office/powerpoint/2010/main" val="41539771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902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91563" y="135971"/>
            <a:ext cx="10515600" cy="893486"/>
          </a:xfrm>
        </p:spPr>
        <p:txBody>
          <a:bodyPr>
            <a:normAutofit fontScale="90000"/>
          </a:bodyPr>
          <a:lstStyle/>
          <a:p>
            <a:r>
              <a:rPr lang="fr-FR" b="1" dirty="0" smtClean="0"/>
              <a:t>Flashback page 212: La transcription</a:t>
            </a:r>
            <a:br>
              <a:rPr lang="fr-FR" b="1" dirty="0" smtClean="0"/>
            </a:br>
            <a:endParaRPr lang="fr-FR" b="1" dirty="0"/>
          </a:p>
        </p:txBody>
      </p:sp>
      <p:pic>
        <p:nvPicPr>
          <p:cNvPr id="5" name="Picture 4" descr="Screen Shot 2018-11-24 at 12.29.3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978" y="872517"/>
            <a:ext cx="10287058" cy="57503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394697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3F7CF89D0DA24182D8BD5910AD89F4" ma:contentTypeVersion="1" ma:contentTypeDescription="Create a new document." ma:contentTypeScope="" ma:versionID="567ae329f6d48215cd46cf3b313343dc">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A0694D-26BD-4558-B0DE-6261D71E362F}">
  <ds:schemaRefs>
    <ds:schemaRef ds:uri="http://schemas.microsoft.com/sharepoint/v3/contenttype/forms"/>
  </ds:schemaRefs>
</ds:datastoreItem>
</file>

<file path=customXml/itemProps2.xml><?xml version="1.0" encoding="utf-8"?>
<ds:datastoreItem xmlns:ds="http://schemas.openxmlformats.org/officeDocument/2006/customXml" ds:itemID="{0FD35A15-EEDA-44AB-9C7C-4EC537C03213}">
  <ds:schemaRefs>
    <ds:schemaRef ds:uri="http://schemas.microsoft.com/sharepoint/v3"/>
    <ds:schemaRef ds:uri="http://purl.org/dc/dcmitype/"/>
    <ds:schemaRef ds:uri="http://purl.org/dc/elements/1.1/"/>
    <ds:schemaRef ds:uri="http://schemas.microsoft.com/office/2006/documentManagement/types"/>
    <ds:schemaRef ds:uri="http://schemas.microsoft.com/office/infopath/2007/PartnerControls"/>
    <ds:schemaRef ds:uri="http://schemas.microsoft.com/office/2006/metadata/properties"/>
    <ds:schemaRef ds:uri="http://schemas.openxmlformats.org/package/2006/metadata/core-properties"/>
    <ds:schemaRef ds:uri="http://www.w3.org/XML/1998/namespace"/>
    <ds:schemaRef ds:uri="http://purl.org/dc/terms/"/>
  </ds:schemaRefs>
</ds:datastoreItem>
</file>

<file path=customXml/itemProps3.xml><?xml version="1.0" encoding="utf-8"?>
<ds:datastoreItem xmlns:ds="http://schemas.openxmlformats.org/officeDocument/2006/customXml" ds:itemID="{25452F33-323F-4F28-BFC2-7A4447E164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7151</TotalTime>
  <Words>5208</Words>
  <Application>Microsoft Office PowerPoint</Application>
  <PresentationFormat>Widescreen</PresentationFormat>
  <Paragraphs>585</Paragraphs>
  <Slides>43</Slides>
  <Notes>4</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Arial</vt:lpstr>
      <vt:lpstr>Calibri</vt:lpstr>
      <vt:lpstr>Calibri Light</vt:lpstr>
      <vt:lpstr>Cambria</vt:lpstr>
      <vt:lpstr>MS Mincho</vt:lpstr>
      <vt:lpstr>Times New Roman</vt:lpstr>
      <vt:lpstr>Wingdings</vt:lpstr>
      <vt:lpstr>Office Theme</vt:lpstr>
      <vt:lpstr>PowerPoint Presentation</vt:lpstr>
      <vt:lpstr>PowerPoint Presentation</vt:lpstr>
      <vt:lpstr>PowerPoint Presentation</vt:lpstr>
      <vt:lpstr>PowerPoint Presentation</vt:lpstr>
      <vt:lpstr>La structure linéaire</vt:lpstr>
      <vt:lpstr>La structure linéaire</vt:lpstr>
      <vt:lpstr>Le retour en arrière</vt:lpstr>
      <vt:lpstr>Flashback page 212 </vt:lpstr>
      <vt:lpstr>Flashback page 212: La transcription </vt:lpstr>
      <vt:lpstr>Flashback page 212 </vt:lpstr>
      <vt:lpstr>Le schéma narratif</vt:lpstr>
      <vt:lpstr>Le schéma narratif</vt:lpstr>
      <vt:lpstr>Le schéma narratif</vt:lpstr>
      <vt:lpstr>Activité 4 La narration</vt:lpstr>
      <vt:lpstr>La narration</vt:lpstr>
      <vt:lpstr>Le dynamisme de l’histoire</vt:lpstr>
      <vt:lpstr>Pour commencer:</vt:lpstr>
      <vt:lpstr>La ponctuation</vt:lpstr>
      <vt:lpstr>La ponctuation</vt:lpstr>
      <vt:lpstr>Quelle ponctuation doit-on utiliser…</vt:lpstr>
      <vt:lpstr>Quelle ponctuation doit-on utiliser…</vt:lpstr>
      <vt:lpstr>L’utilisation des parenthèses et de l’italique</vt:lpstr>
      <vt:lpstr>La syntaxe</vt:lpstr>
      <vt:lpstr>PowerPoint Presentation</vt:lpstr>
      <vt:lpstr>PowerPoint Presentation</vt:lpstr>
      <vt:lpstr>PowerPoint Presentation</vt:lpstr>
      <vt:lpstr>PowerPoint Presentation</vt:lpstr>
      <vt:lpstr>Les figures de style</vt:lpstr>
      <vt:lpstr>Les figures de style</vt:lpstr>
      <vt:lpstr>PowerPoint Presentation</vt:lpstr>
      <vt:lpstr>PowerPoint Presentation</vt:lpstr>
      <vt:lpstr>Le langage familier Vs le langage soutenu</vt:lpstr>
      <vt:lpstr>Le langage familier Vs le langage soutenu</vt:lpstr>
      <vt:lpstr>Les références à la langue et à la littérature française</vt:lpstr>
      <vt:lpstr>Les références à la langue et à la littérature française</vt:lpstr>
      <vt:lpstr>Le répertoire scientifique</vt:lpstr>
      <vt:lpstr>Le répertoire scientifique La transcription (page 94)</vt:lpstr>
      <vt:lpstr>Le répertoire scientifique</vt:lpstr>
      <vt:lpstr>Le répertoire scientifique</vt:lpstr>
      <vt:lpstr>L’humour et l’autodérision</vt:lpstr>
      <vt:lpstr>les intentions de l’auteure</vt:lpstr>
      <vt:lpstr>Activité 9 : Les intentions de l’auteure</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Kathy GUILLE</dc:creator>
  <cp:lastModifiedBy>Frédérique E. Lecerf</cp:lastModifiedBy>
  <cp:revision>657</cp:revision>
  <cp:lastPrinted>2018-03-08T07:43:05Z</cp:lastPrinted>
  <dcterms:created xsi:type="dcterms:W3CDTF">2017-10-29T09:19:52Z</dcterms:created>
  <dcterms:modified xsi:type="dcterms:W3CDTF">2020-02-10T12:31:30Z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0x010100793F7CF89D0DA24182D8BD5910AD89F4</vt:lpwstr>
  </property>
</Properties>
</file>