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371" r:id="rId5"/>
    <p:sldId id="360" r:id="rId6"/>
    <p:sldId id="361" r:id="rId7"/>
    <p:sldId id="344" r:id="rId8"/>
    <p:sldId id="369" r:id="rId9"/>
    <p:sldId id="367" r:id="rId10"/>
    <p:sldId id="364" r:id="rId11"/>
    <p:sldId id="366" r:id="rId12"/>
    <p:sldId id="372" r:id="rId13"/>
    <p:sldId id="365" r:id="rId14"/>
    <p:sldId id="370" r:id="rId15"/>
    <p:sldId id="3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63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00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658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1316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216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34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705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449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03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56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898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24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17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91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40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59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48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7B4C7-6AC6-4B44-B046-E6893260205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C7213-5C8F-4073-BBD3-562AFDB3BD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5314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nesco.delegfrance.org/-Les-biens-francais-classes-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://www.patrimoinevivantdelafrance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https://www.youtube.com/watch?v=CMfZ2M-1qIw</a:t>
            </a:r>
          </a:p>
        </p:txBody>
      </p:sp>
    </p:spTree>
    <p:extLst>
      <p:ext uri="{BB962C8B-B14F-4D97-AF65-F5344CB8AC3E}">
        <p14:creationId xmlns:p14="http://schemas.microsoft.com/office/powerpoint/2010/main" val="395646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 </a:t>
            </a:r>
            <a:r>
              <a:rPr lang="fr-FR" b="1" dirty="0"/>
              <a:t>Découvrez les plus beaux trésors de </a:t>
            </a:r>
            <a:r>
              <a:rPr lang="fr-FR" b="1" dirty="0" smtClean="0"/>
              <a:t>France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984" y="2001795"/>
            <a:ext cx="11788345" cy="476970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dirty="0"/>
              <a:t> </a:t>
            </a:r>
            <a:endParaRPr lang="en-GB" dirty="0"/>
          </a:p>
          <a:p>
            <a:r>
              <a:rPr lang="fr-FR" b="1" i="1" dirty="0"/>
              <a:t>Que dit-on ici sur le patrimoine culturel français </a:t>
            </a:r>
            <a:r>
              <a:rPr lang="fr-FR" b="1" i="1" dirty="0" smtClean="0"/>
              <a:t>?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Student </a:t>
            </a:r>
            <a:r>
              <a:rPr lang="en-GB" dirty="0"/>
              <a:t>responses will take the information in the text as a starting-point but should try to use their own words</a:t>
            </a:r>
          </a:p>
          <a:p>
            <a:pPr marL="0" indent="0">
              <a:buNone/>
            </a:pPr>
            <a:endParaRPr lang="en-GB" dirty="0"/>
          </a:p>
          <a:p>
            <a:r>
              <a:rPr lang="fr-FR" b="1" i="1" dirty="0"/>
              <a:t>Quelle est votre réaction aux informations sur cette carte </a:t>
            </a:r>
            <a:r>
              <a:rPr lang="fr-FR" b="1" i="1" dirty="0" smtClean="0"/>
              <a:t>?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 thoughtful and developed response to this type of question will include developed arguments and justified points of view.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It </a:t>
            </a:r>
            <a:r>
              <a:rPr lang="en-GB" dirty="0"/>
              <a:t>will link the information on the card to the knowledge gained through the student’s study of the sub-theme and therefore this could prompt</a:t>
            </a:r>
            <a:r>
              <a:rPr lang="en-GB" dirty="0" smtClean="0"/>
              <a:t>:</a:t>
            </a:r>
            <a:r>
              <a:rPr lang="en-GB" dirty="0"/>
              <a:t> </a:t>
            </a:r>
          </a:p>
          <a:p>
            <a:pPr lvl="0"/>
            <a:r>
              <a:rPr lang="en-GB" dirty="0"/>
              <a:t>general confirmation that the information is borne out by this wider study; </a:t>
            </a:r>
            <a:r>
              <a:rPr lang="en-GB" dirty="0" smtClean="0"/>
              <a:t> </a:t>
            </a:r>
          </a:p>
          <a:p>
            <a:pPr lvl="0"/>
            <a:r>
              <a:rPr lang="en-GB" dirty="0" smtClean="0"/>
              <a:t>a </a:t>
            </a:r>
            <a:r>
              <a:rPr lang="en-GB" dirty="0"/>
              <a:t>personal reaction to the scale of evidence given on the card – the number of sites, museums etc.</a:t>
            </a:r>
          </a:p>
          <a:p>
            <a:pPr lvl="0"/>
            <a:r>
              <a:rPr lang="en-GB" dirty="0"/>
              <a:t>reference to some knowledge that endorses/contradicts the information</a:t>
            </a:r>
          </a:p>
          <a:p>
            <a:pPr lvl="0"/>
            <a:r>
              <a:rPr lang="en-GB" dirty="0"/>
              <a:t>reference to more recent evidence than that provided on the card</a:t>
            </a:r>
          </a:p>
          <a:p>
            <a:pPr lvl="0"/>
            <a:r>
              <a:rPr lang="en-GB" dirty="0"/>
              <a:t>reference to the trend outside of mainland France but in the context of the French-speaking world.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fr-FR" b="1" i="1" dirty="0"/>
              <a:t>Selon ce que vous en savez, qui bénéficie de la protection des sites culturels, en France </a:t>
            </a:r>
            <a:r>
              <a:rPr lang="fr-FR" b="1" i="1" dirty="0" smtClean="0"/>
              <a:t>ou</a:t>
            </a:r>
            <a:r>
              <a:rPr lang="en-GB" dirty="0"/>
              <a:t> </a:t>
            </a:r>
            <a:r>
              <a:rPr lang="fr-FR" b="1" i="1" dirty="0" smtClean="0"/>
              <a:t>ailleurs </a:t>
            </a:r>
            <a:r>
              <a:rPr lang="fr-FR" b="1" i="1" dirty="0"/>
              <a:t>dans le monde francophone </a:t>
            </a:r>
            <a:r>
              <a:rPr lang="fr-FR" b="1" i="1" dirty="0" smtClean="0"/>
              <a:t>?</a:t>
            </a:r>
            <a:endParaRPr lang="en-GB" dirty="0"/>
          </a:p>
          <a:p>
            <a:r>
              <a:rPr lang="en-GB" dirty="0"/>
              <a:t>This is an opportunity for the student to demonstrate knowledge beyond the specific focus of </a:t>
            </a:r>
            <a:r>
              <a:rPr lang="en-GB" dirty="0" smtClean="0"/>
              <a:t>the card </a:t>
            </a:r>
            <a:r>
              <a:rPr lang="en-GB" dirty="0"/>
              <a:t>but which is nonetheless relevant to the sub-theme.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should include justified points of </a:t>
            </a:r>
            <a:r>
              <a:rPr lang="en-GB" dirty="0" smtClean="0"/>
              <a:t>view and </a:t>
            </a:r>
            <a:r>
              <a:rPr lang="en-GB" dirty="0"/>
              <a:t>conclusions based on understanding. </a:t>
            </a:r>
            <a:r>
              <a:rPr lang="en-GB" dirty="0" smtClean="0"/>
              <a:t>This </a:t>
            </a:r>
            <a:r>
              <a:rPr lang="en-GB" dirty="0"/>
              <a:t>could include:</a:t>
            </a:r>
          </a:p>
          <a:p>
            <a:pPr lvl="0"/>
            <a:r>
              <a:rPr lang="en-GB" dirty="0"/>
              <a:t>knowledge and examples of local, regional, national cultural heritage projects and how communities have benefited</a:t>
            </a:r>
          </a:p>
          <a:p>
            <a:pPr lvl="0"/>
            <a:r>
              <a:rPr lang="en-GB" dirty="0"/>
              <a:t>how initiatives can unite communities and reinforce identity and cultural awareness</a:t>
            </a:r>
          </a:p>
          <a:p>
            <a:pPr lvl="0"/>
            <a:r>
              <a:rPr lang="en-GB" dirty="0"/>
              <a:t>general educational benefits in terms of history and cultural understanding</a:t>
            </a:r>
          </a:p>
          <a:p>
            <a:pPr lvl="0"/>
            <a:r>
              <a:rPr lang="en-GB" dirty="0"/>
              <a:t>contribution to tourism and thus economic benefits.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54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/>
          <p:nvPr/>
        </p:nvPicPr>
        <p:blipFill>
          <a:blip r:embed="rId2"/>
          <a:stretch>
            <a:fillRect/>
          </a:stretch>
        </p:blipFill>
        <p:spPr>
          <a:xfrm>
            <a:off x="680321" y="2167594"/>
            <a:ext cx="5731510" cy="41973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9983" y="1099038"/>
            <a:ext cx="4687499" cy="55303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06408" y="1293697"/>
            <a:ext cx="442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NAME OF UNESCO SITE or ELEMENT?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57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 </a:t>
            </a:r>
            <a:r>
              <a:rPr lang="en-GB" dirty="0" smtClean="0"/>
              <a:t>desserts </a:t>
            </a:r>
            <a:r>
              <a:rPr lang="en-GB" dirty="0" err="1" smtClean="0"/>
              <a:t>français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41F3C26A-7C90-4863-BE7F-C84335242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68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Devoirs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9989"/>
            <a:ext cx="10515600" cy="4036974"/>
          </a:xfrm>
        </p:spPr>
        <p:txBody>
          <a:bodyPr>
            <a:normAutofit/>
          </a:bodyPr>
          <a:lstStyle/>
          <a:p>
            <a:r>
              <a:rPr lang="fr-FR" altLang="en-US" b="1" dirty="0">
                <a:ea typeface="MS Mincho" panose="02020609040205080304" pitchFamily="49" charset="-128"/>
                <a:cs typeface="Arial" panose="020B0604020202020204" pitchFamily="34" charset="0"/>
              </a:rPr>
              <a:t>Apprenez le vocabulaire de la page 20 </a:t>
            </a:r>
          </a:p>
          <a:p>
            <a:r>
              <a:rPr lang="fr-FR" altLang="en-US" b="1" dirty="0">
                <a:ea typeface="MS Mincho" panose="02020609040205080304" pitchFamily="49" charset="-128"/>
                <a:cs typeface="Arial" panose="020B0604020202020204" pitchFamily="34" charset="0"/>
              </a:rPr>
              <a:t>Finissez de traduire the 2</a:t>
            </a:r>
            <a:r>
              <a:rPr lang="fr-FR" altLang="en-US" b="1" baseline="30000" dirty="0">
                <a:ea typeface="MS Mincho" panose="02020609040205080304" pitchFamily="49" charset="-128"/>
                <a:cs typeface="Arial" panose="020B0604020202020204" pitchFamily="34" charset="0"/>
              </a:rPr>
              <a:t>ème</a:t>
            </a:r>
            <a:r>
              <a:rPr lang="fr-FR" altLang="en-US" b="1" dirty="0">
                <a:ea typeface="MS Mincho" panose="02020609040205080304" pitchFamily="49" charset="-128"/>
                <a:cs typeface="Arial" panose="020B0604020202020204" pitchFamily="34" charset="0"/>
              </a:rPr>
              <a:t> paragraphe du texte en anglais (pas A1)</a:t>
            </a:r>
          </a:p>
          <a:p>
            <a:r>
              <a:rPr lang="fr-FR" b="1" dirty="0"/>
              <a:t>Choisissez un élément inscrit sur la liste du patrimoine culturel immatériel (indicative ou pas) </a:t>
            </a:r>
            <a:r>
              <a:rPr lang="fr-FR" altLang="en-US" b="1" dirty="0">
                <a:ea typeface="MS Mincho" panose="02020609040205080304" pitchFamily="49" charset="-128"/>
                <a:cs typeface="Arial" panose="020B0604020202020204" pitchFamily="34" charset="0"/>
              </a:rPr>
              <a:t>de la France ou d’un pays francophone </a:t>
            </a:r>
            <a:r>
              <a:rPr lang="fr-FR" b="1" dirty="0"/>
              <a:t>et </a:t>
            </a:r>
            <a:r>
              <a:rPr lang="fr-FR" b="1" dirty="0">
                <a:ea typeface="MS Mincho" panose="02020609040205080304" pitchFamily="49" charset="-128"/>
                <a:cs typeface="Arial" panose="020B0604020202020204" pitchFamily="34" charset="0"/>
              </a:rPr>
              <a:t>f</a:t>
            </a:r>
            <a:r>
              <a:rPr lang="fr-FR" altLang="en-US" b="1" dirty="0">
                <a:ea typeface="MS Mincho" panose="02020609040205080304" pitchFamily="49" charset="-128"/>
                <a:cs typeface="Arial" panose="020B0604020202020204" pitchFamily="34" charset="0"/>
              </a:rPr>
              <a:t>aîtes des recherches avec un partenaire. Apportez vos recherches et imprimez aussi des photos</a:t>
            </a:r>
          </a:p>
          <a:p>
            <a:pPr marL="457200" lvl="1" indent="0">
              <a:buNone/>
            </a:pPr>
            <a:r>
              <a:rPr lang="en-GB" dirty="0">
                <a:hlinkClick r:id="rId2"/>
              </a:rPr>
              <a:t>http://www.patrimoinevivantdelafrance.fr/</a:t>
            </a:r>
            <a:endParaRPr lang="en-GB" dirty="0"/>
          </a:p>
          <a:p>
            <a:pPr marL="457200" lvl="1" indent="0">
              <a:buNone/>
            </a:pPr>
            <a:r>
              <a:rPr lang="en-GB" dirty="0">
                <a:hlinkClick r:id="rId3"/>
              </a:rPr>
              <a:t>https://unesco.delegfrance.org/-Les-biens-francais-classes-</a:t>
            </a:r>
            <a:endParaRPr lang="en-GB" dirty="0"/>
          </a:p>
          <a:p>
            <a:endParaRPr lang="fr-FR" altLang="en-US" b="1" dirty="0"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223" y="96382"/>
            <a:ext cx="2710510" cy="18630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924" y="4918621"/>
            <a:ext cx="2679360" cy="1662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60" y="5272216"/>
            <a:ext cx="2028568" cy="15214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21211" y="96382"/>
            <a:ext cx="4906713" cy="188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24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Vocabulaire</a:t>
            </a:r>
            <a:r>
              <a:rPr lang="en-GB" dirty="0"/>
              <a:t> page 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021" y="2020243"/>
            <a:ext cx="5257800" cy="4648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decade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The growth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Over time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The intangible heritage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To enthral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treasure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century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wealth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To record (details)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 </a:t>
            </a:r>
            <a:r>
              <a:rPr lang="en-GB" dirty="0" smtClean="0"/>
              <a:t>to protect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88703" y="2135572"/>
            <a:ext cx="52578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La </a:t>
            </a:r>
            <a:r>
              <a:rPr lang="en-GB" dirty="0" err="1" smtClean="0">
                <a:solidFill>
                  <a:srgbClr val="FFFF00"/>
                </a:solidFill>
              </a:rPr>
              <a:t>décennie</a:t>
            </a:r>
            <a:endParaRPr lang="en-GB" dirty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err="1">
                <a:solidFill>
                  <a:srgbClr val="FFFF00"/>
                </a:solidFill>
              </a:rPr>
              <a:t>l’accroissement</a:t>
            </a:r>
            <a:endParaRPr lang="en-GB" dirty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Au fil du temps</a:t>
            </a:r>
            <a:endParaRPr lang="en-GB" dirty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rgbClr val="FFFF00"/>
                </a:solidFill>
              </a:rPr>
              <a:t>le </a:t>
            </a:r>
            <a:r>
              <a:rPr lang="en-GB" dirty="0" err="1">
                <a:solidFill>
                  <a:srgbClr val="FFFF00"/>
                </a:solidFill>
              </a:rPr>
              <a:t>patrimoine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immatériel</a:t>
            </a:r>
            <a:endParaRPr lang="en-GB" dirty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err="1" smtClean="0">
                <a:solidFill>
                  <a:srgbClr val="FFFF00"/>
                </a:solidFill>
              </a:rPr>
              <a:t>émerveiller</a:t>
            </a:r>
            <a:endParaRPr lang="en-GB" dirty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Le </a:t>
            </a:r>
            <a:r>
              <a:rPr lang="en-GB" dirty="0" err="1" smtClean="0">
                <a:solidFill>
                  <a:srgbClr val="FFFF00"/>
                </a:solidFill>
              </a:rPr>
              <a:t>trésor</a:t>
            </a:r>
            <a:endParaRPr lang="en-GB" dirty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rgbClr val="FFFF00"/>
                </a:solidFill>
              </a:rPr>
              <a:t>Un siècle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La </a:t>
            </a:r>
            <a:r>
              <a:rPr lang="en-GB" dirty="0" err="1" smtClean="0">
                <a:solidFill>
                  <a:srgbClr val="FFFF00"/>
                </a:solidFill>
              </a:rPr>
              <a:t>richesse</a:t>
            </a:r>
            <a:endParaRPr lang="en-GB" dirty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err="1" smtClean="0">
                <a:solidFill>
                  <a:srgbClr val="FFFF00"/>
                </a:solidFill>
              </a:rPr>
              <a:t>Inscrire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endParaRPr lang="en-GB" dirty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err="1" smtClean="0">
                <a:solidFill>
                  <a:srgbClr val="FFFF00"/>
                </a:solidFill>
              </a:rPr>
              <a:t>protéger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87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245882"/>
            <a:ext cx="3046636" cy="1198039"/>
          </a:xfrm>
          <a:prstGeom prst="rect">
            <a:avLst/>
          </a:prstGeom>
          <a:solidFill>
            <a:srgbClr val="AE78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 err="1">
                <a:solidFill>
                  <a:schemeClr val="tx1"/>
                </a:solidFill>
              </a:rPr>
              <a:t>Thème</a:t>
            </a:r>
            <a:r>
              <a:rPr lang="en-GB" sz="2000" b="1" dirty="0">
                <a:solidFill>
                  <a:schemeClr val="tx1"/>
                </a:solidFill>
              </a:rPr>
              <a:t> 2: La Culture </a:t>
            </a:r>
            <a:r>
              <a:rPr lang="en-GB" sz="2000" b="1" dirty="0" err="1">
                <a:solidFill>
                  <a:schemeClr val="tx1"/>
                </a:solidFill>
              </a:rPr>
              <a:t>Artistique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dans</a:t>
            </a:r>
            <a:r>
              <a:rPr lang="en-GB" sz="2000" b="1" dirty="0">
                <a:solidFill>
                  <a:schemeClr val="tx1"/>
                </a:solidFill>
              </a:rPr>
              <a:t> les Pays </a:t>
            </a:r>
            <a:r>
              <a:rPr lang="en-GB" sz="2000" b="1" dirty="0" err="1">
                <a:solidFill>
                  <a:schemeClr val="tx1"/>
                </a:solidFill>
              </a:rPr>
              <a:t>Francophones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4223" y="526925"/>
            <a:ext cx="2179150" cy="11121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chemeClr val="tx1"/>
                </a:solidFill>
              </a:rPr>
              <a:t>1. </a:t>
            </a:r>
            <a:r>
              <a:rPr lang="en-GB" sz="1600" b="1" dirty="0" err="1">
                <a:solidFill>
                  <a:schemeClr val="tx1"/>
                </a:solidFill>
              </a:rPr>
              <a:t>Une</a:t>
            </a:r>
            <a:r>
              <a:rPr lang="en-GB" sz="1600" b="1" dirty="0">
                <a:solidFill>
                  <a:schemeClr val="tx1"/>
                </a:solidFill>
              </a:rPr>
              <a:t> culture </a:t>
            </a:r>
            <a:r>
              <a:rPr lang="en-GB" sz="1600" b="1" dirty="0" err="1">
                <a:solidFill>
                  <a:schemeClr val="tx1"/>
                </a:solidFill>
              </a:rPr>
              <a:t>fière</a:t>
            </a:r>
            <a:r>
              <a:rPr lang="en-GB" sz="1600" b="1" dirty="0">
                <a:solidFill>
                  <a:schemeClr val="tx1"/>
                </a:solidFill>
              </a:rPr>
              <a:t> de son </a:t>
            </a:r>
            <a:r>
              <a:rPr lang="en-GB" sz="1600" b="1" dirty="0" err="1">
                <a:solidFill>
                  <a:schemeClr val="tx1"/>
                </a:solidFill>
              </a:rPr>
              <a:t>héritage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72611" y="3053156"/>
            <a:ext cx="2220661" cy="11239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chemeClr val="tx1"/>
                </a:solidFill>
              </a:rPr>
              <a:t>2. La </a:t>
            </a:r>
            <a:r>
              <a:rPr lang="en-GB" sz="1600" b="1" dirty="0" err="1">
                <a:solidFill>
                  <a:schemeClr val="tx1"/>
                </a:solidFill>
              </a:rPr>
              <a:t>musique</a:t>
            </a:r>
            <a:r>
              <a:rPr lang="en-GB" sz="1600" b="1" dirty="0">
                <a:solidFill>
                  <a:schemeClr val="tx1"/>
                </a:solidFill>
              </a:rPr>
              <a:t> francophone </a:t>
            </a:r>
            <a:r>
              <a:rPr lang="en-GB" sz="1600" b="1" dirty="0" err="1">
                <a:solidFill>
                  <a:schemeClr val="tx1"/>
                </a:solidFill>
              </a:rPr>
              <a:t>contemporaine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93467" y="5184796"/>
            <a:ext cx="2220662" cy="11611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chemeClr val="tx1"/>
                </a:solidFill>
              </a:rPr>
              <a:t>3: Le </a:t>
            </a:r>
            <a:r>
              <a:rPr lang="en-GB" sz="1600" b="1" dirty="0" err="1">
                <a:solidFill>
                  <a:schemeClr val="tx1"/>
                </a:solidFill>
              </a:rPr>
              <a:t>cinéma</a:t>
            </a:r>
            <a:r>
              <a:rPr lang="en-GB" sz="1600" b="1" dirty="0">
                <a:solidFill>
                  <a:schemeClr val="tx1"/>
                </a:solidFill>
              </a:rPr>
              <a:t>: le </a:t>
            </a:r>
            <a:r>
              <a:rPr lang="en-GB" sz="1600" b="1" dirty="0" err="1">
                <a:solidFill>
                  <a:schemeClr val="tx1"/>
                </a:solidFill>
              </a:rPr>
              <a:t>septième</a:t>
            </a:r>
            <a:r>
              <a:rPr lang="en-GB" sz="1600" b="1" dirty="0">
                <a:solidFill>
                  <a:schemeClr val="tx1"/>
                </a:solidFill>
              </a:rPr>
              <a:t> art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95115" y="176007"/>
            <a:ext cx="4327433" cy="5386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chemeClr val="tx1"/>
                </a:solidFill>
              </a:rPr>
              <a:t>a. Le </a:t>
            </a:r>
            <a:r>
              <a:rPr lang="en-GB" sz="1600" b="1" dirty="0" err="1">
                <a:solidFill>
                  <a:schemeClr val="tx1"/>
                </a:solidFill>
              </a:rPr>
              <a:t>patrimoine</a:t>
            </a:r>
            <a:r>
              <a:rPr lang="en-GB" sz="1600" b="1" dirty="0">
                <a:solidFill>
                  <a:schemeClr val="tx1"/>
                </a:solidFill>
              </a:rPr>
              <a:t> sur le plan national, </a:t>
            </a:r>
            <a:r>
              <a:rPr lang="en-GB" sz="1600" b="1" dirty="0" err="1">
                <a:solidFill>
                  <a:schemeClr val="tx1"/>
                </a:solidFill>
              </a:rPr>
              <a:t>régional</a:t>
            </a:r>
            <a:r>
              <a:rPr lang="en-GB" sz="1600" b="1" dirty="0">
                <a:solidFill>
                  <a:schemeClr val="tx1"/>
                </a:solidFill>
              </a:rPr>
              <a:t> et local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95114" y="1536958"/>
            <a:ext cx="4327433" cy="5567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chemeClr val="tx1"/>
                </a:solidFill>
              </a:rPr>
              <a:t>c. Comment le </a:t>
            </a:r>
            <a:r>
              <a:rPr lang="en-GB" sz="1600" b="1" dirty="0" err="1">
                <a:solidFill>
                  <a:schemeClr val="tx1"/>
                </a:solidFill>
              </a:rPr>
              <a:t>patrimoine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reflète</a:t>
            </a:r>
            <a:r>
              <a:rPr lang="en-GB" sz="1600" b="1" dirty="0">
                <a:solidFill>
                  <a:schemeClr val="tx1"/>
                </a:solidFill>
              </a:rPr>
              <a:t> la culture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95114" y="858982"/>
            <a:ext cx="4327433" cy="5336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chemeClr val="tx1"/>
                </a:solidFill>
              </a:rPr>
              <a:t>b. Le </a:t>
            </a:r>
            <a:r>
              <a:rPr lang="en-GB" sz="1600" b="1" dirty="0" err="1">
                <a:solidFill>
                  <a:schemeClr val="tx1"/>
                </a:solidFill>
              </a:rPr>
              <a:t>patrimoine</a:t>
            </a:r>
            <a:r>
              <a:rPr lang="en-GB" sz="1600" b="1" dirty="0">
                <a:solidFill>
                  <a:schemeClr val="tx1"/>
                </a:solidFill>
              </a:rPr>
              <a:t> et le </a:t>
            </a:r>
            <a:r>
              <a:rPr lang="en-GB" sz="1600" b="1" dirty="0" err="1">
                <a:solidFill>
                  <a:schemeClr val="tx1"/>
                </a:solidFill>
              </a:rPr>
              <a:t>tourisme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95115" y="2495125"/>
            <a:ext cx="4327433" cy="5336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chemeClr val="tx1"/>
                </a:solidFill>
              </a:rPr>
              <a:t>a. </a:t>
            </a:r>
            <a:r>
              <a:rPr lang="en-US" sz="1600" b="1" dirty="0">
                <a:solidFill>
                  <a:schemeClr val="tx1"/>
                </a:solidFill>
              </a:rPr>
              <a:t>La </a:t>
            </a:r>
            <a:r>
              <a:rPr lang="en-US" sz="1600" b="1" dirty="0" err="1">
                <a:solidFill>
                  <a:schemeClr val="tx1"/>
                </a:solidFill>
              </a:rPr>
              <a:t>diversité</a:t>
            </a:r>
            <a:r>
              <a:rPr lang="en-US" sz="1600" b="1" dirty="0">
                <a:solidFill>
                  <a:schemeClr val="tx1"/>
                </a:solidFill>
              </a:rPr>
              <a:t> de la </a:t>
            </a:r>
            <a:r>
              <a:rPr lang="en-US" sz="1600" b="1" dirty="0" err="1">
                <a:solidFill>
                  <a:schemeClr val="tx1"/>
                </a:solidFill>
              </a:rPr>
              <a:t>musique</a:t>
            </a:r>
            <a:r>
              <a:rPr lang="en-US" sz="1600" b="1" dirty="0">
                <a:solidFill>
                  <a:schemeClr val="tx1"/>
                </a:solidFill>
              </a:rPr>
              <a:t> francophone </a:t>
            </a:r>
            <a:r>
              <a:rPr lang="en-US" sz="1600" b="1" dirty="0" err="1">
                <a:solidFill>
                  <a:schemeClr val="tx1"/>
                </a:solidFill>
              </a:rPr>
              <a:t>contemporaine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495115" y="3245882"/>
            <a:ext cx="4327433" cy="5336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GB" sz="1600" b="1" dirty="0">
                <a:solidFill>
                  <a:schemeClr val="tx1"/>
                </a:solidFill>
              </a:rPr>
              <a:t>b. </a:t>
            </a:r>
            <a:r>
              <a:rPr lang="fr-FR" sz="1600" b="1" dirty="0">
                <a:solidFill>
                  <a:schemeClr val="tx1"/>
                </a:solidFill>
              </a:rPr>
              <a:t>Qui écoute et apprécie cette musique ?</a:t>
            </a:r>
            <a:endParaRPr lang="en-GB" sz="1600" b="1" dirty="0">
              <a:solidFill>
                <a:schemeClr val="tx1"/>
              </a:solidFill>
            </a:endParaRPr>
          </a:p>
          <a:p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95115" y="3988708"/>
            <a:ext cx="4327433" cy="5336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GB" sz="1600" b="1" dirty="0">
                <a:solidFill>
                  <a:schemeClr val="tx1"/>
                </a:solidFill>
              </a:rPr>
              <a:t>c. </a:t>
            </a:r>
            <a:r>
              <a:rPr lang="en-US" sz="1600" b="1" dirty="0">
                <a:solidFill>
                  <a:schemeClr val="tx1"/>
                </a:solidFill>
              </a:rPr>
              <a:t>Comment </a:t>
            </a:r>
            <a:r>
              <a:rPr lang="en-US" sz="1600" b="1" dirty="0" err="1">
                <a:solidFill>
                  <a:schemeClr val="tx1"/>
                </a:solidFill>
              </a:rPr>
              <a:t>sauver</a:t>
            </a:r>
            <a:r>
              <a:rPr lang="en-US" sz="1600" b="1">
                <a:solidFill>
                  <a:schemeClr val="tx1"/>
                </a:solidFill>
              </a:rPr>
              <a:t> cette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musique</a:t>
            </a:r>
            <a:r>
              <a:rPr lang="en-US" sz="1600" b="1" dirty="0">
                <a:solidFill>
                  <a:schemeClr val="tx1"/>
                </a:solidFill>
              </a:rPr>
              <a:t> ?</a:t>
            </a:r>
            <a:endParaRPr lang="en-GB" sz="1600" b="1" dirty="0">
              <a:solidFill>
                <a:schemeClr val="tx1"/>
              </a:solidFill>
            </a:endParaRPr>
          </a:p>
          <a:p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495115" y="4781234"/>
            <a:ext cx="4327433" cy="533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GB" sz="1600" b="1" dirty="0">
                <a:solidFill>
                  <a:schemeClr val="tx1"/>
                </a:solidFill>
              </a:rPr>
              <a:t>a. </a:t>
            </a:r>
            <a:r>
              <a:rPr lang="en-US" sz="1600" b="1" dirty="0" err="1">
                <a:solidFill>
                  <a:schemeClr val="tx1"/>
                </a:solidFill>
              </a:rPr>
              <a:t>Pourquoi</a:t>
            </a:r>
            <a:r>
              <a:rPr lang="en-US" sz="1600" b="1" dirty="0">
                <a:solidFill>
                  <a:schemeClr val="tx1"/>
                </a:solidFill>
              </a:rPr>
              <a:t> le </a:t>
            </a:r>
            <a:r>
              <a:rPr lang="en-US" sz="1600" b="1" dirty="0" err="1">
                <a:solidFill>
                  <a:schemeClr val="tx1"/>
                </a:solidFill>
              </a:rPr>
              <a:t>septième</a:t>
            </a:r>
            <a:r>
              <a:rPr lang="en-US" sz="1600" b="1" dirty="0">
                <a:solidFill>
                  <a:schemeClr val="tx1"/>
                </a:solidFill>
              </a:rPr>
              <a:t> art ?</a:t>
            </a:r>
            <a:endParaRPr lang="en-GB" sz="1600" b="1" dirty="0">
              <a:solidFill>
                <a:schemeClr val="tx1"/>
              </a:solidFill>
            </a:endParaRPr>
          </a:p>
          <a:p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495115" y="5442505"/>
            <a:ext cx="4327433" cy="533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GB" sz="1600" b="1" dirty="0">
                <a:solidFill>
                  <a:schemeClr val="tx1"/>
                </a:solidFill>
              </a:rPr>
              <a:t>b. </a:t>
            </a:r>
            <a:r>
              <a:rPr lang="fr-FR" sz="1600" b="1" dirty="0">
                <a:solidFill>
                  <a:schemeClr val="tx1"/>
                </a:solidFill>
              </a:rPr>
              <a:t>Le cinéma – une passion nationale ?</a:t>
            </a:r>
            <a:endParaRPr lang="en-GB" sz="1600" b="1" dirty="0">
              <a:solidFill>
                <a:schemeClr val="tx1"/>
              </a:solidFill>
            </a:endParaRPr>
          </a:p>
          <a:p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495115" y="6075322"/>
            <a:ext cx="4327433" cy="533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GB" sz="1600" b="1" dirty="0">
                <a:solidFill>
                  <a:schemeClr val="tx1"/>
                </a:solidFill>
              </a:rPr>
              <a:t>c. </a:t>
            </a:r>
            <a:r>
              <a:rPr lang="en-US" sz="1600" b="1" dirty="0">
                <a:solidFill>
                  <a:schemeClr val="tx1"/>
                </a:solidFill>
              </a:rPr>
              <a:t>Evolution du </a:t>
            </a:r>
            <a:r>
              <a:rPr lang="en-US" sz="1600" b="1" dirty="0" err="1">
                <a:solidFill>
                  <a:schemeClr val="tx1"/>
                </a:solidFill>
              </a:rPr>
              <a:t>cinéma</a:t>
            </a:r>
            <a:r>
              <a:rPr lang="en-US" sz="1600" b="1" dirty="0">
                <a:solidFill>
                  <a:schemeClr val="tx1"/>
                </a:solidFill>
              </a:rPr>
              <a:t> – les </a:t>
            </a:r>
            <a:r>
              <a:rPr lang="en-US" sz="1600" b="1" dirty="0" err="1">
                <a:solidFill>
                  <a:schemeClr val="tx1"/>
                </a:solidFill>
              </a:rPr>
              <a:t>grandes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lignes</a:t>
            </a:r>
            <a:endParaRPr lang="en-GB" sz="1600" b="1" dirty="0">
              <a:solidFill>
                <a:schemeClr val="tx1"/>
              </a:solidFill>
            </a:endParaRPr>
          </a:p>
          <a:p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37" name="Elbow Connector 36"/>
          <p:cNvCxnSpPr>
            <a:stCxn id="4" idx="3"/>
            <a:endCxn id="5" idx="1"/>
          </p:cNvCxnSpPr>
          <p:nvPr/>
        </p:nvCxnSpPr>
        <p:spPr>
          <a:xfrm flipV="1">
            <a:off x="3046636" y="1083011"/>
            <a:ext cx="867587" cy="2761891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4" idx="3"/>
            <a:endCxn id="10" idx="1"/>
          </p:cNvCxnSpPr>
          <p:nvPr/>
        </p:nvCxnSpPr>
        <p:spPr>
          <a:xfrm>
            <a:off x="3046636" y="3844902"/>
            <a:ext cx="846831" cy="1920493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" idx="3"/>
          </p:cNvCxnSpPr>
          <p:nvPr/>
        </p:nvCxnSpPr>
        <p:spPr>
          <a:xfrm flipV="1">
            <a:off x="3046636" y="3844901"/>
            <a:ext cx="867587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81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431235"/>
            <a:ext cx="9144000" cy="4674283"/>
          </a:xfrm>
        </p:spPr>
        <p:txBody>
          <a:bodyPr/>
          <a:lstStyle/>
          <a:p>
            <a:r>
              <a:rPr lang="en-GB" dirty="0" smtClean="0"/>
              <a:t>Speaking exams </a:t>
            </a:r>
            <a:br>
              <a:rPr lang="en-GB" dirty="0" smtClean="0"/>
            </a:br>
            <a:r>
              <a:rPr lang="en-GB" dirty="0" smtClean="0"/>
              <a:t>explained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47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 </a:t>
            </a:r>
            <a:r>
              <a:rPr lang="en-GB" dirty="0" err="1" smtClean="0"/>
              <a:t>exemple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9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2293" y="5759171"/>
            <a:ext cx="10014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effectLst/>
              </a:rPr>
              <a:t>3. Selon vous, est-ce que les sites culturels en France ou ailleurs dans le monde francophone bénéficient du tourisme? 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972293" y="5341891"/>
            <a:ext cx="832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effectLst/>
              </a:rPr>
              <a:t>2. Quelle est votre réaction aux informations données à travers ce texte?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972293" y="4880225"/>
            <a:ext cx="4032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effectLst/>
              </a:rPr>
              <a:t>1. Que dit-on sur le patrimoine français?</a:t>
            </a:r>
            <a:endParaRPr lang="fr-FR" dirty="0"/>
          </a:p>
        </p:txBody>
      </p:sp>
      <p:sp>
        <p:nvSpPr>
          <p:cNvPr id="2" name="TextBox 1"/>
          <p:cNvSpPr txBox="1"/>
          <p:nvPr/>
        </p:nvSpPr>
        <p:spPr>
          <a:xfrm>
            <a:off x="711728" y="114962"/>
            <a:ext cx="105354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L’examen oral: lisez et analysez les réponses de la candidate</a:t>
            </a:r>
          </a:p>
          <a:p>
            <a:r>
              <a:rPr lang="fr-FR" sz="2800" b="1" dirty="0"/>
              <a:t>(feuille d’exercice)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82665" y="817337"/>
            <a:ext cx="55652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</a:rPr>
              <a:t>Le patrimoine riche et divers de la France</a:t>
            </a:r>
          </a:p>
          <a:p>
            <a:endParaRPr lang="fr-FR" sz="2400" dirty="0"/>
          </a:p>
          <a:p>
            <a:r>
              <a:rPr lang="fr-FR" sz="2400" dirty="0">
                <a:solidFill>
                  <a:srgbClr val="FFFF00"/>
                </a:solidFill>
              </a:rPr>
              <a:t>La France compte 41 biens inscrits au patrimoine mondial dont 37 culturels, 3 naturels et un mixte. Elle a également soumis 37 biens à la liste indicative. L’effet de cette liste est que le nombre de touristes monte en flèche.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755" y="1148482"/>
            <a:ext cx="4612384" cy="285588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5491" y="4295450"/>
            <a:ext cx="32271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Les </a:t>
            </a:r>
            <a:r>
              <a:rPr lang="fr-FR" sz="3200" b="1" dirty="0" smtClean="0">
                <a:solidFill>
                  <a:srgbClr val="FFFF00"/>
                </a:solidFill>
              </a:rPr>
              <a:t>3 questions</a:t>
            </a:r>
            <a:r>
              <a:rPr lang="fr-FR" b="1" dirty="0">
                <a:solidFill>
                  <a:srgbClr val="FFFF00"/>
                </a:solidFill>
              </a:rPr>
              <a:t>: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65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" grpId="0"/>
      <p:bldP spid="3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A vous!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4497859"/>
            <a:ext cx="9613861" cy="2224217"/>
          </a:xfrm>
        </p:spPr>
        <p:txBody>
          <a:bodyPr>
            <a:normAutofit/>
          </a:bodyPr>
          <a:lstStyle/>
          <a:p>
            <a:pPr lvl="0"/>
            <a:r>
              <a:rPr lang="fr-FR" b="1" dirty="0" smtClean="0"/>
              <a:t>Que </a:t>
            </a:r>
            <a:r>
              <a:rPr lang="fr-FR" b="1" dirty="0"/>
              <a:t>dit-on ici sur le patrimoine culturel français?</a:t>
            </a:r>
            <a:endParaRPr lang="en-GB" dirty="0"/>
          </a:p>
          <a:p>
            <a:pPr lvl="0"/>
            <a:r>
              <a:rPr lang="fr-FR" b="1" dirty="0"/>
              <a:t>Quelle est votre réaction aux informations sur cette carte?</a:t>
            </a:r>
            <a:endParaRPr lang="en-GB" dirty="0"/>
          </a:p>
          <a:p>
            <a:pPr lvl="0"/>
            <a:r>
              <a:rPr lang="fr-FR" b="1" dirty="0"/>
              <a:t>Selon ce que vous en savez, qui bénéficie de la protection des sites culturels en France ou ailleurs dans le monde francophone</a:t>
            </a:r>
            <a:r>
              <a:rPr lang="fr-FR" b="1" dirty="0" smtClean="0"/>
              <a:t>?</a:t>
            </a:r>
            <a:endParaRPr lang="en-GB" dirty="0"/>
          </a:p>
          <a:p>
            <a:endParaRPr lang="en-GB" dirty="0"/>
          </a:p>
        </p:txBody>
      </p:sp>
      <p:pic>
        <p:nvPicPr>
          <p:cNvPr id="4" name="Content Placeholder 3"/>
          <p:cNvPicPr/>
          <p:nvPr/>
        </p:nvPicPr>
        <p:blipFill>
          <a:blip r:embed="rId2"/>
          <a:stretch>
            <a:fillRect/>
          </a:stretch>
        </p:blipFill>
        <p:spPr>
          <a:xfrm>
            <a:off x="6030949" y="180533"/>
            <a:ext cx="5731510" cy="41973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763098" y="3883873"/>
            <a:ext cx="28632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Les questions</a:t>
            </a:r>
            <a:r>
              <a:rPr lang="fr-FR" b="1" dirty="0">
                <a:solidFill>
                  <a:srgbClr val="FFFF00"/>
                </a:solidFill>
              </a:rPr>
              <a:t>: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81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devoirs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995864" cy="3599316"/>
          </a:xfrm>
        </p:spPr>
        <p:txBody>
          <a:bodyPr/>
          <a:lstStyle/>
          <a:p>
            <a:r>
              <a:rPr lang="en-GB" dirty="0" smtClean="0"/>
              <a:t>Learn page 21 and 22 plus revise all vocab on heritage (test after hols 19-22)</a:t>
            </a:r>
          </a:p>
          <a:p>
            <a:r>
              <a:rPr lang="en-GB" dirty="0" smtClean="0"/>
              <a:t>Revisit classwork and tidy notes</a:t>
            </a:r>
          </a:p>
          <a:p>
            <a:r>
              <a:rPr lang="en-GB" dirty="0" smtClean="0"/>
              <a:t>Finish the display on Heritage</a:t>
            </a:r>
          </a:p>
          <a:p>
            <a:r>
              <a:rPr lang="en-GB" dirty="0" smtClean="0"/>
              <a:t>Prepare the Speaking card on Heritage answers (for hols)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61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24170A8-3142-4F13-BDC0-DF84829D08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E1FEFD-DFAC-477A-854B-840F3F54CF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4E92F7-0428-409C-A3E0-A12089DCFB83}">
  <ds:schemaRefs>
    <ds:schemaRef ds:uri="http://purl.org/dc/elements/1.1/"/>
    <ds:schemaRef ds:uri="http://purl.org/dc/dcmitype/"/>
    <ds:schemaRef ds:uri="http://schemas.microsoft.com/sharepoint/v3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2419</TotalTime>
  <Words>443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MS Mincho</vt:lpstr>
      <vt:lpstr>Arial</vt:lpstr>
      <vt:lpstr>Trebuchet MS</vt:lpstr>
      <vt:lpstr>Berlin</vt:lpstr>
      <vt:lpstr>PowerPoint Presentation</vt:lpstr>
      <vt:lpstr>Devoirs</vt:lpstr>
      <vt:lpstr>Vocabulaire page 20</vt:lpstr>
      <vt:lpstr>PowerPoint Presentation</vt:lpstr>
      <vt:lpstr>Speaking exams  explained</vt:lpstr>
      <vt:lpstr>Un exemple</vt:lpstr>
      <vt:lpstr>PowerPoint Presentation</vt:lpstr>
      <vt:lpstr>A vous! </vt:lpstr>
      <vt:lpstr>devoirs</vt:lpstr>
      <vt:lpstr>  Découvrez les plus beaux trésors de France</vt:lpstr>
      <vt:lpstr>PowerPoint Presentation</vt:lpstr>
      <vt:lpstr>Des desserts français?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GUILLE</dc:creator>
  <cp:lastModifiedBy>Frédérique E. Lecerf</cp:lastModifiedBy>
  <cp:revision>157</cp:revision>
  <dcterms:created xsi:type="dcterms:W3CDTF">2017-02-04T14:33:23Z</dcterms:created>
  <dcterms:modified xsi:type="dcterms:W3CDTF">2017-10-13T13:48:20Z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