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91" r:id="rId5"/>
    <p:sldId id="264" r:id="rId6"/>
    <p:sldId id="320" r:id="rId7"/>
    <p:sldId id="271" r:id="rId8"/>
    <p:sldId id="321" r:id="rId9"/>
    <p:sldId id="301" r:id="rId10"/>
    <p:sldId id="285" r:id="rId11"/>
    <p:sldId id="286" r:id="rId12"/>
    <p:sldId id="288" r:id="rId13"/>
    <p:sldId id="289" r:id="rId14"/>
    <p:sldId id="318" r:id="rId15"/>
    <p:sldId id="287" r:id="rId16"/>
    <p:sldId id="274" r:id="rId17"/>
    <p:sldId id="275" r:id="rId18"/>
    <p:sldId id="268" r:id="rId19"/>
    <p:sldId id="319" r:id="rId20"/>
    <p:sldId id="322" r:id="rId21"/>
    <p:sldId id="303" r:id="rId22"/>
    <p:sldId id="313" r:id="rId23"/>
    <p:sldId id="267" r:id="rId24"/>
    <p:sldId id="277" r:id="rId25"/>
    <p:sldId id="261" r:id="rId26"/>
    <p:sldId id="324" r:id="rId27"/>
    <p:sldId id="325" r:id="rId28"/>
    <p:sldId id="290" r:id="rId29"/>
    <p:sldId id="265" r:id="rId30"/>
    <p:sldId id="317" r:id="rId31"/>
    <p:sldId id="282" r:id="rId32"/>
    <p:sldId id="280" r:id="rId33"/>
    <p:sldId id="281" r:id="rId34"/>
    <p:sldId id="307" r:id="rId35"/>
    <p:sldId id="304" r:id="rId36"/>
    <p:sldId id="305" r:id="rId37"/>
    <p:sldId id="269" r:id="rId38"/>
    <p:sldId id="283" r:id="rId39"/>
    <p:sldId id="284" r:id="rId40"/>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snapToGrid="0">
      <p:cViewPr varScale="1">
        <p:scale>
          <a:sx n="109" d="100"/>
          <a:sy n="109" d="100"/>
        </p:scale>
        <p:origin x="600"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Nature des infractions résolues avec l'aide de la vidéo-surveillance</c:v>
                </c:pt>
              </c:strCache>
            </c:strRef>
          </c:tx>
          <c:spPr>
            <a:ln>
              <a:solidFill>
                <a:schemeClr val="bg1"/>
              </a:solidFill>
            </a:ln>
          </c:spPr>
          <c:dPt>
            <c:idx val="0"/>
            <c:bubble3D val="0"/>
            <c:spPr>
              <a:solidFill>
                <a:schemeClr val="accent1"/>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BDB-4627-8FB9-F948B35CA775}"/>
              </c:ext>
            </c:extLst>
          </c:dPt>
          <c:dPt>
            <c:idx val="1"/>
            <c:bubble3D val="0"/>
            <c:spPr>
              <a:solidFill>
                <a:schemeClr val="accent2"/>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BDB-4627-8FB9-F948B35CA775}"/>
              </c:ext>
            </c:extLst>
          </c:dPt>
          <c:dPt>
            <c:idx val="2"/>
            <c:bubble3D val="0"/>
            <c:spPr>
              <a:solidFill>
                <a:schemeClr val="accent3"/>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BDB-4627-8FB9-F948B35CA775}"/>
              </c:ext>
            </c:extLst>
          </c:dPt>
          <c:dPt>
            <c:idx val="3"/>
            <c:bubble3D val="0"/>
            <c:spPr>
              <a:solidFill>
                <a:schemeClr val="accent4"/>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BDB-4627-8FB9-F948B35CA775}"/>
              </c:ext>
            </c:extLst>
          </c:dPt>
          <c:dPt>
            <c:idx val="4"/>
            <c:bubble3D val="0"/>
            <c:spPr>
              <a:solidFill>
                <a:schemeClr val="accent5"/>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BDB-4627-8FB9-F948B35CA775}"/>
              </c:ext>
            </c:extLst>
          </c:dPt>
          <c:dPt>
            <c:idx val="5"/>
            <c:bubble3D val="0"/>
            <c:spPr>
              <a:solidFill>
                <a:schemeClr val="accent6"/>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BDB-4627-8FB9-F948B35CA775}"/>
              </c:ext>
            </c:extLst>
          </c:dPt>
          <c:dPt>
            <c:idx val="6"/>
            <c:bubble3D val="0"/>
            <c:spPr>
              <a:solidFill>
                <a:schemeClr val="accent1">
                  <a:lumMod val="60000"/>
                </a:schemeClr>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BDB-4627-8FB9-F948B35CA775}"/>
              </c:ext>
            </c:extLst>
          </c:dPt>
          <c:dPt>
            <c:idx val="7"/>
            <c:bubble3D val="0"/>
            <c:spPr>
              <a:solidFill>
                <a:schemeClr val="accent2">
                  <a:lumMod val="60000"/>
                </a:schemeClr>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BDB-4627-8FB9-F948B35CA775}"/>
              </c:ext>
            </c:extLst>
          </c:dPt>
          <c:dLbls>
            <c:dLbl>
              <c:idx val="0"/>
              <c:layout>
                <c:manualLayout>
                  <c:x val="2.9687499999999888E-2"/>
                  <c:y val="-2.374361115001339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BDB-4627-8FB9-F948B35CA775}"/>
                </c:ext>
              </c:extLst>
            </c:dLbl>
            <c:dLbl>
              <c:idx val="1"/>
              <c:layout>
                <c:manualLayout>
                  <c:x val="2.3928026574803151E-2"/>
                  <c:y val="4.853021506286147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DB-4627-8FB9-F948B35CA775}"/>
                </c:ext>
              </c:extLst>
            </c:dLbl>
            <c:dLbl>
              <c:idx val="2"/>
              <c:layout>
                <c:manualLayout>
                  <c:x val="0.11292048807567077"/>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DB-4627-8FB9-F948B35CA775}"/>
                </c:ext>
              </c:extLst>
            </c:dLbl>
            <c:dLbl>
              <c:idx val="3"/>
              <c:layout>
                <c:manualLayout>
                  <c:x val="-9.3750000000000049E-3"/>
                  <c:y val="1.671230697480899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DB-4627-8FB9-F948B35CA775}"/>
                </c:ext>
              </c:extLst>
            </c:dLbl>
            <c:dLbl>
              <c:idx val="4"/>
              <c:layout>
                <c:manualLayout>
                  <c:x val="-1.1883858267716542E-2"/>
                  <c:y val="5.690598901044137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BDB-4627-8FB9-F948B35CA775}"/>
                </c:ext>
              </c:extLst>
            </c:dLbl>
            <c:dLbl>
              <c:idx val="5"/>
              <c:layout>
                <c:manualLayout>
                  <c:x val="-8.9062500000000017E-2"/>
                  <c:y val="1.4062499134934891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BDB-4627-8FB9-F948B35CA775}"/>
                </c:ext>
              </c:extLst>
            </c:dLbl>
            <c:dLbl>
              <c:idx val="6"/>
              <c:layout>
                <c:manualLayout>
                  <c:x val="-2.9687500000000002E-2"/>
                  <c:y val="-4.453124726062702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BDB-4627-8FB9-F948B35CA775}"/>
                </c:ext>
              </c:extLst>
            </c:dLbl>
            <c:dLbl>
              <c:idx val="7"/>
              <c:layout>
                <c:manualLayout>
                  <c:x val="2.3437500000000003E-2"/>
                  <c:y val="-2.343749855822496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BDB-4627-8FB9-F948B35CA77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22225" cap="flat" cmpd="sng" algn="ctr">
                  <a:solidFill>
                    <a:schemeClr val="tx1"/>
                  </a:solidFill>
                  <a:round/>
                </a:ln>
                <a:effectLst/>
              </c:spPr>
            </c:leaderLines>
            <c:extLst>
              <c:ext xmlns:c15="http://schemas.microsoft.com/office/drawing/2012/chart" uri="{CE6537A1-D6FC-4f65-9D91-7224C49458BB}"/>
            </c:extLst>
          </c:dLbls>
          <c:cat>
            <c:strRef>
              <c:f>Sheet1!$A$2:$A$9</c:f>
              <c:strCache>
                <c:ptCount val="8"/>
                <c:pt idx="0">
                  <c:v>Stupéfiants</c:v>
                </c:pt>
                <c:pt idx="1">
                  <c:v>Dégradations</c:v>
                </c:pt>
                <c:pt idx="2">
                  <c:v>Vols</c:v>
                </c:pt>
                <c:pt idx="3">
                  <c:v>Agressions violentes</c:v>
                </c:pt>
                <c:pt idx="4">
                  <c:v>Cambriolages</c:v>
                </c:pt>
                <c:pt idx="5">
                  <c:v>rixes sur la voie publique</c:v>
                </c:pt>
                <c:pt idx="6">
                  <c:v>vols de véhicule</c:v>
                </c:pt>
                <c:pt idx="7">
                  <c:v>Autres</c:v>
                </c:pt>
              </c:strCache>
            </c:strRef>
          </c:cat>
          <c:val>
            <c:numRef>
              <c:f>Sheet1!$B$2:$B$9</c:f>
              <c:numCache>
                <c:formatCode>General</c:formatCode>
                <c:ptCount val="8"/>
                <c:pt idx="0">
                  <c:v>27.3</c:v>
                </c:pt>
                <c:pt idx="1">
                  <c:v>14.3</c:v>
                </c:pt>
                <c:pt idx="2">
                  <c:v>13.8</c:v>
                </c:pt>
                <c:pt idx="3">
                  <c:v>13.5</c:v>
                </c:pt>
                <c:pt idx="4">
                  <c:v>10.5</c:v>
                </c:pt>
                <c:pt idx="5">
                  <c:v>5.5</c:v>
                </c:pt>
                <c:pt idx="6">
                  <c:v>2.2000000000000002</c:v>
                </c:pt>
                <c:pt idx="7">
                  <c:v>12.9</c:v>
                </c:pt>
              </c:numCache>
            </c:numRef>
          </c:val>
          <c:extLst>
            <c:ext xmlns:c16="http://schemas.microsoft.com/office/drawing/2014/chart" uri="{C3380CC4-5D6E-409C-BE32-E72D297353CC}">
              <c16:uniqueId val="{00000010-1BDB-4627-8FB9-F948B35CA77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ABB54D3E-DDFD-47D0-8D10-2D2756D455BF}" type="datetimeFigureOut">
              <a:rPr lang="en-GB" smtClean="0"/>
              <a:pPr/>
              <a:t>02/12/2019</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2A6637-C4AB-4688-9A0B-164595DEE2C1}" type="slidenum">
              <a:rPr lang="en-GB" smtClean="0"/>
              <a:pPr/>
              <a:t>‹#›</a:t>
            </a:fld>
            <a:endParaRPr lang="en-GB"/>
          </a:p>
        </p:txBody>
      </p:sp>
    </p:spTree>
    <p:extLst>
      <p:ext uri="{BB962C8B-B14F-4D97-AF65-F5344CB8AC3E}">
        <p14:creationId xmlns:p14="http://schemas.microsoft.com/office/powerpoint/2010/main" val="200880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9BADAD66-1D53-4F7E-9B75-5760C698189A}" type="datetimeFigureOut">
              <a:rPr lang="fr-FR" smtClean="0"/>
              <a:pPr/>
              <a:t>02/12/2019</a:t>
            </a:fld>
            <a:endParaRPr lang="fr-F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5500F4B1-42EA-425D-968C-57A599D6443C}" type="slidenum">
              <a:rPr lang="fr-FR" smtClean="0"/>
              <a:pPr/>
              <a:t>‹#›</a:t>
            </a:fld>
            <a:endParaRPr lang="fr-FR"/>
          </a:p>
        </p:txBody>
      </p:sp>
    </p:spTree>
    <p:extLst>
      <p:ext uri="{BB962C8B-B14F-4D97-AF65-F5344CB8AC3E}">
        <p14:creationId xmlns:p14="http://schemas.microsoft.com/office/powerpoint/2010/main" val="145408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Use transcription</a:t>
            </a:r>
            <a:r>
              <a:rPr lang="fr-FR" baseline="0" dirty="0" smtClean="0"/>
              <a:t> and </a:t>
            </a:r>
            <a:r>
              <a:rPr lang="fr-FR" baseline="0" dirty="0" err="1" smtClean="0"/>
              <a:t>read</a:t>
            </a:r>
            <a:r>
              <a:rPr lang="fr-FR" baseline="0" dirty="0" smtClean="0"/>
              <a:t> the sentences out for </a:t>
            </a:r>
            <a:r>
              <a:rPr lang="fr-FR" baseline="0" dirty="0" err="1" smtClean="0"/>
              <a:t>students</a:t>
            </a:r>
            <a:r>
              <a:rPr lang="fr-FR" baseline="0" dirty="0" smtClean="0"/>
              <a:t> to </a:t>
            </a:r>
            <a:r>
              <a:rPr lang="fr-FR" baseline="0" dirty="0" err="1" smtClean="0"/>
              <a:t>categorise</a:t>
            </a:r>
            <a:r>
              <a:rPr lang="fr-FR" baseline="0" dirty="0" smtClean="0"/>
              <a:t> the </a:t>
            </a:r>
            <a:r>
              <a:rPr lang="fr-FR" baseline="0" dirty="0" err="1" smtClean="0"/>
              <a:t>verbs</a:t>
            </a:r>
            <a:r>
              <a:rPr lang="fr-FR" baseline="0" dirty="0" smtClean="0"/>
              <a:t>. </a:t>
            </a:r>
            <a:r>
              <a:rPr lang="fr-FR" baseline="0" dirty="0" err="1" smtClean="0"/>
              <a:t>Students</a:t>
            </a:r>
            <a:r>
              <a:rPr lang="fr-FR" baseline="0" dirty="0" smtClean="0"/>
              <a:t> </a:t>
            </a:r>
            <a:r>
              <a:rPr lang="fr-FR" baseline="0" dirty="0" err="1" smtClean="0"/>
              <a:t>can</a:t>
            </a:r>
            <a:r>
              <a:rPr lang="fr-FR" baseline="0" dirty="0" smtClean="0"/>
              <a:t> </a:t>
            </a:r>
            <a:r>
              <a:rPr lang="fr-FR" baseline="0" dirty="0" err="1" smtClean="0"/>
              <a:t>then</a:t>
            </a:r>
            <a:r>
              <a:rPr lang="fr-FR" baseline="0" dirty="0" smtClean="0"/>
              <a:t> use the transcription to correct </a:t>
            </a:r>
            <a:r>
              <a:rPr lang="fr-FR" baseline="0" dirty="0" err="1" smtClean="0"/>
              <a:t>any</a:t>
            </a:r>
            <a:r>
              <a:rPr lang="fr-FR" baseline="0" dirty="0" smtClean="0"/>
              <a:t> </a:t>
            </a:r>
            <a:r>
              <a:rPr lang="fr-FR" baseline="0" dirty="0" err="1" smtClean="0"/>
              <a:t>mistake</a:t>
            </a:r>
            <a:r>
              <a:rPr lang="fr-FR" baseline="0" dirty="0" smtClean="0"/>
              <a:t>. </a:t>
            </a:r>
            <a:endParaRPr lang="fr-FR" dirty="0"/>
          </a:p>
        </p:txBody>
      </p:sp>
      <p:sp>
        <p:nvSpPr>
          <p:cNvPr id="4" name="Slide Number Placeholder 3"/>
          <p:cNvSpPr>
            <a:spLocks noGrp="1"/>
          </p:cNvSpPr>
          <p:nvPr>
            <p:ph type="sldNum" sz="quarter" idx="10"/>
          </p:nvPr>
        </p:nvSpPr>
        <p:spPr/>
        <p:txBody>
          <a:bodyPr/>
          <a:lstStyle/>
          <a:p>
            <a:fld id="{5500F4B1-42EA-425D-968C-57A599D6443C}" type="slidenum">
              <a:rPr lang="fr-FR" smtClean="0"/>
              <a:pPr/>
              <a:t>32</a:t>
            </a:fld>
            <a:endParaRPr lang="fr-FR"/>
          </a:p>
        </p:txBody>
      </p:sp>
    </p:spTree>
    <p:extLst>
      <p:ext uri="{BB962C8B-B14F-4D97-AF65-F5344CB8AC3E}">
        <p14:creationId xmlns:p14="http://schemas.microsoft.com/office/powerpoint/2010/main" val="251889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380388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190402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60124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293912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151650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268783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217258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345140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335349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18066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6B4DC-E01C-41BA-8AC8-FD28D7BB387C}" type="datetimeFigureOut">
              <a:rPr lang="fr-FR" smtClean="0"/>
              <a:pPr/>
              <a:t>02/12/2019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6F4F7F-C982-4B50-8CD8-7F265B5C0769}" type="slidenum">
              <a:rPr lang="fr-FR" smtClean="0"/>
              <a:pPr/>
              <a:t>‹#›</a:t>
            </a:fld>
            <a:endParaRPr lang="fr-FR"/>
          </a:p>
        </p:txBody>
      </p:sp>
    </p:spTree>
    <p:extLst>
      <p:ext uri="{BB962C8B-B14F-4D97-AF65-F5344CB8AC3E}">
        <p14:creationId xmlns:p14="http://schemas.microsoft.com/office/powerpoint/2010/main" val="261611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6B4DC-E01C-41BA-8AC8-FD28D7BB387C}" type="datetimeFigureOut">
              <a:rPr lang="fr-FR" smtClean="0"/>
              <a:pPr/>
              <a:t>02/12/2019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F4F7F-C982-4B50-8CD8-7F265B5C0769}" type="slidenum">
              <a:rPr lang="fr-FR" smtClean="0"/>
              <a:pPr/>
              <a:t>‹#›</a:t>
            </a:fld>
            <a:endParaRPr lang="fr-FR"/>
          </a:p>
        </p:txBody>
      </p:sp>
    </p:spTree>
    <p:extLst>
      <p:ext uri="{BB962C8B-B14F-4D97-AF65-F5344CB8AC3E}">
        <p14:creationId xmlns:p14="http://schemas.microsoft.com/office/powerpoint/2010/main" val="4074944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lepoint.fr/tags/pakista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1: Les Aspects de la Société Francophone: Les Questions d’Actualité</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Les aspects positifs d’une société diverse</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Quelle vie pour les marginalisés?</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rgbClr val="899CD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Comment on traite les criminels</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L’enrichissement dû à la mixité ethnique</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Diversité, tolérance et respect</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Diversité- un apprentissage pour la vie</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Qui sont les marginalisés?</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Quelle aide pour les marginalisés?</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Quelles attitudes envers les marginalisés?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a. Quelles attitudes envers la criminalité?</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b. La prison- échec ou succès? </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D’autres sanctions?</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60218" y="387927"/>
            <a:ext cx="1502334" cy="400110"/>
          </a:xfrm>
          <a:prstGeom prst="rect">
            <a:avLst/>
          </a:prstGeom>
          <a:noFill/>
        </p:spPr>
        <p:txBody>
          <a:bodyPr wrap="none" rtlCol="0">
            <a:spAutoFit/>
          </a:bodyPr>
          <a:lstStyle/>
          <a:p>
            <a:r>
              <a:rPr lang="fr-FR" sz="2000" b="1" dirty="0"/>
              <a:t>2</a:t>
            </a:r>
            <a:r>
              <a:rPr lang="fr-FR" sz="2000" b="1" dirty="0" smtClean="0"/>
              <a:t>ème année</a:t>
            </a:r>
            <a:endParaRPr lang="fr-FR" sz="2000" b="1" dirty="0"/>
          </a:p>
        </p:txBody>
      </p:sp>
    </p:spTree>
    <p:extLst>
      <p:ext uri="{BB962C8B-B14F-4D97-AF65-F5344CB8AC3E}">
        <p14:creationId xmlns:p14="http://schemas.microsoft.com/office/powerpoint/2010/main" val="3531093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45" y="249382"/>
            <a:ext cx="10515600" cy="1325563"/>
          </a:xfrm>
        </p:spPr>
        <p:txBody>
          <a:bodyPr>
            <a:normAutofit fontScale="90000"/>
          </a:bodyPr>
          <a:lstStyle/>
          <a:p>
            <a:r>
              <a:rPr lang="fr-FR" b="1" dirty="0" smtClean="0"/>
              <a:t>Regardez la vidéo ‘les caméras de surveillance qui parlent’ et prenez des notes pour répondre aux questions</a:t>
            </a:r>
            <a:endParaRPr lang="fr-FR" b="1" dirty="0"/>
          </a:p>
        </p:txBody>
      </p:sp>
      <p:sp>
        <p:nvSpPr>
          <p:cNvPr id="3" name="Content Placeholder 2"/>
          <p:cNvSpPr>
            <a:spLocks noGrp="1"/>
          </p:cNvSpPr>
          <p:nvPr>
            <p:ph idx="1"/>
          </p:nvPr>
        </p:nvSpPr>
        <p:spPr>
          <a:xfrm>
            <a:off x="2244434" y="1934599"/>
            <a:ext cx="9144001" cy="4687874"/>
          </a:xfrm>
          <a:solidFill>
            <a:schemeClr val="accent1">
              <a:lumMod val="40000"/>
              <a:lumOff val="60000"/>
            </a:schemeClr>
          </a:solidFill>
        </p:spPr>
        <p:txBody>
          <a:bodyPr>
            <a:normAutofit fontScale="85000" lnSpcReduction="20000"/>
          </a:bodyPr>
          <a:lstStyle/>
          <a:p>
            <a:pPr marL="0" indent="0">
              <a:buNone/>
            </a:pPr>
            <a:r>
              <a:rPr lang="fr-FR" b="1" dirty="0" smtClean="0"/>
              <a:t>Il s’agit ici des caméras de surveillance qui retransmettent les images en direct sur un écran de contrôle qu’un policier observe. Le policier peut parler aux personnes qui commettent des incivilités.</a:t>
            </a:r>
          </a:p>
          <a:p>
            <a:pPr marL="0" indent="0">
              <a:buNone/>
            </a:pPr>
            <a:r>
              <a:rPr lang="fr-FR" b="1" dirty="0" smtClean="0"/>
              <a:t>Le but est de faire de la prévention et du rappel à l’ordre plutôt que de verbaliser.</a:t>
            </a:r>
          </a:p>
          <a:p>
            <a:pPr marL="0" indent="0">
              <a:buNone/>
            </a:pPr>
            <a:endParaRPr lang="fr-FR" b="1" dirty="0" smtClean="0"/>
          </a:p>
          <a:p>
            <a:pPr marL="0" indent="0">
              <a:buNone/>
            </a:pPr>
            <a:r>
              <a:rPr lang="fr-FR" b="1" dirty="0" smtClean="0"/>
              <a:t>En général, l’idée plaît au citadins qui pensent que c’est un bon moyen de dissuasion et qui permet de se sentir en sécurité. Cependant une personne explique qu’elle a le sentiment d’être espionnée et se sent mal à l’aise. </a:t>
            </a:r>
          </a:p>
          <a:p>
            <a:pPr marL="0" indent="0">
              <a:buNone/>
            </a:pPr>
            <a:endParaRPr lang="fr-FR" b="1" dirty="0" smtClean="0"/>
          </a:p>
          <a:p>
            <a:pPr marL="0" indent="0">
              <a:buNone/>
            </a:pPr>
            <a:r>
              <a:rPr lang="fr-FR" b="1" dirty="0" smtClean="0"/>
              <a:t>Je pense qu’il serait plus efficace d’avoir un policier directement sur place plutôt qu’assis derrière son écran. Si j’allais dans ce parc pour lire et me relaxer, je serais agacée d’entendre le policier réprimander les personnes au travers des enceintes constamment. </a:t>
            </a:r>
            <a:endParaRPr lang="fr-FR" b="1"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528" y="1934599"/>
            <a:ext cx="384447"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598" y="3852204"/>
            <a:ext cx="384447"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775" y="3857846"/>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597" y="5343477"/>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774" y="5343477"/>
            <a:ext cx="384447"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951" y="5343477"/>
            <a:ext cx="384447" cy="426332"/>
          </a:xfrm>
          <a:prstGeom prst="rect">
            <a:avLst/>
          </a:prstGeom>
          <a:solidFill>
            <a:schemeClr val="bg1"/>
          </a:solidFill>
          <a:ln>
            <a:solidFill>
              <a:srgbClr val="0070C0"/>
            </a:solidFill>
          </a:ln>
        </p:spPr>
      </p:pic>
      <p:sp>
        <p:nvSpPr>
          <p:cNvPr id="10" name="TextBox 9"/>
          <p:cNvSpPr txBox="1"/>
          <p:nvPr/>
        </p:nvSpPr>
        <p:spPr>
          <a:xfrm rot="443762">
            <a:off x="8501804" y="1346526"/>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177536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64" y="105818"/>
            <a:ext cx="10515600" cy="822230"/>
          </a:xfrm>
        </p:spPr>
        <p:txBody>
          <a:bodyPr/>
          <a:lstStyle/>
          <a:p>
            <a:r>
              <a:rPr lang="fr-FR" b="1" dirty="0" smtClean="0"/>
              <a:t>Pour commencer: faîtes des phrases</a:t>
            </a:r>
            <a:endParaRPr lang="fr-FR" b="1" dirty="0"/>
          </a:p>
        </p:txBody>
      </p:sp>
      <p:pic>
        <p:nvPicPr>
          <p:cNvPr id="4" name="Picture 3"/>
          <p:cNvPicPr>
            <a:picLocks noChangeAspect="1"/>
          </p:cNvPicPr>
          <p:nvPr/>
        </p:nvPicPr>
        <p:blipFill>
          <a:blip r:embed="rId2" cstate="print"/>
          <a:stretch>
            <a:fillRect/>
          </a:stretch>
        </p:blipFill>
        <p:spPr>
          <a:xfrm>
            <a:off x="751763" y="1351128"/>
            <a:ext cx="10595247" cy="49131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6732" y="0"/>
            <a:ext cx="792307" cy="7923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4843" y="16437"/>
            <a:ext cx="1000991" cy="1000991"/>
          </a:xfrm>
          <a:prstGeom prst="rect">
            <a:avLst/>
          </a:prstGeom>
        </p:spPr>
      </p:pic>
    </p:spTree>
    <p:extLst>
      <p:ext uri="{BB962C8B-B14F-4D97-AF65-F5344CB8AC3E}">
        <p14:creationId xmlns:p14="http://schemas.microsoft.com/office/powerpoint/2010/main" val="3959646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89" y="361282"/>
            <a:ext cx="7423484" cy="1030538"/>
          </a:xfrm>
        </p:spPr>
        <p:txBody>
          <a:bodyPr>
            <a:normAutofit/>
          </a:bodyPr>
          <a:lstStyle/>
          <a:p>
            <a:r>
              <a:rPr lang="fr-FR" sz="3600" b="1" dirty="0" smtClean="0"/>
              <a:t>L’efficacité des caméras de surveillance</a:t>
            </a:r>
            <a:endParaRPr lang="fr-FR" sz="3600" b="1" dirty="0"/>
          </a:p>
        </p:txBody>
      </p:sp>
      <p:pic>
        <p:nvPicPr>
          <p:cNvPr id="4" name="jYDxZO3VGkKKcM:" descr="http://t1.gstatic.com/images?q=tbn:ANd9GcQcR_6IXsaJ7ttaN0fn-61zAoUs1e40DauhyvzSM1UyjgTNok56OixZBhA"/>
          <p:cNvPicPr/>
          <p:nvPr/>
        </p:nvPicPr>
        <p:blipFill>
          <a:blip r:embed="rId2" cstate="print"/>
          <a:srcRect/>
          <a:stretch>
            <a:fillRect/>
          </a:stretch>
        </p:blipFill>
        <p:spPr bwMode="auto">
          <a:xfrm>
            <a:off x="8954989" y="170938"/>
            <a:ext cx="2120596" cy="1792460"/>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2003318" y="1419727"/>
            <a:ext cx="3015916" cy="2839452"/>
          </a:xfrm>
          <a:prstGeom prst="wedgeRoundRectCallout">
            <a:avLst>
              <a:gd name="adj1" fmla="val -8599"/>
              <a:gd name="adj2" fmla="val 63630"/>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A</a:t>
            </a:r>
          </a:p>
          <a:p>
            <a:pPr algn="ctr"/>
            <a:r>
              <a:rPr lang="fr-FR" sz="2400" b="1" dirty="0" smtClean="0">
                <a:solidFill>
                  <a:schemeClr val="tx1"/>
                </a:solidFill>
              </a:rPr>
              <a:t>Les caméras de surveillance sont un gaspillage d’argent! Elles ne réduisent pas le taux de délinquance!</a:t>
            </a:r>
            <a:endParaRPr lang="fr-FR" sz="2400" b="1" dirty="0"/>
          </a:p>
        </p:txBody>
      </p:sp>
      <p:sp>
        <p:nvSpPr>
          <p:cNvPr id="6" name="Rounded Rectangular Callout 5"/>
          <p:cNvSpPr/>
          <p:nvPr/>
        </p:nvSpPr>
        <p:spPr>
          <a:xfrm>
            <a:off x="5786217" y="1467853"/>
            <a:ext cx="3004856" cy="2823410"/>
          </a:xfrm>
          <a:prstGeom prst="wedgeRoundRectCallout">
            <a:avLst>
              <a:gd name="adj1" fmla="val 20275"/>
              <a:gd name="adj2" fmla="val 64773"/>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B</a:t>
            </a:r>
          </a:p>
          <a:p>
            <a:pPr algn="ctr"/>
            <a:r>
              <a:rPr lang="fr-FR" sz="2400" b="1" dirty="0" smtClean="0">
                <a:solidFill>
                  <a:schemeClr val="tx1"/>
                </a:solidFill>
              </a:rPr>
              <a:t>Les caméras de surveillance sont un bienfait! Elles sont efficaces et nous donne le sentiment d’</a:t>
            </a:r>
            <a:r>
              <a:rPr lang="fr-FR" sz="2400" b="1" dirty="0">
                <a:solidFill>
                  <a:schemeClr val="tx1"/>
                </a:solidFill>
              </a:rPr>
              <a:t>ê</a:t>
            </a:r>
            <a:r>
              <a:rPr lang="fr-FR" sz="2400" b="1" dirty="0" smtClean="0">
                <a:solidFill>
                  <a:schemeClr val="tx1"/>
                </a:solidFill>
              </a:rPr>
              <a:t>tre en sécurité</a:t>
            </a:r>
            <a:r>
              <a:rPr lang="fr-FR" b="1" dirty="0" smtClean="0">
                <a:solidFill>
                  <a:schemeClr val="tx1"/>
                </a:solidFill>
              </a:rPr>
              <a:t>.</a:t>
            </a:r>
            <a:endParaRPr lang="fr-FR" b="1" dirty="0">
              <a:solidFill>
                <a:schemeClr val="tx1"/>
              </a:solidFill>
            </a:endParaRPr>
          </a:p>
        </p:txBody>
      </p:sp>
      <p:sp>
        <p:nvSpPr>
          <p:cNvPr id="3" name="TextBox 2"/>
          <p:cNvSpPr txBox="1"/>
          <p:nvPr/>
        </p:nvSpPr>
        <p:spPr>
          <a:xfrm>
            <a:off x="1645025" y="5237018"/>
            <a:ext cx="6868612" cy="830997"/>
          </a:xfrm>
          <a:prstGeom prst="rect">
            <a:avLst/>
          </a:prstGeom>
          <a:solidFill>
            <a:schemeClr val="accent1">
              <a:lumMod val="40000"/>
              <a:lumOff val="60000"/>
            </a:schemeClr>
          </a:solidFill>
        </p:spPr>
        <p:txBody>
          <a:bodyPr wrap="none" rtlCol="0">
            <a:spAutoFit/>
          </a:bodyPr>
          <a:lstStyle/>
          <a:p>
            <a:pPr marL="342900" indent="-342900">
              <a:buFont typeface="Arial" panose="020B0604020202020204" pitchFamily="34" charset="0"/>
              <a:buChar char="•"/>
            </a:pPr>
            <a:r>
              <a:rPr lang="fr-FR" sz="2400" b="1" dirty="0" smtClean="0"/>
              <a:t>Choisissez une opinion et préparer vos arguments</a:t>
            </a:r>
          </a:p>
          <a:p>
            <a:pPr marL="342900" indent="-342900">
              <a:buFont typeface="Arial" panose="020B0604020202020204" pitchFamily="34" charset="0"/>
              <a:buChar char="•"/>
            </a:pPr>
            <a:r>
              <a:rPr lang="fr-FR" sz="2400" b="1" dirty="0" smtClean="0"/>
              <a:t>À deux : faites un débat</a:t>
            </a:r>
            <a:endParaRPr lang="fr-FR" sz="2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1" y="-50842"/>
            <a:ext cx="952499" cy="952499"/>
          </a:xfrm>
          <a:prstGeom prst="rect">
            <a:avLst/>
          </a:prstGeom>
        </p:spPr>
      </p:pic>
    </p:spTree>
    <p:extLst>
      <p:ext uri="{BB962C8B-B14F-4D97-AF65-F5344CB8AC3E}">
        <p14:creationId xmlns:p14="http://schemas.microsoft.com/office/powerpoint/2010/main" val="1547493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Regardez la vidéo ‘le TIG: alternative à la prison’ et prenez des notes pour répondre aux questions</a:t>
            </a:r>
            <a:endParaRPr lang="fr-FR" b="1" dirty="0"/>
          </a:p>
        </p:txBody>
      </p:sp>
      <p:sp>
        <p:nvSpPr>
          <p:cNvPr id="3" name="Content Placeholder 2"/>
          <p:cNvSpPr>
            <a:spLocks noGrp="1"/>
          </p:cNvSpPr>
          <p:nvPr>
            <p:ph idx="1"/>
          </p:nvPr>
        </p:nvSpPr>
        <p:spPr>
          <a:xfrm>
            <a:off x="2874817" y="2809298"/>
            <a:ext cx="5742709" cy="1721139"/>
          </a:xfrm>
          <a:solidFill>
            <a:schemeClr val="accent1">
              <a:lumMod val="40000"/>
              <a:lumOff val="60000"/>
            </a:schemeClr>
          </a:solidFill>
        </p:spPr>
        <p:txBody>
          <a:bodyPr>
            <a:noAutofit/>
          </a:bodyPr>
          <a:lstStyle/>
          <a:p>
            <a:r>
              <a:rPr lang="fr-FR" sz="3600" b="1" dirty="0" smtClean="0"/>
              <a:t>Qu’est-ce que c’est le TIG?</a:t>
            </a:r>
          </a:p>
          <a:p>
            <a:r>
              <a:rPr lang="fr-FR" sz="3600" b="1" dirty="0" smtClean="0"/>
              <a:t>Qui sont les </a:t>
            </a:r>
            <a:r>
              <a:rPr lang="fr-FR" sz="3600" b="1" dirty="0" err="1" smtClean="0"/>
              <a:t>tigistes</a:t>
            </a:r>
            <a:r>
              <a:rPr lang="fr-FR" sz="3600" b="1" dirty="0" smtClean="0"/>
              <a:t>?</a:t>
            </a:r>
          </a:p>
          <a:p>
            <a:r>
              <a:rPr lang="fr-FR" sz="3600" b="1" dirty="0" smtClean="0"/>
              <a:t>Le TIG est-il efficace?</a:t>
            </a:r>
            <a:endParaRPr lang="fr-FR" sz="3600" b="1"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3125" y="2783762"/>
            <a:ext cx="392491"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544" y="3456701"/>
            <a:ext cx="392491"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545" y="4080308"/>
            <a:ext cx="392491"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526" y="3456701"/>
            <a:ext cx="392491"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589" y="4080308"/>
            <a:ext cx="392491"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6654" y="4086310"/>
            <a:ext cx="392491" cy="426332"/>
          </a:xfrm>
          <a:prstGeom prst="rect">
            <a:avLst/>
          </a:prstGeom>
          <a:solidFill>
            <a:schemeClr val="bg1"/>
          </a:solidFill>
          <a:ln>
            <a:solidFill>
              <a:srgbClr val="0070C0"/>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9963" y="311005"/>
            <a:ext cx="809457" cy="8094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9963" y="1120462"/>
            <a:ext cx="997401" cy="837884"/>
          </a:xfrm>
          <a:prstGeom prst="rect">
            <a:avLst/>
          </a:prstGeom>
        </p:spPr>
      </p:pic>
    </p:spTree>
    <p:extLst>
      <p:ext uri="{BB962C8B-B14F-4D97-AF65-F5344CB8AC3E}">
        <p14:creationId xmlns:p14="http://schemas.microsoft.com/office/powerpoint/2010/main" val="223153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167"/>
            <a:ext cx="10515600" cy="1325563"/>
          </a:xfrm>
        </p:spPr>
        <p:txBody>
          <a:bodyPr>
            <a:normAutofit fontScale="90000"/>
          </a:bodyPr>
          <a:lstStyle/>
          <a:p>
            <a:r>
              <a:rPr lang="fr-FR" b="1" dirty="0" smtClean="0"/>
              <a:t>Regardez la vidéo ‘le TIG: alternative à la prison’ et prenez des notes pour répondre aux questions</a:t>
            </a:r>
            <a:endParaRPr lang="fr-FR" b="1" dirty="0"/>
          </a:p>
        </p:txBody>
      </p:sp>
      <p:sp>
        <p:nvSpPr>
          <p:cNvPr id="3" name="Content Placeholder 2"/>
          <p:cNvSpPr>
            <a:spLocks noGrp="1"/>
          </p:cNvSpPr>
          <p:nvPr>
            <p:ph idx="1"/>
          </p:nvPr>
        </p:nvSpPr>
        <p:spPr>
          <a:xfrm>
            <a:off x="2132324" y="1716690"/>
            <a:ext cx="9410700" cy="4950810"/>
          </a:xfrm>
          <a:solidFill>
            <a:schemeClr val="accent1">
              <a:lumMod val="40000"/>
              <a:lumOff val="60000"/>
            </a:schemeClr>
          </a:solidFill>
        </p:spPr>
        <p:txBody>
          <a:bodyPr>
            <a:noAutofit/>
          </a:bodyPr>
          <a:lstStyle/>
          <a:p>
            <a:pPr marL="0" indent="0">
              <a:buNone/>
            </a:pPr>
            <a:r>
              <a:rPr lang="fr-FR" b="1" dirty="0" smtClean="0"/>
              <a:t>Le TIG est le Travail d’Intérêt Général. </a:t>
            </a:r>
            <a:r>
              <a:rPr lang="fr-FR" b="1" dirty="0"/>
              <a:t>La personne condamnée à une peine d'intérêt général (TIG) doit travailler pour </a:t>
            </a:r>
            <a:r>
              <a:rPr lang="fr-FR" b="1" dirty="0" smtClean="0"/>
              <a:t>une </a:t>
            </a:r>
            <a:r>
              <a:rPr lang="fr-FR" b="1" dirty="0"/>
              <a:t>collectivité </a:t>
            </a:r>
            <a:r>
              <a:rPr lang="fr-FR" b="1" dirty="0" smtClean="0"/>
              <a:t>locale ou un </a:t>
            </a:r>
            <a:r>
              <a:rPr lang="fr-FR" b="1" dirty="0"/>
              <a:t>établissement </a:t>
            </a:r>
            <a:r>
              <a:rPr lang="fr-FR" b="1" dirty="0" smtClean="0"/>
              <a:t>public. La </a:t>
            </a:r>
            <a:r>
              <a:rPr lang="fr-FR" b="1" dirty="0"/>
              <a:t>personne condamnée n'est pas </a:t>
            </a:r>
            <a:r>
              <a:rPr lang="fr-FR" b="1" dirty="0" smtClean="0"/>
              <a:t>rémunérée. </a:t>
            </a:r>
            <a:r>
              <a:rPr lang="fr-FR" b="1" dirty="0"/>
              <a:t>Si le TIG </a:t>
            </a:r>
            <a:r>
              <a:rPr lang="fr-FR" b="1" dirty="0" smtClean="0"/>
              <a:t>n’est pas effectué, </a:t>
            </a:r>
            <a:r>
              <a:rPr lang="fr-FR" b="1" dirty="0"/>
              <a:t>elle peut être sanctionnée</a:t>
            </a:r>
            <a:r>
              <a:rPr lang="fr-FR" b="1" dirty="0" smtClean="0"/>
              <a:t>. </a:t>
            </a:r>
          </a:p>
          <a:p>
            <a:pPr marL="0" indent="0">
              <a:buNone/>
            </a:pPr>
            <a:r>
              <a:rPr lang="fr-FR" b="1" dirty="0" smtClean="0"/>
              <a:t>En général, les </a:t>
            </a:r>
            <a:r>
              <a:rPr lang="fr-FR" b="1" dirty="0" err="1" smtClean="0"/>
              <a:t>tigistes</a:t>
            </a:r>
            <a:r>
              <a:rPr lang="fr-FR" b="1" dirty="0" smtClean="0"/>
              <a:t> sont les petits délinquants qui ont commis des crimes tels que les vols et les escroqueries. 89% des </a:t>
            </a:r>
            <a:r>
              <a:rPr lang="fr-FR" b="1" dirty="0" err="1" smtClean="0"/>
              <a:t>tigistes</a:t>
            </a:r>
            <a:r>
              <a:rPr lang="fr-FR" b="1" dirty="0" smtClean="0"/>
              <a:t> sont des hommes et 65% ont moins de 30 ans.</a:t>
            </a:r>
          </a:p>
          <a:p>
            <a:pPr marL="0" indent="0">
              <a:buNone/>
            </a:pPr>
            <a:r>
              <a:rPr lang="fr-FR" b="1" dirty="0" smtClean="0"/>
              <a:t>Le dispositif est constructif et éducatif. Il n’y a pas de chiffre sur son efficacité mais le bilan est plutôt positif. La majorité des condamnés se présentent  pour effectuer leur peine de TIG. </a:t>
            </a:r>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155" y="1716690"/>
            <a:ext cx="392491"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685" y="3765763"/>
            <a:ext cx="392491"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514" y="5214750"/>
            <a:ext cx="392491"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515" y="3765763"/>
            <a:ext cx="392491"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876" y="5214750"/>
            <a:ext cx="392491"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695" y="5214750"/>
            <a:ext cx="392491" cy="426332"/>
          </a:xfrm>
          <a:prstGeom prst="rect">
            <a:avLst/>
          </a:prstGeom>
          <a:solidFill>
            <a:schemeClr val="bg1"/>
          </a:solidFill>
          <a:ln>
            <a:solidFill>
              <a:srgbClr val="0070C0"/>
            </a:solidFill>
          </a:ln>
        </p:spPr>
      </p:pic>
      <p:sp>
        <p:nvSpPr>
          <p:cNvPr id="10" name="TextBox 9"/>
          <p:cNvSpPr txBox="1"/>
          <p:nvPr/>
        </p:nvSpPr>
        <p:spPr>
          <a:xfrm rot="407840">
            <a:off x="9044953" y="1136898"/>
            <a:ext cx="3130729" cy="461665"/>
          </a:xfrm>
          <a:prstGeom prst="rect">
            <a:avLst/>
          </a:prstGeom>
          <a:noFill/>
        </p:spPr>
        <p:txBody>
          <a:bodyPr wrap="none" rtlCol="0">
            <a:spAutoFit/>
          </a:bodyPr>
          <a:lstStyle/>
          <a:p>
            <a:r>
              <a:rPr lang="fr-FR" sz="2400" b="1" dirty="0" smtClean="0">
                <a:solidFill>
                  <a:srgbClr val="FF0000"/>
                </a:solidFill>
              </a:rPr>
              <a:t>Les réponses possibles </a:t>
            </a:r>
            <a:endParaRPr lang="fr-FR" sz="2400" b="1" dirty="0">
              <a:solidFill>
                <a:srgbClr val="FF0000"/>
              </a:solidFill>
            </a:endParaRPr>
          </a:p>
        </p:txBody>
      </p:sp>
    </p:spTree>
    <p:extLst>
      <p:ext uri="{BB962C8B-B14F-4D97-AF65-F5344CB8AC3E}">
        <p14:creationId xmlns:p14="http://schemas.microsoft.com/office/powerpoint/2010/main" val="721539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lstStyle/>
          <a:p>
            <a:r>
              <a:rPr lang="fr-FR" b="1" dirty="0" smtClean="0"/>
              <a:t>Traduisez du français à l’anglais</a:t>
            </a:r>
            <a:endParaRPr lang="fr-FR" b="1" dirty="0"/>
          </a:p>
        </p:txBody>
      </p:sp>
      <p:sp>
        <p:nvSpPr>
          <p:cNvPr id="3" name="Content Placeholder 2"/>
          <p:cNvSpPr>
            <a:spLocks noGrp="1"/>
          </p:cNvSpPr>
          <p:nvPr>
            <p:ph idx="1"/>
          </p:nvPr>
        </p:nvSpPr>
        <p:spPr/>
        <p:txBody>
          <a:bodyPr>
            <a:noAutofit/>
          </a:bodyPr>
          <a:lstStyle/>
          <a:p>
            <a:pPr marL="0" indent="0">
              <a:buNone/>
            </a:pPr>
            <a:r>
              <a:rPr lang="fr-FR" sz="3200" b="1" dirty="0" smtClean="0"/>
              <a:t>Dans bien des cas, la prison n’a pas marché. Elle n’a pas répondu à ce que l’on attendait d’elle: punir, dissuader et amender. C’est pourquoi la tendance actuelle montre que les juges ont intégré l’idée que les atteintes aux biens peuvent être sanctionnées autrement que par la prison. Le TIG, par exemple, est rentré dans les mœurs. Il contraint le délinquant à travailler gratuitement pour la collectivité. Il semble marcher mieux que la prison en termes de récidive. Condamner et sanctionner sans nécessairement enfermer, c’est la logique de la ‘médiation pénale’. </a:t>
            </a:r>
            <a:endParaRPr lang="fr-FR"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604" y="0"/>
            <a:ext cx="1831396" cy="915698"/>
          </a:xfrm>
          <a:prstGeom prst="rect">
            <a:avLst/>
          </a:prstGeom>
        </p:spPr>
      </p:pic>
    </p:spTree>
    <p:extLst>
      <p:ext uri="{BB962C8B-B14F-4D97-AF65-F5344CB8AC3E}">
        <p14:creationId xmlns:p14="http://schemas.microsoft.com/office/powerpoint/2010/main" val="3965405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srcRect l="30754" t="18864" r="30489" b="6171"/>
          <a:stretch/>
        </p:blipFill>
        <p:spPr>
          <a:xfrm>
            <a:off x="2497013" y="123092"/>
            <a:ext cx="6119447" cy="6657812"/>
          </a:xfrm>
          <a:prstGeom prst="rect">
            <a:avLst/>
          </a:prstGeom>
        </p:spPr>
      </p:pic>
      <p:sp>
        <p:nvSpPr>
          <p:cNvPr id="3" name="Rectangle 2"/>
          <p:cNvSpPr/>
          <p:nvPr/>
        </p:nvSpPr>
        <p:spPr>
          <a:xfrm>
            <a:off x="5598942" y="2785402"/>
            <a:ext cx="914400" cy="154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Property damage</a:t>
            </a:r>
            <a:endParaRPr lang="en-GB" dirty="0"/>
          </a:p>
        </p:txBody>
      </p:sp>
      <p:sp>
        <p:nvSpPr>
          <p:cNvPr id="5" name="Rectangle 4"/>
          <p:cNvSpPr/>
          <p:nvPr/>
        </p:nvSpPr>
        <p:spPr>
          <a:xfrm>
            <a:off x="5852159" y="2715065"/>
            <a:ext cx="2194560" cy="225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Property damage</a:t>
            </a:r>
            <a:endParaRPr lang="en-GB" sz="1200" dirty="0">
              <a:solidFill>
                <a:schemeClr val="tx1"/>
              </a:solidFill>
            </a:endParaRPr>
          </a:p>
        </p:txBody>
      </p:sp>
    </p:spTree>
    <p:extLst>
      <p:ext uri="{BB962C8B-B14F-4D97-AF65-F5344CB8AC3E}">
        <p14:creationId xmlns:p14="http://schemas.microsoft.com/office/powerpoint/2010/main" val="285873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3813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sz="2800" dirty="0" smtClean="0"/>
              <a:t>               Travail de </a:t>
            </a:r>
            <a:r>
              <a:rPr lang="en-GB" sz="2800" dirty="0" err="1" smtClean="0"/>
              <a:t>recherche</a:t>
            </a:r>
            <a:r>
              <a:rPr lang="en-GB" sz="2800" dirty="0" smtClean="0"/>
              <a:t> </a:t>
            </a:r>
            <a:r>
              <a:rPr lang="en-GB" sz="2800" dirty="0" err="1" smtClean="0"/>
              <a:t>avant</a:t>
            </a:r>
            <a:r>
              <a:rPr lang="en-GB" sz="2800" dirty="0" smtClean="0"/>
              <a:t> de faire </a:t>
            </a:r>
            <a:r>
              <a:rPr lang="en-GB" sz="2800" dirty="0" err="1" smtClean="0"/>
              <a:t>l’exercice</a:t>
            </a:r>
            <a:r>
              <a:rPr lang="en-GB" sz="2800" dirty="0" smtClean="0"/>
              <a:t> </a:t>
            </a:r>
            <a:r>
              <a:rPr lang="en-GB" sz="2800" dirty="0" err="1" smtClean="0"/>
              <a:t>d’écoute</a:t>
            </a:r>
            <a:r>
              <a:rPr lang="en-GB" sz="2800" dirty="0" smtClean="0"/>
              <a:t> 7, p.22</a:t>
            </a:r>
            <a:endParaRPr lang="en-GB" sz="2800" dirty="0"/>
          </a:p>
        </p:txBody>
      </p:sp>
      <p:sp>
        <p:nvSpPr>
          <p:cNvPr id="9" name="Rectangle 8"/>
          <p:cNvSpPr/>
          <p:nvPr/>
        </p:nvSpPr>
        <p:spPr>
          <a:xfrm>
            <a:off x="9311680" y="1916833"/>
            <a:ext cx="2880320" cy="4524315"/>
          </a:xfrm>
          <a:prstGeom prst="rect">
            <a:avLst/>
          </a:prstGeom>
        </p:spPr>
        <p:txBody>
          <a:bodyPr wrap="square">
            <a:spAutoFit/>
          </a:bodyPr>
          <a:lstStyle/>
          <a:p>
            <a:r>
              <a:rPr lang="en-GB" sz="3200" b="1" dirty="0" smtClean="0">
                <a:solidFill>
                  <a:schemeClr val="bg1"/>
                </a:solidFill>
              </a:rPr>
              <a:t>1 V	</a:t>
            </a:r>
          </a:p>
          <a:p>
            <a:r>
              <a:rPr lang="en-GB" sz="3200" b="1" dirty="0" smtClean="0">
                <a:solidFill>
                  <a:schemeClr val="bg1"/>
                </a:solidFill>
              </a:rPr>
              <a:t>2 ND </a:t>
            </a:r>
          </a:p>
          <a:p>
            <a:r>
              <a:rPr lang="en-GB" sz="3200" b="1" dirty="0" smtClean="0">
                <a:solidFill>
                  <a:schemeClr val="bg1"/>
                </a:solidFill>
              </a:rPr>
              <a:t>3 V </a:t>
            </a:r>
          </a:p>
          <a:p>
            <a:r>
              <a:rPr lang="en-GB" sz="3200" b="1" dirty="0" smtClean="0">
                <a:solidFill>
                  <a:schemeClr val="bg1"/>
                </a:solidFill>
              </a:rPr>
              <a:t>4 F	 </a:t>
            </a:r>
          </a:p>
          <a:p>
            <a:r>
              <a:rPr lang="en-GB" sz="3200" b="1" dirty="0" smtClean="0">
                <a:solidFill>
                  <a:schemeClr val="bg1"/>
                </a:solidFill>
              </a:rPr>
              <a:t>5 F	 </a:t>
            </a:r>
          </a:p>
          <a:p>
            <a:r>
              <a:rPr lang="en-GB" sz="3200" b="1" dirty="0" smtClean="0">
                <a:solidFill>
                  <a:schemeClr val="bg1"/>
                </a:solidFill>
              </a:rPr>
              <a:t>6 F	</a:t>
            </a:r>
          </a:p>
          <a:p>
            <a:r>
              <a:rPr lang="en-GB" sz="3200" b="1" dirty="0" smtClean="0">
                <a:solidFill>
                  <a:schemeClr val="bg1"/>
                </a:solidFill>
              </a:rPr>
              <a:t>7 ND	</a:t>
            </a:r>
          </a:p>
          <a:p>
            <a:r>
              <a:rPr lang="en-GB" sz="3200" b="1" dirty="0" smtClean="0">
                <a:solidFill>
                  <a:schemeClr val="bg1"/>
                </a:solidFill>
              </a:rPr>
              <a:t>8 V	</a:t>
            </a:r>
          </a:p>
          <a:p>
            <a:r>
              <a:rPr lang="en-GB" sz="3200" b="1" dirty="0" smtClean="0">
                <a:solidFill>
                  <a:schemeClr val="bg1"/>
                </a:solidFill>
              </a:rPr>
              <a:t>9 V</a:t>
            </a:r>
            <a:endParaRPr lang="en-GB" sz="3200" b="1" dirty="0">
              <a:solidFill>
                <a:schemeClr val="bg1"/>
              </a:solidFill>
            </a:endParaRPr>
          </a:p>
        </p:txBody>
      </p:sp>
      <p:sp>
        <p:nvSpPr>
          <p:cNvPr id="7" name="TextBox 6"/>
          <p:cNvSpPr txBox="1"/>
          <p:nvPr/>
        </p:nvSpPr>
        <p:spPr>
          <a:xfrm>
            <a:off x="574709" y="2162662"/>
            <a:ext cx="11617291" cy="1908215"/>
          </a:xfrm>
          <a:prstGeom prst="rect">
            <a:avLst/>
          </a:prstGeom>
          <a:noFill/>
        </p:spPr>
        <p:txBody>
          <a:bodyPr wrap="square" rtlCol="0">
            <a:spAutoFit/>
          </a:bodyPr>
          <a:lstStyle/>
          <a:p>
            <a:pPr marL="342900" indent="-342900"/>
            <a:r>
              <a:rPr lang="en-GB" sz="3200" b="1" i="1" dirty="0" smtClean="0"/>
              <a:t>  </a:t>
            </a:r>
            <a:r>
              <a:rPr lang="en-GB" sz="3200" b="1" i="1" dirty="0" err="1" smtClean="0"/>
              <a:t>Renseignez</a:t>
            </a:r>
            <a:r>
              <a:rPr lang="en-GB" sz="3200" b="1" i="1" dirty="0" smtClean="0"/>
              <a:t> – </a:t>
            </a:r>
            <a:r>
              <a:rPr lang="en-GB" sz="3200" b="1" i="1" dirty="0" err="1" smtClean="0"/>
              <a:t>vous</a:t>
            </a:r>
            <a:r>
              <a:rPr lang="en-GB" sz="3200" b="1" i="1" dirty="0" smtClean="0"/>
              <a:t> </a:t>
            </a:r>
            <a:r>
              <a:rPr lang="en-GB" sz="3200" b="1" i="1" dirty="0" err="1" smtClean="0"/>
              <a:t>sur</a:t>
            </a:r>
            <a:r>
              <a:rPr lang="en-GB" sz="3200" b="1" i="1" dirty="0" smtClean="0"/>
              <a:t> la </a:t>
            </a:r>
            <a:r>
              <a:rPr lang="en-GB" sz="3200" b="1" i="1" dirty="0" err="1" smtClean="0"/>
              <a:t>réforme</a:t>
            </a:r>
            <a:r>
              <a:rPr lang="en-GB" sz="3200" b="1" i="1" dirty="0" smtClean="0"/>
              <a:t> </a:t>
            </a:r>
            <a:r>
              <a:rPr lang="en-GB" sz="3200" b="1" i="1" dirty="0" err="1" smtClean="0"/>
              <a:t>pénale</a:t>
            </a:r>
            <a:r>
              <a:rPr lang="en-GB" sz="3200" b="1" i="1" dirty="0" smtClean="0"/>
              <a:t> de Christine </a:t>
            </a:r>
            <a:r>
              <a:rPr lang="en-GB" sz="3200" b="1" i="1" dirty="0" err="1" smtClean="0"/>
              <a:t>Taubira</a:t>
            </a:r>
            <a:endParaRPr lang="en-GB" sz="3200" b="1" i="1" dirty="0" smtClean="0"/>
          </a:p>
          <a:p>
            <a:pPr marL="342900" indent="-342900"/>
            <a:r>
              <a:rPr lang="en-GB" sz="3200" b="1" i="1" dirty="0" smtClean="0"/>
              <a:t>                                       </a:t>
            </a:r>
            <a:r>
              <a:rPr lang="en-GB" sz="3200" b="1" i="1" dirty="0" err="1" smtClean="0"/>
              <a:t>adoptée</a:t>
            </a:r>
            <a:r>
              <a:rPr lang="en-GB" sz="3200" b="1" i="1" dirty="0" smtClean="0"/>
              <a:t> en 2014.</a:t>
            </a:r>
          </a:p>
          <a:p>
            <a:pPr marL="342900" indent="-342900"/>
            <a:endParaRPr lang="en-GB" b="1" i="1" dirty="0" smtClean="0"/>
          </a:p>
          <a:p>
            <a:pPr marL="342900" indent="-342900">
              <a:buAutoNum type="alphaLcParenR"/>
            </a:pPr>
            <a:endParaRPr lang="en-GB" b="1" i="1" dirty="0" smtClean="0"/>
          </a:p>
          <a:p>
            <a:endParaRPr lang="en-GB" b="1" dirty="0"/>
          </a:p>
        </p:txBody>
      </p:sp>
      <p:pic>
        <p:nvPicPr>
          <p:cNvPr id="38914" name="Picture 2" descr="Image result for Christine Taubira"/>
          <p:cNvPicPr>
            <a:picLocks noChangeAspect="1" noChangeArrowheads="1"/>
          </p:cNvPicPr>
          <p:nvPr/>
        </p:nvPicPr>
        <p:blipFill>
          <a:blip r:embed="rId2" cstate="print"/>
          <a:srcRect/>
          <a:stretch>
            <a:fillRect/>
          </a:stretch>
        </p:blipFill>
        <p:spPr bwMode="auto">
          <a:xfrm>
            <a:off x="8159262" y="3207434"/>
            <a:ext cx="3389823" cy="3101926"/>
          </a:xfrm>
          <a:prstGeom prst="ellipse">
            <a:avLst/>
          </a:prstGeom>
          <a:ln>
            <a:noFill/>
          </a:ln>
          <a:effectLst>
            <a:softEdge rad="112500"/>
          </a:effectLst>
        </p:spPr>
      </p:pic>
      <p:sp>
        <p:nvSpPr>
          <p:cNvPr id="8" name="Rectangle 7"/>
          <p:cNvSpPr/>
          <p:nvPr/>
        </p:nvSpPr>
        <p:spPr>
          <a:xfrm>
            <a:off x="558018" y="3853598"/>
            <a:ext cx="6630572" cy="1261884"/>
          </a:xfrm>
          <a:prstGeom prst="rect">
            <a:avLst/>
          </a:prstGeom>
        </p:spPr>
        <p:txBody>
          <a:bodyPr wrap="square">
            <a:spAutoFit/>
          </a:bodyPr>
          <a:lstStyle/>
          <a:p>
            <a:r>
              <a:rPr lang="fr-FR" sz="2800" dirty="0" smtClean="0"/>
              <a:t>- </a:t>
            </a:r>
            <a:r>
              <a:rPr lang="fr-FR" sz="2400" i="1" dirty="0" smtClean="0"/>
              <a:t>Le contexte et les buts de la réforme</a:t>
            </a:r>
          </a:p>
          <a:p>
            <a:r>
              <a:rPr lang="fr-FR" sz="2400" i="1" dirty="0" smtClean="0"/>
              <a:t>- Les principales dispositions de la réforme</a:t>
            </a:r>
          </a:p>
          <a:p>
            <a:r>
              <a:rPr lang="fr-FR" sz="2400" i="1" dirty="0" smtClean="0"/>
              <a:t>- Les réactions des français </a:t>
            </a:r>
            <a:endParaRPr lang="fr-FR" sz="2400" i="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4820"/>
            <a:ext cx="10515600" cy="1325563"/>
          </a:xfrm>
        </p:spPr>
        <p:txBody>
          <a:bodyPr>
            <a:normAutofit fontScale="90000"/>
          </a:bodyPr>
          <a:lstStyle/>
          <a:p>
            <a:r>
              <a:rPr lang="fr-FR" sz="4000" b="1" dirty="0" smtClean="0"/>
              <a:t>Écoutez quatre personnes qui parlent de la réforme </a:t>
            </a:r>
            <a:r>
              <a:rPr lang="fr-FR" sz="4000" b="1" dirty="0" err="1" smtClean="0"/>
              <a:t>Taubira</a:t>
            </a:r>
            <a:r>
              <a:rPr lang="fr-FR" sz="4000" b="1" dirty="0" smtClean="0"/>
              <a:t> sur les peines alternatives. </a:t>
            </a:r>
            <a:br>
              <a:rPr lang="fr-FR" sz="4000" b="1" dirty="0" smtClean="0"/>
            </a:br>
            <a:endParaRPr lang="fr-FR" sz="3100" dirty="0"/>
          </a:p>
        </p:txBody>
      </p:sp>
      <p:pic>
        <p:nvPicPr>
          <p:cNvPr id="4"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207" y="1699258"/>
            <a:ext cx="392491"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735" y="3584377"/>
            <a:ext cx="392491"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4912" y="3584377"/>
            <a:ext cx="392491" cy="426332"/>
          </a:xfrm>
          <a:prstGeom prst="rect">
            <a:avLst/>
          </a:prstGeom>
          <a:solidFill>
            <a:schemeClr val="bg1"/>
          </a:solidFill>
          <a:ln>
            <a:solidFill>
              <a:srgbClr val="0070C0"/>
            </a:solidFill>
          </a:ln>
        </p:spPr>
      </p:pic>
      <p:sp>
        <p:nvSpPr>
          <p:cNvPr id="7" name="TextBox 6"/>
          <p:cNvSpPr txBox="1"/>
          <p:nvPr/>
        </p:nvSpPr>
        <p:spPr>
          <a:xfrm>
            <a:off x="2089735" y="1751349"/>
            <a:ext cx="3643241" cy="400110"/>
          </a:xfrm>
          <a:prstGeom prst="rect">
            <a:avLst/>
          </a:prstGeom>
          <a:noFill/>
        </p:spPr>
        <p:txBody>
          <a:bodyPr wrap="none" rtlCol="0">
            <a:spAutoFit/>
          </a:bodyPr>
          <a:lstStyle/>
          <a:p>
            <a:r>
              <a:rPr lang="fr-FR" sz="2000" b="1" dirty="0" smtClean="0"/>
              <a:t>Notez les attitudes: P, N ou P+N?</a:t>
            </a:r>
            <a:endParaRPr lang="fr-FR" sz="2000" b="1" dirty="0"/>
          </a:p>
        </p:txBody>
      </p:sp>
      <p:sp>
        <p:nvSpPr>
          <p:cNvPr id="9" name="TextBox 8"/>
          <p:cNvSpPr txBox="1"/>
          <p:nvPr/>
        </p:nvSpPr>
        <p:spPr>
          <a:xfrm>
            <a:off x="1676400" y="2207388"/>
            <a:ext cx="1571264" cy="1323439"/>
          </a:xfrm>
          <a:prstGeom prst="rect">
            <a:avLst/>
          </a:prstGeom>
          <a:noFill/>
        </p:spPr>
        <p:txBody>
          <a:bodyPr wrap="none" rtlCol="0">
            <a:spAutoFit/>
          </a:bodyPr>
          <a:lstStyle/>
          <a:p>
            <a:pPr marL="285750" indent="-285750">
              <a:buFont typeface="Arial" panose="020B0604020202020204" pitchFamily="34" charset="0"/>
              <a:buChar char="•"/>
            </a:pPr>
            <a:r>
              <a:rPr lang="fr-FR" sz="2000" dirty="0" smtClean="0"/>
              <a:t>Arthur:</a:t>
            </a:r>
          </a:p>
          <a:p>
            <a:pPr marL="285750" indent="-285750">
              <a:buFont typeface="Arial" panose="020B0604020202020204" pitchFamily="34" charset="0"/>
              <a:buChar char="•"/>
            </a:pPr>
            <a:r>
              <a:rPr lang="fr-FR" sz="2000" dirty="0" smtClean="0"/>
              <a:t>Yann:</a:t>
            </a:r>
          </a:p>
          <a:p>
            <a:pPr marL="285750" indent="-285750">
              <a:buFont typeface="Arial" panose="020B0604020202020204" pitchFamily="34" charset="0"/>
              <a:buChar char="•"/>
            </a:pPr>
            <a:r>
              <a:rPr lang="fr-FR" sz="2000" dirty="0" smtClean="0"/>
              <a:t>Clémence:</a:t>
            </a:r>
          </a:p>
          <a:p>
            <a:pPr marL="285750" indent="-285750">
              <a:buFont typeface="Arial" panose="020B0604020202020204" pitchFamily="34" charset="0"/>
              <a:buChar char="•"/>
            </a:pPr>
            <a:r>
              <a:rPr lang="fr-FR" sz="2000" dirty="0" smtClean="0"/>
              <a:t>Romane:</a:t>
            </a:r>
            <a:endParaRPr lang="fr-FR" sz="2000" dirty="0"/>
          </a:p>
        </p:txBody>
      </p:sp>
      <p:sp>
        <p:nvSpPr>
          <p:cNvPr id="10" name="TextBox 9"/>
          <p:cNvSpPr txBox="1"/>
          <p:nvPr/>
        </p:nvSpPr>
        <p:spPr>
          <a:xfrm>
            <a:off x="1624912" y="3610246"/>
            <a:ext cx="8545609" cy="2862322"/>
          </a:xfrm>
          <a:prstGeom prst="rect">
            <a:avLst/>
          </a:prstGeom>
          <a:noFill/>
        </p:spPr>
        <p:txBody>
          <a:bodyPr wrap="none" rtlCol="0">
            <a:spAutoFit/>
          </a:bodyPr>
          <a:lstStyle/>
          <a:p>
            <a:r>
              <a:rPr lang="fr-FR" dirty="0" smtClean="0"/>
              <a:t>	</a:t>
            </a:r>
            <a:r>
              <a:rPr lang="fr-FR" b="1" dirty="0" smtClean="0"/>
              <a:t>Identifiez les personnes qui pourrait dire ces expressions: A, Y, C ou R?</a:t>
            </a:r>
          </a:p>
          <a:p>
            <a:endParaRPr lang="fr-FR" dirty="0" smtClean="0"/>
          </a:p>
          <a:p>
            <a:pPr marL="285750" indent="-285750">
              <a:buFont typeface="Arial" panose="020B0604020202020204" pitchFamily="34" charset="0"/>
              <a:buChar char="•"/>
            </a:pPr>
            <a:r>
              <a:rPr lang="fr-FR" dirty="0" smtClean="0"/>
              <a:t>Il faut suivre l’exemple des autres pays</a:t>
            </a:r>
          </a:p>
          <a:p>
            <a:pPr marL="285750" indent="-285750">
              <a:buFont typeface="Arial" panose="020B0604020202020204" pitchFamily="34" charset="0"/>
              <a:buChar char="•"/>
            </a:pPr>
            <a:r>
              <a:rPr lang="fr-FR" dirty="0" smtClean="0"/>
              <a:t>Je suis contre les peines minimales obligatoires.</a:t>
            </a:r>
          </a:p>
          <a:p>
            <a:pPr marL="285750" indent="-285750">
              <a:buFont typeface="Arial" panose="020B0604020202020204" pitchFamily="34" charset="0"/>
              <a:buChar char="•"/>
            </a:pPr>
            <a:r>
              <a:rPr lang="fr-FR" dirty="0" smtClean="0"/>
              <a:t>Je suis en faveur d’une hausse du nombre de places en prison.</a:t>
            </a:r>
          </a:p>
          <a:p>
            <a:pPr marL="285750" indent="-285750">
              <a:buFont typeface="Arial" panose="020B0604020202020204" pitchFamily="34" charset="0"/>
              <a:buChar char="•"/>
            </a:pPr>
            <a:r>
              <a:rPr lang="fr-FR" dirty="0" smtClean="0"/>
              <a:t>Les délinquants n’auront pas assez peur des conséquences de leurs actes.</a:t>
            </a:r>
          </a:p>
          <a:p>
            <a:pPr marL="285750" indent="-285750">
              <a:buFont typeface="Arial" panose="020B0604020202020204" pitchFamily="34" charset="0"/>
              <a:buChar char="•"/>
            </a:pPr>
            <a:r>
              <a:rPr lang="fr-FR" dirty="0" smtClean="0"/>
              <a:t>Nous avons besoin d’argent pour autre chose.</a:t>
            </a:r>
          </a:p>
          <a:p>
            <a:pPr marL="285750" indent="-285750">
              <a:buFont typeface="Arial" panose="020B0604020202020204" pitchFamily="34" charset="0"/>
              <a:buChar char="•"/>
            </a:pPr>
            <a:r>
              <a:rPr lang="fr-FR" dirty="0" smtClean="0"/>
              <a:t>On pourrait économiser de l’argent public en réduisant le nombre de places en prison.</a:t>
            </a:r>
          </a:p>
          <a:p>
            <a:pPr marL="285750" indent="-285750">
              <a:buFont typeface="Arial" panose="020B0604020202020204" pitchFamily="34" charset="0"/>
              <a:buChar char="•"/>
            </a:pPr>
            <a:r>
              <a:rPr lang="fr-FR" dirty="0" smtClean="0"/>
              <a:t>On sous-estime la sévérité de la délinquance.</a:t>
            </a:r>
          </a:p>
          <a:p>
            <a:pPr marL="285750" indent="-285750">
              <a:buFont typeface="Arial" panose="020B0604020202020204" pitchFamily="34" charset="0"/>
              <a:buChar char="•"/>
            </a:pPr>
            <a:r>
              <a:rPr lang="fr-FR" dirty="0" smtClean="0"/>
              <a:t>Un jour, nous regretterons cette réforme</a:t>
            </a:r>
            <a:endParaRPr lang="fr-FR" dirty="0"/>
          </a:p>
        </p:txBody>
      </p:sp>
      <p:pic>
        <p:nvPicPr>
          <p:cNvPr id="8" name="opinion reforme Taubir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336594" y="238001"/>
            <a:ext cx="609600" cy="609600"/>
          </a:xfrm>
          <a:prstGeom prst="rect">
            <a:avLst/>
          </a:prstGeom>
        </p:spPr>
      </p:pic>
    </p:spTree>
    <p:extLst>
      <p:ext uri="{BB962C8B-B14F-4D97-AF65-F5344CB8AC3E}">
        <p14:creationId xmlns:p14="http://schemas.microsoft.com/office/powerpoint/2010/main" val="13846716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90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84820"/>
            <a:ext cx="10515600" cy="1325563"/>
          </a:xfrm>
        </p:spPr>
        <p:txBody>
          <a:bodyPr>
            <a:normAutofit fontScale="90000"/>
          </a:bodyPr>
          <a:lstStyle/>
          <a:p>
            <a:r>
              <a:rPr lang="fr-FR" sz="4000" b="1" dirty="0" smtClean="0"/>
              <a:t>Écoutez quatre personnes qui parlent de la réforme </a:t>
            </a:r>
            <a:r>
              <a:rPr lang="fr-FR" sz="4000" b="1" dirty="0" err="1" smtClean="0"/>
              <a:t>Taubira</a:t>
            </a:r>
            <a:r>
              <a:rPr lang="fr-FR" sz="4000" b="1" dirty="0" smtClean="0"/>
              <a:t> sur les peines alternatives. </a:t>
            </a:r>
            <a:br>
              <a:rPr lang="fr-FR" sz="4000" b="1" dirty="0" smtClean="0"/>
            </a:br>
            <a:endParaRPr lang="fr-FR" sz="3100"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207" y="1699258"/>
            <a:ext cx="392491"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9735" y="3584377"/>
            <a:ext cx="392491"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4912" y="3584377"/>
            <a:ext cx="392491" cy="426332"/>
          </a:xfrm>
          <a:prstGeom prst="rect">
            <a:avLst/>
          </a:prstGeom>
          <a:solidFill>
            <a:schemeClr val="bg1"/>
          </a:solidFill>
          <a:ln>
            <a:solidFill>
              <a:srgbClr val="0070C0"/>
            </a:solidFill>
          </a:ln>
        </p:spPr>
      </p:pic>
      <p:sp>
        <p:nvSpPr>
          <p:cNvPr id="7" name="TextBox 6"/>
          <p:cNvSpPr txBox="1"/>
          <p:nvPr/>
        </p:nvSpPr>
        <p:spPr>
          <a:xfrm>
            <a:off x="2089735" y="1751349"/>
            <a:ext cx="3643241" cy="400110"/>
          </a:xfrm>
          <a:prstGeom prst="rect">
            <a:avLst/>
          </a:prstGeom>
          <a:noFill/>
        </p:spPr>
        <p:txBody>
          <a:bodyPr wrap="none" rtlCol="0">
            <a:spAutoFit/>
          </a:bodyPr>
          <a:lstStyle/>
          <a:p>
            <a:r>
              <a:rPr lang="fr-FR" sz="2000" b="1" dirty="0" smtClean="0"/>
              <a:t>Notez les attitudes: P, N ou P+N?</a:t>
            </a:r>
            <a:endParaRPr lang="fr-FR" sz="2000" b="1" dirty="0"/>
          </a:p>
        </p:txBody>
      </p:sp>
      <p:sp>
        <p:nvSpPr>
          <p:cNvPr id="9" name="TextBox 8"/>
          <p:cNvSpPr txBox="1"/>
          <p:nvPr/>
        </p:nvSpPr>
        <p:spPr>
          <a:xfrm>
            <a:off x="1676400" y="2207388"/>
            <a:ext cx="1944315" cy="1323439"/>
          </a:xfrm>
          <a:prstGeom prst="rect">
            <a:avLst/>
          </a:prstGeom>
          <a:noFill/>
        </p:spPr>
        <p:txBody>
          <a:bodyPr wrap="none" rtlCol="0">
            <a:spAutoFit/>
          </a:bodyPr>
          <a:lstStyle/>
          <a:p>
            <a:pPr marL="285750" indent="-285750">
              <a:buFont typeface="Arial" panose="020B0604020202020204" pitchFamily="34" charset="0"/>
              <a:buChar char="•"/>
            </a:pPr>
            <a:r>
              <a:rPr lang="fr-FR" sz="2000" dirty="0" smtClean="0"/>
              <a:t>Arthur: </a:t>
            </a:r>
            <a:r>
              <a:rPr lang="fr-FR" sz="2000" dirty="0" smtClean="0">
                <a:solidFill>
                  <a:srgbClr val="FF0000"/>
                </a:solidFill>
              </a:rPr>
              <a:t>N</a:t>
            </a:r>
          </a:p>
          <a:p>
            <a:pPr marL="285750" indent="-285750">
              <a:buFont typeface="Arial" panose="020B0604020202020204" pitchFamily="34" charset="0"/>
              <a:buChar char="•"/>
            </a:pPr>
            <a:r>
              <a:rPr lang="fr-FR" sz="2000" dirty="0" smtClean="0"/>
              <a:t>Yann: </a:t>
            </a:r>
            <a:r>
              <a:rPr lang="fr-FR" sz="2000" dirty="0" smtClean="0">
                <a:solidFill>
                  <a:srgbClr val="FF0000"/>
                </a:solidFill>
              </a:rPr>
              <a:t>P</a:t>
            </a:r>
          </a:p>
          <a:p>
            <a:pPr marL="285750" indent="-285750">
              <a:buFont typeface="Arial" panose="020B0604020202020204" pitchFamily="34" charset="0"/>
              <a:buChar char="•"/>
            </a:pPr>
            <a:r>
              <a:rPr lang="fr-FR" sz="2000" dirty="0" smtClean="0"/>
              <a:t>Clémence: </a:t>
            </a:r>
            <a:r>
              <a:rPr lang="fr-FR" sz="2000" dirty="0" smtClean="0">
                <a:solidFill>
                  <a:srgbClr val="FF0000"/>
                </a:solidFill>
              </a:rPr>
              <a:t>N</a:t>
            </a:r>
          </a:p>
          <a:p>
            <a:pPr marL="285750" indent="-285750">
              <a:buFont typeface="Arial" panose="020B0604020202020204" pitchFamily="34" charset="0"/>
              <a:buChar char="•"/>
            </a:pPr>
            <a:r>
              <a:rPr lang="fr-FR" sz="2000" dirty="0" smtClean="0"/>
              <a:t>Romane: </a:t>
            </a:r>
            <a:r>
              <a:rPr lang="fr-FR" sz="2000" dirty="0" smtClean="0">
                <a:solidFill>
                  <a:srgbClr val="FF0000"/>
                </a:solidFill>
              </a:rPr>
              <a:t>N +P</a:t>
            </a:r>
            <a:endParaRPr lang="fr-FR" sz="2000" dirty="0">
              <a:solidFill>
                <a:srgbClr val="FF0000"/>
              </a:solidFill>
            </a:endParaRPr>
          </a:p>
        </p:txBody>
      </p:sp>
      <p:sp>
        <p:nvSpPr>
          <p:cNvPr id="10" name="TextBox 9"/>
          <p:cNvSpPr txBox="1"/>
          <p:nvPr/>
        </p:nvSpPr>
        <p:spPr>
          <a:xfrm>
            <a:off x="1624912" y="3610246"/>
            <a:ext cx="8710718" cy="2862322"/>
          </a:xfrm>
          <a:prstGeom prst="rect">
            <a:avLst/>
          </a:prstGeom>
          <a:noFill/>
        </p:spPr>
        <p:txBody>
          <a:bodyPr wrap="none" rtlCol="0">
            <a:spAutoFit/>
          </a:bodyPr>
          <a:lstStyle/>
          <a:p>
            <a:r>
              <a:rPr lang="fr-FR" dirty="0" smtClean="0"/>
              <a:t>	</a:t>
            </a:r>
            <a:r>
              <a:rPr lang="fr-FR" b="1" dirty="0" smtClean="0"/>
              <a:t>Identifiez les personnes qui pourrait dire ces expressions: A, Y, C ou R?</a:t>
            </a:r>
          </a:p>
          <a:p>
            <a:endParaRPr lang="fr-FR" dirty="0" smtClean="0"/>
          </a:p>
          <a:p>
            <a:pPr marL="285750" indent="-285750">
              <a:buFont typeface="Arial" panose="020B0604020202020204" pitchFamily="34" charset="0"/>
              <a:buChar char="•"/>
            </a:pPr>
            <a:r>
              <a:rPr lang="fr-FR" dirty="0" smtClean="0"/>
              <a:t>Il faut suivre l’exemple des autres pays </a:t>
            </a:r>
            <a:r>
              <a:rPr lang="fr-FR" dirty="0" smtClean="0">
                <a:solidFill>
                  <a:srgbClr val="FF0000"/>
                </a:solidFill>
              </a:rPr>
              <a:t>Y</a:t>
            </a:r>
          </a:p>
          <a:p>
            <a:pPr marL="285750" indent="-285750">
              <a:buFont typeface="Arial" panose="020B0604020202020204" pitchFamily="34" charset="0"/>
              <a:buChar char="•"/>
            </a:pPr>
            <a:r>
              <a:rPr lang="fr-FR" dirty="0" smtClean="0"/>
              <a:t>Je suis contre les peines minimales obligatoires. </a:t>
            </a:r>
            <a:r>
              <a:rPr lang="fr-FR" dirty="0" smtClean="0">
                <a:solidFill>
                  <a:srgbClr val="FF0000"/>
                </a:solidFill>
              </a:rPr>
              <a:t>R</a:t>
            </a:r>
          </a:p>
          <a:p>
            <a:pPr marL="285750" indent="-285750">
              <a:buFont typeface="Arial" panose="020B0604020202020204" pitchFamily="34" charset="0"/>
              <a:buChar char="•"/>
            </a:pPr>
            <a:r>
              <a:rPr lang="fr-FR" dirty="0" smtClean="0"/>
              <a:t>Je suis en faveur d’une hausse du nombre de places en prison. </a:t>
            </a:r>
            <a:r>
              <a:rPr lang="fr-FR" dirty="0" smtClean="0">
                <a:solidFill>
                  <a:srgbClr val="FF0000"/>
                </a:solidFill>
              </a:rPr>
              <a:t>C</a:t>
            </a:r>
          </a:p>
          <a:p>
            <a:pPr marL="285750" indent="-285750">
              <a:buFont typeface="Arial" panose="020B0604020202020204" pitchFamily="34" charset="0"/>
              <a:buChar char="•"/>
            </a:pPr>
            <a:r>
              <a:rPr lang="fr-FR" dirty="0" smtClean="0"/>
              <a:t>Les délinquants n’auront pas assez peur des conséquences de leurs actes. </a:t>
            </a:r>
            <a:r>
              <a:rPr lang="fr-FR" dirty="0" smtClean="0">
                <a:solidFill>
                  <a:srgbClr val="FF0000"/>
                </a:solidFill>
              </a:rPr>
              <a:t>A</a:t>
            </a:r>
          </a:p>
          <a:p>
            <a:pPr marL="285750" indent="-285750">
              <a:buFont typeface="Arial" panose="020B0604020202020204" pitchFamily="34" charset="0"/>
              <a:buChar char="•"/>
            </a:pPr>
            <a:r>
              <a:rPr lang="fr-FR" dirty="0" smtClean="0"/>
              <a:t>Nous avons besoin d’argent pour autre chose. </a:t>
            </a:r>
            <a:r>
              <a:rPr lang="fr-FR" dirty="0">
                <a:solidFill>
                  <a:srgbClr val="FF0000"/>
                </a:solidFill>
              </a:rPr>
              <a:t>R</a:t>
            </a:r>
            <a:endParaRPr lang="fr-FR" dirty="0" smtClean="0">
              <a:solidFill>
                <a:srgbClr val="FF0000"/>
              </a:solidFill>
            </a:endParaRPr>
          </a:p>
          <a:p>
            <a:pPr marL="285750" indent="-285750">
              <a:buFont typeface="Arial" panose="020B0604020202020204" pitchFamily="34" charset="0"/>
              <a:buChar char="•"/>
            </a:pPr>
            <a:r>
              <a:rPr lang="fr-FR" dirty="0" smtClean="0"/>
              <a:t>On pourrait économiser de l’argent public en réduisant le nombre de places en prison. </a:t>
            </a:r>
            <a:r>
              <a:rPr lang="fr-FR" dirty="0" smtClean="0">
                <a:solidFill>
                  <a:srgbClr val="FF0000"/>
                </a:solidFill>
              </a:rPr>
              <a:t>Y</a:t>
            </a:r>
          </a:p>
          <a:p>
            <a:pPr marL="285750" indent="-285750">
              <a:buFont typeface="Arial" panose="020B0604020202020204" pitchFamily="34" charset="0"/>
              <a:buChar char="•"/>
            </a:pPr>
            <a:r>
              <a:rPr lang="fr-FR" dirty="0" smtClean="0"/>
              <a:t>On sous-estime la sévérité de la délinquance. </a:t>
            </a:r>
            <a:r>
              <a:rPr lang="fr-FR" dirty="0" smtClean="0">
                <a:solidFill>
                  <a:srgbClr val="FF0000"/>
                </a:solidFill>
              </a:rPr>
              <a:t>A</a:t>
            </a:r>
          </a:p>
          <a:p>
            <a:pPr marL="285750" indent="-285750">
              <a:buFont typeface="Arial" panose="020B0604020202020204" pitchFamily="34" charset="0"/>
              <a:buChar char="•"/>
            </a:pPr>
            <a:r>
              <a:rPr lang="fr-FR" dirty="0" smtClean="0"/>
              <a:t>Un jour, nous regretterons cette réforme </a:t>
            </a:r>
            <a:r>
              <a:rPr lang="fr-FR" dirty="0" smtClean="0">
                <a:solidFill>
                  <a:srgbClr val="FF0000"/>
                </a:solidFill>
              </a:rPr>
              <a:t>C</a:t>
            </a:r>
            <a:endParaRPr lang="fr-FR" dirty="0">
              <a:solidFill>
                <a:srgbClr val="FF0000"/>
              </a:solidFill>
            </a:endParaRPr>
          </a:p>
        </p:txBody>
      </p:sp>
      <p:sp>
        <p:nvSpPr>
          <p:cNvPr id="3" name="TextBox 2"/>
          <p:cNvSpPr txBox="1"/>
          <p:nvPr/>
        </p:nvSpPr>
        <p:spPr>
          <a:xfrm rot="1026227">
            <a:off x="10069901" y="932155"/>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229386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03429" y="641749"/>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r>
              <a:rPr lang="fr-FR" sz="2400" i="1" dirty="0" smtClean="0">
                <a:ln w="0"/>
                <a:solidFill>
                  <a:schemeClr val="tx1"/>
                </a:solidFill>
                <a:effectLst>
                  <a:outerShdw blurRad="38100" dist="19050" dir="2700000" algn="tl" rotWithShape="0">
                    <a:schemeClr val="dk1">
                      <a:alpha val="40000"/>
                    </a:schemeClr>
                  </a:outerShdw>
                </a:effectLst>
              </a:rPr>
              <a:t>les connaissances</a:t>
            </a:r>
          </a:p>
          <a:p>
            <a:pPr>
              <a:buFontTx/>
              <a:buChar char="-"/>
            </a:pPr>
            <a:r>
              <a:rPr lang="fr-FR" sz="2400" dirty="0" smtClean="0">
                <a:ln w="0"/>
                <a:solidFill>
                  <a:schemeClr val="tx1"/>
                </a:solidFill>
                <a:effectLst>
                  <a:outerShdw blurRad="38100" dist="19050" dir="2700000" algn="tl" rotWithShape="0">
                    <a:schemeClr val="dk1">
                      <a:alpha val="40000"/>
                    </a:schemeClr>
                  </a:outerShdw>
                </a:effectLst>
              </a:rPr>
              <a:t> Expliquer les problèmes qui sont liés à la</a:t>
            </a:r>
          </a:p>
          <a:p>
            <a:r>
              <a:rPr lang="fr-FR" sz="2400" dirty="0" smtClean="0">
                <a:ln w="0"/>
                <a:solidFill>
                  <a:schemeClr val="tx1"/>
                </a:solidFill>
                <a:effectLst>
                  <a:outerShdw blurRad="38100" dist="19050" dir="2700000" algn="tl" rotWithShape="0">
                    <a:schemeClr val="dk1">
                      <a:alpha val="40000"/>
                    </a:schemeClr>
                  </a:outerShdw>
                </a:effectLst>
              </a:rPr>
              <a:t>  prison </a:t>
            </a:r>
          </a:p>
          <a:p>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801902" y="4566249"/>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 </a:t>
            </a:r>
            <a:r>
              <a:rPr lang="fr-FR" sz="2400" i="1" dirty="0" smtClean="0">
                <a:ln w="0"/>
                <a:solidFill>
                  <a:schemeClr val="tx1"/>
                </a:solidFill>
                <a:effectLst>
                  <a:outerShdw blurRad="38100" dist="19050" dir="2700000" algn="tl" rotWithShape="0">
                    <a:schemeClr val="dk1">
                      <a:alpha val="40000"/>
                    </a:schemeClr>
                  </a:outerShdw>
                </a:effectLst>
              </a:rPr>
              <a:t>L’analyse</a:t>
            </a:r>
          </a:p>
          <a:p>
            <a:pPr>
              <a:buFontTx/>
              <a:buChar char="-"/>
            </a:pPr>
            <a:r>
              <a:rPr lang="fr-FR" sz="2400" dirty="0" smtClean="0">
                <a:ln w="0"/>
                <a:solidFill>
                  <a:schemeClr val="tx1"/>
                </a:solidFill>
                <a:effectLst>
                  <a:outerShdw blurRad="38100" dist="19050" dir="2700000" algn="tl" rotWithShape="0">
                    <a:schemeClr val="dk1">
                      <a:alpha val="40000"/>
                    </a:schemeClr>
                  </a:outerShdw>
                </a:effectLst>
              </a:rPr>
              <a:t> Proposer d’autres moyens de prévention de  </a:t>
            </a:r>
          </a:p>
          <a:p>
            <a:r>
              <a:rPr lang="fr-FR" sz="2400" dirty="0" smtClean="0">
                <a:ln w="0"/>
                <a:solidFill>
                  <a:schemeClr val="tx1"/>
                </a:solidFill>
                <a:effectLst>
                  <a:outerShdw blurRad="38100" dist="19050" dir="2700000" algn="tl" rotWithShape="0">
                    <a:schemeClr val="dk1">
                      <a:alpha val="40000"/>
                    </a:schemeClr>
                  </a:outerShdw>
                </a:effectLst>
              </a:rPr>
              <a:t>   la criminalité</a:t>
            </a:r>
          </a:p>
          <a:p>
            <a:pPr>
              <a:buFontTx/>
              <a:buChar char="-"/>
            </a:pPr>
            <a:r>
              <a:rPr lang="fr-FR" sz="2400" dirty="0" smtClean="0">
                <a:ln w="0"/>
                <a:solidFill>
                  <a:schemeClr val="tx1"/>
                </a:solidFill>
                <a:effectLst>
                  <a:outerShdw blurRad="38100" dist="19050" dir="2700000" algn="tl" rotWithShape="0">
                    <a:schemeClr val="dk1">
                      <a:alpha val="40000"/>
                    </a:schemeClr>
                  </a:outerShdw>
                </a:effectLst>
              </a:rPr>
              <a:t> Comparer les différentes alternatives et </a:t>
            </a:r>
          </a:p>
          <a:p>
            <a:r>
              <a:rPr lang="fr-FR" sz="2400" dirty="0" smtClean="0">
                <a:ln w="0"/>
                <a:solidFill>
                  <a:schemeClr val="tx1"/>
                </a:solidFill>
                <a:effectLst>
                  <a:outerShdw blurRad="38100" dist="19050" dir="2700000" algn="tl" rotWithShape="0">
                    <a:schemeClr val="dk1">
                      <a:alpha val="40000"/>
                    </a:schemeClr>
                  </a:outerShdw>
                </a:effectLst>
              </a:rPr>
              <a:t>   justifier ses opinions</a:t>
            </a:r>
          </a:p>
        </p:txBody>
      </p:sp>
      <p:sp>
        <p:nvSpPr>
          <p:cNvPr id="7" name="Rounded Rectangle 6"/>
          <p:cNvSpPr/>
          <p:nvPr/>
        </p:nvSpPr>
        <p:spPr>
          <a:xfrm>
            <a:off x="1745632" y="2391734"/>
            <a:ext cx="5947835" cy="208179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 </a:t>
            </a:r>
            <a:r>
              <a:rPr lang="fr-FR" sz="2400" i="1" dirty="0" smtClean="0">
                <a:ln w="0"/>
                <a:solidFill>
                  <a:schemeClr val="tx1"/>
                </a:solidFill>
                <a:effectLst>
                  <a:outerShdw blurRad="38100" dist="19050" dir="2700000" algn="tl" rotWithShape="0">
                    <a:schemeClr val="dk1">
                      <a:alpha val="40000"/>
                    </a:schemeClr>
                  </a:outerShdw>
                </a:effectLst>
              </a:rPr>
              <a:t>L’application</a:t>
            </a:r>
          </a:p>
          <a:p>
            <a:r>
              <a:rPr lang="fr-FR" sz="2400" dirty="0" smtClean="0">
                <a:ln w="0"/>
                <a:solidFill>
                  <a:schemeClr val="tx1"/>
                </a:solidFill>
                <a:effectLst>
                  <a:outerShdw blurRad="38100" dist="19050" dir="2700000" algn="tl" rotWithShape="0">
                    <a:schemeClr val="dk1">
                      <a:alpha val="40000"/>
                    </a:schemeClr>
                  </a:outerShdw>
                </a:effectLst>
              </a:rPr>
              <a:t>- Débattre </a:t>
            </a:r>
            <a:r>
              <a:rPr lang="fr-FR" sz="2400" dirty="0">
                <a:ln w="0"/>
                <a:solidFill>
                  <a:schemeClr val="tx1"/>
                </a:solidFill>
                <a:effectLst>
                  <a:outerShdw blurRad="38100" dist="19050" dir="2700000" algn="tl" rotWithShape="0">
                    <a:schemeClr val="dk1">
                      <a:alpha val="40000"/>
                    </a:schemeClr>
                  </a:outerShdw>
                </a:effectLst>
              </a:rPr>
              <a:t>et argumenter au sujet </a:t>
            </a:r>
            <a:r>
              <a:rPr lang="fr-FR" sz="2400" dirty="0" smtClean="0">
                <a:ln w="0"/>
                <a:solidFill>
                  <a:schemeClr val="tx1"/>
                </a:solidFill>
                <a:effectLst>
                  <a:outerShdw blurRad="38100" dist="19050" dir="2700000" algn="tl" rotWithShape="0">
                    <a:schemeClr val="dk1">
                      <a:alpha val="40000"/>
                    </a:schemeClr>
                  </a:outerShdw>
                </a:effectLst>
              </a:rPr>
              <a:t>des</a:t>
            </a:r>
          </a:p>
          <a:p>
            <a:r>
              <a:rPr lang="fr-FR" sz="2400" dirty="0" smtClean="0">
                <a:ln w="0"/>
                <a:solidFill>
                  <a:schemeClr val="tx1"/>
                </a:solidFill>
                <a:effectLst>
                  <a:outerShdw blurRad="38100" dist="19050" dir="2700000" algn="tl" rotWithShape="0">
                    <a:schemeClr val="dk1">
                      <a:alpha val="40000"/>
                    </a:schemeClr>
                  </a:outerShdw>
                </a:effectLst>
              </a:rPr>
              <a:t>  caméras </a:t>
            </a:r>
            <a:r>
              <a:rPr lang="fr-FR" sz="2400" dirty="0">
                <a:ln w="0"/>
                <a:solidFill>
                  <a:schemeClr val="tx1"/>
                </a:solidFill>
                <a:effectLst>
                  <a:outerShdw blurRad="38100" dist="19050" dir="2700000" algn="tl" rotWithShape="0">
                    <a:schemeClr val="dk1">
                      <a:alpha val="40000"/>
                    </a:schemeClr>
                  </a:outerShdw>
                </a:effectLst>
              </a:rPr>
              <a:t>de </a:t>
            </a:r>
            <a:r>
              <a:rPr lang="fr-FR" sz="2400" dirty="0" smtClean="0">
                <a:ln w="0"/>
                <a:solidFill>
                  <a:schemeClr val="tx1"/>
                </a:solidFill>
                <a:effectLst>
                  <a:outerShdw blurRad="38100" dist="19050" dir="2700000" algn="tl" rotWithShape="0">
                    <a:schemeClr val="dk1">
                      <a:alpha val="40000"/>
                    </a:schemeClr>
                  </a:outerShdw>
                </a:effectLst>
              </a:rPr>
              <a:t>surveillance</a:t>
            </a:r>
          </a:p>
          <a:p>
            <a:pPr>
              <a:buFontTx/>
              <a:buChar char="-"/>
            </a:pPr>
            <a:r>
              <a:rPr lang="fr-FR" sz="2400" dirty="0" smtClean="0">
                <a:ln w="0"/>
                <a:solidFill>
                  <a:schemeClr val="tx1"/>
                </a:solidFill>
                <a:effectLst>
                  <a:outerShdw blurRad="38100" dist="19050" dir="2700000" algn="tl" rotWithShape="0">
                    <a:schemeClr val="dk1">
                      <a:alpha val="40000"/>
                    </a:schemeClr>
                  </a:outerShdw>
                </a:effectLst>
              </a:rPr>
              <a:t> Considérer les alternatives à la prison, leurs</a:t>
            </a:r>
          </a:p>
          <a:p>
            <a:r>
              <a:rPr lang="fr-FR" sz="2400" dirty="0" smtClean="0">
                <a:ln w="0"/>
                <a:solidFill>
                  <a:schemeClr val="tx1"/>
                </a:solidFill>
                <a:effectLst>
                  <a:outerShdw blurRad="38100" dist="19050" dir="2700000" algn="tl" rotWithShape="0">
                    <a:schemeClr val="dk1">
                      <a:alpha val="40000"/>
                    </a:schemeClr>
                  </a:outerShdw>
                </a:effectLst>
              </a:rPr>
              <a:t>  avantages et inconvénients</a:t>
            </a:r>
            <a:endParaRPr lang="fr-FR" sz="2400" dirty="0">
              <a:ln w="0"/>
              <a:solidFill>
                <a:schemeClr val="tx1"/>
              </a:solidFill>
              <a:effectLst>
                <a:outerShdw blurRad="38100" dist="19050" dir="2700000" algn="tl" rotWithShape="0">
                  <a:schemeClr val="dk1">
                    <a:alpha val="40000"/>
                  </a:schemeClr>
                </a:outerShdw>
              </a:effectLst>
            </a:endParaRPr>
          </a:p>
          <a:p>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1633909182"/>
              </p:ext>
            </p:extLst>
          </p:nvPr>
        </p:nvGraphicFramePr>
        <p:xfrm>
          <a:off x="8448789" y="660443"/>
          <a:ext cx="2060371" cy="3191300"/>
        </p:xfrm>
        <a:graphic>
          <a:graphicData uri="http://schemas.openxmlformats.org/drawingml/2006/table">
            <a:tbl>
              <a:tblPr firstRow="1" bandRow="1">
                <a:tableStyleId>{5C22544A-7EE6-4342-B048-85BDC9FD1C3A}</a:tableStyleId>
              </a:tblPr>
              <a:tblGrid>
                <a:gridCol w="2060371">
                  <a:extLst>
                    <a:ext uri="{9D8B030D-6E8A-4147-A177-3AD203B41FA5}">
                      <a16:colId xmlns:a16="http://schemas.microsoft.com/office/drawing/2014/main" val="20000"/>
                    </a:ext>
                  </a:extLst>
                </a:gridCol>
              </a:tblGrid>
              <a:tr h="856954">
                <a:tc>
                  <a:txBody>
                    <a:bodyPr/>
                    <a:lstStyle/>
                    <a:p>
                      <a:r>
                        <a:rPr lang="en-GB" sz="2400" dirty="0" err="1" smtClean="0"/>
                        <a:t>L’ordre</a:t>
                      </a:r>
                      <a:r>
                        <a:rPr lang="en-GB" sz="2400" baseline="0" dirty="0" smtClean="0"/>
                        <a:t> public</a:t>
                      </a:r>
                      <a:endParaRPr lang="en-GB" sz="240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smtClean="0">
                          <a:solidFill>
                            <a:schemeClr val="tx1"/>
                          </a:solidFill>
                        </a:rPr>
                        <a:t>La </a:t>
                      </a:r>
                      <a:r>
                        <a:rPr lang="en-GB" sz="2000" dirty="0" err="1" smtClean="0">
                          <a:solidFill>
                            <a:schemeClr val="tx1"/>
                          </a:solidFill>
                        </a:rPr>
                        <a:t>prévention</a:t>
                      </a:r>
                      <a:endParaRPr lang="en-GB" sz="200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r>
                        <a:rPr lang="en-GB" sz="2000" dirty="0" smtClean="0">
                          <a:solidFill>
                            <a:schemeClr val="tx1"/>
                          </a:solidFill>
                        </a:rPr>
                        <a:t>Le bracelet </a:t>
                      </a:r>
                      <a:r>
                        <a:rPr lang="en-GB" sz="2000" dirty="0" err="1" smtClean="0">
                          <a:solidFill>
                            <a:schemeClr val="tx1"/>
                          </a:solidFill>
                        </a:rPr>
                        <a:t>électronique</a:t>
                      </a:r>
                      <a:r>
                        <a:rPr lang="en-GB" sz="2000" dirty="0" smtClean="0">
                          <a:solidFill>
                            <a:schemeClr val="tx1"/>
                          </a:solidFill>
                        </a:rPr>
                        <a:t> et le TIG</a:t>
                      </a:r>
                      <a:endParaRPr lang="en-GB" sz="200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r>
                        <a:rPr lang="en-GB" sz="2000" dirty="0" smtClean="0">
                          <a:solidFill>
                            <a:schemeClr val="tx1"/>
                          </a:solidFill>
                        </a:rPr>
                        <a:t>La</a:t>
                      </a:r>
                      <a:r>
                        <a:rPr lang="en-GB" sz="2000" baseline="0" dirty="0" smtClean="0">
                          <a:solidFill>
                            <a:schemeClr val="tx1"/>
                          </a:solidFill>
                        </a:rPr>
                        <a:t> </a:t>
                      </a:r>
                      <a:r>
                        <a:rPr lang="en-GB" sz="2000" baseline="0" dirty="0" err="1" smtClean="0">
                          <a:solidFill>
                            <a:schemeClr val="tx1"/>
                          </a:solidFill>
                        </a:rPr>
                        <a:t>peine</a:t>
                      </a:r>
                      <a:r>
                        <a:rPr lang="en-GB" sz="2000" baseline="0" dirty="0" smtClean="0">
                          <a:solidFill>
                            <a:schemeClr val="tx1"/>
                          </a:solidFill>
                        </a:rPr>
                        <a:t> de mort</a:t>
                      </a:r>
                      <a:endParaRPr lang="en-GB" sz="200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189258" y="3111273"/>
            <a:ext cx="579430" cy="2060371"/>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5665" y="1431884"/>
            <a:ext cx="530682" cy="6556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7726" y="2372075"/>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475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98"/>
            <a:ext cx="10515600" cy="1325563"/>
          </a:xfrm>
        </p:spPr>
        <p:txBody>
          <a:bodyPr/>
          <a:lstStyle/>
          <a:p>
            <a:r>
              <a:rPr lang="fr-FR" b="1" dirty="0" smtClean="0"/>
              <a:t>Lisez le texte sur les bracelets électroniques et répondez aux questions (feuille d’exercice)</a:t>
            </a:r>
            <a:endParaRPr lang="fr-FR" b="1" dirty="0"/>
          </a:p>
        </p:txBody>
      </p:sp>
      <p:sp>
        <p:nvSpPr>
          <p:cNvPr id="3" name="Content Placeholder 2"/>
          <p:cNvSpPr>
            <a:spLocks noGrp="1"/>
          </p:cNvSpPr>
          <p:nvPr>
            <p:ph idx="1"/>
          </p:nvPr>
        </p:nvSpPr>
        <p:spPr/>
        <p:txBody>
          <a:bodyPr/>
          <a:lstStyle/>
          <a:p>
            <a:pPr marL="514350" indent="-514350">
              <a:buAutoNum type="arabicPeriod"/>
            </a:pPr>
            <a:r>
              <a:rPr lang="fr-FR" dirty="0" smtClean="0"/>
              <a:t>Dans quelles mesures peut-on placer une personne sous surveillance électronique? (3 détails)</a:t>
            </a:r>
          </a:p>
          <a:p>
            <a:pPr marL="514350" indent="-514350">
              <a:buAutoNum type="arabicPeriod"/>
            </a:pPr>
            <a:endParaRPr lang="fr-FR" dirty="0" smtClean="0"/>
          </a:p>
          <a:p>
            <a:pPr marL="514350" indent="-514350">
              <a:buAutoNum type="arabicPeriod"/>
            </a:pPr>
            <a:r>
              <a:rPr lang="fr-FR" dirty="0" smtClean="0"/>
              <a:t>Quels sont les avantages du bracelet électronique? (4 détails)</a:t>
            </a:r>
          </a:p>
          <a:p>
            <a:pPr marL="514350" indent="-514350">
              <a:buAutoNum type="arabicPeriod"/>
            </a:pPr>
            <a:endParaRPr lang="fr-FR" dirty="0" smtClean="0"/>
          </a:p>
          <a:p>
            <a:pPr marL="514350" indent="-514350">
              <a:buAutoNum type="arabicPeriod"/>
            </a:pPr>
            <a:r>
              <a:rPr lang="fr-FR" dirty="0" smtClean="0"/>
              <a:t>Comment fonctionne le bracelet? (4 détails)</a:t>
            </a:r>
          </a:p>
          <a:p>
            <a:pPr marL="514350" indent="-514350">
              <a:buAutoNum type="arabicPeriod"/>
            </a:pPr>
            <a:endParaRPr lang="fr-FR" dirty="0" smtClean="0"/>
          </a:p>
          <a:p>
            <a:pPr marL="514350" indent="-514350">
              <a:buAutoNum type="arabicPeriod"/>
            </a:pPr>
            <a:r>
              <a:rPr lang="fr-FR" dirty="0" smtClean="0"/>
              <a:t>Que se passe-t-il si l’alarme se déclenche? (2 détails)</a:t>
            </a:r>
            <a:endParaRPr lang="fr-FR"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0145" y="4156365"/>
            <a:ext cx="3061855" cy="2569238"/>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1946" y="115022"/>
            <a:ext cx="846426" cy="73688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9963" y="1120462"/>
            <a:ext cx="997401" cy="837884"/>
          </a:xfrm>
          <a:prstGeom prst="rect">
            <a:avLst/>
          </a:prstGeom>
        </p:spPr>
      </p:pic>
    </p:spTree>
    <p:extLst>
      <p:ext uri="{BB962C8B-B14F-4D97-AF65-F5344CB8AC3E}">
        <p14:creationId xmlns:p14="http://schemas.microsoft.com/office/powerpoint/2010/main" val="171472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78"/>
            <a:ext cx="10515600" cy="1325563"/>
          </a:xfrm>
        </p:spPr>
        <p:txBody>
          <a:bodyPr/>
          <a:lstStyle/>
          <a:p>
            <a:r>
              <a:rPr lang="fr-FR" b="1" dirty="0" smtClean="0"/>
              <a:t>Lisez le texte sur les bracelets électroniques et répondez aux questions (feuille d’exercice)</a:t>
            </a:r>
            <a:endParaRPr lang="fr-FR" b="1" dirty="0"/>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fr-FR" dirty="0" smtClean="0"/>
              <a:t>On peut placer une personne sous surveillance électronique pour purger une peine sans aller en prison, en attente de jugement ou pour finir de purger une peine.</a:t>
            </a:r>
          </a:p>
          <a:p>
            <a:pPr marL="514350" indent="-514350">
              <a:buAutoNum type="arabicPeriod"/>
            </a:pPr>
            <a:endParaRPr lang="fr-FR" dirty="0" smtClean="0"/>
          </a:p>
          <a:p>
            <a:pPr marL="514350" indent="-514350">
              <a:buAutoNum type="arabicPeriod"/>
            </a:pPr>
            <a:r>
              <a:rPr lang="fr-FR" dirty="0" smtClean="0"/>
              <a:t>Avec le bracelet électronique, une personne peut continuer à avoir une vie familiale, faire un travail ou des études, suivre un traitement médical et participer à des projets de réinsertion.</a:t>
            </a:r>
          </a:p>
          <a:p>
            <a:pPr marL="514350" indent="-514350">
              <a:buAutoNum type="arabicPeriod"/>
            </a:pPr>
            <a:endParaRPr lang="fr-FR" dirty="0" smtClean="0"/>
          </a:p>
          <a:p>
            <a:pPr marL="514350" indent="-514350">
              <a:buAutoNum type="arabicPeriod"/>
            </a:pPr>
            <a:r>
              <a:rPr lang="fr-FR" dirty="0" smtClean="0"/>
              <a:t>Le bracelet se porte à la cheville. Il est relié à un boitier qui est branché et auquel il envoi des informations. Le bracelet ne reçoit pas d’information lorsque la personne quitte son domicile, ce qui déclenche une alarme.</a:t>
            </a:r>
          </a:p>
          <a:p>
            <a:pPr marL="514350" indent="-514350">
              <a:buAutoNum type="arabicPeriod"/>
            </a:pPr>
            <a:endParaRPr lang="fr-FR" dirty="0" smtClean="0"/>
          </a:p>
          <a:p>
            <a:pPr marL="514350" indent="-514350">
              <a:buAutoNum type="arabicPeriod"/>
            </a:pPr>
            <a:r>
              <a:rPr lang="fr-FR" dirty="0" smtClean="0"/>
              <a:t>Lorsque l’alarme se déclenche, un surveillant pénitentiaire effectue un contrôle par téléphone pour demander les raisons de sortie. Selon les raisons, le juge peut décider d’arrêter la surveillance et d’emprisonner la personne. </a:t>
            </a:r>
            <a:endParaRPr lang="fr-FR" dirty="0"/>
          </a:p>
        </p:txBody>
      </p:sp>
      <p:sp>
        <p:nvSpPr>
          <p:cNvPr id="5" name="TextBox 4"/>
          <p:cNvSpPr txBox="1"/>
          <p:nvPr/>
        </p:nvSpPr>
        <p:spPr>
          <a:xfrm rot="407840">
            <a:off x="9044953" y="1136898"/>
            <a:ext cx="3130729" cy="461665"/>
          </a:xfrm>
          <a:prstGeom prst="rect">
            <a:avLst/>
          </a:prstGeom>
          <a:noFill/>
        </p:spPr>
        <p:txBody>
          <a:bodyPr wrap="none" rtlCol="0">
            <a:spAutoFit/>
          </a:bodyPr>
          <a:lstStyle/>
          <a:p>
            <a:r>
              <a:rPr lang="fr-FR" sz="2400" b="1" dirty="0" smtClean="0">
                <a:solidFill>
                  <a:srgbClr val="FF0000"/>
                </a:solidFill>
              </a:rPr>
              <a:t>Les réponses possibles </a:t>
            </a:r>
            <a:endParaRPr lang="fr-FR" sz="2400" b="1" dirty="0">
              <a:solidFill>
                <a:srgbClr val="FF0000"/>
              </a:solidFill>
            </a:endParaRPr>
          </a:p>
        </p:txBody>
      </p:sp>
    </p:spTree>
    <p:extLst>
      <p:ext uri="{BB962C8B-B14F-4D97-AF65-F5344CB8AC3E}">
        <p14:creationId xmlns:p14="http://schemas.microsoft.com/office/powerpoint/2010/main" val="2893935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132" y="212725"/>
            <a:ext cx="10515600" cy="1006475"/>
          </a:xfrm>
        </p:spPr>
        <p:txBody>
          <a:bodyPr/>
          <a:lstStyle/>
          <a:p>
            <a:r>
              <a:rPr lang="fr-FR" b="1" dirty="0" smtClean="0"/>
              <a:t>Traduisez en anglais (feuille d’exercice)</a:t>
            </a:r>
            <a:endParaRPr lang="fr-FR" b="1" dirty="0"/>
          </a:p>
        </p:txBody>
      </p:sp>
      <p:sp>
        <p:nvSpPr>
          <p:cNvPr id="3" name="Content Placeholder 2"/>
          <p:cNvSpPr>
            <a:spLocks noGrp="1"/>
          </p:cNvSpPr>
          <p:nvPr>
            <p:ph idx="1"/>
          </p:nvPr>
        </p:nvSpPr>
        <p:spPr>
          <a:xfrm>
            <a:off x="1109132" y="1690688"/>
            <a:ext cx="10879667" cy="4351338"/>
          </a:xfrm>
        </p:spPr>
        <p:txBody>
          <a:bodyPr>
            <a:noAutofit/>
          </a:bodyPr>
          <a:lstStyle/>
          <a:p>
            <a:r>
              <a:rPr lang="fr-FR" sz="3200" dirty="0" smtClean="0"/>
              <a:t>How </a:t>
            </a:r>
            <a:r>
              <a:rPr lang="fr-FR" sz="3200" dirty="0" err="1" smtClean="0"/>
              <a:t>can</a:t>
            </a:r>
            <a:r>
              <a:rPr lang="fr-FR" sz="3200" dirty="0" smtClean="0"/>
              <a:t> </a:t>
            </a:r>
            <a:r>
              <a:rPr lang="fr-FR" sz="3200" dirty="0" err="1" smtClean="0"/>
              <a:t>we</a:t>
            </a:r>
            <a:r>
              <a:rPr lang="fr-FR" sz="3200" dirty="0" smtClean="0"/>
              <a:t> </a:t>
            </a:r>
            <a:r>
              <a:rPr lang="fr-FR" sz="3200" dirty="0" err="1" smtClean="0"/>
              <a:t>solve</a:t>
            </a:r>
            <a:r>
              <a:rPr lang="fr-FR" sz="3200" dirty="0" smtClean="0"/>
              <a:t> the </a:t>
            </a:r>
            <a:r>
              <a:rPr lang="fr-FR" sz="3200" dirty="0" err="1" smtClean="0"/>
              <a:t>serious</a:t>
            </a:r>
            <a:r>
              <a:rPr lang="fr-FR" sz="3200" dirty="0" smtClean="0"/>
              <a:t> </a:t>
            </a:r>
            <a:r>
              <a:rPr lang="fr-FR" sz="3200" dirty="0" err="1" smtClean="0"/>
              <a:t>problem</a:t>
            </a:r>
            <a:r>
              <a:rPr lang="fr-FR" sz="3200" dirty="0" smtClean="0"/>
              <a:t> of </a:t>
            </a:r>
            <a:r>
              <a:rPr lang="fr-FR" sz="3200" dirty="0" err="1" smtClean="0"/>
              <a:t>juvenile</a:t>
            </a:r>
            <a:r>
              <a:rPr lang="fr-FR" sz="3200" dirty="0" smtClean="0"/>
              <a:t> </a:t>
            </a:r>
            <a:r>
              <a:rPr lang="fr-FR" sz="3200" dirty="0" err="1" smtClean="0"/>
              <a:t>delinquency</a:t>
            </a:r>
            <a:r>
              <a:rPr lang="fr-FR" sz="3200" dirty="0" smtClean="0"/>
              <a:t>?</a:t>
            </a:r>
          </a:p>
          <a:p>
            <a:r>
              <a:rPr lang="fr-FR" sz="3200" dirty="0" smtClean="0"/>
              <a:t>Putting </a:t>
            </a:r>
            <a:r>
              <a:rPr lang="fr-FR" sz="3200" dirty="0" err="1" smtClean="0"/>
              <a:t>our</a:t>
            </a:r>
            <a:r>
              <a:rPr lang="fr-FR" sz="3200" dirty="0" smtClean="0"/>
              <a:t> </a:t>
            </a:r>
            <a:r>
              <a:rPr lang="fr-FR" sz="3200" dirty="0" err="1" smtClean="0"/>
              <a:t>young</a:t>
            </a:r>
            <a:r>
              <a:rPr lang="fr-FR" sz="3200" dirty="0" smtClean="0"/>
              <a:t> people in prison </a:t>
            </a:r>
            <a:r>
              <a:rPr lang="fr-FR" sz="3200" dirty="0" err="1" smtClean="0"/>
              <a:t>is</a:t>
            </a:r>
            <a:r>
              <a:rPr lang="fr-FR" sz="3200" dirty="0" smtClean="0"/>
              <a:t> not </a:t>
            </a:r>
            <a:r>
              <a:rPr lang="fr-FR" sz="3200" dirty="0" err="1" smtClean="0"/>
              <a:t>necessarily</a:t>
            </a:r>
            <a:r>
              <a:rPr lang="fr-FR" sz="3200" dirty="0" smtClean="0"/>
              <a:t> the best solution.</a:t>
            </a:r>
          </a:p>
          <a:p>
            <a:r>
              <a:rPr lang="fr-FR" sz="3200" dirty="0" smtClean="0"/>
              <a:t>It </a:t>
            </a:r>
            <a:r>
              <a:rPr lang="fr-FR" sz="3200" dirty="0" err="1" smtClean="0"/>
              <a:t>is</a:t>
            </a:r>
            <a:r>
              <a:rPr lang="fr-FR" sz="3200" dirty="0" smtClean="0"/>
              <a:t> shocking </a:t>
            </a:r>
            <a:r>
              <a:rPr lang="fr-FR" sz="3200" dirty="0" err="1" smtClean="0"/>
              <a:t>that</a:t>
            </a:r>
            <a:r>
              <a:rPr lang="fr-FR" sz="3200" dirty="0" smtClean="0"/>
              <a:t> </a:t>
            </a:r>
            <a:r>
              <a:rPr lang="fr-FR" sz="3200" dirty="0" err="1" smtClean="0"/>
              <a:t>vulnerable</a:t>
            </a:r>
            <a:r>
              <a:rPr lang="fr-FR" sz="3200" dirty="0" smtClean="0"/>
              <a:t> adolescents are </a:t>
            </a:r>
            <a:r>
              <a:rPr lang="fr-FR" sz="3200" dirty="0" err="1" smtClean="0"/>
              <a:t>punished</a:t>
            </a:r>
            <a:r>
              <a:rPr lang="fr-FR" sz="3200" dirty="0" smtClean="0"/>
              <a:t> </a:t>
            </a:r>
            <a:r>
              <a:rPr lang="fr-FR" sz="3200" dirty="0" err="1" smtClean="0"/>
              <a:t>so</a:t>
            </a:r>
            <a:r>
              <a:rPr lang="fr-FR" sz="3200" dirty="0" smtClean="0"/>
              <a:t> </a:t>
            </a:r>
            <a:r>
              <a:rPr lang="fr-FR" sz="3200" dirty="0" err="1" smtClean="0"/>
              <a:t>severely</a:t>
            </a:r>
            <a:r>
              <a:rPr lang="fr-FR" sz="3200" dirty="0" smtClean="0"/>
              <a:t>.</a:t>
            </a:r>
          </a:p>
          <a:p>
            <a:r>
              <a:rPr lang="fr-FR" sz="3200" dirty="0" err="1" smtClean="0"/>
              <a:t>Those</a:t>
            </a:r>
            <a:r>
              <a:rPr lang="fr-FR" sz="3200" dirty="0" smtClean="0"/>
              <a:t> </a:t>
            </a:r>
            <a:r>
              <a:rPr lang="fr-FR" sz="3200" dirty="0" err="1" smtClean="0"/>
              <a:t>who</a:t>
            </a:r>
            <a:r>
              <a:rPr lang="fr-FR" sz="3200" dirty="0" smtClean="0"/>
              <a:t> </a:t>
            </a:r>
            <a:r>
              <a:rPr lang="fr-FR" sz="3200" dirty="0" err="1" smtClean="0"/>
              <a:t>say</a:t>
            </a:r>
            <a:r>
              <a:rPr lang="fr-FR" sz="3200" dirty="0" smtClean="0"/>
              <a:t> </a:t>
            </a:r>
            <a:r>
              <a:rPr lang="fr-FR" sz="3200" dirty="0" err="1" smtClean="0"/>
              <a:t>that</a:t>
            </a:r>
            <a:r>
              <a:rPr lang="fr-FR" sz="3200" dirty="0" smtClean="0"/>
              <a:t> </a:t>
            </a:r>
            <a:r>
              <a:rPr lang="fr-FR" sz="3200" dirty="0" err="1" smtClean="0"/>
              <a:t>they</a:t>
            </a:r>
            <a:r>
              <a:rPr lang="fr-FR" sz="3200" dirty="0" smtClean="0"/>
              <a:t> are the main </a:t>
            </a:r>
            <a:r>
              <a:rPr lang="fr-FR" sz="3200" dirty="0" err="1" smtClean="0"/>
              <a:t>victims</a:t>
            </a:r>
            <a:r>
              <a:rPr lang="fr-FR" sz="3200" dirty="0" smtClean="0"/>
              <a:t> of the </a:t>
            </a:r>
            <a:r>
              <a:rPr lang="fr-FR" sz="3200" dirty="0" err="1" smtClean="0"/>
              <a:t>economic</a:t>
            </a:r>
            <a:r>
              <a:rPr lang="fr-FR" sz="3200" dirty="0" smtClean="0"/>
              <a:t> </a:t>
            </a:r>
            <a:r>
              <a:rPr lang="fr-FR" sz="3200" dirty="0" err="1" smtClean="0"/>
              <a:t>crisis</a:t>
            </a:r>
            <a:r>
              <a:rPr lang="fr-FR" sz="3200" dirty="0" smtClean="0"/>
              <a:t> are right.</a:t>
            </a:r>
          </a:p>
          <a:p>
            <a:r>
              <a:rPr lang="fr-FR" sz="3200" dirty="0" err="1" smtClean="0"/>
              <a:t>We</a:t>
            </a:r>
            <a:r>
              <a:rPr lang="fr-FR" sz="3200" dirty="0" smtClean="0"/>
              <a:t> </a:t>
            </a:r>
            <a:r>
              <a:rPr lang="fr-FR" sz="3200" dirty="0" err="1" smtClean="0"/>
              <a:t>should</a:t>
            </a:r>
            <a:r>
              <a:rPr lang="fr-FR" sz="3200" dirty="0" smtClean="0"/>
              <a:t> encourage </a:t>
            </a:r>
            <a:r>
              <a:rPr lang="fr-FR" sz="3200" dirty="0" err="1" smtClean="0"/>
              <a:t>them</a:t>
            </a:r>
            <a:r>
              <a:rPr lang="fr-FR" sz="3200" dirty="0" smtClean="0"/>
              <a:t> to live the </a:t>
            </a:r>
            <a:r>
              <a:rPr lang="fr-FR" sz="3200" dirty="0" err="1" smtClean="0"/>
              <a:t>most</a:t>
            </a:r>
            <a:r>
              <a:rPr lang="fr-FR" sz="3200" dirty="0" smtClean="0"/>
              <a:t> </a:t>
            </a:r>
            <a:r>
              <a:rPr lang="fr-FR" sz="3200" dirty="0" err="1" smtClean="0"/>
              <a:t>useful</a:t>
            </a:r>
            <a:r>
              <a:rPr lang="fr-FR" sz="3200" dirty="0" smtClean="0"/>
              <a:t> life possible.</a:t>
            </a:r>
            <a:endParaRPr lang="fr-FR"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894" y="0"/>
            <a:ext cx="1859106" cy="929553"/>
          </a:xfrm>
          <a:prstGeom prst="rect">
            <a:avLst/>
          </a:prstGeom>
        </p:spPr>
      </p:pic>
    </p:spTree>
    <p:extLst>
      <p:ext uri="{BB962C8B-B14F-4D97-AF65-F5344CB8AC3E}">
        <p14:creationId xmlns:p14="http://schemas.microsoft.com/office/powerpoint/2010/main" val="4123245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7607" y="323557"/>
            <a:ext cx="6031284" cy="5965948"/>
          </a:xfrm>
          <a:prstGeom prst="rect">
            <a:avLst/>
          </a:prstGeom>
          <a:noFill/>
          <a:ln>
            <a:noFill/>
          </a:ln>
        </p:spPr>
      </p:pic>
      <p:sp>
        <p:nvSpPr>
          <p:cNvPr id="5" name="Rectangle 4"/>
          <p:cNvSpPr/>
          <p:nvPr/>
        </p:nvSpPr>
        <p:spPr>
          <a:xfrm>
            <a:off x="9594166" y="1406769"/>
            <a:ext cx="2082019" cy="1223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/20</a:t>
            </a:r>
          </a:p>
          <a:p>
            <a:pPr algn="ctr"/>
            <a:r>
              <a:rPr lang="en-GB" dirty="0" smtClean="0"/>
              <a:t>  :2</a:t>
            </a:r>
          </a:p>
          <a:p>
            <a:pPr algn="ctr"/>
            <a:r>
              <a:rPr lang="en-GB" dirty="0" smtClean="0"/>
              <a:t>Total    / 10</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63" y="182880"/>
            <a:ext cx="10515600" cy="1448973"/>
          </a:xfrm>
        </p:spPr>
        <p:txBody>
          <a:bodyPr>
            <a:normAutofit fontScale="90000"/>
          </a:bodyPr>
          <a:lstStyle/>
          <a:p>
            <a:r>
              <a:rPr lang="fr-FR" sz="4000" b="1" i="1" dirty="0" smtClean="0"/>
              <a:t>Attaque terroriste à Londres : plusieurs blessés graves, le suspect tué par la police</a:t>
            </a:r>
            <a:r>
              <a:rPr lang="fr-FR" b="1" dirty="0" smtClean="0"/>
              <a:t/>
            </a:r>
            <a:br>
              <a:rPr lang="fr-FR" b="1" dirty="0" smtClean="0"/>
            </a:br>
            <a:endParaRPr lang="en-GB" dirty="0"/>
          </a:p>
        </p:txBody>
      </p:sp>
      <p:sp>
        <p:nvSpPr>
          <p:cNvPr id="3" name="Content Placeholder 2"/>
          <p:cNvSpPr>
            <a:spLocks noGrp="1"/>
          </p:cNvSpPr>
          <p:nvPr>
            <p:ph idx="1"/>
          </p:nvPr>
        </p:nvSpPr>
        <p:spPr>
          <a:xfrm rot="760797">
            <a:off x="-104977" y="3146064"/>
            <a:ext cx="5758080" cy="3117996"/>
          </a:xfrm>
        </p:spPr>
        <p:txBody>
          <a:bodyPr>
            <a:normAutofit fontScale="62500" lnSpcReduction="20000"/>
          </a:bodyPr>
          <a:lstStyle/>
          <a:p>
            <a:pPr fontAlgn="base"/>
            <a:r>
              <a:rPr lang="fr-FR" b="1" dirty="0" smtClean="0">
                <a:solidFill>
                  <a:srgbClr val="FF0000"/>
                </a:solidFill>
              </a:rPr>
              <a:t>Le suspect, qui a été tué par balles par les forces de l’ordre, portait un engin explosif factice, a annoncé la police.</a:t>
            </a:r>
          </a:p>
          <a:p>
            <a:pPr fontAlgn="base"/>
            <a:r>
              <a:rPr lang="fr-FR" dirty="0" smtClean="0"/>
              <a:t>Plusieurs personnes ont été blessées vendredi à Londres lors d’une attaque à l’arme blanche à London Bridge, pont du centre de la capitale britannique visé par un attentat en 2017. </a:t>
            </a:r>
            <a:r>
              <a:rPr lang="fr-FR" b="1" dirty="0" smtClean="0"/>
              <a:t>"Le suspect, un homme, a été blessé par balles par les officiers armés de la police de Londres</a:t>
            </a:r>
            <a:r>
              <a:rPr lang="fr-FR" dirty="0" smtClean="0"/>
              <a:t> et je peux confirmer que le suspect est mort sur place", a indiqué à la presse un chef de la police antiterroriste, Neil </a:t>
            </a:r>
            <a:r>
              <a:rPr lang="fr-FR" dirty="0" err="1" smtClean="0"/>
              <a:t>Basu</a:t>
            </a:r>
            <a:r>
              <a:rPr lang="fr-FR" dirty="0" smtClean="0"/>
              <a:t>. « Je peux désormais confirmer que (l’attaque) est considérée comme un acte terroriste », a-t-il ajouté. L’assaillant était équipé d’un engin explosif factice, ont précisé les autorités.</a:t>
            </a:r>
          </a:p>
          <a:p>
            <a:endParaRPr lang="en-GB" dirty="0"/>
          </a:p>
        </p:txBody>
      </p:sp>
      <p:sp>
        <p:nvSpPr>
          <p:cNvPr id="4" name="Rectangle 3"/>
          <p:cNvSpPr/>
          <p:nvPr/>
        </p:nvSpPr>
        <p:spPr>
          <a:xfrm rot="933101">
            <a:off x="5964840" y="2194339"/>
            <a:ext cx="6096000" cy="2862322"/>
          </a:xfrm>
          <a:prstGeom prst="rect">
            <a:avLst/>
          </a:prstGeom>
        </p:spPr>
        <p:txBody>
          <a:bodyPr>
            <a:spAutoFit/>
          </a:bodyPr>
          <a:lstStyle/>
          <a:p>
            <a:r>
              <a:rPr lang="fr-FR" b="1" dirty="0" smtClean="0">
                <a:solidFill>
                  <a:srgbClr val="FF0000"/>
                </a:solidFill>
              </a:rPr>
              <a:t>Condamné à 16 ans de prison</a:t>
            </a:r>
          </a:p>
          <a:p>
            <a:r>
              <a:rPr lang="fr-FR" dirty="0" smtClean="0"/>
              <a:t>L'identité de l'auteur de l'attaque a été dévoilée dans la nuit de vendredi à samedi : il s'agit d'Usman Khan, 28 ans, un </a:t>
            </a:r>
            <a:r>
              <a:rPr lang="fr-FR" dirty="0" smtClean="0">
                <a:solidFill>
                  <a:srgbClr val="FF0000"/>
                </a:solidFill>
              </a:rPr>
              <a:t>ex-prisonnier</a:t>
            </a:r>
            <a:r>
              <a:rPr lang="fr-FR" dirty="0" smtClean="0"/>
              <a:t> condamné pour terrorisme, a annoncé le chef de l'antiterrorisme britannique, Neil </a:t>
            </a:r>
            <a:r>
              <a:rPr lang="fr-FR" dirty="0" err="1" smtClean="0"/>
              <a:t>Basu</a:t>
            </a:r>
            <a:r>
              <a:rPr lang="fr-FR" dirty="0" smtClean="0"/>
              <a:t>. D'après l'agence de presse PA, il avait été condamné à 16 ans de prison pour son appartenance à un groupe qui avait voulu commettre un attentat à la bombe à la Bourse de Londres, le London Stock Exchange, et établir un camp d'entraînement terroriste au </a:t>
            </a:r>
            <a:r>
              <a:rPr lang="fr-FR" dirty="0" smtClean="0">
                <a:hlinkClick r:id="rId2"/>
              </a:rPr>
              <a:t>Pakistan</a:t>
            </a:r>
            <a:r>
              <a:rPr lang="fr-FR" dirty="0" smtClean="0"/>
              <a:t>. </a:t>
            </a:r>
            <a:endParaRPr lang="fr-FR" dirty="0"/>
          </a:p>
        </p:txBody>
      </p:sp>
      <p:sp>
        <p:nvSpPr>
          <p:cNvPr id="5" name="Rectangle 4"/>
          <p:cNvSpPr/>
          <p:nvPr/>
        </p:nvSpPr>
        <p:spPr>
          <a:xfrm>
            <a:off x="5692726" y="5359791"/>
            <a:ext cx="6096000" cy="923330"/>
          </a:xfrm>
          <a:prstGeom prst="rect">
            <a:avLst/>
          </a:prstGeom>
        </p:spPr>
        <p:txBody>
          <a:bodyPr wrap="square">
            <a:spAutoFit/>
          </a:bodyPr>
          <a:lstStyle/>
          <a:p>
            <a:r>
              <a:rPr lang="fr-FR" dirty="0" smtClean="0"/>
              <a:t> Cet individu était connu des autorités, ayant été condamné en 2012 pour des infractions terroristes. </a:t>
            </a:r>
            <a:r>
              <a:rPr lang="fr-FR" b="1" dirty="0" smtClean="0">
                <a:solidFill>
                  <a:srgbClr val="FF0000"/>
                </a:solidFill>
              </a:rPr>
              <a:t>Il a été remis en liberté conditionnelle en décembre 2018 »</a:t>
            </a:r>
            <a:endParaRPr lang="en-GB" b="1" dirty="0">
              <a:solidFill>
                <a:srgbClr val="FF0000"/>
              </a:solidFill>
            </a:endParaRPr>
          </a:p>
        </p:txBody>
      </p:sp>
      <p:sp>
        <p:nvSpPr>
          <p:cNvPr id="6" name="Rectangle 5"/>
          <p:cNvSpPr/>
          <p:nvPr/>
        </p:nvSpPr>
        <p:spPr>
          <a:xfrm rot="21183888">
            <a:off x="9861" y="1739089"/>
            <a:ext cx="3399777" cy="369332"/>
          </a:xfrm>
          <a:prstGeom prst="rect">
            <a:avLst/>
          </a:prstGeom>
        </p:spPr>
        <p:txBody>
          <a:bodyPr wrap="none">
            <a:spAutoFit/>
          </a:bodyPr>
          <a:lstStyle/>
          <a:p>
            <a:r>
              <a:rPr lang="fr-FR" b="1" dirty="0" smtClean="0">
                <a:solidFill>
                  <a:srgbClr val="FF0000"/>
                </a:solidFill>
              </a:rPr>
              <a:t>Il portait un bracelet électronique</a:t>
            </a:r>
            <a:endParaRPr lang="fr-FR" b="1" dirty="0">
              <a:solidFill>
                <a:srgbClr val="FF0000"/>
              </a:solidFill>
            </a:endParaRPr>
          </a:p>
        </p:txBody>
      </p:sp>
      <p:sp>
        <p:nvSpPr>
          <p:cNvPr id="1026" name="AutoShape 2" descr="Image result for usman kh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Image result for usman kh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8" descr="usman khan.jpg"/>
          <p:cNvPicPr>
            <a:picLocks noChangeAspect="1"/>
          </p:cNvPicPr>
          <p:nvPr/>
        </p:nvPicPr>
        <p:blipFill>
          <a:blip r:embed="rId3" cstate="print"/>
          <a:stretch>
            <a:fillRect/>
          </a:stretch>
        </p:blipFill>
        <p:spPr>
          <a:xfrm>
            <a:off x="3619574" y="1361048"/>
            <a:ext cx="2505075"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7457490" y="668996"/>
            <a:ext cx="4504348" cy="3046988"/>
          </a:xfrm>
          <a:prstGeom prst="rect">
            <a:avLst/>
          </a:prstGeom>
          <a:noFill/>
        </p:spPr>
        <p:txBody>
          <a:bodyPr wrap="square" rtlCol="0">
            <a:spAutoFit/>
          </a:bodyPr>
          <a:lstStyle/>
          <a:p>
            <a:r>
              <a:rPr lang="en-GB" sz="4800" dirty="0" err="1" smtClean="0">
                <a:solidFill>
                  <a:srgbClr val="00B050"/>
                </a:solidFill>
                <a:latin typeface="Rockwell Extra Bold" panose="02060903040505020403" pitchFamily="18" charset="0"/>
              </a:rPr>
              <a:t>Aurait-il</a:t>
            </a:r>
            <a:r>
              <a:rPr lang="en-GB" sz="4800" dirty="0" smtClean="0">
                <a:solidFill>
                  <a:srgbClr val="00B050"/>
                </a:solidFill>
                <a:latin typeface="Rockwell Extra Bold" panose="02060903040505020403" pitchFamily="18" charset="0"/>
              </a:rPr>
              <a:t> </a:t>
            </a:r>
            <a:r>
              <a:rPr lang="en-GB" sz="4800" dirty="0" err="1" smtClean="0">
                <a:solidFill>
                  <a:srgbClr val="00B050"/>
                </a:solidFill>
                <a:latin typeface="Rockwell Extra Bold" panose="02060903040505020403" pitchFamily="18" charset="0"/>
              </a:rPr>
              <a:t>dû</a:t>
            </a:r>
            <a:r>
              <a:rPr lang="en-GB" sz="4800" dirty="0" smtClean="0">
                <a:solidFill>
                  <a:srgbClr val="00B050"/>
                </a:solidFill>
                <a:latin typeface="Rockwell Extra Bold" panose="02060903040505020403" pitchFamily="18" charset="0"/>
              </a:rPr>
              <a:t> </a:t>
            </a:r>
            <a:r>
              <a:rPr lang="en-GB" sz="4800" dirty="0" err="1" smtClean="0">
                <a:solidFill>
                  <a:srgbClr val="00B050"/>
                </a:solidFill>
                <a:latin typeface="Rockwell Extra Bold" panose="02060903040505020403" pitchFamily="18" charset="0"/>
              </a:rPr>
              <a:t>rester</a:t>
            </a:r>
            <a:r>
              <a:rPr lang="en-GB" sz="4800" dirty="0" smtClean="0">
                <a:solidFill>
                  <a:srgbClr val="00B050"/>
                </a:solidFill>
                <a:latin typeface="Rockwell Extra Bold" panose="02060903040505020403" pitchFamily="18" charset="0"/>
              </a:rPr>
              <a:t> </a:t>
            </a:r>
            <a:r>
              <a:rPr lang="en-GB" sz="4800" dirty="0" err="1" smtClean="0">
                <a:solidFill>
                  <a:srgbClr val="00B050"/>
                </a:solidFill>
                <a:latin typeface="Rockwell Extra Bold" panose="02060903040505020403" pitchFamily="18" charset="0"/>
              </a:rPr>
              <a:t>en</a:t>
            </a:r>
            <a:r>
              <a:rPr lang="en-GB" sz="4800" dirty="0" smtClean="0">
                <a:solidFill>
                  <a:srgbClr val="00B050"/>
                </a:solidFill>
                <a:latin typeface="Rockwell Extra Bold" panose="02060903040505020403" pitchFamily="18" charset="0"/>
              </a:rPr>
              <a:t> prison, à </a:t>
            </a:r>
            <a:r>
              <a:rPr lang="en-GB" sz="4800" dirty="0" err="1" smtClean="0">
                <a:solidFill>
                  <a:srgbClr val="00B050"/>
                </a:solidFill>
                <a:latin typeface="Rockwell Extra Bold" panose="02060903040505020403" pitchFamily="18" charset="0"/>
              </a:rPr>
              <a:t>votre</a:t>
            </a:r>
            <a:r>
              <a:rPr lang="en-GB" sz="4800" dirty="0" smtClean="0">
                <a:solidFill>
                  <a:srgbClr val="00B050"/>
                </a:solidFill>
                <a:latin typeface="Rockwell Extra Bold" panose="02060903040505020403" pitchFamily="18" charset="0"/>
              </a:rPr>
              <a:t> </a:t>
            </a:r>
            <a:r>
              <a:rPr lang="en-GB" sz="4800" dirty="0" err="1" smtClean="0">
                <a:solidFill>
                  <a:srgbClr val="00B050"/>
                </a:solidFill>
                <a:latin typeface="Rockwell Extra Bold" panose="02060903040505020403" pitchFamily="18" charset="0"/>
              </a:rPr>
              <a:t>avis</a:t>
            </a:r>
            <a:r>
              <a:rPr lang="en-GB" sz="4800" dirty="0" smtClean="0">
                <a:solidFill>
                  <a:srgbClr val="00B050"/>
                </a:solidFill>
                <a:latin typeface="Rockwell Extra Bold" panose="02060903040505020403" pitchFamily="18" charset="0"/>
              </a:rPr>
              <a:t>? </a:t>
            </a:r>
            <a:endParaRPr lang="en-GB" sz="4800" dirty="0">
              <a:solidFill>
                <a:srgbClr val="00B050"/>
              </a:solidFill>
              <a:latin typeface="Rockwell Extra Bold" panose="02060903040505020403"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503" y="151695"/>
            <a:ext cx="10515600" cy="660111"/>
          </a:xfrm>
        </p:spPr>
        <p:txBody>
          <a:bodyPr>
            <a:normAutofit fontScale="90000"/>
          </a:bodyPr>
          <a:lstStyle/>
          <a:p>
            <a:r>
              <a:rPr lang="fr-FR" b="1" dirty="0" smtClean="0"/>
              <a:t>                    Répondez  à ces questions</a:t>
            </a:r>
            <a:endParaRPr lang="fr-FR" b="1" dirty="0"/>
          </a:p>
        </p:txBody>
      </p:sp>
      <p:sp>
        <p:nvSpPr>
          <p:cNvPr id="3" name="Content Placeholder 2"/>
          <p:cNvSpPr>
            <a:spLocks noGrp="1"/>
          </p:cNvSpPr>
          <p:nvPr>
            <p:ph idx="1"/>
          </p:nvPr>
        </p:nvSpPr>
        <p:spPr>
          <a:xfrm>
            <a:off x="1801091" y="1368441"/>
            <a:ext cx="9635837" cy="4557170"/>
          </a:xfrm>
          <a:solidFill>
            <a:schemeClr val="accent1">
              <a:lumMod val="40000"/>
              <a:lumOff val="60000"/>
            </a:schemeClr>
          </a:solidFill>
        </p:spPr>
        <p:txBody>
          <a:bodyPr>
            <a:normAutofit/>
          </a:bodyPr>
          <a:lstStyle/>
          <a:p>
            <a:r>
              <a:rPr lang="fr-FR" b="1" dirty="0"/>
              <a:t>Citez un moyen de prévention criminelle que vous connaissez et donnez votre opinion à son sujet</a:t>
            </a:r>
          </a:p>
          <a:p>
            <a:pPr marL="0" indent="0">
              <a:buNone/>
            </a:pPr>
            <a:endParaRPr lang="fr-FR" b="1" dirty="0" smtClean="0"/>
          </a:p>
          <a:p>
            <a:pPr marL="0" indent="0">
              <a:buNone/>
            </a:pPr>
            <a:endParaRPr lang="fr-FR" b="1" dirty="0" smtClean="0"/>
          </a:p>
          <a:p>
            <a:r>
              <a:rPr lang="fr-FR" b="1" dirty="0"/>
              <a:t>Quelles autres mesures la société devrait-elle prendre pour se protéger des criminels</a:t>
            </a:r>
            <a:r>
              <a:rPr lang="fr-FR" b="1" dirty="0" smtClean="0"/>
              <a:t>?</a:t>
            </a:r>
          </a:p>
          <a:p>
            <a:endParaRPr lang="fr-FR" b="1" dirty="0"/>
          </a:p>
          <a:p>
            <a:r>
              <a:rPr lang="fr-FR" b="1" dirty="0" smtClean="0"/>
              <a:t>Pourquoi un séjour en prison ne change-t-il pas toujours la conduite des criminels?</a:t>
            </a:r>
            <a:endParaRPr lang="fr-FR" b="1" dirty="0"/>
          </a:p>
          <a:p>
            <a:endParaRPr lang="fr-FR" b="1"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776" y="1368441"/>
            <a:ext cx="384447"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503" y="3220694"/>
            <a:ext cx="384447"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644" y="3220694"/>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17" y="4592617"/>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503" y="4588095"/>
            <a:ext cx="384447"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8889" y="4615159"/>
            <a:ext cx="384447"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1781730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363" y="156792"/>
            <a:ext cx="10515600" cy="1325563"/>
          </a:xfrm>
        </p:spPr>
        <p:txBody>
          <a:bodyPr>
            <a:normAutofit/>
          </a:bodyPr>
          <a:lstStyle/>
          <a:p>
            <a:r>
              <a:rPr lang="fr-FR" b="1" dirty="0" smtClean="0"/>
              <a:t>Regardez la vidéo ‘La peine de mort’ et prenez des notes pour répondre aux questions</a:t>
            </a:r>
            <a:endParaRPr lang="fr-FR" b="1" dirty="0"/>
          </a:p>
        </p:txBody>
      </p:sp>
      <p:sp>
        <p:nvSpPr>
          <p:cNvPr id="3" name="Content Placeholder 2"/>
          <p:cNvSpPr>
            <a:spLocks noGrp="1"/>
          </p:cNvSpPr>
          <p:nvPr>
            <p:ph idx="1"/>
          </p:nvPr>
        </p:nvSpPr>
        <p:spPr>
          <a:xfrm>
            <a:off x="1877291" y="2116570"/>
            <a:ext cx="8125691" cy="4228812"/>
          </a:xfrm>
          <a:solidFill>
            <a:schemeClr val="accent1">
              <a:lumMod val="40000"/>
              <a:lumOff val="60000"/>
            </a:schemeClr>
          </a:solidFill>
        </p:spPr>
        <p:txBody>
          <a:bodyPr>
            <a:noAutofit/>
          </a:bodyPr>
          <a:lstStyle/>
          <a:p>
            <a:pPr marL="0" indent="0">
              <a:buNone/>
            </a:pPr>
            <a:r>
              <a:rPr lang="fr-FR" b="1" dirty="0" smtClean="0"/>
              <a:t>Qu’est-ce que c’est la peine de mort?</a:t>
            </a:r>
          </a:p>
          <a:p>
            <a:pPr marL="0" indent="0">
              <a:buNone/>
            </a:pPr>
            <a:r>
              <a:rPr lang="fr-FR" b="1" dirty="0" smtClean="0"/>
              <a:t>Quels sont les moyens d’exécution?</a:t>
            </a:r>
          </a:p>
          <a:p>
            <a:pPr marL="0" indent="0">
              <a:buNone/>
            </a:pPr>
            <a:endParaRPr lang="fr-FR" b="1" dirty="0" smtClean="0"/>
          </a:p>
          <a:p>
            <a:pPr marL="0" indent="0">
              <a:buNone/>
            </a:pPr>
            <a:r>
              <a:rPr lang="fr-FR" b="1" dirty="0" smtClean="0"/>
              <a:t>Quand la France l’a-t-elle abolie?</a:t>
            </a:r>
          </a:p>
          <a:p>
            <a:pPr marL="0" indent="0">
              <a:buNone/>
            </a:pPr>
            <a:r>
              <a:rPr lang="fr-FR" b="1" dirty="0" smtClean="0"/>
              <a:t>Pour quelles raisons est-elle encore utilisée dans certains pays?</a:t>
            </a:r>
          </a:p>
          <a:p>
            <a:pPr marL="0" indent="0">
              <a:buNone/>
            </a:pPr>
            <a:endParaRPr lang="fr-FR" b="1" dirty="0" smtClean="0"/>
          </a:p>
          <a:p>
            <a:pPr marL="0" indent="0">
              <a:buNone/>
            </a:pPr>
            <a:r>
              <a:rPr lang="fr-FR" b="1" dirty="0" smtClean="0"/>
              <a:t>Pourquoi fait-elle débat?</a:t>
            </a:r>
          </a:p>
          <a:p>
            <a:endParaRPr lang="fr-FR" b="1"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800" y="2116570"/>
            <a:ext cx="392491"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799" y="3654425"/>
            <a:ext cx="392491"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424" y="3654425"/>
            <a:ext cx="392491"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799" y="5618162"/>
            <a:ext cx="392491"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496" y="5620334"/>
            <a:ext cx="392491"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93" y="5618162"/>
            <a:ext cx="392491" cy="426332"/>
          </a:xfrm>
          <a:prstGeom prst="rect">
            <a:avLst/>
          </a:prstGeom>
          <a:solidFill>
            <a:schemeClr val="bg1"/>
          </a:solidFill>
          <a:ln>
            <a:solidFill>
              <a:srgbClr val="0070C0"/>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8928" y="0"/>
            <a:ext cx="809457" cy="8094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9963" y="707623"/>
            <a:ext cx="997401" cy="837884"/>
          </a:xfrm>
          <a:prstGeom prst="rect">
            <a:avLst/>
          </a:prstGeom>
        </p:spPr>
      </p:pic>
    </p:spTree>
    <p:extLst>
      <p:ext uri="{BB962C8B-B14F-4D97-AF65-F5344CB8AC3E}">
        <p14:creationId xmlns:p14="http://schemas.microsoft.com/office/powerpoint/2010/main" val="1336866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Relevez des informations sur la peine de mort</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Débattre et argumenter au sujet de la peine de mort</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Considérer les arguments pour et contre</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060371" cy="3191300"/>
        </p:xfrm>
        <a:graphic>
          <a:graphicData uri="http://schemas.openxmlformats.org/drawingml/2006/table">
            <a:tbl>
              <a:tblPr firstRow="1" bandRow="1">
                <a:tableStyleId>{5C22544A-7EE6-4342-B048-85BDC9FD1C3A}</a:tableStyleId>
              </a:tblPr>
              <a:tblGrid>
                <a:gridCol w="2060371">
                  <a:extLst>
                    <a:ext uri="{9D8B030D-6E8A-4147-A177-3AD203B41FA5}">
                      <a16:colId xmlns:a16="http://schemas.microsoft.com/office/drawing/2014/main" val="20000"/>
                    </a:ext>
                  </a:extLst>
                </a:gridCol>
              </a:tblGrid>
              <a:tr h="856954">
                <a:tc>
                  <a:txBody>
                    <a:bodyPr/>
                    <a:lstStyle/>
                    <a:p>
                      <a:r>
                        <a:rPr lang="en-GB" sz="2400" dirty="0" err="1" smtClean="0"/>
                        <a:t>L’ordre</a:t>
                      </a:r>
                      <a:r>
                        <a:rPr lang="en-GB" sz="2400" baseline="0" dirty="0" smtClean="0"/>
                        <a:t> public</a:t>
                      </a:r>
                      <a:endParaRPr lang="en-GB" sz="240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smtClean="0">
                          <a:solidFill>
                            <a:schemeClr val="tx1"/>
                          </a:solidFill>
                        </a:rPr>
                        <a:t>La </a:t>
                      </a:r>
                      <a:r>
                        <a:rPr lang="en-GB" sz="2000" dirty="0" err="1" smtClean="0">
                          <a:solidFill>
                            <a:schemeClr val="tx1"/>
                          </a:solidFill>
                        </a:rPr>
                        <a:t>prévention</a:t>
                      </a:r>
                      <a:endParaRPr lang="en-GB" sz="2000" dirty="0" smtClean="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r>
                        <a:rPr lang="en-GB" sz="2000" dirty="0" smtClean="0">
                          <a:solidFill>
                            <a:schemeClr val="tx1"/>
                          </a:solidFill>
                        </a:rPr>
                        <a:t>Le bracelet </a:t>
                      </a:r>
                      <a:r>
                        <a:rPr lang="en-GB" sz="2000" dirty="0" err="1" smtClean="0">
                          <a:solidFill>
                            <a:schemeClr val="tx1"/>
                          </a:solidFill>
                        </a:rPr>
                        <a:t>électronique</a:t>
                      </a:r>
                      <a:r>
                        <a:rPr lang="en-GB" sz="2000" dirty="0" smtClean="0">
                          <a:solidFill>
                            <a:schemeClr val="tx1"/>
                          </a:solidFill>
                        </a:rPr>
                        <a:t> et le TIG</a:t>
                      </a:r>
                      <a:endParaRPr lang="en-GB" sz="200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r>
                        <a:rPr lang="en-GB" sz="2000" dirty="0" smtClean="0">
                          <a:solidFill>
                            <a:schemeClr val="tx1"/>
                          </a:solidFill>
                        </a:rPr>
                        <a:t>La</a:t>
                      </a:r>
                      <a:r>
                        <a:rPr lang="en-GB" sz="2000" baseline="0" dirty="0" smtClean="0">
                          <a:solidFill>
                            <a:schemeClr val="tx1"/>
                          </a:solidFill>
                        </a:rPr>
                        <a:t> </a:t>
                      </a:r>
                      <a:r>
                        <a:rPr lang="en-GB" sz="2000" baseline="0" dirty="0" err="1" smtClean="0">
                          <a:solidFill>
                            <a:schemeClr val="tx1"/>
                          </a:solidFill>
                        </a:rPr>
                        <a:t>peine</a:t>
                      </a:r>
                      <a:r>
                        <a:rPr lang="en-GB" sz="2000" baseline="0" dirty="0" smtClean="0">
                          <a:solidFill>
                            <a:schemeClr val="tx1"/>
                          </a:solidFill>
                        </a:rPr>
                        <a:t> de mort</a:t>
                      </a:r>
                      <a:endParaRPr lang="en-GB" sz="200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189258" y="3111273"/>
            <a:ext cx="579430" cy="2060371"/>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8144" y="3196074"/>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92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741" y="37519"/>
            <a:ext cx="10515600" cy="1325563"/>
          </a:xfrm>
        </p:spPr>
        <p:txBody>
          <a:bodyPr>
            <a:normAutofit/>
          </a:bodyPr>
          <a:lstStyle/>
          <a:p>
            <a:r>
              <a:rPr lang="fr-FR" b="1" dirty="0" smtClean="0"/>
              <a:t>Regardez la vidéo ‘La peine de mort’ et prenez des notes pour répondre aux questions</a:t>
            </a:r>
            <a:endParaRPr lang="fr-FR" b="1" dirty="0"/>
          </a:p>
        </p:txBody>
      </p:sp>
      <p:sp>
        <p:nvSpPr>
          <p:cNvPr id="3" name="Content Placeholder 2"/>
          <p:cNvSpPr>
            <a:spLocks noGrp="1"/>
          </p:cNvSpPr>
          <p:nvPr>
            <p:ph idx="1"/>
          </p:nvPr>
        </p:nvSpPr>
        <p:spPr>
          <a:xfrm>
            <a:off x="1877291" y="2116570"/>
            <a:ext cx="9220200" cy="4228812"/>
          </a:xfrm>
          <a:solidFill>
            <a:schemeClr val="accent1">
              <a:lumMod val="40000"/>
              <a:lumOff val="60000"/>
            </a:schemeClr>
          </a:solidFill>
        </p:spPr>
        <p:txBody>
          <a:bodyPr>
            <a:noAutofit/>
          </a:bodyPr>
          <a:lstStyle/>
          <a:p>
            <a:pPr marL="0" indent="0">
              <a:buNone/>
            </a:pPr>
            <a:r>
              <a:rPr lang="fr-FR" sz="2400" b="1" dirty="0" smtClean="0"/>
              <a:t>La peine de mort c’est quand la loi autorise l’exécution d’un condamné coupable de crimes graves. L’exécution est par injection, électrocution ou fusillade.</a:t>
            </a:r>
          </a:p>
          <a:p>
            <a:pPr marL="0" indent="0">
              <a:buNone/>
            </a:pPr>
            <a:endParaRPr lang="fr-FR" sz="2400" b="1" dirty="0" smtClean="0"/>
          </a:p>
          <a:p>
            <a:pPr marL="0" indent="0">
              <a:buNone/>
            </a:pPr>
            <a:r>
              <a:rPr lang="fr-FR" sz="2400" b="1" dirty="0" smtClean="0"/>
              <a:t>La France l’a abolie en 1981. Ceux qui sont pour la peine de mort disent qu’elle fait peur aux criminels et réduit la criminalité. Dans certains pays, parfois elle est utilisée pour intimider le peuple ou l’empêcher de s’exprimer ou de critiquer le pouvoir.</a:t>
            </a:r>
          </a:p>
          <a:p>
            <a:pPr marL="0" indent="0">
              <a:buNone/>
            </a:pPr>
            <a:endParaRPr lang="fr-FR" sz="2400" b="1" dirty="0" smtClean="0"/>
          </a:p>
          <a:p>
            <a:pPr marL="0" indent="0">
              <a:buNone/>
            </a:pPr>
            <a:r>
              <a:rPr lang="fr-FR" sz="2400" b="1" dirty="0" smtClean="0"/>
              <a:t>La peine de mort fait débat car elle est contraire </a:t>
            </a:r>
            <a:r>
              <a:rPr lang="fr-FR" sz="2400" b="1" dirty="0"/>
              <a:t>à</a:t>
            </a:r>
            <a:r>
              <a:rPr lang="fr-FR" sz="2400" b="1" dirty="0" smtClean="0"/>
              <a:t> la déclaration des droits de l’homme qui dit que tout individu à le droit </a:t>
            </a:r>
            <a:r>
              <a:rPr lang="fr-FR" sz="2400" b="1" dirty="0"/>
              <a:t>à</a:t>
            </a:r>
            <a:r>
              <a:rPr lang="fr-FR" sz="2400" b="1" dirty="0" smtClean="0"/>
              <a:t> la vie</a:t>
            </a:r>
          </a:p>
          <a:p>
            <a:endParaRPr lang="fr-FR" b="1"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800" y="2116570"/>
            <a:ext cx="392491"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799" y="3654425"/>
            <a:ext cx="392491"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424" y="3654425"/>
            <a:ext cx="392491"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4799" y="5618162"/>
            <a:ext cx="392491"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496" y="5620334"/>
            <a:ext cx="392491"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93" y="5618162"/>
            <a:ext cx="392491" cy="426332"/>
          </a:xfrm>
          <a:prstGeom prst="rect">
            <a:avLst/>
          </a:prstGeom>
          <a:solidFill>
            <a:schemeClr val="bg1"/>
          </a:solidFill>
          <a:ln>
            <a:solidFill>
              <a:srgbClr val="0070C0"/>
            </a:solidFill>
          </a:ln>
        </p:spPr>
      </p:pic>
      <p:sp>
        <p:nvSpPr>
          <p:cNvPr id="10" name="TextBox 9"/>
          <p:cNvSpPr txBox="1"/>
          <p:nvPr/>
        </p:nvSpPr>
        <p:spPr>
          <a:xfrm rot="757580">
            <a:off x="9046387" y="1508993"/>
            <a:ext cx="3130729" cy="461665"/>
          </a:xfrm>
          <a:prstGeom prst="rect">
            <a:avLst/>
          </a:prstGeom>
          <a:noFill/>
        </p:spPr>
        <p:txBody>
          <a:bodyPr wrap="none" rtlCol="0">
            <a:spAutoFit/>
          </a:bodyPr>
          <a:lstStyle/>
          <a:p>
            <a:r>
              <a:rPr lang="fr-FR" sz="2400" b="1" dirty="0" smtClean="0">
                <a:solidFill>
                  <a:srgbClr val="FF0000"/>
                </a:solidFill>
              </a:rPr>
              <a:t>Les réponses possibles </a:t>
            </a:r>
            <a:endParaRPr lang="fr-FR" sz="2400" b="1" dirty="0">
              <a:solidFill>
                <a:srgbClr val="FF0000"/>
              </a:solidFill>
            </a:endParaRPr>
          </a:p>
        </p:txBody>
      </p:sp>
    </p:spTree>
    <p:extLst>
      <p:ext uri="{BB962C8B-B14F-4D97-AF65-F5344CB8AC3E}">
        <p14:creationId xmlns:p14="http://schemas.microsoft.com/office/powerpoint/2010/main" val="3062119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7" y="569914"/>
            <a:ext cx="10515600" cy="867929"/>
          </a:xfrm>
        </p:spPr>
        <p:txBody>
          <a:bodyPr>
            <a:normAutofit fontScale="90000"/>
          </a:bodyPr>
          <a:lstStyle/>
          <a:p>
            <a:r>
              <a:rPr lang="fr-FR" sz="6000" b="1" dirty="0" smtClean="0"/>
              <a:t>La peine de mort- </a:t>
            </a:r>
            <a:r>
              <a:rPr lang="fr-FR" dirty="0" smtClean="0"/>
              <a:t>Trouver 4 arguments POUR et 4 arguments CONTRE</a:t>
            </a:r>
            <a:endParaRPr lang="fr-FR" dirty="0"/>
          </a:p>
        </p:txBody>
      </p:sp>
      <p:sp>
        <p:nvSpPr>
          <p:cNvPr id="4" name="Oval 3"/>
          <p:cNvSpPr/>
          <p:nvPr/>
        </p:nvSpPr>
        <p:spPr>
          <a:xfrm>
            <a:off x="2632365" y="3186545"/>
            <a:ext cx="2119745" cy="1427018"/>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POUR</a:t>
            </a:r>
            <a:endParaRPr lang="fr-FR" sz="3200" dirty="0">
              <a:solidFill>
                <a:schemeClr val="tx1"/>
              </a:solidFill>
            </a:endParaRPr>
          </a:p>
        </p:txBody>
      </p:sp>
      <p:cxnSp>
        <p:nvCxnSpPr>
          <p:cNvPr id="8" name="Straight Arrow Connector 7"/>
          <p:cNvCxnSpPr/>
          <p:nvPr/>
        </p:nvCxnSpPr>
        <p:spPr>
          <a:xfrm flipH="1" flipV="1">
            <a:off x="2022764" y="2479963"/>
            <a:ext cx="955964" cy="886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88873" y="2521309"/>
            <a:ext cx="983672" cy="845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022764" y="4408774"/>
            <a:ext cx="872837" cy="907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12673" y="4408774"/>
            <a:ext cx="1136072"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592291" y="3186545"/>
            <a:ext cx="2119745" cy="1427018"/>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CONTRE</a:t>
            </a:r>
            <a:endParaRPr lang="fr-FR" sz="2800" dirty="0">
              <a:solidFill>
                <a:schemeClr val="tx1"/>
              </a:solidFill>
            </a:endParaRPr>
          </a:p>
        </p:txBody>
      </p:sp>
      <p:cxnSp>
        <p:nvCxnSpPr>
          <p:cNvPr id="21" name="Straight Arrow Connector 20"/>
          <p:cNvCxnSpPr/>
          <p:nvPr/>
        </p:nvCxnSpPr>
        <p:spPr>
          <a:xfrm flipH="1" flipV="1">
            <a:off x="6982690" y="2479963"/>
            <a:ext cx="955964" cy="886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448799" y="2521309"/>
            <a:ext cx="983672" cy="845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982690" y="4408774"/>
            <a:ext cx="872837" cy="907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372599" y="4408774"/>
            <a:ext cx="1136072"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584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462" y="4653136"/>
            <a:ext cx="7817224" cy="1828800"/>
          </a:xfrm>
        </p:spPr>
        <p:txBody>
          <a:bodyPr/>
          <a:lstStyle/>
          <a:p>
            <a:pPr>
              <a:buNone/>
            </a:pPr>
            <a:r>
              <a:rPr lang="en-GB" dirty="0" smtClean="0"/>
              <a:t>    “ </a:t>
            </a:r>
            <a:r>
              <a:rPr lang="en-GB" sz="2800" dirty="0" smtClean="0"/>
              <a:t>60% des </a:t>
            </a:r>
            <a:r>
              <a:rPr lang="en-GB" sz="2800" dirty="0" err="1" smtClean="0"/>
              <a:t>détenus</a:t>
            </a:r>
            <a:r>
              <a:rPr lang="en-GB" sz="2800" dirty="0" smtClean="0"/>
              <a:t> </a:t>
            </a:r>
            <a:r>
              <a:rPr lang="en-GB" sz="2800" dirty="0" err="1" smtClean="0"/>
              <a:t>récidivent</a:t>
            </a:r>
            <a:r>
              <a:rPr lang="en-GB" sz="2800" dirty="0" smtClean="0"/>
              <a:t> </a:t>
            </a:r>
            <a:r>
              <a:rPr lang="en-GB" sz="2800" dirty="0" err="1" smtClean="0"/>
              <a:t>dans</a:t>
            </a:r>
            <a:r>
              <a:rPr lang="en-GB" sz="2800" dirty="0" smtClean="0"/>
              <a:t> les </a:t>
            </a:r>
            <a:r>
              <a:rPr lang="en-GB" sz="2800" dirty="0" err="1" smtClean="0"/>
              <a:t>cinq</a:t>
            </a:r>
            <a:r>
              <a:rPr lang="en-GB" sz="2800" dirty="0" smtClean="0"/>
              <a:t> </a:t>
            </a:r>
            <a:r>
              <a:rPr lang="en-GB" sz="2800" dirty="0" err="1" smtClean="0"/>
              <a:t>ans</a:t>
            </a:r>
            <a:r>
              <a:rPr lang="en-GB" sz="2800" dirty="0" smtClean="0"/>
              <a:t>  </a:t>
            </a:r>
          </a:p>
          <a:p>
            <a:pPr>
              <a:buNone/>
            </a:pPr>
            <a:r>
              <a:rPr lang="en-GB" sz="2800" dirty="0" smtClean="0"/>
              <a:t>                         </a:t>
            </a:r>
            <a:r>
              <a:rPr lang="en-GB" sz="2800" dirty="0" err="1" smtClean="0"/>
              <a:t>suivant</a:t>
            </a:r>
            <a:r>
              <a:rPr lang="en-GB" sz="2800" dirty="0" smtClean="0"/>
              <a:t> </a:t>
            </a:r>
            <a:r>
              <a:rPr lang="en-GB" sz="2800" dirty="0" err="1" smtClean="0"/>
              <a:t>leur</a:t>
            </a:r>
            <a:r>
              <a:rPr lang="en-GB" sz="2800" dirty="0" smtClean="0"/>
              <a:t> </a:t>
            </a:r>
            <a:r>
              <a:rPr lang="en-GB" sz="2800" dirty="0" err="1" smtClean="0"/>
              <a:t>libération</a:t>
            </a:r>
            <a:r>
              <a:rPr lang="en-GB" sz="2800" dirty="0" smtClean="0"/>
              <a:t>.</a:t>
            </a:r>
          </a:p>
          <a:p>
            <a:pPr>
              <a:buNone/>
            </a:pPr>
            <a:r>
              <a:rPr lang="en-GB" sz="2800" dirty="0" smtClean="0"/>
              <a:t>                  La prison, </a:t>
            </a:r>
            <a:r>
              <a:rPr lang="en-GB" sz="2800" dirty="0" err="1" smtClean="0"/>
              <a:t>c’est</a:t>
            </a:r>
            <a:r>
              <a:rPr lang="en-GB" sz="2800" dirty="0" smtClean="0"/>
              <a:t> </a:t>
            </a:r>
            <a:r>
              <a:rPr lang="en-GB" sz="2800" dirty="0" err="1" smtClean="0"/>
              <a:t>l’école</a:t>
            </a:r>
            <a:r>
              <a:rPr lang="en-GB" sz="2800" dirty="0" smtClean="0"/>
              <a:t> du crime”</a:t>
            </a:r>
            <a:endParaRPr lang="en-GB" sz="2800" dirty="0"/>
          </a:p>
        </p:txBody>
      </p:sp>
      <p:sp>
        <p:nvSpPr>
          <p:cNvPr id="1026" name="AutoShape 2" descr="Image result for laprison c'est l'ecole du crime"/>
          <p:cNvSpPr>
            <a:spLocks noChangeAspect="1" noChangeArrowheads="1"/>
          </p:cNvSpPr>
          <p:nvPr/>
        </p:nvSpPr>
        <p:spPr bwMode="auto">
          <a:xfrm>
            <a:off x="84667" y="-800100"/>
            <a:ext cx="3403600" cy="16668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laprison c'est l'ecole du crime"/>
          <p:cNvPicPr>
            <a:picLocks noChangeAspect="1" noChangeArrowheads="1"/>
          </p:cNvPicPr>
          <p:nvPr/>
        </p:nvPicPr>
        <p:blipFill>
          <a:blip r:embed="rId2" cstate="print"/>
          <a:srcRect/>
          <a:stretch>
            <a:fillRect/>
          </a:stretch>
        </p:blipFill>
        <p:spPr bwMode="auto">
          <a:xfrm>
            <a:off x="1679509" y="188641"/>
            <a:ext cx="8352928" cy="4236463"/>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7" y="184156"/>
            <a:ext cx="10515600" cy="867929"/>
          </a:xfrm>
        </p:spPr>
        <p:txBody>
          <a:bodyPr>
            <a:normAutofit fontScale="90000"/>
          </a:bodyPr>
          <a:lstStyle/>
          <a:p>
            <a:r>
              <a:rPr lang="fr-FR" sz="6000" b="1" dirty="0" smtClean="0"/>
              <a:t>La peine de mort- </a:t>
            </a:r>
            <a:r>
              <a:rPr lang="fr-FR" dirty="0" smtClean="0"/>
              <a:t>Trouver 4 arguments POUR et 4 arguments CONTRE</a:t>
            </a:r>
            <a:endParaRPr lang="fr-FR" dirty="0"/>
          </a:p>
        </p:txBody>
      </p:sp>
      <p:sp>
        <p:nvSpPr>
          <p:cNvPr id="4" name="Oval 3"/>
          <p:cNvSpPr/>
          <p:nvPr/>
        </p:nvSpPr>
        <p:spPr>
          <a:xfrm>
            <a:off x="2632365" y="3186545"/>
            <a:ext cx="2119745" cy="1427018"/>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POUR</a:t>
            </a:r>
            <a:endParaRPr lang="fr-FR" sz="3200" dirty="0">
              <a:solidFill>
                <a:schemeClr val="tx1"/>
              </a:solidFill>
            </a:endParaRPr>
          </a:p>
        </p:txBody>
      </p:sp>
      <p:cxnSp>
        <p:nvCxnSpPr>
          <p:cNvPr id="8" name="Straight Arrow Connector 7"/>
          <p:cNvCxnSpPr/>
          <p:nvPr/>
        </p:nvCxnSpPr>
        <p:spPr>
          <a:xfrm flipH="1" flipV="1">
            <a:off x="2022764" y="2479963"/>
            <a:ext cx="955964" cy="886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88873" y="2521309"/>
            <a:ext cx="983672" cy="845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022764" y="4408774"/>
            <a:ext cx="872837" cy="907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12673" y="4408774"/>
            <a:ext cx="1136072"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592291" y="3186545"/>
            <a:ext cx="2119745" cy="1427018"/>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CONTRE</a:t>
            </a:r>
            <a:endParaRPr lang="fr-FR" sz="2800" dirty="0">
              <a:solidFill>
                <a:schemeClr val="tx1"/>
              </a:solidFill>
            </a:endParaRPr>
          </a:p>
        </p:txBody>
      </p:sp>
      <p:cxnSp>
        <p:nvCxnSpPr>
          <p:cNvPr id="21" name="Straight Arrow Connector 20"/>
          <p:cNvCxnSpPr/>
          <p:nvPr/>
        </p:nvCxnSpPr>
        <p:spPr>
          <a:xfrm flipH="1" flipV="1">
            <a:off x="6982690" y="2479963"/>
            <a:ext cx="955964" cy="886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448799" y="2521309"/>
            <a:ext cx="983672" cy="845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982690" y="4408774"/>
            <a:ext cx="872837" cy="907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372599" y="4408774"/>
            <a:ext cx="1136072"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407840">
            <a:off x="9038023" y="801770"/>
            <a:ext cx="3130729" cy="461665"/>
          </a:xfrm>
          <a:prstGeom prst="rect">
            <a:avLst/>
          </a:prstGeom>
          <a:noFill/>
        </p:spPr>
        <p:txBody>
          <a:bodyPr wrap="none" rtlCol="0">
            <a:spAutoFit/>
          </a:bodyPr>
          <a:lstStyle/>
          <a:p>
            <a:r>
              <a:rPr lang="fr-FR" sz="2400" b="1" dirty="0" smtClean="0">
                <a:solidFill>
                  <a:srgbClr val="FF0000"/>
                </a:solidFill>
              </a:rPr>
              <a:t>Les réponses possibles </a:t>
            </a:r>
            <a:endParaRPr lang="fr-FR" sz="2400" b="1" dirty="0">
              <a:solidFill>
                <a:srgbClr val="FF0000"/>
              </a:solidFill>
            </a:endParaRPr>
          </a:p>
        </p:txBody>
      </p:sp>
      <p:sp>
        <p:nvSpPr>
          <p:cNvPr id="3" name="TextBox 2"/>
          <p:cNvSpPr txBox="1"/>
          <p:nvPr/>
        </p:nvSpPr>
        <p:spPr>
          <a:xfrm>
            <a:off x="755074" y="1886238"/>
            <a:ext cx="1614054" cy="646331"/>
          </a:xfrm>
          <a:prstGeom prst="rect">
            <a:avLst/>
          </a:prstGeom>
          <a:noFill/>
        </p:spPr>
        <p:txBody>
          <a:bodyPr wrap="square" rtlCol="0">
            <a:spAutoFit/>
          </a:bodyPr>
          <a:lstStyle/>
          <a:p>
            <a:pPr algn="ctr"/>
            <a:r>
              <a:rPr lang="fr-FR" dirty="0" smtClean="0"/>
              <a:t>Œil pour œil, dent pour dent</a:t>
            </a:r>
            <a:endParaRPr lang="fr-FR" dirty="0"/>
          </a:p>
        </p:txBody>
      </p:sp>
      <p:sp>
        <p:nvSpPr>
          <p:cNvPr id="15" name="TextBox 14"/>
          <p:cNvSpPr txBox="1"/>
          <p:nvPr/>
        </p:nvSpPr>
        <p:spPr>
          <a:xfrm>
            <a:off x="574968" y="5392238"/>
            <a:ext cx="2680853" cy="923330"/>
          </a:xfrm>
          <a:prstGeom prst="rect">
            <a:avLst/>
          </a:prstGeom>
          <a:noFill/>
        </p:spPr>
        <p:txBody>
          <a:bodyPr wrap="square" rtlCol="0">
            <a:spAutoFit/>
          </a:bodyPr>
          <a:lstStyle/>
          <a:p>
            <a:pPr algn="ctr"/>
            <a:r>
              <a:rPr lang="fr-FR" dirty="0" smtClean="0"/>
              <a:t>Elle écarte définitivement les dangereux criminels de la société</a:t>
            </a:r>
            <a:endParaRPr lang="fr-FR" dirty="0"/>
          </a:p>
        </p:txBody>
      </p:sp>
      <p:sp>
        <p:nvSpPr>
          <p:cNvPr id="16" name="TextBox 15"/>
          <p:cNvSpPr txBox="1"/>
          <p:nvPr/>
        </p:nvSpPr>
        <p:spPr>
          <a:xfrm>
            <a:off x="4295182" y="1657650"/>
            <a:ext cx="1972934" cy="923330"/>
          </a:xfrm>
          <a:prstGeom prst="rect">
            <a:avLst/>
          </a:prstGeom>
          <a:noFill/>
        </p:spPr>
        <p:txBody>
          <a:bodyPr wrap="square" rtlCol="0">
            <a:spAutoFit/>
          </a:bodyPr>
          <a:lstStyle/>
          <a:p>
            <a:pPr algn="ctr"/>
            <a:r>
              <a:rPr lang="fr-FR" dirty="0" smtClean="0"/>
              <a:t>Pour faire de la place dans les prisons</a:t>
            </a:r>
            <a:endParaRPr lang="fr-FR" dirty="0"/>
          </a:p>
        </p:txBody>
      </p:sp>
      <p:sp>
        <p:nvSpPr>
          <p:cNvPr id="17" name="TextBox 16"/>
          <p:cNvSpPr txBox="1"/>
          <p:nvPr/>
        </p:nvSpPr>
        <p:spPr>
          <a:xfrm>
            <a:off x="4156364" y="5308251"/>
            <a:ext cx="1898073" cy="923330"/>
          </a:xfrm>
          <a:prstGeom prst="rect">
            <a:avLst/>
          </a:prstGeom>
          <a:noFill/>
        </p:spPr>
        <p:txBody>
          <a:bodyPr wrap="square" rtlCol="0">
            <a:spAutoFit/>
          </a:bodyPr>
          <a:lstStyle/>
          <a:p>
            <a:pPr algn="ctr"/>
            <a:r>
              <a:rPr lang="fr-FR" dirty="0" smtClean="0"/>
              <a:t>Soulagement pour les familles des victimes</a:t>
            </a:r>
            <a:endParaRPr lang="fr-FR" dirty="0"/>
          </a:p>
        </p:txBody>
      </p:sp>
      <p:sp>
        <p:nvSpPr>
          <p:cNvPr id="18" name="TextBox 17"/>
          <p:cNvSpPr txBox="1"/>
          <p:nvPr/>
        </p:nvSpPr>
        <p:spPr>
          <a:xfrm>
            <a:off x="6385607" y="5316247"/>
            <a:ext cx="2856832" cy="923330"/>
          </a:xfrm>
          <a:prstGeom prst="rect">
            <a:avLst/>
          </a:prstGeom>
          <a:noFill/>
        </p:spPr>
        <p:txBody>
          <a:bodyPr wrap="square" rtlCol="0">
            <a:spAutoFit/>
          </a:bodyPr>
          <a:lstStyle/>
          <a:p>
            <a:pPr algn="ctr"/>
            <a:r>
              <a:rPr lang="fr-FR" dirty="0" smtClean="0"/>
              <a:t>La justice n’est pas infaillible mais la peine de mort est irréversible</a:t>
            </a:r>
            <a:endParaRPr lang="fr-FR" dirty="0"/>
          </a:p>
        </p:txBody>
      </p:sp>
      <p:sp>
        <p:nvSpPr>
          <p:cNvPr id="19" name="TextBox 18"/>
          <p:cNvSpPr txBox="1"/>
          <p:nvPr/>
        </p:nvSpPr>
        <p:spPr>
          <a:xfrm>
            <a:off x="9803956" y="1886238"/>
            <a:ext cx="2138660" cy="646331"/>
          </a:xfrm>
          <a:prstGeom prst="rect">
            <a:avLst/>
          </a:prstGeom>
          <a:noFill/>
        </p:spPr>
        <p:txBody>
          <a:bodyPr wrap="square" rtlCol="0">
            <a:spAutoFit/>
          </a:bodyPr>
          <a:lstStyle/>
          <a:p>
            <a:pPr algn="ctr"/>
            <a:r>
              <a:rPr lang="fr-FR" dirty="0" smtClean="0"/>
              <a:t>Violation des droits de l’homme</a:t>
            </a:r>
            <a:endParaRPr lang="fr-FR" dirty="0"/>
          </a:p>
        </p:txBody>
      </p:sp>
      <p:sp>
        <p:nvSpPr>
          <p:cNvPr id="25" name="TextBox 24"/>
          <p:cNvSpPr txBox="1"/>
          <p:nvPr/>
        </p:nvSpPr>
        <p:spPr>
          <a:xfrm>
            <a:off x="6877716" y="1599632"/>
            <a:ext cx="1723817" cy="923330"/>
          </a:xfrm>
          <a:prstGeom prst="rect">
            <a:avLst/>
          </a:prstGeom>
          <a:noFill/>
        </p:spPr>
        <p:txBody>
          <a:bodyPr wrap="square" rtlCol="0">
            <a:spAutoFit/>
          </a:bodyPr>
          <a:lstStyle/>
          <a:p>
            <a:pPr algn="ctr"/>
            <a:r>
              <a:rPr lang="fr-FR" dirty="0" smtClean="0"/>
              <a:t>Aucune preuve qu’elle est dissuasive</a:t>
            </a:r>
            <a:endParaRPr lang="fr-FR" dirty="0"/>
          </a:p>
        </p:txBody>
      </p:sp>
      <p:sp>
        <p:nvSpPr>
          <p:cNvPr id="26" name="TextBox 25"/>
          <p:cNvSpPr txBox="1"/>
          <p:nvPr/>
        </p:nvSpPr>
        <p:spPr>
          <a:xfrm>
            <a:off x="10330430" y="5242859"/>
            <a:ext cx="1785368" cy="923330"/>
          </a:xfrm>
          <a:prstGeom prst="rect">
            <a:avLst/>
          </a:prstGeom>
          <a:noFill/>
        </p:spPr>
        <p:txBody>
          <a:bodyPr wrap="square" rtlCol="0">
            <a:spAutoFit/>
          </a:bodyPr>
          <a:lstStyle/>
          <a:p>
            <a:pPr algn="ctr"/>
            <a:r>
              <a:rPr lang="fr-FR" dirty="0" smtClean="0"/>
              <a:t>Elle coûte plus chère que la prison à vie</a:t>
            </a:r>
            <a:endParaRPr lang="fr-FR" dirty="0"/>
          </a:p>
        </p:txBody>
      </p:sp>
    </p:spTree>
    <p:extLst>
      <p:ext uri="{BB962C8B-B14F-4D97-AF65-F5344CB8AC3E}">
        <p14:creationId xmlns:p14="http://schemas.microsoft.com/office/powerpoint/2010/main" val="3200031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695" y="186780"/>
            <a:ext cx="10515600" cy="934015"/>
          </a:xfrm>
        </p:spPr>
        <p:txBody>
          <a:bodyPr/>
          <a:lstStyle/>
          <a:p>
            <a:r>
              <a:rPr lang="fr-FR" b="1" dirty="0" smtClean="0"/>
              <a:t>Débat: Pour ou contre la peine de mort?</a:t>
            </a:r>
            <a:endParaRPr lang="fr-FR" b="1" dirty="0"/>
          </a:p>
        </p:txBody>
      </p:sp>
      <p:pic>
        <p:nvPicPr>
          <p:cNvPr id="4" name="Picture 3"/>
          <p:cNvPicPr>
            <a:picLocks noChangeAspect="1"/>
          </p:cNvPicPr>
          <p:nvPr/>
        </p:nvPicPr>
        <p:blipFill rotWithShape="1">
          <a:blip r:embed="rId2" cstate="print"/>
          <a:srcRect b="11141"/>
          <a:stretch/>
        </p:blipFill>
        <p:spPr>
          <a:xfrm>
            <a:off x="5647048" y="2417431"/>
            <a:ext cx="1449374" cy="18030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9278" y="0"/>
            <a:ext cx="1000991" cy="1000991"/>
          </a:xfrm>
          <a:prstGeom prst="rect">
            <a:avLst/>
          </a:prstGeom>
        </p:spPr>
      </p:pic>
      <p:sp>
        <p:nvSpPr>
          <p:cNvPr id="3" name="Oval Callout 2"/>
          <p:cNvSpPr/>
          <p:nvPr/>
        </p:nvSpPr>
        <p:spPr>
          <a:xfrm>
            <a:off x="1719618" y="1924334"/>
            <a:ext cx="3220872" cy="2789236"/>
          </a:xfrm>
          <a:prstGeom prst="wedgeEllipseCallou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Callout 5"/>
          <p:cNvSpPr/>
          <p:nvPr/>
        </p:nvSpPr>
        <p:spPr>
          <a:xfrm>
            <a:off x="7632432" y="1924334"/>
            <a:ext cx="3220872" cy="2789236"/>
          </a:xfrm>
          <a:prstGeom prst="wedgeEllipseCallout">
            <a:avLst>
              <a:gd name="adj1" fmla="val 27048"/>
              <a:gd name="adj2" fmla="val 63968"/>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2019869" y="2028896"/>
            <a:ext cx="2620370" cy="2246769"/>
          </a:xfrm>
          <a:prstGeom prst="rect">
            <a:avLst/>
          </a:prstGeom>
          <a:noFill/>
        </p:spPr>
        <p:txBody>
          <a:bodyPr wrap="square" rtlCol="0">
            <a:spAutoFit/>
          </a:bodyPr>
          <a:lstStyle/>
          <a:p>
            <a:pPr algn="ctr"/>
            <a:r>
              <a:rPr lang="fr-FR" sz="2800" b="1" dirty="0" smtClean="0"/>
              <a:t>Opinion 1:</a:t>
            </a:r>
          </a:p>
          <a:p>
            <a:pPr algn="ctr"/>
            <a:endParaRPr lang="fr-FR" sz="2800" b="1" dirty="0" smtClean="0"/>
          </a:p>
          <a:p>
            <a:pPr algn="ctr"/>
            <a:r>
              <a:rPr lang="fr-FR" sz="2800" b="1" dirty="0" smtClean="0"/>
              <a:t>La peine de mort devrait être rétablie </a:t>
            </a:r>
            <a:endParaRPr lang="fr-FR" sz="2800" b="1" dirty="0"/>
          </a:p>
        </p:txBody>
      </p:sp>
      <p:sp>
        <p:nvSpPr>
          <p:cNvPr id="8" name="TextBox 7"/>
          <p:cNvSpPr txBox="1"/>
          <p:nvPr/>
        </p:nvSpPr>
        <p:spPr>
          <a:xfrm>
            <a:off x="7932683" y="2195567"/>
            <a:ext cx="2620370" cy="2000548"/>
          </a:xfrm>
          <a:prstGeom prst="rect">
            <a:avLst/>
          </a:prstGeom>
          <a:noFill/>
        </p:spPr>
        <p:txBody>
          <a:bodyPr wrap="square" rtlCol="0">
            <a:spAutoFit/>
          </a:bodyPr>
          <a:lstStyle/>
          <a:p>
            <a:pPr algn="ctr"/>
            <a:r>
              <a:rPr lang="fr-FR" sz="2800" b="1" dirty="0" smtClean="0"/>
              <a:t>Opinion 2:</a:t>
            </a:r>
          </a:p>
          <a:p>
            <a:pPr algn="ctr"/>
            <a:endParaRPr lang="fr-FR" sz="2400" b="1" dirty="0" smtClean="0"/>
          </a:p>
          <a:p>
            <a:pPr algn="ctr"/>
            <a:r>
              <a:rPr lang="fr-FR" sz="2400" b="1" dirty="0" smtClean="0"/>
              <a:t>La peine de mort a été abolie et c’est bien comme ça!</a:t>
            </a:r>
            <a:endParaRPr lang="fr-FR" sz="2400" b="1" dirty="0"/>
          </a:p>
        </p:txBody>
      </p:sp>
      <p:sp>
        <p:nvSpPr>
          <p:cNvPr id="9" name="TextBox 8"/>
          <p:cNvSpPr txBox="1"/>
          <p:nvPr/>
        </p:nvSpPr>
        <p:spPr>
          <a:xfrm>
            <a:off x="1719618" y="5595581"/>
            <a:ext cx="9389660" cy="954107"/>
          </a:xfrm>
          <a:prstGeom prst="rect">
            <a:avLst/>
          </a:prstGeom>
          <a:solidFill>
            <a:schemeClr val="accent1">
              <a:lumMod val="40000"/>
              <a:lumOff val="60000"/>
            </a:schemeClr>
          </a:solidFill>
        </p:spPr>
        <p:txBody>
          <a:bodyPr wrap="square" rtlCol="0">
            <a:spAutoFit/>
          </a:bodyPr>
          <a:lstStyle/>
          <a:p>
            <a:r>
              <a:rPr lang="fr-FR" sz="2800" b="1" dirty="0" smtClean="0"/>
              <a:t>Choisissez une opinion puis trouvez une personne dans la classe qui est d’opinion différente et faîtes un débat</a:t>
            </a:r>
            <a:endParaRPr lang="fr-FR" sz="2800" b="1" dirty="0"/>
          </a:p>
        </p:txBody>
      </p:sp>
    </p:spTree>
    <p:extLst>
      <p:ext uri="{BB962C8B-B14F-4D97-AF65-F5344CB8AC3E}">
        <p14:creationId xmlns:p14="http://schemas.microsoft.com/office/powerpoint/2010/main" val="1353807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613" y="195968"/>
            <a:ext cx="10515600" cy="871993"/>
          </a:xfrm>
        </p:spPr>
        <p:txBody>
          <a:bodyPr>
            <a:normAutofit/>
          </a:bodyPr>
          <a:lstStyle/>
          <a:p>
            <a:r>
              <a:rPr lang="fr-FR" sz="4800" b="1" dirty="0" smtClean="0"/>
              <a:t>Verbes suivis de l’infinitif: à/ de ou rien</a:t>
            </a:r>
            <a:endParaRPr lang="fr-FR" sz="4800" b="1" dirty="0"/>
          </a:p>
        </p:txBody>
      </p:sp>
      <p:sp>
        <p:nvSpPr>
          <p:cNvPr id="3" name="Content Placeholder 2"/>
          <p:cNvSpPr>
            <a:spLocks noGrp="1"/>
          </p:cNvSpPr>
          <p:nvPr>
            <p:ph idx="1"/>
          </p:nvPr>
        </p:nvSpPr>
        <p:spPr>
          <a:xfrm>
            <a:off x="838200" y="1239387"/>
            <a:ext cx="10515600" cy="4351338"/>
          </a:xfrm>
        </p:spPr>
        <p:txBody>
          <a:bodyPr/>
          <a:lstStyle/>
          <a:p>
            <a:r>
              <a:rPr lang="fr-FR" dirty="0" smtClean="0"/>
              <a:t>Écoutez les phrases pour chaque verbe et classez-les dans la bonne catégorie</a:t>
            </a:r>
          </a:p>
          <a:p>
            <a:pPr marL="0" indent="0">
              <a:buNone/>
            </a:pPr>
            <a:endParaRPr lang="fr-FR" dirty="0"/>
          </a:p>
        </p:txBody>
      </p:sp>
      <p:graphicFrame>
        <p:nvGraphicFramePr>
          <p:cNvPr id="5" name="Table 4"/>
          <p:cNvGraphicFramePr>
            <a:graphicFrameLocks noGrp="1"/>
          </p:cNvGraphicFramePr>
          <p:nvPr>
            <p:extLst>
              <p:ext uri="{D42A27DB-BD31-4B8C-83A1-F6EECF244321}">
                <p14:modId xmlns:p14="http://schemas.microsoft.com/office/powerpoint/2010/main" val="1686996209"/>
              </p:ext>
            </p:extLst>
          </p:nvPr>
        </p:nvGraphicFramePr>
        <p:xfrm>
          <a:off x="2031999" y="5218676"/>
          <a:ext cx="8127999" cy="828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fr-FR" dirty="0" smtClean="0">
                          <a:solidFill>
                            <a:sysClr val="windowText" lastClr="000000"/>
                          </a:solidFill>
                        </a:rPr>
                        <a:t>Verbe + à + infinitif</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dirty="0" smtClean="0">
                          <a:solidFill>
                            <a:sysClr val="windowText" lastClr="000000"/>
                          </a:solidFill>
                        </a:rPr>
                        <a:t>Verbe + de+ infinitif</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dirty="0" smtClean="0">
                          <a:solidFill>
                            <a:sysClr val="windowText" lastClr="000000"/>
                          </a:solidFill>
                        </a:rPr>
                        <a:t>Verbe + infinitif</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fr-F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fr-F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2400" dirty="0" smtClean="0">
                          <a:solidFill>
                            <a:srgbClr val="FF0000"/>
                          </a:solidFill>
                        </a:rPr>
                        <a:t>aimer</a:t>
                      </a:r>
                      <a:endParaRPr lang="fr-FR" sz="2400"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TextBox 5"/>
          <p:cNvSpPr txBox="1"/>
          <p:nvPr/>
        </p:nvSpPr>
        <p:spPr>
          <a:xfrm>
            <a:off x="1191302" y="4593061"/>
            <a:ext cx="9657003" cy="400110"/>
          </a:xfrm>
          <a:prstGeom prst="rect">
            <a:avLst/>
          </a:prstGeom>
          <a:noFill/>
        </p:spPr>
        <p:txBody>
          <a:bodyPr wrap="none" rtlCol="0">
            <a:spAutoFit/>
          </a:bodyPr>
          <a:lstStyle/>
          <a:p>
            <a:r>
              <a:rPr lang="fr-FR" sz="2000" b="1" dirty="0" smtClean="0"/>
              <a:t>EXEMPLE :                1. Elle aimerait travailler dans les forces de l’ordre ou devenir avocate.</a:t>
            </a:r>
            <a:endParaRPr lang="fr-FR" sz="2000" b="1" dirty="0"/>
          </a:p>
        </p:txBody>
      </p:sp>
      <p:graphicFrame>
        <p:nvGraphicFramePr>
          <p:cNvPr id="7" name="Table 6"/>
          <p:cNvGraphicFramePr>
            <a:graphicFrameLocks noGrp="1"/>
          </p:cNvGraphicFramePr>
          <p:nvPr>
            <p:extLst>
              <p:ext uri="{D42A27DB-BD31-4B8C-83A1-F6EECF244321}">
                <p14:modId xmlns:p14="http://schemas.microsoft.com/office/powerpoint/2010/main" val="818228408"/>
              </p:ext>
            </p:extLst>
          </p:nvPr>
        </p:nvGraphicFramePr>
        <p:xfrm>
          <a:off x="1025037" y="2248424"/>
          <a:ext cx="11000706" cy="1905000"/>
        </p:xfrm>
        <a:graphic>
          <a:graphicData uri="http://schemas.openxmlformats.org/drawingml/2006/table">
            <a:tbl>
              <a:tblPr firstRow="1" bandRow="1">
                <a:tableStyleId>{5C22544A-7EE6-4342-B048-85BDC9FD1C3A}</a:tableStyleId>
              </a:tblPr>
              <a:tblGrid>
                <a:gridCol w="1833451">
                  <a:extLst>
                    <a:ext uri="{9D8B030D-6E8A-4147-A177-3AD203B41FA5}">
                      <a16:colId xmlns:a16="http://schemas.microsoft.com/office/drawing/2014/main" val="20000"/>
                    </a:ext>
                  </a:extLst>
                </a:gridCol>
                <a:gridCol w="1833451">
                  <a:extLst>
                    <a:ext uri="{9D8B030D-6E8A-4147-A177-3AD203B41FA5}">
                      <a16:colId xmlns:a16="http://schemas.microsoft.com/office/drawing/2014/main" val="20001"/>
                    </a:ext>
                  </a:extLst>
                </a:gridCol>
                <a:gridCol w="1833451">
                  <a:extLst>
                    <a:ext uri="{9D8B030D-6E8A-4147-A177-3AD203B41FA5}">
                      <a16:colId xmlns:a16="http://schemas.microsoft.com/office/drawing/2014/main" val="20002"/>
                    </a:ext>
                  </a:extLst>
                </a:gridCol>
                <a:gridCol w="1833451">
                  <a:extLst>
                    <a:ext uri="{9D8B030D-6E8A-4147-A177-3AD203B41FA5}">
                      <a16:colId xmlns:a16="http://schemas.microsoft.com/office/drawing/2014/main" val="20003"/>
                    </a:ext>
                  </a:extLst>
                </a:gridCol>
                <a:gridCol w="1833451">
                  <a:extLst>
                    <a:ext uri="{9D8B030D-6E8A-4147-A177-3AD203B41FA5}">
                      <a16:colId xmlns:a16="http://schemas.microsoft.com/office/drawing/2014/main" val="20004"/>
                    </a:ext>
                  </a:extLst>
                </a:gridCol>
                <a:gridCol w="1833451">
                  <a:extLst>
                    <a:ext uri="{9D8B030D-6E8A-4147-A177-3AD203B41FA5}">
                      <a16:colId xmlns:a16="http://schemas.microsoft.com/office/drawing/2014/main" val="20005"/>
                    </a:ext>
                  </a:extLst>
                </a:gridCol>
              </a:tblGrid>
              <a:tr h="370840">
                <a:tc>
                  <a:txBody>
                    <a:bodyPr/>
                    <a:lstStyle/>
                    <a:p>
                      <a:r>
                        <a:rPr lang="fr-FR" sz="1900" b="1" dirty="0" smtClean="0">
                          <a:solidFill>
                            <a:sysClr val="windowText" lastClr="000000"/>
                          </a:solidFill>
                        </a:rPr>
                        <a:t>1. Aimer</a:t>
                      </a:r>
                      <a:endParaRPr lang="fr-FR" sz="19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solidFill>
                            <a:sysClr val="windowText" lastClr="000000"/>
                          </a:solidFill>
                        </a:rPr>
                        <a:t>2. rêver</a:t>
                      </a:r>
                      <a:endParaRPr lang="fr-FR" sz="19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solidFill>
                            <a:sysClr val="windowText" lastClr="000000"/>
                          </a:solidFill>
                        </a:rPr>
                        <a:t>3. essayer</a:t>
                      </a:r>
                      <a:endParaRPr lang="fr-FR" sz="19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solidFill>
                            <a:sysClr val="windowText" lastClr="000000"/>
                          </a:solidFill>
                        </a:rPr>
                        <a:t>4. chercher</a:t>
                      </a:r>
                      <a:endParaRPr lang="fr-FR" sz="19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solidFill>
                            <a:sysClr val="windowText" lastClr="000000"/>
                          </a:solidFill>
                        </a:rPr>
                        <a:t>5. espérer</a:t>
                      </a:r>
                      <a:endParaRPr lang="fr-FR" sz="19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solidFill>
                            <a:sysClr val="windowText" lastClr="000000"/>
                          </a:solidFill>
                        </a:rPr>
                        <a:t>6. Vouloir</a:t>
                      </a:r>
                      <a:endParaRPr lang="fr-FR" sz="19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1900" b="1" dirty="0" smtClean="0"/>
                        <a:t>7. encourager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8. finir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9. oublier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10. croire</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11. Avoir envie</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12. Avoir besoin</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1900" b="1" dirty="0" smtClean="0"/>
                        <a:t>13. refuser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14. Avoir peur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15. commencer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16. continuer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17. éviter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18. Réussir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1900" b="1" dirty="0" smtClean="0"/>
                        <a:t>19. décider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20. oser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21. choisir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22. pouvoir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23. s’arrêter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24. Accepter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1900" b="1" dirty="0" smtClean="0"/>
                        <a:t>25. apprendre</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26. préférer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27. faire</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28. arriver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1900" b="1" dirty="0" smtClean="0"/>
                        <a:t>29. devoir</a:t>
                      </a:r>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fr-FR" sz="19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913" y="-54022"/>
            <a:ext cx="1357832" cy="960164"/>
          </a:xfrm>
          <a:prstGeom prst="rect">
            <a:avLst/>
          </a:prstGeom>
        </p:spPr>
      </p:pic>
      <p:pic>
        <p:nvPicPr>
          <p:cNvPr id="9" name="Picture 8"/>
          <p:cNvPicPr>
            <a:picLocks noChangeAspect="1"/>
          </p:cNvPicPr>
          <p:nvPr/>
        </p:nvPicPr>
        <p:blipFill>
          <a:blip r:embed="rId4" cstate="print"/>
          <a:stretch>
            <a:fillRect/>
          </a:stretch>
        </p:blipFill>
        <p:spPr>
          <a:xfrm>
            <a:off x="10381197" y="15703"/>
            <a:ext cx="934216" cy="880832"/>
          </a:xfrm>
          <a:prstGeom prst="rect">
            <a:avLst/>
          </a:prstGeom>
        </p:spPr>
      </p:pic>
    </p:spTree>
    <p:extLst>
      <p:ext uri="{BB962C8B-B14F-4D97-AF65-F5344CB8AC3E}">
        <p14:creationId xmlns:p14="http://schemas.microsoft.com/office/powerpoint/2010/main" val="1168076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207"/>
            <a:ext cx="10515600" cy="863841"/>
          </a:xfrm>
        </p:spPr>
        <p:txBody>
          <a:bodyPr/>
          <a:lstStyle/>
          <a:p>
            <a:r>
              <a:rPr lang="fr-FR" b="1" dirty="0" smtClean="0"/>
              <a:t>Verbes suivis de l’infinitif: à/ de ou rien</a:t>
            </a:r>
            <a:endParaRPr lang="fr-FR" b="1" dirty="0"/>
          </a:p>
        </p:txBody>
      </p:sp>
      <p:graphicFrame>
        <p:nvGraphicFramePr>
          <p:cNvPr id="5" name="Table 4"/>
          <p:cNvGraphicFramePr>
            <a:graphicFrameLocks noGrp="1"/>
          </p:cNvGraphicFramePr>
          <p:nvPr>
            <p:extLst>
              <p:ext uri="{D42A27DB-BD31-4B8C-83A1-F6EECF244321}">
                <p14:modId xmlns:p14="http://schemas.microsoft.com/office/powerpoint/2010/main" val="1022255849"/>
              </p:ext>
            </p:extLst>
          </p:nvPr>
        </p:nvGraphicFramePr>
        <p:xfrm>
          <a:off x="1854579" y="1169371"/>
          <a:ext cx="8127999" cy="5217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fr-FR" dirty="0" smtClean="0">
                          <a:solidFill>
                            <a:sysClr val="windowText" lastClr="000000"/>
                          </a:solidFill>
                        </a:rPr>
                        <a:t>Verbe + à + infinitif</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dirty="0" smtClean="0">
                          <a:solidFill>
                            <a:sysClr val="windowText" lastClr="000000"/>
                          </a:solidFill>
                        </a:rPr>
                        <a:t>Verbe + de+ infinitif</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dirty="0" smtClean="0">
                          <a:solidFill>
                            <a:sysClr val="windowText" lastClr="000000"/>
                          </a:solidFill>
                        </a:rPr>
                        <a:t>Verbe + infinitif</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400" b="1" dirty="0" smtClean="0">
                          <a:solidFill>
                            <a:srgbClr val="FF0000"/>
                          </a:solidFill>
                        </a:rPr>
                        <a:t>Chercher</a:t>
                      </a:r>
                    </a:p>
                    <a:p>
                      <a:r>
                        <a:rPr lang="fr-FR" sz="2400" b="1" dirty="0" smtClean="0">
                          <a:solidFill>
                            <a:srgbClr val="FF0000"/>
                          </a:solidFill>
                        </a:rPr>
                        <a:t>Encourager</a:t>
                      </a:r>
                    </a:p>
                    <a:p>
                      <a:r>
                        <a:rPr lang="fr-FR" sz="2400" b="1" dirty="0" smtClean="0">
                          <a:solidFill>
                            <a:srgbClr val="FF0000"/>
                          </a:solidFill>
                        </a:rPr>
                        <a:t>Commencer</a:t>
                      </a:r>
                    </a:p>
                    <a:p>
                      <a:r>
                        <a:rPr lang="fr-FR" sz="2400" b="1" dirty="0" smtClean="0">
                          <a:solidFill>
                            <a:srgbClr val="FF0000"/>
                          </a:solidFill>
                        </a:rPr>
                        <a:t>Continuer</a:t>
                      </a:r>
                    </a:p>
                    <a:p>
                      <a:r>
                        <a:rPr lang="fr-FR" sz="2400" b="1" dirty="0" smtClean="0">
                          <a:solidFill>
                            <a:srgbClr val="FF0000"/>
                          </a:solidFill>
                        </a:rPr>
                        <a:t>réussir</a:t>
                      </a:r>
                    </a:p>
                    <a:p>
                      <a:r>
                        <a:rPr lang="fr-FR" sz="2400" b="1" dirty="0" smtClean="0">
                          <a:solidFill>
                            <a:srgbClr val="FF0000"/>
                          </a:solidFill>
                        </a:rPr>
                        <a:t>Apprendre</a:t>
                      </a:r>
                    </a:p>
                    <a:p>
                      <a:r>
                        <a:rPr lang="fr-FR" sz="2400" b="1" dirty="0" smtClean="0">
                          <a:solidFill>
                            <a:srgbClr val="FF0000"/>
                          </a:solidFill>
                        </a:rPr>
                        <a:t>Arriver </a:t>
                      </a:r>
                      <a:endParaRPr lang="fr-FR" sz="2400"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2400" b="1" dirty="0" smtClean="0">
                          <a:solidFill>
                            <a:srgbClr val="FF0000"/>
                          </a:solidFill>
                        </a:rPr>
                        <a:t>Rêver</a:t>
                      </a:r>
                    </a:p>
                    <a:p>
                      <a:r>
                        <a:rPr lang="fr-FR" sz="2400" b="1" dirty="0" smtClean="0">
                          <a:solidFill>
                            <a:srgbClr val="FF0000"/>
                          </a:solidFill>
                        </a:rPr>
                        <a:t>Essayer</a:t>
                      </a:r>
                    </a:p>
                    <a:p>
                      <a:r>
                        <a:rPr lang="fr-FR" sz="2400" b="1" dirty="0" smtClean="0">
                          <a:solidFill>
                            <a:srgbClr val="FF0000"/>
                          </a:solidFill>
                        </a:rPr>
                        <a:t>Finir</a:t>
                      </a:r>
                    </a:p>
                    <a:p>
                      <a:r>
                        <a:rPr lang="fr-FR" sz="2400" b="1" dirty="0" smtClean="0">
                          <a:solidFill>
                            <a:srgbClr val="FF0000"/>
                          </a:solidFill>
                        </a:rPr>
                        <a:t>Oublier</a:t>
                      </a:r>
                    </a:p>
                    <a:p>
                      <a:r>
                        <a:rPr lang="fr-FR" sz="2400" b="1" dirty="0" smtClean="0">
                          <a:solidFill>
                            <a:srgbClr val="FF0000"/>
                          </a:solidFill>
                        </a:rPr>
                        <a:t>Avoir envie</a:t>
                      </a:r>
                    </a:p>
                    <a:p>
                      <a:r>
                        <a:rPr lang="fr-FR" sz="2400" b="1" dirty="0" smtClean="0">
                          <a:solidFill>
                            <a:srgbClr val="FF0000"/>
                          </a:solidFill>
                        </a:rPr>
                        <a:t>Avoir besoin</a:t>
                      </a:r>
                    </a:p>
                    <a:p>
                      <a:r>
                        <a:rPr lang="fr-FR" sz="2400" b="1" dirty="0" smtClean="0">
                          <a:solidFill>
                            <a:srgbClr val="FF0000"/>
                          </a:solidFill>
                        </a:rPr>
                        <a:t>Refuser</a:t>
                      </a:r>
                    </a:p>
                    <a:p>
                      <a:r>
                        <a:rPr lang="fr-FR" sz="2400" b="1" dirty="0" smtClean="0">
                          <a:solidFill>
                            <a:srgbClr val="FF0000"/>
                          </a:solidFill>
                        </a:rPr>
                        <a:t>Avoir peur</a:t>
                      </a:r>
                    </a:p>
                    <a:p>
                      <a:r>
                        <a:rPr lang="fr-FR" sz="2400" b="1" dirty="0" smtClean="0">
                          <a:solidFill>
                            <a:srgbClr val="FF0000"/>
                          </a:solidFill>
                        </a:rPr>
                        <a:t>Éviter </a:t>
                      </a:r>
                    </a:p>
                    <a:p>
                      <a:r>
                        <a:rPr lang="fr-FR" sz="2400" b="1" dirty="0" smtClean="0">
                          <a:solidFill>
                            <a:srgbClr val="FF0000"/>
                          </a:solidFill>
                        </a:rPr>
                        <a:t>Décider</a:t>
                      </a:r>
                    </a:p>
                    <a:p>
                      <a:r>
                        <a:rPr lang="fr-FR" sz="2400" b="1" dirty="0" smtClean="0">
                          <a:solidFill>
                            <a:srgbClr val="FF0000"/>
                          </a:solidFill>
                        </a:rPr>
                        <a:t>Choisir</a:t>
                      </a:r>
                    </a:p>
                    <a:p>
                      <a:r>
                        <a:rPr lang="fr-FR" sz="2400" b="1" dirty="0" smtClean="0">
                          <a:solidFill>
                            <a:srgbClr val="FF0000"/>
                          </a:solidFill>
                        </a:rPr>
                        <a:t>S’arrêter</a:t>
                      </a:r>
                    </a:p>
                    <a:p>
                      <a:r>
                        <a:rPr lang="fr-FR" sz="2400" b="1" dirty="0" smtClean="0">
                          <a:solidFill>
                            <a:srgbClr val="FF0000"/>
                          </a:solidFill>
                        </a:rPr>
                        <a:t>accepter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sz="2400" b="1" dirty="0" smtClean="0">
                          <a:solidFill>
                            <a:srgbClr val="FF0000"/>
                          </a:solidFill>
                        </a:rPr>
                        <a:t>Aimer</a:t>
                      </a:r>
                    </a:p>
                    <a:p>
                      <a:r>
                        <a:rPr lang="fr-FR" sz="2400" b="1" dirty="0" smtClean="0">
                          <a:solidFill>
                            <a:srgbClr val="FF0000"/>
                          </a:solidFill>
                        </a:rPr>
                        <a:t>Espérer</a:t>
                      </a:r>
                    </a:p>
                    <a:p>
                      <a:r>
                        <a:rPr lang="fr-FR" sz="2400" b="1" dirty="0" smtClean="0">
                          <a:solidFill>
                            <a:srgbClr val="FF0000"/>
                          </a:solidFill>
                        </a:rPr>
                        <a:t>Vouloir</a:t>
                      </a:r>
                    </a:p>
                    <a:p>
                      <a:r>
                        <a:rPr lang="fr-FR" sz="2400" b="1" dirty="0" smtClean="0">
                          <a:solidFill>
                            <a:srgbClr val="FF0000"/>
                          </a:solidFill>
                        </a:rPr>
                        <a:t>Croire</a:t>
                      </a:r>
                    </a:p>
                    <a:p>
                      <a:r>
                        <a:rPr lang="fr-FR" sz="2400" b="1" dirty="0" smtClean="0">
                          <a:solidFill>
                            <a:srgbClr val="FF0000"/>
                          </a:solidFill>
                        </a:rPr>
                        <a:t>Oser</a:t>
                      </a:r>
                    </a:p>
                    <a:p>
                      <a:r>
                        <a:rPr lang="fr-FR" sz="2400" b="1" dirty="0" smtClean="0">
                          <a:solidFill>
                            <a:srgbClr val="FF0000"/>
                          </a:solidFill>
                        </a:rPr>
                        <a:t>Pouvoir</a:t>
                      </a:r>
                    </a:p>
                    <a:p>
                      <a:r>
                        <a:rPr lang="fr-FR" sz="2400" b="1" dirty="0" smtClean="0">
                          <a:solidFill>
                            <a:srgbClr val="FF0000"/>
                          </a:solidFill>
                        </a:rPr>
                        <a:t>Préférer</a:t>
                      </a:r>
                    </a:p>
                    <a:p>
                      <a:r>
                        <a:rPr lang="fr-FR" sz="2400" b="1" dirty="0" smtClean="0">
                          <a:solidFill>
                            <a:srgbClr val="FF0000"/>
                          </a:solidFill>
                        </a:rPr>
                        <a:t>Faire</a:t>
                      </a:r>
                    </a:p>
                    <a:p>
                      <a:r>
                        <a:rPr lang="fr-FR" sz="2400" b="1" dirty="0" smtClean="0">
                          <a:solidFill>
                            <a:srgbClr val="FF0000"/>
                          </a:solidFill>
                        </a:rPr>
                        <a:t>devoir</a:t>
                      </a:r>
                      <a:endParaRPr lang="fr-FR" sz="2400"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p:cNvSpPr txBox="1"/>
          <p:nvPr/>
        </p:nvSpPr>
        <p:spPr>
          <a:xfrm rot="829851">
            <a:off x="9817381" y="891704"/>
            <a:ext cx="2061846" cy="523220"/>
          </a:xfrm>
          <a:prstGeom prst="rect">
            <a:avLst/>
          </a:prstGeom>
          <a:noFill/>
        </p:spPr>
        <p:txBody>
          <a:bodyPr wrap="none" rtlCol="0">
            <a:spAutoFit/>
          </a:bodyPr>
          <a:lstStyle/>
          <a:p>
            <a:r>
              <a:rPr lang="fr-FR" sz="2800" dirty="0" smtClean="0">
                <a:solidFill>
                  <a:srgbClr val="FF0000"/>
                </a:solidFill>
              </a:rPr>
              <a:t>Les réponses</a:t>
            </a:r>
            <a:endParaRPr lang="fr-FR" sz="2800" dirty="0">
              <a:solidFill>
                <a:srgbClr val="FF0000"/>
              </a:solidFill>
            </a:endParaRPr>
          </a:p>
        </p:txBody>
      </p:sp>
    </p:spTree>
    <p:extLst>
      <p:ext uri="{BB962C8B-B14F-4D97-AF65-F5344CB8AC3E}">
        <p14:creationId xmlns:p14="http://schemas.microsoft.com/office/powerpoint/2010/main" val="2664638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0"/>
            <a:ext cx="10515600" cy="1325563"/>
          </a:xfrm>
        </p:spPr>
        <p:txBody>
          <a:bodyPr>
            <a:normAutofit/>
          </a:bodyPr>
          <a:lstStyle/>
          <a:p>
            <a:r>
              <a:rPr lang="fr-FR" sz="3600" b="1" dirty="0" smtClean="0"/>
              <a:t>Crimes et châtiments: quelle punition pour quel crime? (feuille d’exercice)</a:t>
            </a:r>
            <a:endParaRPr lang="fr-FR" sz="3600" b="1" dirty="0"/>
          </a:p>
        </p:txBody>
      </p:sp>
      <p:sp>
        <p:nvSpPr>
          <p:cNvPr id="6" name="Rectangle 5"/>
          <p:cNvSpPr/>
          <p:nvPr/>
        </p:nvSpPr>
        <p:spPr>
          <a:xfrm>
            <a:off x="1717964" y="1242246"/>
            <a:ext cx="6096000" cy="5602559"/>
          </a:xfrm>
          <a:prstGeom prst="rect">
            <a:avLst/>
          </a:prstGeom>
        </p:spPr>
        <p:txBody>
          <a:bodyPr>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Donnez l’équivalent anglais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mise en garde</a:t>
            </a: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amende</a:t>
            </a: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confiscation d’objets</a:t>
            </a: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interdiction de fréquenter certaines personnes</a:t>
            </a: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le TIG</a:t>
            </a: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la surveillance électronique</a:t>
            </a: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peine d’emprisonnement avec sursis</a:t>
            </a: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peine d’emprisonnement à court terme</a:t>
            </a: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peine d’emprisonnement à long </a:t>
            </a:r>
            <a:r>
              <a:rPr lang="fr-FR" sz="2000" dirty="0" smtClean="0">
                <a:latin typeface="Calibri" panose="020F0502020204030204" pitchFamily="34" charset="0"/>
                <a:ea typeface="Calibri" panose="020F0502020204030204" pitchFamily="34" charset="0"/>
                <a:cs typeface="Times New Roman" panose="02020603050405020304" pitchFamily="18" charset="0"/>
              </a:rPr>
              <a:t>terme</a:t>
            </a:r>
          </a:p>
          <a:p>
            <a:pPr marL="342900" lvl="0" indent="-342900">
              <a:lnSpc>
                <a:spcPct val="150000"/>
              </a:lnSpc>
              <a:spcAft>
                <a:spcPts val="0"/>
              </a:spcAft>
              <a:buFont typeface="+mj-lt"/>
              <a:buAutoNum type="arabicPeriod"/>
            </a:pPr>
            <a:r>
              <a:rPr lang="fr-FR" sz="2000" dirty="0" smtClean="0">
                <a:latin typeface="Calibri" panose="020F0502020204030204" pitchFamily="34" charset="0"/>
                <a:ea typeface="Calibri" panose="020F0502020204030204" pitchFamily="34" charset="0"/>
                <a:cs typeface="Times New Roman" panose="02020603050405020304" pitchFamily="18" charset="0"/>
              </a:rPr>
              <a:t>La réclusion à perpétuité</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la peine de mort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182" y="1469241"/>
            <a:ext cx="412156" cy="426332"/>
          </a:xfrm>
          <a:prstGeom prst="rect">
            <a:avLst/>
          </a:prstGeom>
          <a:solidFill>
            <a:schemeClr val="bg1"/>
          </a:solidFill>
          <a:ln>
            <a:solidFill>
              <a:srgbClr val="0070C0"/>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3953" y="0"/>
            <a:ext cx="1212273" cy="1212273"/>
          </a:xfrm>
          <a:prstGeom prst="rect">
            <a:avLst/>
          </a:prstGeom>
        </p:spPr>
      </p:pic>
    </p:spTree>
    <p:extLst>
      <p:ext uri="{BB962C8B-B14F-4D97-AF65-F5344CB8AC3E}">
        <p14:creationId xmlns:p14="http://schemas.microsoft.com/office/powerpoint/2010/main" val="3518979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0"/>
            <a:ext cx="10515600" cy="1325563"/>
          </a:xfrm>
        </p:spPr>
        <p:txBody>
          <a:bodyPr>
            <a:normAutofit/>
          </a:bodyPr>
          <a:lstStyle/>
          <a:p>
            <a:r>
              <a:rPr lang="fr-FR" sz="3600" b="1" dirty="0" smtClean="0"/>
              <a:t>Crimes et châtiments: quelle punition pour quel crime? (feuille d’exercice)</a:t>
            </a:r>
            <a:endParaRPr lang="fr-FR" sz="3600" b="1" dirty="0"/>
          </a:p>
        </p:txBody>
      </p:sp>
      <p:sp>
        <p:nvSpPr>
          <p:cNvPr id="6" name="Rectangle 5"/>
          <p:cNvSpPr/>
          <p:nvPr/>
        </p:nvSpPr>
        <p:spPr>
          <a:xfrm>
            <a:off x="1620980" y="1255441"/>
            <a:ext cx="10058400" cy="5602559"/>
          </a:xfrm>
          <a:prstGeom prst="rect">
            <a:avLst/>
          </a:prstGeom>
        </p:spPr>
        <p:txBody>
          <a:bodyPr wrap="square">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Donnez l’équivalent anglais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mise en </a:t>
            </a:r>
            <a:r>
              <a:rPr lang="fr-FR" sz="2000" dirty="0" smtClean="0">
                <a:latin typeface="Calibri" panose="020F0502020204030204" pitchFamily="34" charset="0"/>
                <a:ea typeface="Calibri" panose="020F0502020204030204" pitchFamily="34" charset="0"/>
                <a:cs typeface="Times New Roman" panose="02020603050405020304" pitchFamily="18" charset="0"/>
              </a:rPr>
              <a:t>garde= </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caution/ warning</a:t>
            </a:r>
            <a:endPar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a:t>
            </a:r>
            <a:r>
              <a:rPr lang="fr-FR" sz="2000" dirty="0" smtClean="0">
                <a:latin typeface="Calibri" panose="020F0502020204030204" pitchFamily="34" charset="0"/>
                <a:ea typeface="Calibri" panose="020F0502020204030204" pitchFamily="34" charset="0"/>
                <a:cs typeface="Times New Roman" panose="02020603050405020304" pitchFamily="18" charset="0"/>
              </a:rPr>
              <a:t>amende= </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 fine</a:t>
            </a:r>
            <a:endPar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confiscation </a:t>
            </a:r>
            <a:r>
              <a:rPr lang="fr-FR" sz="2000" dirty="0" smtClean="0">
                <a:latin typeface="Calibri" panose="020F0502020204030204" pitchFamily="34" charset="0"/>
                <a:ea typeface="Calibri" panose="020F0502020204030204" pitchFamily="34" charset="0"/>
                <a:cs typeface="Times New Roman" panose="02020603050405020304" pitchFamily="18" charset="0"/>
              </a:rPr>
              <a:t>d’objets= </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confiscation of </a:t>
            </a:r>
            <a:r>
              <a:rPr lang="fr-FR"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objects</a:t>
            </a:r>
            <a:endPar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interdiction de fréquenter certaines </a:t>
            </a:r>
            <a:r>
              <a:rPr lang="fr-FR" sz="2000" dirty="0" smtClean="0">
                <a:latin typeface="Calibri" panose="020F0502020204030204" pitchFamily="34" charset="0"/>
                <a:ea typeface="Calibri" panose="020F0502020204030204" pitchFamily="34" charset="0"/>
                <a:cs typeface="Times New Roman" panose="02020603050405020304" pitchFamily="18" charset="0"/>
              </a:rPr>
              <a:t>personnes= </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ban </a:t>
            </a:r>
            <a:r>
              <a:rPr lang="fr-FR"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from</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seeing</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certain people </a:t>
            </a:r>
            <a:endPar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le </a:t>
            </a:r>
            <a:r>
              <a:rPr lang="fr-FR" sz="2000" dirty="0" smtClean="0">
                <a:latin typeface="Calibri" panose="020F0502020204030204" pitchFamily="34" charset="0"/>
                <a:ea typeface="Calibri" panose="020F0502020204030204" pitchFamily="34" charset="0"/>
                <a:cs typeface="Times New Roman" panose="02020603050405020304" pitchFamily="18" charset="0"/>
              </a:rPr>
              <a:t>TIG= </a:t>
            </a:r>
            <a:r>
              <a:rPr lang="fr-FR"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community</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service</a:t>
            </a:r>
            <a:endPar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la surveillance </a:t>
            </a:r>
            <a:r>
              <a:rPr lang="fr-FR" sz="2000" dirty="0" smtClean="0">
                <a:latin typeface="Calibri" panose="020F0502020204030204" pitchFamily="34" charset="0"/>
                <a:ea typeface="Calibri" panose="020F0502020204030204" pitchFamily="34" charset="0"/>
                <a:cs typeface="Times New Roman" panose="02020603050405020304" pitchFamily="18" charset="0"/>
              </a:rPr>
              <a:t>électronique= </a:t>
            </a:r>
            <a:r>
              <a:rPr lang="fr-FR"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electronic</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tagging</a:t>
            </a:r>
            <a:endPar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peine d’emprisonnement avec </a:t>
            </a:r>
            <a:r>
              <a:rPr lang="fr-FR" sz="2000" dirty="0" smtClean="0">
                <a:latin typeface="Calibri" panose="020F0502020204030204" pitchFamily="34" charset="0"/>
                <a:ea typeface="Calibri" panose="020F0502020204030204" pitchFamily="34" charset="0"/>
                <a:cs typeface="Times New Roman" panose="02020603050405020304" pitchFamily="18" charset="0"/>
              </a:rPr>
              <a:t>sursis= </a:t>
            </a:r>
            <a:r>
              <a:rPr lang="fr-FR"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suspended</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sentence</a:t>
            </a:r>
            <a:endPar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peine d’emprisonnement à court </a:t>
            </a:r>
            <a:r>
              <a:rPr lang="fr-FR" sz="2000" dirty="0" smtClean="0">
                <a:latin typeface="Calibri" panose="020F0502020204030204" pitchFamily="34" charset="0"/>
                <a:ea typeface="Calibri" panose="020F0502020204030204" pitchFamily="34" charset="0"/>
                <a:cs typeface="Times New Roman" panose="02020603050405020304" pitchFamily="18" charset="0"/>
              </a:rPr>
              <a:t>terme= </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short sentence</a:t>
            </a:r>
            <a:endPar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une peine d’emprisonnement à long </a:t>
            </a:r>
            <a:r>
              <a:rPr lang="fr-FR" sz="2000" dirty="0" smtClean="0">
                <a:latin typeface="Calibri" panose="020F0502020204030204" pitchFamily="34" charset="0"/>
                <a:ea typeface="Calibri" panose="020F0502020204030204" pitchFamily="34" charset="0"/>
                <a:cs typeface="Times New Roman" panose="02020603050405020304" pitchFamily="18" charset="0"/>
              </a:rPr>
              <a:t>terme= </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long sentence</a:t>
            </a:r>
          </a:p>
          <a:p>
            <a:pPr marL="342900" indent="-342900">
              <a:lnSpc>
                <a:spcPct val="150000"/>
              </a:lnSpc>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La réclusion à </a:t>
            </a:r>
            <a:r>
              <a:rPr lang="fr-FR" sz="2000" dirty="0" smtClean="0">
                <a:latin typeface="Calibri" panose="020F0502020204030204" pitchFamily="34" charset="0"/>
                <a:ea typeface="Calibri" panose="020F0502020204030204" pitchFamily="34" charset="0"/>
                <a:cs typeface="Times New Roman" panose="02020603050405020304" pitchFamily="18" charset="0"/>
              </a:rPr>
              <a:t>perpétuité= </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life sentence</a:t>
            </a:r>
            <a:endPar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la peine de </a:t>
            </a:r>
            <a:r>
              <a:rPr lang="fr-FR" sz="2000" dirty="0" smtClean="0">
                <a:latin typeface="Calibri" panose="020F0502020204030204" pitchFamily="34" charset="0"/>
                <a:ea typeface="Calibri" panose="020F0502020204030204" pitchFamily="34" charset="0"/>
                <a:cs typeface="Times New Roman" panose="02020603050405020304" pitchFamily="18" charset="0"/>
              </a:rPr>
              <a:t>mort= </a:t>
            </a:r>
            <a:r>
              <a:rPr lang="fr-FR" sz="20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death</a:t>
            </a:r>
            <a:r>
              <a:rPr lang="fr-F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sentence</a:t>
            </a:r>
            <a:endParaRPr lang="fr-F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408" y="1255441"/>
            <a:ext cx="412156" cy="426332"/>
          </a:xfrm>
          <a:prstGeom prst="rect">
            <a:avLst/>
          </a:prstGeom>
          <a:solidFill>
            <a:schemeClr val="bg1"/>
          </a:solidFill>
          <a:ln>
            <a:solidFill>
              <a:srgbClr val="0070C0"/>
            </a:solidFill>
          </a:ln>
        </p:spPr>
      </p:pic>
      <p:sp>
        <p:nvSpPr>
          <p:cNvPr id="5" name="TextBox 4"/>
          <p:cNvSpPr txBox="1"/>
          <p:nvPr/>
        </p:nvSpPr>
        <p:spPr>
          <a:xfrm rot="407840">
            <a:off x="8760931" y="816885"/>
            <a:ext cx="3130729" cy="461665"/>
          </a:xfrm>
          <a:prstGeom prst="rect">
            <a:avLst/>
          </a:prstGeom>
          <a:noFill/>
        </p:spPr>
        <p:txBody>
          <a:bodyPr wrap="none" rtlCol="0">
            <a:spAutoFit/>
          </a:bodyPr>
          <a:lstStyle/>
          <a:p>
            <a:r>
              <a:rPr lang="fr-FR" sz="2400" b="1" dirty="0" smtClean="0">
                <a:solidFill>
                  <a:srgbClr val="FF0000"/>
                </a:solidFill>
              </a:rPr>
              <a:t>Les réponses possibles </a:t>
            </a:r>
            <a:endParaRPr lang="fr-FR" sz="2400" b="1" dirty="0">
              <a:solidFill>
                <a:srgbClr val="FF0000"/>
              </a:solidFill>
            </a:endParaRPr>
          </a:p>
        </p:txBody>
      </p:sp>
    </p:spTree>
    <p:extLst>
      <p:ext uri="{BB962C8B-B14F-4D97-AF65-F5344CB8AC3E}">
        <p14:creationId xmlns:p14="http://schemas.microsoft.com/office/powerpoint/2010/main" val="438286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3381" y="288860"/>
            <a:ext cx="9753601" cy="5477269"/>
          </a:xfrm>
          <a:prstGeom prst="rect">
            <a:avLst/>
          </a:prstGeom>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choisissez la punition pour ces crimes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Un garçon de dix ans a volé des bonbons dans un magasin pour un total de 8 €, ce n’est pas la première fois.</a:t>
            </a:r>
          </a:p>
          <a:p>
            <a:pPr marL="342900" lvl="0" indent="-342900">
              <a:lnSpc>
                <a:spcPct val="150000"/>
              </a:lnSpc>
              <a:spcAft>
                <a:spcPts val="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Un homme a laissé son chien à l’abandon et il est mort de faim.</a:t>
            </a:r>
          </a:p>
          <a:p>
            <a:pPr marL="342900" lvl="0" indent="-342900">
              <a:lnSpc>
                <a:spcPct val="150000"/>
              </a:lnSpc>
              <a:spcAft>
                <a:spcPts val="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Deux adolescents ont br</a:t>
            </a:r>
            <a:r>
              <a:rPr lang="fr-FR" dirty="0">
                <a:latin typeface="Calibri" panose="020F0502020204030204" pitchFamily="34" charset="0"/>
                <a:ea typeface="Calibri" panose="020F0502020204030204" pitchFamily="34" charset="0"/>
                <a:cs typeface="Calibri" panose="020F0502020204030204" pitchFamily="34" charset="0"/>
              </a:rPr>
              <a:t>ûlé une voiture sur un parking. C’était la deuxième fois pour l’un d’entre eux.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eriod"/>
            </a:pPr>
            <a:r>
              <a:rPr lang="fr-FR" dirty="0">
                <a:latin typeface="Calibri" panose="020F0502020204030204" pitchFamily="34" charset="0"/>
                <a:ea typeface="Calibri" panose="020F0502020204030204" pitchFamily="34" charset="0"/>
                <a:cs typeface="Calibri" panose="020F0502020204030204" pitchFamily="34" charset="0"/>
              </a:rPr>
              <a:t>Après un braquage qui a mal tourné, </a:t>
            </a:r>
            <a:r>
              <a:rPr lang="fr-FR" dirty="0" smtClean="0">
                <a:latin typeface="Calibri" panose="020F0502020204030204" pitchFamily="34" charset="0"/>
                <a:ea typeface="Calibri" panose="020F0502020204030204" pitchFamily="34" charset="0"/>
                <a:cs typeface="Calibri" panose="020F0502020204030204" pitchFamily="34" charset="0"/>
              </a:rPr>
              <a:t>un homme s’est </a:t>
            </a:r>
            <a:r>
              <a:rPr lang="fr-FR" dirty="0">
                <a:latin typeface="Calibri" panose="020F0502020204030204" pitchFamily="34" charset="0"/>
                <a:ea typeface="Calibri" panose="020F0502020204030204" pitchFamily="34" charset="0"/>
                <a:cs typeface="Calibri" panose="020F0502020204030204" pitchFamily="34" charset="0"/>
              </a:rPr>
              <a:t>fait tirer dessus. </a:t>
            </a:r>
            <a:r>
              <a:rPr lang="fr-FR" dirty="0" smtClean="0">
                <a:latin typeface="Calibri" panose="020F0502020204030204" pitchFamily="34" charset="0"/>
                <a:ea typeface="Calibri" panose="020F0502020204030204" pitchFamily="34" charset="0"/>
                <a:cs typeface="Calibri" panose="020F0502020204030204" pitchFamily="34" charset="0"/>
              </a:rPr>
              <a:t>Il </a:t>
            </a:r>
            <a:r>
              <a:rPr lang="fr-FR" dirty="0">
                <a:latin typeface="Calibri" panose="020F0502020204030204" pitchFamily="34" charset="0"/>
                <a:ea typeface="Calibri" panose="020F0502020204030204" pitchFamily="34" charset="0"/>
                <a:cs typeface="Calibri" panose="020F0502020204030204" pitchFamily="34" charset="0"/>
              </a:rPr>
              <a:t>est en vie mais à l’hôpital.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eriod"/>
            </a:pPr>
            <a:r>
              <a:rPr lang="fr-FR" dirty="0">
                <a:latin typeface="Calibri" panose="020F0502020204030204" pitchFamily="34" charset="0"/>
                <a:ea typeface="Calibri" panose="020F0502020204030204" pitchFamily="34" charset="0"/>
                <a:cs typeface="Calibri" panose="020F0502020204030204" pitchFamily="34" charset="0"/>
              </a:rPr>
              <a:t>Un cambrioleur est tué par le propriétaire de la maison.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eriod"/>
            </a:pPr>
            <a:r>
              <a:rPr lang="fr-FR" dirty="0">
                <a:latin typeface="Calibri" panose="020F0502020204030204" pitchFamily="34" charset="0"/>
                <a:ea typeface="Calibri" panose="020F0502020204030204" pitchFamily="34" charset="0"/>
                <a:cs typeface="Calibri" panose="020F0502020204030204" pitchFamily="34" charset="0"/>
              </a:rPr>
              <a:t>Une famille endettée n’a pas payé ses impôts.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Un homme a violé une fillette de huit ans qui a été retrouvée morte. </a:t>
            </a:r>
          </a:p>
          <a:p>
            <a:pPr marL="342900" lvl="0" indent="-342900">
              <a:lnSpc>
                <a:spcPct val="150000"/>
              </a:lnSpc>
              <a:spcAft>
                <a:spcPts val="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Un conducteur cause un accident de voiture- deux blessés. </a:t>
            </a:r>
          </a:p>
          <a:p>
            <a:pPr marL="342900" lvl="0" indent="-342900">
              <a:lnSpc>
                <a:spcPct val="150000"/>
              </a:lnSpc>
              <a:spcAft>
                <a:spcPts val="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Mon frère vient de voler une voiture et s’est </a:t>
            </a:r>
            <a:r>
              <a:rPr lang="fr-FR" dirty="0" smtClean="0">
                <a:latin typeface="Calibri" panose="020F0502020204030204" pitchFamily="34" charset="0"/>
                <a:ea typeface="Calibri" panose="020F0502020204030204" pitchFamily="34" charset="0"/>
                <a:cs typeface="Times New Roman" panose="02020603050405020304" pitchFamily="18" charset="0"/>
              </a:rPr>
              <a:t>fait arrêter </a:t>
            </a:r>
            <a:r>
              <a:rPr lang="fr-FR" dirty="0">
                <a:latin typeface="Calibri" panose="020F0502020204030204" pitchFamily="34" charset="0"/>
                <a:ea typeface="Calibri" panose="020F0502020204030204" pitchFamily="34" charset="0"/>
                <a:cs typeface="Times New Roman" panose="02020603050405020304" pitchFamily="18" charset="0"/>
              </a:rPr>
              <a:t>en la conduisant sans permis. </a:t>
            </a:r>
          </a:p>
          <a:p>
            <a:pPr marL="342900" lvl="0" indent="-342900">
              <a:lnSpc>
                <a:spcPct val="150000"/>
              </a:lnSpc>
              <a:spcAft>
                <a:spcPts val="80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Un voyou casse les fenêtres d’une maison.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48" y="288860"/>
            <a:ext cx="412156"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317" y="288860"/>
            <a:ext cx="412156"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72" y="6181627"/>
            <a:ext cx="412156"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276" y="6181627"/>
            <a:ext cx="412156"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340" y="6181627"/>
            <a:ext cx="412156" cy="426332"/>
          </a:xfrm>
          <a:prstGeom prst="rect">
            <a:avLst/>
          </a:prstGeom>
          <a:solidFill>
            <a:schemeClr val="bg1"/>
          </a:solidFill>
          <a:ln>
            <a:solidFill>
              <a:srgbClr val="0070C0"/>
            </a:solidFill>
          </a:ln>
        </p:spPr>
      </p:pic>
      <p:sp>
        <p:nvSpPr>
          <p:cNvPr id="10" name="TextBox 9"/>
          <p:cNvSpPr txBox="1"/>
          <p:nvPr/>
        </p:nvSpPr>
        <p:spPr>
          <a:xfrm>
            <a:off x="1876404" y="6238627"/>
            <a:ext cx="2205540" cy="369332"/>
          </a:xfrm>
          <a:prstGeom prst="rect">
            <a:avLst/>
          </a:prstGeom>
          <a:noFill/>
        </p:spPr>
        <p:txBody>
          <a:bodyPr wrap="none" rtlCol="0">
            <a:spAutoFit/>
          </a:bodyPr>
          <a:lstStyle/>
          <a:p>
            <a:r>
              <a:rPr lang="fr-FR" b="1" dirty="0" smtClean="0"/>
              <a:t>Expliquez votre choix</a:t>
            </a:r>
            <a:endParaRPr lang="fr-FR"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4259" y="0"/>
            <a:ext cx="846426" cy="73688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5189" y="0"/>
            <a:ext cx="997401" cy="837884"/>
          </a:xfrm>
          <a:prstGeom prst="rect">
            <a:avLst/>
          </a:prstGeom>
        </p:spPr>
      </p:pic>
    </p:spTree>
    <p:extLst>
      <p:ext uri="{BB962C8B-B14F-4D97-AF65-F5344CB8AC3E}">
        <p14:creationId xmlns:p14="http://schemas.microsoft.com/office/powerpoint/2010/main" val="154344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62"/>
            <a:ext cx="10515600" cy="906502"/>
          </a:xfrm>
        </p:spPr>
        <p:txBody>
          <a:bodyPr/>
          <a:lstStyle/>
          <a:p>
            <a:r>
              <a:rPr lang="fr-FR" b="1" dirty="0" smtClean="0"/>
              <a:t>Remplissez les blancs avec les mots de la liste</a:t>
            </a:r>
            <a:endParaRPr lang="fr-FR" b="1" dirty="0"/>
          </a:p>
        </p:txBody>
      </p:sp>
      <p:sp>
        <p:nvSpPr>
          <p:cNvPr id="3" name="Content Placeholder 2"/>
          <p:cNvSpPr>
            <a:spLocks noGrp="1"/>
          </p:cNvSpPr>
          <p:nvPr>
            <p:ph idx="1"/>
          </p:nvPr>
        </p:nvSpPr>
        <p:spPr>
          <a:xfrm>
            <a:off x="838200" y="1266978"/>
            <a:ext cx="10515600" cy="4351338"/>
          </a:xfrm>
        </p:spPr>
        <p:txBody>
          <a:bodyPr>
            <a:noAutofit/>
          </a:bodyPr>
          <a:lstStyle/>
          <a:p>
            <a:pPr marL="0" indent="0" algn="just">
              <a:buNone/>
            </a:pPr>
            <a:r>
              <a:rPr lang="fr-FR" sz="3000" b="1" dirty="0" smtClean="0"/>
              <a:t>La prison est productrice de ..1… Elle ne punit pas les coupables ..2..: elle ne représente pas une sanction assez ..3.. </a:t>
            </a:r>
            <a:r>
              <a:rPr lang="fr-FR" sz="3000" b="1" dirty="0"/>
              <a:t>p</a:t>
            </a:r>
            <a:r>
              <a:rPr lang="fr-FR" sz="3000" b="1" dirty="0" smtClean="0"/>
              <a:t>uisque le taux de ..4..est très élevé. On ne peut ..5..pas laisser les criminels les plus dangereux en liberté mais les enfermer n’est pas toujours utile. Dans certains cas, comme celui d’auteur de crimes sexuels, la prison peut même être une mesure ..6.. puisqu’ils risquent d’y empirer. Il vaudrait mieux ..7.. </a:t>
            </a:r>
            <a:r>
              <a:rPr lang="fr-FR" sz="3000" b="1" dirty="0"/>
              <a:t>l</a:t>
            </a:r>
            <a:r>
              <a:rPr lang="fr-FR" sz="3000" b="1" dirty="0" smtClean="0"/>
              <a:t>es guérir, ..8.. les enfermer le temps du traitement. D’autres méthodes pour …9..les crimes sont désormais utilisées, comme ..10.. ou porter un bracelet électronique.  </a:t>
            </a:r>
            <a:endParaRPr lang="fr-FR" sz="3000" b="1" dirty="0"/>
          </a:p>
        </p:txBody>
      </p:sp>
      <p:sp>
        <p:nvSpPr>
          <p:cNvPr id="4" name="TextBox 3"/>
          <p:cNvSpPr txBox="1"/>
          <p:nvPr/>
        </p:nvSpPr>
        <p:spPr>
          <a:xfrm>
            <a:off x="1413821" y="5634746"/>
            <a:ext cx="9476633" cy="1015663"/>
          </a:xfrm>
          <a:prstGeom prst="rect">
            <a:avLst/>
          </a:prstGeom>
          <a:solidFill>
            <a:schemeClr val="accent1">
              <a:lumMod val="40000"/>
              <a:lumOff val="60000"/>
            </a:schemeClr>
          </a:solidFill>
        </p:spPr>
        <p:txBody>
          <a:bodyPr wrap="none" rtlCol="0">
            <a:spAutoFit/>
          </a:bodyPr>
          <a:lstStyle/>
          <a:p>
            <a:r>
              <a:rPr lang="fr-FR" sz="2000" b="1" dirty="0"/>
              <a:t>e</a:t>
            </a:r>
            <a:r>
              <a:rPr lang="fr-FR" sz="2000" b="1" dirty="0" smtClean="0"/>
              <a:t>fficacement		inadaptée		le TIG		dissuasive</a:t>
            </a:r>
          </a:p>
          <a:p>
            <a:r>
              <a:rPr lang="fr-FR" sz="2000" b="1" dirty="0"/>
              <a:t>	</a:t>
            </a:r>
            <a:r>
              <a:rPr lang="fr-FR" sz="2000" b="1" dirty="0" smtClean="0"/>
              <a:t>sanctionner		récidive		désinsertion sociale	tenter de</a:t>
            </a:r>
          </a:p>
          <a:p>
            <a:r>
              <a:rPr lang="fr-FR" sz="2000" b="1" dirty="0"/>
              <a:t>q</a:t>
            </a:r>
            <a:r>
              <a:rPr lang="fr-FR" sz="2000" b="1" dirty="0" smtClean="0"/>
              <a:t>uitte à		évidemment</a:t>
            </a:r>
            <a:endParaRPr lang="fr-FR" sz="2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437" y="154732"/>
            <a:ext cx="846426" cy="736889"/>
          </a:xfrm>
          <a:prstGeom prst="rect">
            <a:avLst/>
          </a:prstGeom>
        </p:spPr>
      </p:pic>
    </p:spTree>
    <p:extLst>
      <p:ext uri="{BB962C8B-B14F-4D97-AF65-F5344CB8AC3E}">
        <p14:creationId xmlns:p14="http://schemas.microsoft.com/office/powerpoint/2010/main" val="1809874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rtlCol="0">
            <a:normAutofit/>
          </a:bodyPr>
          <a:lstStyle/>
          <a:p>
            <a:pPr eaLnBrk="1" fontAlgn="auto" hangingPunct="1">
              <a:spcAft>
                <a:spcPts val="0"/>
              </a:spcAft>
              <a:buNone/>
              <a:defRPr/>
            </a:pPr>
            <a:endParaRPr lang="en-GB" dirty="0" smtClean="0"/>
          </a:p>
          <a:p>
            <a:pPr eaLnBrk="1" fontAlgn="auto" hangingPunct="1">
              <a:spcAft>
                <a:spcPts val="0"/>
              </a:spcAft>
              <a:buNone/>
              <a:defRPr/>
            </a:pPr>
            <a:r>
              <a:rPr lang="en-GB" dirty="0" smtClean="0"/>
              <a:t>   La prison </a:t>
            </a:r>
            <a:r>
              <a:rPr lang="en-GB" dirty="0" err="1" smtClean="0"/>
              <a:t>est</a:t>
            </a:r>
            <a:r>
              <a:rPr lang="en-GB" dirty="0" smtClean="0"/>
              <a:t> </a:t>
            </a:r>
            <a:r>
              <a:rPr lang="en-GB" dirty="0" err="1" smtClean="0"/>
              <a:t>productrice</a:t>
            </a:r>
            <a:r>
              <a:rPr lang="en-GB" dirty="0" smtClean="0"/>
              <a:t> de  </a:t>
            </a:r>
            <a:r>
              <a:rPr lang="en-GB" dirty="0" err="1" smtClean="0">
                <a:solidFill>
                  <a:srgbClr val="FF0000"/>
                </a:solidFill>
              </a:rPr>
              <a:t>criminels</a:t>
            </a:r>
            <a:r>
              <a:rPr lang="en-GB" dirty="0" smtClean="0"/>
              <a:t>  Elle ne </a:t>
            </a:r>
            <a:r>
              <a:rPr lang="en-GB" dirty="0" err="1" smtClean="0"/>
              <a:t>punit</a:t>
            </a:r>
            <a:r>
              <a:rPr lang="en-GB" dirty="0" smtClean="0"/>
              <a:t> pas les </a:t>
            </a:r>
            <a:r>
              <a:rPr lang="en-GB" dirty="0" err="1" smtClean="0"/>
              <a:t>coupables</a:t>
            </a:r>
            <a:r>
              <a:rPr lang="en-GB" dirty="0" smtClean="0"/>
              <a:t> </a:t>
            </a:r>
            <a:r>
              <a:rPr lang="en-GB" dirty="0" err="1" smtClean="0">
                <a:solidFill>
                  <a:srgbClr val="FF0000"/>
                </a:solidFill>
              </a:rPr>
              <a:t>efficacement</a:t>
            </a:r>
            <a:r>
              <a:rPr lang="en-GB" dirty="0" smtClean="0"/>
              <a:t> : </a:t>
            </a:r>
            <a:r>
              <a:rPr lang="en-GB" dirty="0" err="1" smtClean="0"/>
              <a:t>elle</a:t>
            </a:r>
            <a:r>
              <a:rPr lang="en-GB" dirty="0" smtClean="0"/>
              <a:t> ne </a:t>
            </a:r>
            <a:r>
              <a:rPr lang="en-GB" dirty="0" err="1" smtClean="0"/>
              <a:t>représente</a:t>
            </a:r>
            <a:r>
              <a:rPr lang="en-GB" dirty="0" smtClean="0"/>
              <a:t> pas </a:t>
            </a:r>
            <a:r>
              <a:rPr lang="en-GB" dirty="0" err="1" smtClean="0"/>
              <a:t>une</a:t>
            </a:r>
            <a:r>
              <a:rPr lang="en-GB" dirty="0" smtClean="0"/>
              <a:t> sanction </a:t>
            </a:r>
            <a:r>
              <a:rPr lang="en-GB" dirty="0" err="1" smtClean="0"/>
              <a:t>assez</a:t>
            </a:r>
            <a:r>
              <a:rPr lang="en-GB" dirty="0" smtClean="0"/>
              <a:t> </a:t>
            </a:r>
            <a:r>
              <a:rPr lang="en-GB" dirty="0" smtClean="0">
                <a:solidFill>
                  <a:srgbClr val="FF0000"/>
                </a:solidFill>
              </a:rPr>
              <a:t>grave.</a:t>
            </a:r>
            <a:r>
              <a:rPr lang="en-GB" dirty="0" smtClean="0"/>
              <a:t> </a:t>
            </a:r>
            <a:r>
              <a:rPr lang="en-GB" dirty="0" err="1" smtClean="0"/>
              <a:t>puisque</a:t>
            </a:r>
            <a:r>
              <a:rPr lang="en-GB" dirty="0" smtClean="0"/>
              <a:t> le </a:t>
            </a:r>
            <a:r>
              <a:rPr lang="en-GB" dirty="0" err="1" smtClean="0"/>
              <a:t>taux</a:t>
            </a:r>
            <a:r>
              <a:rPr lang="en-GB" dirty="0" smtClean="0"/>
              <a:t> de </a:t>
            </a:r>
            <a:r>
              <a:rPr lang="en-GB" dirty="0" err="1" smtClean="0">
                <a:solidFill>
                  <a:srgbClr val="FF0000"/>
                </a:solidFill>
              </a:rPr>
              <a:t>récidive</a:t>
            </a:r>
            <a:r>
              <a:rPr lang="en-GB" dirty="0" smtClean="0">
                <a:solidFill>
                  <a:srgbClr val="FF0000"/>
                </a:solidFill>
              </a:rPr>
              <a:t> </a:t>
            </a:r>
            <a:r>
              <a:rPr lang="en-GB" dirty="0" err="1" smtClean="0"/>
              <a:t>est</a:t>
            </a:r>
            <a:r>
              <a:rPr lang="en-GB" dirty="0" smtClean="0"/>
              <a:t> </a:t>
            </a:r>
            <a:r>
              <a:rPr lang="en-GB" dirty="0" err="1" smtClean="0"/>
              <a:t>très</a:t>
            </a:r>
            <a:r>
              <a:rPr lang="en-GB" dirty="0" smtClean="0"/>
              <a:t> </a:t>
            </a:r>
            <a:r>
              <a:rPr lang="en-GB" dirty="0" err="1" smtClean="0"/>
              <a:t>élevé</a:t>
            </a:r>
            <a:r>
              <a:rPr lang="en-GB" dirty="0" smtClean="0"/>
              <a:t>.  On ne </a:t>
            </a:r>
            <a:r>
              <a:rPr lang="en-GB" dirty="0" err="1" smtClean="0"/>
              <a:t>peut</a:t>
            </a:r>
            <a:r>
              <a:rPr lang="en-GB" dirty="0" smtClean="0"/>
              <a:t> pas </a:t>
            </a:r>
            <a:r>
              <a:rPr lang="en-GB" dirty="0" err="1" smtClean="0">
                <a:solidFill>
                  <a:srgbClr val="FF0000"/>
                </a:solidFill>
              </a:rPr>
              <a:t>évidemment</a:t>
            </a:r>
            <a:r>
              <a:rPr lang="en-GB" dirty="0" smtClean="0"/>
              <a:t> </a:t>
            </a:r>
            <a:r>
              <a:rPr lang="en-GB" dirty="0" err="1" smtClean="0"/>
              <a:t>laisser</a:t>
            </a:r>
            <a:r>
              <a:rPr lang="en-GB" dirty="0" smtClean="0"/>
              <a:t> les </a:t>
            </a:r>
            <a:r>
              <a:rPr lang="en-GB" dirty="0" err="1" smtClean="0"/>
              <a:t>criminels</a:t>
            </a:r>
            <a:r>
              <a:rPr lang="en-GB" dirty="0" smtClean="0"/>
              <a:t> les plus </a:t>
            </a:r>
            <a:r>
              <a:rPr lang="en-GB" dirty="0" err="1" smtClean="0"/>
              <a:t>dangereux</a:t>
            </a:r>
            <a:r>
              <a:rPr lang="en-GB" dirty="0" smtClean="0"/>
              <a:t> en </a:t>
            </a:r>
            <a:r>
              <a:rPr lang="en-GB" dirty="0" err="1" smtClean="0"/>
              <a:t>liberté</a:t>
            </a:r>
            <a:r>
              <a:rPr lang="en-GB" dirty="0" smtClean="0"/>
              <a:t> </a:t>
            </a:r>
            <a:r>
              <a:rPr lang="en-GB" dirty="0" err="1" smtClean="0"/>
              <a:t>mais</a:t>
            </a:r>
            <a:r>
              <a:rPr lang="en-GB" dirty="0" smtClean="0"/>
              <a:t> les </a:t>
            </a:r>
            <a:r>
              <a:rPr lang="en-GB" dirty="0" err="1" smtClean="0"/>
              <a:t>enfermer</a:t>
            </a:r>
            <a:r>
              <a:rPr lang="en-GB" dirty="0" smtClean="0"/>
              <a:t> </a:t>
            </a:r>
            <a:r>
              <a:rPr lang="en-GB" dirty="0" err="1" smtClean="0"/>
              <a:t>n’est</a:t>
            </a:r>
            <a:r>
              <a:rPr lang="en-GB" dirty="0" smtClean="0"/>
              <a:t> pas </a:t>
            </a:r>
            <a:r>
              <a:rPr lang="en-GB" dirty="0" err="1" smtClean="0"/>
              <a:t>toujours</a:t>
            </a:r>
            <a:r>
              <a:rPr lang="en-GB" dirty="0" smtClean="0"/>
              <a:t> utile.  </a:t>
            </a:r>
            <a:r>
              <a:rPr lang="en-GB" dirty="0" err="1" smtClean="0"/>
              <a:t>Dans</a:t>
            </a:r>
            <a:r>
              <a:rPr lang="en-GB" dirty="0" smtClean="0"/>
              <a:t> </a:t>
            </a:r>
            <a:r>
              <a:rPr lang="en-GB" dirty="0" err="1" smtClean="0"/>
              <a:t>certains</a:t>
            </a:r>
            <a:r>
              <a:rPr lang="en-GB" dirty="0" smtClean="0"/>
              <a:t> </a:t>
            </a:r>
            <a:r>
              <a:rPr lang="en-GB" dirty="0" err="1" smtClean="0"/>
              <a:t>cas</a:t>
            </a:r>
            <a:r>
              <a:rPr lang="en-GB" dirty="0" smtClean="0"/>
              <a:t>, </a:t>
            </a:r>
            <a:r>
              <a:rPr lang="en-GB" dirty="0" err="1" smtClean="0"/>
              <a:t>comme</a:t>
            </a:r>
            <a:r>
              <a:rPr lang="en-GB" dirty="0" smtClean="0"/>
              <a:t> </a:t>
            </a:r>
            <a:r>
              <a:rPr lang="en-GB" dirty="0" err="1" smtClean="0"/>
              <a:t>celui</a:t>
            </a:r>
            <a:r>
              <a:rPr lang="en-GB" dirty="0" smtClean="0"/>
              <a:t> </a:t>
            </a:r>
            <a:r>
              <a:rPr lang="en-GB" dirty="0" err="1" smtClean="0"/>
              <a:t>d’auteurs</a:t>
            </a:r>
            <a:r>
              <a:rPr lang="en-GB" dirty="0" smtClean="0"/>
              <a:t> de crimes </a:t>
            </a:r>
            <a:r>
              <a:rPr lang="en-GB" dirty="0" err="1" smtClean="0"/>
              <a:t>sexuels</a:t>
            </a:r>
            <a:r>
              <a:rPr lang="en-GB" dirty="0" smtClean="0"/>
              <a:t>, la prison </a:t>
            </a:r>
            <a:r>
              <a:rPr lang="en-GB" dirty="0" err="1" smtClean="0"/>
              <a:t>peut</a:t>
            </a:r>
            <a:r>
              <a:rPr lang="en-GB" dirty="0" smtClean="0"/>
              <a:t> </a:t>
            </a:r>
            <a:r>
              <a:rPr lang="en-GB" dirty="0" err="1" smtClean="0"/>
              <a:t>même</a:t>
            </a:r>
            <a:r>
              <a:rPr lang="en-GB" dirty="0" smtClean="0"/>
              <a:t> </a:t>
            </a:r>
            <a:r>
              <a:rPr lang="en-GB" dirty="0" err="1" smtClean="0"/>
              <a:t>être</a:t>
            </a:r>
            <a:r>
              <a:rPr lang="en-GB" dirty="0" smtClean="0"/>
              <a:t> </a:t>
            </a:r>
            <a:r>
              <a:rPr lang="en-GB" dirty="0" err="1" smtClean="0"/>
              <a:t>une</a:t>
            </a:r>
            <a:r>
              <a:rPr lang="en-GB" dirty="0" smtClean="0"/>
              <a:t> </a:t>
            </a:r>
            <a:r>
              <a:rPr lang="en-GB" dirty="0" err="1" smtClean="0"/>
              <a:t>mesure</a:t>
            </a:r>
            <a:r>
              <a:rPr lang="en-GB" dirty="0" smtClean="0"/>
              <a:t> </a:t>
            </a:r>
            <a:r>
              <a:rPr lang="en-GB" dirty="0" err="1" smtClean="0">
                <a:solidFill>
                  <a:srgbClr val="FF0000"/>
                </a:solidFill>
              </a:rPr>
              <a:t>dangereuse</a:t>
            </a:r>
            <a:r>
              <a:rPr lang="en-GB" dirty="0" smtClean="0"/>
              <a:t> </a:t>
            </a:r>
            <a:r>
              <a:rPr lang="en-GB" dirty="0" err="1" smtClean="0"/>
              <a:t>puisqu’ils</a:t>
            </a:r>
            <a:r>
              <a:rPr lang="en-GB" dirty="0" smtClean="0"/>
              <a:t> </a:t>
            </a:r>
            <a:r>
              <a:rPr lang="en-GB" dirty="0" err="1" smtClean="0"/>
              <a:t>risquent</a:t>
            </a:r>
            <a:r>
              <a:rPr lang="en-GB" dirty="0" smtClean="0"/>
              <a:t> </a:t>
            </a:r>
            <a:r>
              <a:rPr lang="en-GB" dirty="0" err="1" smtClean="0"/>
              <a:t>d’y</a:t>
            </a:r>
            <a:r>
              <a:rPr lang="en-GB" dirty="0" smtClean="0"/>
              <a:t> </a:t>
            </a:r>
            <a:r>
              <a:rPr lang="en-GB" dirty="0" err="1" smtClean="0"/>
              <a:t>empirer</a:t>
            </a:r>
            <a:r>
              <a:rPr lang="en-GB" dirty="0" smtClean="0"/>
              <a:t>.  Il </a:t>
            </a:r>
            <a:r>
              <a:rPr lang="en-GB" dirty="0" err="1" smtClean="0"/>
              <a:t>vaudrait</a:t>
            </a:r>
            <a:r>
              <a:rPr lang="en-GB" dirty="0" smtClean="0"/>
              <a:t> </a:t>
            </a:r>
            <a:r>
              <a:rPr lang="en-GB" dirty="0" err="1" smtClean="0"/>
              <a:t>mieux</a:t>
            </a:r>
            <a:r>
              <a:rPr lang="en-GB" dirty="0" smtClean="0"/>
              <a:t> </a:t>
            </a:r>
            <a:r>
              <a:rPr lang="en-GB" dirty="0" smtClean="0">
                <a:solidFill>
                  <a:srgbClr val="FF0000"/>
                </a:solidFill>
              </a:rPr>
              <a:t>essayer de</a:t>
            </a:r>
            <a:r>
              <a:rPr lang="en-GB" dirty="0" smtClean="0"/>
              <a:t> les </a:t>
            </a:r>
            <a:r>
              <a:rPr lang="en-GB" dirty="0" err="1" smtClean="0"/>
              <a:t>guérir</a:t>
            </a:r>
            <a:r>
              <a:rPr lang="en-GB" dirty="0" smtClean="0"/>
              <a:t>, </a:t>
            </a:r>
            <a:r>
              <a:rPr lang="en-GB" dirty="0" err="1" smtClean="0">
                <a:solidFill>
                  <a:srgbClr val="FF0000"/>
                </a:solidFill>
              </a:rPr>
              <a:t>quitte</a:t>
            </a:r>
            <a:r>
              <a:rPr lang="en-GB" dirty="0" smtClean="0">
                <a:solidFill>
                  <a:srgbClr val="FF0000"/>
                </a:solidFill>
              </a:rPr>
              <a:t> à</a:t>
            </a:r>
            <a:r>
              <a:rPr lang="en-GB" dirty="0" smtClean="0"/>
              <a:t> les </a:t>
            </a:r>
            <a:r>
              <a:rPr lang="en-GB" dirty="0" err="1" smtClean="0"/>
              <a:t>enfermer</a:t>
            </a:r>
            <a:r>
              <a:rPr lang="en-GB" dirty="0" smtClean="0"/>
              <a:t> le temps du </a:t>
            </a:r>
            <a:r>
              <a:rPr lang="en-GB" dirty="0" err="1" smtClean="0"/>
              <a:t>traitement</a:t>
            </a:r>
            <a:r>
              <a:rPr lang="en-GB" dirty="0" smtClean="0"/>
              <a:t>.  </a:t>
            </a:r>
            <a:r>
              <a:rPr lang="en-GB" dirty="0" err="1" smtClean="0"/>
              <a:t>D’autres</a:t>
            </a:r>
            <a:r>
              <a:rPr lang="en-GB" dirty="0" smtClean="0"/>
              <a:t> </a:t>
            </a:r>
            <a:r>
              <a:rPr lang="en-GB" dirty="0" err="1" smtClean="0"/>
              <a:t>méthodes</a:t>
            </a:r>
            <a:r>
              <a:rPr lang="en-GB" dirty="0" smtClean="0"/>
              <a:t> pour</a:t>
            </a:r>
            <a:r>
              <a:rPr lang="en-GB" dirty="0" smtClean="0">
                <a:solidFill>
                  <a:srgbClr val="FF0000"/>
                </a:solidFill>
              </a:rPr>
              <a:t> </a:t>
            </a:r>
            <a:r>
              <a:rPr lang="en-GB" dirty="0" err="1" smtClean="0">
                <a:solidFill>
                  <a:srgbClr val="FF0000"/>
                </a:solidFill>
              </a:rPr>
              <a:t>punir</a:t>
            </a:r>
            <a:r>
              <a:rPr lang="en-GB" dirty="0" smtClean="0"/>
              <a:t> les crimes </a:t>
            </a:r>
            <a:r>
              <a:rPr lang="en-GB" dirty="0" err="1" smtClean="0"/>
              <a:t>sont</a:t>
            </a:r>
            <a:r>
              <a:rPr lang="en-GB" dirty="0" smtClean="0"/>
              <a:t> </a:t>
            </a:r>
            <a:r>
              <a:rPr lang="en-GB" dirty="0" err="1" smtClean="0"/>
              <a:t>désormais</a:t>
            </a:r>
            <a:r>
              <a:rPr lang="en-GB" dirty="0" smtClean="0"/>
              <a:t> </a:t>
            </a:r>
            <a:r>
              <a:rPr lang="en-GB" dirty="0" err="1" smtClean="0"/>
              <a:t>utilisées</a:t>
            </a:r>
            <a:r>
              <a:rPr lang="en-GB" dirty="0" smtClean="0"/>
              <a:t>, </a:t>
            </a:r>
            <a:r>
              <a:rPr lang="en-GB" dirty="0" err="1" smtClean="0"/>
              <a:t>comme</a:t>
            </a:r>
            <a:r>
              <a:rPr lang="en-GB" dirty="0" smtClean="0"/>
              <a:t> </a:t>
            </a:r>
            <a:r>
              <a:rPr lang="en-GB" dirty="0" smtClean="0">
                <a:solidFill>
                  <a:srgbClr val="FF0000"/>
                </a:solidFill>
              </a:rPr>
              <a:t>le TIG </a:t>
            </a:r>
            <a:r>
              <a:rPr lang="en-GB" dirty="0" err="1" smtClean="0"/>
              <a:t>ou</a:t>
            </a:r>
            <a:r>
              <a:rPr lang="en-GB" dirty="0" smtClean="0"/>
              <a:t> porter un bracelet </a:t>
            </a:r>
            <a:r>
              <a:rPr lang="en-GB" dirty="0" err="1" smtClean="0"/>
              <a:t>électronique</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5366" y="4153172"/>
            <a:ext cx="3263705" cy="245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036963882"/>
              </p:ext>
            </p:extLst>
          </p:nvPr>
        </p:nvGraphicFramePr>
        <p:xfrm>
          <a:off x="4031086" y="0"/>
          <a:ext cx="7827065" cy="6658377"/>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658221" y="1878110"/>
            <a:ext cx="2822119" cy="523220"/>
          </a:xfrm>
          <a:prstGeom prst="rect">
            <a:avLst/>
          </a:prstGeom>
          <a:noFill/>
        </p:spPr>
        <p:txBody>
          <a:bodyPr wrap="none" rtlCol="0">
            <a:spAutoFit/>
          </a:bodyPr>
          <a:lstStyle/>
          <a:p>
            <a:r>
              <a:rPr lang="fr-FR" sz="2800" b="1" dirty="0" smtClean="0"/>
              <a:t>Pour commencer</a:t>
            </a:r>
            <a:endParaRPr lang="fr-FR" sz="2800" b="1" dirty="0"/>
          </a:p>
        </p:txBody>
      </p:sp>
      <p:sp>
        <p:nvSpPr>
          <p:cNvPr id="2" name="TextBox 1"/>
          <p:cNvSpPr txBox="1"/>
          <p:nvPr/>
        </p:nvSpPr>
        <p:spPr>
          <a:xfrm>
            <a:off x="716684" y="2421047"/>
            <a:ext cx="3026838" cy="1815882"/>
          </a:xfrm>
          <a:prstGeom prst="rect">
            <a:avLst/>
          </a:prstGeom>
          <a:solidFill>
            <a:schemeClr val="accent1">
              <a:lumMod val="40000"/>
              <a:lumOff val="60000"/>
            </a:schemeClr>
          </a:solidFill>
        </p:spPr>
        <p:txBody>
          <a:bodyPr wrap="square" rtlCol="0">
            <a:spAutoFit/>
          </a:bodyPr>
          <a:lstStyle/>
          <a:p>
            <a:r>
              <a:rPr lang="fr-FR" sz="2800" b="1" dirty="0" smtClean="0"/>
              <a:t>Regardez les statistiques et faites des phrases pour les résumer</a:t>
            </a:r>
            <a:endParaRPr lang="fr-FR" sz="28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49" y="73527"/>
            <a:ext cx="792307" cy="7923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891" y="73527"/>
            <a:ext cx="1027389" cy="863076"/>
          </a:xfrm>
          <a:prstGeom prst="rect">
            <a:avLst/>
          </a:prstGeom>
        </p:spPr>
      </p:pic>
    </p:spTree>
    <p:extLst>
      <p:ext uri="{BB962C8B-B14F-4D97-AF65-F5344CB8AC3E}">
        <p14:creationId xmlns:p14="http://schemas.microsoft.com/office/powerpoint/2010/main" val="398789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fr-FR" sz="3600" b="1" dirty="0" smtClean="0"/>
              <a:t>Les caméras de surveillance sont-elles efficaces? Classez les arguments dans deux catégories: Positive et négative</a:t>
            </a:r>
            <a:endParaRPr lang="fr-FR" sz="3600" b="1" dirty="0"/>
          </a:p>
        </p:txBody>
      </p:sp>
      <p:sp>
        <p:nvSpPr>
          <p:cNvPr id="3" name="Content Placeholder 2"/>
          <p:cNvSpPr>
            <a:spLocks noGrp="1"/>
          </p:cNvSpPr>
          <p:nvPr>
            <p:ph idx="1"/>
          </p:nvPr>
        </p:nvSpPr>
        <p:spPr>
          <a:xfrm>
            <a:off x="838200" y="1496290"/>
            <a:ext cx="10515600" cy="4946073"/>
          </a:xfrm>
        </p:spPr>
        <p:txBody>
          <a:bodyPr>
            <a:normAutofit fontScale="70000" lnSpcReduction="20000"/>
          </a:bodyPr>
          <a:lstStyle/>
          <a:p>
            <a:r>
              <a:rPr lang="fr-FR" b="1" dirty="0" smtClean="0"/>
              <a:t>C’est une intrusion dans la vie privée car on est filmé partout.</a:t>
            </a:r>
          </a:p>
          <a:p>
            <a:r>
              <a:rPr lang="fr-FR" b="1" dirty="0" smtClean="0"/>
              <a:t>Il vaudrait mieux employer plus de policiers. </a:t>
            </a:r>
          </a:p>
          <a:p>
            <a:r>
              <a:rPr lang="fr-FR" b="1" dirty="0" smtClean="0"/>
              <a:t>Si on a rien à cacher, il n’y a aucune raison de s’en méfier.</a:t>
            </a:r>
          </a:p>
          <a:p>
            <a:r>
              <a:rPr lang="fr-FR" b="1" dirty="0" smtClean="0"/>
              <a:t>Leur coût est trop élevé.</a:t>
            </a:r>
          </a:p>
          <a:p>
            <a:r>
              <a:rPr lang="fr-FR" b="1" dirty="0" smtClean="0"/>
              <a:t>Il est prouvé que le taux d’accidents sur les routes a été réduit par l’introduction des radars.</a:t>
            </a:r>
          </a:p>
          <a:p>
            <a:r>
              <a:rPr lang="fr-FR" b="1" dirty="0" smtClean="0"/>
              <a:t>Il est prouvé qu’elles ne réduisent pas le taux de délinquance.</a:t>
            </a:r>
          </a:p>
          <a:p>
            <a:r>
              <a:rPr lang="fr-FR" b="1" dirty="0" smtClean="0"/>
              <a:t>Même si la caméra aperçoit un crime, elle ne peut rien faire pour l’empêcher. </a:t>
            </a:r>
          </a:p>
          <a:p>
            <a:r>
              <a:rPr lang="fr-FR" b="1" dirty="0" smtClean="0"/>
              <a:t>Le taux d’élucidation et donc d’arrestation a augmenté.</a:t>
            </a:r>
          </a:p>
          <a:p>
            <a:r>
              <a:rPr lang="fr-FR" b="1" dirty="0" smtClean="0"/>
              <a:t>S’il n’y avait pas autant de comportements détestables, elles ne seraient pas nécessaires.</a:t>
            </a:r>
          </a:p>
          <a:p>
            <a:r>
              <a:rPr lang="fr-FR" b="1" dirty="0" smtClean="0"/>
              <a:t>Les gens se sentent plus en sécurité.</a:t>
            </a:r>
          </a:p>
          <a:p>
            <a:r>
              <a:rPr lang="fr-FR" b="1" dirty="0" smtClean="0"/>
              <a:t>Les images enregistrées sont souvent de mauvaise qualité et inutilisables.</a:t>
            </a:r>
          </a:p>
          <a:p>
            <a:r>
              <a:rPr lang="fr-FR" b="1" dirty="0" smtClean="0"/>
              <a:t>Ces images sont-elles vraiment détruites après un certain temps? Qui les visionnent? On a le droit de savoir!</a:t>
            </a:r>
          </a:p>
          <a:p>
            <a:r>
              <a:rPr lang="fr-FR" b="1" dirty="0" smtClean="0"/>
              <a:t>Avec leur existence, la plupart des gens respectent les lois, au moins dans les espaces publiques. </a:t>
            </a:r>
          </a:p>
          <a:p>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5574" y="68859"/>
            <a:ext cx="846426" cy="736889"/>
          </a:xfrm>
          <a:prstGeom prst="rect">
            <a:avLst/>
          </a:prstGeom>
        </p:spPr>
      </p:pic>
    </p:spTree>
    <p:extLst>
      <p:ext uri="{BB962C8B-B14F-4D97-AF65-F5344CB8AC3E}">
        <p14:creationId xmlns:p14="http://schemas.microsoft.com/office/powerpoint/2010/main" val="3988936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fr-FR" sz="3600" b="1" dirty="0" smtClean="0"/>
              <a:t>Les caméras de surveillance sont-elles efficaces? Classez les arguments dans deux catégories: Positive et négative</a:t>
            </a:r>
            <a:endParaRPr lang="fr-FR" sz="3600" b="1" dirty="0"/>
          </a:p>
        </p:txBody>
      </p:sp>
      <p:sp>
        <p:nvSpPr>
          <p:cNvPr id="3" name="Content Placeholder 2"/>
          <p:cNvSpPr>
            <a:spLocks noGrp="1"/>
          </p:cNvSpPr>
          <p:nvPr>
            <p:ph idx="1"/>
          </p:nvPr>
        </p:nvSpPr>
        <p:spPr>
          <a:xfrm>
            <a:off x="838200" y="1496290"/>
            <a:ext cx="10515600" cy="4946073"/>
          </a:xfrm>
        </p:spPr>
        <p:txBody>
          <a:bodyPr>
            <a:normAutofit fontScale="70000" lnSpcReduction="20000"/>
          </a:bodyPr>
          <a:lstStyle/>
          <a:p>
            <a:r>
              <a:rPr lang="fr-FR" b="1" dirty="0" smtClean="0"/>
              <a:t>C’est une intrusion dans la vie privée car on est filmé partout. </a:t>
            </a:r>
            <a:r>
              <a:rPr lang="fr-FR" b="1" dirty="0" smtClean="0">
                <a:solidFill>
                  <a:srgbClr val="FF0000"/>
                </a:solidFill>
              </a:rPr>
              <a:t>N</a:t>
            </a:r>
            <a:endParaRPr lang="fr-FR" b="1" dirty="0" smtClean="0"/>
          </a:p>
          <a:p>
            <a:r>
              <a:rPr lang="fr-FR" b="1" dirty="0" smtClean="0"/>
              <a:t>Il vaudrait mieux employer plus de policiers. </a:t>
            </a:r>
            <a:r>
              <a:rPr lang="fr-FR" b="1" dirty="0" smtClean="0">
                <a:solidFill>
                  <a:srgbClr val="FF0000"/>
                </a:solidFill>
              </a:rPr>
              <a:t>N</a:t>
            </a:r>
            <a:endParaRPr lang="fr-FR" b="1" dirty="0" smtClean="0"/>
          </a:p>
          <a:p>
            <a:r>
              <a:rPr lang="fr-FR" b="1" dirty="0" smtClean="0"/>
              <a:t>Si on a rien à cacher, il n’y a aucune raison de s’en méfier.</a:t>
            </a:r>
            <a:r>
              <a:rPr lang="fr-FR" b="1" dirty="0" smtClean="0">
                <a:solidFill>
                  <a:srgbClr val="FF0000"/>
                </a:solidFill>
              </a:rPr>
              <a:t> P</a:t>
            </a:r>
          </a:p>
          <a:p>
            <a:r>
              <a:rPr lang="fr-FR" b="1" dirty="0" smtClean="0"/>
              <a:t>Leur coût est trop élevé. </a:t>
            </a:r>
            <a:r>
              <a:rPr lang="fr-FR" b="1" dirty="0" smtClean="0">
                <a:solidFill>
                  <a:srgbClr val="FF0000"/>
                </a:solidFill>
              </a:rPr>
              <a:t>N</a:t>
            </a:r>
            <a:endParaRPr lang="fr-FR" b="1" dirty="0" smtClean="0"/>
          </a:p>
          <a:p>
            <a:r>
              <a:rPr lang="fr-FR" b="1" dirty="0" smtClean="0"/>
              <a:t>Il est prouvé que le taux d’accidents sur les routes a été réduit par l’introduction des radars. </a:t>
            </a:r>
            <a:r>
              <a:rPr lang="fr-FR" b="1" dirty="0" smtClean="0">
                <a:solidFill>
                  <a:srgbClr val="FF0000"/>
                </a:solidFill>
              </a:rPr>
              <a:t>P</a:t>
            </a:r>
            <a:endParaRPr lang="fr-FR" b="1" dirty="0" smtClean="0"/>
          </a:p>
          <a:p>
            <a:r>
              <a:rPr lang="fr-FR" b="1" dirty="0" smtClean="0"/>
              <a:t>Il est prouvé qu’elles ne réduisent pas le taux de délinquance. </a:t>
            </a:r>
            <a:r>
              <a:rPr lang="fr-FR" b="1" dirty="0" smtClean="0">
                <a:solidFill>
                  <a:srgbClr val="FF0000"/>
                </a:solidFill>
              </a:rPr>
              <a:t>N</a:t>
            </a:r>
            <a:endParaRPr lang="fr-FR" b="1" dirty="0" smtClean="0"/>
          </a:p>
          <a:p>
            <a:r>
              <a:rPr lang="fr-FR" b="1" dirty="0" smtClean="0"/>
              <a:t>Même si la caméra aperçoit un crime, elle ne peut rien faire pour l’empêcher. </a:t>
            </a:r>
            <a:r>
              <a:rPr lang="fr-FR" b="1" dirty="0" smtClean="0">
                <a:solidFill>
                  <a:srgbClr val="FF0000"/>
                </a:solidFill>
              </a:rPr>
              <a:t>N</a:t>
            </a:r>
            <a:endParaRPr lang="fr-FR" b="1" dirty="0" smtClean="0"/>
          </a:p>
          <a:p>
            <a:r>
              <a:rPr lang="fr-FR" b="1" dirty="0" smtClean="0"/>
              <a:t>Le taux d’élucidation et donc d’arrestation a augmenté. </a:t>
            </a:r>
            <a:r>
              <a:rPr lang="fr-FR" b="1" dirty="0" smtClean="0">
                <a:solidFill>
                  <a:srgbClr val="FF0000"/>
                </a:solidFill>
              </a:rPr>
              <a:t>P</a:t>
            </a:r>
            <a:endParaRPr lang="fr-FR" b="1" dirty="0" smtClean="0"/>
          </a:p>
          <a:p>
            <a:r>
              <a:rPr lang="fr-FR" b="1" dirty="0" smtClean="0"/>
              <a:t>S’il n’y avait pas autant de comportements détestables, elles ne seraient pas nécessaires. </a:t>
            </a:r>
            <a:r>
              <a:rPr lang="fr-FR" b="1" dirty="0" smtClean="0">
                <a:solidFill>
                  <a:srgbClr val="FF0000"/>
                </a:solidFill>
              </a:rPr>
              <a:t>P</a:t>
            </a:r>
            <a:endParaRPr lang="fr-FR" b="1" dirty="0" smtClean="0"/>
          </a:p>
          <a:p>
            <a:r>
              <a:rPr lang="fr-FR" b="1" dirty="0" smtClean="0"/>
              <a:t>Les gens se sentent plus en sécurité. </a:t>
            </a:r>
            <a:r>
              <a:rPr lang="fr-FR" b="1" dirty="0" smtClean="0">
                <a:solidFill>
                  <a:srgbClr val="FF0000"/>
                </a:solidFill>
              </a:rPr>
              <a:t>P</a:t>
            </a:r>
            <a:endParaRPr lang="fr-FR" b="1" dirty="0" smtClean="0"/>
          </a:p>
          <a:p>
            <a:r>
              <a:rPr lang="fr-FR" b="1" dirty="0" smtClean="0"/>
              <a:t>Les images enregistrées sont souvent de mauvaise qualité et inutilisables. </a:t>
            </a:r>
            <a:r>
              <a:rPr lang="fr-FR" b="1" dirty="0" smtClean="0">
                <a:solidFill>
                  <a:srgbClr val="FF0000"/>
                </a:solidFill>
              </a:rPr>
              <a:t>N</a:t>
            </a:r>
            <a:endParaRPr lang="fr-FR" b="1" dirty="0" smtClean="0"/>
          </a:p>
          <a:p>
            <a:r>
              <a:rPr lang="fr-FR" b="1" dirty="0" smtClean="0"/>
              <a:t>Ces images sont-elles vraiment détruites après un certain temps? Qui les visionnent? On a le droit de savoir! </a:t>
            </a:r>
            <a:r>
              <a:rPr lang="fr-FR" b="1" dirty="0" smtClean="0">
                <a:solidFill>
                  <a:srgbClr val="FF0000"/>
                </a:solidFill>
              </a:rPr>
              <a:t>N</a:t>
            </a:r>
            <a:endParaRPr lang="fr-FR" b="1" dirty="0" smtClean="0"/>
          </a:p>
          <a:p>
            <a:r>
              <a:rPr lang="fr-FR" b="1" dirty="0" smtClean="0"/>
              <a:t>Avec leur existence, la plupart des gens respectent les lois, au moins dans les espaces publiques. </a:t>
            </a:r>
            <a:r>
              <a:rPr lang="fr-FR" b="1" dirty="0" smtClean="0">
                <a:solidFill>
                  <a:srgbClr val="FF0000"/>
                </a:solidFill>
              </a:rPr>
              <a:t>P</a:t>
            </a:r>
            <a:endParaRPr lang="fr-FR" b="1" dirty="0" smtClean="0"/>
          </a:p>
          <a:p>
            <a:endParaRPr lang="fr-FR" b="1" dirty="0"/>
          </a:p>
        </p:txBody>
      </p:sp>
      <p:sp>
        <p:nvSpPr>
          <p:cNvPr id="4" name="TextBox 3"/>
          <p:cNvSpPr txBox="1"/>
          <p:nvPr/>
        </p:nvSpPr>
        <p:spPr>
          <a:xfrm rot="967921">
            <a:off x="10069080" y="1234679"/>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287802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45" y="249382"/>
            <a:ext cx="10515600" cy="1325563"/>
          </a:xfrm>
        </p:spPr>
        <p:txBody>
          <a:bodyPr>
            <a:normAutofit fontScale="90000"/>
          </a:bodyPr>
          <a:lstStyle/>
          <a:p>
            <a:r>
              <a:rPr lang="fr-FR" b="1" dirty="0" smtClean="0"/>
              <a:t>Regardez la vidéo ‘les caméras de surveillance qui parlent’ et prenez des notes pour répondre aux questions</a:t>
            </a:r>
            <a:endParaRPr lang="fr-FR" b="1" dirty="0"/>
          </a:p>
        </p:txBody>
      </p:sp>
      <p:sp>
        <p:nvSpPr>
          <p:cNvPr id="3" name="Content Placeholder 2"/>
          <p:cNvSpPr>
            <a:spLocks noGrp="1"/>
          </p:cNvSpPr>
          <p:nvPr>
            <p:ph idx="1"/>
          </p:nvPr>
        </p:nvSpPr>
        <p:spPr>
          <a:xfrm>
            <a:off x="2244436" y="2615333"/>
            <a:ext cx="8652164" cy="3452957"/>
          </a:xfrm>
          <a:solidFill>
            <a:schemeClr val="accent1">
              <a:lumMod val="40000"/>
              <a:lumOff val="60000"/>
            </a:schemeClr>
          </a:solidFill>
        </p:spPr>
        <p:txBody>
          <a:bodyPr>
            <a:normAutofit/>
          </a:bodyPr>
          <a:lstStyle/>
          <a:p>
            <a:pPr marL="0" indent="0">
              <a:buNone/>
            </a:pPr>
            <a:r>
              <a:rPr lang="fr-FR" b="1" dirty="0" smtClean="0"/>
              <a:t>De quoi s’agit-il dans cette vidéo?</a:t>
            </a:r>
          </a:p>
          <a:p>
            <a:pPr marL="0" indent="0">
              <a:buNone/>
            </a:pPr>
            <a:endParaRPr lang="fr-FR" b="1" dirty="0" smtClean="0"/>
          </a:p>
          <a:p>
            <a:pPr marL="0" indent="0">
              <a:buNone/>
            </a:pPr>
            <a:r>
              <a:rPr lang="fr-FR" b="1" dirty="0" smtClean="0"/>
              <a:t>Quel est le but de ces caméras?</a:t>
            </a:r>
          </a:p>
          <a:p>
            <a:pPr marL="0" indent="0">
              <a:buNone/>
            </a:pPr>
            <a:endParaRPr lang="fr-FR" b="1" dirty="0" smtClean="0"/>
          </a:p>
          <a:p>
            <a:pPr marL="0" indent="0">
              <a:buNone/>
            </a:pPr>
            <a:r>
              <a:rPr lang="fr-FR" b="1" dirty="0" smtClean="0"/>
              <a:t>Qu’en pensent les citadins?</a:t>
            </a:r>
          </a:p>
          <a:p>
            <a:pPr marL="0" indent="0">
              <a:buNone/>
            </a:pPr>
            <a:r>
              <a:rPr lang="fr-FR" b="1" dirty="0" smtClean="0"/>
              <a:t>Comment réagissez-vous aux informations données?</a:t>
            </a:r>
            <a:endParaRPr lang="fr-FR" b="1"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9989" y="2615333"/>
            <a:ext cx="384447"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9989" y="3655721"/>
            <a:ext cx="384447"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5081" y="3655721"/>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9988" y="4696109"/>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5081" y="4696109"/>
            <a:ext cx="384447"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174" y="4696109"/>
            <a:ext cx="384447" cy="426332"/>
          </a:xfrm>
          <a:prstGeom prst="rect">
            <a:avLst/>
          </a:prstGeom>
          <a:solidFill>
            <a:schemeClr val="bg1"/>
          </a:solidFill>
          <a:ln>
            <a:solidFill>
              <a:srgbClr val="0070C0"/>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8928" y="0"/>
            <a:ext cx="809457" cy="8094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996" y="986769"/>
            <a:ext cx="1027389" cy="863076"/>
          </a:xfrm>
          <a:prstGeom prst="rect">
            <a:avLst/>
          </a:prstGeom>
        </p:spPr>
      </p:pic>
    </p:spTree>
    <p:extLst>
      <p:ext uri="{BB962C8B-B14F-4D97-AF65-F5344CB8AC3E}">
        <p14:creationId xmlns:p14="http://schemas.microsoft.com/office/powerpoint/2010/main" val="850737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8031F5-0463-4404-8136-6A06E355D23B}">
  <ds:schemaRefs>
    <ds:schemaRef ds:uri="http://schemas.microsoft.com/office/infopath/2007/PartnerControls"/>
    <ds:schemaRef ds:uri="http://schemas.microsoft.com/office/2006/documentManagement/types"/>
    <ds:schemaRef ds:uri="http://schemas.microsoft.com/sharepoint/v3"/>
    <ds:schemaRef ds:uri="http://purl.org/dc/elements/1.1/"/>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5A08735-328D-489E-8439-ED812E901B71}">
  <ds:schemaRefs>
    <ds:schemaRef ds:uri="http://schemas.microsoft.com/sharepoint/v3/contenttype/forms"/>
  </ds:schemaRefs>
</ds:datastoreItem>
</file>

<file path=customXml/itemProps3.xml><?xml version="1.0" encoding="utf-8"?>
<ds:datastoreItem xmlns:ds="http://schemas.openxmlformats.org/officeDocument/2006/customXml" ds:itemID="{9C68231D-B2E1-49C1-919E-9417F2C27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2178</TotalTime>
  <Words>2629</Words>
  <Application>Microsoft Office PowerPoint</Application>
  <PresentationFormat>Widescreen</PresentationFormat>
  <Paragraphs>362</Paragraphs>
  <Slides>36</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Rockwell Extra Bold</vt:lpstr>
      <vt:lpstr>Times New Roman</vt:lpstr>
      <vt:lpstr>Office Theme</vt:lpstr>
      <vt:lpstr>PowerPoint Presentation</vt:lpstr>
      <vt:lpstr>Les objectifs:</vt:lpstr>
      <vt:lpstr>PowerPoint Presentation</vt:lpstr>
      <vt:lpstr>Remplissez les blancs avec les mots de la liste</vt:lpstr>
      <vt:lpstr>PowerPoint Presentation</vt:lpstr>
      <vt:lpstr>PowerPoint Presentation</vt:lpstr>
      <vt:lpstr>Les caméras de surveillance sont-elles efficaces? Classez les arguments dans deux catégories: Positive et négative</vt:lpstr>
      <vt:lpstr>Les caméras de surveillance sont-elles efficaces? Classez les arguments dans deux catégories: Positive et négative</vt:lpstr>
      <vt:lpstr>Regardez la vidéo ‘les caméras de surveillance qui parlent’ et prenez des notes pour répondre aux questions</vt:lpstr>
      <vt:lpstr>Regardez la vidéo ‘les caméras de surveillance qui parlent’ et prenez des notes pour répondre aux questions</vt:lpstr>
      <vt:lpstr>Pour commencer: faîtes des phrases</vt:lpstr>
      <vt:lpstr>L’efficacité des caméras de surveillance</vt:lpstr>
      <vt:lpstr>Regardez la vidéo ‘le TIG: alternative à la prison’ et prenez des notes pour répondre aux questions</vt:lpstr>
      <vt:lpstr>Regardez la vidéo ‘le TIG: alternative à la prison’ et prenez des notes pour répondre aux questions</vt:lpstr>
      <vt:lpstr>Traduisez du français à l’anglais</vt:lpstr>
      <vt:lpstr>PowerPoint Presentation</vt:lpstr>
      <vt:lpstr>               Travail de recherche avant de faire l’exercice d’écoute 7, p.22</vt:lpstr>
      <vt:lpstr>Écoutez quatre personnes qui parlent de la réforme Taubira sur les peines alternatives.  </vt:lpstr>
      <vt:lpstr>Écoutez quatre personnes qui parlent de la réforme Taubira sur les peines alternatives.  </vt:lpstr>
      <vt:lpstr>Lisez le texte sur les bracelets électroniques et répondez aux questions (feuille d’exercice)</vt:lpstr>
      <vt:lpstr>Lisez le texte sur les bracelets électroniques et répondez aux questions (feuille d’exercice)</vt:lpstr>
      <vt:lpstr>Traduisez en anglais (feuille d’exercice)</vt:lpstr>
      <vt:lpstr>PowerPoint Presentation</vt:lpstr>
      <vt:lpstr>Attaque terroriste à Londres : plusieurs blessés graves, le suspect tué par la police </vt:lpstr>
      <vt:lpstr>                    Répondez  à ces questions</vt:lpstr>
      <vt:lpstr>Regardez la vidéo ‘La peine de mort’ et prenez des notes pour répondre aux questions</vt:lpstr>
      <vt:lpstr>Les objectifs:</vt:lpstr>
      <vt:lpstr>Regardez la vidéo ‘La peine de mort’ et prenez des notes pour répondre aux questions</vt:lpstr>
      <vt:lpstr>La peine de mort- Trouver 4 arguments POUR et 4 arguments CONTRE</vt:lpstr>
      <vt:lpstr>La peine de mort- Trouver 4 arguments POUR et 4 arguments CONTRE</vt:lpstr>
      <vt:lpstr>Débat: Pour ou contre la peine de mort?</vt:lpstr>
      <vt:lpstr>Verbes suivis de l’infinitif: à/ de ou rien</vt:lpstr>
      <vt:lpstr>Verbes suivis de l’infinitif: à/ de ou rien</vt:lpstr>
      <vt:lpstr>Crimes et châtiments: quelle punition pour quel crime? (feuille d’exercice)</vt:lpstr>
      <vt:lpstr>Crimes et châtiments: quelle punition pour quel crime? (feuille d’exercice)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171</cp:revision>
  <cp:lastPrinted>2017-07-20T09:19:05Z</cp:lastPrinted>
  <dcterms:created xsi:type="dcterms:W3CDTF">2017-02-25T12:59:01Z</dcterms:created>
  <dcterms:modified xsi:type="dcterms:W3CDTF">2019-12-02T12:08:28Z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