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5" r:id="rId2"/>
    <p:sldId id="296" r:id="rId3"/>
  </p:sldIdLst>
  <p:sldSz cx="10440988" cy="7200900"/>
  <p:notesSz cx="6797675" cy="9928225"/>
  <p:defaultTextStyle>
    <a:defPPr>
      <a:defRPr lang="en-US"/>
    </a:defPPr>
    <a:lvl1pPr marL="0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4017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8035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2052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6069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20086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32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4494" autoAdjust="0"/>
  </p:normalViewPr>
  <p:slideViewPr>
    <p:cSldViewPr>
      <p:cViewPr varScale="1">
        <p:scale>
          <a:sx n="101" d="100"/>
          <a:sy n="101" d="100"/>
        </p:scale>
        <p:origin x="1350" y="114"/>
      </p:cViewPr>
      <p:guideLst>
        <p:guide orient="horz" pos="2268"/>
        <p:guide pos="32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411"/>
          </a:xfrm>
          <a:prstGeom prst="rect">
            <a:avLst/>
          </a:prstGeom>
        </p:spPr>
        <p:txBody>
          <a:bodyPr vert="horz" lIns="95573" tIns="47786" rIns="95573" bIns="47786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6411"/>
          </a:xfrm>
          <a:prstGeom prst="rect">
            <a:avLst/>
          </a:prstGeom>
        </p:spPr>
        <p:txBody>
          <a:bodyPr vert="horz" lIns="95573" tIns="47786" rIns="95573" bIns="47786" rtlCol="0"/>
          <a:lstStyle>
            <a:lvl1pPr algn="r">
              <a:defRPr sz="1300"/>
            </a:lvl1pPr>
          </a:lstStyle>
          <a:p>
            <a:fld id="{F03125E2-331B-416A-A701-E8E465449326}" type="datetimeFigureOut">
              <a:rPr lang="en-GB" smtClean="0"/>
              <a:t>17/11/2017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0088" y="744538"/>
            <a:ext cx="53975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73" tIns="47786" rIns="95573" bIns="47786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5573" tIns="47786" rIns="95573" bIns="477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60" cy="496411"/>
          </a:xfrm>
          <a:prstGeom prst="rect">
            <a:avLst/>
          </a:prstGeom>
        </p:spPr>
        <p:txBody>
          <a:bodyPr vert="horz" lIns="95573" tIns="47786" rIns="95573" bIns="47786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60" cy="496411"/>
          </a:xfrm>
          <a:prstGeom prst="rect">
            <a:avLst/>
          </a:prstGeom>
        </p:spPr>
        <p:txBody>
          <a:bodyPr vert="horz" lIns="95573" tIns="47786" rIns="95573" bIns="47786" rtlCol="0" anchor="b"/>
          <a:lstStyle>
            <a:lvl1pPr algn="r">
              <a:defRPr sz="1300"/>
            </a:lvl1pPr>
          </a:lstStyle>
          <a:p>
            <a:fld id="{98790C64-B6AF-4E6E-B05F-CD8250C711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2625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4017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08035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12052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16069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20086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3074" y="2236947"/>
            <a:ext cx="8874840" cy="15435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6148" y="4080510"/>
            <a:ext cx="7308692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4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17/11/2017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1883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17/11/2017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37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69716" y="288371"/>
            <a:ext cx="2349222" cy="61441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2050" y="288371"/>
            <a:ext cx="6873650" cy="61441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17/11/2017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015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17/11/2017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2456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766" y="4627245"/>
            <a:ext cx="8874840" cy="1430179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766" y="3052049"/>
            <a:ext cx="8874840" cy="157519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40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80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20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60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200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41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81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21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17/11/2017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10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2050" y="1680211"/>
            <a:ext cx="4611436" cy="475226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7502" y="1680211"/>
            <a:ext cx="4611436" cy="475226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17/11/2017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804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049" y="1611869"/>
            <a:ext cx="4613250" cy="67175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049" y="2283619"/>
            <a:ext cx="4613250" cy="414885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03877" y="1611869"/>
            <a:ext cx="4615062" cy="67175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03877" y="2283619"/>
            <a:ext cx="4615062" cy="414885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17/11/2017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3724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17/11/2017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438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17/11/2017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8124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050" y="286702"/>
            <a:ext cx="3435013" cy="122015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2136" y="286703"/>
            <a:ext cx="5836802" cy="6145769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050" y="1506856"/>
            <a:ext cx="3435013" cy="4925616"/>
          </a:xfrm>
        </p:spPr>
        <p:txBody>
          <a:bodyPr/>
          <a:lstStyle>
            <a:lvl1pPr marL="0" indent="0">
              <a:buNone/>
              <a:defRPr sz="1500"/>
            </a:lvl1pPr>
            <a:lvl2pPr marL="504017" indent="0">
              <a:buNone/>
              <a:defRPr sz="1300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17/11/2017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6881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507" y="5040630"/>
            <a:ext cx="6264593" cy="59507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46507" y="643414"/>
            <a:ext cx="6264593" cy="4320540"/>
          </a:xfrm>
        </p:spPr>
        <p:txBody>
          <a:bodyPr/>
          <a:lstStyle>
            <a:lvl1pPr marL="0" indent="0">
              <a:buNone/>
              <a:defRPr sz="3500"/>
            </a:lvl1pPr>
            <a:lvl2pPr marL="504017" indent="0">
              <a:buNone/>
              <a:defRPr sz="3100"/>
            </a:lvl2pPr>
            <a:lvl3pPr marL="1008035" indent="0">
              <a:buNone/>
              <a:defRPr sz="2600"/>
            </a:lvl3pPr>
            <a:lvl4pPr marL="1512052" indent="0">
              <a:buNone/>
              <a:defRPr sz="2200"/>
            </a:lvl4pPr>
            <a:lvl5pPr marL="2016069" indent="0">
              <a:buNone/>
              <a:defRPr sz="2200"/>
            </a:lvl5pPr>
            <a:lvl6pPr marL="2520086" indent="0">
              <a:buNone/>
              <a:defRPr sz="2200"/>
            </a:lvl6pPr>
            <a:lvl7pPr marL="3024104" indent="0">
              <a:buNone/>
              <a:defRPr sz="2200"/>
            </a:lvl7pPr>
            <a:lvl8pPr marL="3528121" indent="0">
              <a:buNone/>
              <a:defRPr sz="2200"/>
            </a:lvl8pPr>
            <a:lvl9pPr marL="4032138" indent="0">
              <a:buNone/>
              <a:defRPr sz="22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46507" y="5635705"/>
            <a:ext cx="6264593" cy="845105"/>
          </a:xfrm>
        </p:spPr>
        <p:txBody>
          <a:bodyPr/>
          <a:lstStyle>
            <a:lvl1pPr marL="0" indent="0">
              <a:buNone/>
              <a:defRPr sz="1500"/>
            </a:lvl1pPr>
            <a:lvl2pPr marL="504017" indent="0">
              <a:buNone/>
              <a:defRPr sz="1300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17/11/2017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472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2050" y="288370"/>
            <a:ext cx="9396889" cy="1200150"/>
          </a:xfrm>
          <a:prstGeom prst="rect">
            <a:avLst/>
          </a:prstGeom>
        </p:spPr>
        <p:txBody>
          <a:bodyPr vert="horz" lIns="100803" tIns="50402" rIns="100803" bIns="5040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050" y="1680211"/>
            <a:ext cx="9396889" cy="4752261"/>
          </a:xfrm>
          <a:prstGeom prst="rect">
            <a:avLst/>
          </a:prstGeom>
        </p:spPr>
        <p:txBody>
          <a:bodyPr vert="horz" lIns="100803" tIns="50402" rIns="100803" bIns="5040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2049" y="6674168"/>
            <a:ext cx="2436231" cy="383381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CC2FB-5047-4533-9883-6C8751189D16}" type="datetimeFigureOut">
              <a:rPr lang="en-GB" smtClean="0"/>
              <a:t>17/11/2017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7338" y="6674168"/>
            <a:ext cx="3306313" cy="383381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82708" y="6674168"/>
            <a:ext cx="2436231" cy="383381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75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8035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013" indent="-378013" algn="l" defTabSz="1008035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028" indent="-315011" algn="l" defTabSz="1008035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25" y="63907"/>
            <a:ext cx="10404041" cy="3172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0803" tIns="50402" rIns="100803" bIns="50402" rtlCol="0">
            <a:spAutoFit/>
          </a:bodyPr>
          <a:lstStyle/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3.2.2 All cells arise from other cells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25" y="442675"/>
            <a:ext cx="4418880" cy="17176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0803" tIns="50402" rIns="100803" bIns="50402" rtlCol="0">
            <a:spAutoFit/>
          </a:bodyPr>
          <a:lstStyle/>
          <a:p>
            <a:r>
              <a:rPr lang="en-GB" sz="900" dirty="0" smtClean="0"/>
              <a:t>Structure of a chromosome – label and annotate.</a:t>
            </a:r>
            <a:endParaRPr lang="en-GB" sz="1200" dirty="0"/>
          </a:p>
          <a:p>
            <a:endParaRPr lang="en-GB" sz="1200" dirty="0"/>
          </a:p>
          <a:p>
            <a:endParaRPr lang="en-GB" sz="1200" dirty="0" smtClean="0"/>
          </a:p>
          <a:p>
            <a:endParaRPr lang="en-GB" sz="1200" dirty="0"/>
          </a:p>
          <a:p>
            <a:endParaRPr lang="en-GB" sz="1200" dirty="0" smtClean="0"/>
          </a:p>
          <a:p>
            <a:endParaRPr lang="en-GB" sz="1200" dirty="0"/>
          </a:p>
          <a:p>
            <a:endParaRPr lang="en-GB" sz="1200" dirty="0" smtClean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6444630" y="6408762"/>
            <a:ext cx="3968936" cy="7685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0803" tIns="50402" rIns="100803" bIns="50402" rtlCol="0">
            <a:noAutofit/>
          </a:bodyPr>
          <a:lstStyle/>
          <a:p>
            <a:r>
              <a:rPr lang="en-GB" sz="900" dirty="0"/>
              <a:t>Key words</a:t>
            </a:r>
            <a:r>
              <a:rPr lang="en-GB" sz="900" dirty="0" smtClean="0"/>
              <a:t>:</a:t>
            </a:r>
            <a:endParaRPr lang="en-GB" sz="1000" dirty="0"/>
          </a:p>
        </p:txBody>
      </p:sp>
      <p:sp>
        <p:nvSpPr>
          <p:cNvPr id="2" name="TextBox 1"/>
          <p:cNvSpPr txBox="1"/>
          <p:nvPr/>
        </p:nvSpPr>
        <p:spPr>
          <a:xfrm>
            <a:off x="9524" y="2252662"/>
            <a:ext cx="6363097" cy="4924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0803" tIns="50402" rIns="100803" bIns="50402" rtlCol="0">
            <a:noAutofit/>
          </a:bodyPr>
          <a:lstStyle/>
          <a:p>
            <a:r>
              <a:rPr lang="en-GB" sz="900" dirty="0"/>
              <a:t>Describe the process that take place during the different stages of mitosis: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09939" y="432098"/>
            <a:ext cx="5903627" cy="17176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0803" tIns="50402" rIns="100803" bIns="50402">
            <a:noAutofit/>
          </a:bodyPr>
          <a:lstStyle/>
          <a:p>
            <a:r>
              <a:rPr lang="en-GB" sz="900" dirty="0" smtClean="0"/>
              <a:t>Cell division in prokaryotic cells.  </a:t>
            </a:r>
            <a:endParaRPr lang="en-GB" sz="900" dirty="0"/>
          </a:p>
        </p:txBody>
      </p:sp>
      <p:pic>
        <p:nvPicPr>
          <p:cNvPr id="19" name="Picture 2" descr="Image result for labelled Chromosom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41" t="8550" r="10869" b="16572"/>
          <a:stretch/>
        </p:blipFill>
        <p:spPr bwMode="auto">
          <a:xfrm>
            <a:off x="179934" y="768229"/>
            <a:ext cx="1114739" cy="112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302" y="4824586"/>
            <a:ext cx="2632710" cy="21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l="31041" t="24747" r="43610" b="4735"/>
          <a:stretch/>
        </p:blipFill>
        <p:spPr>
          <a:xfrm>
            <a:off x="9560184" y="576115"/>
            <a:ext cx="689541" cy="144016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6454155" y="2252662"/>
            <a:ext cx="3959411" cy="19238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0803" tIns="50402" rIns="100803" bIns="50402" rtlCol="0">
            <a:noAutofit/>
          </a:bodyPr>
          <a:lstStyle/>
          <a:p>
            <a:r>
              <a:rPr lang="en-GB" sz="900" dirty="0" smtClean="0"/>
              <a:t>Replication of viruses</a:t>
            </a:r>
          </a:p>
          <a:p>
            <a:endParaRPr lang="en-GB" sz="900" dirty="0"/>
          </a:p>
          <a:p>
            <a:endParaRPr lang="en-GB" sz="1000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6" t="17152" r="15976"/>
          <a:stretch/>
        </p:blipFill>
        <p:spPr>
          <a:xfrm>
            <a:off x="8778810" y="2438114"/>
            <a:ext cx="1562747" cy="144016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6454155" y="4248522"/>
            <a:ext cx="3959411" cy="20882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0803" tIns="50402" rIns="100803" bIns="50402" rtlCol="0">
            <a:noAutofit/>
          </a:bodyPr>
          <a:lstStyle/>
          <a:p>
            <a:r>
              <a:rPr lang="en-GB" sz="900" dirty="0"/>
              <a:t>Explain the role of mitosis </a:t>
            </a:r>
            <a:r>
              <a:rPr lang="en-GB" sz="900" dirty="0" smtClean="0"/>
              <a:t>in:</a:t>
            </a:r>
          </a:p>
          <a:p>
            <a:r>
              <a:rPr lang="en-GB" sz="900" dirty="0" smtClean="0"/>
              <a:t>growth</a:t>
            </a:r>
            <a:r>
              <a:rPr lang="en-GB" sz="900" dirty="0"/>
              <a:t>:</a:t>
            </a:r>
          </a:p>
          <a:p>
            <a:endParaRPr lang="en-GB" sz="900" dirty="0"/>
          </a:p>
          <a:p>
            <a:endParaRPr lang="en-GB" sz="900" dirty="0" smtClean="0"/>
          </a:p>
          <a:p>
            <a:endParaRPr lang="en-GB" sz="900" dirty="0" smtClean="0"/>
          </a:p>
          <a:p>
            <a:endParaRPr lang="en-GB" sz="900" dirty="0"/>
          </a:p>
          <a:p>
            <a:r>
              <a:rPr lang="en-GB" sz="900" dirty="0"/>
              <a:t>repair:</a:t>
            </a:r>
          </a:p>
          <a:p>
            <a:endParaRPr lang="en-GB" sz="900" dirty="0"/>
          </a:p>
          <a:p>
            <a:endParaRPr lang="en-GB" sz="900" dirty="0"/>
          </a:p>
          <a:p>
            <a:endParaRPr lang="en-GB" sz="900" dirty="0"/>
          </a:p>
          <a:p>
            <a:endParaRPr lang="en-GB" sz="900" dirty="0"/>
          </a:p>
          <a:p>
            <a:r>
              <a:rPr lang="en-GB" sz="900" dirty="0" smtClean="0"/>
              <a:t>reproduction:</a:t>
            </a:r>
            <a:endParaRPr lang="en-GB" sz="900" dirty="0"/>
          </a:p>
          <a:p>
            <a:endParaRPr lang="en-GB" sz="900" dirty="0"/>
          </a:p>
          <a:p>
            <a:endParaRPr lang="en-GB" sz="1000" dirty="0"/>
          </a:p>
        </p:txBody>
      </p:sp>
      <p:sp>
        <p:nvSpPr>
          <p:cNvPr id="25" name="Rectangle 24"/>
          <p:cNvSpPr/>
          <p:nvPr/>
        </p:nvSpPr>
        <p:spPr>
          <a:xfrm>
            <a:off x="8676878" y="2293730"/>
            <a:ext cx="432048" cy="4426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10249726" y="2581762"/>
            <a:ext cx="91832" cy="4426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9873668" y="3672458"/>
            <a:ext cx="467889" cy="4426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9747963" y="2366104"/>
            <a:ext cx="432048" cy="1902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8460854" y="2556332"/>
            <a:ext cx="432048" cy="3324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10120383" y="566591"/>
            <a:ext cx="221174" cy="4426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10157514" y="1009214"/>
            <a:ext cx="184044" cy="5953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46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25" y="63907"/>
            <a:ext cx="10413566" cy="3172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0803" tIns="50402" rIns="100803" bIns="50402" rtlCol="0">
            <a:spAutoFit/>
          </a:bodyPr>
          <a:lstStyle/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3.2.2 All cells arise from other cells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/>
          </p:cNvSpPr>
          <p:nvPr/>
        </p:nvSpPr>
        <p:spPr>
          <a:xfrm>
            <a:off x="9524" y="442675"/>
            <a:ext cx="6372621" cy="41182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0803" tIns="50402" rIns="100803" bIns="50402" rtlCol="0">
            <a:spAutoFit/>
          </a:bodyPr>
          <a:lstStyle/>
          <a:p>
            <a:r>
              <a:rPr lang="en-GB" sz="900" dirty="0" smtClean="0"/>
              <a:t>Cell cycle and its significance.</a:t>
            </a:r>
            <a:endParaRPr lang="en-GB" sz="1200" dirty="0"/>
          </a:p>
          <a:p>
            <a:endParaRPr lang="en-GB" sz="1200" dirty="0"/>
          </a:p>
          <a:p>
            <a:endParaRPr lang="en-GB" sz="1200" dirty="0" smtClean="0"/>
          </a:p>
          <a:p>
            <a:endParaRPr lang="en-GB" sz="1200" dirty="0"/>
          </a:p>
          <a:p>
            <a:endParaRPr lang="en-GB" sz="1200" dirty="0" smtClean="0"/>
          </a:p>
          <a:p>
            <a:endParaRPr lang="en-GB" sz="1200" dirty="0"/>
          </a:p>
          <a:p>
            <a:endParaRPr lang="en-GB" sz="1200" dirty="0" smtClean="0"/>
          </a:p>
          <a:p>
            <a:endParaRPr lang="en-GB" sz="1200" dirty="0" smtClean="0"/>
          </a:p>
          <a:p>
            <a:endParaRPr lang="en-GB" sz="1200" dirty="0"/>
          </a:p>
          <a:p>
            <a:endParaRPr lang="en-GB" sz="1200" dirty="0" smtClean="0"/>
          </a:p>
          <a:p>
            <a:endParaRPr lang="en-GB" sz="1200" dirty="0"/>
          </a:p>
          <a:p>
            <a:endParaRPr lang="en-GB" sz="1200" dirty="0" smtClean="0"/>
          </a:p>
          <a:p>
            <a:endParaRPr lang="en-GB" sz="1200" dirty="0"/>
          </a:p>
          <a:p>
            <a:endParaRPr lang="en-GB" sz="1200" dirty="0" smtClean="0"/>
          </a:p>
          <a:p>
            <a:endParaRPr lang="en-GB" sz="1200" dirty="0"/>
          </a:p>
          <a:p>
            <a:endParaRPr lang="en-GB" sz="1200" dirty="0" smtClean="0"/>
          </a:p>
          <a:p>
            <a:endParaRPr lang="en-GB" sz="1200" dirty="0"/>
          </a:p>
          <a:p>
            <a:endParaRPr lang="en-GB" sz="1200" dirty="0" smtClean="0"/>
          </a:p>
          <a:p>
            <a:endParaRPr lang="en-GB" sz="1200" dirty="0" smtClean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6444630" y="6408762"/>
            <a:ext cx="3978460" cy="7685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0803" tIns="50402" rIns="100803" bIns="50402" rtlCol="0">
            <a:noAutofit/>
          </a:bodyPr>
          <a:lstStyle/>
          <a:p>
            <a:r>
              <a:rPr lang="en-GB" sz="900" dirty="0"/>
              <a:t>Key words</a:t>
            </a:r>
            <a:r>
              <a:rPr lang="en-GB" sz="900" dirty="0" smtClean="0"/>
              <a:t>:</a:t>
            </a:r>
            <a:endParaRPr lang="en-GB" sz="900" dirty="0"/>
          </a:p>
        </p:txBody>
      </p:sp>
      <p:sp>
        <p:nvSpPr>
          <p:cNvPr id="2" name="TextBox 1"/>
          <p:cNvSpPr txBox="1"/>
          <p:nvPr/>
        </p:nvSpPr>
        <p:spPr>
          <a:xfrm>
            <a:off x="9524" y="4649292"/>
            <a:ext cx="6363098" cy="25279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0803" tIns="50402" rIns="100803" bIns="50402" rtlCol="0">
            <a:noAutofit/>
          </a:bodyPr>
          <a:lstStyle/>
          <a:p>
            <a:r>
              <a:rPr lang="en-GB" sz="900" dirty="0" smtClean="0"/>
              <a:t>Describe how mitosis can be observed in a root tip.</a:t>
            </a:r>
          </a:p>
          <a:p>
            <a:endParaRPr lang="en-GB" sz="900" dirty="0"/>
          </a:p>
          <a:p>
            <a:endParaRPr lang="en-GB" sz="900" dirty="0" smtClean="0"/>
          </a:p>
          <a:p>
            <a:endParaRPr lang="en-GB" sz="900" dirty="0"/>
          </a:p>
          <a:p>
            <a:endParaRPr lang="en-GB" sz="900" dirty="0" smtClean="0"/>
          </a:p>
          <a:p>
            <a:endParaRPr lang="en-GB" sz="900" dirty="0"/>
          </a:p>
          <a:p>
            <a:endParaRPr lang="en-GB" sz="900" dirty="0" smtClean="0"/>
          </a:p>
          <a:p>
            <a:endParaRPr lang="en-GB" sz="900" dirty="0"/>
          </a:p>
          <a:p>
            <a:endParaRPr lang="en-GB" sz="900" dirty="0" smtClean="0"/>
          </a:p>
          <a:p>
            <a:endParaRPr lang="en-GB" sz="900" dirty="0"/>
          </a:p>
          <a:p>
            <a:endParaRPr lang="en-GB" sz="900" dirty="0" smtClean="0"/>
          </a:p>
          <a:p>
            <a:endParaRPr lang="en-GB" sz="900" dirty="0"/>
          </a:p>
          <a:p>
            <a:endParaRPr lang="en-GB" sz="900" dirty="0" smtClean="0"/>
          </a:p>
          <a:p>
            <a:endParaRPr lang="en-GB" sz="900" dirty="0"/>
          </a:p>
          <a:p>
            <a:r>
              <a:rPr lang="en-GB" sz="900" dirty="0" smtClean="0"/>
              <a:t>Describe how you calculate the mitotic index.</a:t>
            </a:r>
            <a:endParaRPr lang="en-GB" sz="900" dirty="0"/>
          </a:p>
        </p:txBody>
      </p:sp>
      <p:sp>
        <p:nvSpPr>
          <p:cNvPr id="10" name="Rectangle 9"/>
          <p:cNvSpPr/>
          <p:nvPr/>
        </p:nvSpPr>
        <p:spPr>
          <a:xfrm>
            <a:off x="6454155" y="2736354"/>
            <a:ext cx="3968935" cy="18245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0803" tIns="50402" rIns="100803" bIns="50402">
            <a:noAutofit/>
          </a:bodyPr>
          <a:lstStyle/>
          <a:p>
            <a:r>
              <a:rPr lang="en-GB" sz="900" dirty="0" smtClean="0"/>
              <a:t>How does cancer affect the cell cycle.  </a:t>
            </a:r>
            <a:endParaRPr lang="en-GB" sz="900" dirty="0"/>
          </a:p>
        </p:txBody>
      </p:sp>
      <p:sp>
        <p:nvSpPr>
          <p:cNvPr id="22" name="TextBox 21"/>
          <p:cNvSpPr txBox="1"/>
          <p:nvPr/>
        </p:nvSpPr>
        <p:spPr>
          <a:xfrm>
            <a:off x="6444630" y="4648945"/>
            <a:ext cx="3978460" cy="16864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0803" tIns="50402" rIns="100803" bIns="50402" rtlCol="0">
            <a:noAutofit/>
          </a:bodyPr>
          <a:lstStyle/>
          <a:p>
            <a:r>
              <a:rPr lang="en-GB" sz="900" dirty="0" smtClean="0"/>
              <a:t>Treatment of cancer</a:t>
            </a:r>
            <a:endParaRPr lang="en-GB" sz="900" dirty="0" smtClean="0"/>
          </a:p>
          <a:p>
            <a:endParaRPr lang="en-GB" sz="900" dirty="0"/>
          </a:p>
          <a:p>
            <a:endParaRPr lang="en-GB" sz="1000" dirty="0"/>
          </a:p>
        </p:txBody>
      </p:sp>
      <p:sp>
        <p:nvSpPr>
          <p:cNvPr id="31" name="Rectangle 30"/>
          <p:cNvSpPr/>
          <p:nvPr/>
        </p:nvSpPr>
        <p:spPr>
          <a:xfrm>
            <a:off x="9747963" y="2366104"/>
            <a:ext cx="432048" cy="1902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10120383" y="566591"/>
            <a:ext cx="221174" cy="4426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10157513" y="1009214"/>
            <a:ext cx="256053" cy="5953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352" y="2304307"/>
            <a:ext cx="2319959" cy="1944215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6455679" y="461324"/>
            <a:ext cx="3967411" cy="22016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0803" tIns="50402" rIns="100803" bIns="50402">
            <a:noAutofit/>
          </a:bodyPr>
          <a:lstStyle/>
          <a:p>
            <a:r>
              <a:rPr lang="en-GB" sz="900" dirty="0" smtClean="0"/>
              <a:t>Explain what happens to the mass of the cell and mass of DNA during the cell cycle.</a:t>
            </a:r>
            <a:endParaRPr lang="en-GB" sz="9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t="3609" r="41409" b="32818"/>
          <a:stretch/>
        </p:blipFill>
        <p:spPr>
          <a:xfrm>
            <a:off x="8504486" y="1368202"/>
            <a:ext cx="1781053" cy="120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67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2076</TotalTime>
  <Words>118</Words>
  <Application>Microsoft Office PowerPoint</Application>
  <PresentationFormat>Custom</PresentationFormat>
  <Paragraphs>64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John Madejski Academy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Porter</dc:creator>
  <cp:lastModifiedBy>Justine Chatwin</cp:lastModifiedBy>
  <cp:revision>104</cp:revision>
  <cp:lastPrinted>2017-11-17T09:47:24Z</cp:lastPrinted>
  <dcterms:created xsi:type="dcterms:W3CDTF">2013-03-10T09:18:31Z</dcterms:created>
  <dcterms:modified xsi:type="dcterms:W3CDTF">2017-11-17T09:53:25Z</dcterms:modified>
</cp:coreProperties>
</file>