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5" r:id="rId2"/>
    <p:sldId id="300" r:id="rId3"/>
    <p:sldId id="301" r:id="rId4"/>
    <p:sldId id="302" r:id="rId5"/>
  </p:sldIdLst>
  <p:sldSz cx="10440988" cy="7200900"/>
  <p:notesSz cx="6797675" cy="9928225"/>
  <p:defaultTextStyle>
    <a:defPPr>
      <a:defRPr lang="en-US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494" autoAdjust="0"/>
  </p:normalViewPr>
  <p:slideViewPr>
    <p:cSldViewPr>
      <p:cViewPr varScale="1">
        <p:scale>
          <a:sx n="80" d="100"/>
          <a:sy n="80" d="100"/>
        </p:scale>
        <p:origin x="840" y="78"/>
      </p:cViewPr>
      <p:guideLst>
        <p:guide orient="horz" pos="2268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F03125E2-331B-416A-A701-E8E46544932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44538"/>
            <a:ext cx="53975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98790C64-B6AF-4E6E-B05F-CD8250C71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6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74" y="2236947"/>
            <a:ext cx="8874840" cy="15435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148" y="4080510"/>
            <a:ext cx="7308692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88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9716" y="288371"/>
            <a:ext cx="2349222" cy="6144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050" y="288371"/>
            <a:ext cx="6873650" cy="6144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01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45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66" y="4627245"/>
            <a:ext cx="8874840" cy="14301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766" y="3052049"/>
            <a:ext cx="8874840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10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50" y="1680211"/>
            <a:ext cx="4611436" cy="475226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502" y="1680211"/>
            <a:ext cx="4611436" cy="475226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80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49" y="1611869"/>
            <a:ext cx="4613250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49" y="2283619"/>
            <a:ext cx="4613250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877" y="1611869"/>
            <a:ext cx="4615062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7" y="2283619"/>
            <a:ext cx="4615062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72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3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1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86702"/>
            <a:ext cx="3435013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6" y="286703"/>
            <a:ext cx="5836802" cy="61457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50" y="1506856"/>
            <a:ext cx="3435013" cy="4925616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8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07" y="5040630"/>
            <a:ext cx="6264593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507" y="643414"/>
            <a:ext cx="6264593" cy="4320540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07" y="5635705"/>
            <a:ext cx="6264593" cy="845105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7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0" y="1680211"/>
            <a:ext cx="9396889" cy="4752261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049" y="6674168"/>
            <a:ext cx="2436231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2FB-5047-4533-9883-6C8751189D16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8" y="6674168"/>
            <a:ext cx="3306313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2708" y="6674168"/>
            <a:ext cx="2436231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63907"/>
            <a:ext cx="10440988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>
                <a:latin typeface="Arial" pitchFamily="34" charset="0"/>
                <a:cs typeface="Arial" pitchFamily="34" charset="0"/>
              </a:rPr>
              <a:t>3.4.1 DNA, genes and chromosomes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23980"/>
            <a:ext cx="4973829" cy="1009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r>
              <a:rPr lang="en-GB" sz="900" dirty="0"/>
              <a:t>What is a gene?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56051" y="423980"/>
            <a:ext cx="5384935" cy="977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Key words:  can you define these</a:t>
            </a:r>
            <a:r>
              <a:rPr lang="en-GB" sz="900" dirty="0" smtClean="0"/>
              <a:t>?</a:t>
            </a:r>
          </a:p>
          <a:p>
            <a:endParaRPr lang="en-GB" sz="900" dirty="0"/>
          </a:p>
          <a:p>
            <a:r>
              <a:rPr lang="en-GB" sz="900" b="1" dirty="0"/>
              <a:t>Gene, locus, triplicate code, polypeptide, amino acid, degenerate code, non-overlapping, universal, exon, intron, histone, chromosome, chromatid, homologous chromosomes, allele, codon, mRNA, tRNA,  rRNA, anticodon, genome, proteome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83413"/>
            <a:ext cx="2862272" cy="2427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What is the genetic code?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3772" y="1483414"/>
            <a:ext cx="7507213" cy="2427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Features of the genetic code.  What do degenerate code, non-overlapping and universal mean?</a:t>
            </a:r>
          </a:p>
          <a:p>
            <a:endParaRPr lang="en-GB" sz="900" dirty="0" smtClean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900" dirty="0"/>
              <a:t>What are introns and exons?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38" y="1777410"/>
            <a:ext cx="2755832" cy="204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526" y="3978492"/>
            <a:ext cx="5434290" cy="32224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803" tIns="50402" rIns="100803" bIns="50402">
            <a:noAutofit/>
          </a:bodyPr>
          <a:lstStyle/>
          <a:p>
            <a:r>
              <a:rPr lang="en-GB" sz="900" dirty="0"/>
              <a:t>Draw and label a prokaryotic and eukaryotic cell.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/>
              <a:t>How does DNA in prokaryotic organisms differ from the DNA in eukaryotic organisms?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8526" y="3978492"/>
            <a:ext cx="4932462" cy="32224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803" tIns="50402" rIns="100803" bIns="50402">
            <a:noAutofit/>
          </a:bodyPr>
          <a:lstStyle/>
          <a:p>
            <a:r>
              <a:rPr lang="en-GB" sz="900" dirty="0" smtClean="0"/>
              <a:t>Fill in the boxes to show how DNA in packed into a chromosome:</a:t>
            </a:r>
            <a:endParaRPr lang="en-GB" sz="9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0"/>
          <a:stretch/>
        </p:blipFill>
        <p:spPr bwMode="auto">
          <a:xfrm>
            <a:off x="5567852" y="4210424"/>
            <a:ext cx="2406905" cy="287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216585" y="4370509"/>
            <a:ext cx="1982575" cy="2438373"/>
            <a:chOff x="7308304" y="3465004"/>
            <a:chExt cx="1584176" cy="2644026"/>
          </a:xfrm>
        </p:grpSpPr>
        <p:sp>
          <p:nvSpPr>
            <p:cNvPr id="13" name="Rectangle 12"/>
            <p:cNvSpPr/>
            <p:nvPr/>
          </p:nvSpPr>
          <p:spPr>
            <a:xfrm>
              <a:off x="7308304" y="3465004"/>
              <a:ext cx="1584176" cy="540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08304" y="4005064"/>
              <a:ext cx="1584176" cy="540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08304" y="4509120"/>
              <a:ext cx="1584176" cy="540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08304" y="5049181"/>
              <a:ext cx="1584176" cy="524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08304" y="5573811"/>
              <a:ext cx="1584176" cy="535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46"/>
          <a:stretch/>
        </p:blipFill>
        <p:spPr bwMode="auto">
          <a:xfrm>
            <a:off x="6291648" y="3513875"/>
            <a:ext cx="1377118" cy="2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89" y="2845473"/>
            <a:ext cx="2260869" cy="4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8386609" y="4405766"/>
            <a:ext cx="2054379" cy="2795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Describe the structure and role of ribosomal RNA:</a:t>
            </a:r>
          </a:p>
          <a:p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0264" y="42858"/>
            <a:ext cx="10420723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>
                <a:latin typeface="Arial" pitchFamily="34" charset="0"/>
                <a:cs typeface="Arial" pitchFamily="34" charset="0"/>
              </a:rPr>
              <a:t>3.4.1 DNA, genes and chromosomes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65" y="432289"/>
            <a:ext cx="5775780" cy="1379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r>
              <a:rPr lang="en-GB" sz="900" dirty="0"/>
              <a:t>Define and explain:</a:t>
            </a:r>
          </a:p>
          <a:p>
            <a:r>
              <a:rPr lang="en-GB" sz="900" dirty="0"/>
              <a:t>Homologous chromosomes</a:t>
            </a:r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/>
              <a:t>Locus</a:t>
            </a:r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/>
              <a:t>Allele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878268" y="423979"/>
            <a:ext cx="4562718" cy="1728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b="1" dirty="0"/>
              <a:t>Structure of a chromosome- label and annotate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2519" r="-24037"/>
          <a:stretch/>
        </p:blipFill>
        <p:spPr>
          <a:xfrm>
            <a:off x="4075726" y="282566"/>
            <a:ext cx="2049207" cy="1413290"/>
          </a:xfrm>
          <a:prstGeom prst="rect">
            <a:avLst/>
          </a:prstGeom>
        </p:spPr>
      </p:pic>
      <p:pic>
        <p:nvPicPr>
          <p:cNvPr id="2050" name="Picture 2" descr="Image result for labelled Chromoso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1" t="8550" r="10869" b="16572"/>
          <a:stretch/>
        </p:blipFill>
        <p:spPr bwMode="auto">
          <a:xfrm>
            <a:off x="5989283" y="726833"/>
            <a:ext cx="1114739" cy="112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265" y="2239499"/>
            <a:ext cx="1884496" cy="2857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Label the structures of RNA: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53731" y="2593186"/>
            <a:ext cx="1617565" cy="2503521"/>
            <a:chOff x="6944940" y="3284984"/>
            <a:chExt cx="1947540" cy="32778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41698" t="22438" r="41699" b="29526"/>
            <a:stretch/>
          </p:blipFill>
          <p:spPr>
            <a:xfrm>
              <a:off x="6944940" y="3284984"/>
              <a:ext cx="1947540" cy="3167912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7020272" y="3356552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gular Pentagon 22"/>
            <p:cNvSpPr/>
            <p:nvPr/>
          </p:nvSpPr>
          <p:spPr>
            <a:xfrm>
              <a:off x="7308304" y="3572936"/>
              <a:ext cx="504056" cy="504096"/>
            </a:xfrm>
            <a:prstGeom prst="pentagon">
              <a:avLst/>
            </a:prstGeom>
            <a:solidFill>
              <a:srgbClr val="F79B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28384" y="3572936"/>
              <a:ext cx="864096" cy="359680"/>
            </a:xfrm>
            <a:prstGeom prst="rect">
              <a:avLst/>
            </a:prstGeom>
            <a:solidFill>
              <a:srgbClr val="F331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28384" y="4331565"/>
              <a:ext cx="864096" cy="3596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28384" y="5161882"/>
              <a:ext cx="864096" cy="3596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28384" y="5911687"/>
              <a:ext cx="864096" cy="3596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20272" y="6381328"/>
              <a:ext cx="360060" cy="181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13852" y="2239499"/>
            <a:ext cx="4028859" cy="2061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Describe the structure and role of messenger RNA: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/>
              <a:t>Describe what a codon is?</a:t>
            </a:r>
          </a:p>
          <a:p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124932" y="2232552"/>
            <a:ext cx="4316054" cy="20688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Describe the structure and role of transfer RNA: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35" y="2466623"/>
            <a:ext cx="1726654" cy="7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0264" y="5188226"/>
            <a:ext cx="1884497" cy="20126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Define genome and proteome: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42" y="5591509"/>
            <a:ext cx="1033245" cy="128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01" y="3513888"/>
            <a:ext cx="1240586" cy="65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1779"/>
          <a:stretch/>
        </p:blipFill>
        <p:spPr bwMode="auto">
          <a:xfrm>
            <a:off x="8803759" y="2466324"/>
            <a:ext cx="1482428" cy="16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013852" y="4405766"/>
            <a:ext cx="6269108" cy="2795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>
            <a:no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Complete the table summarising the structure, function and composition of DNA and RNA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74728"/>
              </p:ext>
            </p:extLst>
          </p:nvPr>
        </p:nvGraphicFramePr>
        <p:xfrm>
          <a:off x="2157879" y="4736723"/>
          <a:ext cx="6001747" cy="2336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627"/>
                <a:gridCol w="1122684"/>
                <a:gridCol w="1122684"/>
                <a:gridCol w="1122684"/>
                <a:gridCol w="928068"/>
              </a:tblGrid>
              <a:tr h="23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DNA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mRNA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tRNA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rRNA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Number of strands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Name of pentose sugar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Location in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cell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Relative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size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Organic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bases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Quantity in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cell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58"/>
            <a:ext cx="10440988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3.4.2 Protein Synthesis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7325" y="423981"/>
            <a:ext cx="5184000" cy="656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Key words:  can you define these</a:t>
            </a:r>
            <a:r>
              <a:rPr lang="en-GB" sz="900" dirty="0" smtClean="0"/>
              <a:t>?</a:t>
            </a:r>
          </a:p>
          <a:p>
            <a:endParaRPr lang="en-GB" sz="900" dirty="0"/>
          </a:p>
          <a:p>
            <a:r>
              <a:rPr lang="en-GB" sz="900" b="1" dirty="0"/>
              <a:t>nucleotides, transcription, translation, </a:t>
            </a:r>
            <a:r>
              <a:rPr lang="en-GB" sz="900" b="1" dirty="0" smtClean="0"/>
              <a:t>splicing, DNA </a:t>
            </a:r>
            <a:r>
              <a:rPr lang="en-GB" sz="900" b="1" dirty="0"/>
              <a:t>replication, DNA helicase, hydrogen bonds, template </a:t>
            </a:r>
            <a:r>
              <a:rPr lang="en-GB" sz="900" b="1" dirty="0" smtClean="0"/>
              <a:t>strand, </a:t>
            </a:r>
            <a:r>
              <a:rPr lang="en-GB" sz="900" b="1" dirty="0"/>
              <a:t>codons, anticodons, peptide bond</a:t>
            </a:r>
            <a:endParaRPr lang="en-GB" sz="1000" b="1" dirty="0"/>
          </a:p>
          <a:p>
            <a:endParaRPr lang="en-GB" sz="900" b="1" dirty="0"/>
          </a:p>
        </p:txBody>
      </p:sp>
      <p:sp>
        <p:nvSpPr>
          <p:cNvPr id="19" name="Rectangle 18"/>
          <p:cNvSpPr/>
          <p:nvPr/>
        </p:nvSpPr>
        <p:spPr>
          <a:xfrm>
            <a:off x="0" y="434567"/>
            <a:ext cx="5184000" cy="50380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>
            <a:noAutofit/>
          </a:bodyPr>
          <a:lstStyle/>
          <a:p>
            <a:r>
              <a:rPr lang="en-GB" sz="900" dirty="0">
                <a:cs typeface="Arial" panose="020B0604020202020204" pitchFamily="34" charset="0"/>
              </a:rPr>
              <a:t>Describe the process of transcription, use diagrams to help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92502" y="1144063"/>
            <a:ext cx="5148483" cy="3536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>
            <a:noAutofit/>
          </a:bodyPr>
          <a:lstStyle/>
          <a:p>
            <a:r>
              <a:rPr lang="en-GB" sz="900" dirty="0">
                <a:cs typeface="Arial" panose="020B0604020202020204" pitchFamily="34" charset="0"/>
              </a:rPr>
              <a:t>Describe the process splicing, use diagrams to help: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2502" y="4744462"/>
            <a:ext cx="5148483" cy="2456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Complete the table below outlining the similarities and differences between DNA replication and DNA synthesis</a:t>
            </a:r>
          </a:p>
          <a:p>
            <a:endParaRPr lang="en-GB" sz="900" dirty="0"/>
          </a:p>
          <a:p>
            <a:endParaRPr lang="en-GB" sz="9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4" y="3865874"/>
            <a:ext cx="3528392" cy="1606784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12349"/>
              </p:ext>
            </p:extLst>
          </p:nvPr>
        </p:nvGraphicFramePr>
        <p:xfrm>
          <a:off x="5382467" y="5112618"/>
          <a:ext cx="4968552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/>
                <a:gridCol w="2484276"/>
              </a:tblGrid>
              <a:tr h="245740"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Similarities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>
                          <a:solidFill>
                            <a:schemeClr val="tx1"/>
                          </a:solidFill>
                        </a:rPr>
                        <a:t>Differeneces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8476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0" y="5561274"/>
            <a:ext cx="5184000" cy="1639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Summarise the key events in protein synthesis</a:t>
            </a:r>
          </a:p>
          <a:p>
            <a:endParaRPr lang="en-GB" sz="900" dirty="0"/>
          </a:p>
          <a:p>
            <a:endParaRPr lang="en-GB" sz="9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r="33463" b="22394"/>
          <a:stretch/>
        </p:blipFill>
        <p:spPr>
          <a:xfrm>
            <a:off x="8242235" y="3232244"/>
            <a:ext cx="2108784" cy="136815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045030" y="4320530"/>
            <a:ext cx="323947" cy="279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58"/>
            <a:ext cx="10440988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3.4.2 Protein Synthesis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45030" y="4320530"/>
            <a:ext cx="323947" cy="279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0" y="432098"/>
            <a:ext cx="10440988" cy="676880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Explain the process of translation in protein synthesis</a:t>
            </a:r>
            <a:r>
              <a:rPr lang="en-GB" sz="900" dirty="0" smtClean="0"/>
              <a:t>: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r>
              <a:rPr lang="en-GB" sz="900" dirty="0" smtClean="0"/>
              <a:t>Explain how proteins are assembled.</a:t>
            </a:r>
            <a:endParaRPr lang="en-GB" sz="9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5019" t="20469" r="45019" b="20469"/>
          <a:stretch/>
        </p:blipFill>
        <p:spPr>
          <a:xfrm>
            <a:off x="8549809" y="576114"/>
            <a:ext cx="1819168" cy="55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331</Words>
  <Application>Microsoft Office PowerPoint</Application>
  <PresentationFormat>Custom</PresentationFormat>
  <Paragraphs>144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John Madejski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Porter</dc:creator>
  <cp:lastModifiedBy>Justine Chatwin</cp:lastModifiedBy>
  <cp:revision>98</cp:revision>
  <cp:lastPrinted>2017-05-03T08:17:09Z</cp:lastPrinted>
  <dcterms:created xsi:type="dcterms:W3CDTF">2013-03-10T09:18:31Z</dcterms:created>
  <dcterms:modified xsi:type="dcterms:W3CDTF">2017-05-19T11:31:45Z</dcterms:modified>
</cp:coreProperties>
</file>