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95" r:id="rId2"/>
    <p:sldId id="296" r:id="rId3"/>
    <p:sldId id="297" r:id="rId4"/>
  </p:sldIdLst>
  <p:sldSz cx="10440988" cy="7200900"/>
  <p:notesSz cx="6797675" cy="9928225"/>
  <p:defaultTextStyle>
    <a:defPPr>
      <a:defRPr lang="en-US"/>
    </a:defPPr>
    <a:lvl1pPr marL="0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494" autoAdjust="0"/>
  </p:normalViewPr>
  <p:slideViewPr>
    <p:cSldViewPr>
      <p:cViewPr>
        <p:scale>
          <a:sx n="80" d="100"/>
          <a:sy n="80" d="100"/>
        </p:scale>
        <p:origin x="438" y="540"/>
      </p:cViewPr>
      <p:guideLst>
        <p:guide orient="horz" pos="2268"/>
        <p:guide pos="32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411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6411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r">
              <a:defRPr sz="1300"/>
            </a:lvl1pPr>
          </a:lstStyle>
          <a:p>
            <a:fld id="{F03125E2-331B-416A-A701-E8E465449326}" type="datetimeFigureOut">
              <a:rPr lang="en-GB" smtClean="0"/>
              <a:t>01/12/2017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0088" y="744538"/>
            <a:ext cx="53975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3" tIns="47786" rIns="95573" bIns="4778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5573" tIns="47786" rIns="95573" bIns="477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60" cy="496411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60" cy="496411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r">
              <a:defRPr sz="1300"/>
            </a:lvl1pPr>
          </a:lstStyle>
          <a:p>
            <a:fld id="{98790C64-B6AF-4E6E-B05F-CD8250C71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625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074" y="2236947"/>
            <a:ext cx="8874840" cy="15435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6148" y="4080510"/>
            <a:ext cx="7308692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01/12/2017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883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01/12/2017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37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69716" y="288371"/>
            <a:ext cx="2349222" cy="61441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2050" y="288371"/>
            <a:ext cx="6873650" cy="61441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01/12/2017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01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01/12/2017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45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66" y="4627245"/>
            <a:ext cx="8874840" cy="1430179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766" y="3052049"/>
            <a:ext cx="8874840" cy="157519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40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01/12/2017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10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050" y="1680211"/>
            <a:ext cx="4611436" cy="475226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7502" y="1680211"/>
            <a:ext cx="4611436" cy="475226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01/12/2017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80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49" y="1611869"/>
            <a:ext cx="4613250" cy="67175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49" y="2283619"/>
            <a:ext cx="4613250" cy="41488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3877" y="1611869"/>
            <a:ext cx="4615062" cy="67175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3877" y="2283619"/>
            <a:ext cx="4615062" cy="41488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01/12/2017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372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01/12/2017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38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01/12/2017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12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50" y="286702"/>
            <a:ext cx="3435013" cy="122015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2136" y="286703"/>
            <a:ext cx="5836802" cy="614576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050" y="1506856"/>
            <a:ext cx="3435013" cy="4925616"/>
          </a:xfrm>
        </p:spPr>
        <p:txBody>
          <a:bodyPr/>
          <a:lstStyle>
            <a:lvl1pPr marL="0" indent="0">
              <a:buNone/>
              <a:defRPr sz="1500"/>
            </a:lvl1pPr>
            <a:lvl2pPr marL="504017" indent="0">
              <a:buNone/>
              <a:defRPr sz="1300"/>
            </a:lvl2pPr>
            <a:lvl3pPr marL="1008035" indent="0">
              <a:buNone/>
              <a:defRPr sz="1100"/>
            </a:lvl3pPr>
            <a:lvl4pPr marL="1512052" indent="0">
              <a:buNone/>
              <a:defRPr sz="1000"/>
            </a:lvl4pPr>
            <a:lvl5pPr marL="2016069" indent="0">
              <a:buNone/>
              <a:defRPr sz="1000"/>
            </a:lvl5pPr>
            <a:lvl6pPr marL="2520086" indent="0">
              <a:buNone/>
              <a:defRPr sz="1000"/>
            </a:lvl6pPr>
            <a:lvl7pPr marL="3024104" indent="0">
              <a:buNone/>
              <a:defRPr sz="1000"/>
            </a:lvl7pPr>
            <a:lvl8pPr marL="3528121" indent="0">
              <a:buNone/>
              <a:defRPr sz="1000"/>
            </a:lvl8pPr>
            <a:lvl9pPr marL="403213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01/12/2017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88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507" y="5040630"/>
            <a:ext cx="6264593" cy="59507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46507" y="643414"/>
            <a:ext cx="6264593" cy="4320540"/>
          </a:xfrm>
        </p:spPr>
        <p:txBody>
          <a:bodyPr/>
          <a:lstStyle>
            <a:lvl1pPr marL="0" indent="0">
              <a:buNone/>
              <a:defRPr sz="3500"/>
            </a:lvl1pPr>
            <a:lvl2pPr marL="504017" indent="0">
              <a:buNone/>
              <a:defRPr sz="3100"/>
            </a:lvl2pPr>
            <a:lvl3pPr marL="1008035" indent="0">
              <a:buNone/>
              <a:defRPr sz="2600"/>
            </a:lvl3pPr>
            <a:lvl4pPr marL="1512052" indent="0">
              <a:buNone/>
              <a:defRPr sz="2200"/>
            </a:lvl4pPr>
            <a:lvl5pPr marL="2016069" indent="0">
              <a:buNone/>
              <a:defRPr sz="2200"/>
            </a:lvl5pPr>
            <a:lvl6pPr marL="2520086" indent="0">
              <a:buNone/>
              <a:defRPr sz="2200"/>
            </a:lvl6pPr>
            <a:lvl7pPr marL="3024104" indent="0">
              <a:buNone/>
              <a:defRPr sz="2200"/>
            </a:lvl7pPr>
            <a:lvl8pPr marL="3528121" indent="0">
              <a:buNone/>
              <a:defRPr sz="2200"/>
            </a:lvl8pPr>
            <a:lvl9pPr marL="4032138" indent="0">
              <a:buNone/>
              <a:defRPr sz="22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6507" y="5635705"/>
            <a:ext cx="6264593" cy="845105"/>
          </a:xfrm>
        </p:spPr>
        <p:txBody>
          <a:bodyPr/>
          <a:lstStyle>
            <a:lvl1pPr marL="0" indent="0">
              <a:buNone/>
              <a:defRPr sz="1500"/>
            </a:lvl1pPr>
            <a:lvl2pPr marL="504017" indent="0">
              <a:buNone/>
              <a:defRPr sz="1300"/>
            </a:lvl2pPr>
            <a:lvl3pPr marL="1008035" indent="0">
              <a:buNone/>
              <a:defRPr sz="1100"/>
            </a:lvl3pPr>
            <a:lvl4pPr marL="1512052" indent="0">
              <a:buNone/>
              <a:defRPr sz="1000"/>
            </a:lvl4pPr>
            <a:lvl5pPr marL="2016069" indent="0">
              <a:buNone/>
              <a:defRPr sz="1000"/>
            </a:lvl5pPr>
            <a:lvl6pPr marL="2520086" indent="0">
              <a:buNone/>
              <a:defRPr sz="1000"/>
            </a:lvl6pPr>
            <a:lvl7pPr marL="3024104" indent="0">
              <a:buNone/>
              <a:defRPr sz="1000"/>
            </a:lvl7pPr>
            <a:lvl8pPr marL="3528121" indent="0">
              <a:buNone/>
              <a:defRPr sz="1000"/>
            </a:lvl8pPr>
            <a:lvl9pPr marL="403213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01/12/2017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72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2050" y="288370"/>
            <a:ext cx="9396889" cy="1200150"/>
          </a:xfrm>
          <a:prstGeom prst="rect">
            <a:avLst/>
          </a:prstGeom>
        </p:spPr>
        <p:txBody>
          <a:bodyPr vert="horz" lIns="100803" tIns="50402" rIns="100803" bIns="5040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50" y="1680211"/>
            <a:ext cx="9396889" cy="4752261"/>
          </a:xfrm>
          <a:prstGeom prst="rect">
            <a:avLst/>
          </a:prstGeom>
        </p:spPr>
        <p:txBody>
          <a:bodyPr vert="horz" lIns="100803" tIns="50402" rIns="100803" bIns="5040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2049" y="6674168"/>
            <a:ext cx="2436231" cy="383381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CC2FB-5047-4533-9883-6C8751189D16}" type="datetimeFigureOut">
              <a:rPr lang="en-GB" smtClean="0"/>
              <a:t>01/12/2017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7338" y="6674168"/>
            <a:ext cx="3306313" cy="383381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82708" y="6674168"/>
            <a:ext cx="2436231" cy="383381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3CAFB-8C45-4A62-835D-8CE260E815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5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803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13" indent="-378013" algn="l" defTabSz="100803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028" indent="-315011" algn="l" defTabSz="100803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villi+and+microvilli&amp;source=images&amp;cd=&amp;cad=rja&amp;docid=Uto1tX8PuAmhaM&amp;tbnid=q2tm0ZmML9B65M:&amp;ved=0CAUQjRw&amp;url=http://www.daviddarling.info/encyclopedia/S/small_intestine.html&amp;ei=ZodFUd2TApCr0AW_1ICADQ&amp;bvm=bv.43828540,d.d2k&amp;psig=AFQjCNEEakeAaEMfUjY6C5EmNwJAT24pAA&amp;ust=1363597517678737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49" y="63907"/>
            <a:ext cx="10394517" cy="3172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spAutoFit/>
          </a:bodyPr>
          <a:lstStyle/>
          <a:p>
            <a:pPr algn="ctr"/>
            <a:r>
              <a:rPr lang="en-GB" sz="1400" b="1" dirty="0" smtClean="0">
                <a:latin typeface="Arial" pitchFamily="34" charset="0"/>
                <a:cs typeface="Arial" pitchFamily="34" charset="0"/>
              </a:rPr>
              <a:t>3.2.3 Transport across membranes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2742" y="444922"/>
            <a:ext cx="2960823" cy="1017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/>
              <a:t>Key words</a:t>
            </a:r>
            <a:r>
              <a:rPr lang="en-GB" sz="900" dirty="0" smtClean="0"/>
              <a:t>:</a:t>
            </a:r>
          </a:p>
          <a:p>
            <a:r>
              <a:rPr lang="en-GB" sz="900" b="1" dirty="0"/>
              <a:t>extrinsic protein; fluid-mosaic; intrinsic protein; phospholipid; plasma membrane; </a:t>
            </a:r>
            <a:r>
              <a:rPr lang="en-GB" sz="900" b="1" dirty="0" smtClean="0"/>
              <a:t>cholesterol; glycolipid; glycoprotein; concentration </a:t>
            </a:r>
            <a:r>
              <a:rPr lang="en-GB" sz="900" b="1" dirty="0"/>
              <a:t>gradient; diffusion pathway; facilitated diffusion; surface area</a:t>
            </a:r>
            <a:r>
              <a:rPr lang="en-GB" sz="900" b="1" dirty="0" smtClean="0"/>
              <a:t>; channel protein; carrier protein</a:t>
            </a:r>
            <a:endParaRPr lang="en-GB" sz="900" b="1" dirty="0"/>
          </a:p>
          <a:p>
            <a:endParaRPr lang="en-GB" sz="900" b="1" dirty="0" smtClean="0"/>
          </a:p>
          <a:p>
            <a:endParaRPr lang="en-GB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19049" y="426441"/>
            <a:ext cx="7361685" cy="46141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/>
              <a:t>Label the diagram to show the structure of the cell surface membrane and the function of it’s components: </a:t>
            </a:r>
            <a:endParaRPr lang="en-GB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7452742" y="1525777"/>
            <a:ext cx="2960824" cy="2240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 smtClean="0"/>
              <a:t>Main function of cell surface membranes:</a:t>
            </a:r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 smtClean="0"/>
          </a:p>
          <a:p>
            <a:endParaRPr lang="en-GB" sz="900" dirty="0" smtClean="0"/>
          </a:p>
          <a:p>
            <a:endParaRPr lang="en-GB" sz="900" dirty="0" smtClean="0"/>
          </a:p>
          <a:p>
            <a:r>
              <a:rPr lang="en-GB" sz="900" dirty="0" smtClean="0"/>
              <a:t>Functions of organelle membranes:</a:t>
            </a:r>
            <a:endParaRPr lang="en-GB" sz="900" dirty="0"/>
          </a:p>
          <a:p>
            <a:endParaRPr lang="en-GB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19049" y="5085912"/>
            <a:ext cx="3401245" cy="20882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 smtClean="0"/>
              <a:t>Explain and define simple diffusion and draw a diagram to show how it occurs:</a:t>
            </a:r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r>
              <a:rPr lang="en-GB" sz="900" dirty="0" smtClean="0"/>
              <a:t>Which molecules are transported by simple diffusion:</a:t>
            </a:r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1000" dirty="0"/>
          </a:p>
        </p:txBody>
      </p:sp>
      <p:sp>
        <p:nvSpPr>
          <p:cNvPr id="29" name="Rectangle 28"/>
          <p:cNvSpPr/>
          <p:nvPr/>
        </p:nvSpPr>
        <p:spPr>
          <a:xfrm>
            <a:off x="10249726" y="2581762"/>
            <a:ext cx="91832" cy="442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9747963" y="2366104"/>
            <a:ext cx="432048" cy="190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8460854" y="2556332"/>
            <a:ext cx="432048" cy="332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63" y="1839636"/>
            <a:ext cx="2525055" cy="192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7452742" y="3830295"/>
            <a:ext cx="2960824" cy="1210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 smtClean="0"/>
              <a:t>What factors affect the rate of diffusion?</a:t>
            </a:r>
            <a:endParaRPr lang="en-GB" sz="900" dirty="0"/>
          </a:p>
          <a:p>
            <a:endParaRPr lang="en-GB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3500195" y="5085912"/>
            <a:ext cx="6913370" cy="20882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 smtClean="0"/>
              <a:t>Explain how facilitated </a:t>
            </a:r>
            <a:r>
              <a:rPr lang="en-GB" sz="900" dirty="0"/>
              <a:t>diffusion </a:t>
            </a:r>
            <a:r>
              <a:rPr lang="en-GB" sz="900" dirty="0" smtClean="0"/>
              <a:t>occurs outlining the difference between</a:t>
            </a:r>
            <a:r>
              <a:rPr lang="en-GB" sz="900" dirty="0"/>
              <a:t> channel and carrier proteins </a:t>
            </a:r>
            <a:r>
              <a:rPr lang="en-GB" sz="900" dirty="0" smtClean="0"/>
              <a:t>:</a:t>
            </a:r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853" y="5791451"/>
            <a:ext cx="1893589" cy="121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6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49" y="63907"/>
            <a:ext cx="10394517" cy="3172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spAutoFit/>
          </a:bodyPr>
          <a:lstStyle/>
          <a:p>
            <a:pPr algn="ctr"/>
            <a:r>
              <a:rPr lang="en-GB" sz="1400" b="1" dirty="0" smtClean="0">
                <a:latin typeface="Arial" pitchFamily="34" charset="0"/>
                <a:cs typeface="Arial" pitchFamily="34" charset="0"/>
              </a:rPr>
              <a:t>3.2.3 Transport across membranes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2742" y="444922"/>
            <a:ext cx="2960823" cy="9114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/>
              <a:t>Key words</a:t>
            </a:r>
            <a:r>
              <a:rPr lang="en-GB" sz="900" dirty="0" smtClean="0"/>
              <a:t>:</a:t>
            </a:r>
          </a:p>
          <a:p>
            <a:r>
              <a:rPr lang="en-GB" sz="900" b="1" dirty="0" smtClean="0"/>
              <a:t>Active transport; </a:t>
            </a:r>
            <a:r>
              <a:rPr lang="en-GB" sz="900" b="1" dirty="0"/>
              <a:t>cell wall; incipient plasmolysis kilopascals;  osmosis; plasmolysis turgid vacuole; water </a:t>
            </a:r>
            <a:r>
              <a:rPr lang="en-GB" sz="900" b="1" dirty="0" smtClean="0"/>
              <a:t>potential; ATP</a:t>
            </a:r>
            <a:r>
              <a:rPr lang="en-GB" sz="900" b="1" dirty="0"/>
              <a:t>; co-transport; sodium-potassium pump</a:t>
            </a:r>
            <a:endParaRPr lang="en-GB" sz="800" b="1" dirty="0"/>
          </a:p>
          <a:p>
            <a:endParaRPr lang="en-GB" sz="900" b="1" dirty="0" smtClean="0"/>
          </a:p>
          <a:p>
            <a:endParaRPr lang="en-GB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19049" y="426441"/>
            <a:ext cx="7361685" cy="2597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 smtClean="0"/>
              <a:t>Explain </a:t>
            </a:r>
            <a:r>
              <a:rPr lang="en-GB" sz="900" dirty="0"/>
              <a:t>osmosis, include information on the affect of water potential:</a:t>
            </a:r>
            <a:endParaRPr lang="en-GB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7452742" y="1420145"/>
            <a:ext cx="2960824" cy="1604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 smtClean="0"/>
              <a:t>Information on water potential</a:t>
            </a:r>
            <a:endParaRPr lang="en-GB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19049" y="5042630"/>
            <a:ext cx="5201444" cy="21315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 smtClean="0"/>
              <a:t>Explain how osmosis affects plant cells:</a:t>
            </a:r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1000" dirty="0"/>
          </a:p>
        </p:txBody>
      </p:sp>
      <p:sp>
        <p:nvSpPr>
          <p:cNvPr id="29" name="Rectangle 28"/>
          <p:cNvSpPr/>
          <p:nvPr/>
        </p:nvSpPr>
        <p:spPr>
          <a:xfrm>
            <a:off x="10249726" y="2581762"/>
            <a:ext cx="91832" cy="442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9747963" y="2366104"/>
            <a:ext cx="432048" cy="190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8460854" y="2556332"/>
            <a:ext cx="432048" cy="332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5292502" y="3069688"/>
            <a:ext cx="5121063" cy="41044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/>
              <a:t>Label the </a:t>
            </a:r>
            <a:r>
              <a:rPr lang="en-GB" sz="900" dirty="0" smtClean="0"/>
              <a:t>diagram then define and explain </a:t>
            </a:r>
            <a:r>
              <a:rPr lang="en-GB" sz="900" dirty="0"/>
              <a:t>active </a:t>
            </a:r>
            <a:r>
              <a:rPr lang="en-GB" sz="900" dirty="0" smtClean="0"/>
              <a:t>transport:</a:t>
            </a:r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r>
              <a:rPr lang="en-GB" sz="900" dirty="0"/>
              <a:t>The role of ATP is missing, add it to the diagram</a:t>
            </a:r>
          </a:p>
          <a:p>
            <a:endParaRPr lang="en-GB" sz="900" dirty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424" b="12454"/>
          <a:stretch/>
        </p:blipFill>
        <p:spPr>
          <a:xfrm>
            <a:off x="107926" y="676112"/>
            <a:ext cx="2115931" cy="225968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048" y="3069688"/>
            <a:ext cx="5201445" cy="19276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/>
              <a:t>Explain how osmosis affects animal cells:</a:t>
            </a:r>
          </a:p>
          <a:p>
            <a:endParaRPr lang="en-GB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602" t="27904" r="16822" b="34218"/>
          <a:stretch/>
        </p:blipFill>
        <p:spPr>
          <a:xfrm>
            <a:off x="2772223" y="3965077"/>
            <a:ext cx="2304256" cy="8132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" t="27171" r="22071" b="67425"/>
          <a:stretch/>
        </p:blipFill>
        <p:spPr>
          <a:xfrm>
            <a:off x="2772223" y="6113781"/>
            <a:ext cx="2232248" cy="1489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0" t="68022" r="16774"/>
          <a:stretch/>
        </p:blipFill>
        <p:spPr>
          <a:xfrm>
            <a:off x="2607945" y="6264747"/>
            <a:ext cx="2483474" cy="739982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173" y="3896146"/>
            <a:ext cx="2154472" cy="229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84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49" y="63907"/>
            <a:ext cx="10394517" cy="3172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spAutoFit/>
          </a:bodyPr>
          <a:lstStyle/>
          <a:p>
            <a:pPr algn="ctr"/>
            <a:r>
              <a:rPr lang="en-GB" sz="1400" b="1" dirty="0" smtClean="0">
                <a:latin typeface="Arial" pitchFamily="34" charset="0"/>
                <a:cs typeface="Arial" pitchFamily="34" charset="0"/>
              </a:rPr>
              <a:t>3.2.3 Transport across membranes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6598" y="455167"/>
            <a:ext cx="4256967" cy="4969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/>
              <a:t>Key words</a:t>
            </a:r>
            <a:r>
              <a:rPr lang="en-GB" sz="900" dirty="0" smtClean="0"/>
              <a:t>:</a:t>
            </a:r>
          </a:p>
          <a:p>
            <a:r>
              <a:rPr lang="en-GB" sz="900" b="1" dirty="0"/>
              <a:t>lumen; microvilli; </a:t>
            </a:r>
            <a:r>
              <a:rPr lang="en-GB" sz="900" b="1" dirty="0" smtClean="0"/>
              <a:t>villi; co-transport; </a:t>
            </a:r>
            <a:endParaRPr lang="en-GB" sz="900" b="1" dirty="0"/>
          </a:p>
          <a:p>
            <a:endParaRPr lang="en-GB" sz="900" b="1" dirty="0" smtClean="0"/>
          </a:p>
          <a:p>
            <a:endParaRPr lang="en-GB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19049" y="455166"/>
            <a:ext cx="6076869" cy="67189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 smtClean="0"/>
              <a:t>Label and annotate the diagram below to show how diffusion, active transport and co-transport are used in the absorption of glucose in the ileum:</a:t>
            </a:r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 smtClean="0"/>
          </a:p>
          <a:p>
            <a:endParaRPr lang="en-GB" sz="900" dirty="0"/>
          </a:p>
          <a:p>
            <a:r>
              <a:rPr lang="en-GB" sz="900" dirty="0"/>
              <a:t>Explain the role of diffusion in </a:t>
            </a:r>
            <a:r>
              <a:rPr lang="en-GB" sz="900" dirty="0" smtClean="0"/>
              <a:t>absorption</a:t>
            </a:r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r>
              <a:rPr lang="en-GB" sz="900" dirty="0"/>
              <a:t>Explain the role of active transport in absoption</a:t>
            </a:r>
          </a:p>
          <a:p>
            <a:endParaRPr lang="en-GB" sz="900" dirty="0"/>
          </a:p>
          <a:p>
            <a:endParaRPr lang="en-GB" sz="900" dirty="0"/>
          </a:p>
          <a:p>
            <a:endParaRPr lang="en-GB" sz="1000" dirty="0"/>
          </a:p>
          <a:p>
            <a:endParaRPr lang="en-GB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6156598" y="1026121"/>
            <a:ext cx="4256968" cy="39424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/>
              <a:t>How does the structure of the villi and microvilli help the absorption of molecules in the gut?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249726" y="2581762"/>
            <a:ext cx="91832" cy="442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9747963" y="2366104"/>
            <a:ext cx="432048" cy="190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8460854" y="2556332"/>
            <a:ext cx="432048" cy="332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6156598" y="5042630"/>
            <a:ext cx="4256967" cy="21315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 smtClean="0"/>
              <a:t>Definitions:</a:t>
            </a:r>
          </a:p>
          <a:p>
            <a:r>
              <a:rPr lang="en-GB" sz="900" b="1" dirty="0"/>
              <a:t>Simple </a:t>
            </a:r>
            <a:r>
              <a:rPr lang="en-GB" sz="900" b="1" dirty="0" smtClean="0"/>
              <a:t>diffusion:</a:t>
            </a:r>
            <a:endParaRPr lang="en-GB" sz="900" b="1" dirty="0"/>
          </a:p>
          <a:p>
            <a:endParaRPr lang="en-GB" sz="900" b="1" dirty="0" smtClean="0"/>
          </a:p>
          <a:p>
            <a:r>
              <a:rPr lang="en-GB" sz="900" b="1" dirty="0" smtClean="0"/>
              <a:t>Facilitated diffusion:</a:t>
            </a:r>
          </a:p>
          <a:p>
            <a:endParaRPr lang="en-GB" sz="900" b="1" dirty="0" smtClean="0"/>
          </a:p>
          <a:p>
            <a:endParaRPr lang="en-GB" sz="900" b="1" dirty="0" smtClean="0"/>
          </a:p>
          <a:p>
            <a:r>
              <a:rPr lang="en-GB" sz="900" b="1" dirty="0" smtClean="0"/>
              <a:t>Active transport:</a:t>
            </a:r>
          </a:p>
          <a:p>
            <a:endParaRPr lang="en-GB" sz="900" b="1" dirty="0" smtClean="0"/>
          </a:p>
          <a:p>
            <a:endParaRPr lang="en-GB" sz="900" b="1" dirty="0" smtClean="0"/>
          </a:p>
          <a:p>
            <a:r>
              <a:rPr lang="en-GB" sz="900" b="1" dirty="0" smtClean="0"/>
              <a:t>Osmosis:</a:t>
            </a:r>
          </a:p>
          <a:p>
            <a:endParaRPr lang="en-GB" sz="900" b="1" dirty="0" smtClean="0"/>
          </a:p>
          <a:p>
            <a:endParaRPr lang="en-GB" sz="900" b="1" dirty="0" smtClean="0"/>
          </a:p>
          <a:p>
            <a:r>
              <a:rPr lang="en-GB" sz="900" b="1" dirty="0" smtClean="0"/>
              <a:t>Co-transport:</a:t>
            </a:r>
          </a:p>
          <a:p>
            <a:endParaRPr lang="en-GB" sz="900" b="1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r>
              <a:rPr lang="en-GB" sz="900" dirty="0"/>
              <a:t>The role of ATP is missing, add it to the diagram</a:t>
            </a:r>
          </a:p>
          <a:p>
            <a:endParaRPr lang="en-GB" sz="900" dirty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236" y="1012989"/>
            <a:ext cx="2869069" cy="2706230"/>
          </a:xfrm>
          <a:prstGeom prst="rect">
            <a:avLst/>
          </a:prstGeom>
        </p:spPr>
      </p:pic>
      <p:pic>
        <p:nvPicPr>
          <p:cNvPr id="20" name="Picture 2" descr="http://www.daviddarling.info/images/small_intestine_cross-sectio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548" y="1523047"/>
            <a:ext cx="2851228" cy="1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6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</TotalTime>
  <Words>304</Words>
  <Application>Microsoft Office PowerPoint</Application>
  <PresentationFormat>Custom</PresentationFormat>
  <Paragraphs>184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Company>John Madejski Academy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Porter</dc:creator>
  <cp:lastModifiedBy>Justine Chatwin</cp:lastModifiedBy>
  <cp:revision>109</cp:revision>
  <cp:lastPrinted>2017-12-01T09:32:08Z</cp:lastPrinted>
  <dcterms:created xsi:type="dcterms:W3CDTF">2013-03-10T09:18:31Z</dcterms:created>
  <dcterms:modified xsi:type="dcterms:W3CDTF">2017-12-01T09:32:24Z</dcterms:modified>
</cp:coreProperties>
</file>