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95" r:id="rId5"/>
    <p:sldId id="307" r:id="rId6"/>
  </p:sldIdLst>
  <p:sldSz cx="10440988" cy="7200900"/>
  <p:notesSz cx="6797675" cy="9928225"/>
  <p:defaultTextStyle>
    <a:defPPr>
      <a:defRPr lang="en-US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494" autoAdjust="0"/>
  </p:normalViewPr>
  <p:slideViewPr>
    <p:cSldViewPr>
      <p:cViewPr varScale="1">
        <p:scale>
          <a:sx n="100" d="100"/>
          <a:sy n="100" d="100"/>
        </p:scale>
        <p:origin x="1350" y="108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300"/>
            </a:lvl1pPr>
          </a:lstStyle>
          <a:p>
            <a:fld id="{F03125E2-331B-416A-A701-E8E46544932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397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3" tIns="47786" rIns="95573" bIns="4778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5573" tIns="47786" rIns="95573" bIns="477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300"/>
            </a:lvl1pPr>
          </a:lstStyle>
          <a:p>
            <a:fld id="{98790C64-B6AF-4E6E-B05F-CD8250C711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62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074" y="2236947"/>
            <a:ext cx="8874840" cy="1543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6148" y="4080510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88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37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9716" y="288371"/>
            <a:ext cx="2349222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050" y="288371"/>
            <a:ext cx="6873650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01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45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66" y="4627245"/>
            <a:ext cx="8874840" cy="143017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766" y="3052049"/>
            <a:ext cx="8874840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10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050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7502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80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49" y="1611869"/>
            <a:ext cx="4613250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049" y="2283619"/>
            <a:ext cx="4613250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3877" y="1611869"/>
            <a:ext cx="4615062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72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12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50" y="286702"/>
            <a:ext cx="3435013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136" y="286703"/>
            <a:ext cx="5836802" cy="6145769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50" y="1506856"/>
            <a:ext cx="3435013" cy="4925616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88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07" y="5040630"/>
            <a:ext cx="6264593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6507" y="643414"/>
            <a:ext cx="6264593" cy="4320540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6507" y="5635705"/>
            <a:ext cx="62645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72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0" y="1680211"/>
            <a:ext cx="9396889" cy="4752261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049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C2FB-5047-4533-9883-6C8751189D16}" type="datetimeFigureOut">
              <a:rPr lang="en-GB" smtClean="0"/>
              <a:t>20/09/2018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7338" y="6674168"/>
            <a:ext cx="3306313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2708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5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" y="63907"/>
            <a:ext cx="10381007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3.5.2 </a:t>
            </a:r>
            <a:r>
              <a:rPr lang="en-GB" sz="1400" b="1" dirty="0">
                <a:latin typeface="Arial" pitchFamily="34" charset="0"/>
                <a:cs typeface="Arial" pitchFamily="34" charset="0"/>
              </a:rPr>
              <a:t>Respiration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030" y="432097"/>
            <a:ext cx="3312368" cy="7974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Key words: </a:t>
            </a:r>
          </a:p>
          <a:p>
            <a:r>
              <a:rPr lang="en-GB" sz="800" dirty="0" smtClean="0"/>
              <a:t>ATP, </a:t>
            </a:r>
            <a:r>
              <a:rPr lang="en-GB" sz="800" dirty="0"/>
              <a:t>hydrolysis; activation energy; glycolysis, oxidised; eukaryotic cells; glycolysis; substrate-level phosphorylation</a:t>
            </a:r>
            <a:r>
              <a:rPr lang="en-GB" sz="800" dirty="0" smtClean="0"/>
              <a:t>; </a:t>
            </a:r>
            <a:r>
              <a:rPr lang="en-GB" sz="800" dirty="0"/>
              <a:t>aerobic; electrons; adenosine triphosphate; eukaryotic cells; protons; oxidation-reduction</a:t>
            </a:r>
          </a:p>
          <a:p>
            <a:r>
              <a:rPr lang="en-GB" sz="900" dirty="0" smtClean="0"/>
              <a:t> </a:t>
            </a:r>
            <a:endParaRPr lang="en-GB" sz="900" dirty="0"/>
          </a:p>
          <a:p>
            <a:endParaRPr lang="en-GB" sz="800" dirty="0" smtClean="0"/>
          </a:p>
          <a:p>
            <a:endParaRPr lang="pl-PL" sz="900" dirty="0"/>
          </a:p>
          <a:p>
            <a:endParaRPr lang="en-GB" sz="1000" dirty="0" smtClean="0"/>
          </a:p>
          <a:p>
            <a:endParaRPr lang="en-GB" sz="900" dirty="0"/>
          </a:p>
        </p:txBody>
      </p:sp>
      <p:sp>
        <p:nvSpPr>
          <p:cNvPr id="25" name="TextBox 24"/>
          <p:cNvSpPr txBox="1"/>
          <p:nvPr/>
        </p:nvSpPr>
        <p:spPr>
          <a:xfrm>
            <a:off x="26030" y="1296194"/>
            <a:ext cx="3312368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Summarise what glycolysis is and where it takes place:</a:t>
            </a:r>
            <a:endParaRPr lang="en-GB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24063" y="4017205"/>
            <a:ext cx="2316111" cy="3157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Name the coenzymes </a:t>
            </a:r>
            <a:r>
              <a:rPr lang="en-GB" sz="800" dirty="0" smtClean="0"/>
              <a:t>used in respiration and </a:t>
            </a:r>
            <a:r>
              <a:rPr lang="en-GB" sz="800" dirty="0"/>
              <a:t>state why they are important: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12182" y="4011450"/>
            <a:ext cx="7992888" cy="31631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what happens in </a:t>
            </a:r>
            <a:r>
              <a:rPr lang="en-GB" sz="800" dirty="0" smtClean="0"/>
              <a:t>the Krebs cycle and the Krebs cycle’s significance:</a:t>
            </a:r>
            <a:endParaRPr lang="en-GB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3394036" y="432098"/>
            <a:ext cx="7011034" cy="35283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Describe the stages of glycolysis:</a:t>
            </a:r>
          </a:p>
          <a:p>
            <a:r>
              <a:rPr lang="en-GB" sz="800" dirty="0"/>
              <a:t>1)</a:t>
            </a:r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/>
          </a:p>
          <a:p>
            <a:r>
              <a:rPr lang="en-GB" sz="800" dirty="0"/>
              <a:t>2)</a:t>
            </a:r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dirty="0"/>
              <a:t>3)</a:t>
            </a:r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dirty="0"/>
              <a:t>4)</a:t>
            </a:r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dirty="0"/>
              <a:t>State the products of glycolysis: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1298" t="13579" r="59408" b="9641"/>
          <a:stretch/>
        </p:blipFill>
        <p:spPr>
          <a:xfrm>
            <a:off x="7524750" y="504106"/>
            <a:ext cx="2809619" cy="3086620"/>
          </a:xfrm>
          <a:prstGeom prst="rect">
            <a:avLst/>
          </a:prstGeom>
          <a:ln w="25400">
            <a:solidFill>
              <a:schemeClr val="bg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26030" y="2370915"/>
            <a:ext cx="3312368" cy="15895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the link </a:t>
            </a:r>
            <a:r>
              <a:rPr lang="en-GB" sz="800" dirty="0" smtClean="0"/>
              <a:t>reaction and where it takes place:</a:t>
            </a:r>
            <a:endParaRPr lang="en-GB" sz="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l="21775" t="26375" r="20668" b="22438"/>
          <a:stretch/>
        </p:blipFill>
        <p:spPr>
          <a:xfrm>
            <a:off x="6899553" y="5318061"/>
            <a:ext cx="3396278" cy="1698139"/>
          </a:xfrm>
          <a:prstGeom prst="rect">
            <a:avLst/>
          </a:prstGeom>
          <a:ln w="254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28846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" y="63907"/>
            <a:ext cx="10381007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>
                <a:latin typeface="Arial" pitchFamily="34" charset="0"/>
                <a:cs typeface="Arial" pitchFamily="34" charset="0"/>
              </a:rPr>
              <a:t>3.5.2 Respiration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77075" y="449924"/>
            <a:ext cx="3327995" cy="24357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Draw a diagram of mitochondria and describe </a:t>
            </a:r>
            <a:r>
              <a:rPr lang="en-GB" sz="800" dirty="0"/>
              <a:t>the role of the mitochondria in respiration: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868" y="447333"/>
            <a:ext cx="6990826" cy="370556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how ATP is synthesised in the electron transport chain: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85559" y="3720172"/>
            <a:ext cx="3328367" cy="204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Explain how lipids and proteins can act as alternative respiratory surfaces </a:t>
            </a:r>
            <a:endParaRPr lang="en-GB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24063" y="4219094"/>
            <a:ext cx="2196000" cy="29097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how energy is released by anaerobic respiration: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76701" y="2933426"/>
            <a:ext cx="3328367" cy="739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Describe the role of oxygen in aerobic respiration: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l="25649" t="26375" r="27310" b="23422"/>
          <a:stretch/>
        </p:blipFill>
        <p:spPr>
          <a:xfrm>
            <a:off x="3387643" y="1944266"/>
            <a:ext cx="3561043" cy="2136626"/>
          </a:xfrm>
          <a:prstGeom prst="rect">
            <a:avLst/>
          </a:prstGeom>
          <a:ln w="25400">
            <a:solidFill>
              <a:schemeClr val="bg1"/>
            </a:solidFill>
          </a:ln>
        </p:spPr>
      </p:pic>
      <p:sp>
        <p:nvSpPr>
          <p:cNvPr id="20" name="TextBox 19"/>
          <p:cNvSpPr txBox="1"/>
          <p:nvPr/>
        </p:nvSpPr>
        <p:spPr>
          <a:xfrm>
            <a:off x="2276071" y="4219094"/>
            <a:ext cx="2344307" cy="29097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Describe the production of lactate in animals: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6386" y="4212223"/>
            <a:ext cx="2344308" cy="29097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Describe the production of ethanol by plants and microorganisms: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85559" y="5813538"/>
            <a:ext cx="3328367" cy="13153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Compare the energy yields from aerobic and anaerobic respiration:</a:t>
            </a:r>
          </a:p>
        </p:txBody>
      </p:sp>
    </p:spTree>
    <p:extLst>
      <p:ext uri="{BB962C8B-B14F-4D97-AF65-F5344CB8AC3E}">
        <p14:creationId xmlns:p14="http://schemas.microsoft.com/office/powerpoint/2010/main" val="36089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02FF284EE6016747A0D8DEB9BE19AEE6" ma:contentTypeVersion="1" ma:contentTypeDescription="Create a new PowerPoint document" ma:contentTypeScope="" ma:versionID="1b460d4d22ad38c87a23940ce8d6c27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46BB93-AA36-4167-ACAA-E0BED5F1B2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7522EB6-F456-41F5-B7F8-3117E4B2FF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FB2D56-47E3-44F4-B736-A25E1B12FB90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</TotalTime>
  <Words>189</Words>
  <Application>Microsoft Office PowerPoint</Application>
  <PresentationFormat>Custom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John Madejski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Porter</dc:creator>
  <cp:lastModifiedBy>Justine Chatwin</cp:lastModifiedBy>
  <cp:revision>105</cp:revision>
  <cp:lastPrinted>2017-05-03T08:17:09Z</cp:lastPrinted>
  <dcterms:created xsi:type="dcterms:W3CDTF">2013-03-10T09:18:31Z</dcterms:created>
  <dcterms:modified xsi:type="dcterms:W3CDTF">2018-09-20T12:19:10Z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0x010100EA90949D6391244A906844C304818D4E0002FF284EE6016747A0D8DEB9BE19AEE6</vt:lpwstr>
  </property>
</Properties>
</file>