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95" r:id="rId5"/>
    <p:sldId id="307" r:id="rId6"/>
    <p:sldId id="319" r:id="rId7"/>
    <p:sldId id="320" r:id="rId8"/>
  </p:sldIdLst>
  <p:sldSz cx="10440988" cy="7200900"/>
  <p:notesSz cx="6797675" cy="9926638"/>
  <p:defaultTextStyle>
    <a:defPPr>
      <a:defRPr lang="en-US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494" autoAdjust="0"/>
  </p:normalViewPr>
  <p:slideViewPr>
    <p:cSldViewPr>
      <p:cViewPr>
        <p:scale>
          <a:sx n="150" d="100"/>
          <a:sy n="150" d="100"/>
        </p:scale>
        <p:origin x="-714" y="-2298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F03125E2-331B-416A-A701-E8E46544932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8790C64-B6AF-4E6E-B05F-CD8250C7111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62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88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3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6" y="288371"/>
            <a:ext cx="2349222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0" y="288371"/>
            <a:ext cx="6873650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45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0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50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2" y="1680211"/>
            <a:ext cx="4611436" cy="47522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80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7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12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8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7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C2FB-5047-4533-9883-6C8751189D16}" type="datetimeFigureOut">
              <a:rPr lang="en-GB" smtClean="0"/>
              <a:t>16/10/2018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AFB-8C45-4A62-835D-8CE260E815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3.5.3 Energy and ecosystems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063" y="432099"/>
            <a:ext cx="5240315" cy="17281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</a:t>
            </a:r>
            <a:r>
              <a:rPr lang="en-GB" sz="800" dirty="0" smtClean="0"/>
              <a:t>how the following groups of organisms obtain their energy &amp; nutrients:</a:t>
            </a:r>
            <a:endParaRPr lang="en-GB" sz="800" dirty="0"/>
          </a:p>
          <a:p>
            <a:r>
              <a:rPr lang="en-GB" sz="800" dirty="0" smtClean="0"/>
              <a:t>Producer:</a:t>
            </a:r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Consumer</a:t>
            </a:r>
            <a:r>
              <a:rPr lang="en-GB" sz="800" dirty="0"/>
              <a:t>: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 smtClean="0"/>
              <a:t>Saprobiont:</a:t>
            </a:r>
            <a:endParaRPr lang="en-GB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8139898" y="432098"/>
            <a:ext cx="2265172" cy="10335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b="1" dirty="0"/>
              <a:t>Key words: </a:t>
            </a:r>
          </a:p>
          <a:p>
            <a:r>
              <a:rPr lang="en-GB" sz="800" dirty="0"/>
              <a:t>producers; consumers; </a:t>
            </a:r>
            <a:r>
              <a:rPr lang="en-GB" sz="800" dirty="0" smtClean="0"/>
              <a:t>saprobiont; </a:t>
            </a:r>
            <a:r>
              <a:rPr lang="en-GB" sz="800" dirty="0"/>
              <a:t>trophic level; food chain; food web; habitat; </a:t>
            </a:r>
            <a:r>
              <a:rPr lang="en-GB" sz="800" dirty="0" smtClean="0"/>
              <a:t>detritivores; </a:t>
            </a:r>
            <a:r>
              <a:rPr lang="en-GB" sz="800" dirty="0"/>
              <a:t>ecosystem; net production; energy transfer; percentage efficiency; tropic level; gross productivity; net productivity</a:t>
            </a:r>
            <a:r>
              <a:rPr lang="en-GB" sz="800" dirty="0" smtClean="0"/>
              <a:t>;</a:t>
            </a:r>
            <a:r>
              <a:rPr lang="en-GB" sz="800" dirty="0"/>
              <a:t> pests; pesticides; biodegrade; cost-effective; accumulation; monoculture; conservation; </a:t>
            </a:r>
            <a:endParaRPr lang="en-GB" sz="900" dirty="0"/>
          </a:p>
          <a:p>
            <a:r>
              <a:rPr lang="en-GB" sz="800" dirty="0" smtClean="0"/>
              <a:t> </a:t>
            </a:r>
            <a:endParaRPr lang="en-GB" sz="900" dirty="0"/>
          </a:p>
          <a:p>
            <a:r>
              <a:rPr lang="en-GB" sz="800" dirty="0" smtClean="0"/>
              <a:t> </a:t>
            </a:r>
            <a:endParaRPr lang="en-GB" sz="800" dirty="0"/>
          </a:p>
          <a:p>
            <a:endParaRPr lang="en-GB" sz="800" dirty="0"/>
          </a:p>
          <a:p>
            <a:endParaRPr lang="pl-PL" sz="800" dirty="0"/>
          </a:p>
          <a:p>
            <a:endParaRPr lang="en-GB" sz="800" dirty="0" smtClean="0"/>
          </a:p>
          <a:p>
            <a:endParaRPr lang="en-GB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5303462" y="432097"/>
            <a:ext cx="2797352" cy="17281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Define the following terms and explain their importance:</a:t>
            </a:r>
          </a:p>
          <a:p>
            <a:r>
              <a:rPr lang="en-GB" sz="800" dirty="0" smtClean="0"/>
              <a:t>Food chain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 smtClean="0"/>
          </a:p>
          <a:p>
            <a:r>
              <a:rPr lang="en-GB" sz="800" dirty="0" smtClean="0"/>
              <a:t>Trophic level: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dirty="0" smtClean="0"/>
              <a:t>Food web</a:t>
            </a:r>
            <a:endParaRPr lang="en-GB" sz="800" dirty="0"/>
          </a:p>
          <a:p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8136908" y="3358950"/>
            <a:ext cx="2276132" cy="1878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Define calorimetry and describe how a bomb calorimeter works.</a:t>
            </a:r>
            <a:endParaRPr lang="en-GB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8138793" y="1512218"/>
            <a:ext cx="2266277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Define biomass and explain how it can be measured.</a:t>
            </a:r>
            <a:endParaRPr lang="en-GB" sz="800" dirty="0"/>
          </a:p>
        </p:txBody>
      </p:sp>
      <p:pic>
        <p:nvPicPr>
          <p:cNvPr id="13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149" y="3960490"/>
            <a:ext cx="1606795" cy="122591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651" y="2226866"/>
            <a:ext cx="8068163" cy="21656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Explain what gross primary productivity and net primary productivity are and write an equation to show the relationship between them.</a:t>
            </a:r>
            <a:endParaRPr lang="en-GB" sz="1470" dirty="0"/>
          </a:p>
        </p:txBody>
      </p:sp>
      <p:sp>
        <p:nvSpPr>
          <p:cNvPr id="17" name="TextBox 16"/>
          <p:cNvSpPr txBox="1"/>
          <p:nvPr/>
        </p:nvSpPr>
        <p:spPr>
          <a:xfrm>
            <a:off x="8132923" y="5284355"/>
            <a:ext cx="2272147" cy="1844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Why do plants only convert between 1-3% of the suns energy into organic matter?</a:t>
            </a:r>
            <a:endParaRPr lang="en-GB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32650" y="4464546"/>
            <a:ext cx="8068163" cy="26642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Using the diagram, explain:</a:t>
            </a:r>
          </a:p>
          <a:p>
            <a:r>
              <a:rPr lang="en-GB" sz="800" dirty="0"/>
              <a:t>What percentage of energy is transferred from one trophic level to the next: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How energy is lost along the food chain: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Why most food chains have no more than five trophic levels: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l="20115" t="27359" r="24542" b="27360"/>
          <a:stretch/>
        </p:blipFill>
        <p:spPr>
          <a:xfrm>
            <a:off x="4356398" y="5249822"/>
            <a:ext cx="3662073" cy="1684556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2884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>
                <a:latin typeface="Arial" pitchFamily="34" charset="0"/>
                <a:cs typeface="Arial" pitchFamily="34" charset="0"/>
              </a:rPr>
              <a:t>3.5.3 Energy and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ecosystems and 3.5.4 Nutrient Cycles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063" y="430762"/>
                <a:ext cx="2964184" cy="244524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r>
                  <a:rPr lang="en-GB" sz="800" dirty="0"/>
                  <a:t>The efficiency of energy transfers is calculated using the following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i="1">
                          <a:latin typeface="Cambria Math" panose="02040503050406030204" pitchFamily="18" charset="0"/>
                        </a:rPr>
                        <m:t>𝑒𝑛𝑒𝑟𝑔𝑦</m:t>
                      </m:r>
                      <m:r>
                        <a:rPr lang="en-GB" sz="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800" i="1">
                          <a:latin typeface="Cambria Math" panose="02040503050406030204" pitchFamily="18" charset="0"/>
                        </a:rPr>
                        <m:t>𝑡𝑟𝑎𝑛𝑠𝑓𝑒𝑟</m:t>
                      </m:r>
                      <m:r>
                        <a:rPr lang="en-GB" sz="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𝑒𝑛𝑒𝑟𝑔𝑦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𝑎𝑣𝑎𝑙𝑖𝑎𝑏𝑙𝑒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𝑎𝑓𝑡𝑒𝑟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𝑡𝑟𝑎𝑛𝑠𝑓𝑒𝑟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𝑒𝑛𝑒𝑟𝑔𝑦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𝑎𝑣𝑎𝑙𝑖𝑎𝑏𝑙𝑒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𝑏𝑒𝑓𝑜𝑟𝑒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𝑡𝑟𝑎𝑛𝑠𝑓𝑒𝑟</m:t>
                          </m:r>
                          <m:r>
                            <a:rPr lang="en-GB" sz="800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GB" sz="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</m:t>
                      </m:r>
                    </m:oMath>
                  </m:oMathPara>
                </a14:m>
                <a:endParaRPr lang="en-GB" sz="800" dirty="0"/>
              </a:p>
              <a:p>
                <a:endParaRPr lang="en-GB" sz="800" dirty="0"/>
              </a:p>
              <a:p>
                <a:r>
                  <a:rPr lang="en-GB" sz="800" dirty="0"/>
                  <a:t>Calculate the energy efficiency for this example:</a:t>
                </a:r>
              </a:p>
              <a:p>
                <a:r>
                  <a:rPr lang="en-GB" sz="800" dirty="0"/>
                  <a:t>Energy available after the transfer = 50kJm</a:t>
                </a:r>
                <a:r>
                  <a:rPr lang="en-GB" sz="800" baseline="30000" dirty="0"/>
                  <a:t>-2</a:t>
                </a:r>
                <a:r>
                  <a:rPr lang="en-GB" sz="800" dirty="0"/>
                  <a:t>year</a:t>
                </a:r>
                <a:r>
                  <a:rPr lang="en-GB" sz="800" baseline="30000" dirty="0"/>
                  <a:t>-1</a:t>
                </a:r>
                <a:endParaRPr lang="en-GB" sz="800" dirty="0"/>
              </a:p>
              <a:p>
                <a:r>
                  <a:rPr lang="en-GB" sz="800" dirty="0"/>
                  <a:t>Energy available before the transfer = 250kJm</a:t>
                </a:r>
                <a:r>
                  <a:rPr lang="en-GB" sz="800" baseline="30000" dirty="0"/>
                  <a:t>-2</a:t>
                </a:r>
                <a:r>
                  <a:rPr lang="en-GB" sz="800" dirty="0"/>
                  <a:t>year</a:t>
                </a:r>
                <a:r>
                  <a:rPr lang="en-GB" sz="800" baseline="30000" dirty="0"/>
                  <a:t>-1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3" y="430762"/>
                <a:ext cx="2964184" cy="24452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6809" y="2936671"/>
            <a:ext cx="4699629" cy="1887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controlling pests effectively increases productivity: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063" y="4874209"/>
            <a:ext cx="4692375" cy="2304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simplifying food webs </a:t>
            </a:r>
            <a:r>
              <a:rPr lang="en-GB" sz="800" dirty="0" smtClean="0"/>
              <a:t>can </a:t>
            </a:r>
            <a:r>
              <a:rPr lang="en-GB" sz="800" dirty="0"/>
              <a:t>reduce energy losses to </a:t>
            </a:r>
            <a:r>
              <a:rPr lang="en-GB" sz="800" dirty="0" smtClean="0"/>
              <a:t>non-human food chains.</a:t>
            </a:r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4761848" y="430762"/>
            <a:ext cx="5643221" cy="2445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List the ways in which farming practises can increase the efficiency of energy transfers in agricultural ecosystems.</a:t>
            </a:r>
            <a:endParaRPr lang="en-GB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4761847" y="2936671"/>
            <a:ext cx="5643221" cy="4241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the basis of all nutrient cycles using the diagram to help: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60254" y="432899"/>
            <a:ext cx="1656184" cy="2443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In agricultural systems what is meant by productivity?</a:t>
            </a:r>
            <a:endParaRPr lang="en-GB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1851" t="10625" r="53874" b="15548"/>
          <a:stretch/>
        </p:blipFill>
        <p:spPr>
          <a:xfrm>
            <a:off x="7380734" y="4248522"/>
            <a:ext cx="2741760" cy="25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3.5.4 Nutrient Cycles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04" y="3866096"/>
            <a:ext cx="5588643" cy="3262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Draw the phosphorus cycle below and add notes to explain it’s importance and the processes involved.</a:t>
            </a:r>
            <a:endParaRPr lang="en-GB" sz="8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5659191" y="1002570"/>
            <a:ext cx="4745877" cy="28139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following steps of the nitrogen cycle:</a:t>
            </a:r>
          </a:p>
          <a:p>
            <a:r>
              <a:rPr lang="en-GB" sz="800" dirty="0"/>
              <a:t>Ammonification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Nitrification: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Nitrogen fixation</a:t>
            </a:r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r>
              <a:rPr lang="en-GB" sz="800" dirty="0"/>
              <a:t>Denitrification: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79457" y="3866096"/>
            <a:ext cx="2625611" cy="3262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why fertilisers are needed in agricultural ecosystems: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705" y="430762"/>
            <a:ext cx="5588643" cy="33857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Complete the diagram of the nitrogen </a:t>
            </a:r>
            <a:r>
              <a:rPr lang="en-GB" sz="800" dirty="0" smtClean="0"/>
              <a:t>cycle. </a:t>
            </a:r>
            <a:r>
              <a:rPr lang="en-GB" sz="800" dirty="0"/>
              <a:t>Show where nitrogen enters the living and non-living component of the ecosystem.</a:t>
            </a:r>
          </a:p>
          <a:p>
            <a:r>
              <a:rPr lang="en-GB" sz="800" dirty="0" smtClean="0"/>
              <a:t>  </a:t>
            </a:r>
            <a:endParaRPr lang="en-GB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5660030" y="3866096"/>
            <a:ext cx="2080744" cy="3262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What is the role of mycorrhizae in nutrient cycles?</a:t>
            </a:r>
            <a:endParaRPr lang="en-GB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5659192" y="433458"/>
            <a:ext cx="4745877" cy="516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b="1" dirty="0"/>
              <a:t>Key words: </a:t>
            </a:r>
          </a:p>
          <a:p>
            <a:r>
              <a:rPr lang="en-GB" sz="800" dirty="0"/>
              <a:t>ammonification; nitrification; nitrogen fixation; denitrification; saprobiotic microorganisms; natural/organic fertilisers; artificial/inorganic fertilisers; species  diversity; leaching; eutrophication</a:t>
            </a:r>
            <a:endParaRPr lang="en-GB" sz="900" dirty="0"/>
          </a:p>
          <a:p>
            <a:endParaRPr lang="en-GB" sz="800" dirty="0"/>
          </a:p>
          <a:p>
            <a:endParaRPr lang="en-GB" sz="900" dirty="0" smtClean="0"/>
          </a:p>
          <a:p>
            <a:r>
              <a:rPr lang="en-GB" sz="800" dirty="0" smtClean="0"/>
              <a:t> </a:t>
            </a:r>
            <a:endParaRPr lang="en-GB" sz="900" dirty="0"/>
          </a:p>
          <a:p>
            <a:r>
              <a:rPr lang="en-GB" sz="800" dirty="0" smtClean="0"/>
              <a:t> </a:t>
            </a:r>
            <a:endParaRPr lang="en-GB" sz="800" dirty="0"/>
          </a:p>
          <a:p>
            <a:endParaRPr lang="en-GB" sz="800" dirty="0"/>
          </a:p>
          <a:p>
            <a:endParaRPr lang="pl-PL" sz="800" dirty="0"/>
          </a:p>
          <a:p>
            <a:endParaRPr lang="en-GB" sz="800" dirty="0" smtClean="0"/>
          </a:p>
          <a:p>
            <a:endParaRPr lang="en-GB" sz="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745" t="8657" r="30077" b="15547"/>
          <a:stretch/>
        </p:blipFill>
        <p:spPr>
          <a:xfrm>
            <a:off x="251942" y="778192"/>
            <a:ext cx="4826276" cy="297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" y="63907"/>
            <a:ext cx="10381007" cy="317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3.5.4 Nutrient Cycles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56198" y="430763"/>
            <a:ext cx="2620267" cy="331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fertilisers increase productivity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48474" y="441549"/>
            <a:ext cx="2564307" cy="32945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Describe the main environmental effects of using nitrogen fertilisers:</a:t>
            </a:r>
          </a:p>
          <a:p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32705" y="3796543"/>
            <a:ext cx="5907869" cy="3332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List the stages of eutrophication and identify </a:t>
            </a:r>
            <a:r>
              <a:rPr lang="en-GB" sz="800" dirty="0"/>
              <a:t>the effects it can have on the environment: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705" y="430763"/>
            <a:ext cx="2451485" cy="331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how natural and artificial fertilisers differ:</a:t>
            </a:r>
          </a:p>
          <a:p>
            <a:r>
              <a:rPr lang="en-GB" sz="800" dirty="0" smtClean="0"/>
              <a:t>  </a:t>
            </a:r>
            <a:endParaRPr lang="en-GB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7884790" y="446621"/>
            <a:ext cx="2520279" cy="33002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/>
              <a:t>Explain what leaching means and the effects it can have on the environment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2582" y="3812401"/>
            <a:ext cx="4392487" cy="33164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800" dirty="0" smtClean="0"/>
              <a:t>Extra notes.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94001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02FF284EE6016747A0D8DEB9BE19AEE6" ma:contentTypeVersion="1" ma:contentTypeDescription="Create a new PowerPoint document" ma:contentTypeScope="" ma:versionID="1b460d4d22ad38c87a23940ce8d6c27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FB2D56-47E3-44F4-B736-A25E1B12FB90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9433023-0974-402F-BAB6-2F32047E9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7522EB6-F456-41F5-B7F8-3117E4B2FF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453</Words>
  <Application>Microsoft Office PowerPoint</Application>
  <PresentationFormat>Custom</PresentationFormat>
  <Paragraphs>94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John Madejski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Porter</dc:creator>
  <cp:lastModifiedBy>Justine Chatwin</cp:lastModifiedBy>
  <cp:revision>114</cp:revision>
  <cp:lastPrinted>2018-10-16T12:25:00Z</cp:lastPrinted>
  <dcterms:created xsi:type="dcterms:W3CDTF">2013-03-10T09:18:31Z</dcterms:created>
  <dcterms:modified xsi:type="dcterms:W3CDTF">2018-10-16T13:42:34Z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0x010100EA90949D6391244A906844C304818D4E0002FF284EE6016747A0D8DEB9BE19AEE6</vt:lpwstr>
  </property>
</Properties>
</file>