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95" r:id="rId5"/>
    <p:sldId id="299" r:id="rId6"/>
    <p:sldId id="296" r:id="rId7"/>
    <p:sldId id="297" r:id="rId8"/>
    <p:sldId id="298" r:id="rId9"/>
    <p:sldId id="300" r:id="rId10"/>
    <p:sldId id="301" r:id="rId11"/>
  </p:sldIdLst>
  <p:sldSz cx="10440988" cy="7200900"/>
  <p:notesSz cx="6797675" cy="9926638"/>
  <p:defaultTextStyle>
    <a:defPPr>
      <a:defRPr lang="en-US"/>
    </a:defPPr>
    <a:lvl1pPr marL="0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494" autoAdjust="0"/>
  </p:normalViewPr>
  <p:slideViewPr>
    <p:cSldViewPr>
      <p:cViewPr varScale="1">
        <p:scale>
          <a:sx n="100" d="100"/>
          <a:sy n="100" d="100"/>
        </p:scale>
        <p:origin x="1350" y="90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6332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6332"/>
          </a:xfrm>
          <a:prstGeom prst="rect">
            <a:avLst/>
          </a:prstGeom>
        </p:spPr>
        <p:txBody>
          <a:bodyPr vert="horz" lIns="95573" tIns="47786" rIns="95573" bIns="47786" rtlCol="0"/>
          <a:lstStyle>
            <a:lvl1pPr algn="r">
              <a:defRPr sz="1300"/>
            </a:lvl1pPr>
          </a:lstStyle>
          <a:p>
            <a:fld id="{F03125E2-331B-416A-A701-E8E46544932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3" tIns="47786" rIns="95573" bIns="47786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5573" tIns="47786" rIns="95573" bIns="477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73" tIns="47786" rIns="95573" bIns="47786" rtlCol="0" anchor="b"/>
          <a:lstStyle>
            <a:lvl1pPr algn="r">
              <a:defRPr sz="1300"/>
            </a:lvl1pPr>
          </a:lstStyle>
          <a:p>
            <a:fld id="{98790C64-B6AF-4E6E-B05F-CD8250C711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625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4017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8035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2052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6069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20086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4104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8121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2138" algn="l" defTabSz="100803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3074" y="2236947"/>
            <a:ext cx="8874840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6148" y="4080510"/>
            <a:ext cx="7308692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883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371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69716" y="288371"/>
            <a:ext cx="2349222" cy="61441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2050" y="288371"/>
            <a:ext cx="6873650" cy="61441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01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245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66" y="4627245"/>
            <a:ext cx="8874840" cy="143017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766" y="3052049"/>
            <a:ext cx="8874840" cy="157519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40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8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20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606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200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410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81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21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10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2050" y="1680211"/>
            <a:ext cx="4611436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07502" y="1680211"/>
            <a:ext cx="4611436" cy="475226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5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49" y="1611869"/>
            <a:ext cx="4613250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49" y="2283619"/>
            <a:ext cx="4613250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03877" y="1611869"/>
            <a:ext cx="4615062" cy="67175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4017" indent="0">
              <a:buNone/>
              <a:defRPr sz="2200" b="1"/>
            </a:lvl2pPr>
            <a:lvl3pPr marL="1008035" indent="0">
              <a:buNone/>
              <a:defRPr sz="2000" b="1"/>
            </a:lvl3pPr>
            <a:lvl4pPr marL="1512052" indent="0">
              <a:buNone/>
              <a:defRPr sz="1800" b="1"/>
            </a:lvl4pPr>
            <a:lvl5pPr marL="2016069" indent="0">
              <a:buNone/>
              <a:defRPr sz="1800" b="1"/>
            </a:lvl5pPr>
            <a:lvl6pPr marL="2520086" indent="0">
              <a:buNone/>
              <a:defRPr sz="1800" b="1"/>
            </a:lvl6pPr>
            <a:lvl7pPr marL="3024104" indent="0">
              <a:buNone/>
              <a:defRPr sz="1800" b="1"/>
            </a:lvl7pPr>
            <a:lvl8pPr marL="3528121" indent="0">
              <a:buNone/>
              <a:defRPr sz="1800" b="1"/>
            </a:lvl8pPr>
            <a:lvl9pPr marL="403213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03877" y="2283619"/>
            <a:ext cx="4615062" cy="414885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3724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438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124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050" y="286702"/>
            <a:ext cx="3435013" cy="122015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2136" y="286703"/>
            <a:ext cx="5836802" cy="614576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050" y="1506856"/>
            <a:ext cx="3435013" cy="4925616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881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6507" y="5040630"/>
            <a:ext cx="6264593" cy="59507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46507" y="643414"/>
            <a:ext cx="6264593" cy="4320540"/>
          </a:xfrm>
        </p:spPr>
        <p:txBody>
          <a:bodyPr/>
          <a:lstStyle>
            <a:lvl1pPr marL="0" indent="0">
              <a:buNone/>
              <a:defRPr sz="3500"/>
            </a:lvl1pPr>
            <a:lvl2pPr marL="504017" indent="0">
              <a:buNone/>
              <a:defRPr sz="3100"/>
            </a:lvl2pPr>
            <a:lvl3pPr marL="1008035" indent="0">
              <a:buNone/>
              <a:defRPr sz="2600"/>
            </a:lvl3pPr>
            <a:lvl4pPr marL="1512052" indent="0">
              <a:buNone/>
              <a:defRPr sz="2200"/>
            </a:lvl4pPr>
            <a:lvl5pPr marL="2016069" indent="0">
              <a:buNone/>
              <a:defRPr sz="2200"/>
            </a:lvl5pPr>
            <a:lvl6pPr marL="2520086" indent="0">
              <a:buNone/>
              <a:defRPr sz="2200"/>
            </a:lvl6pPr>
            <a:lvl7pPr marL="3024104" indent="0">
              <a:buNone/>
              <a:defRPr sz="2200"/>
            </a:lvl7pPr>
            <a:lvl8pPr marL="3528121" indent="0">
              <a:buNone/>
              <a:defRPr sz="2200"/>
            </a:lvl8pPr>
            <a:lvl9pPr marL="4032138" indent="0">
              <a:buNone/>
              <a:defRPr sz="22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6507" y="5635705"/>
            <a:ext cx="6264593" cy="845105"/>
          </a:xfrm>
        </p:spPr>
        <p:txBody>
          <a:bodyPr/>
          <a:lstStyle>
            <a:lvl1pPr marL="0" indent="0">
              <a:buNone/>
              <a:defRPr sz="1500"/>
            </a:lvl1pPr>
            <a:lvl2pPr marL="504017" indent="0">
              <a:buNone/>
              <a:defRPr sz="1300"/>
            </a:lvl2pPr>
            <a:lvl3pPr marL="1008035" indent="0">
              <a:buNone/>
              <a:defRPr sz="1100"/>
            </a:lvl3pPr>
            <a:lvl4pPr marL="1512052" indent="0">
              <a:buNone/>
              <a:defRPr sz="1000"/>
            </a:lvl4pPr>
            <a:lvl5pPr marL="2016069" indent="0">
              <a:buNone/>
              <a:defRPr sz="1000"/>
            </a:lvl5pPr>
            <a:lvl6pPr marL="2520086" indent="0">
              <a:buNone/>
              <a:defRPr sz="1000"/>
            </a:lvl6pPr>
            <a:lvl7pPr marL="3024104" indent="0">
              <a:buNone/>
              <a:defRPr sz="1000"/>
            </a:lvl7pPr>
            <a:lvl8pPr marL="3528121" indent="0">
              <a:buNone/>
              <a:defRPr sz="1000"/>
            </a:lvl8pPr>
            <a:lvl9pPr marL="403213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472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803" tIns="50402" rIns="100803" bIns="504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1"/>
            <a:ext cx="9396889" cy="4752261"/>
          </a:xfrm>
          <a:prstGeom prst="rect">
            <a:avLst/>
          </a:prstGeom>
        </p:spPr>
        <p:txBody>
          <a:bodyPr vert="horz" lIns="100803" tIns="50402" rIns="100803" bIns="504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CC2FB-5047-4533-9883-6C8751189D16}" type="datetimeFigureOut">
              <a:rPr lang="en-GB" smtClean="0"/>
              <a:t>15/11/2018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8"/>
            <a:ext cx="3306313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8"/>
            <a:ext cx="2436231" cy="383381"/>
          </a:xfrm>
          <a:prstGeom prst="rect">
            <a:avLst/>
          </a:prstGeom>
        </p:spPr>
        <p:txBody>
          <a:bodyPr vert="horz" lIns="100803" tIns="50402" rIns="100803" bIns="5040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3CAFB-8C45-4A62-835D-8CE260E8158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53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8035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13" indent="-378013" algn="l" defTabSz="1008035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9028" indent="-315011" algn="l" defTabSz="1008035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043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4060" indent="-252009" algn="l" defTabSz="1008035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078" indent="-252009" algn="l" defTabSz="1008035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-2768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3.6.1 Stimuli &amp; Responses:  Taxes, Kineses and Tropism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4350" y="386473"/>
            <a:ext cx="6489215" cy="700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</a:t>
            </a:r>
            <a:r>
              <a:rPr lang="en-GB" sz="900" dirty="0" smtClean="0"/>
              <a:t>:</a:t>
            </a:r>
          </a:p>
          <a:p>
            <a:r>
              <a:rPr lang="en-GB" sz="900" dirty="0"/>
              <a:t>taxes, kineses, tropisms, neurones, effector, synapse, motor, sensory, central nervous system, peripheral nervous system, voluntary, autonomic, spinal </a:t>
            </a:r>
            <a:r>
              <a:rPr lang="en-GB" sz="900" dirty="0" smtClean="0"/>
              <a:t>cord, </a:t>
            </a:r>
            <a:r>
              <a:rPr lang="en-GB" sz="900" dirty="0"/>
              <a:t>sympathetic, parasympathetic, medulla oblongata, sinoatrial node, chemoreceptors, pressure </a:t>
            </a:r>
            <a:r>
              <a:rPr lang="en-GB" sz="900" dirty="0" smtClean="0"/>
              <a:t>receptors, </a:t>
            </a:r>
            <a:r>
              <a:rPr lang="en-GB" sz="1000" dirty="0"/>
              <a:t>Pancinian corpus, </a:t>
            </a:r>
            <a:r>
              <a:rPr lang="en-GB" sz="1000" dirty="0" smtClean="0"/>
              <a:t>rod </a:t>
            </a:r>
            <a:r>
              <a:rPr lang="en-GB" sz="1000" dirty="0"/>
              <a:t>cells, bipolar cells, visual acuity, generator potential, cone cells</a:t>
            </a:r>
            <a:endParaRPr lang="en-GB" sz="1050" dirty="0"/>
          </a:p>
          <a:p>
            <a:endParaRPr lang="en-GB" sz="1000" dirty="0"/>
          </a:p>
          <a:p>
            <a:endParaRPr lang="en-GB" sz="900" b="1" dirty="0"/>
          </a:p>
          <a:p>
            <a:endParaRPr lang="en-GB" sz="900" b="1" dirty="0" smtClean="0"/>
          </a:p>
          <a:p>
            <a:endParaRPr lang="en-GB" sz="900" b="1" dirty="0" smtClean="0"/>
          </a:p>
          <a:p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049" y="386473"/>
            <a:ext cx="3833293" cy="7002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Fill in the blanks to show your understanding of stimulus and response:</a:t>
            </a:r>
          </a:p>
          <a:p>
            <a:endParaRPr lang="en-GB" sz="1200" dirty="0"/>
          </a:p>
          <a:p>
            <a:r>
              <a:rPr lang="en-GB" sz="900" dirty="0"/>
              <a:t>Stimulus </a:t>
            </a:r>
            <a:r>
              <a:rPr lang="en-GB" sz="900" dirty="0">
                <a:sym typeface="Wingdings" panose="05000000000000000000" pitchFamily="2" charset="2"/>
              </a:rPr>
              <a:t> __________  __________  __________  response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19048" y="1131980"/>
            <a:ext cx="3401245" cy="2240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Define </a:t>
            </a:r>
            <a:r>
              <a:rPr lang="en-GB" sz="900" b="1" u="sng" dirty="0" smtClean="0"/>
              <a:t>taxes</a:t>
            </a:r>
            <a:r>
              <a:rPr lang="en-GB" sz="900" dirty="0" smtClean="0"/>
              <a:t>, explain how it works with examples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460854" y="2556332"/>
            <a:ext cx="432048" cy="33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5292501" y="3433614"/>
            <a:ext cx="5121063" cy="3740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how IAA controls </a:t>
            </a:r>
            <a:r>
              <a:rPr lang="en-GB" sz="900" dirty="0" smtClean="0"/>
              <a:t>gravitropism </a:t>
            </a:r>
            <a:r>
              <a:rPr lang="en-GB" sz="900" dirty="0"/>
              <a:t>in roots and shoots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00195" y="1131980"/>
            <a:ext cx="3358952" cy="2240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Define</a:t>
            </a:r>
            <a:r>
              <a:rPr lang="en-GB" sz="900" b="1" u="sng" dirty="0"/>
              <a:t> </a:t>
            </a:r>
            <a:r>
              <a:rPr lang="en-GB" sz="900" b="1" u="sng" dirty="0" smtClean="0"/>
              <a:t>kineses</a:t>
            </a:r>
            <a:r>
              <a:rPr lang="en-GB" sz="900" dirty="0" smtClean="0"/>
              <a:t>, </a:t>
            </a:r>
            <a:r>
              <a:rPr lang="en-GB" sz="900" dirty="0"/>
              <a:t>explain how it works with examples</a:t>
            </a:r>
          </a:p>
          <a:p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6930554" y="1131980"/>
            <a:ext cx="3474516" cy="22407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Define </a:t>
            </a:r>
            <a:r>
              <a:rPr lang="en-GB" sz="900" b="1" u="sng" dirty="0" smtClean="0"/>
              <a:t>tropism</a:t>
            </a:r>
            <a:r>
              <a:rPr lang="en-GB" sz="900" dirty="0" smtClean="0"/>
              <a:t>, </a:t>
            </a:r>
            <a:r>
              <a:rPr lang="en-GB" sz="900" dirty="0"/>
              <a:t>explain how it works with </a:t>
            </a:r>
            <a:r>
              <a:rPr lang="en-GB" sz="900" dirty="0" smtClean="0"/>
              <a:t>examples</a:t>
            </a:r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r>
              <a:rPr lang="en-GB" sz="900" dirty="0" smtClean="0"/>
              <a:t>List </a:t>
            </a:r>
            <a:r>
              <a:rPr lang="en-GB" sz="900" dirty="0"/>
              <a:t>the different types of tropism:</a:t>
            </a:r>
          </a:p>
          <a:p>
            <a:r>
              <a:rPr lang="en-GB" sz="900" dirty="0" smtClean="0"/>
              <a:t>1</a:t>
            </a:r>
          </a:p>
          <a:p>
            <a:r>
              <a:rPr lang="en-GB" sz="900" dirty="0" smtClean="0"/>
              <a:t>2</a:t>
            </a:r>
          </a:p>
          <a:p>
            <a:r>
              <a:rPr lang="en-GB" sz="900" dirty="0"/>
              <a:t>3</a:t>
            </a:r>
          </a:p>
          <a:p>
            <a:endParaRPr lang="en-GB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215" y="3433613"/>
            <a:ext cx="5186279" cy="37405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Explain how IAA controls phototropism in roots and shoots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3" t="10000" r="11809" b="68000"/>
          <a:stretch/>
        </p:blipFill>
        <p:spPr>
          <a:xfrm>
            <a:off x="900014" y="3816474"/>
            <a:ext cx="2376264" cy="15841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59" t="45570" r="16052" b="30000"/>
          <a:stretch/>
        </p:blipFill>
        <p:spPr>
          <a:xfrm>
            <a:off x="6588646" y="3728981"/>
            <a:ext cx="2020470" cy="1759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00014" y="3744466"/>
            <a:ext cx="8196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6660654" y="3728981"/>
            <a:ext cx="8196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732662" y="5112618"/>
            <a:ext cx="1224136" cy="364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612201" y="5403983"/>
            <a:ext cx="224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Shoot                       Root</a:t>
            </a:r>
            <a:endParaRPr lang="en-GB" sz="9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7207015" y="5177153"/>
            <a:ext cx="53375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Root</a:t>
            </a:r>
            <a:endParaRPr lang="en-GB" sz="9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168957" y="3937532"/>
            <a:ext cx="5718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/>
              <a:t>Shoot                      </a:t>
            </a:r>
            <a:endParaRPr lang="en-GB" sz="900" b="1" dirty="0"/>
          </a:p>
        </p:txBody>
      </p:sp>
    </p:spTree>
    <p:extLst>
      <p:ext uri="{BB962C8B-B14F-4D97-AF65-F5344CB8AC3E}">
        <p14:creationId xmlns:p14="http://schemas.microsoft.com/office/powerpoint/2010/main" val="32884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-2768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3.6.1 Stimuli &amp; Responses:  Taxes, Kineses and Tropism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4" y="370895"/>
            <a:ext cx="5345461" cy="3001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Require practical 10:  Investigation into the effect of an environmental variable on the movement of an animal using either a choice chamber or maze.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(Know possible variables, methodology, likely results and how to analyse them)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460854" y="2556332"/>
            <a:ext cx="432048" cy="33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7215" y="3456434"/>
            <a:ext cx="10396350" cy="37177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Explain the role of plant growth factors, use Darwin’s, Boysen-Jensen’s, Paal’s and Brigg’s experiments in your explanation: (draw diagrams of each experiment)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sp>
        <p:nvSpPr>
          <p:cNvPr id="15" name="TextBox 14"/>
          <p:cNvSpPr txBox="1"/>
          <p:nvPr/>
        </p:nvSpPr>
        <p:spPr>
          <a:xfrm>
            <a:off x="5418385" y="370895"/>
            <a:ext cx="4995179" cy="30018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Use this space for any extra information on this topic</a:t>
            </a:r>
            <a:endParaRPr lang="en-GB" sz="900" dirty="0"/>
          </a:p>
          <a:p>
            <a:endParaRPr lang="en-GB" sz="1000" dirty="0"/>
          </a:p>
        </p:txBody>
      </p:sp>
      <p:sp>
        <p:nvSpPr>
          <p:cNvPr id="7" name="Rectangle 6"/>
          <p:cNvSpPr/>
          <p:nvPr/>
        </p:nvSpPr>
        <p:spPr>
          <a:xfrm>
            <a:off x="900014" y="3744466"/>
            <a:ext cx="81965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6732662" y="5112618"/>
            <a:ext cx="1224136" cy="364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04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63907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3.6.1 Stimuli &amp;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Responses:  Reflex Arc and Receptors (Pacinian corpuscle, Rods &amp; Cones)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81050" y="426441"/>
            <a:ext cx="6732515" cy="187786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Label the diagram to show how the nerves are arranged in the spinal cord:</a:t>
            </a:r>
          </a:p>
          <a:p>
            <a:endParaRPr lang="en-GB" sz="900" b="1" dirty="0" smtClean="0"/>
          </a:p>
          <a:p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049" y="426441"/>
            <a:ext cx="3617269" cy="3318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Complete the diagram to show the organisation of the nervous system</a:t>
            </a:r>
            <a:r>
              <a:rPr lang="en-GB" sz="900" dirty="0" smtClean="0"/>
              <a:t>:</a:t>
            </a:r>
          </a:p>
          <a:p>
            <a:endParaRPr lang="en-GB" sz="900" dirty="0" smtClean="0"/>
          </a:p>
          <a:p>
            <a:endParaRPr lang="en-GB" sz="900" dirty="0"/>
          </a:p>
        </p:txBody>
      </p:sp>
      <p:sp>
        <p:nvSpPr>
          <p:cNvPr id="26" name="TextBox 25"/>
          <p:cNvSpPr txBox="1"/>
          <p:nvPr/>
        </p:nvSpPr>
        <p:spPr>
          <a:xfrm>
            <a:off x="3681049" y="2349609"/>
            <a:ext cx="6732515" cy="13948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Reflex arc – explain the main stages and the importance of it.</a:t>
            </a:r>
            <a:endParaRPr lang="en-GB" sz="1000" dirty="0"/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171508" y="3789769"/>
            <a:ext cx="6242058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Describe the structure and function of rod and cone cells in the retina: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73378" y="778440"/>
            <a:ext cx="2658884" cy="2894017"/>
            <a:chOff x="255128" y="2708920"/>
            <a:chExt cx="2876712" cy="3606643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1691680" y="3006244"/>
              <a:ext cx="0" cy="627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025922" y="3068960"/>
              <a:ext cx="13858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4" idx="0"/>
            </p:cNvCxnSpPr>
            <p:nvPr/>
          </p:nvCxnSpPr>
          <p:spPr>
            <a:xfrm flipV="1">
              <a:off x="1990874" y="3861049"/>
              <a:ext cx="0" cy="16608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5" idx="0"/>
            </p:cNvCxnSpPr>
            <p:nvPr/>
          </p:nvCxnSpPr>
          <p:spPr>
            <a:xfrm flipV="1">
              <a:off x="2749476" y="3861048"/>
              <a:ext cx="0" cy="16608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7" idx="0"/>
            </p:cNvCxnSpPr>
            <p:nvPr/>
          </p:nvCxnSpPr>
          <p:spPr>
            <a:xfrm flipV="1">
              <a:off x="912128" y="4725144"/>
              <a:ext cx="0" cy="2160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6" idx="0"/>
            </p:cNvCxnSpPr>
            <p:nvPr/>
          </p:nvCxnSpPr>
          <p:spPr>
            <a:xfrm flipH="1" flipV="1">
              <a:off x="2472607" y="4725144"/>
              <a:ext cx="3062" cy="1864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1043608" y="2708920"/>
              <a:ext cx="1296144" cy="2509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Nervous system</a:t>
              </a:r>
              <a:endParaRPr lang="en-GB" sz="9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907704" y="3212976"/>
              <a:ext cx="100811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sz="1200" dirty="0" smtClean="0"/>
            </a:p>
            <a:p>
              <a:endParaRPr lang="en-GB" sz="12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21866" y="3212975"/>
              <a:ext cx="100811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GB" sz="1200" dirty="0" smtClean="0"/>
            </a:p>
            <a:p>
              <a:endParaRPr lang="en-GB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714004" y="4027131"/>
              <a:ext cx="553740" cy="25098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Brain</a:t>
              </a:r>
              <a:endParaRPr lang="en-GB" sz="9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72606" y="4027131"/>
              <a:ext cx="55374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GB" sz="1200" dirty="0"/>
            </a:p>
            <a:p>
              <a:pPr algn="ctr"/>
              <a:endParaRPr lang="en-GB" sz="1200" dirty="0" smtClean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19498" y="4911551"/>
              <a:ext cx="1312342" cy="4015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Motor nervous system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55128" y="4941168"/>
              <a:ext cx="1314000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GB" sz="1200" dirty="0" smtClean="0"/>
            </a:p>
            <a:p>
              <a:pPr algn="ctr"/>
              <a:endParaRPr lang="en-GB" sz="1200" dirty="0" smtClean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19498" y="5853898"/>
              <a:ext cx="131234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GB" sz="1200" dirty="0" smtClean="0"/>
            </a:p>
            <a:p>
              <a:pPr algn="ctr"/>
              <a:endParaRPr lang="en-GB" sz="1200" dirty="0" smtClean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9259" y="5853897"/>
              <a:ext cx="1312342" cy="4015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900" dirty="0" smtClean="0"/>
                <a:t>Voluntary nervous system</a:t>
              </a:r>
            </a:p>
          </p:txBody>
        </p:sp>
        <p:cxnSp>
          <p:nvCxnSpPr>
            <p:cNvPr id="60" name="Straight Connector 59"/>
            <p:cNvCxnSpPr>
              <a:endCxn id="53" idx="0"/>
            </p:cNvCxnSpPr>
            <p:nvPr/>
          </p:nvCxnSpPr>
          <p:spPr>
            <a:xfrm>
              <a:off x="1025922" y="3068960"/>
              <a:ext cx="0" cy="14401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endCxn id="52" idx="0"/>
            </p:cNvCxnSpPr>
            <p:nvPr/>
          </p:nvCxnSpPr>
          <p:spPr>
            <a:xfrm>
              <a:off x="2411760" y="3068960"/>
              <a:ext cx="0" cy="14401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52" idx="2"/>
            </p:cNvCxnSpPr>
            <p:nvPr/>
          </p:nvCxnSpPr>
          <p:spPr>
            <a:xfrm>
              <a:off x="2411760" y="3674641"/>
              <a:ext cx="0" cy="18640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990874" y="3861048"/>
              <a:ext cx="75860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53" idx="2"/>
            </p:cNvCxnSpPr>
            <p:nvPr/>
          </p:nvCxnSpPr>
          <p:spPr>
            <a:xfrm>
              <a:off x="1025922" y="3674640"/>
              <a:ext cx="0" cy="1050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912128" y="4725144"/>
              <a:ext cx="156047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56" idx="2"/>
              <a:endCxn id="58" idx="0"/>
            </p:cNvCxnSpPr>
            <p:nvPr/>
          </p:nvCxnSpPr>
          <p:spPr>
            <a:xfrm>
              <a:off x="2475669" y="5313122"/>
              <a:ext cx="0" cy="5407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965430" y="5589240"/>
              <a:ext cx="150717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9" idx="0"/>
            </p:cNvCxnSpPr>
            <p:nvPr/>
          </p:nvCxnSpPr>
          <p:spPr>
            <a:xfrm flipV="1">
              <a:off x="965430" y="5589240"/>
              <a:ext cx="0" cy="2646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"/>
          <a:stretch/>
        </p:blipFill>
        <p:spPr bwMode="auto">
          <a:xfrm>
            <a:off x="4716438" y="609419"/>
            <a:ext cx="4248472" cy="1586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" name="TextBox 69"/>
          <p:cNvSpPr txBox="1"/>
          <p:nvPr/>
        </p:nvSpPr>
        <p:spPr>
          <a:xfrm>
            <a:off x="34150" y="3781653"/>
            <a:ext cx="4065050" cy="33843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Describe the structure and function of the Pacinian corpuscle:</a:t>
            </a:r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</p:txBody>
      </p: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149846" y="5468008"/>
            <a:ext cx="1059048" cy="1556742"/>
            <a:chOff x="214855" y="2132856"/>
            <a:chExt cx="2682657" cy="3943350"/>
          </a:xfrm>
        </p:grpSpPr>
        <p:pic>
          <p:nvPicPr>
            <p:cNvPr id="7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55" y="2132856"/>
              <a:ext cx="2466975" cy="3943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3" name="Rectangle 72"/>
            <p:cNvSpPr/>
            <p:nvPr/>
          </p:nvSpPr>
          <p:spPr>
            <a:xfrm>
              <a:off x="2339752" y="2996952"/>
              <a:ext cx="557760" cy="7920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4" name="Group 73"/>
          <p:cNvGrpSpPr>
            <a:grpSpLocks noChangeAspect="1"/>
          </p:cNvGrpSpPr>
          <p:nvPr/>
        </p:nvGrpSpPr>
        <p:grpSpPr>
          <a:xfrm>
            <a:off x="8316838" y="3983881"/>
            <a:ext cx="1779194" cy="1167461"/>
            <a:chOff x="2699792" y="2060848"/>
            <a:chExt cx="6096719" cy="4000500"/>
          </a:xfrm>
        </p:grpSpPr>
        <p:grpSp>
          <p:nvGrpSpPr>
            <p:cNvPr id="75" name="Group 74"/>
            <p:cNvGrpSpPr/>
            <p:nvPr/>
          </p:nvGrpSpPr>
          <p:grpSpPr>
            <a:xfrm>
              <a:off x="2699792" y="2060848"/>
              <a:ext cx="6096719" cy="4000500"/>
              <a:chOff x="2699792" y="2025907"/>
              <a:chExt cx="6096719" cy="4000500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2795761" y="2025907"/>
                <a:ext cx="6000750" cy="4000500"/>
                <a:chOff x="2795761" y="2025907"/>
                <a:chExt cx="6000750" cy="4000500"/>
              </a:xfrm>
            </p:grpSpPr>
            <p:grpSp>
              <p:nvGrpSpPr>
                <p:cNvPr id="79" name="Group 78"/>
                <p:cNvGrpSpPr/>
                <p:nvPr/>
              </p:nvGrpSpPr>
              <p:grpSpPr>
                <a:xfrm>
                  <a:off x="2795761" y="2025907"/>
                  <a:ext cx="6000750" cy="4000500"/>
                  <a:chOff x="2795761" y="2025907"/>
                  <a:chExt cx="6000750" cy="4000500"/>
                </a:xfrm>
              </p:grpSpPr>
              <p:grpSp>
                <p:nvGrpSpPr>
                  <p:cNvPr id="81" name="Group 80"/>
                  <p:cNvGrpSpPr/>
                  <p:nvPr/>
                </p:nvGrpSpPr>
                <p:grpSpPr>
                  <a:xfrm>
                    <a:off x="2795761" y="2025907"/>
                    <a:ext cx="6000750" cy="4000500"/>
                    <a:chOff x="2795761" y="2025907"/>
                    <a:chExt cx="6000750" cy="4000500"/>
                  </a:xfrm>
                </p:grpSpPr>
                <p:pic>
                  <p:nvPicPr>
                    <p:cNvPr id="83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2795761" y="2025907"/>
                      <a:ext cx="6000750" cy="40005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84" name="Rectangle 83"/>
                    <p:cNvSpPr/>
                    <p:nvPr/>
                  </p:nvSpPr>
                  <p:spPr>
                    <a:xfrm>
                      <a:off x="5256680" y="2025907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85" name="Rectangle 84"/>
                    <p:cNvSpPr/>
                    <p:nvPr/>
                  </p:nvSpPr>
                  <p:spPr>
                    <a:xfrm>
                      <a:off x="5940152" y="2043696"/>
                      <a:ext cx="395440" cy="250965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sp>
                <p:nvSpPr>
                  <p:cNvPr id="82" name="Rectangle 81"/>
                  <p:cNvSpPr/>
                  <p:nvPr/>
                </p:nvSpPr>
                <p:spPr>
                  <a:xfrm>
                    <a:off x="7380311" y="2871469"/>
                    <a:ext cx="1416199" cy="278977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80" name="Rectangle 79"/>
                <p:cNvSpPr/>
                <p:nvPr/>
              </p:nvSpPr>
              <p:spPr>
                <a:xfrm>
                  <a:off x="2795761" y="2312450"/>
                  <a:ext cx="840135" cy="25096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2699792" y="2996952"/>
                <a:ext cx="1368152" cy="5760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76" name="Rectangle 75"/>
            <p:cNvSpPr/>
            <p:nvPr/>
          </p:nvSpPr>
          <p:spPr>
            <a:xfrm>
              <a:off x="2795761" y="4221088"/>
              <a:ext cx="1161384" cy="595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266995"/>
              </p:ext>
            </p:extLst>
          </p:nvPr>
        </p:nvGraphicFramePr>
        <p:xfrm>
          <a:off x="5580534" y="5245115"/>
          <a:ext cx="4464495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5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4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7568"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Rod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Cone</a:t>
                      </a:r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56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Shape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6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Number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2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Distribution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 smtClean="0"/>
                    </a:p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298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Visual</a:t>
                      </a:r>
                      <a:r>
                        <a:rPr lang="en-GB" sz="800" baseline="0" dirty="0" smtClean="0"/>
                        <a:t> acuity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 smtClean="0"/>
                    </a:p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52">
                <a:tc>
                  <a:txBody>
                    <a:bodyPr/>
                    <a:lstStyle/>
                    <a:p>
                      <a:pPr algn="ctr"/>
                      <a:r>
                        <a:rPr lang="en-GB" sz="800" dirty="0" smtClean="0"/>
                        <a:t>Sensitivity in low light</a:t>
                      </a:r>
                      <a:r>
                        <a:rPr lang="en-GB" sz="800" baseline="0" dirty="0" smtClean="0"/>
                        <a:t> conditions</a:t>
                      </a:r>
                      <a:endParaRPr lang="en-GB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361969" y="4086551"/>
            <a:ext cx="1567707" cy="1554454"/>
            <a:chOff x="3366458" y="4057120"/>
            <a:chExt cx="1567707" cy="15544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3438766" y="4075873"/>
              <a:ext cx="1354548" cy="133363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420294" y="4104121"/>
              <a:ext cx="432048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4502117" y="4057120"/>
              <a:ext cx="432048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416734" y="5280323"/>
              <a:ext cx="432048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366458" y="4567611"/>
              <a:ext cx="432048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465025" y="5055704"/>
              <a:ext cx="432048" cy="3312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3394464" y="4417552"/>
              <a:ext cx="432048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7684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49" y="63907"/>
            <a:ext cx="10394517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>
                <a:latin typeface="Arial" pitchFamily="34" charset="0"/>
                <a:cs typeface="Arial" pitchFamily="34" charset="0"/>
              </a:rPr>
              <a:t>3.6.1 Stimuli &amp; Responses:  </a:t>
            </a:r>
            <a:r>
              <a:rPr lang="en-GB" sz="1400" b="1" dirty="0" smtClean="0">
                <a:latin typeface="Arial" pitchFamily="34" charset="0"/>
                <a:cs typeface="Arial" pitchFamily="34" charset="0"/>
              </a:rPr>
              <a:t>Control of Heart Rate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4390" y="455167"/>
            <a:ext cx="6129175" cy="4969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Key words</a:t>
            </a:r>
            <a:r>
              <a:rPr lang="en-GB" sz="900" dirty="0" smtClean="0"/>
              <a:t>:</a:t>
            </a:r>
          </a:p>
          <a:p>
            <a:r>
              <a:rPr lang="en-GB" sz="900" b="1" dirty="0"/>
              <a:t>sympathetic, parasympathetic, medulla oblongata, sinoatrial node, chemoreceptors, pressure receptors</a:t>
            </a:r>
          </a:p>
          <a:p>
            <a:endParaRPr lang="en-GB" sz="900" b="1" dirty="0" smtClean="0"/>
          </a:p>
          <a:p>
            <a:endParaRPr lang="en-GB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19049" y="5328642"/>
            <a:ext cx="4193333" cy="184550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Require practical 10:  Investigation into the effect of an environmental variable on the movement of an animal using either a choice chamber or maze.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r>
              <a:rPr lang="en-GB" sz="900" dirty="0" smtClean="0"/>
              <a:t>(Know possible variables, methodology, likely results and how to analyse them)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r>
              <a:rPr lang="en-GB" sz="900" dirty="0"/>
              <a:t>Explain the role of diffusion in </a:t>
            </a:r>
            <a:r>
              <a:rPr lang="en-GB" sz="900" dirty="0" smtClean="0"/>
              <a:t>absorption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r>
              <a:rPr lang="en-GB" sz="900" dirty="0"/>
              <a:t>Explain the role of active transport in absoption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  <a:p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4284390" y="1026121"/>
            <a:ext cx="6129176" cy="61480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Label the diagram to summarise the control of heart rate: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0249726" y="2581762"/>
            <a:ext cx="91832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2" name="Rectangle 31"/>
          <p:cNvSpPr/>
          <p:nvPr/>
        </p:nvSpPr>
        <p:spPr>
          <a:xfrm>
            <a:off x="8460854" y="2556332"/>
            <a:ext cx="432048" cy="3324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9"/>
          <a:stretch/>
        </p:blipFill>
        <p:spPr bwMode="auto">
          <a:xfrm>
            <a:off x="5642614" y="1296194"/>
            <a:ext cx="3824952" cy="4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049" y="455167"/>
            <a:ext cx="4193333" cy="1489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What effect do these two systems have on heart rate:</a:t>
            </a:r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900" dirty="0"/>
              <a:t>Sympathetic:</a:t>
            </a:r>
          </a:p>
          <a:p>
            <a:pPr indent="-180000">
              <a:buFont typeface="Arial" panose="020B0604020202020204" pitchFamily="34" charset="0"/>
              <a:buChar char="•"/>
            </a:pPr>
            <a:endParaRPr lang="en-GB" sz="900" dirty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900" dirty="0" smtClean="0"/>
          </a:p>
          <a:p>
            <a:pPr indent="-180000">
              <a:buFont typeface="Arial" panose="020B0604020202020204" pitchFamily="34" charset="0"/>
              <a:buChar char="•"/>
            </a:pPr>
            <a:endParaRPr lang="en-GB" sz="900" dirty="0"/>
          </a:p>
          <a:p>
            <a:pPr indent="-180000">
              <a:buFont typeface="Arial" panose="020B0604020202020204" pitchFamily="34" charset="0"/>
              <a:buChar char="•"/>
            </a:pPr>
            <a:r>
              <a:rPr lang="en-GB" sz="900" dirty="0"/>
              <a:t>Parasympathetic: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  <a:p>
            <a:endParaRPr lang="en-GB" sz="900" dirty="0"/>
          </a:p>
        </p:txBody>
      </p:sp>
      <p:sp>
        <p:nvSpPr>
          <p:cNvPr id="14" name="TextBox 13"/>
          <p:cNvSpPr txBox="1"/>
          <p:nvPr/>
        </p:nvSpPr>
        <p:spPr>
          <a:xfrm>
            <a:off x="19049" y="2012673"/>
            <a:ext cx="4193333" cy="158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the role chemoreceptors play in controlling heart rate: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  <a:p>
            <a:endParaRPr lang="en-GB" sz="900" dirty="0"/>
          </a:p>
        </p:txBody>
      </p:sp>
      <p:sp>
        <p:nvSpPr>
          <p:cNvPr id="15" name="TextBox 14"/>
          <p:cNvSpPr txBox="1"/>
          <p:nvPr/>
        </p:nvSpPr>
        <p:spPr>
          <a:xfrm>
            <a:off x="19049" y="3668857"/>
            <a:ext cx="4193333" cy="158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the role pressure receptors play in controlling heart rate:</a:t>
            </a:r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/>
          </a:p>
          <a:p>
            <a:endParaRPr lang="en-GB" sz="900" dirty="0"/>
          </a:p>
          <a:p>
            <a:endParaRPr lang="en-GB" sz="1000" dirty="0"/>
          </a:p>
          <a:p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82269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63907"/>
            <a:ext cx="10413566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3.6.2 Nervous Coordination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9525" y="442675"/>
            <a:ext cx="4274866" cy="17176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en-GB" sz="900" dirty="0" smtClean="0"/>
              <a:t>Compare the hormonal and nervous systems in terms of coordination.</a:t>
            </a:r>
            <a:endParaRPr lang="en-GB" sz="9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4677" y="2216658"/>
            <a:ext cx="4269714" cy="49606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Describe the structure and function of the parts of a neurone: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56398" y="1266571"/>
            <a:ext cx="6057168" cy="25499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 smtClean="0"/>
              <a:t>Draw diagrams </a:t>
            </a:r>
            <a:r>
              <a:rPr lang="en-GB" sz="900" dirty="0" smtClean="0"/>
              <a:t>and state the function of a motor neurone, sensory neurone and intermediate neurone.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10120383" y="566591"/>
            <a:ext cx="221174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4356398" y="442675"/>
            <a:ext cx="6066693" cy="7623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 smtClean="0"/>
              <a:t>Key words:</a:t>
            </a:r>
          </a:p>
          <a:p>
            <a:r>
              <a:rPr lang="en-GB" sz="900" b="1" dirty="0"/>
              <a:t>nervous system, hormonal system, neurotransmitters, resting potential, action potential, phospholipid, intrinsic proteins, sodium-potassium pump, depolarisation, repolarisation, hyperpolarisation, action potential, myelin, axon, polarised, node of Ranvier, </a:t>
            </a:r>
            <a:r>
              <a:rPr lang="en-GB" sz="900" b="1" dirty="0" smtClean="0"/>
              <a:t>saltatory </a:t>
            </a:r>
            <a:r>
              <a:rPr lang="en-GB" sz="900" b="1" dirty="0"/>
              <a:t>conduction, sodium-potassium pump, voltage-gated channels, </a:t>
            </a:r>
            <a:r>
              <a:rPr lang="en-GB" sz="900" b="1" dirty="0" smtClean="0"/>
              <a:t>refractory </a:t>
            </a:r>
            <a:r>
              <a:rPr lang="en-GB" sz="900" b="1" dirty="0"/>
              <a:t>period, </a:t>
            </a:r>
            <a:r>
              <a:rPr lang="en-GB" sz="900" b="1" dirty="0" smtClean="0"/>
              <a:t>threshold potential</a:t>
            </a:r>
            <a:endParaRPr lang="en-GB" sz="900" b="1" dirty="0"/>
          </a:p>
          <a:p>
            <a:endParaRPr lang="en-GB" sz="900" b="1" dirty="0" smtClean="0"/>
          </a:p>
          <a:p>
            <a:endParaRPr lang="en-GB" sz="900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323950" y="3234294"/>
            <a:ext cx="2653666" cy="2413531"/>
            <a:chOff x="200411" y="1916832"/>
            <a:chExt cx="5036933" cy="4581128"/>
          </a:xfrm>
        </p:grpSpPr>
        <p:grpSp>
          <p:nvGrpSpPr>
            <p:cNvPr id="15" name="Group 14"/>
            <p:cNvGrpSpPr/>
            <p:nvPr/>
          </p:nvGrpSpPr>
          <p:grpSpPr>
            <a:xfrm>
              <a:off x="200411" y="1916832"/>
              <a:ext cx="5036933" cy="4581128"/>
              <a:chOff x="200411" y="1916832"/>
              <a:chExt cx="5036933" cy="458112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200411" y="1916832"/>
                <a:ext cx="5036933" cy="4581128"/>
                <a:chOff x="200411" y="1916832"/>
                <a:chExt cx="5036933" cy="4581128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200411" y="1916832"/>
                  <a:ext cx="5036933" cy="4581128"/>
                  <a:chOff x="200411" y="1916832"/>
                  <a:chExt cx="5036933" cy="4581128"/>
                </a:xfrm>
              </p:grpSpPr>
              <p:grpSp>
                <p:nvGrpSpPr>
                  <p:cNvPr id="23" name="Group 22"/>
                  <p:cNvGrpSpPr/>
                  <p:nvPr/>
                </p:nvGrpSpPr>
                <p:grpSpPr>
                  <a:xfrm>
                    <a:off x="200411" y="1916832"/>
                    <a:ext cx="5036933" cy="4581128"/>
                    <a:chOff x="200411" y="1916832"/>
                    <a:chExt cx="5036933" cy="4581128"/>
                  </a:xfrm>
                </p:grpSpPr>
                <p:grpSp>
                  <p:nvGrpSpPr>
                    <p:cNvPr id="25" name="Group 24"/>
                    <p:cNvGrpSpPr/>
                    <p:nvPr/>
                  </p:nvGrpSpPr>
                  <p:grpSpPr>
                    <a:xfrm>
                      <a:off x="200411" y="1916832"/>
                      <a:ext cx="5036933" cy="4581128"/>
                      <a:chOff x="200411" y="1916832"/>
                      <a:chExt cx="5036933" cy="4581128"/>
                    </a:xfrm>
                  </p:grpSpPr>
                  <p:grpSp>
                    <p:nvGrpSpPr>
                      <p:cNvPr id="27" name="Group 26"/>
                      <p:cNvGrpSpPr/>
                      <p:nvPr/>
                    </p:nvGrpSpPr>
                    <p:grpSpPr>
                      <a:xfrm>
                        <a:off x="200411" y="1916832"/>
                        <a:ext cx="5036933" cy="4581128"/>
                        <a:chOff x="200411" y="1916832"/>
                        <a:chExt cx="5036933" cy="4581128"/>
                      </a:xfrm>
                    </p:grpSpPr>
                    <p:grpSp>
                      <p:nvGrpSpPr>
                        <p:cNvPr id="29" name="Group 28"/>
                        <p:cNvGrpSpPr/>
                        <p:nvPr/>
                      </p:nvGrpSpPr>
                      <p:grpSpPr>
                        <a:xfrm>
                          <a:off x="200411" y="1916832"/>
                          <a:ext cx="5036933" cy="4581128"/>
                          <a:chOff x="200411" y="1916832"/>
                          <a:chExt cx="5036933" cy="4581128"/>
                        </a:xfrm>
                      </p:grpSpPr>
                      <p:grpSp>
                        <p:nvGrpSpPr>
                          <p:cNvPr id="32" name="Group 31"/>
                          <p:cNvGrpSpPr/>
                          <p:nvPr/>
                        </p:nvGrpSpPr>
                        <p:grpSpPr>
                          <a:xfrm>
                            <a:off x="200411" y="1916832"/>
                            <a:ext cx="5036933" cy="4581128"/>
                            <a:chOff x="200411" y="1916832"/>
                            <a:chExt cx="5036933" cy="4581128"/>
                          </a:xfrm>
                        </p:grpSpPr>
                        <p:grpSp>
                          <p:nvGrpSpPr>
                            <p:cNvPr id="36" name="Group 35"/>
                            <p:cNvGrpSpPr/>
                            <p:nvPr/>
                          </p:nvGrpSpPr>
                          <p:grpSpPr>
                            <a:xfrm>
                              <a:off x="200411" y="1916832"/>
                              <a:ext cx="5036933" cy="4581128"/>
                              <a:chOff x="200411" y="1916832"/>
                              <a:chExt cx="5036933" cy="4581128"/>
                            </a:xfrm>
                          </p:grpSpPr>
                          <p:pic>
                            <p:nvPicPr>
                              <p:cNvPr id="38" name="Picture 2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2" cstate="print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00411" y="1916832"/>
                                <a:ext cx="5036933" cy="458112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  <p:sp>
                            <p:nvSpPr>
                              <p:cNvPr id="39" name="Rectangle 38"/>
                              <p:cNvSpPr/>
                              <p:nvPr/>
                            </p:nvSpPr>
                            <p:spPr>
                              <a:xfrm>
                                <a:off x="2051720" y="2348880"/>
                                <a:ext cx="504056" cy="216024"/>
                              </a:xfrm>
                              <a:prstGeom prst="rect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GB" dirty="0"/>
                              </a:p>
                            </p:txBody>
                          </p:sp>
                        </p:grpSp>
                        <p:sp>
                          <p:nvSpPr>
                            <p:cNvPr id="37" name="Rectangle 36"/>
                            <p:cNvSpPr/>
                            <p:nvPr/>
                          </p:nvSpPr>
                          <p:spPr>
                            <a:xfrm>
                              <a:off x="1403648" y="3501008"/>
                              <a:ext cx="504056" cy="216024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GB" dirty="0"/>
                            </a:p>
                          </p:txBody>
                        </p:sp>
                      </p:grpSp>
                      <p:sp>
                        <p:nvSpPr>
                          <p:cNvPr id="35" name="Rectangle 34"/>
                          <p:cNvSpPr/>
                          <p:nvPr/>
                        </p:nvSpPr>
                        <p:spPr>
                          <a:xfrm>
                            <a:off x="1195644" y="4941168"/>
                            <a:ext cx="712060" cy="216024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>
                            <a:solidFill>
                              <a:schemeClr val="bg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GB" dirty="0"/>
                          </a:p>
                        </p:txBody>
                      </p:sp>
                    </p:grpSp>
                    <p:sp>
                      <p:nvSpPr>
                        <p:cNvPr id="30" name="Rectangle 29"/>
                        <p:cNvSpPr/>
                        <p:nvPr/>
                      </p:nvSpPr>
                      <p:spPr>
                        <a:xfrm>
                          <a:off x="1952092" y="5075836"/>
                          <a:ext cx="504056" cy="216024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solidFill>
                            <a:schemeClr val="bg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GB" dirty="0"/>
                        </a:p>
                      </p:txBody>
                    </p:sp>
                  </p:grpSp>
                  <p:sp>
                    <p:nvSpPr>
                      <p:cNvPr id="28" name="Rectangle 27"/>
                      <p:cNvSpPr/>
                      <p:nvPr/>
                    </p:nvSpPr>
                    <p:spPr>
                      <a:xfrm>
                        <a:off x="2500172" y="5028539"/>
                        <a:ext cx="504056" cy="21602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bg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/>
                      </a:p>
                    </p:txBody>
                  </p:sp>
                </p:grpSp>
                <p:sp>
                  <p:nvSpPr>
                    <p:cNvPr id="26" name="Rectangle 25"/>
                    <p:cNvSpPr/>
                    <p:nvPr/>
                  </p:nvSpPr>
                  <p:spPr>
                    <a:xfrm>
                      <a:off x="3563888" y="5733256"/>
                      <a:ext cx="504056" cy="5040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</p:grpSp>
              <p:sp>
                <p:nvSpPr>
                  <p:cNvPr id="24" name="Rectangle 23"/>
                  <p:cNvSpPr/>
                  <p:nvPr/>
                </p:nvSpPr>
                <p:spPr>
                  <a:xfrm>
                    <a:off x="2411760" y="3573016"/>
                    <a:ext cx="504056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</p:grpSp>
            <p:sp>
              <p:nvSpPr>
                <p:cNvPr id="20" name="Rectangle 19"/>
                <p:cNvSpPr/>
                <p:nvPr/>
              </p:nvSpPr>
              <p:spPr>
                <a:xfrm>
                  <a:off x="3454190" y="2780928"/>
                  <a:ext cx="504056" cy="2160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4644008" y="2996952"/>
                <a:ext cx="504056" cy="2160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4319972" y="3465004"/>
              <a:ext cx="504056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356398" y="3864881"/>
            <a:ext cx="6066693" cy="33124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what resting potential is, including the role of potassium and sodium ions in its generation: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250" t="26001" r="4251" b="44000"/>
          <a:stretch/>
        </p:blipFill>
        <p:spPr>
          <a:xfrm>
            <a:off x="8188346" y="5832698"/>
            <a:ext cx="194421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63907"/>
            <a:ext cx="10413566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3.6.2 Nervous Coordination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9525" y="442675"/>
            <a:ext cx="10413566" cy="26409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en-GB" sz="900" dirty="0"/>
              <a:t>Explain what is happening at points 1-6 on the graph:</a:t>
            </a:r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/>
          </a:p>
        </p:txBody>
      </p:sp>
      <p:sp>
        <p:nvSpPr>
          <p:cNvPr id="10" name="Rectangle 9"/>
          <p:cNvSpPr/>
          <p:nvPr/>
        </p:nvSpPr>
        <p:spPr>
          <a:xfrm>
            <a:off x="14677" y="5894234"/>
            <a:ext cx="5133808" cy="1283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Explain what the refectory period is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10120383" y="566591"/>
            <a:ext cx="221174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5220494" y="5894234"/>
            <a:ext cx="5202597" cy="12830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what the “all or nothing” principle is: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</p:txBody>
      </p:sp>
      <p:pic>
        <p:nvPicPr>
          <p:cNvPr id="3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8" r="26346" b="8877"/>
          <a:stretch/>
        </p:blipFill>
        <p:spPr bwMode="auto">
          <a:xfrm>
            <a:off x="4103137" y="609936"/>
            <a:ext cx="2140865" cy="241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9526" y="3145156"/>
            <a:ext cx="5138960" cy="1535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Explain, using diagrams, how an action potential moves along an </a:t>
            </a:r>
            <a:r>
              <a:rPr lang="en-GB" sz="900" dirty="0" smtClean="0"/>
              <a:t>unmyelinated </a:t>
            </a:r>
            <a:r>
              <a:rPr lang="en-GB" sz="900" dirty="0"/>
              <a:t>axon: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220494" y="3145156"/>
            <a:ext cx="5202597" cy="1535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Explain, using diagrams, how an action potential moves along a </a:t>
            </a:r>
            <a:r>
              <a:rPr lang="en-GB" sz="900" dirty="0" smtClean="0"/>
              <a:t>myelinated </a:t>
            </a:r>
            <a:r>
              <a:rPr lang="en-GB" sz="900" dirty="0"/>
              <a:t>axon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4676" y="4742106"/>
            <a:ext cx="5133809" cy="10905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State the factors that affect the speed of conductance of an action potential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220495" y="4742106"/>
            <a:ext cx="5192750" cy="11008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/>
              <a:t>Explain how the refectory period separated one impulse from the next and why is this important</a:t>
            </a:r>
          </a:p>
        </p:txBody>
      </p:sp>
    </p:spTree>
    <p:extLst>
      <p:ext uri="{BB962C8B-B14F-4D97-AF65-F5344CB8AC3E}">
        <p14:creationId xmlns:p14="http://schemas.microsoft.com/office/powerpoint/2010/main" val="30132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5" y="63907"/>
            <a:ext cx="10413566" cy="317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pPr algn="ctr"/>
            <a:r>
              <a:rPr lang="en-GB" sz="1400" b="1" dirty="0" smtClean="0">
                <a:latin typeface="Arial" pitchFamily="34" charset="0"/>
                <a:cs typeface="Arial" pitchFamily="34" charset="0"/>
              </a:rPr>
              <a:t>3.6.2 Synaptic Transmission</a:t>
            </a:r>
            <a:endParaRPr lang="en-GB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9524" y="442675"/>
            <a:ext cx="5561483" cy="46261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spAutoFit/>
          </a:bodyPr>
          <a:lstStyle/>
          <a:p>
            <a:r>
              <a:rPr lang="en-GB" sz="900" dirty="0"/>
              <a:t>Explain the structure and function of the parts of the synapse:</a:t>
            </a:r>
            <a:endParaRPr lang="en-GB" sz="800" dirty="0"/>
          </a:p>
          <a:p>
            <a:endParaRPr lang="en-GB" sz="9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14677" y="5130315"/>
            <a:ext cx="5556330" cy="20469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 smtClean="0"/>
              <a:t>Inhibitory synapses – explain how these make it less likely to generate action potentials.</a:t>
            </a:r>
            <a:endParaRPr lang="en-GB" sz="900" dirty="0"/>
          </a:p>
        </p:txBody>
      </p:sp>
      <p:sp>
        <p:nvSpPr>
          <p:cNvPr id="22" name="TextBox 21"/>
          <p:cNvSpPr txBox="1"/>
          <p:nvPr/>
        </p:nvSpPr>
        <p:spPr>
          <a:xfrm>
            <a:off x="5652542" y="1009215"/>
            <a:ext cx="4761024" cy="27941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the following functions of a synapse:</a:t>
            </a:r>
          </a:p>
          <a:p>
            <a:r>
              <a:rPr lang="en-GB" sz="900" dirty="0"/>
              <a:t>Unidirectionality:</a:t>
            </a:r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 smtClean="0"/>
              <a:t>Summation</a:t>
            </a:r>
            <a:r>
              <a:rPr lang="en-GB" sz="900" dirty="0"/>
              <a:t>:</a:t>
            </a:r>
          </a:p>
          <a:p>
            <a:r>
              <a:rPr lang="en-GB" sz="900" dirty="0"/>
              <a:t>Temporal summation: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r>
              <a:rPr lang="en-GB" sz="900" dirty="0"/>
              <a:t>Spatial summation:</a:t>
            </a:r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</p:txBody>
      </p:sp>
      <p:sp>
        <p:nvSpPr>
          <p:cNvPr id="31" name="Rectangle 30"/>
          <p:cNvSpPr/>
          <p:nvPr/>
        </p:nvSpPr>
        <p:spPr>
          <a:xfrm>
            <a:off x="9747963" y="2366104"/>
            <a:ext cx="432048" cy="190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Rectangle 32"/>
          <p:cNvSpPr/>
          <p:nvPr/>
        </p:nvSpPr>
        <p:spPr>
          <a:xfrm>
            <a:off x="10120383" y="566591"/>
            <a:ext cx="221174" cy="4426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Rectangle 20"/>
          <p:cNvSpPr/>
          <p:nvPr/>
        </p:nvSpPr>
        <p:spPr>
          <a:xfrm>
            <a:off x="5652542" y="442675"/>
            <a:ext cx="4770549" cy="4934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00803" tIns="50402" rIns="100803" bIns="50402">
            <a:noAutofit/>
          </a:bodyPr>
          <a:lstStyle/>
          <a:p>
            <a:r>
              <a:rPr lang="en-GB" sz="900" dirty="0" smtClean="0"/>
              <a:t>Key words:</a:t>
            </a:r>
          </a:p>
          <a:p>
            <a:r>
              <a:rPr lang="en-GB" sz="900" b="1" dirty="0"/>
              <a:t>unidirectionality, temporal summation, spatial summation, </a:t>
            </a:r>
            <a:r>
              <a:rPr lang="en-GB" sz="900" b="1" dirty="0" smtClean="0"/>
              <a:t>inhibition, neurotransmitter, synaptic cleft, pre &amp; postsynaptic neurone</a:t>
            </a:r>
            <a:endParaRPr lang="en-GB" sz="900" b="1" dirty="0"/>
          </a:p>
          <a:p>
            <a:endParaRPr lang="en-GB" sz="900" b="1" dirty="0" smtClean="0"/>
          </a:p>
          <a:p>
            <a:endParaRPr lang="en-GB" sz="900" dirty="0"/>
          </a:p>
        </p:txBody>
      </p:sp>
      <p:sp>
        <p:nvSpPr>
          <p:cNvPr id="40" name="TextBox 39"/>
          <p:cNvSpPr txBox="1"/>
          <p:nvPr/>
        </p:nvSpPr>
        <p:spPr>
          <a:xfrm>
            <a:off x="5652542" y="3876407"/>
            <a:ext cx="4770549" cy="330087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0803" tIns="50402" rIns="100803" bIns="50402" rtlCol="0">
            <a:noAutofit/>
          </a:bodyPr>
          <a:lstStyle/>
          <a:p>
            <a:r>
              <a:rPr lang="en-GB" sz="900" dirty="0"/>
              <a:t>Explain the effects of drugs on how information is transmitted across a synapse:</a:t>
            </a:r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 smtClean="0"/>
          </a:p>
          <a:p>
            <a:endParaRPr lang="en-GB" sz="900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8" t="7565" r="9868" b="2724"/>
          <a:stretch/>
        </p:blipFill>
        <p:spPr bwMode="auto">
          <a:xfrm>
            <a:off x="1620094" y="852455"/>
            <a:ext cx="2448272" cy="3528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7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F1BA999DC5044AABA3F6C766A53CBA" ma:contentTypeVersion="1" ma:contentTypeDescription="Create a new document." ma:contentTypeScope="" ma:versionID="1a7056195e1fab4308c83d9ea1a6fbe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D48F69C-FCDD-4117-8260-8BCA832A66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B0042B-D9CB-4376-9E39-17965B429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9C6971-0A1D-4046-9BA6-F08F905FDB8A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sharepoint/v3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2236</TotalTime>
  <Words>769</Words>
  <Application>Microsoft Office PowerPoint</Application>
  <PresentationFormat>Custom</PresentationFormat>
  <Paragraphs>445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John Madejski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Porter</dc:creator>
  <cp:lastModifiedBy>Justine Chatwin</cp:lastModifiedBy>
  <cp:revision>123</cp:revision>
  <cp:lastPrinted>2018-11-15T12:06:03Z</cp:lastPrinted>
  <dcterms:created xsi:type="dcterms:W3CDTF">2013-03-10T09:18:31Z</dcterms:created>
  <dcterms:modified xsi:type="dcterms:W3CDTF">2018-11-15T12:08:46Z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0x0101000BF1BA999DC5044AABA3F6C766A53CBA</vt:lpwstr>
  </property>
</Properties>
</file>