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1" r:id="rId7"/>
    <p:sldId id="262" r:id="rId8"/>
    <p:sldId id="263" r:id="rId9"/>
    <p:sldId id="258" r:id="rId10"/>
    <p:sldId id="264" r:id="rId11"/>
    <p:sldId id="265" r:id="rId12"/>
    <p:sldId id="266" r:id="rId13"/>
    <p:sldId id="259" r:id="rId14"/>
    <p:sldId id="267" r:id="rId15"/>
    <p:sldId id="260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28C"/>
    <a:srgbClr val="B5C0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70"/>
    <p:restoredTop sz="94213"/>
  </p:normalViewPr>
  <p:slideViewPr>
    <p:cSldViewPr snapToGrid="0" snapToObjects="1">
      <p:cViewPr>
        <p:scale>
          <a:sx n="52" d="100"/>
          <a:sy n="52" d="100"/>
        </p:scale>
        <p:origin x="144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3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3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4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8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1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8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8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7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3121" y="687286"/>
            <a:ext cx="4057806" cy="15467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Section 3.5: Energy transfers in and between organisms </a:t>
            </a:r>
          </a:p>
          <a:p>
            <a:pPr lvl="0"/>
            <a:r>
              <a:rPr lang="en-US" sz="1600" dirty="0">
                <a:solidFill>
                  <a:schemeClr val="accent5"/>
                </a:solidFill>
              </a:rPr>
              <a:t>3.5.1 Photosynthesis</a:t>
            </a:r>
          </a:p>
          <a:p>
            <a:pPr lvl="0"/>
            <a:r>
              <a:rPr lang="en-US" sz="1600" dirty="0">
                <a:solidFill>
                  <a:schemeClr val="accent5"/>
                </a:solidFill>
              </a:rPr>
              <a:t>3.5.2 Respiration</a:t>
            </a:r>
          </a:p>
          <a:p>
            <a:pPr lvl="0"/>
            <a:r>
              <a:rPr lang="en-US" sz="1600" dirty="0">
                <a:solidFill>
                  <a:schemeClr val="accent5"/>
                </a:solidFill>
              </a:rPr>
              <a:t>3.5.3 Energy and ecosystems</a:t>
            </a:r>
          </a:p>
          <a:p>
            <a:pPr lvl="0"/>
            <a:r>
              <a:rPr lang="en-US" sz="1600" dirty="0">
                <a:solidFill>
                  <a:schemeClr val="accent5"/>
                </a:solidFill>
              </a:rPr>
              <a:t>3.5.4 Nutrient cycles</a:t>
            </a:r>
          </a:p>
          <a:p>
            <a:pPr lvl="0"/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/>
              <a:t>A2 Level Paper 2 and 3 - Topics 5-8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8451" y="687286"/>
            <a:ext cx="4057806" cy="15467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/>
              <a:t>Section 3.7: Genetics, populations, evolution and ecosystems </a:t>
            </a:r>
          </a:p>
          <a:p>
            <a:pPr lvl="0"/>
            <a:r>
              <a:rPr lang="en-US" sz="1600" dirty="0"/>
              <a:t>3.7.1 Inheritance</a:t>
            </a:r>
          </a:p>
          <a:p>
            <a:pPr lvl="0"/>
            <a:r>
              <a:rPr lang="en-US" sz="1600" dirty="0"/>
              <a:t>3.7.2 Populations</a:t>
            </a:r>
          </a:p>
          <a:p>
            <a:pPr lvl="0"/>
            <a:r>
              <a:rPr lang="en-US" sz="1600" dirty="0"/>
              <a:t>3.7.3 Evolution may lead to speciation</a:t>
            </a:r>
          </a:p>
          <a:p>
            <a:pPr lvl="0"/>
            <a:r>
              <a:rPr lang="en-US" sz="1600" dirty="0"/>
              <a:t>3.7.4 Populations in ecosystems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066" y="2327566"/>
            <a:ext cx="5325497" cy="435379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/>
              <a:t>Section 3.6 Organisms respond to changes in their internal and external environments </a:t>
            </a:r>
          </a:p>
          <a:p>
            <a:r>
              <a:rPr lang="en-US" sz="1600" dirty="0"/>
              <a:t>3.6.1 Stimuli, both internal and external, are detected and lead to a response </a:t>
            </a:r>
          </a:p>
          <a:p>
            <a:r>
              <a:rPr lang="en-US" sz="1600" dirty="0"/>
              <a:t>3.6.1.1 Survival and response</a:t>
            </a:r>
          </a:p>
          <a:p>
            <a:r>
              <a:rPr lang="en-US" sz="1600" dirty="0"/>
              <a:t>3.6.1.2 Receptors</a:t>
            </a:r>
          </a:p>
          <a:p>
            <a:r>
              <a:rPr lang="en-US" sz="1600" dirty="0"/>
              <a:t>3.6.1.3 Control of heart rate</a:t>
            </a:r>
          </a:p>
          <a:p>
            <a:r>
              <a:rPr lang="en-US" sz="1600" dirty="0"/>
              <a:t>3.6.2 Nervous co-ordination</a:t>
            </a:r>
          </a:p>
          <a:p>
            <a:r>
              <a:rPr lang="en-US" sz="1600" dirty="0"/>
              <a:t>3.6.2.1 Nerve impulses</a:t>
            </a:r>
          </a:p>
          <a:p>
            <a:r>
              <a:rPr lang="en-US" sz="1600" dirty="0"/>
              <a:t>3.6.2.2 Synaptic transmission </a:t>
            </a:r>
          </a:p>
          <a:p>
            <a:r>
              <a:rPr lang="en-US" sz="1600" dirty="0"/>
              <a:t>3.6.3 Skeletal muscles are stimulated to contract by nerves and act as effectors </a:t>
            </a:r>
          </a:p>
          <a:p>
            <a:r>
              <a:rPr lang="en-US" sz="1600" dirty="0"/>
              <a:t>3.6.4 Homeostasis is the maintenance of a stable internal environment </a:t>
            </a:r>
          </a:p>
          <a:p>
            <a:r>
              <a:rPr lang="en-US" sz="1600" dirty="0"/>
              <a:t>3.6.4.1 Principles of homeostasis </a:t>
            </a:r>
          </a:p>
          <a:p>
            <a:r>
              <a:rPr lang="en-US" sz="1600" dirty="0"/>
              <a:t>3.6.4.2 Control of blood glucose concentration </a:t>
            </a:r>
          </a:p>
          <a:p>
            <a:r>
              <a:rPr lang="en-US" sz="1600" dirty="0"/>
              <a:t>3.6.4.3 Control of blood water potential</a:t>
            </a:r>
          </a:p>
          <a:p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255327" y="2327566"/>
            <a:ext cx="5424054" cy="434339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/>
              <a:t>Section 3.8 The control of gene expression</a:t>
            </a:r>
          </a:p>
          <a:p>
            <a:r>
              <a:rPr lang="en-US" sz="1600" dirty="0"/>
              <a:t>3.8.1 Alteration of the sequence of bases in DNA can alter the structure of proteins </a:t>
            </a:r>
          </a:p>
          <a:p>
            <a:r>
              <a:rPr lang="en-US" sz="1600" dirty="0"/>
              <a:t>3.8.2 Gene expression is controlled by a number of features</a:t>
            </a:r>
          </a:p>
          <a:p>
            <a:r>
              <a:rPr lang="en-US" sz="1600" dirty="0"/>
              <a:t>3.8.2.1 Most of a cell’s DNA is not translated </a:t>
            </a:r>
          </a:p>
          <a:p>
            <a:r>
              <a:rPr lang="en-US" sz="1600" dirty="0"/>
              <a:t>3.8.2.2 Regulation of transcription and translation </a:t>
            </a:r>
          </a:p>
          <a:p>
            <a:r>
              <a:rPr lang="en-US" sz="1600" dirty="0"/>
              <a:t>3.8.2.3 Gene expression and cancer</a:t>
            </a:r>
          </a:p>
          <a:p>
            <a:r>
              <a:rPr lang="en-US" sz="1600" dirty="0"/>
              <a:t>3.8.3 Using genome projects</a:t>
            </a:r>
          </a:p>
          <a:p>
            <a:r>
              <a:rPr lang="en-US" sz="1600" dirty="0"/>
              <a:t>3.8.4 Gene technologies allow the study and alteration of gene function allowing a better understanding of organism function and the design of new industrial and medical processes </a:t>
            </a:r>
          </a:p>
          <a:p>
            <a:r>
              <a:rPr lang="en-US" sz="1600" dirty="0"/>
              <a:t>3.8.4.1 Recombinant DNA technology</a:t>
            </a:r>
          </a:p>
          <a:p>
            <a:r>
              <a:rPr lang="en-US" sz="1600" dirty="0"/>
              <a:t>3.8.4.2 Differences in DNA between individuals of the same species can be exploited </a:t>
            </a:r>
            <a:r>
              <a:rPr lang="en-US" sz="1600"/>
              <a:t>for identification and </a:t>
            </a:r>
            <a:r>
              <a:rPr lang="en-US" sz="1600" dirty="0"/>
              <a:t>diagnosis of heritable conditions </a:t>
            </a:r>
          </a:p>
          <a:p>
            <a:r>
              <a:rPr lang="en-US" sz="1600" dirty="0"/>
              <a:t>3.8.4.3 Genetic fingerprinting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284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59"/>
            <a:ext cx="5878873" cy="186194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</a:t>
            </a:r>
            <a:r>
              <a:rPr lang="en-US" sz="1400" b="1" dirty="0"/>
              <a:t>explain how energy enters an ecosystem?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/>
              <a:t>Topic 5: Energy Transfers – 3.5.3 Energy and ecosystems (p298)</a:t>
            </a:r>
          </a:p>
          <a:p>
            <a:pPr algn="ctr"/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4554" y="2847109"/>
            <a:ext cx="5878873" cy="191192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</a:t>
            </a:r>
            <a:r>
              <a:rPr lang="en-US" sz="1400" b="1" dirty="0"/>
              <a:t>you explain how the following organisms obtain their energy and nutrients:</a:t>
            </a:r>
          </a:p>
          <a:p>
            <a:r>
              <a:rPr lang="en-US" sz="1400" b="1" dirty="0"/>
              <a:t>Producers:</a:t>
            </a:r>
          </a:p>
          <a:p>
            <a:endParaRPr lang="en-US" sz="1400" b="1" dirty="0"/>
          </a:p>
          <a:p>
            <a:r>
              <a:rPr lang="en-US" sz="1400" b="1" dirty="0"/>
              <a:t>Consumers:</a:t>
            </a:r>
          </a:p>
          <a:p>
            <a:endParaRPr lang="en-US" sz="1400" b="1" dirty="0"/>
          </a:p>
          <a:p>
            <a:r>
              <a:rPr lang="en-US" sz="1400" b="1" dirty="0" err="1"/>
              <a:t>Saprobionts</a:t>
            </a:r>
            <a:r>
              <a:rPr lang="en-US" sz="1400" b="1" dirty="0"/>
              <a:t>: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04555" y="4987636"/>
            <a:ext cx="5878873" cy="172489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</a:t>
            </a:r>
            <a:r>
              <a:rPr lang="en-US" sz="1400" b="1" dirty="0"/>
              <a:t>you explain what is meant by the following terms:</a:t>
            </a:r>
          </a:p>
          <a:p>
            <a:r>
              <a:rPr lang="en-US" sz="1400" b="1" dirty="0"/>
              <a:t>Food chain:</a:t>
            </a:r>
          </a:p>
          <a:p>
            <a:endParaRPr lang="en-US" sz="1400" b="1" dirty="0"/>
          </a:p>
          <a:p>
            <a:r>
              <a:rPr lang="en-US" sz="1400" b="1" dirty="0"/>
              <a:t>Trophic level:</a:t>
            </a:r>
          </a:p>
          <a:p>
            <a:endParaRPr lang="en-US" sz="1400" b="1" dirty="0"/>
          </a:p>
          <a:p>
            <a:r>
              <a:rPr lang="en-US" sz="1400" b="1" dirty="0"/>
              <a:t>Food webs: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255327" y="756560"/>
            <a:ext cx="5729844" cy="288025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</a:t>
            </a:r>
            <a:r>
              <a:rPr lang="en-US" sz="1400" b="1" dirty="0"/>
              <a:t>explain what biomass is? And how it is measured?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255327" y="3803073"/>
            <a:ext cx="5729844" cy="290945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is energy transferred between the organisms in the ecosystem?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57929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04555" y="756560"/>
            <a:ext cx="5878873" cy="595596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What percentage of energy is transferred from one trophic level to the next: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Can you explain how energy is lost along a food chain?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Why are food chains usually limited to 5 trophic levels?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/>
              <a:t>Topic 5: Energy Transfers – 3.5.3 Energy and ecosystems (p298)</a:t>
            </a:r>
          </a:p>
          <a:p>
            <a:pPr algn="ctr"/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55327" y="756560"/>
            <a:ext cx="5729844" cy="165413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can you calculate the efficiency of energy transfers?</a:t>
            </a:r>
            <a:endParaRPr lang="en-GB" sz="1400" b="1" dirty="0"/>
          </a:p>
          <a:p>
            <a:endParaRPr lang="en-GB" sz="1400" b="1" dirty="0"/>
          </a:p>
          <a:p>
            <a:r>
              <a:rPr lang="en-GB" sz="1400" b="1" dirty="0"/>
              <a:t>Percentage efficiency = </a:t>
            </a:r>
          </a:p>
          <a:p>
            <a:endParaRPr lang="en-GB" sz="1400" b="1" dirty="0"/>
          </a:p>
          <a:p>
            <a:endParaRPr lang="en-GB" sz="1400" b="1" dirty="0"/>
          </a:p>
          <a:p>
            <a:endParaRPr lang="en-GB" sz="1400" b="1" dirty="0"/>
          </a:p>
          <a:p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255327" y="2563094"/>
            <a:ext cx="5729844" cy="238298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meant by Gross Primary Productivity (GPP) and Net Primary Productivity (NPP)? How can they be calculated? 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8" y="4135582"/>
            <a:ext cx="5687355" cy="23180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55327" y="5056907"/>
            <a:ext cx="5729844" cy="165562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do farming processes like intensive rearing reduce energy losses?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23293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/>
              <a:t>Topic 5: Energy Transfers – 3.5.4 Nutrient cycles (p306)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51" t="10625" r="53874" b="15548"/>
          <a:stretch/>
        </p:blipFill>
        <p:spPr>
          <a:xfrm>
            <a:off x="703461" y="1601085"/>
            <a:ext cx="2681296" cy="2513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685" y="808040"/>
            <a:ext cx="4034935" cy="388865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explain the basis of all nutrient cycles using </a:t>
            </a:r>
            <a:r>
              <a:rPr lang="en-US" sz="1400" b="1"/>
              <a:t>the following diagram?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318440" y="808040"/>
            <a:ext cx="7666731" cy="388865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use this diagram to explain what happens in the Nitrogen cycle?</a:t>
            </a:r>
            <a:endParaRPr lang="en-GB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45" t="8657" r="30077" b="15547"/>
          <a:stretch/>
        </p:blipFill>
        <p:spPr>
          <a:xfrm>
            <a:off x="5551156" y="1255942"/>
            <a:ext cx="5201297" cy="320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686" y="4696691"/>
            <a:ext cx="11778526" cy="201583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describe what happens in each stage of the nitrogen cycle:</a:t>
            </a:r>
          </a:p>
          <a:p>
            <a:r>
              <a:rPr lang="en-US" sz="1400" b="1" dirty="0"/>
              <a:t>Ammonification:					Nitrogen fixation:</a:t>
            </a:r>
          </a:p>
          <a:p>
            <a:r>
              <a:rPr lang="en-US" sz="1400" b="1" dirty="0"/>
              <a:t>	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GB" sz="1400" b="1" dirty="0"/>
              <a:t>Nitrification:					</a:t>
            </a:r>
            <a:r>
              <a:rPr lang="en-GB" sz="1400" b="1" dirty="0" err="1"/>
              <a:t>Denitification</a:t>
            </a:r>
            <a:r>
              <a:rPr lang="en-GB" sz="1400" b="1" dirty="0"/>
              <a:t>: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47317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/>
              <a:t>Topic 5: Energy Transfers – 3.5.4 Nutrient cycles (p309)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686" y="831273"/>
            <a:ext cx="5502422" cy="418557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explain what happens in </a:t>
            </a:r>
            <a:r>
              <a:rPr lang="en-US" sz="1400" b="1"/>
              <a:t>the phosphorus cycle? </a:t>
            </a:r>
            <a:endParaRPr lang="en-US" sz="1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349120" y="1220514"/>
            <a:ext cx="3167553" cy="3113387"/>
            <a:chOff x="934889" y="1673513"/>
            <a:chExt cx="3699455" cy="34774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89" y="1673513"/>
              <a:ext cx="3699455" cy="347748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13791" y="1759226"/>
              <a:ext cx="805070" cy="437322"/>
            </a:xfrm>
            <a:prstGeom prst="rect">
              <a:avLst/>
            </a:prstGeom>
            <a:solidFill>
              <a:srgbClr val="B5C0A6"/>
            </a:solidFill>
            <a:ln>
              <a:solidFill>
                <a:srgbClr val="B5C0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3791" y="4038600"/>
              <a:ext cx="805070" cy="437322"/>
            </a:xfrm>
            <a:prstGeom prst="rect">
              <a:avLst/>
            </a:prstGeom>
            <a:solidFill>
              <a:srgbClr val="B5C0A6"/>
            </a:solidFill>
            <a:ln>
              <a:solidFill>
                <a:srgbClr val="B5C0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26365" y="2683564"/>
              <a:ext cx="894522" cy="874644"/>
            </a:xfrm>
            <a:prstGeom prst="ellipse">
              <a:avLst/>
            </a:prstGeom>
            <a:solidFill>
              <a:srgbClr val="B5C0A6"/>
            </a:solidFill>
            <a:ln>
              <a:solidFill>
                <a:srgbClr val="B5C0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528391" y="3730484"/>
              <a:ext cx="983974" cy="911090"/>
            </a:xfrm>
            <a:prstGeom prst="ellipse">
              <a:avLst/>
            </a:prstGeom>
            <a:solidFill>
              <a:srgbClr val="B5C0A6"/>
            </a:solidFill>
            <a:ln>
              <a:solidFill>
                <a:srgbClr val="B5C0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705941" y="1759226"/>
              <a:ext cx="628874" cy="606287"/>
            </a:xfrm>
            <a:prstGeom prst="ellipse">
              <a:avLst/>
            </a:prstGeom>
            <a:solidFill>
              <a:srgbClr val="DFC28C"/>
            </a:solidFill>
            <a:ln>
              <a:solidFill>
                <a:srgbClr val="DFC2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63009" y="822153"/>
            <a:ext cx="6222161" cy="186141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explain the role of mycorrhizae in nutrient cycles?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3009" y="2777208"/>
            <a:ext cx="6222161" cy="186141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explain why </a:t>
            </a:r>
            <a:r>
              <a:rPr lang="en-US" sz="1400" b="1" dirty="0" err="1"/>
              <a:t>fertilisers</a:t>
            </a:r>
            <a:r>
              <a:rPr lang="en-US" sz="1400" b="1" dirty="0"/>
              <a:t> are needed in agricultural systems?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3009" y="4732263"/>
            <a:ext cx="6222161" cy="186141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are the different types of </a:t>
            </a:r>
            <a:r>
              <a:rPr lang="en-US" sz="1400" b="1" dirty="0" err="1"/>
              <a:t>fertilisers</a:t>
            </a:r>
            <a:r>
              <a:rPr lang="en-US" sz="1400" b="1" dirty="0"/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1684" y="5093582"/>
            <a:ext cx="5502423" cy="157683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explain the role of </a:t>
            </a:r>
            <a:r>
              <a:rPr lang="en-US" sz="1400" b="1" dirty="0" err="1"/>
              <a:t>saprobionts</a:t>
            </a:r>
            <a:r>
              <a:rPr lang="en-US" sz="1400" b="1" dirty="0"/>
              <a:t> in decomposition?</a:t>
            </a:r>
          </a:p>
        </p:txBody>
      </p:sp>
    </p:spTree>
    <p:extLst>
      <p:ext uri="{BB962C8B-B14F-4D97-AF65-F5344CB8AC3E}">
        <p14:creationId xmlns:p14="http://schemas.microsoft.com/office/powerpoint/2010/main" val="1298998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/>
              <a:t>Topic 5: Energy Transfers – 3.5.4 Nutrient cycles (p313)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1685" y="778101"/>
            <a:ext cx="6222161" cy="186141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Why do </a:t>
            </a:r>
            <a:r>
              <a:rPr lang="en-US" sz="1400" b="1" dirty="0" err="1"/>
              <a:t>fertilisers</a:t>
            </a:r>
            <a:r>
              <a:rPr lang="en-US" sz="1400" b="1" dirty="0"/>
              <a:t> increase productivity?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684" y="2813455"/>
            <a:ext cx="6222161" cy="186141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are some environmental effects of adding </a:t>
            </a:r>
            <a:r>
              <a:rPr lang="en-US" sz="1400" b="1" dirty="0" err="1"/>
              <a:t>fertilisers</a:t>
            </a:r>
            <a:r>
              <a:rPr lang="en-US" sz="1400" b="1" dirty="0"/>
              <a:t>?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1684" y="4787088"/>
            <a:ext cx="6222161" cy="186141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happens </a:t>
            </a:r>
            <a:r>
              <a:rPr lang="en-US" sz="1400" b="1"/>
              <a:t>during leaching?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86604" y="778100"/>
            <a:ext cx="5398568" cy="587039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happens during eutrophication? How would this affect the environment? </a:t>
            </a:r>
          </a:p>
        </p:txBody>
      </p:sp>
    </p:spTree>
    <p:extLst>
      <p:ext uri="{BB962C8B-B14F-4D97-AF65-F5344CB8AC3E}">
        <p14:creationId xmlns:p14="http://schemas.microsoft.com/office/powerpoint/2010/main" val="10581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6" y="756560"/>
            <a:ext cx="6613969" cy="585205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is the structure of a leaf adapted for efficient photosynthesis?</a:t>
            </a:r>
          </a:p>
          <a:p>
            <a:endParaRPr lang="en-US" sz="1400" b="1" dirty="0"/>
          </a:p>
          <a:p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/>
              <a:t>Topic 5: Energy Transfers – 3.5.1 Photosynthesis (p269)</a:t>
            </a:r>
          </a:p>
          <a:p>
            <a:pPr algn="ctr"/>
            <a:endParaRPr lang="en-US" sz="2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636959" y="1724843"/>
            <a:ext cx="3849441" cy="3844684"/>
            <a:chOff x="2771800" y="2060848"/>
            <a:chExt cx="4119060" cy="4320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744" t="7672" r="53874" b="7672"/>
            <a:stretch/>
          </p:blipFill>
          <p:spPr>
            <a:xfrm>
              <a:off x="2771800" y="2060848"/>
              <a:ext cx="4119060" cy="4320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771800" y="2060848"/>
              <a:ext cx="4104456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941672" y="756560"/>
            <a:ext cx="5043499" cy="288025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give an outline of what happens during photosynthesis?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941671" y="3728360"/>
            <a:ext cx="5043499" cy="288025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explain how you would use chromatography to investigate pigments separated from leaves of different plants?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172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7" y="756561"/>
            <a:ext cx="4639696" cy="111380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describe oxidation and reduction? </a:t>
            </a:r>
          </a:p>
          <a:p>
            <a:endParaRPr lang="en-US" sz="1400" b="1" dirty="0"/>
          </a:p>
          <a:p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/>
              <a:t>Topic 5: Energy Transfers – 3.5.1 Photosynthesis – Light Dependent Reaction (p271)</a:t>
            </a:r>
          </a:p>
          <a:p>
            <a:pPr algn="ctr"/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1685" y="2022769"/>
            <a:ext cx="4639697" cy="261009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is ATP produced?</a:t>
            </a:r>
          </a:p>
          <a:p>
            <a:endParaRPr lang="en-US" sz="1400" b="1" dirty="0"/>
          </a:p>
          <a:p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008417" y="2812477"/>
            <a:ext cx="6976753" cy="201435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describe the </a:t>
            </a:r>
            <a:r>
              <a:rPr lang="en-US" sz="1400" b="1" dirty="0" err="1"/>
              <a:t>chemiosmotic</a:t>
            </a:r>
            <a:r>
              <a:rPr lang="en-US" sz="1400" b="1" dirty="0"/>
              <a:t> theory?</a:t>
            </a:r>
          </a:p>
          <a:p>
            <a:endParaRPr lang="en-US" sz="1400" b="1" dirty="0"/>
          </a:p>
          <a:p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160" y="2958390"/>
            <a:ext cx="2428009" cy="17225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1685" y="4826829"/>
            <a:ext cx="4639697" cy="186194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explain what happens during photolysis?</a:t>
            </a:r>
          </a:p>
          <a:p>
            <a:endParaRPr lang="en-US" sz="1400" b="1" dirty="0"/>
          </a:p>
          <a:p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8417" y="756561"/>
            <a:ext cx="6976753" cy="190351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are chloroplasts adapted to carry out the light-dependent reaction?</a:t>
            </a:r>
          </a:p>
          <a:p>
            <a:endParaRPr lang="en-US" sz="1400" b="1" dirty="0"/>
          </a:p>
          <a:p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8416" y="4972742"/>
            <a:ext cx="6976753" cy="171603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would you carry out an investigation into a named factor on the rate of dehydrogenase activity in extracts of chloroplasts?</a:t>
            </a:r>
          </a:p>
          <a:p>
            <a:endParaRPr lang="en-US" sz="1400" b="1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4291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7" y="756560"/>
            <a:ext cx="5574877" cy="587283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Explain the steps of the Calvin cycle. Draw a diagram in your answer:</a:t>
            </a:r>
          </a:p>
          <a:p>
            <a:endParaRPr lang="en-US" sz="1400" b="1" dirty="0"/>
          </a:p>
          <a:p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/>
              <a:t>Topic 5: Energy Transfers – 3.5.1 Photosynthesis – Light Independent Reaction (p275)</a:t>
            </a:r>
          </a:p>
          <a:p>
            <a:pPr algn="ctr"/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30881" y="756560"/>
            <a:ext cx="6054290" cy="238149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Explain the link between the Calvin cycle and light-dependent reaction:</a:t>
            </a:r>
          </a:p>
          <a:p>
            <a:endParaRPr lang="en-US" sz="1400" b="1" dirty="0"/>
          </a:p>
          <a:p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930882" y="3290458"/>
            <a:ext cx="6054289" cy="159326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is the chloroplast adapted to carry out the light independent reaction?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30881" y="5036130"/>
            <a:ext cx="6054290" cy="159326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Explain </a:t>
            </a:r>
            <a:r>
              <a:rPr lang="en-US" sz="1400" b="1"/>
              <a:t>how Calvin </a:t>
            </a:r>
            <a:r>
              <a:rPr lang="en-US" sz="1400" b="1" dirty="0"/>
              <a:t>used a lollipop to figure out the </a:t>
            </a:r>
            <a:r>
              <a:rPr lang="en-US" sz="1400" b="1"/>
              <a:t>light independent reaction: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4465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/>
              <a:t>Topic 5: Energy Transfers – 3.5.1 Photosynthesis (p277)</a:t>
            </a:r>
          </a:p>
          <a:p>
            <a:pPr algn="ctr"/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1685" y="775856"/>
            <a:ext cx="5043497" cy="184265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does light intensity affect the rate of photosynthesis? Draw a sketch graph.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65619" y="806875"/>
            <a:ext cx="6519552" cy="290465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/>
              <a:t>Can you explain the law of limiting factors?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81685" y="2790207"/>
            <a:ext cx="5043497" cy="184265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does light intensity affect the rate of photosynthesis? Draw a sketch graph.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1685" y="4765966"/>
            <a:ext cx="5043497" cy="184265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does light intensity affect the rate of photosynthesis? Draw a sketch graph.</a:t>
            </a:r>
            <a:endParaRPr lang="en-GB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17" y="978573"/>
            <a:ext cx="2998777" cy="25869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65619" y="3914250"/>
            <a:ext cx="6519552" cy="269436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would you investigate the effect of a factor on the rate </a:t>
            </a:r>
            <a:r>
              <a:rPr lang="en-US" sz="1400" b="1"/>
              <a:t>of photosynthesis?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6981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59"/>
            <a:ext cx="7611497" cy="593518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are the main stages of glycolysis?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/>
              <a:t>Topic 5: Energy Transfers – 3.5.2 Respiration – Glycolysis (p283)</a:t>
            </a:r>
          </a:p>
          <a:p>
            <a:pPr algn="ctr"/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98" t="13579" r="59408" b="9641"/>
          <a:stretch/>
        </p:blipFill>
        <p:spPr>
          <a:xfrm>
            <a:off x="3482955" y="1517073"/>
            <a:ext cx="4143971" cy="455252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938656" y="756560"/>
            <a:ext cx="4046516" cy="394013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Where does glycolysis fit into the whole process of respiration?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938655" y="4849095"/>
            <a:ext cx="4046516" cy="184265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are the products of glycolysis?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89003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49947" y="756560"/>
            <a:ext cx="2951423" cy="352449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/>
              <a:t>What happens during the link reaction?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/>
              <a:t>Topic 5: Energy Transfers – 3.5.2 Respiration – Link Reaction and Krebs Cycle (p286)</a:t>
            </a:r>
          </a:p>
          <a:p>
            <a:pPr algn="ctr"/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73636" y="756560"/>
            <a:ext cx="4711535" cy="352449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happens during Krebs cycle?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818909" y="4433458"/>
            <a:ext cx="6166262" cy="224443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are the coenzymes and why are </a:t>
            </a:r>
            <a:r>
              <a:rPr lang="en-US" sz="1400" b="1"/>
              <a:t>they important?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81685" y="4433458"/>
            <a:ext cx="5548452" cy="224443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Why is the </a:t>
            </a:r>
            <a:r>
              <a:rPr lang="en-US" sz="1400" b="1" dirty="0" err="1"/>
              <a:t>Kreb’s</a:t>
            </a:r>
            <a:r>
              <a:rPr lang="en-US" sz="1400" b="1" dirty="0"/>
              <a:t> cycle so significant?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231336" y="756560"/>
            <a:ext cx="3834481" cy="352449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189" y="1167413"/>
            <a:ext cx="3673228" cy="263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4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49947" y="756560"/>
            <a:ext cx="5580190" cy="224443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the role of the mitochondria in respiration? 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/>
              <a:t>Topic 5: Energy Transfers – 3.5.2 Respiration – Oxidative Phosphorylation (p289)</a:t>
            </a:r>
          </a:p>
          <a:p>
            <a:pPr algn="ctr"/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18909" y="756560"/>
            <a:ext cx="6166262" cy="182038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the role of oxygen in aerobic respiration?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81685" y="3153396"/>
            <a:ext cx="5548452" cy="352449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is ATP </a:t>
            </a:r>
            <a:r>
              <a:rPr lang="en-US" sz="1400" b="1" dirty="0" err="1"/>
              <a:t>synthesised</a:t>
            </a:r>
            <a:r>
              <a:rPr lang="en-US" sz="1400" b="1" dirty="0"/>
              <a:t> in the electron transport chain?</a:t>
            </a:r>
            <a:endParaRPr lang="en-GB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5649" t="26375" r="27310" b="23422"/>
          <a:stretch/>
        </p:blipFill>
        <p:spPr>
          <a:xfrm>
            <a:off x="2955911" y="4913620"/>
            <a:ext cx="2571301" cy="1542780"/>
          </a:xfrm>
          <a:prstGeom prst="rect">
            <a:avLst/>
          </a:prstGeom>
          <a:ln w="25400">
            <a:solidFill>
              <a:schemeClr val="dk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818909" y="2669186"/>
            <a:ext cx="6166262" cy="224443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the </a:t>
            </a:r>
            <a:r>
              <a:rPr lang="en-US" sz="1400" b="1" dirty="0" err="1"/>
              <a:t>chemiosmotic</a:t>
            </a:r>
            <a:r>
              <a:rPr lang="en-US" sz="1400" b="1" dirty="0"/>
              <a:t> theory?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27" y="2928479"/>
            <a:ext cx="2529444" cy="17636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18909" y="4951421"/>
            <a:ext cx="6166262" cy="172647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are some alternative respiratory substrates?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3674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404981" y="2280561"/>
            <a:ext cx="5580190" cy="224443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contrast the energy yields from aerobic and anaerobic respiration? 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/>
              <a:t>Topic 5: Energy Transfers – 3.5.2 Respiration – Anaerobic Respiration &amp; Practical (p293)</a:t>
            </a:r>
          </a:p>
          <a:p>
            <a:pPr algn="ctr"/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1685" y="3683823"/>
            <a:ext cx="6052860" cy="299407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is ethanol and </a:t>
            </a:r>
            <a:r>
              <a:rPr lang="en-US" sz="1400" b="1"/>
              <a:t>carbon dioxide produced in plants and some micro-organisms?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04981" y="4675909"/>
            <a:ext cx="5580190" cy="200198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would you investigate the effect of a named variable on the rate of respiration of cultures of single-celled organisms?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404981" y="755072"/>
            <a:ext cx="5580190" cy="137457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explain how energy is released by anaerobic respiration? 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1685" y="755072"/>
            <a:ext cx="6052860" cy="277783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is lactate produced in animals?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3258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54FEFFF27DD4D8029A23C3811DAEC" ma:contentTypeVersion="6" ma:contentTypeDescription="Create a new document." ma:contentTypeScope="" ma:versionID="529283a296de016ec9800b4c85854dbb">
  <xsd:schema xmlns:xsd="http://www.w3.org/2001/XMLSchema" xmlns:xs="http://www.w3.org/2001/XMLSchema" xmlns:p="http://schemas.microsoft.com/office/2006/metadata/properties" xmlns:ns2="506ac514-9468-4ce6-abae-8e7a4c758df2" xmlns:ns3="70888afb-978a-47fe-a38c-33c273623691" targetNamespace="http://schemas.microsoft.com/office/2006/metadata/properties" ma:root="true" ma:fieldsID="b753921c42c510a7caacc417220a6635" ns2:_="" ns3:_="">
    <xsd:import namespace="506ac514-9468-4ce6-abae-8e7a4c758df2"/>
    <xsd:import namespace="70888afb-978a-47fe-a38c-33c2736236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ac514-9468-4ce6-abae-8e7a4c758d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88afb-978a-47fe-a38c-33c2736236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63B206-4455-4AF1-A1EA-56BA598C05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756750-7EA7-4DB9-B33E-6520448382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6ac514-9468-4ce6-abae-8e7a4c758df2"/>
    <ds:schemaRef ds:uri="70888afb-978a-47fe-a38c-33c2736236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0AA93F-10BC-4EC9-88BD-2CC631360A6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1091</Words>
  <Application>Microsoft Office PowerPoint</Application>
  <PresentationFormat>Widescreen</PresentationFormat>
  <Paragraphs>132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J M Booth</dc:creator>
  <cp:lastModifiedBy>Miss J M Booth</cp:lastModifiedBy>
  <cp:revision>62</cp:revision>
  <cp:lastPrinted>2016-06-03T18:23:18Z</cp:lastPrinted>
  <dcterms:created xsi:type="dcterms:W3CDTF">2016-03-19T16:01:33Z</dcterms:created>
  <dcterms:modified xsi:type="dcterms:W3CDTF">2023-03-23T14:06:25Z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0x01010087354FEFFF27DD4D8029A23C3811DAEC</vt:lpwstr>
  </property>
</Properties>
</file>