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71" r:id="rId6"/>
    <p:sldId id="275" r:id="rId7"/>
    <p:sldId id="276" r:id="rId8"/>
    <p:sldId id="277" r:id="rId9"/>
    <p:sldId id="272" r:id="rId10"/>
    <p:sldId id="278" r:id="rId11"/>
    <p:sldId id="279" r:id="rId12"/>
    <p:sldId id="273" r:id="rId13"/>
    <p:sldId id="274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/>
    <p:restoredTop sz="94213"/>
  </p:normalViewPr>
  <p:slideViewPr>
    <p:cSldViewPr snapToGrid="0" snapToObjects="1">
      <p:cViewPr>
        <p:scale>
          <a:sx n="53" d="100"/>
          <a:sy n="53" d="100"/>
        </p:scale>
        <p:origin x="144" y="944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5F767-85F8-1A4A-BFF2-EA0D164A740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9D339-31DC-B14F-BDB8-6E9E6E615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9D339-31DC-B14F-BDB8-6E9E6E615B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9D339-31DC-B14F-BDB8-6E9E6E615B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9D339-31DC-B14F-BDB8-6E9E6E615B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50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9D339-31DC-B14F-BDB8-6E9E6E615B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1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3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3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4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8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3121" y="687286"/>
            <a:ext cx="4057806" cy="15467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Section 3.5: Energy transfers in and between organisms 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3.5.1 Photosynthesis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3.5.2 Respiration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3.5.3 Energy and ecosystems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3.5.4 Nutrient cycles</a:t>
            </a:r>
          </a:p>
          <a:p>
            <a:pPr lvl="0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/>
              <a:t>A2 Level Paper 2 and 3 - Topics 5-8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8451" y="687286"/>
            <a:ext cx="4057806" cy="15467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Section 3.7: Genetics, populations, evolution and ecosystems </a:t>
            </a:r>
          </a:p>
          <a:p>
            <a:pPr lvl="0"/>
            <a:r>
              <a:rPr lang="en-US" sz="1600" dirty="0">
                <a:solidFill>
                  <a:schemeClr val="accent5"/>
                </a:solidFill>
              </a:rPr>
              <a:t>3.7.1 Inheritance</a:t>
            </a:r>
          </a:p>
          <a:p>
            <a:pPr lvl="0"/>
            <a:r>
              <a:rPr lang="en-US" sz="1600" dirty="0">
                <a:solidFill>
                  <a:schemeClr val="accent5"/>
                </a:solidFill>
              </a:rPr>
              <a:t>3.7.2 Populations</a:t>
            </a:r>
          </a:p>
          <a:p>
            <a:pPr lvl="0"/>
            <a:r>
              <a:rPr lang="en-US" sz="1600" dirty="0">
                <a:solidFill>
                  <a:schemeClr val="accent5"/>
                </a:solidFill>
              </a:rPr>
              <a:t>3.7.3 Evolution may lead to speciation</a:t>
            </a:r>
          </a:p>
          <a:p>
            <a:pPr lvl="0"/>
            <a:r>
              <a:rPr lang="en-US" sz="1600" dirty="0">
                <a:solidFill>
                  <a:schemeClr val="accent5"/>
                </a:solidFill>
              </a:rPr>
              <a:t>3.7.4 Populations in ecosystems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066" y="2327566"/>
            <a:ext cx="5325497" cy="435379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Section 3.6 Organisms respond to changes in their internal and external environments </a:t>
            </a:r>
          </a:p>
          <a:p>
            <a:r>
              <a:rPr lang="en-US" sz="1600" dirty="0">
                <a:solidFill>
                  <a:schemeClr val="tx1"/>
                </a:solidFill>
              </a:rPr>
              <a:t>3.6.1 Stimuli, both internal and external, are detected and lead to a response </a:t>
            </a:r>
          </a:p>
          <a:p>
            <a:r>
              <a:rPr lang="en-US" sz="1600" dirty="0">
                <a:solidFill>
                  <a:schemeClr val="tx1"/>
                </a:solidFill>
              </a:rPr>
              <a:t>3.6.1.1 Survival and response</a:t>
            </a:r>
          </a:p>
          <a:p>
            <a:r>
              <a:rPr lang="en-US" sz="1600" dirty="0">
                <a:solidFill>
                  <a:schemeClr val="tx1"/>
                </a:solidFill>
              </a:rPr>
              <a:t>3.6.1.2 Receptors</a:t>
            </a:r>
          </a:p>
          <a:p>
            <a:r>
              <a:rPr lang="en-US" sz="1600" dirty="0">
                <a:solidFill>
                  <a:schemeClr val="tx1"/>
                </a:solidFill>
              </a:rPr>
              <a:t>3.6.1.3 Control of heart rate</a:t>
            </a:r>
          </a:p>
          <a:p>
            <a:r>
              <a:rPr lang="en-US" sz="1600" dirty="0">
                <a:solidFill>
                  <a:schemeClr val="tx1"/>
                </a:solidFill>
              </a:rPr>
              <a:t>3.6.2 Nervous co-ordination</a:t>
            </a:r>
          </a:p>
          <a:p>
            <a:r>
              <a:rPr lang="en-US" sz="1600" dirty="0">
                <a:solidFill>
                  <a:schemeClr val="tx1"/>
                </a:solidFill>
              </a:rPr>
              <a:t>3.6.2.1 Nerve impulses</a:t>
            </a:r>
          </a:p>
          <a:p>
            <a:r>
              <a:rPr lang="en-US" sz="1600" dirty="0">
                <a:solidFill>
                  <a:schemeClr val="tx1"/>
                </a:solidFill>
              </a:rPr>
              <a:t>3.6.2.2 Synaptic transmission </a:t>
            </a:r>
          </a:p>
          <a:p>
            <a:r>
              <a:rPr lang="en-US" sz="1600" dirty="0">
                <a:solidFill>
                  <a:schemeClr val="tx1"/>
                </a:solidFill>
              </a:rPr>
              <a:t>3.6.3 Skeletal muscles are stimulated to contract by nerves and act as effectors </a:t>
            </a:r>
          </a:p>
          <a:p>
            <a:r>
              <a:rPr lang="en-US" sz="1600" dirty="0">
                <a:solidFill>
                  <a:schemeClr val="tx1"/>
                </a:solidFill>
              </a:rPr>
              <a:t>3.6.4 Homeostasis is the maintenance of a stable internal environment </a:t>
            </a:r>
          </a:p>
          <a:p>
            <a:r>
              <a:rPr lang="en-US" sz="1600" dirty="0">
                <a:solidFill>
                  <a:schemeClr val="tx1"/>
                </a:solidFill>
              </a:rPr>
              <a:t>3.6.4.1 Principles of homeostasis </a:t>
            </a:r>
          </a:p>
          <a:p>
            <a:r>
              <a:rPr lang="en-US" sz="1600" dirty="0">
                <a:solidFill>
                  <a:schemeClr val="tx1"/>
                </a:solidFill>
              </a:rPr>
              <a:t>3.6.4.2 Control of blood glucose concentration </a:t>
            </a:r>
          </a:p>
          <a:p>
            <a:r>
              <a:rPr lang="en-US" sz="1600" dirty="0">
                <a:solidFill>
                  <a:schemeClr val="tx1"/>
                </a:solidFill>
              </a:rPr>
              <a:t>3.6.4.3 Control of blood water potential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5327" y="2327566"/>
            <a:ext cx="5424054" cy="434339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/>
              <a:t>Section 3.8 The control of gene expression</a:t>
            </a:r>
          </a:p>
          <a:p>
            <a:r>
              <a:rPr lang="en-US" sz="1600" dirty="0"/>
              <a:t>3.8.1 Alteration of the sequence of bases in DNA can alter the structure of proteins </a:t>
            </a:r>
          </a:p>
          <a:p>
            <a:r>
              <a:rPr lang="en-US" sz="1600" dirty="0"/>
              <a:t>3.8.2 Gene expression is controlled by a number of features</a:t>
            </a:r>
          </a:p>
          <a:p>
            <a:r>
              <a:rPr lang="en-US" sz="1600" dirty="0"/>
              <a:t>3.8.2.1 Most of a cell’s DNA is not translated </a:t>
            </a:r>
          </a:p>
          <a:p>
            <a:r>
              <a:rPr lang="en-US" sz="1600" dirty="0"/>
              <a:t>3.8.2.2 Regulation of transcription and translation </a:t>
            </a:r>
          </a:p>
          <a:p>
            <a:r>
              <a:rPr lang="en-US" sz="1600" dirty="0"/>
              <a:t>3.8.2.3 Gene expression and cancer</a:t>
            </a:r>
          </a:p>
          <a:p>
            <a:r>
              <a:rPr lang="en-US" sz="1600" dirty="0"/>
              <a:t>3.8.3 Using genome projects</a:t>
            </a:r>
          </a:p>
          <a:p>
            <a:r>
              <a:rPr lang="en-US" sz="1600" dirty="0"/>
              <a:t>3.8.4 Gene technologies allow the study and alteration of gene function allowing a better understanding of organism function and the design of new industrial and medical processes </a:t>
            </a:r>
          </a:p>
          <a:p>
            <a:r>
              <a:rPr lang="en-US" sz="1600" dirty="0"/>
              <a:t>3.8.4.1 Recombinant DNA technology</a:t>
            </a:r>
          </a:p>
          <a:p>
            <a:r>
              <a:rPr lang="en-US" sz="1600" dirty="0"/>
              <a:t>3.8.4.2 Differences in DNA between individuals of the same species can be exploited </a:t>
            </a:r>
            <a:r>
              <a:rPr lang="en-US" sz="1600"/>
              <a:t>for identification and </a:t>
            </a:r>
            <a:r>
              <a:rPr lang="en-US" sz="1600" dirty="0"/>
              <a:t>diagnosis of heritable conditions </a:t>
            </a:r>
          </a:p>
          <a:p>
            <a:r>
              <a:rPr lang="en-US" sz="1600" dirty="0"/>
              <a:t>3.8.4.3 Genetic fingerprinting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284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4550335" cy="20780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Define the terms:</a:t>
            </a:r>
          </a:p>
          <a:p>
            <a:r>
              <a:rPr lang="en-US" sz="1400" b="1" dirty="0"/>
              <a:t>Environment:</a:t>
            </a:r>
          </a:p>
          <a:p>
            <a:endParaRPr lang="en-US" sz="1400" b="1" dirty="0"/>
          </a:p>
          <a:p>
            <a:r>
              <a:rPr lang="en-US" sz="1400" b="1" dirty="0"/>
              <a:t>Biotic:</a:t>
            </a:r>
          </a:p>
          <a:p>
            <a:endParaRPr lang="en-US" sz="1400" b="1" dirty="0"/>
          </a:p>
          <a:p>
            <a:r>
              <a:rPr lang="en-US" sz="1400" b="1" dirty="0"/>
              <a:t>Abiotic:</a:t>
            </a:r>
          </a:p>
          <a:p>
            <a:endParaRPr lang="en-US" sz="1400" b="1" dirty="0"/>
          </a:p>
          <a:p>
            <a:r>
              <a:rPr lang="en-US" sz="1400" b="1" dirty="0"/>
              <a:t>Biosphere:</a:t>
            </a:r>
          </a:p>
          <a:p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7: Genetics, populations, evolution and ecosystems - 3.7.4 Populations in ecosystems (p466)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84" y="2910844"/>
            <a:ext cx="4550336" cy="87629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meant by an ecosystem?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1684" y="3897636"/>
            <a:ext cx="4550336" cy="186689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Define the terms:</a:t>
            </a:r>
          </a:p>
          <a:p>
            <a:r>
              <a:rPr lang="en-US" sz="1400" b="1" dirty="0"/>
              <a:t>Population:</a:t>
            </a:r>
          </a:p>
          <a:p>
            <a:endParaRPr lang="en-US" sz="1400" b="1" dirty="0"/>
          </a:p>
          <a:p>
            <a:r>
              <a:rPr lang="en-US" sz="1400" b="1" dirty="0"/>
              <a:t>Community:</a:t>
            </a:r>
          </a:p>
          <a:p>
            <a:endParaRPr lang="en-US" sz="1400" b="1" dirty="0"/>
          </a:p>
          <a:p>
            <a:r>
              <a:rPr lang="en-US" sz="1400" b="1" dirty="0"/>
              <a:t>Habitat:</a:t>
            </a:r>
          </a:p>
          <a:p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81684" y="5875026"/>
            <a:ext cx="4550336" cy="87629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meant by an ecological niche?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63852" y="748622"/>
            <a:ext cx="3994339" cy="215428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might we plot a growth curve? Include details of when and why  it might be necessary to use a logarithmic scale. 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963852" y="3047370"/>
            <a:ext cx="3994339" cy="370395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the stages of a population growth curve?</a:t>
            </a:r>
            <a:endParaRPr lang="en-GB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98" t="16532" r="62729" b="41141"/>
          <a:stretch/>
        </p:blipFill>
        <p:spPr>
          <a:xfrm>
            <a:off x="5464512" y="3909347"/>
            <a:ext cx="2993018" cy="19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90023" y="748622"/>
            <a:ext cx="2795149" cy="600270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Explain what an abiotic factor is and give </a:t>
            </a:r>
            <a:r>
              <a:rPr lang="en-US" sz="1400" b="1"/>
              <a:t>some examples. </a:t>
            </a:r>
            <a:r>
              <a:rPr lang="en-US" sz="1400" b="1" dirty="0"/>
              <a:t>Explain how each would influence population size.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30198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518410" y="756560"/>
            <a:ext cx="2387685" cy="36020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meant by intraspecific competition?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7: Genetics, populations, evolution and ecosystems - 3.7.4 Populations in ecosystems (p474)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153" y="756560"/>
            <a:ext cx="2288248" cy="36020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meant by interspecific competition?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0153" y="4511042"/>
            <a:ext cx="4755942" cy="213983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factors do </a:t>
            </a:r>
            <a:r>
              <a:rPr lang="en-US" sz="1400" b="1"/>
              <a:t>different species compete for?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86104" y="2704010"/>
            <a:ext cx="3920231" cy="394686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does interspecific competition influence population size?</a:t>
            </a:r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8454" t="22438" r="17901" b="16532"/>
          <a:stretch/>
        </p:blipFill>
        <p:spPr>
          <a:xfrm>
            <a:off x="6121222" y="4982860"/>
            <a:ext cx="2333297" cy="12579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86104" y="756867"/>
            <a:ext cx="3920231" cy="186878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</a:t>
            </a:r>
            <a:r>
              <a:rPr lang="en-US" sz="1400" b="1"/>
              <a:t>is predation?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986344" y="747985"/>
            <a:ext cx="2998827" cy="590288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does the predator-prey relationship affect the population size of the predator and prey?</a:t>
            </a:r>
            <a:endParaRPr lang="en-GB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44" t="7673" r="58301" b="41141"/>
          <a:stretch/>
        </p:blipFill>
        <p:spPr>
          <a:xfrm>
            <a:off x="9404818" y="4982860"/>
            <a:ext cx="204922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27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7: Genetics, populations, evolution and ecosystems - 3.7.4 Populations in ecosystems (p472)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152" y="756560"/>
            <a:ext cx="3657942" cy="594904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do you calculate population growth?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How do you calculate percentage population growth (in a given period)?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What are the two types of migration and how do they affect the population? </a:t>
            </a:r>
            <a:endParaRPr lang="en-GB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5019" t="20469" r="45019" b="16532"/>
          <a:stretch/>
        </p:blipFill>
        <p:spPr>
          <a:xfrm>
            <a:off x="6358752" y="2065004"/>
            <a:ext cx="1296144" cy="46085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298" t="12594" r="50000" b="15548"/>
          <a:stretch/>
        </p:blipFill>
        <p:spPr>
          <a:xfrm>
            <a:off x="9120587" y="2683372"/>
            <a:ext cx="2525982" cy="20954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53350" y="756560"/>
            <a:ext cx="3894892" cy="594904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do age population pyramids show you? </a:t>
            </a:r>
          </a:p>
          <a:p>
            <a:endParaRPr lang="en-US" sz="1400" b="1" dirty="0"/>
          </a:p>
          <a:p>
            <a:r>
              <a:rPr lang="en-US" sz="1400" b="1" dirty="0"/>
              <a:t>What are the three typical types of population? Explain what their birth and death rates are. 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993498" y="756560"/>
            <a:ext cx="3991673" cy="594904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the demographic transition?</a:t>
            </a:r>
          </a:p>
          <a:p>
            <a:endParaRPr lang="en-US" sz="1400" b="1" dirty="0"/>
          </a:p>
          <a:p>
            <a:r>
              <a:rPr lang="en-US" sz="1400" b="1" dirty="0"/>
              <a:t>Explain each of the four stages: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51127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7: Genetics, populations, evolution and ecosystems - 3.7.4 Populations in ecosystems (p481)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152" y="756560"/>
            <a:ext cx="3657942" cy="223602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factors need to be considered when using a quadrat? 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21526" y="3144984"/>
            <a:ext cx="3629891" cy="356061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how a transect is used to </a:t>
            </a:r>
            <a:r>
              <a:rPr lang="en-US" sz="1400" b="1"/>
              <a:t>obtain quantitative data about changes in communities along a line. 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029424" y="756560"/>
            <a:ext cx="3842368" cy="223602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Describe how the abundance of different species is measured: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3144984"/>
            <a:ext cx="5584370" cy="356061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is the mark-release-recapture method used to measure the abundance of motile species? 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What assumptions does this technique rely on? 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3792" y="3144984"/>
            <a:ext cx="2133771" cy="356061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/>
              <a:t>Explain what is meant by the term random sampling, and how you would ensure that a sample is truly random: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3122" y="756560"/>
            <a:ext cx="3842368" cy="223602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Explain how you would investigate the effect of a named environmental factor on the distribution of a given species: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0690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7: Genetics, populations, evolution and ecosystems - 3.7.4 Populations in ecosystems (p484)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791" y="756560"/>
            <a:ext cx="11791379" cy="255393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Describe changes that occur in the variety of species that occupy an area over time: 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3792" y="3414776"/>
            <a:ext cx="4128826" cy="107409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/>
              <a:t>What is meant by the term succession?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2366" t="27360" r="15133" b="33266"/>
          <a:stretch/>
        </p:blipFill>
        <p:spPr>
          <a:xfrm>
            <a:off x="6487123" y="933279"/>
            <a:ext cx="5304083" cy="16195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93791" y="4593155"/>
            <a:ext cx="4128827" cy="100408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/>
              <a:t>What is meant by the term climax community?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791" y="5701519"/>
            <a:ext cx="4128827" cy="94866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Describe the difference between primary and secondary succession: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422710" y="3414775"/>
            <a:ext cx="2393726" cy="323540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/>
              <a:t>What is meant by conservation?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16528" y="3414774"/>
            <a:ext cx="5115126" cy="323540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/>
              <a:t>Explain how managing succession can help to conserve habitats: </a:t>
            </a:r>
          </a:p>
        </p:txBody>
      </p:sp>
    </p:spTree>
    <p:extLst>
      <p:ext uri="{BB962C8B-B14F-4D97-AF65-F5344CB8AC3E}">
        <p14:creationId xmlns:p14="http://schemas.microsoft.com/office/powerpoint/2010/main" val="189495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878873" cy="148917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meant by the term genotype and phenotype?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7: Genetics, populations, evolution and ecosystems - 3.7.1 Inheritance (p418)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555" y="2348393"/>
            <a:ext cx="5878873" cy="273781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are dominant, recessive and codominant alleles?</a:t>
            </a:r>
          </a:p>
          <a:p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371" t="23435" r="49573" b="29846"/>
          <a:stretch/>
        </p:blipFill>
        <p:spPr>
          <a:xfrm>
            <a:off x="2291006" y="2981853"/>
            <a:ext cx="3792422" cy="2016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555" y="5188868"/>
            <a:ext cx="5878873" cy="150287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are multiple alleles? </a:t>
            </a:r>
            <a:endParaRPr lang="en-GB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1927" t="11952" r="55275" b="13293"/>
          <a:stretch/>
        </p:blipFill>
        <p:spPr>
          <a:xfrm>
            <a:off x="8956032" y="797377"/>
            <a:ext cx="3029139" cy="30684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2559" y="2348393"/>
            <a:ext cx="2515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Parents Phenotype</a:t>
            </a:r>
            <a:r>
              <a:rPr lang="en-GB" sz="1200" dirty="0"/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72559" y="2691849"/>
            <a:ext cx="2515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Parents Genotype</a:t>
            </a:r>
            <a:r>
              <a:rPr lang="en-GB" sz="1200" dirty="0"/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72559" y="3078054"/>
            <a:ext cx="33698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Gametes:</a:t>
            </a:r>
            <a:endParaRPr lang="en-GB" sz="1200" dirty="0"/>
          </a:p>
        </p:txBody>
      </p:sp>
      <p:sp>
        <p:nvSpPr>
          <p:cNvPr id="12" name="Rectangle 11"/>
          <p:cNvSpPr/>
          <p:nvPr/>
        </p:nvSpPr>
        <p:spPr>
          <a:xfrm>
            <a:off x="6372559" y="3421510"/>
            <a:ext cx="3369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Offspring 1 (F1) genotypes: </a:t>
            </a:r>
          </a:p>
          <a:p>
            <a:r>
              <a:rPr lang="en-GB" sz="1200" b="1" dirty="0"/>
              <a:t>Punnet Square</a:t>
            </a:r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6372559" y="3980409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Offspring Genotype:</a:t>
            </a:r>
          </a:p>
          <a:p>
            <a:r>
              <a:rPr lang="en-GB" sz="1200" b="1" dirty="0"/>
              <a:t>Offspring Phenotype: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72559" y="4470480"/>
            <a:ext cx="2515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Parents Phenotype</a:t>
            </a:r>
            <a:r>
              <a:rPr lang="en-GB" sz="1200" dirty="0"/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72559" y="4813936"/>
            <a:ext cx="2515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Parents Genotype</a:t>
            </a:r>
            <a:r>
              <a:rPr lang="en-GB" sz="1200" dirty="0"/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72559" y="5200141"/>
            <a:ext cx="33698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Gametes:</a:t>
            </a:r>
            <a:endParaRPr lang="en-GB" sz="1200" dirty="0"/>
          </a:p>
        </p:txBody>
      </p:sp>
      <p:sp>
        <p:nvSpPr>
          <p:cNvPr id="17" name="Rectangle 16"/>
          <p:cNvSpPr/>
          <p:nvPr/>
        </p:nvSpPr>
        <p:spPr>
          <a:xfrm>
            <a:off x="6372559" y="5543597"/>
            <a:ext cx="3369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Offspring 2 (F2) genotypes: </a:t>
            </a:r>
          </a:p>
          <a:p>
            <a:r>
              <a:rPr lang="en-GB" sz="1200" b="1" dirty="0"/>
              <a:t>Punnet Square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6372559" y="6102496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Offspring Genotype:</a:t>
            </a:r>
          </a:p>
          <a:p>
            <a:r>
              <a:rPr lang="en-GB" sz="1200" b="1" dirty="0"/>
              <a:t>Offspring Phenotype: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27995" y="756560"/>
            <a:ext cx="5757176" cy="587251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monohybrid inheritance?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GB" sz="1400" dirty="0"/>
              <a:t>Give details of an example cross and </a:t>
            </a:r>
          </a:p>
          <a:p>
            <a:r>
              <a:rPr lang="en-GB" sz="1400" dirty="0"/>
              <a:t>F1 </a:t>
            </a:r>
            <a:r>
              <a:rPr lang="en-GB" sz="1400" dirty="0" err="1"/>
              <a:t>intercross</a:t>
            </a:r>
            <a:r>
              <a:rPr lang="en-GB" sz="1400" dirty="0"/>
              <a:t>. Use a dominant </a:t>
            </a:r>
          </a:p>
          <a:p>
            <a:r>
              <a:rPr lang="en-GB" sz="1400" dirty="0"/>
              <a:t>homozygous individual crossed with </a:t>
            </a:r>
          </a:p>
          <a:p>
            <a:r>
              <a:rPr lang="en-GB" sz="1400" dirty="0"/>
              <a:t>a recessive homozygous individual.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5615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1459" y="5245604"/>
            <a:ext cx="257723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7: Genetics, populations, evolution and ecosystems - 3.7.1 Inheritance (p424)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1874" y="728952"/>
            <a:ext cx="6369260" cy="594201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Explain dihybrid inheritance: </a:t>
            </a:r>
          </a:p>
          <a:p>
            <a:endParaRPr lang="en-US" sz="1400" dirty="0"/>
          </a:p>
          <a:p>
            <a:r>
              <a:rPr lang="en-US" sz="1400" b="1" dirty="0" err="1"/>
              <a:t>Eg</a:t>
            </a:r>
            <a:r>
              <a:rPr lang="en-US" sz="1400" b="1" dirty="0"/>
              <a:t>. Peas height of plant T = tall, t = dwarf  and flower </a:t>
            </a:r>
            <a:r>
              <a:rPr lang="en-US" sz="1400" b="1" dirty="0" err="1"/>
              <a:t>colour</a:t>
            </a:r>
            <a:r>
              <a:rPr lang="en-US" sz="1400" b="1" dirty="0"/>
              <a:t> R = purple, r = white</a:t>
            </a:r>
            <a:endParaRPr lang="en-US" sz="1400" dirty="0"/>
          </a:p>
          <a:p>
            <a:r>
              <a:rPr lang="en-GB" sz="1400" b="1" dirty="0"/>
              <a:t>Parents Phenotype</a:t>
            </a:r>
            <a:r>
              <a:rPr lang="en-GB" sz="1400" dirty="0"/>
              <a:t>:</a:t>
            </a:r>
            <a:endParaRPr lang="en-US" sz="1400" dirty="0"/>
          </a:p>
          <a:p>
            <a:r>
              <a:rPr lang="en-GB" sz="1400" b="1" dirty="0"/>
              <a:t>Parents Genotype</a:t>
            </a:r>
            <a:r>
              <a:rPr lang="en-GB" sz="1400" dirty="0"/>
              <a:t>:</a:t>
            </a:r>
          </a:p>
          <a:p>
            <a:endParaRPr lang="en-US" sz="1400" dirty="0"/>
          </a:p>
          <a:p>
            <a:r>
              <a:rPr lang="en-GB" sz="1400" b="1" dirty="0"/>
              <a:t>Gametes:</a:t>
            </a:r>
          </a:p>
          <a:p>
            <a:r>
              <a:rPr lang="en-GB" sz="1400" b="1" dirty="0"/>
              <a:t>Offspring 1 (F1) genotypes: </a:t>
            </a:r>
          </a:p>
          <a:p>
            <a:r>
              <a:rPr lang="en-GB" sz="1400" b="1" dirty="0"/>
              <a:t>Punnett Square:</a:t>
            </a:r>
            <a:endParaRPr lang="en-US" sz="1400" dirty="0"/>
          </a:p>
          <a:p>
            <a:endParaRPr lang="en-GB" sz="1400" b="1" dirty="0"/>
          </a:p>
          <a:p>
            <a:r>
              <a:rPr lang="en-GB" sz="1400" b="1" dirty="0"/>
              <a:t>Offspring Genotype:</a:t>
            </a:r>
            <a:endParaRPr lang="en-US" sz="1400" dirty="0"/>
          </a:p>
          <a:p>
            <a:r>
              <a:rPr lang="en-GB" sz="1400" b="1" dirty="0"/>
              <a:t>Offspring Phenotype:</a:t>
            </a:r>
            <a:endParaRPr lang="en-US" sz="1400" dirty="0"/>
          </a:p>
          <a:p>
            <a:r>
              <a:rPr lang="en-GB" sz="1400" b="1" dirty="0"/>
              <a:t>Parents Phenotype:</a:t>
            </a:r>
            <a:endParaRPr lang="en-US" sz="1400" dirty="0"/>
          </a:p>
          <a:p>
            <a:r>
              <a:rPr lang="en-GB" sz="1400" b="1" dirty="0"/>
              <a:t>Parents Genotype:</a:t>
            </a:r>
            <a:endParaRPr lang="en-US" sz="1400" dirty="0"/>
          </a:p>
          <a:p>
            <a:r>
              <a:rPr lang="en-GB" sz="1400" b="1" dirty="0"/>
              <a:t> </a:t>
            </a:r>
            <a:endParaRPr lang="en-US" sz="1400" dirty="0"/>
          </a:p>
          <a:p>
            <a:r>
              <a:rPr lang="en-GB" sz="1400" b="1" dirty="0"/>
              <a:t>Gametes:</a:t>
            </a:r>
            <a:endParaRPr lang="en-US" sz="1400" dirty="0"/>
          </a:p>
          <a:p>
            <a:r>
              <a:rPr lang="en-GB" sz="1400" b="1" dirty="0"/>
              <a:t>Offspring 2 (F2) genotypes: </a:t>
            </a:r>
          </a:p>
          <a:p>
            <a:r>
              <a:rPr lang="en-GB" sz="1400" b="1" dirty="0"/>
              <a:t>Punnett Square:</a:t>
            </a:r>
            <a:endParaRPr lang="en-US" sz="1400" dirty="0"/>
          </a:p>
          <a:p>
            <a:endParaRPr lang="en-US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 </a:t>
            </a:r>
            <a:endParaRPr lang="en-US" sz="1400" dirty="0"/>
          </a:p>
          <a:p>
            <a:r>
              <a:rPr lang="en-GB" sz="1400" b="1" dirty="0"/>
              <a:t>Offspring Genotype:</a:t>
            </a:r>
            <a:endParaRPr lang="en-US" sz="1400" dirty="0"/>
          </a:p>
          <a:p>
            <a:r>
              <a:rPr lang="en-GB" sz="1400" b="1" dirty="0"/>
              <a:t>Offspring Phenotype:</a:t>
            </a:r>
            <a:endParaRPr lang="en-US" sz="1400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GB" sz="1400" dirty="0"/>
          </a:p>
        </p:txBody>
      </p:sp>
      <p:pic>
        <p:nvPicPr>
          <p:cNvPr id="20" name="Pictur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862" y="1523750"/>
            <a:ext cx="1385455" cy="987931"/>
          </a:xfrm>
          <a:prstGeom prst="rect">
            <a:avLst/>
          </a:prstGeom>
          <a:noFill/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79354"/>
              </p:ext>
            </p:extLst>
          </p:nvPr>
        </p:nvGraphicFramePr>
        <p:xfrm>
          <a:off x="6083428" y="4135584"/>
          <a:ext cx="5645562" cy="1932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8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Male gametes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501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Female gametes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5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5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5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967091"/>
              </p:ext>
            </p:extLst>
          </p:nvPr>
        </p:nvGraphicFramePr>
        <p:xfrm>
          <a:off x="7842251" y="2391253"/>
          <a:ext cx="2451100" cy="633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96846" y="708170"/>
            <a:ext cx="5281845" cy="148917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is sex determined genetically?</a:t>
            </a:r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96846" y="2251127"/>
            <a:ext cx="5281845" cy="148917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/>
              <a:t>What is sex linkage?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96846" y="3794084"/>
            <a:ext cx="5281845" cy="131314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/>
              <a:t>Show a genetic cross of a male without haemophilia and a female that is a carrier of haemophilia.</a:t>
            </a:r>
            <a:endParaRPr lang="en-GB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96846" y="5161012"/>
            <a:ext cx="5281845" cy="150995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are pedigree diagrams useful?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9675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7: Genetics, populations, evolution and ecosystems - 3.7.1 Inheritance (p424)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555" y="3075812"/>
            <a:ext cx="5281845" cy="187026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does co-dominance affect </a:t>
            </a:r>
            <a:r>
              <a:rPr lang="en-US" sz="1400" b="1"/>
              <a:t>the inheritance of characteristics?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04555" y="4987740"/>
            <a:ext cx="5281845" cy="17247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does multiple alleles affect inheritance?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56319" y="3075812"/>
            <a:ext cx="6328852" cy="363671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are blood groups inherited </a:t>
            </a:r>
            <a:r>
              <a:rPr lang="en-US" sz="1400" b="1"/>
              <a:t>in humans?</a:t>
            </a:r>
            <a:endParaRPr lang="en-GB" sz="1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248702"/>
              </p:ext>
            </p:extLst>
          </p:nvPr>
        </p:nvGraphicFramePr>
        <p:xfrm>
          <a:off x="8672132" y="4010942"/>
          <a:ext cx="3146784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3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896">
                <a:tc>
                  <a:txBody>
                    <a:bodyPr/>
                    <a:lstStyle/>
                    <a:p>
                      <a:r>
                        <a:rPr lang="en-US" sz="1600" dirty="0"/>
                        <a:t>Possible Genotypes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Phenotype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91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Group</a:t>
                      </a:r>
                      <a:r>
                        <a:rPr lang="en-US" sz="1600" baseline="0" dirty="0"/>
                        <a:t> 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91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Group 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Group 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Group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Group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Group 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4555" y="728952"/>
            <a:ext cx="11780616" cy="222206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autosomal linkage and how does it affect the combination of alleles in gametes?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1511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7: Genetics, populations, evolution and ecosystems - 3.7.1 Inheritance (p424)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685" y="749733"/>
            <a:ext cx="5138460" cy="247144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/>
              <a:t>What is meant by epistasis?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465618" y="749733"/>
            <a:ext cx="6519553" cy="594201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are the effects </a:t>
            </a:r>
            <a:r>
              <a:rPr lang="en-US" sz="1400" b="1"/>
              <a:t>of epistasis?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83774" y="3366757"/>
            <a:ext cx="5136372" cy="148917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Explain why results of genetic crosses often differ from predicted results: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1685" y="5001501"/>
            <a:ext cx="5136372" cy="169024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the chi-squared test and how would you use it in genetics?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16" y="1176670"/>
            <a:ext cx="3472007" cy="28134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16" y="4135684"/>
            <a:ext cx="3622603" cy="203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0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6" y="756559"/>
            <a:ext cx="5138460" cy="163334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meant by the terms gene pool </a:t>
            </a:r>
            <a:r>
              <a:rPr lang="en-US" sz="1400" b="1"/>
              <a:t>and allelic frequency?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7: Genetics, populations, evolution and ecosystems - 3.7.2 Populations (p448)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85" y="2542309"/>
            <a:ext cx="5138460" cy="163334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Define the Hardy-Weinberg principle.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1685" y="4328059"/>
            <a:ext cx="5138460" cy="236368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are the assumptions of the Hardy-Weinberg principle?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465617" y="756558"/>
            <a:ext cx="6519553" cy="593518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b="1" dirty="0">
                <a:latin typeface="Calibri" charset="0"/>
                <a:ea typeface="Calibri" charset="0"/>
                <a:cs typeface="Calibri" charset="0"/>
              </a:rPr>
              <a:t>Can you use the Hardy-Weinberg principle to calculate allele, genotype and phenotype frequencies?</a:t>
            </a:r>
          </a:p>
          <a:p>
            <a:endParaRPr lang="en-US" sz="1600" b="1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1)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If 81% of a population is </a:t>
            </a:r>
            <a:r>
              <a:rPr lang="en-US" sz="1600" u="sng" dirty="0">
                <a:latin typeface="Calibri" charset="0"/>
                <a:ea typeface="Calibri" charset="0"/>
                <a:cs typeface="Calibri" charset="0"/>
              </a:rPr>
              <a:t>homozygous recessive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for a given trait. Calculate</a:t>
            </a:r>
          </a:p>
          <a:p>
            <a:pPr lvl="1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Frequency of homozygous dominant</a:t>
            </a:r>
          </a:p>
          <a:p>
            <a:pPr lvl="1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Frequency of heterozygotes</a:t>
            </a:r>
          </a:p>
          <a:p>
            <a:pPr lvl="1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Frequency of dominant and recessive alleles</a:t>
            </a:r>
          </a:p>
          <a:p>
            <a:pPr lvl="1"/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 </a:t>
            </a:r>
          </a:p>
          <a:p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2) If 51% of the population carries at least one copy of the recessive allele</a:t>
            </a:r>
          </a:p>
          <a:p>
            <a:pPr lvl="1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What is the predicted frequency of the population expressing the dominant phenotype?</a:t>
            </a:r>
          </a:p>
          <a:p>
            <a:endParaRPr lang="en-GB" sz="1600" dirty="0">
              <a:latin typeface="Calibri" charset="0"/>
              <a:ea typeface="Calibri" charset="0"/>
              <a:cs typeface="Calibri" charset="0"/>
            </a:endParaRPr>
          </a:p>
          <a:p>
            <a:endParaRPr lang="en-GB" sz="1600" dirty="0">
              <a:latin typeface="Calibri" charset="0"/>
              <a:ea typeface="Calibri" charset="0"/>
              <a:cs typeface="Calibri" charset="0"/>
            </a:endParaRPr>
          </a:p>
          <a:p>
            <a:endParaRPr lang="en-GB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3) The allele y occurs with a frequency of 0.8 in a population of clams. Give the frequency of genotypes YY, </a:t>
            </a:r>
            <a:r>
              <a:rPr lang="en-GB" sz="1600" dirty="0" err="1">
                <a:latin typeface="Calibri" charset="0"/>
                <a:ea typeface="Calibri" charset="0"/>
                <a:cs typeface="Calibri" charset="0"/>
              </a:rPr>
              <a:t>Yy</a:t>
            </a:r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, and </a:t>
            </a:r>
            <a:r>
              <a:rPr lang="en-GB" sz="1600" dirty="0" err="1">
                <a:latin typeface="Calibri" charset="0"/>
                <a:ea typeface="Calibri" charset="0"/>
                <a:cs typeface="Calibri" charset="0"/>
              </a:rPr>
              <a:t>yy</a:t>
            </a:r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. Show your work! </a:t>
            </a:r>
          </a:p>
        </p:txBody>
      </p:sp>
    </p:spTree>
    <p:extLst>
      <p:ext uri="{BB962C8B-B14F-4D97-AF65-F5344CB8AC3E}">
        <p14:creationId xmlns:p14="http://schemas.microsoft.com/office/powerpoint/2010/main" val="3063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6" y="756559"/>
            <a:ext cx="6240348" cy="131608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describe variation due to genetic factors?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7: Genetics, populations, evolution and ecosystems – 3.7.3 Evolution may lead to speciation (p451)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685" y="2138941"/>
            <a:ext cx="6240350" cy="153897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describe variation due </a:t>
            </a:r>
            <a:r>
              <a:rPr lang="en-US" sz="1400" b="1"/>
              <a:t>to environmental influences?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81685" y="3744221"/>
            <a:ext cx="6240349" cy="68553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Define a gene pool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583680" y="756559"/>
            <a:ext cx="5401491" cy="201763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the role of overproduction of offspring in natural selection: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83680" y="2815391"/>
            <a:ext cx="5401491" cy="183410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the role of variation in natural selection: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81685" y="4496061"/>
            <a:ext cx="6240349" cy="110463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</a:t>
            </a:r>
            <a:r>
              <a:rPr lang="en-US" sz="1400" b="1"/>
              <a:t>is selection?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81685" y="5667001"/>
            <a:ext cx="6240349" cy="84809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does reproductive success affect allele </a:t>
            </a:r>
            <a:r>
              <a:rPr lang="en-US" sz="1400" b="1"/>
              <a:t>frequency within a gene pool?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583679" y="4686300"/>
            <a:ext cx="5401491" cy="9144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environmental factors exert selection pressure?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83678" y="5629759"/>
            <a:ext cx="5401491" cy="9144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Why is genetic drift only important in small populations?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9025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7: Genetics, populations, evolution and ecosystems - 3.7.3 Evolution may lead to speciation (p456)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9048" t="20656" r="78040" b="23241"/>
          <a:stretch/>
        </p:blipFill>
        <p:spPr>
          <a:xfrm>
            <a:off x="4504271" y="923524"/>
            <a:ext cx="1139867" cy="2201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1192" t="20641" r="59310" b="19913"/>
          <a:stretch/>
        </p:blipFill>
        <p:spPr>
          <a:xfrm>
            <a:off x="9451210" y="998561"/>
            <a:ext cx="2373940" cy="21262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1685" y="741978"/>
            <a:ext cx="5462453" cy="291562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describe </a:t>
            </a:r>
            <a:r>
              <a:rPr lang="en-US" sz="1400" b="1" dirty="0" err="1"/>
              <a:t>stabilising</a:t>
            </a:r>
            <a:r>
              <a:rPr lang="en-US" sz="1400" b="1" dirty="0"/>
              <a:t> selection?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836917" y="741979"/>
            <a:ext cx="6148253" cy="291561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describe directional selection?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81685" y="3817620"/>
            <a:ext cx="5462453" cy="283930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describe disruptive selection?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836917" y="3817619"/>
            <a:ext cx="6148253" cy="283930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Explain how selection has occurred in the peppered moth: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24" y="4167931"/>
            <a:ext cx="1320114" cy="1069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91" y="5397292"/>
            <a:ext cx="1363047" cy="11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5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350435" cy="10036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/>
              <a:t>How does selection affect allelic frequencies?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7: Genetics, populations, evolution and ecosystems - 3.7.3 Evolution may lead to speciation (p460)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85" y="2880360"/>
            <a:ext cx="5350435" cy="15056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are new species formed?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1685" y="4503420"/>
            <a:ext cx="5350435" cy="214884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do populations become geographically isolated?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756560"/>
            <a:ext cx="6270171" cy="274102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Describe </a:t>
            </a:r>
            <a:r>
              <a:rPr lang="en-US" sz="1400" b="1"/>
              <a:t>allopatric speciation: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81685" y="1808120"/>
            <a:ext cx="5350435" cy="10036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a species?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714999" y="3649982"/>
            <a:ext cx="6270171" cy="300227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Describe sympatric speciation: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60401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54FEFFF27DD4D8029A23C3811DAEC" ma:contentTypeVersion="6" ma:contentTypeDescription="Create a new document." ma:contentTypeScope="" ma:versionID="529283a296de016ec9800b4c85854dbb">
  <xsd:schema xmlns:xsd="http://www.w3.org/2001/XMLSchema" xmlns:xs="http://www.w3.org/2001/XMLSchema" xmlns:p="http://schemas.microsoft.com/office/2006/metadata/properties" xmlns:ns2="506ac514-9468-4ce6-abae-8e7a4c758df2" xmlns:ns3="70888afb-978a-47fe-a38c-33c273623691" targetNamespace="http://schemas.microsoft.com/office/2006/metadata/properties" ma:root="true" ma:fieldsID="b753921c42c510a7caacc417220a6635" ns2:_="" ns3:_="">
    <xsd:import namespace="506ac514-9468-4ce6-abae-8e7a4c758df2"/>
    <xsd:import namespace="70888afb-978a-47fe-a38c-33c2736236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ac514-9468-4ce6-abae-8e7a4c758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88afb-978a-47fe-a38c-33c2736236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C6DE92-6FEF-475B-8A40-9EDEFCA5D1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6ac514-9468-4ce6-abae-8e7a4c758df2"/>
    <ds:schemaRef ds:uri="70888afb-978a-47fe-a38c-33c2736236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31274E-26BF-4683-9C17-D9A4453F9EC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DB2A254-F8CE-470A-99AE-D45982A029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1359</Words>
  <Application>Microsoft Office PowerPoint</Application>
  <PresentationFormat>Widescreen</PresentationFormat>
  <Paragraphs>230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 M Booth</dc:creator>
  <cp:lastModifiedBy>Miss J M Booth</cp:lastModifiedBy>
  <cp:revision>78</cp:revision>
  <dcterms:created xsi:type="dcterms:W3CDTF">2016-03-19T16:01:33Z</dcterms:created>
  <dcterms:modified xsi:type="dcterms:W3CDTF">2023-03-23T14:07:31Z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0x01010087354FEFFF27DD4D8029A23C3811DAEC</vt:lpwstr>
  </property>
</Properties>
</file>