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9"/>
  </p:notesMasterIdLst>
  <p:handoutMasterIdLst>
    <p:handoutMasterId r:id="rId40"/>
  </p:handoutMasterIdLst>
  <p:sldIdLst>
    <p:sldId id="256" r:id="rId2"/>
    <p:sldId id="298" r:id="rId3"/>
    <p:sldId id="282" r:id="rId4"/>
    <p:sldId id="267" r:id="rId5"/>
    <p:sldId id="268" r:id="rId6"/>
    <p:sldId id="283" r:id="rId7"/>
    <p:sldId id="284" r:id="rId8"/>
    <p:sldId id="269" r:id="rId9"/>
    <p:sldId id="270" r:id="rId10"/>
    <p:sldId id="285" r:id="rId11"/>
    <p:sldId id="287" r:id="rId12"/>
    <p:sldId id="271" r:id="rId13"/>
    <p:sldId id="286" r:id="rId14"/>
    <p:sldId id="273" r:id="rId15"/>
    <p:sldId id="288" r:id="rId16"/>
    <p:sldId id="289" r:id="rId17"/>
    <p:sldId id="272" r:id="rId18"/>
    <p:sldId id="291" r:id="rId19"/>
    <p:sldId id="293" r:id="rId20"/>
    <p:sldId id="294" r:id="rId21"/>
    <p:sldId id="295" r:id="rId22"/>
    <p:sldId id="297" r:id="rId23"/>
    <p:sldId id="258" r:id="rId24"/>
    <p:sldId id="274" r:id="rId25"/>
    <p:sldId id="275" r:id="rId26"/>
    <p:sldId id="260" r:id="rId27"/>
    <p:sldId id="276" r:id="rId28"/>
    <p:sldId id="277" r:id="rId29"/>
    <p:sldId id="261" r:id="rId30"/>
    <p:sldId id="278" r:id="rId31"/>
    <p:sldId id="279" r:id="rId32"/>
    <p:sldId id="280" r:id="rId33"/>
    <p:sldId id="263" r:id="rId34"/>
    <p:sldId id="264" r:id="rId35"/>
    <p:sldId id="265" r:id="rId36"/>
    <p:sldId id="281" r:id="rId37"/>
    <p:sldId id="266" r:id="rId38"/>
  </p:sldIdLst>
  <p:sldSz cx="9144000" cy="6858000" type="screen4x3"/>
  <p:notesSz cx="6805613" cy="9939338"/>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7" autoAdjust="0"/>
    <p:restoredTop sz="90929"/>
  </p:normalViewPr>
  <p:slideViewPr>
    <p:cSldViewPr>
      <p:cViewPr varScale="1">
        <p:scale>
          <a:sx n="106" d="100"/>
          <a:sy n="106" d="100"/>
        </p:scale>
        <p:origin x="17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3315"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3317"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3EE974-C8E5-4478-8D17-32ED45329584}" type="slidenum">
              <a:rPr lang="en-GB" altLang="en-US"/>
              <a:pPr/>
              <a:t>‹#›</a:t>
            </a:fld>
            <a:endParaRPr lang="en-GB" altLang="en-US"/>
          </a:p>
        </p:txBody>
      </p:sp>
    </p:spTree>
    <p:extLst>
      <p:ext uri="{BB962C8B-B14F-4D97-AF65-F5344CB8AC3E}">
        <p14:creationId xmlns:p14="http://schemas.microsoft.com/office/powerpoint/2010/main" val="305257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smtClean="0"/>
            </a:lvl1pPr>
          </a:lstStyle>
          <a:p>
            <a:pPr>
              <a:defRPr/>
            </a:pPr>
            <a:fld id="{7C976069-2FB1-4CE8-9F16-637B0F289B23}" type="datetimeFigureOut">
              <a:rPr lang="en-GB"/>
              <a:pPr>
                <a:defRPr/>
              </a:pPr>
              <a:t>07/12/2017</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5DD950-A63C-4FA9-A5E8-972BC0C4AF85}" type="slidenum">
              <a:rPr lang="en-GB" altLang="en-US"/>
              <a:pPr/>
              <a:t>‹#›</a:t>
            </a:fld>
            <a:endParaRPr lang="en-GB" altLang="en-US"/>
          </a:p>
        </p:txBody>
      </p:sp>
    </p:spTree>
    <p:extLst>
      <p:ext uri="{BB962C8B-B14F-4D97-AF65-F5344CB8AC3E}">
        <p14:creationId xmlns:p14="http://schemas.microsoft.com/office/powerpoint/2010/main" val="39636934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this out.</a:t>
            </a:r>
            <a:endParaRPr lang="en-GB" dirty="0"/>
          </a:p>
        </p:txBody>
      </p:sp>
      <p:sp>
        <p:nvSpPr>
          <p:cNvPr id="4" name="Slide Number Placeholder 3"/>
          <p:cNvSpPr>
            <a:spLocks noGrp="1"/>
          </p:cNvSpPr>
          <p:nvPr>
            <p:ph type="sldNum" sz="quarter" idx="10"/>
          </p:nvPr>
        </p:nvSpPr>
        <p:spPr/>
        <p:txBody>
          <a:bodyPr/>
          <a:lstStyle/>
          <a:p>
            <a:fld id="{865DD950-A63C-4FA9-A5E8-972BC0C4AF85}" type="slidenum">
              <a:rPr lang="en-GB" altLang="en-US" smtClean="0"/>
              <a:pPr/>
              <a:t>9</a:t>
            </a:fld>
            <a:endParaRPr lang="en-GB" altLang="en-US"/>
          </a:p>
        </p:txBody>
      </p:sp>
    </p:spTree>
    <p:extLst>
      <p:ext uri="{BB962C8B-B14F-4D97-AF65-F5344CB8AC3E}">
        <p14:creationId xmlns:p14="http://schemas.microsoft.com/office/powerpoint/2010/main" val="169620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D7F67C2-8DB9-4B3F-B6BD-F0B91A8EEEC6}" type="slidenum">
              <a:rPr lang="en-GB" altLang="en-US" sz="1200"/>
              <a:pPr eaLnBrk="1" hangingPunct="1"/>
              <a:t>12</a:t>
            </a:fld>
            <a:endParaRPr lang="en-GB" altLang="en-US" sz="1200"/>
          </a:p>
        </p:txBody>
      </p:sp>
    </p:spTree>
    <p:extLst>
      <p:ext uri="{BB962C8B-B14F-4D97-AF65-F5344CB8AC3E}">
        <p14:creationId xmlns:p14="http://schemas.microsoft.com/office/powerpoint/2010/main" val="366600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D7F67C2-8DB9-4B3F-B6BD-F0B91A8EEEC6}" type="slidenum">
              <a:rPr lang="en-GB" altLang="en-US" sz="1200"/>
              <a:pPr eaLnBrk="1" hangingPunct="1"/>
              <a:t>13</a:t>
            </a:fld>
            <a:endParaRPr lang="en-GB" altLang="en-US" sz="1200"/>
          </a:p>
        </p:txBody>
      </p:sp>
    </p:spTree>
    <p:extLst>
      <p:ext uri="{BB962C8B-B14F-4D97-AF65-F5344CB8AC3E}">
        <p14:creationId xmlns:p14="http://schemas.microsoft.com/office/powerpoint/2010/main" val="271539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757E75F-2FCF-427A-BCFD-20EFEC0EB76E}" type="slidenum">
              <a:rPr lang="en-GB" altLang="en-US" smtClean="0"/>
              <a:pPr/>
              <a:t>‹#›</a:t>
            </a:fld>
            <a:endParaRPr lang="en-GB" altLang="en-US"/>
          </a:p>
        </p:txBody>
      </p:sp>
    </p:spTree>
    <p:extLst>
      <p:ext uri="{BB962C8B-B14F-4D97-AF65-F5344CB8AC3E}">
        <p14:creationId xmlns:p14="http://schemas.microsoft.com/office/powerpoint/2010/main" val="361473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867C4FE-7F33-451A-82B3-A01E6B73A930}" type="slidenum">
              <a:rPr lang="en-GB" altLang="en-US" smtClean="0"/>
              <a:pPr/>
              <a:t>‹#›</a:t>
            </a:fld>
            <a:endParaRPr lang="en-GB" altLang="en-US"/>
          </a:p>
        </p:txBody>
      </p:sp>
    </p:spTree>
    <p:extLst>
      <p:ext uri="{BB962C8B-B14F-4D97-AF65-F5344CB8AC3E}">
        <p14:creationId xmlns:p14="http://schemas.microsoft.com/office/powerpoint/2010/main" val="3992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867C4FE-7F33-451A-82B3-A01E6B73A930}" type="slidenum">
              <a:rPr lang="en-GB" altLang="en-US" smtClean="0"/>
              <a:pPr/>
              <a:t>‹#›</a:t>
            </a:fld>
            <a:endParaRPr lang="en-GB"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560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867C4FE-7F33-451A-82B3-A01E6B73A930}" type="slidenum">
              <a:rPr lang="en-GB" altLang="en-US" smtClean="0"/>
              <a:pPr/>
              <a:t>‹#›</a:t>
            </a:fld>
            <a:endParaRPr lang="en-GB" altLang="en-US"/>
          </a:p>
        </p:txBody>
      </p:sp>
    </p:spTree>
    <p:extLst>
      <p:ext uri="{BB962C8B-B14F-4D97-AF65-F5344CB8AC3E}">
        <p14:creationId xmlns:p14="http://schemas.microsoft.com/office/powerpoint/2010/main" val="141704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867C4FE-7F33-451A-82B3-A01E6B73A930}" type="slidenum">
              <a:rPr lang="en-GB" altLang="en-US" smtClean="0"/>
              <a:pPr/>
              <a:t>‹#›</a:t>
            </a:fld>
            <a:endParaRPr lang="en-GB"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4659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867C4FE-7F33-451A-82B3-A01E6B73A930}" type="slidenum">
              <a:rPr lang="en-GB" altLang="en-US" smtClean="0"/>
              <a:pPr/>
              <a:t>‹#›</a:t>
            </a:fld>
            <a:endParaRPr lang="en-GB" altLang="en-US"/>
          </a:p>
        </p:txBody>
      </p:sp>
    </p:spTree>
    <p:extLst>
      <p:ext uri="{BB962C8B-B14F-4D97-AF65-F5344CB8AC3E}">
        <p14:creationId xmlns:p14="http://schemas.microsoft.com/office/powerpoint/2010/main" val="342702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0A0E74-5E51-4AB4-8E4A-46340DA3A64F}" type="slidenum">
              <a:rPr lang="en-GB" altLang="en-US" smtClean="0"/>
              <a:pPr/>
              <a:t>‹#›</a:t>
            </a:fld>
            <a:endParaRPr lang="en-GB" altLang="en-US"/>
          </a:p>
        </p:txBody>
      </p:sp>
    </p:spTree>
    <p:extLst>
      <p:ext uri="{BB962C8B-B14F-4D97-AF65-F5344CB8AC3E}">
        <p14:creationId xmlns:p14="http://schemas.microsoft.com/office/powerpoint/2010/main" val="220578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FFDF08-EF3B-42CF-BD97-4F927ECD85DE}" type="slidenum">
              <a:rPr lang="en-GB" altLang="en-US" smtClean="0"/>
              <a:pPr/>
              <a:t>‹#›</a:t>
            </a:fld>
            <a:endParaRPr lang="en-GB" altLang="en-US"/>
          </a:p>
        </p:txBody>
      </p:sp>
    </p:spTree>
    <p:extLst>
      <p:ext uri="{BB962C8B-B14F-4D97-AF65-F5344CB8AC3E}">
        <p14:creationId xmlns:p14="http://schemas.microsoft.com/office/powerpoint/2010/main" val="130030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4D2EB14A-9332-467A-AD7C-E010709E7574}" type="slidenum">
              <a:rPr lang="en-GB" altLang="en-US"/>
              <a:pPr/>
              <a:t>‹#›</a:t>
            </a:fld>
            <a:endParaRPr lang="en-GB" altLang="en-US"/>
          </a:p>
        </p:txBody>
      </p:sp>
    </p:spTree>
    <p:extLst>
      <p:ext uri="{BB962C8B-B14F-4D97-AF65-F5344CB8AC3E}">
        <p14:creationId xmlns:p14="http://schemas.microsoft.com/office/powerpoint/2010/main" val="118959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884A3BEC-CD5D-40F2-AEA6-4E9B4E07A6A2}" type="slidenum">
              <a:rPr lang="en-GB" altLang="en-US"/>
              <a:pPr/>
              <a:t>‹#›</a:t>
            </a:fld>
            <a:endParaRPr lang="en-GB" altLang="en-US"/>
          </a:p>
        </p:txBody>
      </p:sp>
    </p:spTree>
    <p:extLst>
      <p:ext uri="{BB962C8B-B14F-4D97-AF65-F5344CB8AC3E}">
        <p14:creationId xmlns:p14="http://schemas.microsoft.com/office/powerpoint/2010/main" val="1640365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19335C71-D2FE-42E6-B2AE-C18F88C28A35}" type="slidenum">
              <a:rPr lang="en-GB" altLang="en-US"/>
              <a:pPr/>
              <a:t>‹#›</a:t>
            </a:fld>
            <a:endParaRPr lang="en-GB" altLang="en-US"/>
          </a:p>
        </p:txBody>
      </p:sp>
    </p:spTree>
    <p:extLst>
      <p:ext uri="{BB962C8B-B14F-4D97-AF65-F5344CB8AC3E}">
        <p14:creationId xmlns:p14="http://schemas.microsoft.com/office/powerpoint/2010/main" val="252088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CBABAC-D9E0-47E3-B408-9CD73A8C8B3B}" type="slidenum">
              <a:rPr lang="en-GB" altLang="en-US" smtClean="0"/>
              <a:pPr/>
              <a:t>‹#›</a:t>
            </a:fld>
            <a:endParaRPr lang="en-GB" altLang="en-US"/>
          </a:p>
        </p:txBody>
      </p:sp>
    </p:spTree>
    <p:extLst>
      <p:ext uri="{BB962C8B-B14F-4D97-AF65-F5344CB8AC3E}">
        <p14:creationId xmlns:p14="http://schemas.microsoft.com/office/powerpoint/2010/main" val="111427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16E5431-603A-4025-A4DF-7F7B7AD31E48}" type="slidenum">
              <a:rPr lang="en-GB" altLang="en-US" smtClean="0"/>
              <a:pPr/>
              <a:t>‹#›</a:t>
            </a:fld>
            <a:endParaRPr lang="en-GB" altLang="en-US"/>
          </a:p>
        </p:txBody>
      </p:sp>
    </p:spTree>
    <p:extLst>
      <p:ext uri="{BB962C8B-B14F-4D97-AF65-F5344CB8AC3E}">
        <p14:creationId xmlns:p14="http://schemas.microsoft.com/office/powerpoint/2010/main" val="262123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6179D5C-7C70-4DD9-8E40-629EFB4935BC}" type="slidenum">
              <a:rPr lang="en-GB" altLang="en-US" smtClean="0"/>
              <a:pPr/>
              <a:t>‹#›</a:t>
            </a:fld>
            <a:endParaRPr lang="en-GB" altLang="en-US"/>
          </a:p>
        </p:txBody>
      </p:sp>
    </p:spTree>
    <p:extLst>
      <p:ext uri="{BB962C8B-B14F-4D97-AF65-F5344CB8AC3E}">
        <p14:creationId xmlns:p14="http://schemas.microsoft.com/office/powerpoint/2010/main" val="234213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4408DC0-2243-43E2-9B5E-C75DB569F0C0}" type="slidenum">
              <a:rPr lang="en-GB" altLang="en-US" smtClean="0"/>
              <a:pPr/>
              <a:t>‹#›</a:t>
            </a:fld>
            <a:endParaRPr lang="en-GB" altLang="en-US"/>
          </a:p>
        </p:txBody>
      </p:sp>
    </p:spTree>
    <p:extLst>
      <p:ext uri="{BB962C8B-B14F-4D97-AF65-F5344CB8AC3E}">
        <p14:creationId xmlns:p14="http://schemas.microsoft.com/office/powerpoint/2010/main" val="645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862AD71-70E8-4285-B54C-E0F0AAE19466}" type="slidenum">
              <a:rPr lang="en-GB" altLang="en-US" smtClean="0"/>
              <a:pPr/>
              <a:t>‹#›</a:t>
            </a:fld>
            <a:endParaRPr lang="en-GB" altLang="en-US"/>
          </a:p>
        </p:txBody>
      </p:sp>
    </p:spTree>
    <p:extLst>
      <p:ext uri="{BB962C8B-B14F-4D97-AF65-F5344CB8AC3E}">
        <p14:creationId xmlns:p14="http://schemas.microsoft.com/office/powerpoint/2010/main" val="407482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9FBD59-81AA-4EB5-87C9-AA8065E6C54B}" type="slidenum">
              <a:rPr lang="en-GB" altLang="en-US" smtClean="0"/>
              <a:pPr/>
              <a:t>‹#›</a:t>
            </a:fld>
            <a:endParaRPr lang="en-GB" altLang="en-US"/>
          </a:p>
        </p:txBody>
      </p:sp>
    </p:spTree>
    <p:extLst>
      <p:ext uri="{BB962C8B-B14F-4D97-AF65-F5344CB8AC3E}">
        <p14:creationId xmlns:p14="http://schemas.microsoft.com/office/powerpoint/2010/main" val="239270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FDFA992-1D0E-4D91-A4A6-46FDB090B307}" type="slidenum">
              <a:rPr lang="en-GB" altLang="en-US" smtClean="0"/>
              <a:pPr/>
              <a:t>‹#›</a:t>
            </a:fld>
            <a:endParaRPr lang="en-GB" altLang="en-US"/>
          </a:p>
        </p:txBody>
      </p:sp>
    </p:spTree>
    <p:extLst>
      <p:ext uri="{BB962C8B-B14F-4D97-AF65-F5344CB8AC3E}">
        <p14:creationId xmlns:p14="http://schemas.microsoft.com/office/powerpoint/2010/main" val="144514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E364654-51C4-4251-8011-432B18A378FD}" type="slidenum">
              <a:rPr lang="en-GB" altLang="en-US" smtClean="0"/>
              <a:pPr/>
              <a:t>‹#›</a:t>
            </a:fld>
            <a:endParaRPr lang="en-GB" altLang="en-US"/>
          </a:p>
        </p:txBody>
      </p:sp>
    </p:spTree>
    <p:extLst>
      <p:ext uri="{BB962C8B-B14F-4D97-AF65-F5344CB8AC3E}">
        <p14:creationId xmlns:p14="http://schemas.microsoft.com/office/powerpoint/2010/main" val="195438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867C4FE-7F33-451A-82B3-A01E6B73A930}" type="slidenum">
              <a:rPr lang="en-GB" altLang="en-US" smtClean="0"/>
              <a:pPr/>
              <a:t>‹#›</a:t>
            </a:fld>
            <a:endParaRPr lang="en-GB" altLang="en-US"/>
          </a:p>
        </p:txBody>
      </p:sp>
    </p:spTree>
    <p:extLst>
      <p:ext uri="{BB962C8B-B14F-4D97-AF65-F5344CB8AC3E}">
        <p14:creationId xmlns:p14="http://schemas.microsoft.com/office/powerpoint/2010/main" val="151521534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bc.co.uk/news/uk-politics-4226196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stream.godalming.ac.uk/View.aspx?id=7994~4D~fMFnj7I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hyperlink" Target="http://www.atpm.com/7.05/london/images/houses-of-parliament.jpg"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pPr fontAlgn="auto">
              <a:spcAft>
                <a:spcPts val="0"/>
              </a:spcAft>
              <a:defRPr/>
            </a:pPr>
            <a:r>
              <a:rPr lang="en-GB" altLang="en-US" u="sng" smtClean="0">
                <a:cs typeface="Times New Roman" pitchFamily="18" charset="0"/>
              </a:rPr>
              <a:t>How effective is Parliament in controlling the executive?</a:t>
            </a:r>
            <a:r>
              <a:rPr lang="en-GB" altLang="en-US" smtClean="0">
                <a:cs typeface="Times New Roman" pitchFamily="18" charset="0"/>
              </a:rPr>
              <a:t> </a:t>
            </a:r>
          </a:p>
        </p:txBody>
      </p:sp>
      <p:sp>
        <p:nvSpPr>
          <p:cNvPr id="2051" name="Rectangle 3"/>
          <p:cNvSpPr>
            <a:spLocks noGrp="1" noChangeArrowheads="1"/>
          </p:cNvSpPr>
          <p:nvPr>
            <p:ph type="subTitle" idx="1"/>
          </p:nvPr>
        </p:nvSpPr>
        <p:spPr>
          <a:xfrm>
            <a:off x="722313" y="3684588"/>
            <a:ext cx="7772400" cy="2768600"/>
          </a:xfrm>
        </p:spPr>
        <p:txBody>
          <a:bodyPr>
            <a:normAutofit/>
          </a:bodyPr>
          <a:lstStyle/>
          <a:p>
            <a:pPr algn="l" fontAlgn="auto">
              <a:spcAft>
                <a:spcPts val="0"/>
              </a:spcAft>
              <a:buFont typeface="Wingdings 2"/>
              <a:buNone/>
              <a:defRPr/>
            </a:pPr>
            <a:r>
              <a:rPr lang="en-US" altLang="en-US" dirty="0" smtClean="0"/>
              <a:t>1. At the end of this presentation you should be able to list the ways in which the Executive dominates Parliament.</a:t>
            </a:r>
          </a:p>
          <a:p>
            <a:pPr algn="l" fontAlgn="auto">
              <a:spcAft>
                <a:spcPts val="0"/>
              </a:spcAft>
              <a:buFont typeface="Wingdings 2"/>
              <a:buNone/>
              <a:defRPr/>
            </a:pPr>
            <a:r>
              <a:rPr lang="en-US" altLang="en-US" dirty="0" smtClean="0"/>
              <a:t>2.  As a challenge to this you should know how the Commons hold the Executive to account.</a:t>
            </a:r>
          </a:p>
          <a:p>
            <a:pPr algn="l" fontAlgn="auto">
              <a:spcAft>
                <a:spcPts val="0"/>
              </a:spcAft>
              <a:buFont typeface="Wingdings 2"/>
              <a:buNone/>
              <a:defRPr/>
            </a:pPr>
            <a:r>
              <a:rPr lang="en-US" altLang="en-US" dirty="0" smtClean="0"/>
              <a:t>3. You should know whether Backbenchers are effective in their role.</a:t>
            </a:r>
          </a:p>
          <a:p>
            <a:pPr marL="493776" indent="-457200" algn="l" fontAlgn="auto">
              <a:spcAft>
                <a:spcPts val="0"/>
              </a:spcAft>
              <a:buFont typeface="Wingdings 2"/>
              <a:buAutoNum type="arabicPeriod" startAt="3"/>
              <a:defRPr/>
            </a:pP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8183562" cy="574675"/>
          </a:xfrm>
        </p:spPr>
        <p:txBody>
          <a:bodyPr>
            <a:normAutofit fontScale="90000"/>
          </a:bodyPr>
          <a:lstStyle/>
          <a:p>
            <a:pPr fontAlgn="auto">
              <a:spcAft>
                <a:spcPts val="0"/>
              </a:spcAft>
              <a:defRPr/>
            </a:pPr>
            <a:r>
              <a:rPr lang="en-GB" dirty="0" smtClean="0">
                <a:solidFill>
                  <a:schemeClr val="accent1">
                    <a:tint val="88000"/>
                    <a:satMod val="150000"/>
                  </a:schemeClr>
                </a:solidFill>
              </a:rPr>
              <a:t>Extension – can you think of specific examples for these points </a:t>
            </a:r>
            <a:endParaRPr lang="en-GB" dirty="0">
              <a:solidFill>
                <a:schemeClr val="accent1">
                  <a:tint val="88000"/>
                  <a:satMod val="150000"/>
                </a:schemeClr>
              </a:solidFill>
            </a:endParaRPr>
          </a:p>
        </p:txBody>
      </p:sp>
      <p:graphicFrame>
        <p:nvGraphicFramePr>
          <p:cNvPr id="4" name="Content Placeholder 3"/>
          <p:cNvGraphicFramePr>
            <a:graphicFrameLocks noGrp="1"/>
          </p:cNvGraphicFramePr>
          <p:nvPr>
            <p:ph idx="1"/>
          </p:nvPr>
        </p:nvGraphicFramePr>
        <p:xfrm>
          <a:off x="1187624" y="980728"/>
          <a:ext cx="7488832" cy="5877271"/>
        </p:xfrm>
        <a:graphic>
          <a:graphicData uri="http://schemas.openxmlformats.org/drawingml/2006/table">
            <a:tbl>
              <a:tblPr firstRow="1" bandRow="1">
                <a:tableStyleId>{5C22544A-7EE6-4342-B048-85BDC9FD1C3A}</a:tableStyleId>
              </a:tblPr>
              <a:tblGrid>
                <a:gridCol w="3744416"/>
                <a:gridCol w="3744416"/>
              </a:tblGrid>
              <a:tr h="316231">
                <a:tc>
                  <a:txBody>
                    <a:bodyPr/>
                    <a:lstStyle/>
                    <a:p>
                      <a:r>
                        <a:rPr lang="en-GB" sz="1400" dirty="0" smtClean="0"/>
                        <a:t>Effective</a:t>
                      </a:r>
                      <a:endParaRPr lang="en-GB" sz="1400" dirty="0"/>
                    </a:p>
                  </a:txBody>
                  <a:tcPr marL="73649" marR="73649" marT="45727" marB="45727"/>
                </a:tc>
                <a:tc>
                  <a:txBody>
                    <a:bodyPr/>
                    <a:lstStyle/>
                    <a:p>
                      <a:r>
                        <a:rPr lang="en-GB" sz="1400" dirty="0" smtClean="0"/>
                        <a:t>Not so effective</a:t>
                      </a:r>
                      <a:endParaRPr lang="en-GB" sz="1400" dirty="0"/>
                    </a:p>
                  </a:txBody>
                  <a:tcPr marL="73649" marR="73649" marT="45727" marB="45727"/>
                </a:tc>
              </a:tr>
              <a:tr h="13597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Legislation – granting consent on behalf of the people.  On the whole this works well and laws are respected because they have been legitimised by Parliament.</a:t>
                      </a:r>
                      <a:endParaRPr lang="en-GB" sz="1600" dirty="0" smtClean="0"/>
                    </a:p>
                  </a:txBody>
                  <a:tcPr marL="73649" marR="73649" marT="45727" marB="45727"/>
                </a:tc>
                <a:tc>
                  <a:txBody>
                    <a:bodyPr/>
                    <a:lstStyle/>
                    <a:p>
                      <a:r>
                        <a:rPr lang="en-GB" sz="1600" dirty="0" smtClean="0"/>
                        <a:t>Governmental legislation tends to be the only type</a:t>
                      </a:r>
                      <a:r>
                        <a:rPr lang="en-GB" sz="1600" baseline="0" dirty="0" smtClean="0"/>
                        <a:t> that stands a high chance of becoming law </a:t>
                      </a:r>
                      <a:endParaRPr lang="en-GB" sz="1600" dirty="0"/>
                    </a:p>
                  </a:txBody>
                  <a:tcPr marL="73649" marR="73649" marT="45727" marB="45727"/>
                </a:tc>
              </a:tr>
              <a:tr h="1711499">
                <a:tc>
                  <a:txBody>
                    <a:bodyPr/>
                    <a:lstStyle/>
                    <a:p>
                      <a:r>
                        <a:rPr lang="en-GB" sz="1600" dirty="0" smtClean="0"/>
                        <a:t>The inbuilt majority that often exists in parliament allows for substantial legislative changes to take place </a:t>
                      </a:r>
                      <a:endParaRPr lang="en-GB" sz="1600" dirty="0"/>
                    </a:p>
                  </a:txBody>
                  <a:tcPr marL="73649" marR="73649" marT="45727" marB="45727"/>
                </a:tc>
                <a:tc>
                  <a:txBody>
                    <a:bodyPr/>
                    <a:lstStyle/>
                    <a:p>
                      <a:r>
                        <a:rPr lang="en-GB" sz="1600" dirty="0" smtClean="0"/>
                        <a:t>The procedures in Parliament in respect of passing legislation are ancient and can be deemed inefficient.  They do tend</a:t>
                      </a:r>
                      <a:r>
                        <a:rPr lang="en-GB" sz="1600" baseline="0" dirty="0" smtClean="0"/>
                        <a:t> to take a long time.</a:t>
                      </a:r>
                      <a:endParaRPr lang="en-GB" sz="1600" dirty="0"/>
                    </a:p>
                  </a:txBody>
                  <a:tcPr marL="73649" marR="73649" marT="45727" marB="45727"/>
                </a:tc>
              </a:tr>
              <a:tr h="12448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PMBs</a:t>
                      </a:r>
                      <a:r>
                        <a:rPr lang="en-GB" sz="1600" baseline="0" dirty="0" smtClean="0"/>
                        <a:t> can and have been passed in the past </a:t>
                      </a:r>
                      <a:endParaRPr lang="en-GB" sz="1600" dirty="0" smtClean="0"/>
                    </a:p>
                  </a:txBody>
                  <a:tcPr marL="73649" marR="73649" marT="45727" marB="45727"/>
                </a:tc>
                <a:tc>
                  <a:txBody>
                    <a:bodyPr/>
                    <a:lstStyle/>
                    <a:p>
                      <a:r>
                        <a:rPr lang="en-GB" sz="1600" dirty="0" smtClean="0"/>
                        <a:t>The process</a:t>
                      </a:r>
                      <a:r>
                        <a:rPr lang="en-GB" sz="1600" baseline="0" dirty="0" smtClean="0"/>
                        <a:t> </a:t>
                      </a:r>
                      <a:r>
                        <a:rPr lang="en-GB" sz="1600" dirty="0" smtClean="0"/>
                        <a:t>is dominated</a:t>
                      </a:r>
                      <a:r>
                        <a:rPr lang="en-GB" sz="1600" baseline="0" dirty="0" smtClean="0"/>
                        <a:t> by the party system, both through whips and bill committees </a:t>
                      </a:r>
                      <a:endParaRPr lang="en-GB" sz="1600" dirty="0"/>
                    </a:p>
                  </a:txBody>
                  <a:tcPr marL="73649" marR="73649" marT="45727" marB="45727"/>
                </a:tc>
              </a:tr>
              <a:tr h="12448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The House of Lords has the ability to highlight weaknesses in legislation and is listened to </a:t>
                      </a:r>
                    </a:p>
                    <a:p>
                      <a:endParaRPr lang="en-GB" sz="1600" dirty="0"/>
                    </a:p>
                  </a:txBody>
                  <a:tcPr marL="73649" marR="73649" marT="45727" marB="45727"/>
                </a:tc>
                <a:tc>
                  <a:txBody>
                    <a:bodyPr/>
                    <a:lstStyle/>
                    <a:p>
                      <a:r>
                        <a:rPr lang="en-GB" sz="1600" dirty="0" smtClean="0"/>
                        <a:t>The</a:t>
                      </a:r>
                      <a:r>
                        <a:rPr lang="en-GB" sz="1600" baseline="0" dirty="0" smtClean="0"/>
                        <a:t> House of Lords has little real power over the legislative process </a:t>
                      </a:r>
                      <a:endParaRPr lang="en-GB" sz="1600" dirty="0"/>
                    </a:p>
                  </a:txBody>
                  <a:tcPr marL="73649" marR="73649" marT="45727" marB="45727"/>
                </a:tc>
              </a:tr>
            </a:tbl>
          </a:graphicData>
        </a:graphic>
      </p:graphicFrame>
    </p:spTree>
    <p:extLst>
      <p:ext uri="{BB962C8B-B14F-4D97-AF65-F5344CB8AC3E}">
        <p14:creationId xmlns:p14="http://schemas.microsoft.com/office/powerpoint/2010/main" val="20918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Debate – can you remember so of the ‘great’ debates we looked at last week? </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58012" y="3068960"/>
            <a:ext cx="3810000" cy="254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176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838"/>
          </a:xfrm>
        </p:spPr>
        <p:txBody>
          <a:bodyPr/>
          <a:lstStyle/>
          <a:p>
            <a:pPr fontAlgn="auto">
              <a:spcAft>
                <a:spcPts val="0"/>
              </a:spcAft>
              <a:defRPr/>
            </a:pPr>
            <a:r>
              <a:rPr lang="en-GB" dirty="0" smtClean="0">
                <a:solidFill>
                  <a:schemeClr val="accent1">
                    <a:tint val="88000"/>
                    <a:satMod val="150000"/>
                  </a:schemeClr>
                </a:solidFill>
              </a:rPr>
              <a:t>Debate - </a:t>
            </a:r>
            <a:endParaRPr lang="en-GB" dirty="0">
              <a:solidFill>
                <a:schemeClr val="accent1">
                  <a:tint val="88000"/>
                  <a:satMod val="150000"/>
                </a:schemeClr>
              </a:solidFill>
            </a:endParaRPr>
          </a:p>
        </p:txBody>
      </p:sp>
      <p:sp>
        <p:nvSpPr>
          <p:cNvPr id="15363" name="Text Placeholder 2"/>
          <p:cNvSpPr>
            <a:spLocks noGrp="1"/>
          </p:cNvSpPr>
          <p:nvPr>
            <p:ph type="body" sz="half" idx="1"/>
          </p:nvPr>
        </p:nvSpPr>
        <p:spPr>
          <a:xfrm>
            <a:off x="539750" y="1341438"/>
            <a:ext cx="4176713" cy="5111750"/>
          </a:xfrm>
        </p:spPr>
        <p:txBody>
          <a:bodyPr/>
          <a:lstStyle/>
          <a:p>
            <a:r>
              <a:rPr lang="en-GB" altLang="en-US" dirty="0" smtClean="0"/>
              <a:t>Read through the passages on pages 28-30 and answer the questions about Debate on page 31 </a:t>
            </a:r>
          </a:p>
          <a:p>
            <a:pPr>
              <a:buFont typeface="+mj-lt"/>
              <a:buAutoNum type="arabicPeriod"/>
            </a:pPr>
            <a:r>
              <a:rPr lang="en-GB" altLang="en-US" dirty="0" smtClean="0"/>
              <a:t>What are the main purposes of debates in the </a:t>
            </a:r>
            <a:r>
              <a:rPr lang="en-GB" altLang="en-US" dirty="0" err="1" smtClean="0"/>
              <a:t>HoC</a:t>
            </a:r>
            <a:r>
              <a:rPr lang="en-GB" altLang="en-US" dirty="0" smtClean="0"/>
              <a:t>?</a:t>
            </a:r>
          </a:p>
          <a:p>
            <a:pPr>
              <a:buFont typeface="+mj-lt"/>
              <a:buAutoNum type="arabicPeriod"/>
            </a:pPr>
            <a:endParaRPr lang="en-GB" altLang="en-US" dirty="0"/>
          </a:p>
          <a:p>
            <a:pPr>
              <a:buFont typeface="+mj-lt"/>
              <a:buAutoNum type="arabicPeriod"/>
            </a:pPr>
            <a:r>
              <a:rPr lang="en-GB" altLang="en-US" dirty="0" smtClean="0"/>
              <a:t>Explain why informal processes are important</a:t>
            </a:r>
          </a:p>
          <a:p>
            <a:pPr>
              <a:buFont typeface="+mj-lt"/>
              <a:buAutoNum type="arabicPeriod"/>
            </a:pPr>
            <a:endParaRPr lang="en-GB" altLang="en-US" dirty="0"/>
          </a:p>
          <a:p>
            <a:pPr>
              <a:buFont typeface="+mj-lt"/>
              <a:buAutoNum type="arabicPeriod"/>
            </a:pPr>
            <a:r>
              <a:rPr lang="en-GB" altLang="en-US" dirty="0" smtClean="0"/>
              <a:t>Discuss the relative importance of formal and informal processes through which backbench MPs can attempt to influence the work of governments </a:t>
            </a:r>
          </a:p>
        </p:txBody>
      </p:sp>
      <p:pic>
        <p:nvPicPr>
          <p:cNvPr id="15364"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3438" y="2060575"/>
            <a:ext cx="3810000" cy="254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838"/>
          </a:xfrm>
        </p:spPr>
        <p:txBody>
          <a:bodyPr/>
          <a:lstStyle/>
          <a:p>
            <a:pPr fontAlgn="auto">
              <a:spcAft>
                <a:spcPts val="0"/>
              </a:spcAft>
              <a:defRPr/>
            </a:pPr>
            <a:r>
              <a:rPr lang="en-GB" dirty="0" smtClean="0">
                <a:solidFill>
                  <a:schemeClr val="accent1">
                    <a:tint val="88000"/>
                    <a:satMod val="150000"/>
                  </a:schemeClr>
                </a:solidFill>
              </a:rPr>
              <a:t>Debate - </a:t>
            </a:r>
            <a:endParaRPr lang="en-GB" dirty="0">
              <a:solidFill>
                <a:schemeClr val="accent1">
                  <a:tint val="88000"/>
                  <a:satMod val="150000"/>
                </a:schemeClr>
              </a:solidFill>
            </a:endParaRPr>
          </a:p>
        </p:txBody>
      </p:sp>
      <p:sp>
        <p:nvSpPr>
          <p:cNvPr id="15363" name="Text Placeholder 2"/>
          <p:cNvSpPr>
            <a:spLocks noGrp="1"/>
          </p:cNvSpPr>
          <p:nvPr>
            <p:ph type="body" sz="half" idx="1"/>
          </p:nvPr>
        </p:nvSpPr>
        <p:spPr>
          <a:xfrm>
            <a:off x="539750" y="1341438"/>
            <a:ext cx="4176713" cy="5111750"/>
          </a:xfrm>
        </p:spPr>
        <p:txBody>
          <a:bodyPr/>
          <a:lstStyle/>
          <a:p>
            <a:r>
              <a:rPr lang="en-GB" altLang="en-US" dirty="0" smtClean="0"/>
              <a:t>Read through the passages on pages 28-30 and answer the questions about Debate on page 31 </a:t>
            </a:r>
          </a:p>
          <a:p>
            <a:endParaRPr lang="en-GB" altLang="en-US" dirty="0" smtClean="0"/>
          </a:p>
          <a:p>
            <a:endParaRPr lang="en-GB" altLang="en-US" dirty="0"/>
          </a:p>
          <a:p>
            <a:r>
              <a:rPr lang="en-GB" altLang="en-US" dirty="0" smtClean="0"/>
              <a:t>Why do you think this is sometimes called yah boo politics?</a:t>
            </a:r>
          </a:p>
        </p:txBody>
      </p:sp>
      <p:pic>
        <p:nvPicPr>
          <p:cNvPr id="15364"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3438" y="2060575"/>
            <a:ext cx="3810000" cy="254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365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04664"/>
            <a:ext cx="7772400" cy="1143000"/>
          </a:xfrm>
        </p:spPr>
        <p:txBody>
          <a:bodyPr>
            <a:noAutofit/>
          </a:bodyPr>
          <a:lstStyle/>
          <a:p>
            <a:pPr fontAlgn="auto">
              <a:spcAft>
                <a:spcPts val="0"/>
              </a:spcAft>
              <a:defRPr/>
            </a:pPr>
            <a:r>
              <a:rPr lang="en-GB" sz="2400" dirty="0" smtClean="0">
                <a:solidFill>
                  <a:schemeClr val="accent1">
                    <a:tint val="88000"/>
                    <a:satMod val="150000"/>
                  </a:schemeClr>
                </a:solidFill>
              </a:rPr>
              <a:t>If you were a Conservative MP for SW Surrey, how would you vote on an increase in higher rate taxation, based on these models?</a:t>
            </a:r>
            <a:endParaRPr lang="en-GB" sz="2400" dirty="0">
              <a:solidFill>
                <a:schemeClr val="accent1">
                  <a:tint val="88000"/>
                  <a:satMod val="150000"/>
                </a:schemeClr>
              </a:solidFill>
            </a:endParaRPr>
          </a:p>
        </p:txBody>
      </p:sp>
      <p:graphicFrame>
        <p:nvGraphicFramePr>
          <p:cNvPr id="6" name="ClipArt Placeholder 5"/>
          <p:cNvGraphicFramePr>
            <a:graphicFrameLocks noGrp="1"/>
          </p:cNvGraphicFramePr>
          <p:nvPr>
            <p:ph type="clipArt" sz="half" idx="2"/>
            <p:extLst>
              <p:ext uri="{D42A27DB-BD31-4B8C-83A1-F6EECF244321}">
                <p14:modId xmlns:p14="http://schemas.microsoft.com/office/powerpoint/2010/main" val="1677358722"/>
              </p:ext>
            </p:extLst>
          </p:nvPr>
        </p:nvGraphicFramePr>
        <p:xfrm>
          <a:off x="684213" y="1916832"/>
          <a:ext cx="7848600" cy="4365624"/>
        </p:xfrm>
        <a:graphic>
          <a:graphicData uri="http://schemas.openxmlformats.org/drawingml/2006/table">
            <a:tbl>
              <a:tblPr firstRow="1" firstCol="1" bandRow="1">
                <a:tableStyleId>{5940675A-B579-460E-94D1-54222C63F5DA}</a:tableStyleId>
              </a:tblPr>
              <a:tblGrid>
                <a:gridCol w="3100992"/>
                <a:gridCol w="4747608"/>
              </a:tblGrid>
              <a:tr h="1455208">
                <a:tc>
                  <a:txBody>
                    <a:bodyPr/>
                    <a:lstStyle/>
                    <a:p>
                      <a:pPr>
                        <a:lnSpc>
                          <a:spcPct val="115000"/>
                        </a:lnSpc>
                        <a:spcAft>
                          <a:spcPts val="0"/>
                        </a:spcAft>
                      </a:pPr>
                      <a:r>
                        <a:rPr lang="en-GB" sz="1600" dirty="0">
                          <a:effectLst/>
                        </a:rPr>
                        <a:t> </a:t>
                      </a:r>
                    </a:p>
                    <a:p>
                      <a:pPr marL="0" lvl="0" indent="0">
                        <a:lnSpc>
                          <a:spcPct val="115000"/>
                        </a:lnSpc>
                        <a:spcAft>
                          <a:spcPts val="0"/>
                        </a:spcAft>
                        <a:buFont typeface="+mj-lt"/>
                        <a:buNone/>
                      </a:pPr>
                      <a:r>
                        <a:rPr lang="en-GB" sz="1600" dirty="0">
                          <a:effectLst/>
                        </a:rPr>
                        <a:t>The Trustee Model</a:t>
                      </a:r>
                    </a:p>
                    <a:p>
                      <a:pPr>
                        <a:lnSpc>
                          <a:spcPct val="115000"/>
                        </a:lnSpc>
                        <a:spcAft>
                          <a:spcPts val="0"/>
                        </a:spcAft>
                      </a:pPr>
                      <a:r>
                        <a:rPr lang="en-GB" sz="1600" dirty="0">
                          <a:effectLst/>
                        </a:rPr>
                        <a:t> </a:t>
                      </a:r>
                    </a:p>
                    <a:p>
                      <a:pPr>
                        <a:lnSpc>
                          <a:spcPct val="115000"/>
                        </a:lnSpc>
                        <a:spcAft>
                          <a:spcPts val="0"/>
                        </a:spcAft>
                      </a:pPr>
                      <a:r>
                        <a:rPr lang="en-GB" sz="1600" dirty="0">
                          <a:effectLst/>
                        </a:rPr>
                        <a:t> </a:t>
                      </a:r>
                    </a:p>
                    <a:p>
                      <a:pPr>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78" marR="68578" marT="0" marB="0">
                    <a:solidFill>
                      <a:schemeClr val="bg1"/>
                    </a:solidFill>
                  </a:tcPr>
                </a:tc>
                <a:tc>
                  <a:txBody>
                    <a:bodyPr/>
                    <a:lstStyle/>
                    <a:p>
                      <a:pPr>
                        <a:lnSpc>
                          <a:spcPct val="115000"/>
                        </a:lnSpc>
                        <a:spcAft>
                          <a:spcPts val="0"/>
                        </a:spcAft>
                      </a:pPr>
                      <a:r>
                        <a:rPr lang="en-GB" sz="1600" dirty="0">
                          <a:effectLst/>
                        </a:rPr>
                        <a:t> </a:t>
                      </a:r>
                      <a:r>
                        <a:rPr lang="en-GB" sz="1600" dirty="0" smtClean="0">
                          <a:effectLst/>
                        </a:rPr>
                        <a:t>This kind of model is allowed freedom to make choices</a:t>
                      </a:r>
                      <a:r>
                        <a:rPr lang="en-GB" sz="1600" baseline="0" dirty="0" smtClean="0">
                          <a:effectLst/>
                        </a:rPr>
                        <a:t> and respond to situations as he or she sees fit trusted to know best.</a:t>
                      </a:r>
                      <a:endParaRPr lang="en-GB" sz="1600" dirty="0">
                        <a:effectLst/>
                        <a:latin typeface="Calibri"/>
                        <a:ea typeface="Times New Roman"/>
                        <a:cs typeface="Times New Roman"/>
                      </a:endParaRPr>
                    </a:p>
                  </a:txBody>
                  <a:tcPr marL="68578" marR="68578" marT="0" marB="0">
                    <a:solidFill>
                      <a:schemeClr val="bg1"/>
                    </a:solidFill>
                  </a:tcPr>
                </a:tc>
              </a:tr>
              <a:tr h="1455208">
                <a:tc>
                  <a:txBody>
                    <a:bodyPr/>
                    <a:lstStyle/>
                    <a:p>
                      <a:pPr>
                        <a:lnSpc>
                          <a:spcPct val="115000"/>
                        </a:lnSpc>
                        <a:spcAft>
                          <a:spcPts val="0"/>
                        </a:spcAft>
                      </a:pPr>
                      <a:r>
                        <a:rPr lang="en-GB" sz="1600" dirty="0">
                          <a:effectLst/>
                        </a:rPr>
                        <a:t> </a:t>
                      </a:r>
                    </a:p>
                    <a:p>
                      <a:pPr marL="0" lvl="0" indent="0">
                        <a:lnSpc>
                          <a:spcPct val="115000"/>
                        </a:lnSpc>
                        <a:spcAft>
                          <a:spcPts val="0"/>
                        </a:spcAft>
                        <a:buFont typeface="+mj-lt"/>
                        <a:buNone/>
                      </a:pPr>
                      <a:r>
                        <a:rPr lang="en-GB" sz="1600" dirty="0">
                          <a:effectLst/>
                        </a:rPr>
                        <a:t>The Delegate Model</a:t>
                      </a:r>
                    </a:p>
                    <a:p>
                      <a:pPr>
                        <a:lnSpc>
                          <a:spcPct val="115000"/>
                        </a:lnSpc>
                        <a:spcAft>
                          <a:spcPts val="0"/>
                        </a:spcAft>
                      </a:pPr>
                      <a:r>
                        <a:rPr lang="en-GB" sz="1600" dirty="0">
                          <a:effectLst/>
                        </a:rPr>
                        <a:t> </a:t>
                      </a:r>
                    </a:p>
                    <a:p>
                      <a:pPr>
                        <a:lnSpc>
                          <a:spcPct val="115000"/>
                        </a:lnSpc>
                        <a:spcAft>
                          <a:spcPts val="0"/>
                        </a:spcAft>
                      </a:pPr>
                      <a:r>
                        <a:rPr lang="en-GB" sz="1600" dirty="0">
                          <a:effectLst/>
                        </a:rPr>
                        <a:t> </a:t>
                      </a:r>
                    </a:p>
                    <a:p>
                      <a:pPr>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78" marR="68578" marT="0" marB="0">
                    <a:solidFill>
                      <a:schemeClr val="bg1"/>
                    </a:solidFill>
                  </a:tcPr>
                </a:tc>
                <a:tc>
                  <a:txBody>
                    <a:bodyPr/>
                    <a:lstStyle/>
                    <a:p>
                      <a:pPr>
                        <a:lnSpc>
                          <a:spcPct val="115000"/>
                        </a:lnSpc>
                        <a:spcAft>
                          <a:spcPts val="0"/>
                        </a:spcAft>
                      </a:pPr>
                      <a:r>
                        <a:rPr lang="en-GB" sz="1600" dirty="0">
                          <a:effectLst/>
                        </a:rPr>
                        <a:t> </a:t>
                      </a:r>
                      <a:r>
                        <a:rPr lang="en-GB" sz="1600" dirty="0" smtClean="0">
                          <a:effectLst/>
                        </a:rPr>
                        <a:t>This</a:t>
                      </a:r>
                      <a:r>
                        <a:rPr lang="en-GB" sz="1600" baseline="0" dirty="0" smtClean="0">
                          <a:effectLst/>
                        </a:rPr>
                        <a:t> kind of model is expected to do exactly as the voter requires, like a puppet.</a:t>
                      </a:r>
                      <a:endParaRPr lang="en-GB" sz="1600" dirty="0">
                        <a:effectLst/>
                        <a:latin typeface="Calibri"/>
                        <a:ea typeface="Times New Roman"/>
                        <a:cs typeface="Times New Roman"/>
                      </a:endParaRPr>
                    </a:p>
                  </a:txBody>
                  <a:tcPr marL="68578" marR="68578" marT="0" marB="0">
                    <a:solidFill>
                      <a:schemeClr val="bg1"/>
                    </a:solidFill>
                  </a:tcPr>
                </a:tc>
              </a:tr>
              <a:tr h="1455208">
                <a:tc>
                  <a:txBody>
                    <a:bodyPr/>
                    <a:lstStyle/>
                    <a:p>
                      <a:pPr>
                        <a:lnSpc>
                          <a:spcPct val="115000"/>
                        </a:lnSpc>
                        <a:spcAft>
                          <a:spcPts val="0"/>
                        </a:spcAft>
                      </a:pPr>
                      <a:r>
                        <a:rPr lang="en-GB" sz="1600" dirty="0">
                          <a:effectLst/>
                        </a:rPr>
                        <a:t> </a:t>
                      </a:r>
                    </a:p>
                    <a:p>
                      <a:pPr marL="0" lvl="0" indent="0">
                        <a:lnSpc>
                          <a:spcPct val="115000"/>
                        </a:lnSpc>
                        <a:spcAft>
                          <a:spcPts val="0"/>
                        </a:spcAft>
                        <a:buFont typeface="+mj-lt"/>
                        <a:buNone/>
                      </a:pPr>
                      <a:r>
                        <a:rPr lang="en-GB" sz="1600" dirty="0">
                          <a:effectLst/>
                        </a:rPr>
                        <a:t>The Mandate Model</a:t>
                      </a:r>
                    </a:p>
                    <a:p>
                      <a:pPr>
                        <a:lnSpc>
                          <a:spcPct val="115000"/>
                        </a:lnSpc>
                        <a:spcAft>
                          <a:spcPts val="0"/>
                        </a:spcAft>
                      </a:pPr>
                      <a:r>
                        <a:rPr lang="en-GB" sz="1600" dirty="0">
                          <a:effectLst/>
                        </a:rPr>
                        <a:t> </a:t>
                      </a:r>
                    </a:p>
                    <a:p>
                      <a:pPr>
                        <a:lnSpc>
                          <a:spcPct val="115000"/>
                        </a:lnSpc>
                        <a:spcAft>
                          <a:spcPts val="0"/>
                        </a:spcAft>
                      </a:pPr>
                      <a:r>
                        <a:rPr lang="en-GB" sz="1600" dirty="0">
                          <a:effectLst/>
                        </a:rPr>
                        <a:t> </a:t>
                      </a:r>
                    </a:p>
                    <a:p>
                      <a:pPr>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78" marR="68578" marT="0" marB="0">
                    <a:solidFill>
                      <a:schemeClr val="bg1"/>
                    </a:solidFill>
                  </a:tcPr>
                </a:tc>
                <a:tc>
                  <a:txBody>
                    <a:bodyPr/>
                    <a:lstStyle/>
                    <a:p>
                      <a:pPr>
                        <a:lnSpc>
                          <a:spcPct val="115000"/>
                        </a:lnSpc>
                        <a:spcAft>
                          <a:spcPts val="0"/>
                        </a:spcAft>
                      </a:pPr>
                      <a:r>
                        <a:rPr lang="en-GB" sz="1600" dirty="0">
                          <a:effectLst/>
                        </a:rPr>
                        <a:t> </a:t>
                      </a:r>
                      <a:r>
                        <a:rPr lang="en-GB" sz="1600" dirty="0" smtClean="0">
                          <a:effectLst/>
                        </a:rPr>
                        <a:t>This kind of model is expected to do only what they promised and obtained consent</a:t>
                      </a:r>
                      <a:r>
                        <a:rPr lang="en-GB" sz="1600" baseline="0" dirty="0" smtClean="0">
                          <a:effectLst/>
                        </a:rPr>
                        <a:t> from the voters for.</a:t>
                      </a:r>
                      <a:endParaRPr lang="en-GB" sz="1600" dirty="0">
                        <a:effectLst/>
                        <a:latin typeface="Calibri"/>
                        <a:ea typeface="Times New Roman"/>
                        <a:cs typeface="Times New Roman"/>
                      </a:endParaRPr>
                    </a:p>
                  </a:txBody>
                  <a:tcPr marL="68578" marR="68578"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04664"/>
            <a:ext cx="7772400" cy="1143000"/>
          </a:xfrm>
        </p:spPr>
        <p:txBody>
          <a:bodyPr>
            <a:noAutofit/>
          </a:bodyPr>
          <a:lstStyle/>
          <a:p>
            <a:pPr fontAlgn="auto">
              <a:spcAft>
                <a:spcPts val="0"/>
              </a:spcAft>
              <a:defRPr/>
            </a:pPr>
            <a:r>
              <a:rPr lang="en-GB" sz="2400" dirty="0" smtClean="0">
                <a:solidFill>
                  <a:schemeClr val="accent1">
                    <a:tint val="88000"/>
                    <a:satMod val="150000"/>
                  </a:schemeClr>
                </a:solidFill>
              </a:rPr>
              <a:t>Theories of representation – copy this information to page 32 in your booklet </a:t>
            </a:r>
            <a:br>
              <a:rPr lang="en-GB" sz="2400" dirty="0" smtClean="0">
                <a:solidFill>
                  <a:schemeClr val="accent1">
                    <a:tint val="88000"/>
                    <a:satMod val="150000"/>
                  </a:schemeClr>
                </a:solidFill>
              </a:rPr>
            </a:br>
            <a:endParaRPr lang="en-GB" sz="2400" dirty="0">
              <a:solidFill>
                <a:schemeClr val="accent1">
                  <a:tint val="88000"/>
                  <a:satMod val="150000"/>
                </a:schemeClr>
              </a:solidFill>
            </a:endParaRPr>
          </a:p>
        </p:txBody>
      </p:sp>
      <p:graphicFrame>
        <p:nvGraphicFramePr>
          <p:cNvPr id="6" name="ClipArt Placeholder 5"/>
          <p:cNvGraphicFramePr>
            <a:graphicFrameLocks noGrp="1"/>
          </p:cNvGraphicFramePr>
          <p:nvPr>
            <p:ph type="clipArt" sz="half" idx="2"/>
          </p:nvPr>
        </p:nvGraphicFramePr>
        <p:xfrm>
          <a:off x="684213" y="1916832"/>
          <a:ext cx="7848600" cy="4365624"/>
        </p:xfrm>
        <a:graphic>
          <a:graphicData uri="http://schemas.openxmlformats.org/drawingml/2006/table">
            <a:tbl>
              <a:tblPr firstRow="1" firstCol="1" bandRow="1">
                <a:tableStyleId>{5940675A-B579-460E-94D1-54222C63F5DA}</a:tableStyleId>
              </a:tblPr>
              <a:tblGrid>
                <a:gridCol w="3100992"/>
                <a:gridCol w="4747608"/>
              </a:tblGrid>
              <a:tr h="1455208">
                <a:tc>
                  <a:txBody>
                    <a:bodyPr/>
                    <a:lstStyle/>
                    <a:p>
                      <a:pPr>
                        <a:lnSpc>
                          <a:spcPct val="115000"/>
                        </a:lnSpc>
                        <a:spcAft>
                          <a:spcPts val="0"/>
                        </a:spcAft>
                      </a:pPr>
                      <a:r>
                        <a:rPr lang="en-GB" sz="1600" dirty="0">
                          <a:effectLst/>
                        </a:rPr>
                        <a:t> </a:t>
                      </a:r>
                    </a:p>
                    <a:p>
                      <a:pPr marL="0" lvl="0" indent="0">
                        <a:lnSpc>
                          <a:spcPct val="115000"/>
                        </a:lnSpc>
                        <a:spcAft>
                          <a:spcPts val="0"/>
                        </a:spcAft>
                        <a:buFont typeface="+mj-lt"/>
                        <a:buNone/>
                      </a:pPr>
                      <a:r>
                        <a:rPr lang="en-GB" sz="1600" dirty="0">
                          <a:effectLst/>
                        </a:rPr>
                        <a:t>The Trustee Model</a:t>
                      </a:r>
                    </a:p>
                    <a:p>
                      <a:pPr>
                        <a:lnSpc>
                          <a:spcPct val="115000"/>
                        </a:lnSpc>
                        <a:spcAft>
                          <a:spcPts val="0"/>
                        </a:spcAft>
                      </a:pPr>
                      <a:r>
                        <a:rPr lang="en-GB" sz="1600" dirty="0">
                          <a:effectLst/>
                        </a:rPr>
                        <a:t> </a:t>
                      </a:r>
                    </a:p>
                    <a:p>
                      <a:pPr>
                        <a:lnSpc>
                          <a:spcPct val="115000"/>
                        </a:lnSpc>
                        <a:spcAft>
                          <a:spcPts val="0"/>
                        </a:spcAft>
                      </a:pPr>
                      <a:r>
                        <a:rPr lang="en-GB" sz="1600" dirty="0">
                          <a:effectLst/>
                        </a:rPr>
                        <a:t> </a:t>
                      </a:r>
                    </a:p>
                    <a:p>
                      <a:pPr>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78" marR="68578" marT="0" marB="0">
                    <a:solidFill>
                      <a:schemeClr val="bg1"/>
                    </a:solidFill>
                  </a:tcPr>
                </a:tc>
                <a:tc>
                  <a:txBody>
                    <a:bodyPr/>
                    <a:lstStyle/>
                    <a:p>
                      <a:pPr>
                        <a:lnSpc>
                          <a:spcPct val="115000"/>
                        </a:lnSpc>
                        <a:spcAft>
                          <a:spcPts val="0"/>
                        </a:spcAft>
                      </a:pPr>
                      <a:r>
                        <a:rPr lang="en-GB" sz="1600" dirty="0">
                          <a:effectLst/>
                        </a:rPr>
                        <a:t> </a:t>
                      </a:r>
                      <a:r>
                        <a:rPr lang="en-GB" sz="1600" dirty="0" smtClean="0">
                          <a:effectLst/>
                        </a:rPr>
                        <a:t>This kind of model is allowed freedom to make choices</a:t>
                      </a:r>
                      <a:r>
                        <a:rPr lang="en-GB" sz="1600" baseline="0" dirty="0" smtClean="0">
                          <a:effectLst/>
                        </a:rPr>
                        <a:t> and respond to situations as he or she sees fit trusted to know best.</a:t>
                      </a:r>
                      <a:endParaRPr lang="en-GB" sz="1600" dirty="0">
                        <a:effectLst/>
                        <a:latin typeface="Calibri"/>
                        <a:ea typeface="Times New Roman"/>
                        <a:cs typeface="Times New Roman"/>
                      </a:endParaRPr>
                    </a:p>
                  </a:txBody>
                  <a:tcPr marL="68578" marR="68578" marT="0" marB="0">
                    <a:solidFill>
                      <a:schemeClr val="bg1"/>
                    </a:solidFill>
                  </a:tcPr>
                </a:tc>
              </a:tr>
              <a:tr h="1455208">
                <a:tc>
                  <a:txBody>
                    <a:bodyPr/>
                    <a:lstStyle/>
                    <a:p>
                      <a:pPr>
                        <a:lnSpc>
                          <a:spcPct val="115000"/>
                        </a:lnSpc>
                        <a:spcAft>
                          <a:spcPts val="0"/>
                        </a:spcAft>
                      </a:pPr>
                      <a:r>
                        <a:rPr lang="en-GB" sz="1600" dirty="0">
                          <a:effectLst/>
                        </a:rPr>
                        <a:t> </a:t>
                      </a:r>
                    </a:p>
                    <a:p>
                      <a:pPr marL="0" lvl="0" indent="0">
                        <a:lnSpc>
                          <a:spcPct val="115000"/>
                        </a:lnSpc>
                        <a:spcAft>
                          <a:spcPts val="0"/>
                        </a:spcAft>
                        <a:buFont typeface="+mj-lt"/>
                        <a:buNone/>
                      </a:pPr>
                      <a:r>
                        <a:rPr lang="en-GB" sz="1600" dirty="0">
                          <a:effectLst/>
                        </a:rPr>
                        <a:t>The Delegate Model</a:t>
                      </a:r>
                    </a:p>
                    <a:p>
                      <a:pPr>
                        <a:lnSpc>
                          <a:spcPct val="115000"/>
                        </a:lnSpc>
                        <a:spcAft>
                          <a:spcPts val="0"/>
                        </a:spcAft>
                      </a:pPr>
                      <a:r>
                        <a:rPr lang="en-GB" sz="1600" dirty="0">
                          <a:effectLst/>
                        </a:rPr>
                        <a:t> </a:t>
                      </a:r>
                    </a:p>
                    <a:p>
                      <a:pPr>
                        <a:lnSpc>
                          <a:spcPct val="115000"/>
                        </a:lnSpc>
                        <a:spcAft>
                          <a:spcPts val="0"/>
                        </a:spcAft>
                      </a:pPr>
                      <a:r>
                        <a:rPr lang="en-GB" sz="1600" dirty="0">
                          <a:effectLst/>
                        </a:rPr>
                        <a:t> </a:t>
                      </a:r>
                    </a:p>
                    <a:p>
                      <a:pPr>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78" marR="68578" marT="0" marB="0">
                    <a:solidFill>
                      <a:schemeClr val="bg1"/>
                    </a:solidFill>
                  </a:tcPr>
                </a:tc>
                <a:tc>
                  <a:txBody>
                    <a:bodyPr/>
                    <a:lstStyle/>
                    <a:p>
                      <a:pPr>
                        <a:lnSpc>
                          <a:spcPct val="115000"/>
                        </a:lnSpc>
                        <a:spcAft>
                          <a:spcPts val="0"/>
                        </a:spcAft>
                      </a:pPr>
                      <a:r>
                        <a:rPr lang="en-GB" sz="1600" dirty="0">
                          <a:effectLst/>
                        </a:rPr>
                        <a:t> </a:t>
                      </a:r>
                      <a:r>
                        <a:rPr lang="en-GB" sz="1600" dirty="0" smtClean="0">
                          <a:effectLst/>
                        </a:rPr>
                        <a:t>This</a:t>
                      </a:r>
                      <a:r>
                        <a:rPr lang="en-GB" sz="1600" baseline="0" dirty="0" smtClean="0">
                          <a:effectLst/>
                        </a:rPr>
                        <a:t> kind of model is expected to do exactly as the voter requires, like a puppet.</a:t>
                      </a:r>
                      <a:endParaRPr lang="en-GB" sz="1600" dirty="0">
                        <a:effectLst/>
                        <a:latin typeface="Calibri"/>
                        <a:ea typeface="Times New Roman"/>
                        <a:cs typeface="Times New Roman"/>
                      </a:endParaRPr>
                    </a:p>
                  </a:txBody>
                  <a:tcPr marL="68578" marR="68578" marT="0" marB="0">
                    <a:solidFill>
                      <a:schemeClr val="bg1"/>
                    </a:solidFill>
                  </a:tcPr>
                </a:tc>
              </a:tr>
              <a:tr h="1455208">
                <a:tc>
                  <a:txBody>
                    <a:bodyPr/>
                    <a:lstStyle/>
                    <a:p>
                      <a:pPr>
                        <a:lnSpc>
                          <a:spcPct val="115000"/>
                        </a:lnSpc>
                        <a:spcAft>
                          <a:spcPts val="0"/>
                        </a:spcAft>
                      </a:pPr>
                      <a:r>
                        <a:rPr lang="en-GB" sz="1600" dirty="0">
                          <a:effectLst/>
                        </a:rPr>
                        <a:t> </a:t>
                      </a:r>
                    </a:p>
                    <a:p>
                      <a:pPr marL="0" lvl="0" indent="0">
                        <a:lnSpc>
                          <a:spcPct val="115000"/>
                        </a:lnSpc>
                        <a:spcAft>
                          <a:spcPts val="0"/>
                        </a:spcAft>
                        <a:buFont typeface="+mj-lt"/>
                        <a:buNone/>
                      </a:pPr>
                      <a:r>
                        <a:rPr lang="en-GB" sz="1600" dirty="0">
                          <a:effectLst/>
                        </a:rPr>
                        <a:t>The Mandate Model</a:t>
                      </a:r>
                    </a:p>
                    <a:p>
                      <a:pPr>
                        <a:lnSpc>
                          <a:spcPct val="115000"/>
                        </a:lnSpc>
                        <a:spcAft>
                          <a:spcPts val="0"/>
                        </a:spcAft>
                      </a:pPr>
                      <a:r>
                        <a:rPr lang="en-GB" sz="1600" dirty="0">
                          <a:effectLst/>
                        </a:rPr>
                        <a:t> </a:t>
                      </a:r>
                    </a:p>
                    <a:p>
                      <a:pPr>
                        <a:lnSpc>
                          <a:spcPct val="115000"/>
                        </a:lnSpc>
                        <a:spcAft>
                          <a:spcPts val="0"/>
                        </a:spcAft>
                      </a:pPr>
                      <a:r>
                        <a:rPr lang="en-GB" sz="1600" dirty="0">
                          <a:effectLst/>
                        </a:rPr>
                        <a:t> </a:t>
                      </a:r>
                    </a:p>
                    <a:p>
                      <a:pPr>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78" marR="68578" marT="0" marB="0">
                    <a:solidFill>
                      <a:schemeClr val="bg1"/>
                    </a:solidFill>
                  </a:tcPr>
                </a:tc>
                <a:tc>
                  <a:txBody>
                    <a:bodyPr/>
                    <a:lstStyle/>
                    <a:p>
                      <a:pPr>
                        <a:lnSpc>
                          <a:spcPct val="115000"/>
                        </a:lnSpc>
                        <a:spcAft>
                          <a:spcPts val="0"/>
                        </a:spcAft>
                      </a:pPr>
                      <a:r>
                        <a:rPr lang="en-GB" sz="1600" dirty="0">
                          <a:effectLst/>
                        </a:rPr>
                        <a:t> </a:t>
                      </a:r>
                      <a:r>
                        <a:rPr lang="en-GB" sz="1600" dirty="0" smtClean="0">
                          <a:effectLst/>
                        </a:rPr>
                        <a:t>This kind of model is expected to do only what they promised and obtained consent</a:t>
                      </a:r>
                      <a:r>
                        <a:rPr lang="en-GB" sz="1600" baseline="0" dirty="0" smtClean="0">
                          <a:effectLst/>
                        </a:rPr>
                        <a:t> from the voters for.</a:t>
                      </a:r>
                      <a:endParaRPr lang="en-GB" sz="1600" dirty="0">
                        <a:effectLst/>
                        <a:latin typeface="Calibri"/>
                        <a:ea typeface="Times New Roman"/>
                        <a:cs typeface="Times New Roman"/>
                      </a:endParaRPr>
                    </a:p>
                  </a:txBody>
                  <a:tcPr marL="68578" marR="68578" marT="0" marB="0">
                    <a:solidFill>
                      <a:schemeClr val="bg1"/>
                    </a:solidFill>
                  </a:tcPr>
                </a:tc>
              </a:tr>
            </a:tbl>
          </a:graphicData>
        </a:graphic>
      </p:graphicFrame>
    </p:spTree>
    <p:extLst>
      <p:ext uri="{BB962C8B-B14F-4D97-AF65-F5344CB8AC3E}">
        <p14:creationId xmlns:p14="http://schemas.microsoft.com/office/powerpoint/2010/main" val="148877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a:solidFill>
                  <a:schemeClr val="accent1">
                    <a:tint val="88000"/>
                    <a:satMod val="150000"/>
                  </a:schemeClr>
                </a:solidFill>
              </a:rPr>
              <a:t>R</a:t>
            </a:r>
            <a:r>
              <a:rPr lang="en-GB" dirty="0" smtClean="0">
                <a:solidFill>
                  <a:schemeClr val="accent1">
                    <a:tint val="88000"/>
                    <a:satMod val="150000"/>
                  </a:schemeClr>
                </a:solidFill>
              </a:rPr>
              <a:t>epresentation</a:t>
            </a:r>
            <a:endParaRPr lang="en-GB" dirty="0">
              <a:solidFill>
                <a:schemeClr val="accent1">
                  <a:tint val="88000"/>
                  <a:satMod val="150000"/>
                </a:schemeClr>
              </a:solidFill>
            </a:endParaRPr>
          </a:p>
        </p:txBody>
      </p:sp>
      <p:sp>
        <p:nvSpPr>
          <p:cNvPr id="3" name="Text Placeholder 2"/>
          <p:cNvSpPr>
            <a:spLocks noGrp="1"/>
          </p:cNvSpPr>
          <p:nvPr>
            <p:ph type="body" sz="half" idx="1"/>
          </p:nvPr>
        </p:nvSpPr>
        <p:spPr/>
        <p:txBody>
          <a:bodyPr>
            <a:normAutofit/>
          </a:bodyPr>
          <a:lstStyle/>
          <a:p>
            <a:pPr marL="265176" indent="-265176" fontAlgn="auto">
              <a:spcAft>
                <a:spcPts val="0"/>
              </a:spcAft>
              <a:buFont typeface="Wingdings 2"/>
              <a:buChar char=""/>
              <a:defRPr/>
            </a:pPr>
            <a:r>
              <a:rPr lang="en-GB" dirty="0" smtClean="0"/>
              <a:t>A key issue with the House of Commons is how well it reflects wider society</a:t>
            </a:r>
          </a:p>
          <a:p>
            <a:pPr marL="265176" indent="-265176" fontAlgn="auto">
              <a:spcAft>
                <a:spcPts val="0"/>
              </a:spcAft>
              <a:buFont typeface="Wingdings 2"/>
              <a:buChar char=""/>
              <a:defRPr/>
            </a:pPr>
            <a:endParaRPr lang="en-GB" dirty="0"/>
          </a:p>
          <a:p>
            <a:pPr marL="265176" indent="-265176" fontAlgn="auto">
              <a:spcAft>
                <a:spcPts val="0"/>
              </a:spcAft>
              <a:buFont typeface="Wingdings 2"/>
              <a:buChar char=""/>
              <a:defRPr/>
            </a:pPr>
            <a:r>
              <a:rPr lang="en-GB" dirty="0" smtClean="0"/>
              <a:t>Many argue that it is not a ‘microcosm;’ of society as a whole </a:t>
            </a:r>
            <a:endParaRPr lang="en-GB" dirty="0"/>
          </a:p>
        </p:txBody>
      </p:sp>
      <p:pic>
        <p:nvPicPr>
          <p:cNvPr id="17413" name="Picture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724128" y="4486517"/>
            <a:ext cx="2609314" cy="16094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00808"/>
            <a:ext cx="27797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224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a:solidFill>
                  <a:schemeClr val="accent1">
                    <a:tint val="88000"/>
                    <a:satMod val="150000"/>
                  </a:schemeClr>
                </a:solidFill>
              </a:rPr>
              <a:t>R</a:t>
            </a:r>
            <a:r>
              <a:rPr lang="en-GB" dirty="0" smtClean="0">
                <a:solidFill>
                  <a:schemeClr val="accent1">
                    <a:tint val="88000"/>
                    <a:satMod val="150000"/>
                  </a:schemeClr>
                </a:solidFill>
              </a:rPr>
              <a:t>epresentation</a:t>
            </a:r>
            <a:endParaRPr lang="en-GB" dirty="0">
              <a:solidFill>
                <a:schemeClr val="accent1">
                  <a:tint val="88000"/>
                  <a:satMod val="150000"/>
                </a:schemeClr>
              </a:solidFill>
            </a:endParaRPr>
          </a:p>
        </p:txBody>
      </p:sp>
      <p:sp>
        <p:nvSpPr>
          <p:cNvPr id="3" name="Text Placeholder 2"/>
          <p:cNvSpPr>
            <a:spLocks noGrp="1"/>
          </p:cNvSpPr>
          <p:nvPr>
            <p:ph type="body" sz="half" idx="1"/>
          </p:nvPr>
        </p:nvSpPr>
        <p:spPr/>
        <p:txBody>
          <a:bodyPr>
            <a:normAutofit/>
          </a:bodyPr>
          <a:lstStyle/>
          <a:p>
            <a:pPr marL="265176" indent="-265176" fontAlgn="auto">
              <a:spcAft>
                <a:spcPts val="0"/>
              </a:spcAft>
              <a:buFont typeface="Wingdings 2"/>
              <a:buChar char=""/>
              <a:defRPr/>
            </a:pPr>
            <a:r>
              <a:rPr lang="en-GB" b="1" dirty="0" smtClean="0"/>
              <a:t>How diverse is the House of Commons now?</a:t>
            </a:r>
          </a:p>
          <a:p>
            <a:pPr marL="265176" indent="-265176" fontAlgn="auto">
              <a:spcAft>
                <a:spcPts val="0"/>
              </a:spcAft>
              <a:buFont typeface="Wingdings 2"/>
              <a:buChar char=""/>
              <a:defRPr/>
            </a:pPr>
            <a:r>
              <a:rPr lang="en-GB" b="1" i="1" dirty="0" smtClean="0"/>
              <a:t>Read the article on pages 32-33 and answer questions on page 34 </a:t>
            </a:r>
          </a:p>
          <a:p>
            <a:pPr marL="265176" indent="-265176" fontAlgn="auto">
              <a:spcAft>
                <a:spcPts val="0"/>
              </a:spcAft>
              <a:buFont typeface="Wingdings 2"/>
              <a:buChar char=""/>
              <a:defRPr/>
            </a:pPr>
            <a:r>
              <a:rPr lang="en-GB" dirty="0" smtClean="0"/>
              <a:t>If there is time watch “Posh and Posher” (a bit out of date now that Eton doesn’t figure quite so heavily in the Cabinet!)</a:t>
            </a:r>
            <a:endParaRPr lang="en-GB" dirty="0"/>
          </a:p>
        </p:txBody>
      </p:sp>
      <p:pic>
        <p:nvPicPr>
          <p:cNvPr id="17413" name="Picture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436096" y="3861048"/>
            <a:ext cx="2609314" cy="16094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343" y="939006"/>
            <a:ext cx="27797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a:solidFill>
                  <a:schemeClr val="accent1">
                    <a:tint val="88000"/>
                    <a:satMod val="150000"/>
                  </a:schemeClr>
                </a:solidFill>
              </a:rPr>
              <a:t>R</a:t>
            </a:r>
            <a:r>
              <a:rPr lang="en-GB" dirty="0" smtClean="0">
                <a:solidFill>
                  <a:schemeClr val="accent1">
                    <a:tint val="88000"/>
                    <a:satMod val="150000"/>
                  </a:schemeClr>
                </a:solidFill>
              </a:rPr>
              <a:t>epresentation</a:t>
            </a:r>
            <a:endParaRPr lang="en-GB" dirty="0">
              <a:solidFill>
                <a:schemeClr val="accent1">
                  <a:tint val="88000"/>
                  <a:satMod val="150000"/>
                </a:schemeClr>
              </a:solidFill>
            </a:endParaRPr>
          </a:p>
        </p:txBody>
      </p:sp>
      <p:sp>
        <p:nvSpPr>
          <p:cNvPr id="3" name="Text Placeholder 2"/>
          <p:cNvSpPr>
            <a:spLocks noGrp="1"/>
          </p:cNvSpPr>
          <p:nvPr>
            <p:ph type="body" sz="half" idx="1"/>
          </p:nvPr>
        </p:nvSpPr>
        <p:spPr/>
        <p:txBody>
          <a:bodyPr>
            <a:normAutofit/>
          </a:bodyPr>
          <a:lstStyle/>
          <a:p>
            <a:pPr marL="265176" indent="-265176" fontAlgn="auto">
              <a:spcAft>
                <a:spcPts val="0"/>
              </a:spcAft>
              <a:buFont typeface="Wingdings 2"/>
              <a:buChar char=""/>
              <a:defRPr/>
            </a:pPr>
            <a:r>
              <a:rPr lang="en-GB" dirty="0" smtClean="0"/>
              <a:t>Use pages 226-228 to complete the table on page 37 </a:t>
            </a:r>
            <a:endParaRPr lang="en-GB" dirty="0"/>
          </a:p>
        </p:txBody>
      </p:sp>
      <p:pic>
        <p:nvPicPr>
          <p:cNvPr id="17413" name="Picture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436096" y="3861048"/>
            <a:ext cx="2609314" cy="16094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343" y="939006"/>
            <a:ext cx="27797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993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tint val="88000"/>
                    <a:satMod val="150000"/>
                  </a:schemeClr>
                </a:solidFill>
              </a:rPr>
              <a:t>Representation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1621832"/>
              </p:ext>
            </p:extLst>
          </p:nvPr>
        </p:nvGraphicFramePr>
        <p:xfrm>
          <a:off x="1259632" y="2133600"/>
          <a:ext cx="7274768" cy="3448920"/>
        </p:xfrm>
        <a:graphic>
          <a:graphicData uri="http://schemas.openxmlformats.org/drawingml/2006/table">
            <a:tbl>
              <a:tblPr firstRow="1" bandRow="1">
                <a:tableStyleId>{5C22544A-7EE6-4342-B048-85BDC9FD1C3A}</a:tableStyleId>
              </a:tblPr>
              <a:tblGrid>
                <a:gridCol w="3637384"/>
                <a:gridCol w="3637384"/>
              </a:tblGrid>
              <a:tr h="431304">
                <a:tc>
                  <a:txBody>
                    <a:bodyPr/>
                    <a:lstStyle/>
                    <a:p>
                      <a:r>
                        <a:rPr lang="en-GB" dirty="0" smtClean="0"/>
                        <a:t>Yes – good at representation</a:t>
                      </a:r>
                      <a:r>
                        <a:rPr lang="en-GB" baseline="0" dirty="0" smtClean="0"/>
                        <a:t> </a:t>
                      </a:r>
                      <a:endParaRPr lang="en-GB" dirty="0"/>
                    </a:p>
                  </a:txBody>
                  <a:tcPr/>
                </a:tc>
                <a:tc>
                  <a:txBody>
                    <a:bodyPr/>
                    <a:lstStyle/>
                    <a:p>
                      <a:r>
                        <a:rPr lang="en-GB" dirty="0" smtClean="0"/>
                        <a:t>No – poor at representation </a:t>
                      </a:r>
                      <a:endParaRPr lang="en-GB" dirty="0"/>
                    </a:p>
                  </a:txBody>
                  <a:tcPr/>
                </a:tc>
              </a:tr>
              <a:tr h="754404">
                <a:tc>
                  <a:txBody>
                    <a:bodyPr/>
                    <a:lstStyle/>
                    <a:p>
                      <a:endParaRPr lang="en-GB" dirty="0"/>
                    </a:p>
                  </a:txBody>
                  <a:tcPr/>
                </a:tc>
                <a:tc>
                  <a:txBody>
                    <a:bodyPr/>
                    <a:lstStyle/>
                    <a:p>
                      <a:endParaRPr lang="en-GB" dirty="0"/>
                    </a:p>
                  </a:txBody>
                  <a:tcPr/>
                </a:tc>
              </a:tr>
              <a:tr h="754404">
                <a:tc>
                  <a:txBody>
                    <a:bodyPr/>
                    <a:lstStyle/>
                    <a:p>
                      <a:endParaRPr lang="en-GB" dirty="0"/>
                    </a:p>
                  </a:txBody>
                  <a:tcPr/>
                </a:tc>
                <a:tc>
                  <a:txBody>
                    <a:bodyPr/>
                    <a:lstStyle/>
                    <a:p>
                      <a:endParaRPr lang="en-GB" dirty="0"/>
                    </a:p>
                  </a:txBody>
                  <a:tcPr/>
                </a:tc>
              </a:tr>
              <a:tr h="754404">
                <a:tc>
                  <a:txBody>
                    <a:bodyPr/>
                    <a:lstStyle/>
                    <a:p>
                      <a:endParaRPr lang="en-GB" dirty="0"/>
                    </a:p>
                  </a:txBody>
                  <a:tcPr/>
                </a:tc>
                <a:tc>
                  <a:txBody>
                    <a:bodyPr/>
                    <a:lstStyle/>
                    <a:p>
                      <a:endParaRPr lang="en-GB" dirty="0"/>
                    </a:p>
                  </a:txBody>
                  <a:tcPr/>
                </a:tc>
              </a:tr>
              <a:tr h="754404">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979454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news</a:t>
            </a:r>
            <a:endParaRPr lang="en-GB"/>
          </a:p>
        </p:txBody>
      </p:sp>
      <p:sp>
        <p:nvSpPr>
          <p:cNvPr id="3" name="Content Placeholder 2"/>
          <p:cNvSpPr>
            <a:spLocks noGrp="1"/>
          </p:cNvSpPr>
          <p:nvPr>
            <p:ph idx="1"/>
          </p:nvPr>
        </p:nvSpPr>
        <p:spPr/>
        <p:txBody>
          <a:bodyPr/>
          <a:lstStyle/>
          <a:p>
            <a:r>
              <a:rPr lang="en-GB" dirty="0">
                <a:hlinkClick r:id="rId2"/>
              </a:rPr>
              <a:t>http</a:t>
            </a:r>
            <a:r>
              <a:rPr lang="en-GB">
                <a:hlinkClick r:id="rId2"/>
              </a:rPr>
              <a:t>://</a:t>
            </a:r>
            <a:r>
              <a:rPr lang="en-GB" smtClean="0">
                <a:hlinkClick r:id="rId2"/>
              </a:rPr>
              <a:t>www.bbc.co.uk/news/uk-politics-42261967</a:t>
            </a:r>
            <a:endParaRPr lang="en-GB" smtClean="0"/>
          </a:p>
          <a:p>
            <a:endParaRPr lang="en-GB" dirty="0"/>
          </a:p>
        </p:txBody>
      </p:sp>
    </p:spTree>
    <p:extLst>
      <p:ext uri="{BB962C8B-B14F-4D97-AF65-F5344CB8AC3E}">
        <p14:creationId xmlns:p14="http://schemas.microsoft.com/office/powerpoint/2010/main" val="3137852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hlinkClick r:id="rId2"/>
              </a:rPr>
              <a:t>Watch ‘Posh and Posher’ on </a:t>
            </a:r>
            <a:r>
              <a:rPr lang="en-GB" dirty="0" err="1" smtClean="0">
                <a:hlinkClick r:id="rId2"/>
              </a:rPr>
              <a:t>estream</a:t>
            </a:r>
            <a:r>
              <a:rPr lang="en-GB" dirty="0" smtClean="0">
                <a:hlinkClick r:id="rId2"/>
              </a:rPr>
              <a:t> – complete pages 35-36 in the booklet </a:t>
            </a:r>
            <a:endParaRPr lang="en-GB" dirty="0"/>
          </a:p>
        </p:txBody>
      </p:sp>
      <p:sp>
        <p:nvSpPr>
          <p:cNvPr id="3" name="Content Placeholder 2"/>
          <p:cNvSpPr>
            <a:spLocks noGrp="1"/>
          </p:cNvSpPr>
          <p:nvPr>
            <p:ph idx="1"/>
          </p:nvPr>
        </p:nvSpPr>
        <p:spPr/>
        <p:txBody>
          <a:bodyPr/>
          <a:lstStyle/>
          <a:p>
            <a:endParaRPr lang="en-GB"/>
          </a:p>
        </p:txBody>
      </p:sp>
      <p:pic>
        <p:nvPicPr>
          <p:cNvPr id="1026" name="Picture 2" descr="Image result for posh and pos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66786"/>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26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a:t>
            </a:r>
            <a:endParaRPr lang="en-GB" dirty="0"/>
          </a:p>
        </p:txBody>
      </p:sp>
      <p:sp>
        <p:nvSpPr>
          <p:cNvPr id="3" name="Content Placeholder 2"/>
          <p:cNvSpPr>
            <a:spLocks noGrp="1"/>
          </p:cNvSpPr>
          <p:nvPr>
            <p:ph idx="1"/>
          </p:nvPr>
        </p:nvSpPr>
        <p:spPr/>
        <p:txBody>
          <a:bodyPr/>
          <a:lstStyle/>
          <a:p>
            <a:r>
              <a:rPr lang="en-GB" dirty="0" smtClean="0"/>
              <a:t>Finish watching ‘Posh &amp; Posher’ on </a:t>
            </a:r>
            <a:r>
              <a:rPr lang="en-GB" dirty="0" err="1" smtClean="0"/>
              <a:t>estream</a:t>
            </a:r>
            <a:r>
              <a:rPr lang="en-GB" dirty="0" smtClean="0"/>
              <a:t> and answer questions (remember it is a little dated). Complete questions in your booklet, page 35-36.</a:t>
            </a:r>
          </a:p>
          <a:p>
            <a:r>
              <a:rPr lang="en-GB" dirty="0" smtClean="0"/>
              <a:t>Finish table on functions</a:t>
            </a:r>
          </a:p>
          <a:p>
            <a:endParaRPr lang="en-GB" dirty="0"/>
          </a:p>
          <a:p>
            <a:r>
              <a:rPr lang="en-GB" dirty="0" smtClean="0"/>
              <a:t>Read article and answer questions on backbench MPs  </a:t>
            </a:r>
            <a:endParaRPr lang="en-GB" dirty="0"/>
          </a:p>
        </p:txBody>
      </p:sp>
    </p:spTree>
    <p:extLst>
      <p:ext uri="{BB962C8B-B14F-4D97-AF65-F5344CB8AC3E}">
        <p14:creationId xmlns:p14="http://schemas.microsoft.com/office/powerpoint/2010/main" val="1800952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(for those who missed lesson due to trip) </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smtClean="0"/>
          </a:p>
          <a:p>
            <a:r>
              <a:rPr lang="en-GB" dirty="0" smtClean="0"/>
              <a:t>Read article about debates in your booklet and answer the 3 questions (pages 28-31)</a:t>
            </a:r>
          </a:p>
          <a:p>
            <a:r>
              <a:rPr lang="en-GB" dirty="0" smtClean="0"/>
              <a:t>Complete pages 32-34 in your booklet about the Representation function</a:t>
            </a:r>
            <a:endParaRPr lang="en-GB" dirty="0"/>
          </a:p>
          <a:p>
            <a:r>
              <a:rPr lang="en-GB" dirty="0" smtClean="0"/>
              <a:t>Watch ‘Posh &amp; Posher’ on </a:t>
            </a:r>
            <a:r>
              <a:rPr lang="en-GB" dirty="0" err="1" smtClean="0"/>
              <a:t>estream</a:t>
            </a:r>
            <a:r>
              <a:rPr lang="en-GB" dirty="0" smtClean="0"/>
              <a:t> and answer questions (remember it is a little dated). Complete questions in your booklet, page 35-36.</a:t>
            </a:r>
          </a:p>
          <a:p>
            <a:r>
              <a:rPr lang="en-GB" dirty="0" smtClean="0"/>
              <a:t>Use pages 225-226 from the textbook to complete the table on page 37 of your booklet.</a:t>
            </a:r>
          </a:p>
          <a:p>
            <a:endParaRPr lang="en-GB" dirty="0"/>
          </a:p>
          <a:p>
            <a:r>
              <a:rPr lang="en-GB" dirty="0" smtClean="0"/>
              <a:t>Read article and answer questions on backbench MPs  </a:t>
            </a:r>
            <a:endParaRPr lang="en-GB" dirty="0"/>
          </a:p>
        </p:txBody>
      </p:sp>
    </p:spTree>
    <p:extLst>
      <p:ext uri="{BB962C8B-B14F-4D97-AF65-F5344CB8AC3E}">
        <p14:creationId xmlns:p14="http://schemas.microsoft.com/office/powerpoint/2010/main" val="579064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fontAlgn="auto">
              <a:spcAft>
                <a:spcPts val="0"/>
              </a:spcAft>
              <a:defRPr/>
            </a:pPr>
            <a:r>
              <a:rPr lang="en-US" altLang="en-US" smtClean="0">
                <a:solidFill>
                  <a:schemeClr val="accent1">
                    <a:tint val="88000"/>
                    <a:satMod val="150000"/>
                  </a:schemeClr>
                </a:solidFill>
              </a:rPr>
              <a:t>Power of Patronage</a:t>
            </a:r>
            <a:endParaRPr lang="en-GB" altLang="en-US" smtClean="0">
              <a:solidFill>
                <a:schemeClr val="accent1">
                  <a:tint val="88000"/>
                  <a:satMod val="150000"/>
                </a:schemeClr>
              </a:solidFill>
            </a:endParaRPr>
          </a:p>
        </p:txBody>
      </p:sp>
      <p:sp>
        <p:nvSpPr>
          <p:cNvPr id="4099" name="Rectangle 3"/>
          <p:cNvSpPr>
            <a:spLocks noGrp="1" noChangeArrowheads="1"/>
          </p:cNvSpPr>
          <p:nvPr>
            <p:ph type="body" sz="half" idx="1"/>
          </p:nvPr>
        </p:nvSpPr>
        <p:spPr/>
        <p:txBody>
          <a:bodyPr>
            <a:normAutofit fontScale="92500" lnSpcReduction="10000"/>
          </a:bodyPr>
          <a:lstStyle/>
          <a:p>
            <a:pPr marL="265176" indent="-265176" fontAlgn="auto">
              <a:lnSpc>
                <a:spcPct val="90000"/>
              </a:lnSpc>
              <a:spcAft>
                <a:spcPts val="0"/>
              </a:spcAft>
              <a:buFont typeface="Wingdings 2"/>
              <a:buChar char=""/>
              <a:defRPr/>
            </a:pPr>
            <a:r>
              <a:rPr lang="en-US" altLang="en-US" sz="2400" smtClean="0"/>
              <a:t>The power of appointment to every powerful job in government lies in the hands of the Prime Minister.</a:t>
            </a:r>
          </a:p>
          <a:p>
            <a:pPr marL="265176" indent="-265176" fontAlgn="auto">
              <a:lnSpc>
                <a:spcPct val="90000"/>
              </a:lnSpc>
              <a:spcAft>
                <a:spcPts val="0"/>
              </a:spcAft>
              <a:buFont typeface="Wingdings 2"/>
              <a:buChar char=""/>
              <a:defRPr/>
            </a:pPr>
            <a:r>
              <a:rPr lang="en-GB" altLang="en-US" sz="2400" smtClean="0"/>
              <a:t>Mr Balls is one of the big figures in the Brown inner circle and has been rewarded with the job as secretary of state for children, schools and families. </a:t>
            </a:r>
          </a:p>
        </p:txBody>
      </p:sp>
      <p:pic>
        <p:nvPicPr>
          <p:cNvPr id="18436" name="Picture 26" descr="Balls and Brow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76825" y="2636838"/>
            <a:ext cx="3017838" cy="2259012"/>
          </a:xfrm>
          <a:noFill/>
        </p:spPr>
      </p:pic>
      <p:sp>
        <p:nvSpPr>
          <p:cNvPr id="18437" name="Rectangle 7"/>
          <p:cNvSpPr>
            <a:spLocks noChangeArrowheads="1"/>
          </p:cNvSpPr>
          <p:nvPr/>
        </p:nvSpPr>
        <p:spPr bwMode="auto">
          <a:xfrm>
            <a:off x="359092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8438" name="Group 14"/>
          <p:cNvGrpSpPr>
            <a:grpSpLocks/>
          </p:cNvGrpSpPr>
          <p:nvPr/>
        </p:nvGrpSpPr>
        <p:grpSpPr bwMode="auto">
          <a:xfrm>
            <a:off x="3590925" y="2324100"/>
            <a:ext cx="0" cy="0"/>
            <a:chOff x="0" y="0"/>
            <a:chExt cx="0" cy="0"/>
          </a:xfrm>
        </p:grpSpPr>
        <p:sp>
          <p:nvSpPr>
            <p:cNvPr id="18441" name="Rectangle 8"/>
            <p:cNvSpPr>
              <a:spLocks noChangeArrowheads="1"/>
            </p:cNvSpPr>
            <p:nvPr/>
          </p:nvSpPr>
          <p:spPr bwMode="auto">
            <a:xfrm>
              <a:off x="0" y="0"/>
              <a:ext cx="0" cy="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2" name="Rectangle 9"/>
            <p:cNvSpPr>
              <a:spLocks noChangeArrowheads="1"/>
            </p:cNvSpPr>
            <p:nvPr/>
          </p:nvSpPr>
          <p:spPr bwMode="auto">
            <a:xfrm>
              <a:off x="0" y="0"/>
              <a:ext cx="0" cy="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8439" name="Rectangle 17"/>
          <p:cNvSpPr>
            <a:spLocks noChangeArrowheads="1"/>
          </p:cNvSpPr>
          <p:nvPr/>
        </p:nvSpPr>
        <p:spPr bwMode="auto">
          <a:xfrm>
            <a:off x="3590925"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440" name="Rectangle 18"/>
          <p:cNvSpPr>
            <a:spLocks noChangeArrowheads="1"/>
          </p:cNvSpPr>
          <p:nvPr/>
        </p:nvSpPr>
        <p:spPr bwMode="auto">
          <a:xfrm>
            <a:off x="3590925" y="2324100"/>
            <a:ext cx="4286250" cy="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09600"/>
            <a:ext cx="8712200" cy="1143000"/>
          </a:xfrm>
        </p:spPr>
        <p:txBody>
          <a:bodyPr>
            <a:normAutofit fontScale="90000"/>
          </a:bodyPr>
          <a:lstStyle/>
          <a:p>
            <a:pPr fontAlgn="auto">
              <a:spcAft>
                <a:spcPts val="0"/>
              </a:spcAft>
              <a:defRPr/>
            </a:pPr>
            <a:r>
              <a:rPr lang="en-GB" dirty="0" smtClean="0">
                <a:solidFill>
                  <a:schemeClr val="accent1">
                    <a:tint val="88000"/>
                    <a:satMod val="150000"/>
                  </a:schemeClr>
                </a:solidFill>
              </a:rPr>
              <a:t>Is Parliament effective at carrying out its representative role?</a:t>
            </a:r>
            <a:endParaRPr lang="en-GB" dirty="0">
              <a:solidFill>
                <a:schemeClr val="accent1">
                  <a:tint val="88000"/>
                  <a:satMod val="150000"/>
                </a:schemeClr>
              </a:solidFill>
            </a:endParaRPr>
          </a:p>
        </p:txBody>
      </p:sp>
      <p:sp>
        <p:nvSpPr>
          <p:cNvPr id="3" name="Text Placeholder 2"/>
          <p:cNvSpPr>
            <a:spLocks noGrp="1"/>
          </p:cNvSpPr>
          <p:nvPr>
            <p:ph type="body" sz="half" idx="1"/>
          </p:nvPr>
        </p:nvSpPr>
        <p:spPr>
          <a:xfrm>
            <a:off x="395288" y="1981200"/>
            <a:ext cx="3455987" cy="4114800"/>
          </a:xfrm>
        </p:spPr>
        <p:txBody>
          <a:bodyPr>
            <a:normAutofit/>
          </a:bodyPr>
          <a:lstStyle/>
          <a:p>
            <a:pPr marL="265176" indent="-265176" fontAlgn="auto">
              <a:spcAft>
                <a:spcPts val="0"/>
              </a:spcAft>
              <a:buFont typeface="Wingdings 2"/>
              <a:buChar char=""/>
              <a:defRPr/>
            </a:pPr>
            <a:r>
              <a:rPr lang="en-GB" dirty="0" smtClean="0"/>
              <a:t>Scunthorpe MP </a:t>
            </a:r>
            <a:r>
              <a:rPr lang="en-GB" dirty="0" err="1" smtClean="0"/>
              <a:t>Nic</a:t>
            </a:r>
            <a:r>
              <a:rPr lang="en-GB" dirty="0" smtClean="0"/>
              <a:t> Dakin talks to a constituent in his surgery held every Friday.</a:t>
            </a:r>
          </a:p>
          <a:p>
            <a:pPr marL="265176" indent="-265176" fontAlgn="auto">
              <a:spcAft>
                <a:spcPts val="0"/>
              </a:spcAft>
              <a:buFont typeface="Wingdings 2"/>
              <a:buChar char=""/>
              <a:defRPr/>
            </a:pPr>
            <a:r>
              <a:rPr lang="en-GB" dirty="0" smtClean="0"/>
              <a:t>Look at page 226 and 227 to complete grid on representation on page 35</a:t>
            </a:r>
            <a:endParaRPr lang="en-GB" dirty="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133600"/>
            <a:ext cx="4559300" cy="303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88913"/>
            <a:ext cx="8424862" cy="1944687"/>
          </a:xfrm>
        </p:spPr>
        <p:txBody>
          <a:bodyPr/>
          <a:lstStyle/>
          <a:p>
            <a:pPr fontAlgn="auto">
              <a:spcAft>
                <a:spcPts val="0"/>
              </a:spcAft>
              <a:defRPr/>
            </a:pPr>
            <a:r>
              <a:rPr lang="en-GB" dirty="0" smtClean="0">
                <a:solidFill>
                  <a:schemeClr val="accent1">
                    <a:tint val="88000"/>
                    <a:satMod val="150000"/>
                  </a:schemeClr>
                </a:solidFill>
              </a:rPr>
              <a:t>Parliament is supposed to be sovereign, but who is really in charge?</a:t>
            </a:r>
            <a:endParaRPr lang="en-GB" dirty="0">
              <a:solidFill>
                <a:schemeClr val="accent1">
                  <a:tint val="88000"/>
                  <a:satMod val="150000"/>
                </a:schemeClr>
              </a:solidFill>
            </a:endParaRPr>
          </a:p>
        </p:txBody>
      </p:sp>
      <p:sp>
        <p:nvSpPr>
          <p:cNvPr id="3" name="Text Placeholder 2"/>
          <p:cNvSpPr>
            <a:spLocks noGrp="1"/>
          </p:cNvSpPr>
          <p:nvPr>
            <p:ph type="body" sz="half" idx="1"/>
          </p:nvPr>
        </p:nvSpPr>
        <p:spPr/>
        <p:txBody>
          <a:bodyPr>
            <a:normAutofit/>
          </a:bodyPr>
          <a:lstStyle/>
          <a:p>
            <a:pPr marL="265176" indent="-265176" fontAlgn="auto">
              <a:spcAft>
                <a:spcPts val="0"/>
              </a:spcAft>
              <a:buFont typeface="Wingdings 2"/>
              <a:buChar char=""/>
              <a:defRPr/>
            </a:pPr>
            <a:r>
              <a:rPr lang="en-GB" dirty="0" smtClean="0"/>
              <a:t>In a normal majority government, it has to be admitted that the Executive can usually tell the Commons what to do and expect them to do </a:t>
            </a:r>
            <a:r>
              <a:rPr lang="en-GB" dirty="0"/>
              <a:t>it. </a:t>
            </a:r>
            <a:endParaRPr lang="en-GB" dirty="0" smtClean="0"/>
          </a:p>
          <a:p>
            <a:pPr marL="265176" indent="-265176" fontAlgn="auto">
              <a:spcAft>
                <a:spcPts val="0"/>
              </a:spcAft>
              <a:buFont typeface="Wingdings 2"/>
              <a:buChar char=""/>
              <a:defRPr/>
            </a:pPr>
            <a:r>
              <a:rPr lang="en-GB" dirty="0" smtClean="0"/>
              <a:t>Blair </a:t>
            </a:r>
            <a:r>
              <a:rPr lang="en-GB" dirty="0"/>
              <a:t>in particular only lost two votes during his time as PM – this was on terror laws and the Religious Hatred </a:t>
            </a:r>
            <a:r>
              <a:rPr lang="en-GB" dirty="0" smtClean="0"/>
              <a:t>bill</a:t>
            </a:r>
          </a:p>
          <a:p>
            <a:pPr marL="265176" indent="-265176" fontAlgn="auto">
              <a:spcAft>
                <a:spcPts val="0"/>
              </a:spcAft>
              <a:buFont typeface="Wingdings 2"/>
              <a:buChar char=""/>
              <a:defRPr/>
            </a:pPr>
            <a:r>
              <a:rPr lang="en-GB" dirty="0" smtClean="0"/>
              <a:t>Using this </a:t>
            </a:r>
            <a:r>
              <a:rPr lang="en-GB" dirty="0" err="1" smtClean="0"/>
              <a:t>ppt</a:t>
            </a:r>
            <a:r>
              <a:rPr lang="en-GB" dirty="0" smtClean="0"/>
              <a:t> complete the grid on pages 38 - 39</a:t>
            </a:r>
            <a:endParaRPr lang="en-GB" dirty="0"/>
          </a:p>
        </p:txBody>
      </p:sp>
      <p:pic>
        <p:nvPicPr>
          <p:cNvPr id="20484"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648200" y="2051333"/>
            <a:ext cx="3810000" cy="397453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fontAlgn="auto">
              <a:spcAft>
                <a:spcPts val="0"/>
              </a:spcAft>
              <a:defRPr/>
            </a:pPr>
            <a:r>
              <a:rPr lang="en-US" altLang="en-US" smtClean="0">
                <a:solidFill>
                  <a:schemeClr val="accent1">
                    <a:tint val="88000"/>
                    <a:satMod val="150000"/>
                  </a:schemeClr>
                </a:solidFill>
              </a:rPr>
              <a:t>The Whips</a:t>
            </a:r>
            <a:endParaRPr lang="en-GB" altLang="en-US" smtClean="0">
              <a:solidFill>
                <a:schemeClr val="accent1">
                  <a:tint val="88000"/>
                  <a:satMod val="150000"/>
                </a:schemeClr>
              </a:solidFill>
            </a:endParaRPr>
          </a:p>
        </p:txBody>
      </p:sp>
      <p:pic>
        <p:nvPicPr>
          <p:cNvPr id="21507" name="Picture 11" descr="HA_Ministers"/>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685800" y="2771775"/>
            <a:ext cx="3810000" cy="2533650"/>
          </a:xfrm>
        </p:spPr>
      </p:pic>
      <p:sp>
        <p:nvSpPr>
          <p:cNvPr id="6147" name="Rectangle 4"/>
          <p:cNvSpPr>
            <a:spLocks noGrp="1" noChangeArrowheads="1"/>
          </p:cNvSpPr>
          <p:nvPr>
            <p:ph type="body" sz="half" idx="2"/>
          </p:nvPr>
        </p:nvSpPr>
        <p:spPr/>
        <p:txBody>
          <a:bodyPr>
            <a:normAutofit/>
          </a:bodyPr>
          <a:lstStyle/>
          <a:p>
            <a:pPr marL="265176" indent="-265176" fontAlgn="auto">
              <a:lnSpc>
                <a:spcPct val="90000"/>
              </a:lnSpc>
              <a:spcAft>
                <a:spcPts val="0"/>
              </a:spcAft>
              <a:buFont typeface="Wingdings 2"/>
              <a:buChar char=""/>
              <a:defRPr/>
            </a:pPr>
            <a:r>
              <a:rPr lang="en-US" altLang="en-US" smtClean="0"/>
              <a:t>Whips are the MPs appointed by the party leader to ensure loyalty within Parliament.</a:t>
            </a:r>
          </a:p>
          <a:p>
            <a:pPr marL="265176" indent="-265176" fontAlgn="auto">
              <a:lnSpc>
                <a:spcPct val="90000"/>
              </a:lnSpc>
              <a:spcAft>
                <a:spcPts val="0"/>
              </a:spcAft>
              <a:buFont typeface="Wingdings 2"/>
              <a:buChar char=""/>
              <a:defRPr/>
            </a:pPr>
            <a:r>
              <a:rPr lang="en-US" altLang="en-US" smtClean="0"/>
              <a:t>Whips can threaten an MP with expulsion, or pass on the Prime Minister’s offer of a job, to ensure loyalty.</a:t>
            </a:r>
            <a:endParaRPr lang="en-GB" altLang="en-US" smtClean="0"/>
          </a:p>
        </p:txBody>
      </p:sp>
      <p:sp>
        <p:nvSpPr>
          <p:cNvPr id="21509" name="Rectangle 5"/>
          <p:cNvSpPr>
            <a:spLocks noChangeArrowheads="1"/>
          </p:cNvSpPr>
          <p:nvPr/>
        </p:nvSpPr>
        <p:spPr bwMode="auto">
          <a:xfrm>
            <a:off x="1042988" y="2651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0"/>
            <a:ext cx="8135938" cy="1484313"/>
          </a:xfrm>
        </p:spPr>
        <p:txBody>
          <a:bodyPr/>
          <a:lstStyle/>
          <a:p>
            <a:pPr fontAlgn="auto">
              <a:spcAft>
                <a:spcPts val="0"/>
              </a:spcAft>
              <a:defRPr/>
            </a:pPr>
            <a:r>
              <a:rPr lang="en-US" altLang="en-US" dirty="0" smtClean="0">
                <a:solidFill>
                  <a:schemeClr val="accent1">
                    <a:tint val="88000"/>
                    <a:satMod val="150000"/>
                  </a:schemeClr>
                </a:solidFill>
              </a:rPr>
              <a:t>Parliament still has power! </a:t>
            </a:r>
            <a:endParaRPr lang="en-GB" altLang="en-US" dirty="0" smtClean="0">
              <a:solidFill>
                <a:schemeClr val="accent1">
                  <a:tint val="88000"/>
                  <a:satMod val="150000"/>
                </a:schemeClr>
              </a:solidFill>
            </a:endParaRPr>
          </a:p>
        </p:txBody>
      </p:sp>
      <p:sp>
        <p:nvSpPr>
          <p:cNvPr id="6147" name="Rectangle 3"/>
          <p:cNvSpPr>
            <a:spLocks noGrp="1" noChangeArrowheads="1"/>
          </p:cNvSpPr>
          <p:nvPr>
            <p:ph type="body" sz="half" idx="1"/>
          </p:nvPr>
        </p:nvSpPr>
        <p:spPr>
          <a:xfrm>
            <a:off x="395288" y="1412875"/>
            <a:ext cx="4662487" cy="4683125"/>
          </a:xfrm>
        </p:spPr>
        <p:txBody>
          <a:bodyPr>
            <a:normAutofit/>
          </a:bodyPr>
          <a:lstStyle/>
          <a:p>
            <a:pPr marL="265176" indent="-265176" fontAlgn="auto">
              <a:spcAft>
                <a:spcPts val="0"/>
              </a:spcAft>
              <a:buFont typeface="Wingdings 2"/>
              <a:buChar char=""/>
              <a:defRPr/>
            </a:pPr>
            <a:r>
              <a:rPr lang="en-US" altLang="en-US" dirty="0"/>
              <a:t>There are no rules against MPs voting against the government and some rebellions result in government defeats.</a:t>
            </a:r>
          </a:p>
          <a:p>
            <a:pPr marL="265176" indent="-265176" fontAlgn="auto">
              <a:spcAft>
                <a:spcPts val="0"/>
              </a:spcAft>
              <a:buFont typeface="Wingdings 2"/>
              <a:buChar char=""/>
              <a:defRPr/>
            </a:pPr>
            <a:endParaRPr lang="en-US" altLang="en-US" dirty="0"/>
          </a:p>
          <a:p>
            <a:pPr marL="265176" indent="-265176" fontAlgn="auto">
              <a:spcAft>
                <a:spcPts val="0"/>
              </a:spcAft>
              <a:buFont typeface="Wingdings 2"/>
              <a:buChar char=""/>
              <a:defRPr/>
            </a:pPr>
            <a:r>
              <a:rPr lang="en-GB" altLang="en-US" dirty="0" smtClean="0"/>
              <a:t>March 2016, a group of 27 </a:t>
            </a:r>
            <a:r>
              <a:rPr lang="en-GB" altLang="en-US" dirty="0"/>
              <a:t>Conservative MPs </a:t>
            </a:r>
            <a:r>
              <a:rPr lang="en-GB" altLang="en-US" dirty="0" smtClean="0"/>
              <a:t>rebelled against the bill to extent Sunday trading hours. 317 votes </a:t>
            </a:r>
            <a:r>
              <a:rPr lang="en-GB" altLang="en-US" dirty="0"/>
              <a:t>to </a:t>
            </a:r>
            <a:r>
              <a:rPr lang="en-GB" altLang="en-US" dirty="0" smtClean="0"/>
              <a:t>286, </a:t>
            </a:r>
            <a:r>
              <a:rPr lang="en-GB" altLang="en-US" dirty="0"/>
              <a:t>meant the Government was overruled by Parliament</a:t>
            </a:r>
          </a:p>
        </p:txBody>
      </p:sp>
      <p:pic>
        <p:nvPicPr>
          <p:cNvPr id="22532" name="Picture 5" descr="common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03800" y="2565400"/>
            <a:ext cx="2857500" cy="30130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chemeClr val="accent1">
                    <a:tint val="88000"/>
                    <a:satMod val="150000"/>
                  </a:schemeClr>
                </a:solidFill>
              </a:rPr>
              <a:t>Rebel MPs</a:t>
            </a:r>
            <a:endParaRPr lang="en-GB" dirty="0">
              <a:solidFill>
                <a:schemeClr val="accent1">
                  <a:tint val="88000"/>
                  <a:satMod val="150000"/>
                </a:schemeClr>
              </a:solidFill>
            </a:endParaRPr>
          </a:p>
        </p:txBody>
      </p:sp>
      <p:sp>
        <p:nvSpPr>
          <p:cNvPr id="3" name="Text Placeholder 2"/>
          <p:cNvSpPr>
            <a:spLocks noGrp="1"/>
          </p:cNvSpPr>
          <p:nvPr>
            <p:ph type="body" sz="half" idx="1"/>
          </p:nvPr>
        </p:nvSpPr>
        <p:spPr>
          <a:xfrm>
            <a:off x="468313" y="1844675"/>
            <a:ext cx="4044950" cy="3898900"/>
          </a:xfrm>
        </p:spPr>
        <p:txBody>
          <a:bodyPr>
            <a:normAutofit/>
          </a:bodyPr>
          <a:lstStyle/>
          <a:p>
            <a:pPr marL="265176" indent="-265176" fontAlgn="auto">
              <a:spcAft>
                <a:spcPts val="0"/>
              </a:spcAft>
              <a:buFont typeface="Wingdings 2"/>
              <a:buChar char=""/>
              <a:defRPr/>
            </a:pPr>
            <a:r>
              <a:rPr lang="en-GB" dirty="0" smtClean="0"/>
              <a:t>Some MPs rebel are much more likely to rebel</a:t>
            </a:r>
          </a:p>
          <a:p>
            <a:pPr marL="265176" indent="-265176" fontAlgn="auto">
              <a:spcAft>
                <a:spcPts val="0"/>
              </a:spcAft>
              <a:buFont typeface="Wingdings 2"/>
              <a:buChar char=""/>
              <a:defRPr/>
            </a:pPr>
            <a:r>
              <a:rPr lang="en-GB" dirty="0" smtClean="0"/>
              <a:t>Philip Davies, MP for Shipley (Conservative), rebelled 20% of the time in the last government, from 2010-2015</a:t>
            </a:r>
          </a:p>
          <a:p>
            <a:pPr marL="265176" indent="-265176" fontAlgn="auto">
              <a:spcAft>
                <a:spcPts val="0"/>
              </a:spcAft>
              <a:buFont typeface="Wingdings 2"/>
              <a:buChar char=""/>
              <a:defRPr/>
            </a:pPr>
            <a:endParaRPr lang="en-GB" dirty="0"/>
          </a:p>
        </p:txBody>
      </p:sp>
      <p:pic>
        <p:nvPicPr>
          <p:cNvPr id="23556" name="Picture 2" descr="http://www.philip-davies.org.uk/sites/www.philip-davies.org.uk/files/philip_davis_3_of_9.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29150" y="1700213"/>
            <a:ext cx="4046538" cy="3608387"/>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r>
              <a:rPr lang="en-US" altLang="en-US" smtClean="0">
                <a:solidFill>
                  <a:schemeClr val="accent1">
                    <a:tint val="88000"/>
                    <a:satMod val="150000"/>
                  </a:schemeClr>
                </a:solidFill>
              </a:rPr>
              <a:t>The Payroll vote</a:t>
            </a:r>
            <a:endParaRPr lang="en-GB" altLang="en-US" smtClean="0">
              <a:solidFill>
                <a:schemeClr val="accent1">
                  <a:tint val="88000"/>
                  <a:satMod val="150000"/>
                </a:schemeClr>
              </a:solidFill>
            </a:endParaRPr>
          </a:p>
        </p:txBody>
      </p:sp>
      <p:sp>
        <p:nvSpPr>
          <p:cNvPr id="24579" name="Rectangle 3"/>
          <p:cNvSpPr>
            <a:spLocks noGrp="1" noChangeArrowheads="1"/>
          </p:cNvSpPr>
          <p:nvPr>
            <p:ph type="body" sz="half" idx="1"/>
          </p:nvPr>
        </p:nvSpPr>
        <p:spPr>
          <a:xfrm>
            <a:off x="539750" y="1989138"/>
            <a:ext cx="4529138" cy="4648200"/>
          </a:xfrm>
        </p:spPr>
        <p:txBody>
          <a:bodyPr/>
          <a:lstStyle/>
          <a:p>
            <a:pPr>
              <a:lnSpc>
                <a:spcPct val="90000"/>
              </a:lnSpc>
            </a:pPr>
            <a:r>
              <a:rPr lang="en-US" altLang="en-US" smtClean="0"/>
              <a:t>The convention of collective responsibility dictates that all members of the Government must follow (and vote for) the Government’s decisions.</a:t>
            </a:r>
          </a:p>
          <a:p>
            <a:pPr>
              <a:lnSpc>
                <a:spcPct val="90000"/>
              </a:lnSpc>
            </a:pPr>
            <a:r>
              <a:rPr lang="en-US" altLang="en-US" smtClean="0"/>
              <a:t>If they can’t they resign as Robin Cook did over Iraq.</a:t>
            </a:r>
            <a:endParaRPr lang="en-GB" altLang="en-US" smtClean="0"/>
          </a:p>
        </p:txBody>
      </p:sp>
      <p:pic>
        <p:nvPicPr>
          <p:cNvPr id="24580" name="Picture 7" descr="robin_cook-762770"/>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8263" y="2205038"/>
            <a:ext cx="2682875" cy="360362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PMQs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19371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57350" y="609600"/>
            <a:ext cx="2536825" cy="1143000"/>
          </a:xfrm>
        </p:spPr>
        <p:txBody>
          <a:bodyPr>
            <a:normAutofit/>
          </a:bodyPr>
          <a:lstStyle/>
          <a:p>
            <a:pPr fontAlgn="auto">
              <a:spcAft>
                <a:spcPts val="0"/>
              </a:spcAft>
              <a:defRPr/>
            </a:pPr>
            <a:r>
              <a:rPr lang="en-GB" altLang="en-US" smtClean="0">
                <a:solidFill>
                  <a:schemeClr val="accent1">
                    <a:tint val="88000"/>
                    <a:satMod val="150000"/>
                  </a:schemeClr>
                </a:solidFill>
              </a:rPr>
              <a:t>Free votes</a:t>
            </a:r>
          </a:p>
        </p:txBody>
      </p:sp>
      <p:pic>
        <p:nvPicPr>
          <p:cNvPr id="25603" name="ClipArt Placeholder 4"/>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709738" y="1619250"/>
            <a:ext cx="2214562" cy="4610100"/>
          </a:xfrm>
        </p:spPr>
      </p:pic>
      <p:sp>
        <p:nvSpPr>
          <p:cNvPr id="7172" name="Text Placeholder 3"/>
          <p:cNvSpPr>
            <a:spLocks noGrp="1"/>
          </p:cNvSpPr>
          <p:nvPr>
            <p:ph type="body" sz="half" idx="2"/>
          </p:nvPr>
        </p:nvSpPr>
        <p:spPr>
          <a:xfrm>
            <a:off x="3978275" y="333375"/>
            <a:ext cx="4625975" cy="5762625"/>
          </a:xfrm>
        </p:spPr>
        <p:txBody>
          <a:bodyPr>
            <a:normAutofit/>
          </a:bodyPr>
          <a:lstStyle/>
          <a:p>
            <a:pPr marL="265176" indent="-265176" fontAlgn="auto">
              <a:spcAft>
                <a:spcPts val="0"/>
              </a:spcAft>
              <a:buFont typeface="Wingdings 2"/>
              <a:buChar char=""/>
              <a:defRPr/>
            </a:pPr>
            <a:r>
              <a:rPr lang="en-GB" altLang="en-US" dirty="0" smtClean="0"/>
              <a:t>MPs are allowed free votes on certain issues in which case the whip is removed, allowing them to vote either way. An example of this is the recent Gay Marriage bill when half of the Conservative party during the free vote voted against the proposed legislation (136 MPS).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chemeClr val="accent1">
                    <a:tint val="88000"/>
                    <a:satMod val="150000"/>
                  </a:schemeClr>
                </a:solidFill>
              </a:rPr>
              <a:t>Party disunity</a:t>
            </a:r>
            <a:endParaRPr lang="en-GB" dirty="0">
              <a:solidFill>
                <a:schemeClr val="accent1">
                  <a:tint val="88000"/>
                  <a:satMod val="150000"/>
                </a:schemeClr>
              </a:solidFill>
            </a:endParaRPr>
          </a:p>
        </p:txBody>
      </p:sp>
      <p:sp>
        <p:nvSpPr>
          <p:cNvPr id="26628" name="Online Image Placeholder 2"/>
          <p:cNvSpPr>
            <a:spLocks noGrp="1" noTextEdit="1"/>
          </p:cNvSpPr>
          <p:nvPr>
            <p:ph type="clipArt" sz="half" idx="1"/>
          </p:nvPr>
        </p:nvSpPr>
        <p:spPr/>
      </p:sp>
      <p:sp>
        <p:nvSpPr>
          <p:cNvPr id="4" name="Text Placeholder 3"/>
          <p:cNvSpPr>
            <a:spLocks noGrp="1"/>
          </p:cNvSpPr>
          <p:nvPr>
            <p:ph type="body" sz="half" idx="2"/>
          </p:nvPr>
        </p:nvSpPr>
        <p:spPr/>
        <p:txBody>
          <a:bodyPr>
            <a:normAutofit/>
          </a:bodyPr>
          <a:lstStyle/>
          <a:p>
            <a:pPr marL="265176" indent="-265176" fontAlgn="auto">
              <a:spcAft>
                <a:spcPts val="0"/>
              </a:spcAft>
              <a:buFont typeface="Wingdings 2"/>
              <a:buChar char=""/>
              <a:defRPr/>
            </a:pPr>
            <a:r>
              <a:rPr lang="en-GB" dirty="0" smtClean="0"/>
              <a:t>Both main parties have certain issues with loyalty at the moment  - Labour over </a:t>
            </a:r>
            <a:r>
              <a:rPr lang="en-GB" dirty="0" err="1" smtClean="0"/>
              <a:t>Corbyn’s</a:t>
            </a:r>
            <a:r>
              <a:rPr lang="en-GB" dirty="0" smtClean="0"/>
              <a:t> election and the Conservatives over the ongoing Europe issue </a:t>
            </a:r>
            <a:endParaRPr lang="en-GB" dirty="0"/>
          </a:p>
        </p:txBody>
      </p:sp>
      <p:pic>
        <p:nvPicPr>
          <p:cNvPr id="2662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2147888"/>
            <a:ext cx="385286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chemeClr val="accent1">
                    <a:tint val="88000"/>
                    <a:satMod val="150000"/>
                  </a:schemeClr>
                </a:solidFill>
              </a:rPr>
              <a:t>Minority government</a:t>
            </a:r>
            <a:endParaRPr lang="en-GB" dirty="0">
              <a:solidFill>
                <a:schemeClr val="accent1">
                  <a:tint val="88000"/>
                  <a:satMod val="150000"/>
                </a:schemeClr>
              </a:solidFill>
            </a:endParaRPr>
          </a:p>
        </p:txBody>
      </p:sp>
      <p:pic>
        <p:nvPicPr>
          <p:cNvPr id="27652" name="Online Image Placeholder 4"/>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52563" y="1981200"/>
            <a:ext cx="2698750" cy="2243138"/>
          </a:xfrm>
        </p:spPr>
      </p:pic>
      <p:sp>
        <p:nvSpPr>
          <p:cNvPr id="4" name="Text Placeholder 3"/>
          <p:cNvSpPr>
            <a:spLocks noGrp="1"/>
          </p:cNvSpPr>
          <p:nvPr>
            <p:ph type="body" sz="half" idx="2"/>
          </p:nvPr>
        </p:nvSpPr>
        <p:spPr/>
        <p:txBody>
          <a:bodyPr>
            <a:normAutofit/>
          </a:bodyPr>
          <a:lstStyle/>
          <a:p>
            <a:pPr marL="265176" indent="-265176" fontAlgn="auto">
              <a:spcAft>
                <a:spcPts val="0"/>
              </a:spcAft>
              <a:buFont typeface="Wingdings 2"/>
              <a:buChar char=""/>
              <a:defRPr/>
            </a:pPr>
            <a:r>
              <a:rPr lang="en-GB" dirty="0" smtClean="0"/>
              <a:t>This is compounded for May by her position in a minority government needing the DUP to vote with her party to secure a majority. This makes it very easy for any potential defectors to help defeat any vote </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altLang="en-US" smtClean="0">
                <a:solidFill>
                  <a:schemeClr val="accent1">
                    <a:tint val="88000"/>
                    <a:satMod val="150000"/>
                  </a:schemeClr>
                </a:solidFill>
              </a:rPr>
              <a:t>Poor resources</a:t>
            </a:r>
            <a:endParaRPr lang="en-GB" altLang="en-US" smtClean="0">
              <a:solidFill>
                <a:schemeClr val="accent1">
                  <a:tint val="88000"/>
                  <a:satMod val="150000"/>
                </a:schemeClr>
              </a:solidFill>
            </a:endParaRPr>
          </a:p>
        </p:txBody>
      </p:sp>
      <p:pic>
        <p:nvPicPr>
          <p:cNvPr id="28675" name="Picture 7" descr="government0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990600" y="2847975"/>
            <a:ext cx="3200400" cy="2381250"/>
          </a:xfrm>
          <a:noFill/>
        </p:spPr>
      </p:pic>
      <p:sp>
        <p:nvSpPr>
          <p:cNvPr id="9219" name="Rectangle 4"/>
          <p:cNvSpPr>
            <a:spLocks noGrp="1" noChangeArrowheads="1"/>
          </p:cNvSpPr>
          <p:nvPr>
            <p:ph type="body" sz="half" idx="2"/>
          </p:nvPr>
        </p:nvSpPr>
        <p:spPr>
          <a:xfrm>
            <a:off x="4648200" y="1600200"/>
            <a:ext cx="3810000" cy="5029200"/>
          </a:xfrm>
        </p:spPr>
        <p:txBody>
          <a:bodyPr>
            <a:normAutofit/>
          </a:bodyPr>
          <a:lstStyle/>
          <a:p>
            <a:pPr marL="265176" indent="-265176" fontAlgn="auto">
              <a:lnSpc>
                <a:spcPct val="90000"/>
              </a:lnSpc>
              <a:spcAft>
                <a:spcPts val="0"/>
              </a:spcAft>
              <a:buFont typeface="Wingdings 2"/>
              <a:buChar char=""/>
              <a:defRPr/>
            </a:pPr>
            <a:r>
              <a:rPr lang="en-US" altLang="en-US" smtClean="0"/>
              <a:t>MPs have a tiny set of resources at their disposal.</a:t>
            </a:r>
          </a:p>
          <a:p>
            <a:pPr marL="265176" indent="-265176" fontAlgn="auto">
              <a:lnSpc>
                <a:spcPct val="90000"/>
              </a:lnSpc>
              <a:spcAft>
                <a:spcPts val="0"/>
              </a:spcAft>
              <a:buFont typeface="Wingdings 2"/>
              <a:buChar char=""/>
              <a:defRPr/>
            </a:pPr>
            <a:r>
              <a:rPr lang="en-US" altLang="en-US" smtClean="0"/>
              <a:t>In 1988 there were 1344 people working for MPs.</a:t>
            </a:r>
          </a:p>
          <a:p>
            <a:pPr marL="265176" indent="-265176" fontAlgn="auto">
              <a:lnSpc>
                <a:spcPct val="90000"/>
              </a:lnSpc>
              <a:spcAft>
                <a:spcPts val="0"/>
              </a:spcAft>
              <a:buFont typeface="Wingdings 2"/>
              <a:buChar char=""/>
              <a:defRPr/>
            </a:pPr>
            <a:r>
              <a:rPr lang="en-US" altLang="en-US" smtClean="0"/>
              <a:t>The government had 500,000 Civil Servants.  </a:t>
            </a:r>
          </a:p>
          <a:p>
            <a:pPr marL="265176" indent="-265176" fontAlgn="auto">
              <a:lnSpc>
                <a:spcPct val="90000"/>
              </a:lnSpc>
              <a:spcAft>
                <a:spcPts val="0"/>
              </a:spcAft>
              <a:buFont typeface="Wingdings 2"/>
              <a:buChar char=""/>
              <a:defRPr/>
            </a:pPr>
            <a:r>
              <a:rPr lang="en-US" altLang="en-US" smtClean="0"/>
              <a:t>This makes it hard for MPs to know enough to challenge Ministers.</a:t>
            </a:r>
            <a:endParaRPr lang="en-GB"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fontAlgn="auto">
              <a:spcAft>
                <a:spcPts val="0"/>
              </a:spcAft>
              <a:defRPr/>
            </a:pPr>
            <a:r>
              <a:rPr lang="en-US" altLang="en-US" smtClean="0">
                <a:solidFill>
                  <a:schemeClr val="accent1">
                    <a:tint val="88000"/>
                    <a:satMod val="150000"/>
                  </a:schemeClr>
                </a:solidFill>
              </a:rPr>
              <a:t>Power of dissolution</a:t>
            </a:r>
            <a:endParaRPr lang="en-GB" altLang="en-US" smtClean="0">
              <a:solidFill>
                <a:schemeClr val="accent1">
                  <a:tint val="88000"/>
                  <a:satMod val="150000"/>
                </a:schemeClr>
              </a:solidFill>
            </a:endParaRPr>
          </a:p>
        </p:txBody>
      </p:sp>
      <p:pic>
        <p:nvPicPr>
          <p:cNvPr id="29699" name="Picture 7" descr="photo4000510"/>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162050" y="2895600"/>
            <a:ext cx="2857500" cy="2286000"/>
          </a:xfrm>
          <a:noFill/>
        </p:spPr>
      </p:pic>
      <p:sp>
        <p:nvSpPr>
          <p:cNvPr id="10243" name="Rectangle 4"/>
          <p:cNvSpPr>
            <a:spLocks noGrp="1" noChangeArrowheads="1"/>
          </p:cNvSpPr>
          <p:nvPr>
            <p:ph type="body" sz="half" idx="2"/>
          </p:nvPr>
        </p:nvSpPr>
        <p:spPr/>
        <p:txBody>
          <a:bodyPr>
            <a:normAutofit/>
          </a:bodyPr>
          <a:lstStyle/>
          <a:p>
            <a:pPr marL="265176" indent="-265176" fontAlgn="auto">
              <a:spcAft>
                <a:spcPts val="0"/>
              </a:spcAft>
              <a:buFont typeface="Wingdings 2"/>
              <a:buChar char=""/>
              <a:defRPr/>
            </a:pPr>
            <a:r>
              <a:rPr lang="en-US" altLang="en-US" smtClean="0"/>
              <a:t>MPs don’t like elections (they might lose their job).</a:t>
            </a:r>
          </a:p>
          <a:p>
            <a:pPr marL="265176" indent="-265176" fontAlgn="auto">
              <a:spcAft>
                <a:spcPts val="0"/>
              </a:spcAft>
              <a:buFont typeface="Wingdings 2"/>
              <a:buChar char=""/>
              <a:defRPr/>
            </a:pPr>
            <a:r>
              <a:rPr lang="en-US" altLang="en-US" smtClean="0"/>
              <a:t>The PM can threaten to dissolve Parliament and call an election to force party discipline.</a:t>
            </a:r>
            <a:endParaRPr lang="en-GB"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lang="en-US" altLang="en-US" smtClean="0">
                <a:solidFill>
                  <a:schemeClr val="accent1">
                    <a:tint val="88000"/>
                    <a:satMod val="150000"/>
                  </a:schemeClr>
                </a:solidFill>
              </a:rPr>
              <a:t>Government majority</a:t>
            </a:r>
            <a:endParaRPr lang="en-GB" altLang="en-US" smtClean="0">
              <a:solidFill>
                <a:schemeClr val="accent1">
                  <a:tint val="88000"/>
                  <a:satMod val="150000"/>
                </a:schemeClr>
              </a:solidFill>
            </a:endParaRPr>
          </a:p>
        </p:txBody>
      </p:sp>
      <p:sp>
        <p:nvSpPr>
          <p:cNvPr id="11267" name="Rectangle 3"/>
          <p:cNvSpPr>
            <a:spLocks noGrp="1" noChangeArrowheads="1"/>
          </p:cNvSpPr>
          <p:nvPr>
            <p:ph type="body" sz="half" idx="1"/>
          </p:nvPr>
        </p:nvSpPr>
        <p:spPr/>
        <p:txBody>
          <a:bodyPr>
            <a:normAutofit fontScale="92500"/>
          </a:bodyPr>
          <a:lstStyle/>
          <a:p>
            <a:pPr marL="265176" indent="-265176" fontAlgn="auto">
              <a:lnSpc>
                <a:spcPct val="90000"/>
              </a:lnSpc>
              <a:spcAft>
                <a:spcPts val="0"/>
              </a:spcAft>
              <a:buFont typeface="Wingdings 2"/>
              <a:buChar char=""/>
              <a:defRPr/>
            </a:pPr>
            <a:r>
              <a:rPr lang="en-US" altLang="en-US" sz="2400" smtClean="0"/>
              <a:t>Perhaps most significant is the fact that in order to be Prime Minister you have to have a majority in Parliament.</a:t>
            </a:r>
          </a:p>
          <a:p>
            <a:pPr marL="265176" indent="-265176" fontAlgn="auto">
              <a:lnSpc>
                <a:spcPct val="90000"/>
              </a:lnSpc>
              <a:spcAft>
                <a:spcPts val="0"/>
              </a:spcAft>
              <a:buFont typeface="Wingdings 2"/>
              <a:buChar char=""/>
              <a:defRPr/>
            </a:pPr>
            <a:r>
              <a:rPr lang="en-US" altLang="en-US" sz="2400" smtClean="0"/>
              <a:t>FPTP usually provides a big one.</a:t>
            </a:r>
          </a:p>
          <a:p>
            <a:pPr marL="265176" indent="-265176" fontAlgn="auto">
              <a:lnSpc>
                <a:spcPct val="90000"/>
              </a:lnSpc>
              <a:spcAft>
                <a:spcPts val="0"/>
              </a:spcAft>
              <a:buFont typeface="Wingdings 2"/>
              <a:buChar char=""/>
              <a:defRPr/>
            </a:pPr>
            <a:r>
              <a:rPr lang="en-US" altLang="en-US" sz="2400" smtClean="0"/>
              <a:t>The British political system sanctions the dominance of the Executive over the Legislature.</a:t>
            </a:r>
            <a:endParaRPr lang="en-GB" altLang="en-US" sz="2400" smtClean="0"/>
          </a:p>
        </p:txBody>
      </p:sp>
      <p:pic>
        <p:nvPicPr>
          <p:cNvPr id="30724" name="Picture 10" descr="downingES2706_468x34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648200" y="2634273"/>
            <a:ext cx="3810000" cy="280865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23963" y="115888"/>
            <a:ext cx="6751637" cy="1512887"/>
          </a:xfrm>
        </p:spPr>
        <p:txBody>
          <a:bodyPr/>
          <a:lstStyle/>
          <a:p>
            <a:pPr fontAlgn="auto">
              <a:spcAft>
                <a:spcPts val="0"/>
              </a:spcAft>
              <a:defRPr/>
            </a:pPr>
            <a:r>
              <a:rPr lang="en-GB" altLang="en-US" smtClean="0">
                <a:solidFill>
                  <a:schemeClr val="accent1">
                    <a:tint val="88000"/>
                    <a:satMod val="150000"/>
                  </a:schemeClr>
                </a:solidFill>
              </a:rPr>
              <a:t>Methods by which the executive dominates.</a:t>
            </a:r>
          </a:p>
        </p:txBody>
      </p:sp>
      <p:pic>
        <p:nvPicPr>
          <p:cNvPr id="317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916113"/>
            <a:ext cx="4522788"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en-US" altLang="en-US" smtClean="0">
                <a:solidFill>
                  <a:schemeClr val="accent1">
                    <a:tint val="88000"/>
                    <a:satMod val="150000"/>
                  </a:schemeClr>
                </a:solidFill>
              </a:rPr>
              <a:t>Question</a:t>
            </a:r>
            <a:endParaRPr lang="en-GB" altLang="en-US" smtClean="0">
              <a:solidFill>
                <a:schemeClr val="accent1">
                  <a:tint val="88000"/>
                  <a:satMod val="150000"/>
                </a:schemeClr>
              </a:solidFill>
            </a:endParaRPr>
          </a:p>
        </p:txBody>
      </p:sp>
      <p:sp>
        <p:nvSpPr>
          <p:cNvPr id="32771" name="Rectangle 3"/>
          <p:cNvSpPr>
            <a:spLocks noGrp="1" noChangeArrowheads="1"/>
          </p:cNvSpPr>
          <p:nvPr>
            <p:ph type="body" sz="half" idx="1"/>
          </p:nvPr>
        </p:nvSpPr>
        <p:spPr>
          <a:xfrm>
            <a:off x="685800" y="1981200"/>
            <a:ext cx="7772400" cy="2743200"/>
          </a:xfrm>
        </p:spPr>
        <p:txBody>
          <a:bodyPr/>
          <a:lstStyle/>
          <a:p>
            <a:r>
              <a:rPr lang="en-GB" altLang="en-US" smtClean="0">
                <a:cs typeface="Times New Roman" panose="02020603050405020304" pitchFamily="18" charset="0"/>
              </a:rPr>
              <a:t>How effective are backbench MPs at holding the Government to account?</a:t>
            </a:r>
          </a:p>
          <a:p>
            <a:r>
              <a:rPr lang="en-GB" altLang="en-US" smtClean="0">
                <a:cs typeface="Times New Roman" panose="02020603050405020304" pitchFamily="18" charset="0"/>
              </a:rPr>
              <a:t>We will prepare an essay for you to do on this subject next week so for Homework please read the article and answer the questions.</a:t>
            </a:r>
            <a:r>
              <a:rPr lang="en-GB" altLang="en-US" smtClean="0"/>
              <a:t> </a:t>
            </a:r>
          </a:p>
        </p:txBody>
      </p:sp>
      <p:sp>
        <p:nvSpPr>
          <p:cNvPr id="32772" name="Rectangle 4"/>
          <p:cNvSpPr>
            <a:spLocks noGrp="1" noChangeArrowheads="1"/>
          </p:cNvSpPr>
          <p:nvPr>
            <p:ph sz="half" idx="2"/>
          </p:nvPr>
        </p:nvSpPr>
        <p:spPr>
          <a:xfrm>
            <a:off x="685800" y="3352800"/>
            <a:ext cx="7772400" cy="2743200"/>
          </a:xfrm>
        </p:spPr>
        <p:txBody>
          <a:bodyPr/>
          <a:lstStyle/>
          <a:p>
            <a:pPr>
              <a:buFontTx/>
              <a:buNone/>
            </a:pPr>
            <a:r>
              <a:rPr lang="en-GB" altLang="en-US" smtClean="0">
                <a:hlinkClick r:id="rId2"/>
              </a:rPr>
              <a:t> </a:t>
            </a:r>
            <a:endParaRPr lang="en-GB"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82576"/>
            <a:ext cx="8075612" cy="1382712"/>
          </a:xfrm>
        </p:spPr>
        <p:txBody>
          <a:bodyPr/>
          <a:lstStyle/>
          <a:p>
            <a:pPr fontAlgn="auto">
              <a:spcAft>
                <a:spcPts val="0"/>
              </a:spcAft>
              <a:defRPr/>
            </a:pPr>
            <a:r>
              <a:rPr lang="en-GB" dirty="0" smtClean="0">
                <a:solidFill>
                  <a:schemeClr val="accent1">
                    <a:tint val="88000"/>
                    <a:satMod val="150000"/>
                  </a:schemeClr>
                </a:solidFill>
              </a:rPr>
              <a:t>Firstly, how does Parliament hold the Executive to account?</a:t>
            </a:r>
            <a:endParaRPr lang="en-GB" dirty="0">
              <a:solidFill>
                <a:schemeClr val="accent1">
                  <a:tint val="88000"/>
                  <a:satMod val="150000"/>
                </a:schemeClr>
              </a:solidFill>
            </a:endParaRPr>
          </a:p>
        </p:txBody>
      </p:sp>
      <p:sp>
        <p:nvSpPr>
          <p:cNvPr id="3" name="Content Placeholder 2"/>
          <p:cNvSpPr>
            <a:spLocks noGrp="1"/>
          </p:cNvSpPr>
          <p:nvPr>
            <p:ph idx="1"/>
          </p:nvPr>
        </p:nvSpPr>
        <p:spPr>
          <a:xfrm>
            <a:off x="1043608" y="1484784"/>
            <a:ext cx="2736305" cy="5256584"/>
          </a:xfrm>
        </p:spPr>
        <p:txBody>
          <a:bodyPr>
            <a:normAutofit fontScale="92500" lnSpcReduction="20000"/>
          </a:bodyPr>
          <a:lstStyle/>
          <a:p>
            <a:endParaRPr lang="en-GB" altLang="en-US" dirty="0" smtClean="0"/>
          </a:p>
          <a:p>
            <a:r>
              <a:rPr lang="en-GB" altLang="en-US" sz="2600" b="1" dirty="0" smtClean="0"/>
              <a:t>The Role of the Opposition </a:t>
            </a:r>
            <a:r>
              <a:rPr lang="en-GB" altLang="en-US" sz="2600" dirty="0" smtClean="0"/>
              <a:t>is VITAL in holding the executive to account.</a:t>
            </a:r>
          </a:p>
          <a:p>
            <a:endParaRPr lang="en-GB" altLang="en-US" dirty="0"/>
          </a:p>
          <a:p>
            <a:r>
              <a:rPr lang="en-GB" altLang="en-US" b="1" i="1" dirty="0" smtClean="0"/>
              <a:t>What do you think they do?</a:t>
            </a:r>
          </a:p>
          <a:p>
            <a:endParaRPr lang="en-GB" altLang="en-US" dirty="0"/>
          </a:p>
          <a:p>
            <a:r>
              <a:rPr lang="en-GB" altLang="en-US" dirty="0" smtClean="0"/>
              <a:t>Task </a:t>
            </a:r>
            <a:r>
              <a:rPr lang="en-GB" altLang="en-US" dirty="0"/>
              <a:t>18 - On page 25 of your booklet complete the </a:t>
            </a:r>
            <a:r>
              <a:rPr lang="en-GB" altLang="en-US" b="1" dirty="0"/>
              <a:t>4 main roles of opposition using your text book page </a:t>
            </a:r>
            <a:r>
              <a:rPr lang="en-GB" altLang="en-US" b="1" dirty="0" smtClean="0"/>
              <a:t>224</a:t>
            </a:r>
          </a:p>
          <a:p>
            <a:pPr marL="0" indent="0">
              <a:buNone/>
            </a:pPr>
            <a:r>
              <a:rPr lang="en-GB" altLang="en-US" b="1" dirty="0" smtClean="0"/>
              <a:t> </a:t>
            </a:r>
            <a:endParaRPr lang="en-GB" altLang="en-US" b="1" dirty="0"/>
          </a:p>
          <a:p>
            <a:endParaRPr lang="en-GB" dirty="0"/>
          </a:p>
        </p:txBody>
      </p:sp>
      <p:pic>
        <p:nvPicPr>
          <p:cNvPr id="10246" name="Picture 6" descr="Image result for corbyn parli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973" y="1584188"/>
            <a:ext cx="4920630" cy="2921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153" y="515719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505325"/>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solidFill>
                  <a:schemeClr val="accent1">
                    <a:tint val="88000"/>
                    <a:satMod val="150000"/>
                  </a:schemeClr>
                </a:solidFill>
              </a:rPr>
              <a:t>Opposition try to put the Government on the spot by carefully checking their plans and proposals</a:t>
            </a:r>
            <a:endParaRPr lang="en-GB" dirty="0">
              <a:solidFill>
                <a:schemeClr val="accent1">
                  <a:tint val="88000"/>
                  <a:satMod val="150000"/>
                </a:schemeClr>
              </a:solidFill>
            </a:endParaRP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624" y="3212976"/>
            <a:ext cx="4260850" cy="23860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8" name="TextBox 3"/>
          <p:cNvSpPr txBox="1">
            <a:spLocks noChangeArrowheads="1"/>
          </p:cNvSpPr>
          <p:nvPr/>
        </p:nvSpPr>
        <p:spPr bwMode="auto">
          <a:xfrm>
            <a:off x="6171904" y="3429000"/>
            <a:ext cx="23768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b="1" u="sng" dirty="0"/>
              <a:t>Task 19 </a:t>
            </a:r>
            <a:endParaRPr lang="en-GB" altLang="en-US" b="1" u="sng" dirty="0" smtClean="0"/>
          </a:p>
          <a:p>
            <a:pPr eaLnBrk="1" hangingPunct="1"/>
            <a:r>
              <a:rPr lang="en-GB" altLang="en-US" dirty="0" smtClean="0"/>
              <a:t>On </a:t>
            </a:r>
            <a:r>
              <a:rPr lang="en-GB" altLang="en-US" dirty="0"/>
              <a:t>page 26 of your booklet complete the 4 main functions using your text book page 224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148706"/>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smtClean="0"/>
              <a:t>How effective is the </a:t>
            </a:r>
            <a:r>
              <a:rPr lang="en-GB" b="1" dirty="0" smtClean="0"/>
              <a:t>Opposition</a:t>
            </a:r>
            <a:r>
              <a:rPr lang="en-GB" dirty="0" smtClean="0"/>
              <a:t> at scrutinising the government? </a:t>
            </a:r>
            <a:endParaRPr lang="en-GB" dirty="0"/>
          </a:p>
        </p:txBody>
      </p:sp>
      <p:sp>
        <p:nvSpPr>
          <p:cNvPr id="3" name="Content Placeholder 2"/>
          <p:cNvSpPr>
            <a:spLocks noGrp="1"/>
          </p:cNvSpPr>
          <p:nvPr>
            <p:ph idx="1"/>
          </p:nvPr>
        </p:nvSpPr>
        <p:spPr>
          <a:xfrm>
            <a:off x="1475657" y="2133600"/>
            <a:ext cx="2448272" cy="4031704"/>
          </a:xfrm>
        </p:spPr>
        <p:txBody>
          <a:bodyPr>
            <a:normAutofit/>
          </a:bodyPr>
          <a:lstStyle/>
          <a:p>
            <a:r>
              <a:rPr lang="en-GB" b="1" dirty="0" smtClean="0"/>
              <a:t>Working with the person next to you, can you think of arguments on either side?</a:t>
            </a:r>
          </a:p>
          <a:p>
            <a:r>
              <a:rPr lang="en-GB" dirty="0" smtClean="0"/>
              <a:t>Add to table on page 27 </a:t>
            </a:r>
            <a:endParaRPr lang="en-GB" dirty="0"/>
          </a:p>
        </p:txBody>
      </p:sp>
      <p:pic>
        <p:nvPicPr>
          <p:cNvPr id="4" name="Picture 6" descr="Image result for corbyn parli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613" y="1916832"/>
            <a:ext cx="4920630" cy="29211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389" y="4856387"/>
            <a:ext cx="4381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4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GB" b="1" dirty="0" smtClean="0"/>
              <a:t>Scrutiny – which method is most effective? </a:t>
            </a:r>
            <a:endParaRPr lang="en-GB" b="1" dirty="0"/>
          </a:p>
        </p:txBody>
      </p:sp>
      <p:sp>
        <p:nvSpPr>
          <p:cNvPr id="3" name="Content Placeholder 2"/>
          <p:cNvSpPr>
            <a:spLocks noGrp="1"/>
          </p:cNvSpPr>
          <p:nvPr>
            <p:ph idx="1"/>
          </p:nvPr>
        </p:nvSpPr>
        <p:spPr/>
        <p:txBody>
          <a:bodyPr/>
          <a:lstStyle/>
          <a:p>
            <a:pPr marL="0" indent="0">
              <a:buNone/>
            </a:pPr>
            <a:r>
              <a:rPr lang="en-GB" b="1" dirty="0" smtClean="0"/>
              <a:t>Give each one a </a:t>
            </a:r>
            <a:r>
              <a:rPr lang="en-GB" b="1" u="sng" dirty="0" smtClean="0"/>
              <a:t>score out of 10 </a:t>
            </a:r>
            <a:r>
              <a:rPr lang="en-GB" b="1" dirty="0" smtClean="0"/>
              <a:t>and explain why</a:t>
            </a:r>
          </a:p>
          <a:p>
            <a:pPr marL="0" indent="0">
              <a:buNone/>
            </a:pPr>
            <a:endParaRPr lang="en-GB" dirty="0" smtClean="0"/>
          </a:p>
          <a:p>
            <a:r>
              <a:rPr lang="en-GB" dirty="0" smtClean="0"/>
              <a:t>Committees</a:t>
            </a:r>
          </a:p>
          <a:p>
            <a:endParaRPr lang="en-GB" dirty="0"/>
          </a:p>
          <a:p>
            <a:r>
              <a:rPr lang="en-GB" dirty="0" smtClean="0"/>
              <a:t>PMQs</a:t>
            </a:r>
          </a:p>
          <a:p>
            <a:endParaRPr lang="en-GB" dirty="0"/>
          </a:p>
          <a:p>
            <a:r>
              <a:rPr lang="en-GB" dirty="0" smtClean="0"/>
              <a:t>Role of the opposition </a:t>
            </a:r>
          </a:p>
          <a:p>
            <a:endParaRPr lang="en-GB" dirty="0"/>
          </a:p>
          <a:p>
            <a:pPr marL="0" indent="0">
              <a:buNone/>
            </a:pPr>
            <a:r>
              <a:rPr lang="en-GB" dirty="0" smtClean="0"/>
              <a:t>Extension, how well does Parliament scrutinise overall? </a:t>
            </a:r>
            <a:endParaRPr lang="en-GB" dirty="0"/>
          </a:p>
        </p:txBody>
      </p:sp>
    </p:spTree>
    <p:extLst>
      <p:ext uri="{BB962C8B-B14F-4D97-AF65-F5344CB8AC3E}">
        <p14:creationId xmlns:p14="http://schemas.microsoft.com/office/powerpoint/2010/main" val="2651477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5" y="624110"/>
            <a:ext cx="6986736" cy="1436738"/>
          </a:xfrm>
        </p:spPr>
        <p:style>
          <a:lnRef idx="2">
            <a:schemeClr val="dk1"/>
          </a:lnRef>
          <a:fillRef idx="1">
            <a:schemeClr val="lt1"/>
          </a:fillRef>
          <a:effectRef idx="0">
            <a:schemeClr val="dk1"/>
          </a:effectRef>
          <a:fontRef idx="minor">
            <a:schemeClr val="dk1"/>
          </a:fontRef>
        </p:style>
        <p:txBody>
          <a:bodyPr>
            <a:normAutofit fontScale="90000"/>
          </a:bodyPr>
          <a:lstStyle/>
          <a:p>
            <a:pPr fontAlgn="auto">
              <a:spcAft>
                <a:spcPts val="0"/>
              </a:spcAft>
              <a:defRPr/>
            </a:pPr>
            <a:r>
              <a:rPr lang="en-GB" dirty="0" smtClean="0">
                <a:solidFill>
                  <a:schemeClr val="accent1">
                    <a:tint val="88000"/>
                    <a:satMod val="150000"/>
                  </a:schemeClr>
                </a:solidFill>
              </a:rPr>
              <a:t>How effective is Parliament at scrutinising the government?</a:t>
            </a:r>
            <a:br>
              <a:rPr lang="en-GB" dirty="0" smtClean="0">
                <a:solidFill>
                  <a:schemeClr val="accent1">
                    <a:tint val="88000"/>
                    <a:satMod val="150000"/>
                  </a:schemeClr>
                </a:solidFill>
              </a:rPr>
            </a:br>
            <a:r>
              <a:rPr lang="en-GB" sz="3100" b="1" dirty="0" smtClean="0">
                <a:solidFill>
                  <a:schemeClr val="accent1">
                    <a:tint val="88000"/>
                    <a:satMod val="150000"/>
                  </a:schemeClr>
                </a:solidFill>
              </a:rPr>
              <a:t>Add ideas to your summary table</a:t>
            </a:r>
            <a:endParaRPr lang="en-GB" sz="3100" b="1" dirty="0">
              <a:solidFill>
                <a:schemeClr val="accent1">
                  <a:tint val="88000"/>
                  <a:satMod val="1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15221"/>
              </p:ext>
            </p:extLst>
          </p:nvPr>
        </p:nvGraphicFramePr>
        <p:xfrm>
          <a:off x="755576" y="2204864"/>
          <a:ext cx="8183562" cy="4389120"/>
        </p:xfrm>
        <a:graphic>
          <a:graphicData uri="http://schemas.openxmlformats.org/drawingml/2006/table">
            <a:tbl>
              <a:tblPr firstRow="1" bandRow="1">
                <a:tableStyleId>{5C22544A-7EE6-4342-B048-85BDC9FD1C3A}</a:tableStyleId>
              </a:tblPr>
              <a:tblGrid>
                <a:gridCol w="4091781"/>
                <a:gridCol w="4091781"/>
              </a:tblGrid>
              <a:tr h="149735">
                <a:tc>
                  <a:txBody>
                    <a:bodyPr/>
                    <a:lstStyle/>
                    <a:p>
                      <a:r>
                        <a:rPr lang="en-GB" dirty="0" smtClean="0"/>
                        <a:t>Effective</a:t>
                      </a:r>
                      <a:r>
                        <a:rPr lang="en-GB" baseline="0" dirty="0" smtClean="0"/>
                        <a:t> scrutiny</a:t>
                      </a:r>
                      <a:endParaRPr lang="en-GB" dirty="0"/>
                    </a:p>
                  </a:txBody>
                  <a:tcPr/>
                </a:tc>
                <a:tc>
                  <a:txBody>
                    <a:bodyPr/>
                    <a:lstStyle/>
                    <a:p>
                      <a:r>
                        <a:rPr lang="en-GB" dirty="0" smtClean="0"/>
                        <a:t>Not so effective</a:t>
                      </a:r>
                      <a:endParaRPr lang="en-GB" dirty="0"/>
                    </a:p>
                  </a:txBody>
                  <a:tcPr/>
                </a:tc>
              </a:tr>
              <a:tr h="370840">
                <a:tc>
                  <a:txBody>
                    <a:bodyPr/>
                    <a:lstStyle/>
                    <a:p>
                      <a:pPr marL="285750" indent="-285750">
                        <a:buFont typeface="Arial" panose="020B0604020202020204" pitchFamily="34" charset="0"/>
                        <a:buChar char="•"/>
                      </a:pPr>
                      <a:r>
                        <a:rPr lang="en-GB" dirty="0" smtClean="0"/>
                        <a:t>Scrutiny has been very much </a:t>
                      </a:r>
                      <a:r>
                        <a:rPr lang="en-GB" b="1" dirty="0" smtClean="0"/>
                        <a:t>improved since departmental select</a:t>
                      </a:r>
                      <a:r>
                        <a:rPr lang="en-GB" b="1" baseline="0" dirty="0" smtClean="0"/>
                        <a:t> committees </a:t>
                      </a:r>
                      <a:r>
                        <a:rPr lang="en-GB" baseline="0" dirty="0" smtClean="0"/>
                        <a:t>and legislative committees were introduced closely checking policy and investigating.</a:t>
                      </a:r>
                      <a:endParaRPr lang="en-GB" dirty="0"/>
                    </a:p>
                  </a:txBody>
                  <a:tcPr/>
                </a:tc>
                <a:tc>
                  <a:txBody>
                    <a:bodyPr/>
                    <a:lstStyle/>
                    <a:p>
                      <a:pPr marL="285750" indent="-285750">
                        <a:buFont typeface="Arial" panose="020B0604020202020204" pitchFamily="34" charset="0"/>
                        <a:buChar char="•"/>
                      </a:pPr>
                      <a:r>
                        <a:rPr lang="en-GB" dirty="0" smtClean="0"/>
                        <a:t>MPs are given relatively </a:t>
                      </a:r>
                      <a:r>
                        <a:rPr lang="en-GB" b="1" dirty="0" smtClean="0"/>
                        <a:t>little time </a:t>
                      </a:r>
                      <a:r>
                        <a:rPr lang="en-GB" dirty="0" smtClean="0"/>
                        <a:t>to scrutinise</a:t>
                      </a:r>
                      <a:r>
                        <a:rPr lang="en-GB" baseline="0" dirty="0" smtClean="0"/>
                        <a:t> legislation. </a:t>
                      </a:r>
                    </a:p>
                    <a:p>
                      <a:pPr marL="285750" indent="-285750">
                        <a:buFont typeface="Arial" panose="020B0604020202020204" pitchFamily="34" charset="0"/>
                        <a:buChar char="•"/>
                      </a:pPr>
                      <a:r>
                        <a:rPr lang="en-GB" b="1" baseline="0" dirty="0" smtClean="0"/>
                        <a:t>MPs may be whipped into party loyalty </a:t>
                      </a:r>
                      <a:r>
                        <a:rPr lang="en-GB" baseline="0" dirty="0" smtClean="0"/>
                        <a:t>which makes them vote the way they should.</a:t>
                      </a:r>
                      <a:endParaRPr lang="en-GB" dirty="0"/>
                    </a:p>
                  </a:txBody>
                  <a:tcPr/>
                </a:tc>
              </a:tr>
              <a:tr h="370840">
                <a:tc>
                  <a:txBody>
                    <a:bodyPr/>
                    <a:lstStyle/>
                    <a:p>
                      <a:pPr marL="285750" indent="-285750">
                        <a:buFont typeface="Arial" panose="020B0604020202020204" pitchFamily="34" charset="0"/>
                        <a:buChar char="•"/>
                      </a:pPr>
                      <a:r>
                        <a:rPr lang="en-GB" dirty="0" smtClean="0"/>
                        <a:t>Calling the government to account and checking executive power is something they can do and we do see </a:t>
                      </a:r>
                      <a:r>
                        <a:rPr lang="en-GB" b="1" dirty="0" smtClean="0"/>
                        <a:t>back bench rebellions</a:t>
                      </a:r>
                      <a:r>
                        <a:rPr lang="en-GB" dirty="0" smtClean="0"/>
                        <a:t>.  </a:t>
                      </a:r>
                    </a:p>
                    <a:p>
                      <a:pPr marL="285750" indent="-285750">
                        <a:buFont typeface="Arial" panose="020B0604020202020204" pitchFamily="34" charset="0"/>
                        <a:buChar char="•"/>
                      </a:pPr>
                      <a:r>
                        <a:rPr lang="en-GB" b="1" dirty="0" smtClean="0"/>
                        <a:t>Liaison Committee </a:t>
                      </a:r>
                      <a:r>
                        <a:rPr lang="en-GB" dirty="0" smtClean="0"/>
                        <a:t>questions PM twice a year.</a:t>
                      </a:r>
                      <a:endParaRPr lang="en-GB" dirty="0"/>
                    </a:p>
                  </a:txBody>
                  <a:tcPr/>
                </a:tc>
                <a:tc>
                  <a:txBody>
                    <a:bodyPr/>
                    <a:lstStyle/>
                    <a:p>
                      <a:pPr marL="285750" indent="-285750">
                        <a:buFont typeface="Arial" panose="020B0604020202020204" pitchFamily="34" charset="0"/>
                        <a:buChar char="•"/>
                      </a:pPr>
                      <a:r>
                        <a:rPr lang="en-GB" dirty="0" smtClean="0"/>
                        <a:t>Party loyalty and</a:t>
                      </a:r>
                      <a:r>
                        <a:rPr lang="en-GB" baseline="0" dirty="0" smtClean="0"/>
                        <a:t> discipline means that many </a:t>
                      </a:r>
                      <a:r>
                        <a:rPr lang="en-GB" b="1" baseline="0" dirty="0" smtClean="0"/>
                        <a:t>MPs are reluctant to challenge the government</a:t>
                      </a:r>
                      <a:r>
                        <a:rPr lang="en-GB" baseline="0" dirty="0" smtClean="0"/>
                        <a:t>.  The government rarely loses a major vote in the Commons.  </a:t>
                      </a:r>
                    </a:p>
                    <a:p>
                      <a:pPr marL="285750" indent="-285750">
                        <a:buFont typeface="Arial" panose="020B0604020202020204" pitchFamily="34" charset="0"/>
                        <a:buChar char="•"/>
                      </a:pPr>
                      <a:r>
                        <a:rPr lang="en-GB" b="1" baseline="0" dirty="0" smtClean="0"/>
                        <a:t>PM Question time has become something of a show.</a:t>
                      </a:r>
                      <a:endParaRPr lang="en-GB"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8183562" cy="574675"/>
          </a:xfrm>
        </p:spPr>
        <p:txBody>
          <a:bodyPr>
            <a:normAutofit fontScale="90000"/>
          </a:bodyPr>
          <a:lstStyle/>
          <a:p>
            <a:pPr fontAlgn="auto">
              <a:spcAft>
                <a:spcPts val="0"/>
              </a:spcAft>
              <a:defRPr/>
            </a:pPr>
            <a:r>
              <a:rPr lang="en-GB" dirty="0" smtClean="0">
                <a:solidFill>
                  <a:schemeClr val="accent1">
                    <a:tint val="88000"/>
                    <a:satMod val="150000"/>
                  </a:schemeClr>
                </a:solidFill>
              </a:rPr>
              <a:t>Legislation – rank these arguments in order of how valid they are on page 28</a:t>
            </a:r>
            <a:endParaRPr lang="en-GB" dirty="0">
              <a:solidFill>
                <a:schemeClr val="accent1">
                  <a:tint val="88000"/>
                  <a:satMod val="1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8723772"/>
              </p:ext>
            </p:extLst>
          </p:nvPr>
        </p:nvGraphicFramePr>
        <p:xfrm>
          <a:off x="1187624" y="980728"/>
          <a:ext cx="7488832" cy="5877271"/>
        </p:xfrm>
        <a:graphic>
          <a:graphicData uri="http://schemas.openxmlformats.org/drawingml/2006/table">
            <a:tbl>
              <a:tblPr firstRow="1" bandRow="1">
                <a:tableStyleId>{5C22544A-7EE6-4342-B048-85BDC9FD1C3A}</a:tableStyleId>
              </a:tblPr>
              <a:tblGrid>
                <a:gridCol w="3744416"/>
                <a:gridCol w="3744416"/>
              </a:tblGrid>
              <a:tr h="316231">
                <a:tc>
                  <a:txBody>
                    <a:bodyPr/>
                    <a:lstStyle/>
                    <a:p>
                      <a:r>
                        <a:rPr lang="en-GB" sz="1400" dirty="0" smtClean="0"/>
                        <a:t>Effective</a:t>
                      </a:r>
                      <a:endParaRPr lang="en-GB" sz="1400" dirty="0"/>
                    </a:p>
                  </a:txBody>
                  <a:tcPr marL="73649" marR="73649" marT="45727" marB="45727"/>
                </a:tc>
                <a:tc>
                  <a:txBody>
                    <a:bodyPr/>
                    <a:lstStyle/>
                    <a:p>
                      <a:r>
                        <a:rPr lang="en-GB" sz="1400" dirty="0" smtClean="0"/>
                        <a:t>Not so effective</a:t>
                      </a:r>
                      <a:endParaRPr lang="en-GB" sz="1400" dirty="0"/>
                    </a:p>
                  </a:txBody>
                  <a:tcPr marL="73649" marR="73649" marT="45727" marB="45727"/>
                </a:tc>
              </a:tr>
              <a:tr h="13597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Legislation – granting consent on behalf of the people.  On the whole this works well and laws are respected because they have been legitimised by Parliament.</a:t>
                      </a:r>
                      <a:endParaRPr lang="en-GB" sz="1600" dirty="0" smtClean="0"/>
                    </a:p>
                  </a:txBody>
                  <a:tcPr marL="73649" marR="73649" marT="45727" marB="45727"/>
                </a:tc>
                <a:tc>
                  <a:txBody>
                    <a:bodyPr/>
                    <a:lstStyle/>
                    <a:p>
                      <a:r>
                        <a:rPr lang="en-GB" sz="1600" dirty="0" smtClean="0"/>
                        <a:t>Governmental legislation tends to be the only type</a:t>
                      </a:r>
                      <a:r>
                        <a:rPr lang="en-GB" sz="1600" baseline="0" dirty="0" smtClean="0"/>
                        <a:t> that stands a high chance of becoming law </a:t>
                      </a:r>
                      <a:endParaRPr lang="en-GB" sz="1600" dirty="0"/>
                    </a:p>
                  </a:txBody>
                  <a:tcPr marL="73649" marR="73649" marT="45727" marB="45727"/>
                </a:tc>
              </a:tr>
              <a:tr h="1711499">
                <a:tc>
                  <a:txBody>
                    <a:bodyPr/>
                    <a:lstStyle/>
                    <a:p>
                      <a:r>
                        <a:rPr lang="en-GB" sz="1600" dirty="0" smtClean="0"/>
                        <a:t>The inbuilt majority that often exists in parliament allows for substantial legislative changes to take place </a:t>
                      </a:r>
                      <a:endParaRPr lang="en-GB" sz="1600" dirty="0"/>
                    </a:p>
                  </a:txBody>
                  <a:tcPr marL="73649" marR="73649" marT="45727" marB="45727"/>
                </a:tc>
                <a:tc>
                  <a:txBody>
                    <a:bodyPr/>
                    <a:lstStyle/>
                    <a:p>
                      <a:r>
                        <a:rPr lang="en-GB" sz="1600" dirty="0" smtClean="0"/>
                        <a:t>The procedures in Parliament in respect of passing legislation are ancient and can be deemed inefficient.  They do tend</a:t>
                      </a:r>
                      <a:r>
                        <a:rPr lang="en-GB" sz="1600" baseline="0" dirty="0" smtClean="0"/>
                        <a:t> to take a long time.</a:t>
                      </a:r>
                      <a:endParaRPr lang="en-GB" sz="1600" dirty="0"/>
                    </a:p>
                  </a:txBody>
                  <a:tcPr marL="73649" marR="73649" marT="45727" marB="45727"/>
                </a:tc>
              </a:tr>
              <a:tr h="12448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PMBs</a:t>
                      </a:r>
                      <a:r>
                        <a:rPr lang="en-GB" sz="1600" baseline="0" dirty="0" smtClean="0"/>
                        <a:t> can and have been passed in the past </a:t>
                      </a:r>
                      <a:endParaRPr lang="en-GB" sz="1600" dirty="0" smtClean="0"/>
                    </a:p>
                  </a:txBody>
                  <a:tcPr marL="73649" marR="73649" marT="45727" marB="45727"/>
                </a:tc>
                <a:tc>
                  <a:txBody>
                    <a:bodyPr/>
                    <a:lstStyle/>
                    <a:p>
                      <a:r>
                        <a:rPr lang="en-GB" sz="1600" dirty="0" smtClean="0"/>
                        <a:t>The process</a:t>
                      </a:r>
                      <a:r>
                        <a:rPr lang="en-GB" sz="1600" baseline="0" dirty="0" smtClean="0"/>
                        <a:t> </a:t>
                      </a:r>
                      <a:r>
                        <a:rPr lang="en-GB" sz="1600" dirty="0" smtClean="0"/>
                        <a:t>is dominated</a:t>
                      </a:r>
                      <a:r>
                        <a:rPr lang="en-GB" sz="1600" baseline="0" dirty="0" smtClean="0"/>
                        <a:t> by the party system, both through whips and bill committees </a:t>
                      </a:r>
                      <a:endParaRPr lang="en-GB" sz="1600" dirty="0"/>
                    </a:p>
                  </a:txBody>
                  <a:tcPr marL="73649" marR="73649" marT="45727" marB="45727"/>
                </a:tc>
              </a:tr>
              <a:tr h="12448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The House of Lords has the ability to highlight weaknesses in legislation and is listened to </a:t>
                      </a:r>
                    </a:p>
                    <a:p>
                      <a:endParaRPr lang="en-GB" sz="1600" dirty="0"/>
                    </a:p>
                  </a:txBody>
                  <a:tcPr marL="73649" marR="73649" marT="45727" marB="45727"/>
                </a:tc>
                <a:tc>
                  <a:txBody>
                    <a:bodyPr/>
                    <a:lstStyle/>
                    <a:p>
                      <a:r>
                        <a:rPr lang="en-GB" sz="1600" dirty="0" smtClean="0"/>
                        <a:t>The</a:t>
                      </a:r>
                      <a:r>
                        <a:rPr lang="en-GB" sz="1600" baseline="0" dirty="0" smtClean="0"/>
                        <a:t> House of Lords has little real power over the legislative process </a:t>
                      </a:r>
                      <a:endParaRPr lang="en-GB" sz="1600" dirty="0"/>
                    </a:p>
                  </a:txBody>
                  <a:tcPr marL="73649" marR="73649" marT="45727" marB="45727"/>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409</TotalTime>
  <Words>1684</Words>
  <Application>Microsoft Office PowerPoint</Application>
  <PresentationFormat>On-screen Show (4:3)</PresentationFormat>
  <Paragraphs>191</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Times New Roman</vt:lpstr>
      <vt:lpstr>Wingdings 2</vt:lpstr>
      <vt:lpstr>Wingdings 3</vt:lpstr>
      <vt:lpstr>Wisp</vt:lpstr>
      <vt:lpstr>How effective is Parliament in controlling the executive? </vt:lpstr>
      <vt:lpstr>news</vt:lpstr>
      <vt:lpstr>PMQs</vt:lpstr>
      <vt:lpstr>Firstly, how does Parliament hold the Executive to account?</vt:lpstr>
      <vt:lpstr>Opposition try to put the Government on the spot by carefully checking their plans and proposals</vt:lpstr>
      <vt:lpstr>How effective is the Opposition at scrutinising the government? </vt:lpstr>
      <vt:lpstr>Scrutiny – which method is most effective? </vt:lpstr>
      <vt:lpstr>How effective is Parliament at scrutinising the government? Add ideas to your summary table</vt:lpstr>
      <vt:lpstr>Legislation – rank these arguments in order of how valid they are on page 28</vt:lpstr>
      <vt:lpstr>Extension – can you think of specific examples for these points </vt:lpstr>
      <vt:lpstr>Debate – can you remember so of the ‘great’ debates we looked at last week? </vt:lpstr>
      <vt:lpstr>Debate - </vt:lpstr>
      <vt:lpstr>Debate - </vt:lpstr>
      <vt:lpstr>If you were a Conservative MP for SW Surrey, how would you vote on an increase in higher rate taxation, based on these models?</vt:lpstr>
      <vt:lpstr>Theories of representation – copy this information to page 32 in your booklet  </vt:lpstr>
      <vt:lpstr>Representation</vt:lpstr>
      <vt:lpstr>Representation</vt:lpstr>
      <vt:lpstr>Representation</vt:lpstr>
      <vt:lpstr>Representation</vt:lpstr>
      <vt:lpstr>Watch ‘Posh and Posher’ on estream – complete pages 35-36 in the booklet </vt:lpstr>
      <vt:lpstr>Homework </vt:lpstr>
      <vt:lpstr>Homework (for those who missed lesson due to trip) </vt:lpstr>
      <vt:lpstr>Power of Patronage</vt:lpstr>
      <vt:lpstr>Is Parliament effective at carrying out its representative role?</vt:lpstr>
      <vt:lpstr>Parliament is supposed to be sovereign, but who is really in charge?</vt:lpstr>
      <vt:lpstr>The Whips</vt:lpstr>
      <vt:lpstr>Parliament still has power! </vt:lpstr>
      <vt:lpstr>Rebel MPs</vt:lpstr>
      <vt:lpstr>The Payroll vote</vt:lpstr>
      <vt:lpstr>Free votes</vt:lpstr>
      <vt:lpstr>Party disunity</vt:lpstr>
      <vt:lpstr>Minority government</vt:lpstr>
      <vt:lpstr>Poor resources</vt:lpstr>
      <vt:lpstr>Power of dissolution</vt:lpstr>
      <vt:lpstr>Government majority</vt:lpstr>
      <vt:lpstr>Methods by which the executive dominates.</vt:lpstr>
      <vt:lpstr>Question</vt:lpstr>
    </vt:vector>
  </TitlesOfParts>
  <Company>Queen's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effective is Parliament in controlling the executive?</dc:title>
  <dc:creator>Andrew Nixon</dc:creator>
  <cp:lastModifiedBy>Trish Shepherd</cp:lastModifiedBy>
  <cp:revision>49</cp:revision>
  <dcterms:created xsi:type="dcterms:W3CDTF">2006-12-07T10:09:49Z</dcterms:created>
  <dcterms:modified xsi:type="dcterms:W3CDTF">2017-12-07T12:16:24Z</dcterms:modified>
</cp:coreProperties>
</file>