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81" r:id="rId3"/>
    <p:sldId id="269" r:id="rId4"/>
    <p:sldId id="280" r:id="rId5"/>
    <p:sldId id="260" r:id="rId6"/>
    <p:sldId id="270" r:id="rId7"/>
    <p:sldId id="271" r:id="rId8"/>
    <p:sldId id="272" r:id="rId9"/>
    <p:sldId id="273" r:id="rId10"/>
    <p:sldId id="274" r:id="rId11"/>
    <p:sldId id="275" r:id="rId12"/>
    <p:sldId id="262" r:id="rId13"/>
    <p:sldId id="265" r:id="rId14"/>
    <p:sldId id="263" r:id="rId15"/>
    <p:sldId id="266" r:id="rId16"/>
    <p:sldId id="264" r:id="rId17"/>
    <p:sldId id="276" r:id="rId18"/>
    <p:sldId id="277" r:id="rId19"/>
    <p:sldId id="278" r:id="rId20"/>
    <p:sldId id="279"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0CA9A539-5B80-4CA9-B79C-42615723D49A}" type="datetimeFigureOut">
              <a:rPr lang="en-GB" smtClean="0"/>
              <a:t>16/11/2017</a:t>
            </a:fld>
            <a:endParaRPr lang="en-GB"/>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0300E3AB-82BB-46C3-850E-34BF27777EBD}" type="slidenum">
              <a:rPr lang="en-GB" smtClean="0"/>
              <a:t>‹#›</a:t>
            </a:fld>
            <a:endParaRPr lang="en-GB"/>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769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A9A539-5B80-4CA9-B79C-42615723D49A}"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0E3AB-82BB-46C3-850E-34BF27777EBD}" type="slidenum">
              <a:rPr lang="en-GB" smtClean="0"/>
              <a:t>‹#›</a:t>
            </a:fld>
            <a:endParaRPr lang="en-GB"/>
          </a:p>
        </p:txBody>
      </p:sp>
    </p:spTree>
    <p:extLst>
      <p:ext uri="{BB962C8B-B14F-4D97-AF65-F5344CB8AC3E}">
        <p14:creationId xmlns:p14="http://schemas.microsoft.com/office/powerpoint/2010/main" val="2718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A9A539-5B80-4CA9-B79C-42615723D49A}"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0E3AB-82BB-46C3-850E-34BF27777EBD}" type="slidenum">
              <a:rPr lang="en-GB" smtClean="0"/>
              <a:t>‹#›</a:t>
            </a:fld>
            <a:endParaRPr lang="en-GB"/>
          </a:p>
        </p:txBody>
      </p:sp>
    </p:spTree>
    <p:extLst>
      <p:ext uri="{BB962C8B-B14F-4D97-AF65-F5344CB8AC3E}">
        <p14:creationId xmlns:p14="http://schemas.microsoft.com/office/powerpoint/2010/main" val="262655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A9A539-5B80-4CA9-B79C-42615723D49A}"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00E3AB-82BB-46C3-850E-34BF27777EBD}" type="slidenum">
              <a:rPr lang="en-GB" smtClean="0"/>
              <a:t>‹#›</a:t>
            </a:fld>
            <a:endParaRPr lang="en-GB"/>
          </a:p>
        </p:txBody>
      </p:sp>
    </p:spTree>
    <p:extLst>
      <p:ext uri="{BB962C8B-B14F-4D97-AF65-F5344CB8AC3E}">
        <p14:creationId xmlns:p14="http://schemas.microsoft.com/office/powerpoint/2010/main" val="325521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0CA9A539-5B80-4CA9-B79C-42615723D49A}" type="datetimeFigureOut">
              <a:rPr lang="en-GB" smtClean="0"/>
              <a:t>16/11/2017</a:t>
            </a:fld>
            <a:endParaRPr lang="en-GB"/>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0300E3AB-82BB-46C3-850E-34BF27777EBD}" type="slidenum">
              <a:rPr lang="en-GB" smtClean="0"/>
              <a:t>‹#›</a:t>
            </a:fld>
            <a:endParaRPr lang="en-GB"/>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367899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A9A539-5B80-4CA9-B79C-42615723D49A}"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00E3AB-82BB-46C3-850E-34BF27777EBD}" type="slidenum">
              <a:rPr lang="en-GB" smtClean="0"/>
              <a:t>‹#›</a:t>
            </a:fld>
            <a:endParaRPr lang="en-GB"/>
          </a:p>
        </p:txBody>
      </p:sp>
    </p:spTree>
    <p:extLst>
      <p:ext uri="{BB962C8B-B14F-4D97-AF65-F5344CB8AC3E}">
        <p14:creationId xmlns:p14="http://schemas.microsoft.com/office/powerpoint/2010/main" val="157595984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A9A539-5B80-4CA9-B79C-42615723D49A}" type="datetimeFigureOut">
              <a:rPr lang="en-GB" smtClean="0"/>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00E3AB-82BB-46C3-850E-34BF27777EBD}" type="slidenum">
              <a:rPr lang="en-GB" smtClean="0"/>
              <a:t>‹#›</a:t>
            </a:fld>
            <a:endParaRPr lang="en-GB"/>
          </a:p>
        </p:txBody>
      </p:sp>
    </p:spTree>
    <p:extLst>
      <p:ext uri="{BB962C8B-B14F-4D97-AF65-F5344CB8AC3E}">
        <p14:creationId xmlns:p14="http://schemas.microsoft.com/office/powerpoint/2010/main" val="23459207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A9A539-5B80-4CA9-B79C-42615723D49A}" type="datetimeFigureOut">
              <a:rPr lang="en-GB" smtClean="0"/>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00E3AB-82BB-46C3-850E-34BF27777EBD}" type="slidenum">
              <a:rPr lang="en-GB" smtClean="0"/>
              <a:t>‹#›</a:t>
            </a:fld>
            <a:endParaRPr lang="en-GB"/>
          </a:p>
        </p:txBody>
      </p:sp>
    </p:spTree>
    <p:extLst>
      <p:ext uri="{BB962C8B-B14F-4D97-AF65-F5344CB8AC3E}">
        <p14:creationId xmlns:p14="http://schemas.microsoft.com/office/powerpoint/2010/main" val="37555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9A539-5B80-4CA9-B79C-42615723D49A}" type="datetimeFigureOut">
              <a:rPr lang="en-GB" smtClean="0"/>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00E3AB-82BB-46C3-850E-34BF27777EBD}" type="slidenum">
              <a:rPr lang="en-GB" smtClean="0"/>
              <a:t>‹#›</a:t>
            </a:fld>
            <a:endParaRPr lang="en-GB"/>
          </a:p>
        </p:txBody>
      </p:sp>
    </p:spTree>
    <p:extLst>
      <p:ext uri="{BB962C8B-B14F-4D97-AF65-F5344CB8AC3E}">
        <p14:creationId xmlns:p14="http://schemas.microsoft.com/office/powerpoint/2010/main" val="332902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0CA9A539-5B80-4CA9-B79C-42615723D49A}" type="datetimeFigureOut">
              <a:rPr lang="en-GB" smtClean="0"/>
              <a:t>16/11/2017</a:t>
            </a:fld>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68261" y="6375679"/>
            <a:ext cx="924342" cy="345796"/>
          </a:xfrm>
        </p:spPr>
        <p:txBody>
          <a:bodyPr/>
          <a:lstStyle/>
          <a:p>
            <a:fld id="{0300E3AB-82BB-46C3-850E-34BF27777EBD}" type="slidenum">
              <a:rPr lang="en-GB" smtClean="0"/>
              <a:t>‹#›</a:t>
            </a:fld>
            <a:endParaRPr lang="en-GB"/>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784452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0CA9A539-5B80-4CA9-B79C-42615723D49A}" type="datetimeFigureOut">
              <a:rPr lang="en-GB" smtClean="0"/>
              <a:t>16/11/2017</a:t>
            </a:fld>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56153" y="6375679"/>
            <a:ext cx="947460" cy="345796"/>
          </a:xfrm>
        </p:spPr>
        <p:txBody>
          <a:bodyPr/>
          <a:lstStyle/>
          <a:p>
            <a:fld id="{0300E3AB-82BB-46C3-850E-34BF27777EBD}" type="slidenum">
              <a:rPr lang="en-GB" smtClean="0"/>
              <a:t>‹#›</a:t>
            </a:fld>
            <a:endParaRPr lang="en-GB"/>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47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0CA9A539-5B80-4CA9-B79C-42615723D49A}" type="datetimeFigureOut">
              <a:rPr lang="en-GB" smtClean="0"/>
              <a:t>16/11/2017</a:t>
            </a:fld>
            <a:endParaRPr lang="en-GB"/>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300E3AB-82BB-46C3-850E-34BF27777EBD}" type="slidenum">
              <a:rPr lang="en-GB" smtClean="0"/>
              <a:t>‹#›</a:t>
            </a:fld>
            <a:endParaRPr lang="en-GB"/>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195736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1030391"/>
          </a:xfrm>
        </p:spPr>
        <p:txBody>
          <a:bodyPr/>
          <a:lstStyle/>
          <a:p>
            <a:r>
              <a:rPr lang="en-GB" dirty="0" smtClean="0"/>
              <a:t>Week 9</a:t>
            </a:r>
            <a:endParaRPr lang="en-GB" dirty="0"/>
          </a:p>
        </p:txBody>
      </p:sp>
      <p:sp>
        <p:nvSpPr>
          <p:cNvPr id="3" name="Content Placeholder 2"/>
          <p:cNvSpPr>
            <a:spLocks noGrp="1"/>
          </p:cNvSpPr>
          <p:nvPr>
            <p:ph idx="1"/>
          </p:nvPr>
        </p:nvSpPr>
        <p:spPr>
          <a:xfrm>
            <a:off x="938758" y="1412776"/>
            <a:ext cx="7633742" cy="4466817"/>
          </a:xfrm>
        </p:spPr>
        <p:txBody>
          <a:bodyPr/>
          <a:lstStyle/>
          <a:p>
            <a:r>
              <a:rPr lang="en-GB" b="1" dirty="0" smtClean="0"/>
              <a:t>Objectives for the week:</a:t>
            </a:r>
          </a:p>
          <a:p>
            <a:r>
              <a:rPr lang="en-GB" dirty="0" smtClean="0"/>
              <a:t>1) Check you are keeping up with current events </a:t>
            </a:r>
          </a:p>
          <a:p>
            <a:r>
              <a:rPr lang="en-GB" dirty="0" smtClean="0"/>
              <a:t>2) Remind you that Dicey submissions are due this week.</a:t>
            </a:r>
          </a:p>
          <a:p>
            <a:r>
              <a:rPr lang="en-GB" dirty="0" smtClean="0"/>
              <a:t>3) Feedback and complete important historical events in the development of Parliament.</a:t>
            </a:r>
          </a:p>
          <a:p>
            <a:r>
              <a:rPr lang="en-GB" dirty="0" smtClean="0"/>
              <a:t>4) Consider concepts of Parliamentary Government &amp; Fusion of powers.</a:t>
            </a:r>
            <a:endParaRPr lang="en-GB" dirty="0"/>
          </a:p>
        </p:txBody>
      </p:sp>
      <p:pic>
        <p:nvPicPr>
          <p:cNvPr id="4" name="Picture 3"/>
          <p:cNvPicPr>
            <a:picLocks noChangeAspect="1"/>
          </p:cNvPicPr>
          <p:nvPr/>
        </p:nvPicPr>
        <p:blipFill>
          <a:blip r:embed="rId2"/>
          <a:stretch>
            <a:fillRect/>
          </a:stretch>
        </p:blipFill>
        <p:spPr>
          <a:xfrm>
            <a:off x="7164288" y="154826"/>
            <a:ext cx="1809631" cy="229137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391024"/>
            <a:ext cx="5410994"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78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Parliament Acts of 1911 and 1949</a:t>
            </a:r>
          </a:p>
        </p:txBody>
      </p:sp>
      <p:sp>
        <p:nvSpPr>
          <p:cNvPr id="3" name="Content Placeholder 2"/>
          <p:cNvSpPr>
            <a:spLocks noGrp="1"/>
          </p:cNvSpPr>
          <p:nvPr>
            <p:ph idx="1"/>
          </p:nvPr>
        </p:nvSpPr>
        <p:spPr>
          <a:xfrm>
            <a:off x="3779912" y="1772816"/>
            <a:ext cx="5112568" cy="4896544"/>
          </a:xfrm>
        </p:spPr>
        <p:txBody>
          <a:bodyPr>
            <a:normAutofit/>
          </a:bodyPr>
          <a:lstStyle/>
          <a:p>
            <a:r>
              <a:rPr lang="en-GB" dirty="0" smtClean="0"/>
              <a:t>Lloyd George as Chancellor of the Exchequer was trying to introduce old age pensions and a stamp that meant if workers were sick they could claim national insurance.</a:t>
            </a:r>
          </a:p>
          <a:p>
            <a:r>
              <a:rPr lang="en-GB" dirty="0" smtClean="0"/>
              <a:t>When the Lords refused,  Asquith the Prime Minister asked the King to create more Liberal Lords who would support this bill.  The Lords were told they could only delay a bill for two years, not block it completely.  Rather than get lots of new Lords this bill was passed.  In 1949 it was moderated again and this time Lords were forced to accept that they could only delay a bill for one year.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2736304" cy="370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694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Women get the vote</a:t>
            </a:r>
            <a:endParaRPr lang="en-GB" dirty="0"/>
          </a:p>
        </p:txBody>
      </p:sp>
      <p:sp>
        <p:nvSpPr>
          <p:cNvPr id="3" name="Content Placeholder 2"/>
          <p:cNvSpPr>
            <a:spLocks noGrp="1"/>
          </p:cNvSpPr>
          <p:nvPr>
            <p:ph idx="1"/>
          </p:nvPr>
        </p:nvSpPr>
        <p:spPr>
          <a:xfrm>
            <a:off x="4499992" y="1412776"/>
            <a:ext cx="4072508" cy="5092929"/>
          </a:xfrm>
        </p:spPr>
        <p:txBody>
          <a:bodyPr/>
          <a:lstStyle/>
          <a:p>
            <a:r>
              <a:rPr lang="en-GB" dirty="0"/>
              <a:t>In 1918, a coalition government passed the Representation of the People Act 1918, enfranchising all men, as well as all women over the age of 30 who met minimum property qualifications. In 1928, the Conservative government passed the Representation of the People (Equal Franchise) Act giving the vote to all women over the age of 21 on equal terms with men.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92" y="1268760"/>
            <a:ext cx="3566960" cy="523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243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1143000"/>
          </a:xfrm>
        </p:spPr>
        <p:txBody>
          <a:bodyPr>
            <a:normAutofit fontScale="90000"/>
          </a:bodyPr>
          <a:lstStyle/>
          <a:p>
            <a:r>
              <a:rPr lang="en-GB" dirty="0" smtClean="0"/>
              <a:t>Parliamentary Government</a:t>
            </a:r>
            <a:endParaRPr lang="en-GB" dirty="0"/>
          </a:p>
        </p:txBody>
      </p:sp>
      <p:sp>
        <p:nvSpPr>
          <p:cNvPr id="3" name="Content Placeholder 2"/>
          <p:cNvSpPr>
            <a:spLocks noGrp="1"/>
          </p:cNvSpPr>
          <p:nvPr>
            <p:ph idx="1"/>
          </p:nvPr>
        </p:nvSpPr>
        <p:spPr>
          <a:xfrm>
            <a:off x="827584" y="1628800"/>
            <a:ext cx="8064896" cy="4824536"/>
          </a:xfrm>
        </p:spPr>
        <p:txBody>
          <a:bodyPr>
            <a:normAutofit fontScale="92500" lnSpcReduction="20000"/>
          </a:bodyPr>
          <a:lstStyle/>
          <a:p>
            <a:r>
              <a:rPr lang="en-GB" sz="2400" dirty="0" smtClean="0"/>
              <a:t>UK Parliament is the highest source of political authority</a:t>
            </a:r>
            <a:r>
              <a:rPr lang="en-GB" sz="2400" b="1" dirty="0" smtClean="0"/>
              <a:t>.  The government is drawn from Parliament. </a:t>
            </a:r>
            <a:r>
              <a:rPr lang="en-GB" sz="2400" dirty="0" smtClean="0"/>
              <a:t> This can mean that the government is able to dominate Parliament because a majority of its members are government supporters and so are likely to back the government.</a:t>
            </a:r>
          </a:p>
          <a:p>
            <a:r>
              <a:rPr lang="en-GB" sz="2400" dirty="0" smtClean="0"/>
              <a:t>However,  </a:t>
            </a:r>
            <a:r>
              <a:rPr lang="en-GB" sz="2400" b="1" dirty="0" smtClean="0"/>
              <a:t>Government must be accountable to Parliament</a:t>
            </a:r>
            <a:r>
              <a:rPr lang="en-GB" sz="2400" dirty="0" smtClean="0"/>
              <a:t>.  That means the government, including the PM and other Ministers, have to appear in Parliament to explain and justify policies.</a:t>
            </a:r>
          </a:p>
          <a:p>
            <a:r>
              <a:rPr lang="en-GB" sz="2400" dirty="0" smtClean="0"/>
              <a:t>Finally you need to know that Parliament does have the power to removed a government through a vote of no confidence.  They do not do </a:t>
            </a:r>
            <a:r>
              <a:rPr lang="en-GB" sz="2400" dirty="0"/>
              <a:t>this very often but </a:t>
            </a:r>
            <a:r>
              <a:rPr lang="en-GB" sz="2400" dirty="0" smtClean="0"/>
              <a:t>on </a:t>
            </a:r>
            <a:r>
              <a:rPr lang="en-GB" sz="2400" dirty="0"/>
              <a:t>the night of 28 March 1979 when Jim Callaghan's Labour Government fell from office by one </a:t>
            </a:r>
            <a:r>
              <a:rPr lang="en-GB" sz="2400" dirty="0" smtClean="0"/>
              <a:t>vote.</a:t>
            </a:r>
          </a:p>
          <a:p>
            <a:endParaRPr lang="en-GB" sz="2400" dirty="0"/>
          </a:p>
          <a:p>
            <a:r>
              <a:rPr lang="en-GB" sz="2400" dirty="0" smtClean="0"/>
              <a:t>Use page 199 to complete Task 7</a:t>
            </a:r>
            <a:endParaRPr lang="en-GB"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189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714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Was this man? Montesquieu</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132856"/>
            <a:ext cx="4281148" cy="428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72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43192" cy="1371600"/>
          </a:xfrm>
        </p:spPr>
        <p:txBody>
          <a:bodyPr>
            <a:normAutofit fontScale="90000"/>
          </a:bodyPr>
          <a:lstStyle/>
          <a:p>
            <a:r>
              <a:rPr lang="en-GB" dirty="0" smtClean="0"/>
              <a:t>What is the Separation of Powers?</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49" y="1628800"/>
            <a:ext cx="8108901" cy="530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47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FUSION of powers?</a:t>
            </a: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Fusion of powers </a:t>
            </a:r>
            <a:r>
              <a:rPr lang="en-GB" dirty="0" smtClean="0"/>
              <a:t>exists when the executive and legislative branches of government are </a:t>
            </a:r>
            <a:r>
              <a:rPr lang="en-GB" b="1" dirty="0" smtClean="0">
                <a:solidFill>
                  <a:srgbClr val="FF0000"/>
                </a:solidFill>
              </a:rPr>
              <a:t>intermingled. </a:t>
            </a:r>
            <a:r>
              <a:rPr lang="en-GB" dirty="0" smtClean="0"/>
              <a:t>It tends to be a feature of parliamentary democracies and can be contrasted with the stricter separation of powers found in more presidential democracies.</a:t>
            </a:r>
          </a:p>
          <a:p>
            <a:r>
              <a:rPr lang="en-GB" dirty="0" smtClean="0"/>
              <a:t>The term fusion of powers is believed to have been first coined by </a:t>
            </a:r>
            <a:r>
              <a:rPr lang="en-GB" b="1" dirty="0" smtClean="0">
                <a:solidFill>
                  <a:srgbClr val="FF0000"/>
                </a:solidFill>
              </a:rPr>
              <a:t>Walter Bagehot</a:t>
            </a:r>
            <a:r>
              <a:rPr lang="en-GB" dirty="0" smtClean="0"/>
              <a:t>, the British Constitutional expert. It exists by design, first arising as a result of how the British political system evolved over centuries, with the power of the monarch being constrained by Parliament. The UK still has a system in which members of the executive are also members of the legislature.</a:t>
            </a:r>
          </a:p>
          <a:p>
            <a:endParaRPr lang="en-GB" dirty="0" smtClean="0"/>
          </a:p>
          <a:p>
            <a:r>
              <a:rPr lang="en-GB" dirty="0" smtClean="0"/>
              <a:t>Until 2005, </a:t>
            </a:r>
            <a:r>
              <a:rPr lang="en-GB" b="1" dirty="0" smtClean="0">
                <a:solidFill>
                  <a:srgbClr val="FF0000"/>
                </a:solidFill>
              </a:rPr>
              <a:t>the position of Lord Chancellor was a fusion of all the branches of the UK political system </a:t>
            </a:r>
            <a:r>
              <a:rPr lang="en-GB" dirty="0" smtClean="0"/>
              <a:t>– as the person holding that position was speaker in the House of Lords, a government minister heading the Lord Chancellor’s department and the head of the judiciary. However, the Constitutional reform act of 2005 which created the UK Supreme Court, defused this position, with the Lord Chancellor now being neither the Speaker of the House of Lords (replaced by the Lord Speaker) nor the head of the judiciary (replaced by the Lord Chief Justice)</a:t>
            </a:r>
          </a:p>
          <a:p>
            <a:r>
              <a:rPr lang="en-GB" dirty="0" smtClean="0"/>
              <a:t>Answer question 3 on page 6 and then do Task 8</a:t>
            </a:r>
            <a:endParaRPr lang="en-GB" dirty="0"/>
          </a:p>
        </p:txBody>
      </p:sp>
    </p:spTree>
    <p:extLst>
      <p:ext uri="{BB962C8B-B14F-4D97-AF65-F5344CB8AC3E}">
        <p14:creationId xmlns:p14="http://schemas.microsoft.com/office/powerpoint/2010/main" val="2853059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overlap….</a:t>
            </a:r>
            <a:endParaRPr lang="en-GB" dirty="0"/>
          </a:p>
        </p:txBody>
      </p:sp>
      <p:sp>
        <p:nvSpPr>
          <p:cNvPr id="3" name="Content Placeholder 2"/>
          <p:cNvSpPr>
            <a:spLocks noGrp="1"/>
          </p:cNvSpPr>
          <p:nvPr>
            <p:ph idx="1"/>
          </p:nvPr>
        </p:nvSpPr>
        <p:spPr>
          <a:xfrm>
            <a:off x="755576" y="1412777"/>
            <a:ext cx="7816924" cy="2952328"/>
          </a:xfrm>
        </p:spPr>
        <p:txBody>
          <a:bodyPr>
            <a:normAutofit/>
          </a:bodyPr>
          <a:lstStyle/>
          <a:p>
            <a:r>
              <a:rPr lang="en-GB" dirty="0" smtClean="0"/>
              <a:t>In the UK, the executive and legislature are closely entwined. The Prime Minister and a majority of his or her ministers are Members of Parliament and sit in the House of Commons. The executive is therefore present at the heart of Parliament.</a:t>
            </a:r>
          </a:p>
          <a:p>
            <a:endParaRPr lang="en-GB" dirty="0"/>
          </a:p>
          <a:p>
            <a:r>
              <a:rPr lang="en-GB" dirty="0" smtClean="0"/>
              <a:t>How else do you think they may overlap?</a:t>
            </a:r>
          </a:p>
          <a:p>
            <a:r>
              <a:rPr lang="en-GB" b="1" dirty="0" smtClean="0"/>
              <a:t>Draw a pre 2005 and post 2005 VENN DIAGRAM</a:t>
            </a:r>
            <a:endParaRPr lang="en-GB" b="1" dirty="0"/>
          </a:p>
        </p:txBody>
      </p:sp>
      <p:pic>
        <p:nvPicPr>
          <p:cNvPr id="4" name="Picture 3"/>
          <p:cNvPicPr>
            <a:picLocks noChangeAspect="1"/>
          </p:cNvPicPr>
          <p:nvPr/>
        </p:nvPicPr>
        <p:blipFill>
          <a:blip r:embed="rId2"/>
          <a:stretch>
            <a:fillRect/>
          </a:stretch>
        </p:blipFill>
        <p:spPr>
          <a:xfrm>
            <a:off x="1619672" y="4514800"/>
            <a:ext cx="2737341" cy="2048434"/>
          </a:xfrm>
          <a:prstGeom prst="rect">
            <a:avLst/>
          </a:prstGeom>
        </p:spPr>
      </p:pic>
      <p:pic>
        <p:nvPicPr>
          <p:cNvPr id="6" name="Picture 5"/>
          <p:cNvPicPr>
            <a:picLocks noChangeAspect="1"/>
          </p:cNvPicPr>
          <p:nvPr/>
        </p:nvPicPr>
        <p:blipFill>
          <a:blip r:embed="rId3"/>
          <a:stretch>
            <a:fillRect/>
          </a:stretch>
        </p:blipFill>
        <p:spPr>
          <a:xfrm>
            <a:off x="5132115" y="4514800"/>
            <a:ext cx="2775276" cy="2076240"/>
          </a:xfrm>
          <a:prstGeom prst="rect">
            <a:avLst/>
          </a:prstGeom>
        </p:spPr>
      </p:pic>
    </p:spTree>
    <p:extLst>
      <p:ext uri="{BB962C8B-B14F-4D97-AF65-F5344CB8AC3E}">
        <p14:creationId xmlns:p14="http://schemas.microsoft.com/office/powerpoint/2010/main" val="2151912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principles of Parliamentary sovereignty</a:t>
            </a:r>
            <a:endParaRPr lang="en-GB" dirty="0"/>
          </a:p>
        </p:txBody>
      </p:sp>
      <p:sp>
        <p:nvSpPr>
          <p:cNvPr id="3" name="Content Placeholder 2"/>
          <p:cNvSpPr>
            <a:spLocks noGrp="1"/>
          </p:cNvSpPr>
          <p:nvPr>
            <p:ph idx="1"/>
          </p:nvPr>
        </p:nvSpPr>
        <p:spPr>
          <a:xfrm>
            <a:off x="899592" y="1844824"/>
            <a:ext cx="7672908" cy="4034769"/>
          </a:xfrm>
        </p:spPr>
        <p:txBody>
          <a:bodyPr>
            <a:normAutofit/>
          </a:bodyPr>
          <a:lstStyle/>
          <a:p>
            <a:r>
              <a:rPr lang="en-GB" dirty="0" smtClean="0"/>
              <a:t>Parliament is the source of all  political power.  It delegates power </a:t>
            </a:r>
            <a:r>
              <a:rPr lang="en-GB" dirty="0" err="1" smtClean="0"/>
              <a:t>e..g</a:t>
            </a:r>
            <a:r>
              <a:rPr lang="en-GB" dirty="0" smtClean="0"/>
              <a:t> to devolved governments in Scotland, or local authorities, but it can take it back.</a:t>
            </a:r>
          </a:p>
          <a:p>
            <a:r>
              <a:rPr lang="en-GB" dirty="0" smtClean="0"/>
              <a:t>Parliament can make any laws it wishes and these will be enforced by the courts.  OMNICOMPETENT</a:t>
            </a:r>
          </a:p>
          <a:p>
            <a:r>
              <a:rPr lang="en-GB" dirty="0" smtClean="0"/>
              <a:t>Parliament is not bound by its predecessors.</a:t>
            </a:r>
          </a:p>
          <a:p>
            <a:r>
              <a:rPr lang="en-GB" dirty="0" smtClean="0"/>
              <a:t>Parliament cannot bind its successors.  They can pass any laws, but these cannot be entrenched against future change.</a:t>
            </a:r>
          </a:p>
          <a:p>
            <a:endParaRPr lang="en-GB" dirty="0"/>
          </a:p>
          <a:p>
            <a:r>
              <a:rPr lang="en-GB" dirty="0" smtClean="0"/>
              <a:t>Go to E stream and watch </a:t>
            </a:r>
            <a:r>
              <a:rPr lang="en-GB" i="1" dirty="0" smtClean="0"/>
              <a:t>Inside the Commons </a:t>
            </a:r>
            <a:r>
              <a:rPr lang="en-GB" dirty="0" smtClean="0"/>
              <a:t>episode 1 until 14 mins.</a:t>
            </a:r>
            <a:endParaRPr lang="en-GB" dirty="0"/>
          </a:p>
        </p:txBody>
      </p:sp>
    </p:spTree>
    <p:extLst>
      <p:ext uri="{BB962C8B-B14F-4D97-AF65-F5344CB8AC3E}">
        <p14:creationId xmlns:p14="http://schemas.microsoft.com/office/powerpoint/2010/main" val="218037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82385"/>
            <a:ext cx="8748464" cy="1492132"/>
          </a:xfrm>
        </p:spPr>
        <p:txBody>
          <a:bodyPr/>
          <a:lstStyle/>
          <a:p>
            <a:r>
              <a:rPr lang="en-GB" dirty="0" smtClean="0"/>
              <a:t>Composition of Parliament</a:t>
            </a:r>
            <a:endParaRPr lang="en-GB"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719263"/>
            <a:ext cx="60388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766888"/>
            <a:ext cx="60388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899592" y="5229200"/>
            <a:ext cx="7672908" cy="1296144"/>
          </a:xfrm>
        </p:spPr>
        <p:txBody>
          <a:bodyPr/>
          <a:lstStyle/>
          <a:p>
            <a:r>
              <a:rPr lang="en-GB" dirty="0" smtClean="0"/>
              <a:t>Only 447 seats and 650 MPs so when there are important occasions a lot of MPs have to stand.  </a:t>
            </a:r>
          </a:p>
          <a:p>
            <a:r>
              <a:rPr lang="en-GB" b="1" u="sng" dirty="0" smtClean="0">
                <a:solidFill>
                  <a:srgbClr val="FF0000"/>
                </a:solidFill>
              </a:rPr>
              <a:t>Research a front bencher. </a:t>
            </a:r>
            <a:r>
              <a:rPr lang="en-GB" dirty="0" smtClean="0"/>
              <a:t>– Party, constituency, ministry, reputation</a:t>
            </a:r>
            <a:endParaRPr lang="en-GB" dirty="0"/>
          </a:p>
        </p:txBody>
      </p:sp>
    </p:spTree>
    <p:extLst>
      <p:ext uri="{BB962C8B-B14F-4D97-AF65-F5344CB8AC3E}">
        <p14:creationId xmlns:p14="http://schemas.microsoft.com/office/powerpoint/2010/main" val="401615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Reserve powers of the Commons</a:t>
            </a:r>
            <a:endParaRPr lang="en-GB" dirty="0"/>
          </a:p>
        </p:txBody>
      </p:sp>
      <p:sp>
        <p:nvSpPr>
          <p:cNvPr id="3" name="Content Placeholder 2"/>
          <p:cNvSpPr>
            <a:spLocks noGrp="1"/>
          </p:cNvSpPr>
          <p:nvPr>
            <p:ph idx="1"/>
          </p:nvPr>
        </p:nvSpPr>
        <p:spPr>
          <a:xfrm>
            <a:off x="938758" y="2286002"/>
            <a:ext cx="4497338" cy="3269379"/>
          </a:xfrm>
        </p:spPr>
        <p:txBody>
          <a:bodyPr>
            <a:normAutofit/>
          </a:bodyPr>
          <a:lstStyle/>
          <a:p>
            <a:r>
              <a:rPr lang="en-GB" dirty="0" smtClean="0"/>
              <a:t>Complete the box on page 10 of your booklet using information from page 200.</a:t>
            </a:r>
          </a:p>
          <a:p>
            <a:r>
              <a:rPr lang="en-GB" dirty="0" smtClean="0"/>
              <a:t>When are these powers used?</a:t>
            </a:r>
          </a:p>
          <a:p>
            <a:r>
              <a:rPr lang="en-GB" dirty="0" smtClean="0"/>
              <a:t>Jim Callaghan was Labour MP in 1979?  Find out what happened when and why he was removed from office?  Who replaced him?</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916832"/>
            <a:ext cx="22193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60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21100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a:xfrm>
            <a:off x="899592" y="1340768"/>
            <a:ext cx="7672908" cy="1527123"/>
          </a:xfrm>
        </p:spPr>
        <p:txBody>
          <a:bodyPr/>
          <a:lstStyle/>
          <a:p>
            <a:r>
              <a:rPr lang="en-GB" dirty="0" smtClean="0"/>
              <a:t>  We are moving on to find out about the other House, </a:t>
            </a:r>
            <a:r>
              <a:rPr lang="en-GB" smtClean="0"/>
              <a:t>the Lords.  Read </a:t>
            </a:r>
            <a:r>
              <a:rPr lang="en-GB" dirty="0" smtClean="0"/>
              <a:t>the Article </a:t>
            </a:r>
            <a:r>
              <a:rPr lang="en-GB" i="1" dirty="0" smtClean="0"/>
              <a:t>The Lords and the Senate.</a:t>
            </a:r>
          </a:p>
          <a:p>
            <a:r>
              <a:rPr lang="en-GB" dirty="0" smtClean="0"/>
              <a:t>Answer the questions 1 – 5 and no 8.</a:t>
            </a:r>
          </a:p>
          <a:p>
            <a:endParaRPr lang="en-GB" dirty="0"/>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140968"/>
            <a:ext cx="6223198" cy="311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977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6463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343"/>
            <a:ext cx="8352928" cy="861647"/>
          </a:xfrm>
        </p:spPr>
        <p:txBody>
          <a:bodyPr/>
          <a:lstStyle/>
          <a:p>
            <a:r>
              <a:rPr lang="en-GB" dirty="0" smtClean="0"/>
              <a:t>The Dicey</a:t>
            </a:r>
            <a:br>
              <a:rPr lang="en-GB" dirty="0" smtClean="0"/>
            </a:br>
            <a:r>
              <a:rPr lang="en-GB" dirty="0" smtClean="0"/>
              <a:t> 13</a:t>
            </a:r>
            <a:r>
              <a:rPr lang="en-GB" baseline="30000" dirty="0" smtClean="0"/>
              <a:t>th</a:t>
            </a:r>
            <a:r>
              <a:rPr lang="en-GB" dirty="0" smtClean="0"/>
              <a:t> – 14</a:t>
            </a:r>
            <a:r>
              <a:rPr lang="en-GB" baseline="30000" dirty="0" smtClean="0"/>
              <a:t>th</a:t>
            </a:r>
            <a:r>
              <a:rPr lang="en-GB" dirty="0" smtClean="0"/>
              <a:t>March</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2442646"/>
            <a:ext cx="2857500" cy="1905000"/>
          </a:xfrm>
          <a:prstGeom prst="rect">
            <a:avLst/>
          </a:prstGeom>
        </p:spPr>
      </p:pic>
      <p:sp>
        <p:nvSpPr>
          <p:cNvPr id="5" name="TextBox 4"/>
          <p:cNvSpPr txBox="1"/>
          <p:nvPr/>
        </p:nvSpPr>
        <p:spPr>
          <a:xfrm>
            <a:off x="1277023" y="4343454"/>
            <a:ext cx="7139354" cy="830997"/>
          </a:xfrm>
          <a:prstGeom prst="rect">
            <a:avLst/>
          </a:prstGeom>
          <a:noFill/>
        </p:spPr>
        <p:txBody>
          <a:bodyPr wrap="square" rtlCol="0">
            <a:spAutoFit/>
          </a:bodyPr>
          <a:lstStyle/>
          <a:p>
            <a:r>
              <a:rPr lang="en-GB" sz="2400" dirty="0" smtClean="0"/>
              <a:t>Don’t forget to submit your letters explaining why should go before Friday 17</a:t>
            </a:r>
            <a:r>
              <a:rPr lang="en-GB" sz="2400" baseline="30000" dirty="0" smtClean="0"/>
              <a:t>th</a:t>
            </a:r>
            <a:r>
              <a:rPr lang="en-GB" sz="2400" dirty="0" smtClean="0"/>
              <a:t> November</a:t>
            </a:r>
            <a:endParaRPr lang="en-GB" sz="2400" dirty="0"/>
          </a:p>
        </p:txBody>
      </p:sp>
    </p:spTree>
    <p:extLst>
      <p:ext uri="{BB962C8B-B14F-4D97-AF65-F5344CB8AC3E}">
        <p14:creationId xmlns:p14="http://schemas.microsoft.com/office/powerpoint/2010/main" val="719534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Checking that you are keeping up with the action</a:t>
            </a:r>
            <a:endParaRPr lang="en-GB" dirty="0"/>
          </a:p>
        </p:txBody>
      </p:sp>
      <p:sp>
        <p:nvSpPr>
          <p:cNvPr id="3" name="Content Placeholder 2"/>
          <p:cNvSpPr>
            <a:spLocks noGrp="1"/>
          </p:cNvSpPr>
          <p:nvPr>
            <p:ph idx="1"/>
          </p:nvPr>
        </p:nvSpPr>
        <p:spPr>
          <a:xfrm>
            <a:off x="938758" y="2286003"/>
            <a:ext cx="7633742" cy="1431030"/>
          </a:xfrm>
        </p:spPr>
        <p:txBody>
          <a:bodyPr/>
          <a:lstStyle/>
          <a:p>
            <a:r>
              <a:rPr lang="en-GB" dirty="0" smtClean="0"/>
              <a:t>For 15 minutes we will do a quiz.  You will answer on your own and then pass your sheet to your neighbour.</a:t>
            </a:r>
          </a:p>
          <a:p>
            <a:r>
              <a:rPr lang="en-GB" dirty="0" smtClean="0"/>
              <a:t>We will then go round the class to check the answers.</a:t>
            </a:r>
            <a:endParaRPr lang="en-GB" dirty="0"/>
          </a:p>
        </p:txBody>
      </p:sp>
    </p:spTree>
    <p:extLst>
      <p:ext uri="{BB962C8B-B14F-4D97-AF65-F5344CB8AC3E}">
        <p14:creationId xmlns:p14="http://schemas.microsoft.com/office/powerpoint/2010/main" val="160646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1" y="48491"/>
            <a:ext cx="2189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05242" y="274638"/>
            <a:ext cx="6581558" cy="1143000"/>
          </a:xfrm>
        </p:spPr>
        <p:txBody>
          <a:bodyPr>
            <a:normAutofit fontScale="90000"/>
          </a:bodyPr>
          <a:lstStyle/>
          <a:p>
            <a:r>
              <a:rPr lang="en-GB" dirty="0" smtClean="0"/>
              <a:t>The development of Parliament:</a:t>
            </a:r>
            <a:endParaRPr lang="en-GB" dirty="0"/>
          </a:p>
        </p:txBody>
      </p:sp>
      <p:sp>
        <p:nvSpPr>
          <p:cNvPr id="3" name="Content Placeholder 2"/>
          <p:cNvSpPr>
            <a:spLocks noGrp="1"/>
          </p:cNvSpPr>
          <p:nvPr>
            <p:ph idx="1"/>
          </p:nvPr>
        </p:nvSpPr>
        <p:spPr>
          <a:xfrm>
            <a:off x="938758" y="2286002"/>
            <a:ext cx="7737698" cy="4095326"/>
          </a:xfrm>
        </p:spPr>
        <p:txBody>
          <a:bodyPr>
            <a:normAutofit lnSpcReduction="10000"/>
          </a:bodyPr>
          <a:lstStyle/>
          <a:p>
            <a:r>
              <a:rPr lang="en-GB" u="sng" dirty="0" smtClean="0"/>
              <a:t>Task 6</a:t>
            </a:r>
          </a:p>
          <a:p>
            <a:r>
              <a:rPr lang="en-GB" sz="2400" b="1" dirty="0" smtClean="0">
                <a:solidFill>
                  <a:srgbClr val="FF0000"/>
                </a:solidFill>
              </a:rPr>
              <a:t>RECAP </a:t>
            </a:r>
            <a:r>
              <a:rPr lang="en-GB" sz="2400" dirty="0" smtClean="0"/>
              <a:t>Research Task – and feedback to class your research on one of the following.  You need to explain why it is important in the development of the UK Parliament.</a:t>
            </a:r>
          </a:p>
          <a:p>
            <a:r>
              <a:rPr lang="en-GB" sz="2400" dirty="0" smtClean="0"/>
              <a:t>1. The English Civil War of the 1640s</a:t>
            </a:r>
          </a:p>
          <a:p>
            <a:r>
              <a:rPr lang="en-GB" sz="2400" dirty="0" smtClean="0"/>
              <a:t>2. The Glorious Revolution of 1688</a:t>
            </a:r>
          </a:p>
          <a:p>
            <a:r>
              <a:rPr lang="en-GB" sz="2400" dirty="0" smtClean="0"/>
              <a:t>3.  The Great Reform Act of 1832</a:t>
            </a:r>
          </a:p>
          <a:p>
            <a:r>
              <a:rPr lang="en-GB" sz="2400" dirty="0" smtClean="0"/>
              <a:t>4.  The Parliament Acts of 1911 and 1949</a:t>
            </a:r>
          </a:p>
          <a:p>
            <a:r>
              <a:rPr lang="en-GB" sz="2400" dirty="0" smtClean="0"/>
              <a:t>Complete grid so you all have all the information</a:t>
            </a:r>
          </a:p>
          <a:p>
            <a:endParaRPr lang="en-GB" dirty="0"/>
          </a:p>
        </p:txBody>
      </p:sp>
    </p:spTree>
    <p:extLst>
      <p:ext uri="{BB962C8B-B14F-4D97-AF65-F5344CB8AC3E}">
        <p14:creationId xmlns:p14="http://schemas.microsoft.com/office/powerpoint/2010/main" val="3783387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English Civil War of the 1640s</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874517"/>
            <a:ext cx="3664329" cy="253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65" y="4411087"/>
            <a:ext cx="8352928" cy="1754326"/>
          </a:xfrm>
          <a:prstGeom prst="rect">
            <a:avLst/>
          </a:prstGeom>
          <a:noFill/>
        </p:spPr>
        <p:txBody>
          <a:bodyPr wrap="square" rtlCol="0">
            <a:spAutoFit/>
          </a:bodyPr>
          <a:lstStyle/>
          <a:p>
            <a:r>
              <a:rPr lang="en-GB" dirty="0" smtClean="0"/>
              <a:t>War </a:t>
            </a:r>
            <a:r>
              <a:rPr lang="en-GB" dirty="0"/>
              <a:t>broke out in 1642 and ended with Parliament executing the king in 1649 </a:t>
            </a:r>
            <a:r>
              <a:rPr lang="en-GB" dirty="0" smtClean="0"/>
              <a:t>. Charles </a:t>
            </a:r>
            <a:r>
              <a:rPr lang="en-GB" dirty="0"/>
              <a:t>tried to rule without </a:t>
            </a:r>
            <a:r>
              <a:rPr lang="en-GB" dirty="0" smtClean="0"/>
              <a:t>Parliament and imposed </a:t>
            </a:r>
            <a:r>
              <a:rPr lang="en-GB" dirty="0"/>
              <a:t>illegal </a:t>
            </a:r>
            <a:r>
              <a:rPr lang="en-GB" dirty="0" smtClean="0"/>
              <a:t>taxes.  When </a:t>
            </a:r>
            <a:r>
              <a:rPr lang="en-GB" dirty="0"/>
              <a:t>he had to deal with a Scottish rebellion he had to call Parliament for money and they refused to trust him with an army financed by them, and this led to a break down in a capacity to work together.  Ever since this civil war and the eleven years of republican government, monarchs in England have been careful to respect the law and the power of parliament.</a:t>
            </a:r>
          </a:p>
        </p:txBody>
      </p:sp>
    </p:spTree>
    <p:extLst>
      <p:ext uri="{BB962C8B-B14F-4D97-AF65-F5344CB8AC3E}">
        <p14:creationId xmlns:p14="http://schemas.microsoft.com/office/powerpoint/2010/main" val="880644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Glorious Revolution of 1688</a:t>
            </a:r>
          </a:p>
        </p:txBody>
      </p:sp>
      <p:sp>
        <p:nvSpPr>
          <p:cNvPr id="3" name="Content Placeholder 2"/>
          <p:cNvSpPr>
            <a:spLocks noGrp="1"/>
          </p:cNvSpPr>
          <p:nvPr>
            <p:ph idx="1"/>
          </p:nvPr>
        </p:nvSpPr>
        <p:spPr>
          <a:xfrm>
            <a:off x="467544" y="1772816"/>
            <a:ext cx="8496944" cy="2664295"/>
          </a:xfrm>
        </p:spPr>
        <p:txBody>
          <a:bodyPr>
            <a:normAutofit lnSpcReduction="10000"/>
          </a:bodyPr>
          <a:lstStyle/>
          <a:p>
            <a:r>
              <a:rPr lang="en-GB" dirty="0"/>
              <a:t>The Glorious Revolution ultimately established the </a:t>
            </a:r>
            <a:r>
              <a:rPr lang="en-GB" b="1" dirty="0"/>
              <a:t>supremacy of parliament </a:t>
            </a:r>
            <a:r>
              <a:rPr lang="en-GB" dirty="0"/>
              <a:t>over the </a:t>
            </a:r>
            <a:r>
              <a:rPr lang="en-GB" dirty="0" smtClean="0"/>
              <a:t>British monarchy.  The Gunpowder Plot and The English Civil War had created a deep fear that there was  a Catholic conspiracy to overthrow the </a:t>
            </a:r>
            <a:r>
              <a:rPr lang="en-GB" dirty="0"/>
              <a:t>church and </a:t>
            </a:r>
            <a:r>
              <a:rPr lang="en-GB" dirty="0" smtClean="0"/>
              <a:t>state.  It was feared that Louis XIV of France would dominate England.</a:t>
            </a:r>
          </a:p>
          <a:p>
            <a:r>
              <a:rPr lang="en-GB" dirty="0" smtClean="0"/>
              <a:t>Anxiety was raised because </a:t>
            </a:r>
            <a:r>
              <a:rPr lang="en-GB" dirty="0"/>
              <a:t>Charles II fathered no legitimate </a:t>
            </a:r>
            <a:r>
              <a:rPr lang="en-GB" dirty="0" smtClean="0"/>
              <a:t>offspring which </a:t>
            </a:r>
            <a:r>
              <a:rPr lang="en-GB" dirty="0"/>
              <a:t>meant that the crown would pass to his brother, James, Duke of York, whose conversion to Catholicism had become public knowledge in 1673</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365104"/>
            <a:ext cx="4104456" cy="229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81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5361434" cy="958383"/>
          </a:xfrm>
        </p:spPr>
        <p:txBody>
          <a:bodyPr/>
          <a:lstStyle/>
          <a:p>
            <a:r>
              <a:rPr lang="en-GB" dirty="0" smtClean="0"/>
              <a:t>The bill of rights</a:t>
            </a:r>
            <a:endParaRPr lang="en-GB" dirty="0"/>
          </a:p>
        </p:txBody>
      </p:sp>
      <p:sp>
        <p:nvSpPr>
          <p:cNvPr id="3" name="Content Placeholder 2"/>
          <p:cNvSpPr>
            <a:spLocks noGrp="1"/>
          </p:cNvSpPr>
          <p:nvPr>
            <p:ph idx="1"/>
          </p:nvPr>
        </p:nvSpPr>
        <p:spPr>
          <a:xfrm>
            <a:off x="755576" y="1052736"/>
            <a:ext cx="5328592" cy="5805264"/>
          </a:xfrm>
        </p:spPr>
        <p:txBody>
          <a:bodyPr>
            <a:normAutofit fontScale="92500" lnSpcReduction="20000"/>
          </a:bodyPr>
          <a:lstStyle/>
          <a:p>
            <a:r>
              <a:rPr lang="en-GB" b="1" dirty="0" smtClean="0">
                <a:solidFill>
                  <a:srgbClr val="666666"/>
                </a:solidFill>
                <a:latin typeface="verdana"/>
              </a:rPr>
              <a:t>James succeeded to the throne in 1685 </a:t>
            </a:r>
            <a:r>
              <a:rPr lang="en-GB" dirty="0" smtClean="0">
                <a:solidFill>
                  <a:srgbClr val="666666"/>
                </a:solidFill>
                <a:latin typeface="verdana"/>
              </a:rPr>
              <a:t>and proceeded to introduce catholic measures.  When he had a son people decided they could not tolerate this any more.  His protestant daughter and her husband, the ruler of the Netherlands, </a:t>
            </a:r>
            <a:r>
              <a:rPr lang="en-GB" b="1" dirty="0" smtClean="0">
                <a:solidFill>
                  <a:srgbClr val="666666"/>
                </a:solidFill>
                <a:latin typeface="verdana"/>
              </a:rPr>
              <a:t>William of Orange were invited to replace him.</a:t>
            </a:r>
          </a:p>
          <a:p>
            <a:r>
              <a:rPr lang="en-GB" dirty="0" smtClean="0">
                <a:solidFill>
                  <a:srgbClr val="666666"/>
                </a:solidFill>
                <a:latin typeface="verdana"/>
              </a:rPr>
              <a:t>The Dutch arrived and after a bloody skirmish at Reading James fled.</a:t>
            </a:r>
          </a:p>
          <a:p>
            <a:r>
              <a:rPr lang="en-GB" dirty="0">
                <a:solidFill>
                  <a:srgbClr val="666666"/>
                </a:solidFill>
                <a:latin typeface="verdana"/>
              </a:rPr>
              <a:t>Before they were offered the crown, William and Mary were presented with a document called the Declaration of Rights, later enshrined in law as the </a:t>
            </a:r>
            <a:r>
              <a:rPr lang="en-GB" b="1" dirty="0">
                <a:solidFill>
                  <a:srgbClr val="666666"/>
                </a:solidFill>
                <a:latin typeface="verdana"/>
              </a:rPr>
              <a:t>Bill of Rights, </a:t>
            </a:r>
            <a:r>
              <a:rPr lang="en-GB" dirty="0">
                <a:solidFill>
                  <a:srgbClr val="666666"/>
                </a:solidFill>
                <a:latin typeface="verdana"/>
              </a:rPr>
              <a:t>which affirmed a number of constitutional principles</a:t>
            </a:r>
            <a:r>
              <a:rPr lang="en-GB" dirty="0" smtClean="0">
                <a:solidFill>
                  <a:srgbClr val="666666"/>
                </a:solidFill>
                <a:latin typeface="verdana"/>
              </a:rPr>
              <a:t>, the </a:t>
            </a:r>
            <a:r>
              <a:rPr lang="en-GB" dirty="0">
                <a:solidFill>
                  <a:srgbClr val="666666"/>
                </a:solidFill>
                <a:latin typeface="verdana"/>
              </a:rPr>
              <a:t>prohibition of taxation without parliamentary consent and the need for regular parliaments. </a:t>
            </a:r>
            <a:r>
              <a:rPr lang="en-GB" dirty="0" smtClean="0">
                <a:solidFill>
                  <a:srgbClr val="666666"/>
                </a:solidFill>
                <a:latin typeface="verdana"/>
              </a:rPr>
              <a:t>  This was a tilting of power </a:t>
            </a:r>
            <a:r>
              <a:rPr lang="en-GB" b="1" dirty="0" smtClean="0">
                <a:solidFill>
                  <a:srgbClr val="666666"/>
                </a:solidFill>
                <a:latin typeface="verdana"/>
              </a:rPr>
              <a:t>limiting royal authority</a:t>
            </a:r>
            <a:r>
              <a:rPr lang="en-GB" dirty="0" smtClean="0">
                <a:solidFill>
                  <a:srgbClr val="666666"/>
                </a:solidFill>
                <a:latin typeface="verdana"/>
              </a:rPr>
              <a:t>.</a:t>
            </a:r>
            <a:endParaRPr lang="en-GB" dirty="0">
              <a:solidFill>
                <a:srgbClr val="666666"/>
              </a:solidFill>
              <a:latin typeface="verdana"/>
            </a:endParaRPr>
          </a:p>
          <a:p>
            <a:endParaRPr lang="en-GB" dirty="0">
              <a:solidFill>
                <a:srgbClr val="666666"/>
              </a:solidFill>
              <a:latin typeface="verdana"/>
            </a:endParaRPr>
          </a:p>
          <a:p>
            <a:endParaRPr lang="en-GB" dirty="0">
              <a:solidFill>
                <a:srgbClr val="666666"/>
              </a:solidFill>
              <a:latin typeface="verdan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17536"/>
            <a:ext cx="26670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744" y="3717032"/>
            <a:ext cx="2958085" cy="235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335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Great Reform Act of 1832</a:t>
            </a:r>
            <a:br>
              <a:rPr lang="en-GB" dirty="0"/>
            </a:br>
            <a:endParaRPr lang="en-GB" dirty="0"/>
          </a:p>
        </p:txBody>
      </p:sp>
      <p:sp>
        <p:nvSpPr>
          <p:cNvPr id="3" name="Content Placeholder 2"/>
          <p:cNvSpPr>
            <a:spLocks noGrp="1"/>
          </p:cNvSpPr>
          <p:nvPr>
            <p:ph idx="1"/>
          </p:nvPr>
        </p:nvSpPr>
        <p:spPr>
          <a:xfrm>
            <a:off x="938758" y="1844824"/>
            <a:ext cx="4497338" cy="4896544"/>
          </a:xfrm>
        </p:spPr>
        <p:txBody>
          <a:bodyPr>
            <a:normAutofit fontScale="77500" lnSpcReduction="20000"/>
          </a:bodyPr>
          <a:lstStyle/>
          <a:p>
            <a:r>
              <a:rPr lang="en-GB" dirty="0"/>
              <a:t>As the 19th century progressed and the memory of the violent French Revolution faded, there was growing acceptance that some parliamentary reform was necessary. The unequal distribution of seats, the extension of the franchise and 'rotten boroughs' were all issues to be addressed</a:t>
            </a:r>
            <a:r>
              <a:rPr lang="en-GB" dirty="0" smtClean="0"/>
              <a:t>.</a:t>
            </a:r>
          </a:p>
          <a:p>
            <a:r>
              <a:rPr lang="en-GB" dirty="0" smtClean="0"/>
              <a:t>When the Tories were pushed out of government in 1830 the Whigs tried to introduce change and on the third attempt </a:t>
            </a:r>
            <a:r>
              <a:rPr lang="en-GB" dirty="0"/>
              <a:t>they succeeded in 1832</a:t>
            </a:r>
            <a:r>
              <a:rPr lang="en-GB" dirty="0" smtClean="0"/>
              <a:t>, </a:t>
            </a:r>
            <a:r>
              <a:rPr lang="en-GB" b="1" dirty="0" smtClean="0"/>
              <a:t>getting rid of  51 boroughs </a:t>
            </a:r>
            <a:r>
              <a:rPr lang="en-GB" dirty="0" smtClean="0"/>
              <a:t>where there virtually no people, and reducing another 31 to 1 MP.  </a:t>
            </a:r>
            <a:r>
              <a:rPr lang="en-GB" b="1" dirty="0" smtClean="0"/>
              <a:t>They created 67 new constituencies </a:t>
            </a:r>
            <a:r>
              <a:rPr lang="en-GB" dirty="0" smtClean="0"/>
              <a:t>in places that had grown in population and  broadened </a:t>
            </a:r>
            <a:r>
              <a:rPr lang="en-GB" dirty="0"/>
              <a:t>the franchise's property qualification in the counties, to include small landowners, tenant farmers, and </a:t>
            </a:r>
            <a:r>
              <a:rPr lang="en-GB" dirty="0" smtClean="0"/>
              <a:t>shopkeepers and gave </a:t>
            </a:r>
            <a:r>
              <a:rPr lang="en-GB" dirty="0"/>
              <a:t>the vote to all householders who paid a yearly rental of </a:t>
            </a:r>
            <a:r>
              <a:rPr lang="en-GB" b="1" dirty="0"/>
              <a:t>£10 or more </a:t>
            </a:r>
            <a:r>
              <a:rPr lang="en-GB" dirty="0"/>
              <a:t>and some </a:t>
            </a:r>
            <a:r>
              <a:rPr lang="en-GB" dirty="0" smtClean="0"/>
              <a:t>lodgers.</a:t>
            </a:r>
          </a:p>
          <a:p>
            <a:r>
              <a:rPr lang="en-GB" dirty="0" smtClean="0"/>
              <a:t>It did not go far enough and certainly did not enfranchise everyone but it was </a:t>
            </a:r>
            <a:r>
              <a:rPr lang="en-GB" b="1" dirty="0" smtClean="0"/>
              <a:t>a massive step showing that change could be achieved.</a:t>
            </a:r>
            <a:endParaRPr lang="en-GB"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01" t="20151" r="14465" b="8600"/>
          <a:stretch/>
        </p:blipFill>
        <p:spPr bwMode="auto">
          <a:xfrm>
            <a:off x="5423046" y="1268760"/>
            <a:ext cx="3404741" cy="469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010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274</TotalTime>
  <Words>1562</Words>
  <Application>Microsoft Office PowerPoint</Application>
  <PresentationFormat>On-screen Show (4:3)</PresentationFormat>
  <Paragraphs>73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Gill Sans MT</vt:lpstr>
      <vt:lpstr>Impact</vt:lpstr>
      <vt:lpstr>verdana</vt:lpstr>
      <vt:lpstr>Badge</vt:lpstr>
      <vt:lpstr>Week 9</vt:lpstr>
      <vt:lpstr>PowerPoint Presentation</vt:lpstr>
      <vt:lpstr>The Dicey  13th – 14thMarch</vt:lpstr>
      <vt:lpstr>Checking that you are keeping up with the action</vt:lpstr>
      <vt:lpstr>The development of Parliament:</vt:lpstr>
      <vt:lpstr>The English Civil War of the 1640s</vt:lpstr>
      <vt:lpstr>The Glorious Revolution of 1688</vt:lpstr>
      <vt:lpstr>The bill of rights</vt:lpstr>
      <vt:lpstr>The Great Reform Act of 1832 </vt:lpstr>
      <vt:lpstr>The Parliament Acts of 1911 and 1949</vt:lpstr>
      <vt:lpstr>Women get the vote</vt:lpstr>
      <vt:lpstr>Parliamentary Government</vt:lpstr>
      <vt:lpstr>Who Was this man? Montesquieu</vt:lpstr>
      <vt:lpstr>What is the Separation of Powers?</vt:lpstr>
      <vt:lpstr>What is the FUSION of powers?</vt:lpstr>
      <vt:lpstr>An overlap….</vt:lpstr>
      <vt:lpstr>The principles of Parliamentary sovereignty</vt:lpstr>
      <vt:lpstr>Composition of Parliament</vt:lpstr>
      <vt:lpstr>Reserve powers of the Commons</vt:lpstr>
      <vt:lpstr>Homework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Parliament</dc:title>
  <dc:creator>pc1</dc:creator>
  <cp:lastModifiedBy>Trish Shepherd</cp:lastModifiedBy>
  <cp:revision>31</cp:revision>
  <dcterms:created xsi:type="dcterms:W3CDTF">2017-11-07T20:41:48Z</dcterms:created>
  <dcterms:modified xsi:type="dcterms:W3CDTF">2017-11-16T14:44:08Z</dcterms:modified>
</cp:coreProperties>
</file>