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6" r:id="rId3"/>
    <p:sldId id="257" r:id="rId4"/>
    <p:sldId id="258" r:id="rId5"/>
    <p:sldId id="269" r:id="rId6"/>
    <p:sldId id="259" r:id="rId7"/>
    <p:sldId id="260" r:id="rId8"/>
    <p:sldId id="261" r:id="rId9"/>
    <p:sldId id="262" r:id="rId10"/>
    <p:sldId id="265" r:id="rId11"/>
    <p:sldId id="263" r:id="rId12"/>
    <p:sldId id="266" r:id="rId13"/>
    <p:sldId id="264"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CA9A539-5B80-4CA9-B79C-42615723D49A}" type="datetimeFigureOut">
              <a:rPr lang="en-GB" smtClean="0"/>
              <a:t>08/11/2017</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300E3AB-82BB-46C3-850E-34BF27777EB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A9A539-5B80-4CA9-B79C-42615723D49A}" type="datetimeFigureOut">
              <a:rPr lang="en-GB" smtClean="0"/>
              <a:t>08/11/2017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00E3AB-82BB-46C3-850E-34BF27777EB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A9A539-5B80-4CA9-B79C-42615723D49A}" type="datetimeFigureOut">
              <a:rPr lang="en-GB" smtClean="0"/>
              <a:t>08/11/2017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00E3AB-82BB-46C3-850E-34BF27777EB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A9A539-5B80-4CA9-B79C-42615723D49A}" type="datetimeFigureOut">
              <a:rPr lang="en-GB" smtClean="0"/>
              <a:t>08/11/2017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00E3AB-82BB-46C3-850E-34BF27777EB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CA9A539-5B80-4CA9-B79C-42615723D49A}" type="datetimeFigureOut">
              <a:rPr lang="en-GB" smtClean="0"/>
              <a:t>08/11/2017</a:t>
            </a:fld>
            <a:endParaRPr lang="en-GB"/>
          </a:p>
        </p:txBody>
      </p:sp>
      <p:sp>
        <p:nvSpPr>
          <p:cNvPr id="8" name="Slide Number Placeholder 7"/>
          <p:cNvSpPr>
            <a:spLocks noGrp="1"/>
          </p:cNvSpPr>
          <p:nvPr>
            <p:ph type="sldNum" sz="quarter" idx="11"/>
          </p:nvPr>
        </p:nvSpPr>
        <p:spPr/>
        <p:txBody>
          <a:bodyPr/>
          <a:lstStyle/>
          <a:p>
            <a:fld id="{0300E3AB-82BB-46C3-850E-34BF27777EBD}"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CA9A539-5B80-4CA9-B79C-42615723D49A}" type="datetimeFigureOut">
              <a:rPr lang="en-GB" smtClean="0"/>
              <a:t>08/11/2017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00E3AB-82BB-46C3-850E-34BF27777EBD}"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A9A539-5B80-4CA9-B79C-42615723D49A}" type="datetimeFigureOut">
              <a:rPr lang="en-GB" smtClean="0"/>
              <a:t>08/11/2017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00E3AB-82BB-46C3-850E-34BF27777EB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A9A539-5B80-4CA9-B79C-42615723D49A}" type="datetimeFigureOut">
              <a:rPr lang="en-GB" smtClean="0"/>
              <a:t>08/11/2017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00E3AB-82BB-46C3-850E-34BF27777EB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9A539-5B80-4CA9-B79C-42615723D49A}" type="datetimeFigureOut">
              <a:rPr lang="en-GB" smtClean="0"/>
              <a:t>08/11/2017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00E3AB-82BB-46C3-850E-34BF27777EB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A9A539-5B80-4CA9-B79C-42615723D49A}" type="datetimeFigureOut">
              <a:rPr lang="en-GB" smtClean="0"/>
              <a:t>08/11/2017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00E3AB-82BB-46C3-850E-34BF27777EBD}"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A9A539-5B80-4CA9-B79C-42615723D49A}" type="datetimeFigureOut">
              <a:rPr lang="en-GB" smtClean="0"/>
              <a:t>08/11/2017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300E3AB-82BB-46C3-850E-34BF27777EBD}" type="slidenum">
              <a:rPr lang="en-GB" smtClean="0"/>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0CA9A539-5B80-4CA9-B79C-42615723D49A}" type="datetimeFigureOut">
              <a:rPr lang="en-GB" smtClean="0"/>
              <a:t>08/11/2017</a:t>
            </a:fld>
            <a:endParaRPr lang="en-GB"/>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0300E3AB-82BB-46C3-850E-34BF27777EBD}" type="slidenum">
              <a:rPr lang="en-GB" smtClean="0"/>
              <a:t>‹#›</a:t>
            </a:fld>
            <a:endParaRPr lang="en-GB"/>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RAMbIz3Y2J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theguardian.com/politics/2017/nov/07/brexit-impact-studies-anna-soubry-commons-public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tudy.com/academy/lesson/parliamentary-government-definition-examples-advantages-disadvantage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b="1" dirty="0" smtClean="0"/>
              <a:t>Objectives for the week:</a:t>
            </a:r>
          </a:p>
          <a:p>
            <a:r>
              <a:rPr lang="en-GB" dirty="0" smtClean="0"/>
              <a:t>1) Finish Constitution source question</a:t>
            </a:r>
          </a:p>
          <a:p>
            <a:r>
              <a:rPr lang="en-GB" dirty="0" smtClean="0"/>
              <a:t>2) Introduce Parliament topic</a:t>
            </a:r>
          </a:p>
          <a:p>
            <a:r>
              <a:rPr lang="en-GB" dirty="0" smtClean="0"/>
              <a:t>3) Consider concepts of Parliamentary Government &amp; Fusion of powers.</a:t>
            </a:r>
            <a:endParaRPr lang="en-GB" dirty="0"/>
          </a:p>
        </p:txBody>
      </p:sp>
    </p:spTree>
    <p:extLst>
      <p:ext uri="{BB962C8B-B14F-4D97-AF65-F5344CB8AC3E}">
        <p14:creationId xmlns:p14="http://schemas.microsoft.com/office/powerpoint/2010/main" val="1502784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Was this man? Montesquieu</a:t>
            </a:r>
            <a:endParaRPr lang="en-GB" dirty="0"/>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973" y="1514475"/>
            <a:ext cx="5257800"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972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43192" cy="1371600"/>
          </a:xfrm>
        </p:spPr>
        <p:txBody>
          <a:bodyPr>
            <a:normAutofit/>
          </a:bodyPr>
          <a:lstStyle/>
          <a:p>
            <a:r>
              <a:rPr lang="en-GB" dirty="0" smtClean="0"/>
              <a:t>What is the Separation of Powers?</a:t>
            </a:r>
            <a:endParaRPr lang="en-GB" dirty="0"/>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49" y="1628800"/>
            <a:ext cx="8108901" cy="5305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1475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FUSION of powers?</a:t>
            </a:r>
            <a:endParaRPr lang="en-GB" dirty="0"/>
          </a:p>
        </p:txBody>
      </p:sp>
      <p:sp>
        <p:nvSpPr>
          <p:cNvPr id="3" name="Content Placeholder 2"/>
          <p:cNvSpPr>
            <a:spLocks noGrp="1"/>
          </p:cNvSpPr>
          <p:nvPr>
            <p:ph idx="1"/>
          </p:nvPr>
        </p:nvSpPr>
        <p:spPr/>
        <p:txBody>
          <a:bodyPr>
            <a:normAutofit fontScale="77500" lnSpcReduction="20000"/>
          </a:bodyPr>
          <a:lstStyle/>
          <a:p>
            <a:r>
              <a:rPr lang="en-GB" b="1" dirty="0" smtClean="0"/>
              <a:t>Fusion of powers </a:t>
            </a:r>
            <a:r>
              <a:rPr lang="en-GB" dirty="0" smtClean="0"/>
              <a:t>exists when the executive and legislative branches of government are </a:t>
            </a:r>
            <a:r>
              <a:rPr lang="en-GB" b="1" dirty="0" smtClean="0">
                <a:solidFill>
                  <a:srgbClr val="FF0000"/>
                </a:solidFill>
              </a:rPr>
              <a:t>intermingled. </a:t>
            </a:r>
            <a:r>
              <a:rPr lang="en-GB" dirty="0" smtClean="0"/>
              <a:t>It tends to be a feature of parliamentary democracies and can be contrasted with the stricter separation of powers found in more presidential democracies.</a:t>
            </a:r>
          </a:p>
          <a:p>
            <a:r>
              <a:rPr lang="en-GB" dirty="0" smtClean="0"/>
              <a:t>The term fusion of powers is believed to have been first coined by </a:t>
            </a:r>
            <a:r>
              <a:rPr lang="en-GB" b="1" dirty="0" smtClean="0">
                <a:solidFill>
                  <a:srgbClr val="FF0000"/>
                </a:solidFill>
              </a:rPr>
              <a:t>Walter Bagehot</a:t>
            </a:r>
            <a:r>
              <a:rPr lang="en-GB" dirty="0" smtClean="0"/>
              <a:t>, the British Constitutional expert. It exists by design, first arising as a result of how the British political system evolved over centuries, with the power of the monarch being constrained by Parliament. The UK still has a system in which members of the executive are also members of the legislature.</a:t>
            </a:r>
          </a:p>
          <a:p>
            <a:endParaRPr lang="en-GB" dirty="0" smtClean="0"/>
          </a:p>
          <a:p>
            <a:r>
              <a:rPr lang="en-GB" dirty="0" smtClean="0"/>
              <a:t>Until 2005, </a:t>
            </a:r>
            <a:r>
              <a:rPr lang="en-GB" b="1" dirty="0" smtClean="0">
                <a:solidFill>
                  <a:srgbClr val="FF0000"/>
                </a:solidFill>
              </a:rPr>
              <a:t>the position of Lord Chancellor was a fusion of all the branches of the UK political system </a:t>
            </a:r>
            <a:r>
              <a:rPr lang="en-GB" dirty="0" smtClean="0"/>
              <a:t>– as the person holding that position was speaker in the House of Lords, a government minister heading the Lord Chancellor’s department and the head of the judiciary. However, the Constitutional reform act of 2005 which created the UK Supreme Court, defused this position, with the Lord Chancellor now being neither the Speaker of the House of Lords (replaced by the Lord Speaker) nor the head of the judiciary (replaced by the Lord Chief Justice)</a:t>
            </a:r>
            <a:endParaRPr lang="en-GB" dirty="0"/>
          </a:p>
        </p:txBody>
      </p:sp>
    </p:spTree>
    <p:extLst>
      <p:ext uri="{BB962C8B-B14F-4D97-AF65-F5344CB8AC3E}">
        <p14:creationId xmlns:p14="http://schemas.microsoft.com/office/powerpoint/2010/main" val="2853059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overlap….</a:t>
            </a:r>
            <a:endParaRPr lang="en-GB" dirty="0"/>
          </a:p>
        </p:txBody>
      </p:sp>
      <p:sp>
        <p:nvSpPr>
          <p:cNvPr id="3" name="Content Placeholder 2"/>
          <p:cNvSpPr>
            <a:spLocks noGrp="1"/>
          </p:cNvSpPr>
          <p:nvPr>
            <p:ph idx="1"/>
          </p:nvPr>
        </p:nvSpPr>
        <p:spPr/>
        <p:txBody>
          <a:bodyPr>
            <a:normAutofit/>
          </a:bodyPr>
          <a:lstStyle/>
          <a:p>
            <a:r>
              <a:rPr lang="en-GB" dirty="0" smtClean="0"/>
              <a:t>In the UK, the executive and legislature are closely entwined. The Prime Minister and a majority of his or her ministers are Members of Parliament and sit in the House of Commons. The executive is therefore present at the heart of Parliament.</a:t>
            </a:r>
          </a:p>
          <a:p>
            <a:endParaRPr lang="en-GB" dirty="0"/>
          </a:p>
          <a:p>
            <a:r>
              <a:rPr lang="en-GB" dirty="0" smtClean="0"/>
              <a:t>How else do you think they may overlap?</a:t>
            </a:r>
          </a:p>
          <a:p>
            <a:r>
              <a:rPr lang="en-GB" b="1" dirty="0" smtClean="0"/>
              <a:t>Draw a pre 2005 and post 2005 VENN DIAGRAM</a:t>
            </a:r>
            <a:endParaRPr lang="en-GB" b="1" dirty="0"/>
          </a:p>
        </p:txBody>
      </p:sp>
    </p:spTree>
    <p:extLst>
      <p:ext uri="{BB962C8B-B14F-4D97-AF65-F5344CB8AC3E}">
        <p14:creationId xmlns:p14="http://schemas.microsoft.com/office/powerpoint/2010/main" val="2151912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HOmework</a:t>
            </a:r>
            <a:endParaRPr lang="en-GB" dirty="0"/>
          </a:p>
        </p:txBody>
      </p:sp>
      <p:sp>
        <p:nvSpPr>
          <p:cNvPr id="3" name="Content Placeholder 2"/>
          <p:cNvSpPr>
            <a:spLocks noGrp="1"/>
          </p:cNvSpPr>
          <p:nvPr>
            <p:ph idx="1"/>
          </p:nvPr>
        </p:nvSpPr>
        <p:spPr/>
        <p:txBody>
          <a:bodyPr>
            <a:normAutofit fontScale="92500"/>
          </a:bodyPr>
          <a:lstStyle/>
          <a:p>
            <a:r>
              <a:rPr lang="en-GB" u="sng" dirty="0" smtClean="0"/>
              <a:t>Complete task 7, 8 and 9 </a:t>
            </a:r>
            <a:r>
              <a:rPr lang="en-GB" dirty="0" smtClean="0"/>
              <a:t>in your booklet using textbook pages.</a:t>
            </a:r>
          </a:p>
          <a:p>
            <a:r>
              <a:rPr lang="en-GB" dirty="0" smtClean="0"/>
              <a:t>For task 8, find out what the words mean by looking them up.</a:t>
            </a:r>
          </a:p>
          <a:p>
            <a:r>
              <a:rPr lang="en-GB" dirty="0" smtClean="0"/>
              <a:t>Write your answers in words that you understand!</a:t>
            </a:r>
          </a:p>
          <a:p>
            <a:r>
              <a:rPr lang="en-GB" u="sng" dirty="0" smtClean="0"/>
              <a:t>FOR MONDAY.</a:t>
            </a:r>
          </a:p>
          <a:p>
            <a:endParaRPr lang="en-GB" dirty="0"/>
          </a:p>
          <a:p>
            <a:r>
              <a:rPr lang="en-GB" u="sng" dirty="0" smtClean="0"/>
              <a:t>Research what has happened / is happening to: THIS WILL BE USEFUL FOR WHEN WE STUDY THE EXECUTIVE</a:t>
            </a:r>
          </a:p>
          <a:p>
            <a:r>
              <a:rPr lang="en-GB" dirty="0" err="1" smtClean="0"/>
              <a:t>Priti</a:t>
            </a:r>
            <a:r>
              <a:rPr lang="en-GB" dirty="0" smtClean="0"/>
              <a:t> Patel</a:t>
            </a:r>
          </a:p>
          <a:p>
            <a:r>
              <a:rPr lang="en-GB" dirty="0" smtClean="0"/>
              <a:t>Michael Fallon</a:t>
            </a:r>
          </a:p>
          <a:p>
            <a:r>
              <a:rPr lang="en-GB" dirty="0" smtClean="0"/>
              <a:t>What did they do wrong? Why were they sacked / in trouble? Consequences for Theresa may?</a:t>
            </a:r>
            <a:endParaRPr lang="en-GB" dirty="0"/>
          </a:p>
        </p:txBody>
      </p:sp>
    </p:spTree>
    <p:extLst>
      <p:ext uri="{BB962C8B-B14F-4D97-AF65-F5344CB8AC3E}">
        <p14:creationId xmlns:p14="http://schemas.microsoft.com/office/powerpoint/2010/main" val="1528724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600" y="15489"/>
            <a:ext cx="10821816" cy="426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014" y="4077072"/>
            <a:ext cx="8865060" cy="1470025"/>
          </a:xfrm>
        </p:spPr>
        <p:txBody>
          <a:bodyPr/>
          <a:lstStyle/>
          <a:p>
            <a:r>
              <a:rPr lang="en-GB" dirty="0" smtClean="0"/>
              <a:t>Parliament</a:t>
            </a:r>
            <a:endParaRPr lang="en-GB" dirty="0"/>
          </a:p>
        </p:txBody>
      </p:sp>
      <p:sp>
        <p:nvSpPr>
          <p:cNvPr id="3" name="Subtitle 2"/>
          <p:cNvSpPr>
            <a:spLocks noGrp="1"/>
          </p:cNvSpPr>
          <p:nvPr>
            <p:ph type="subTitle" idx="1"/>
          </p:nvPr>
        </p:nvSpPr>
        <p:spPr>
          <a:xfrm>
            <a:off x="467544" y="5661247"/>
            <a:ext cx="8280920" cy="1199875"/>
          </a:xfrm>
        </p:spPr>
        <p:txBody>
          <a:bodyPr/>
          <a:lstStyle/>
          <a:p>
            <a:r>
              <a:rPr lang="en-GB" dirty="0" smtClean="0"/>
              <a:t>What do you think of when you hear this term?</a:t>
            </a:r>
            <a:endParaRPr lang="en-GB" dirty="0"/>
          </a:p>
        </p:txBody>
      </p:sp>
    </p:spTree>
    <p:extLst>
      <p:ext uri="{BB962C8B-B14F-4D97-AF65-F5344CB8AC3E}">
        <p14:creationId xmlns:p14="http://schemas.microsoft.com/office/powerpoint/2010/main" val="300850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Parliament?</a:t>
            </a:r>
            <a:endParaRPr lang="en-GB" dirty="0"/>
          </a:p>
        </p:txBody>
      </p:sp>
      <p:sp>
        <p:nvSpPr>
          <p:cNvPr id="3" name="Content Placeholder 2"/>
          <p:cNvSpPr>
            <a:spLocks noGrp="1"/>
          </p:cNvSpPr>
          <p:nvPr>
            <p:ph idx="1"/>
          </p:nvPr>
        </p:nvSpPr>
        <p:spPr/>
        <p:txBody>
          <a:bodyPr/>
          <a:lstStyle/>
          <a:p>
            <a:pPr marL="0" indent="0">
              <a:buNone/>
            </a:pPr>
            <a:r>
              <a:rPr lang="en-GB" dirty="0" smtClean="0"/>
              <a:t> </a:t>
            </a:r>
            <a:r>
              <a:rPr lang="en-GB" dirty="0" smtClean="0">
                <a:hlinkClick r:id="rId2"/>
              </a:rPr>
              <a:t>https://www.youtube.com/watch?v=RAMbIz3Y2JA</a:t>
            </a:r>
            <a:endParaRPr lang="en-GB" dirty="0" smtClean="0"/>
          </a:p>
          <a:p>
            <a:endParaRPr lang="en-GB"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51" y="3789040"/>
            <a:ext cx="846772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1160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Parliament at work</a:t>
            </a:r>
            <a:endParaRPr lang="en-GB" dirty="0"/>
          </a:p>
        </p:txBody>
      </p:sp>
      <p:sp>
        <p:nvSpPr>
          <p:cNvPr id="3" name="Content Placeholder 2"/>
          <p:cNvSpPr>
            <a:spLocks noGrp="1"/>
          </p:cNvSpPr>
          <p:nvPr>
            <p:ph idx="1"/>
          </p:nvPr>
        </p:nvSpPr>
        <p:spPr>
          <a:xfrm>
            <a:off x="457200" y="2420888"/>
            <a:ext cx="8229600" cy="3705275"/>
          </a:xfrm>
        </p:spPr>
        <p:txBody>
          <a:bodyPr>
            <a:normAutofit/>
          </a:bodyPr>
          <a:lstStyle/>
          <a:p>
            <a:pPr marL="0" indent="0">
              <a:buNone/>
            </a:pPr>
            <a:r>
              <a:rPr lang="en-GB" dirty="0" smtClean="0">
                <a:hlinkClick r:id="rId2"/>
              </a:rPr>
              <a:t>https://www.theguardian.com/politics/2017/nov/07/theresa-may-meets-parliamentary-staff-to-hear-views-on-abuse</a:t>
            </a:r>
          </a:p>
          <a:p>
            <a:endParaRPr lang="en-GB" dirty="0">
              <a:hlinkClick r:id="rId2"/>
            </a:endParaRPr>
          </a:p>
          <a:p>
            <a:r>
              <a:rPr lang="en-GB" dirty="0" smtClean="0">
                <a:hlinkClick r:id="rId2"/>
              </a:rPr>
              <a:t>https://www.theguardian.com/politics/2017/nov/07/brexit-impact-studies-anna-soubry-commons-publication</a:t>
            </a:r>
            <a:endParaRPr lang="en-GB" dirty="0" smtClean="0"/>
          </a:p>
          <a:p>
            <a:endParaRPr lang="en-GB" dirty="0" smtClean="0"/>
          </a:p>
          <a:p>
            <a:r>
              <a:rPr lang="en-GB" dirty="0" smtClean="0"/>
              <a:t>What is happening in these examples? </a:t>
            </a:r>
          </a:p>
          <a:p>
            <a:r>
              <a:rPr lang="en-GB" dirty="0" smtClean="0"/>
              <a:t>How do they show </a:t>
            </a:r>
            <a:r>
              <a:rPr lang="en-GB" b="1" i="1" dirty="0" smtClean="0"/>
              <a:t>Parliament in action?</a:t>
            </a:r>
          </a:p>
          <a:p>
            <a:endParaRPr lang="en-GB" dirty="0"/>
          </a:p>
        </p:txBody>
      </p:sp>
    </p:spTree>
    <p:extLst>
      <p:ext uri="{BB962C8B-B14F-4D97-AF65-F5344CB8AC3E}">
        <p14:creationId xmlns:p14="http://schemas.microsoft.com/office/powerpoint/2010/main" val="2951006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Parliament at work</a:t>
            </a:r>
            <a:endParaRPr lang="en-GB" dirty="0"/>
          </a:p>
        </p:txBody>
      </p:sp>
      <p:sp>
        <p:nvSpPr>
          <p:cNvPr id="3" name="Content Placeholder 2"/>
          <p:cNvSpPr>
            <a:spLocks noGrp="1"/>
          </p:cNvSpPr>
          <p:nvPr>
            <p:ph idx="1"/>
          </p:nvPr>
        </p:nvSpPr>
        <p:spPr/>
        <p:txBody>
          <a:bodyPr/>
          <a:lstStyle/>
          <a:p>
            <a:r>
              <a:rPr lang="en-GB" dirty="0" smtClean="0"/>
              <a:t>What examples have you found?</a:t>
            </a:r>
            <a:endParaRPr lang="en-GB" dirty="0"/>
          </a:p>
        </p:txBody>
      </p:sp>
    </p:spTree>
    <p:extLst>
      <p:ext uri="{BB962C8B-B14F-4D97-AF65-F5344CB8AC3E}">
        <p14:creationId xmlns:p14="http://schemas.microsoft.com/office/powerpoint/2010/main" val="2781740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4" y="116632"/>
            <a:ext cx="2191057" cy="1371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182052" y="274638"/>
            <a:ext cx="6504747" cy="1143000"/>
          </a:xfrm>
        </p:spPr>
        <p:txBody>
          <a:bodyPr>
            <a:normAutofit fontScale="90000"/>
          </a:bodyPr>
          <a:lstStyle/>
          <a:p>
            <a:r>
              <a:rPr lang="en-GB" dirty="0" smtClean="0"/>
              <a:t>What are the origins of Parliament?</a:t>
            </a:r>
            <a:endParaRPr lang="en-GB" dirty="0"/>
          </a:p>
        </p:txBody>
      </p:sp>
      <p:sp>
        <p:nvSpPr>
          <p:cNvPr id="3" name="Content Placeholder 2"/>
          <p:cNvSpPr>
            <a:spLocks noGrp="1"/>
          </p:cNvSpPr>
          <p:nvPr>
            <p:ph idx="1"/>
          </p:nvPr>
        </p:nvSpPr>
        <p:spPr>
          <a:xfrm>
            <a:off x="457200" y="1600200"/>
            <a:ext cx="8229600" cy="5141168"/>
          </a:xfrm>
        </p:spPr>
        <p:txBody>
          <a:bodyPr>
            <a:normAutofit fontScale="62500" lnSpcReduction="20000"/>
          </a:bodyPr>
          <a:lstStyle/>
          <a:p>
            <a:r>
              <a:rPr lang="en-GB" b="1" u="sng" dirty="0" smtClean="0"/>
              <a:t>Research – using page 197 &amp;198:</a:t>
            </a:r>
          </a:p>
          <a:p>
            <a:endParaRPr lang="en-GB" dirty="0" smtClean="0"/>
          </a:p>
          <a:p>
            <a:r>
              <a:rPr lang="en-GB" dirty="0" smtClean="0"/>
              <a:t>Task 3 – The history and status of Parliament</a:t>
            </a:r>
          </a:p>
          <a:p>
            <a:r>
              <a:rPr lang="en-GB" dirty="0" smtClean="0"/>
              <a:t>The UK Parliament is often described as the mother of parliaments.  Look at page 197 and explain why.</a:t>
            </a:r>
          </a:p>
          <a:p>
            <a:pPr marL="0" indent="0">
              <a:buNone/>
            </a:pPr>
            <a:endParaRPr lang="en-GB" dirty="0" smtClean="0"/>
          </a:p>
          <a:p>
            <a:endParaRPr lang="en-GB" dirty="0" smtClean="0"/>
          </a:p>
          <a:p>
            <a:r>
              <a:rPr lang="en-GB" dirty="0" smtClean="0"/>
              <a:t>Task 4</a:t>
            </a:r>
          </a:p>
          <a:p>
            <a:r>
              <a:rPr lang="en-GB" dirty="0" smtClean="0"/>
              <a:t>How did the House of Commons evolve?</a:t>
            </a:r>
          </a:p>
          <a:p>
            <a:endParaRPr lang="en-GB" dirty="0" smtClean="0"/>
          </a:p>
          <a:p>
            <a:r>
              <a:rPr lang="en-GB" dirty="0" smtClean="0"/>
              <a:t>Task5</a:t>
            </a:r>
          </a:p>
          <a:p>
            <a:r>
              <a:rPr lang="en-GB" dirty="0" smtClean="0"/>
              <a:t>What were the three main functions of the Commons?</a:t>
            </a:r>
          </a:p>
          <a:p>
            <a:endParaRPr lang="en-GB" dirty="0" smtClean="0"/>
          </a:p>
          <a:p>
            <a:r>
              <a:rPr lang="en-GB" dirty="0" smtClean="0"/>
              <a:t>Key Developments</a:t>
            </a:r>
          </a:p>
          <a:p>
            <a:r>
              <a:rPr lang="en-GB" dirty="0" smtClean="0"/>
              <a:t>1.  How often does the modern Parliament meet?</a:t>
            </a:r>
          </a:p>
          <a:p>
            <a:endParaRPr lang="en-GB" dirty="0" smtClean="0"/>
          </a:p>
          <a:p>
            <a:r>
              <a:rPr lang="en-GB" dirty="0" smtClean="0"/>
              <a:t>2.  When did a full adult suffrage obtain the right to vote?</a:t>
            </a:r>
          </a:p>
          <a:p>
            <a:endParaRPr lang="en-GB" dirty="0" smtClean="0"/>
          </a:p>
          <a:p>
            <a:r>
              <a:rPr lang="en-GB" dirty="0" smtClean="0"/>
              <a:t>3.  When did the Commons become the more important House?</a:t>
            </a:r>
            <a:endParaRPr lang="en-GB" dirty="0"/>
          </a:p>
        </p:txBody>
      </p:sp>
    </p:spTree>
    <p:extLst>
      <p:ext uri="{BB962C8B-B14F-4D97-AF65-F5344CB8AC3E}">
        <p14:creationId xmlns:p14="http://schemas.microsoft.com/office/powerpoint/2010/main" val="893374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21" y="48491"/>
            <a:ext cx="218916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105242" y="274638"/>
            <a:ext cx="6581558" cy="1143000"/>
          </a:xfrm>
        </p:spPr>
        <p:txBody>
          <a:bodyPr>
            <a:normAutofit fontScale="90000"/>
          </a:bodyPr>
          <a:lstStyle/>
          <a:p>
            <a:r>
              <a:rPr lang="en-GB" dirty="0" smtClean="0"/>
              <a:t>The development of Parliament:</a:t>
            </a:r>
            <a:endParaRPr lang="en-GB" dirty="0"/>
          </a:p>
        </p:txBody>
      </p:sp>
      <p:sp>
        <p:nvSpPr>
          <p:cNvPr id="3" name="Content Placeholder 2"/>
          <p:cNvSpPr>
            <a:spLocks noGrp="1"/>
          </p:cNvSpPr>
          <p:nvPr>
            <p:ph idx="1"/>
          </p:nvPr>
        </p:nvSpPr>
        <p:spPr/>
        <p:txBody>
          <a:bodyPr>
            <a:normAutofit/>
          </a:bodyPr>
          <a:lstStyle/>
          <a:p>
            <a:r>
              <a:rPr lang="en-GB" u="sng" dirty="0" smtClean="0"/>
              <a:t>Task 6</a:t>
            </a:r>
          </a:p>
          <a:p>
            <a:r>
              <a:rPr lang="en-GB" sz="2400" b="1" dirty="0" smtClean="0">
                <a:solidFill>
                  <a:srgbClr val="FF0000"/>
                </a:solidFill>
              </a:rPr>
              <a:t>RECAP </a:t>
            </a:r>
            <a:r>
              <a:rPr lang="en-GB" sz="2400" dirty="0" smtClean="0"/>
              <a:t>Research Task – and feedback to class your research on one of the following.  You need to explain why it is important in the development of the UK Parliament.</a:t>
            </a:r>
          </a:p>
          <a:p>
            <a:r>
              <a:rPr lang="en-GB" sz="2400" dirty="0" smtClean="0"/>
              <a:t>1. The English Civil War of the 1640s</a:t>
            </a:r>
          </a:p>
          <a:p>
            <a:r>
              <a:rPr lang="en-GB" sz="2400" dirty="0" smtClean="0"/>
              <a:t>2. The Glorious Revolution of 1688</a:t>
            </a:r>
          </a:p>
          <a:p>
            <a:r>
              <a:rPr lang="en-GB" sz="2400" dirty="0" smtClean="0"/>
              <a:t>3.  The Great Reform Act of 1832</a:t>
            </a:r>
          </a:p>
          <a:p>
            <a:r>
              <a:rPr lang="en-GB" sz="2400" dirty="0" smtClean="0"/>
              <a:t>4.  The Parliament Acts of 1911 and 1949</a:t>
            </a:r>
          </a:p>
          <a:p>
            <a:endParaRPr lang="en-GB" dirty="0"/>
          </a:p>
        </p:txBody>
      </p:sp>
    </p:spTree>
    <p:extLst>
      <p:ext uri="{BB962C8B-B14F-4D97-AF65-F5344CB8AC3E}">
        <p14:creationId xmlns:p14="http://schemas.microsoft.com/office/powerpoint/2010/main" val="3783387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4618" y="274638"/>
            <a:ext cx="6822181" cy="1143000"/>
          </a:xfrm>
        </p:spPr>
        <p:txBody>
          <a:bodyPr>
            <a:normAutofit fontScale="90000"/>
          </a:bodyPr>
          <a:lstStyle/>
          <a:p>
            <a:r>
              <a:rPr lang="en-GB" dirty="0" smtClean="0"/>
              <a:t>Parliamentary Government</a:t>
            </a:r>
            <a:endParaRPr lang="en-GB" dirty="0"/>
          </a:p>
        </p:txBody>
      </p:sp>
      <p:sp>
        <p:nvSpPr>
          <p:cNvPr id="3" name="Content Placeholder 2"/>
          <p:cNvSpPr>
            <a:spLocks noGrp="1"/>
          </p:cNvSpPr>
          <p:nvPr>
            <p:ph idx="1"/>
          </p:nvPr>
        </p:nvSpPr>
        <p:spPr/>
        <p:txBody>
          <a:bodyPr/>
          <a:lstStyle/>
          <a:p>
            <a:r>
              <a:rPr lang="en-GB" sz="3200" dirty="0" smtClean="0"/>
              <a:t>What does this mean?</a:t>
            </a:r>
          </a:p>
          <a:p>
            <a:endParaRPr lang="en-GB" dirty="0"/>
          </a:p>
          <a:p>
            <a:r>
              <a:rPr lang="en-GB" dirty="0" smtClean="0">
                <a:hlinkClick r:id="rId2"/>
              </a:rPr>
              <a:t>http://study.com/academy/lesson/parliamentary-government-definition-examples-advantages-disadvantages.html</a:t>
            </a:r>
            <a:r>
              <a:rPr lang="en-GB" dirty="0" smtClean="0"/>
              <a:t> 1st few minutes.</a:t>
            </a:r>
          </a:p>
          <a:p>
            <a:endParaRPr lang="en-GB"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44" y="62345"/>
            <a:ext cx="218916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882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6707088" cy="1143000"/>
          </a:xfrm>
        </p:spPr>
        <p:txBody>
          <a:bodyPr>
            <a:normAutofit fontScale="90000"/>
          </a:bodyPr>
          <a:lstStyle/>
          <a:p>
            <a:r>
              <a:rPr lang="en-GB" dirty="0" smtClean="0"/>
              <a:t>Parliamentary Government</a:t>
            </a:r>
            <a:endParaRPr lang="en-GB" dirty="0"/>
          </a:p>
        </p:txBody>
      </p:sp>
      <p:sp>
        <p:nvSpPr>
          <p:cNvPr id="3" name="Content Placeholder 2"/>
          <p:cNvSpPr>
            <a:spLocks noGrp="1"/>
          </p:cNvSpPr>
          <p:nvPr>
            <p:ph idx="1"/>
          </p:nvPr>
        </p:nvSpPr>
        <p:spPr/>
        <p:txBody>
          <a:bodyPr>
            <a:normAutofit/>
          </a:bodyPr>
          <a:lstStyle/>
          <a:p>
            <a:r>
              <a:rPr lang="en-GB" sz="2400" dirty="0" smtClean="0"/>
              <a:t>Use page 199 to complete box</a:t>
            </a:r>
            <a:endParaRPr lang="en-GB"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218916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7140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180</TotalTime>
  <Words>664</Words>
  <Application>Microsoft Office PowerPoint</Application>
  <PresentationFormat>On-screen Show (4:3)</PresentationFormat>
  <Paragraphs>71</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Arial Black</vt:lpstr>
      <vt:lpstr>Essential</vt:lpstr>
      <vt:lpstr>PowerPoint Presentation</vt:lpstr>
      <vt:lpstr>Parliament</vt:lpstr>
      <vt:lpstr>What is Parliament?</vt:lpstr>
      <vt:lpstr>Parliament at work</vt:lpstr>
      <vt:lpstr>Parliament at work</vt:lpstr>
      <vt:lpstr>What are the origins of Parliament?</vt:lpstr>
      <vt:lpstr>The development of Parliament:</vt:lpstr>
      <vt:lpstr>Parliamentary Government</vt:lpstr>
      <vt:lpstr>Parliamentary Government</vt:lpstr>
      <vt:lpstr>Who Was this man? Montesquieu</vt:lpstr>
      <vt:lpstr>What is the Separation of Powers?</vt:lpstr>
      <vt:lpstr>What is the FUSION of powers?</vt:lpstr>
      <vt:lpstr>An overlap….</vt:lpstr>
      <vt:lpstr>HOmework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Parliament</dc:title>
  <dc:creator>pc1</dc:creator>
  <cp:lastModifiedBy>Trish Shepherd</cp:lastModifiedBy>
  <cp:revision>14</cp:revision>
  <dcterms:created xsi:type="dcterms:W3CDTF">2017-11-07T20:41:48Z</dcterms:created>
  <dcterms:modified xsi:type="dcterms:W3CDTF">2017-11-08T12:23:52Z</dcterms:modified>
</cp:coreProperties>
</file>