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8"/>
  </p:notesMasterIdLst>
  <p:sldIdLst>
    <p:sldId id="289" r:id="rId6"/>
    <p:sldId id="281" r:id="rId7"/>
    <p:sldId id="282" r:id="rId8"/>
    <p:sldId id="283" r:id="rId9"/>
    <p:sldId id="285" r:id="rId10"/>
    <p:sldId id="286" r:id="rId11"/>
    <p:sldId id="287" r:id="rId12"/>
    <p:sldId id="279" r:id="rId13"/>
    <p:sldId id="290" r:id="rId14"/>
    <p:sldId id="280" r:id="rId15"/>
    <p:sldId id="271" r:id="rId16"/>
    <p:sldId id="260" r:id="rId17"/>
    <p:sldId id="266" r:id="rId18"/>
    <p:sldId id="267" r:id="rId19"/>
    <p:sldId id="262" r:id="rId20"/>
    <p:sldId id="263" r:id="rId21"/>
    <p:sldId id="292" r:id="rId22"/>
    <p:sldId id="294" r:id="rId23"/>
    <p:sldId id="295" r:id="rId24"/>
    <p:sldId id="293" r:id="rId25"/>
    <p:sldId id="288"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6" d="100"/>
          <a:sy n="116" d="100"/>
        </p:scale>
        <p:origin x="144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0F15E3-499B-451D-AD7E-A779231F2E70}" type="datetimeFigureOut">
              <a:rPr lang="en-GB" smtClean="0"/>
              <a:t>01/12/2017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2105CF-5875-4E0E-A5F1-5EA64D392CAC}" type="slidenum">
              <a:rPr lang="en-GB" smtClean="0"/>
              <a:t>‹#›</a:t>
            </a:fld>
            <a:endParaRPr lang="en-GB"/>
          </a:p>
        </p:txBody>
      </p:sp>
    </p:spTree>
    <p:extLst>
      <p:ext uri="{BB962C8B-B14F-4D97-AF65-F5344CB8AC3E}">
        <p14:creationId xmlns:p14="http://schemas.microsoft.com/office/powerpoint/2010/main" val="4178691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C2105CF-5875-4E0E-A5F1-5EA64D392CAC}" type="slidenum">
              <a:rPr lang="en-GB" smtClean="0"/>
              <a:t>16</a:t>
            </a:fld>
            <a:endParaRPr lang="en-GB"/>
          </a:p>
        </p:txBody>
      </p:sp>
    </p:spTree>
    <p:extLst>
      <p:ext uri="{BB962C8B-B14F-4D97-AF65-F5344CB8AC3E}">
        <p14:creationId xmlns:p14="http://schemas.microsoft.com/office/powerpoint/2010/main" val="3908589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C2105CF-5875-4E0E-A5F1-5EA64D392CAC}"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1109288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C2105CF-5875-4E0E-A5F1-5EA64D392CAC}"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2340276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00669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066077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1381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75567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25663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22019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74810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39179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973200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170657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17759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2BE4CB8-3B2A-418F-A84B-F49DD45E0CA8}" type="datetimeFigureOut">
              <a:rPr lang="en-GB" smtClean="0">
                <a:solidFill>
                  <a:prstClr val="black">
                    <a:tint val="75000"/>
                  </a:prstClr>
                </a:solidFill>
              </a:rPr>
              <a:pPr/>
              <a:t>01/12/2017</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A1E329-E4F5-4D8D-8F67-DBB5E92DF03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84611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8d4NPZNQLNo" TargetMode="External"/><Relationship Id="rId2" Type="http://schemas.openxmlformats.org/officeDocument/2006/relationships/hyperlink" Target="http://www.youtube.com/watch?v=1QcIHRUELuY" TargetMode="Externa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Be2VeQ2UHq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cw9BWFMyO6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cw9BWFMyO6s" TargetMode="External"/><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Exercise Physiology</a:t>
            </a:r>
            <a:endParaRPr lang="en-GB" dirty="0"/>
          </a:p>
        </p:txBody>
      </p:sp>
      <p:sp>
        <p:nvSpPr>
          <p:cNvPr id="3" name="Subtitle 2"/>
          <p:cNvSpPr>
            <a:spLocks noGrp="1"/>
          </p:cNvSpPr>
          <p:nvPr>
            <p:ph type="subTitle" idx="1"/>
          </p:nvPr>
        </p:nvSpPr>
        <p:spPr>
          <a:xfrm>
            <a:off x="1295400" y="3276600"/>
            <a:ext cx="6400800" cy="1752600"/>
          </a:xfrm>
        </p:spPr>
        <p:txBody>
          <a:bodyPr/>
          <a:lstStyle/>
          <a:p>
            <a:r>
              <a:rPr lang="en-GB" dirty="0" smtClean="0"/>
              <a:t>Energy </a:t>
            </a:r>
            <a:endParaRPr lang="en-GB" dirty="0"/>
          </a:p>
        </p:txBody>
      </p:sp>
    </p:spTree>
    <p:extLst>
      <p:ext uri="{BB962C8B-B14F-4D97-AF65-F5344CB8AC3E}">
        <p14:creationId xmlns:p14="http://schemas.microsoft.com/office/powerpoint/2010/main" val="3356242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F:\HOD SHARE\ASL AREA\PE\Sports Pictures\Attach_dup3.jpg"/>
          <p:cNvPicPr>
            <a:picLocks noChangeAspect="1" noChangeArrowheads="1"/>
          </p:cNvPicPr>
          <p:nvPr/>
        </p:nvPicPr>
        <p:blipFill>
          <a:blip r:embed="rId2" cstate="print">
            <a:lum bright="70000" contrast="-70000"/>
          </a:blip>
          <a:srcRect b="5702"/>
          <a:stretch>
            <a:fillRect/>
          </a:stretch>
        </p:blipFill>
        <p:spPr bwMode="auto">
          <a:xfrm>
            <a:off x="-2342" y="0"/>
            <a:ext cx="9144000" cy="6858000"/>
          </a:xfrm>
          <a:prstGeom prst="rect">
            <a:avLst/>
          </a:prstGeom>
          <a:noFill/>
        </p:spPr>
      </p:pic>
      <p:sp>
        <p:nvSpPr>
          <p:cNvPr id="2050" name="Text Box 2"/>
          <p:cNvSpPr txBox="1">
            <a:spLocks noChangeArrowheads="1"/>
          </p:cNvSpPr>
          <p:nvPr/>
        </p:nvSpPr>
        <p:spPr bwMode="auto">
          <a:xfrm>
            <a:off x="608608" y="974631"/>
            <a:ext cx="8151664" cy="707886"/>
          </a:xfrm>
          <a:prstGeom prst="rect">
            <a:avLst/>
          </a:prstGeom>
          <a:noFill/>
          <a:ln w="9525">
            <a:noFill/>
            <a:miter lim="800000"/>
            <a:headEnd/>
            <a:tailEnd/>
          </a:ln>
          <a:effectLst/>
        </p:spPr>
        <p:txBody>
          <a:bodyPr wrap="square">
            <a:spAutoFit/>
          </a:bodyPr>
          <a:lstStyle/>
          <a:p>
            <a:pPr algn="ctr">
              <a:spcBef>
                <a:spcPct val="50000"/>
              </a:spcBef>
            </a:pPr>
            <a:r>
              <a:rPr lang="en-GB" sz="4000" b="1" dirty="0">
                <a:solidFill>
                  <a:srgbClr val="000000"/>
                </a:solidFill>
                <a:latin typeface="Arial" charset="0"/>
              </a:rPr>
              <a:t>Adaptations to Strength Training</a:t>
            </a:r>
          </a:p>
        </p:txBody>
      </p:sp>
      <p:sp>
        <p:nvSpPr>
          <p:cNvPr id="2051" name="Text Box 3"/>
          <p:cNvSpPr txBox="1">
            <a:spLocks noChangeArrowheads="1"/>
          </p:cNvSpPr>
          <p:nvPr/>
        </p:nvSpPr>
        <p:spPr bwMode="auto">
          <a:xfrm>
            <a:off x="1331640" y="1988840"/>
            <a:ext cx="6705600" cy="2308324"/>
          </a:xfrm>
          <a:prstGeom prst="rect">
            <a:avLst/>
          </a:prstGeom>
          <a:noFill/>
          <a:ln w="25400">
            <a:solidFill>
              <a:srgbClr val="000000"/>
            </a:solidFill>
            <a:miter lim="800000"/>
            <a:headEnd/>
            <a:tailEnd/>
          </a:ln>
          <a:effectLst/>
        </p:spPr>
        <p:txBody>
          <a:bodyPr>
            <a:spAutoFit/>
          </a:bodyPr>
          <a:lstStyle/>
          <a:p>
            <a:pPr algn="ctr">
              <a:spcBef>
                <a:spcPct val="50000"/>
              </a:spcBef>
            </a:pPr>
            <a:r>
              <a:rPr lang="en-GB" b="1" dirty="0" smtClean="0">
                <a:solidFill>
                  <a:srgbClr val="000000"/>
                </a:solidFill>
              </a:rPr>
              <a:t>Physiological</a:t>
            </a:r>
            <a:r>
              <a:rPr lang="en-GB" b="1" dirty="0" smtClean="0">
                <a:solidFill>
                  <a:srgbClr val="000000"/>
                </a:solidFill>
                <a:latin typeface="Arial" charset="0"/>
              </a:rPr>
              <a:t> </a:t>
            </a:r>
            <a:r>
              <a:rPr lang="en-GB" b="1" dirty="0">
                <a:solidFill>
                  <a:srgbClr val="000000"/>
                </a:solidFill>
                <a:latin typeface="Arial" charset="0"/>
              </a:rPr>
              <a:t>Changes</a:t>
            </a:r>
          </a:p>
          <a:p>
            <a:pPr>
              <a:spcBef>
                <a:spcPct val="50000"/>
              </a:spcBef>
            </a:pPr>
            <a:r>
              <a:rPr lang="en-GB" dirty="0">
                <a:solidFill>
                  <a:srgbClr val="000000"/>
                </a:solidFill>
                <a:latin typeface="Arial" charset="0"/>
              </a:rPr>
              <a:t>Muscle </a:t>
            </a:r>
            <a:r>
              <a:rPr lang="en-GB" dirty="0" smtClean="0">
                <a:solidFill>
                  <a:srgbClr val="000000"/>
                </a:solidFill>
                <a:latin typeface="Arial" charset="0"/>
              </a:rPr>
              <a:t>Hypertrophy</a:t>
            </a:r>
          </a:p>
          <a:p>
            <a:pPr>
              <a:spcBef>
                <a:spcPct val="50000"/>
              </a:spcBef>
            </a:pPr>
            <a:r>
              <a:rPr lang="en-GB" dirty="0" smtClean="0">
                <a:solidFill>
                  <a:srgbClr val="000000"/>
                </a:solidFill>
              </a:rPr>
              <a:t>Hyperplasia (increase in muscle fibre number) </a:t>
            </a:r>
            <a:endParaRPr lang="en-GB" dirty="0">
              <a:solidFill>
                <a:srgbClr val="000000"/>
              </a:solidFill>
              <a:latin typeface="Arial" charset="0"/>
            </a:endParaRPr>
          </a:p>
          <a:p>
            <a:pPr>
              <a:spcBef>
                <a:spcPct val="50000"/>
              </a:spcBef>
            </a:pPr>
            <a:r>
              <a:rPr lang="en-GB" dirty="0">
                <a:solidFill>
                  <a:srgbClr val="000000"/>
                </a:solidFill>
                <a:latin typeface="Arial" charset="0"/>
              </a:rPr>
              <a:t>Increase </a:t>
            </a:r>
            <a:r>
              <a:rPr lang="en-GB" dirty="0" smtClean="0">
                <a:solidFill>
                  <a:srgbClr val="000000"/>
                </a:solidFill>
                <a:latin typeface="Arial" charset="0"/>
              </a:rPr>
              <a:t>in number/size of contractile protein (width of </a:t>
            </a:r>
            <a:r>
              <a:rPr lang="en-GB" dirty="0" err="1" smtClean="0">
                <a:solidFill>
                  <a:srgbClr val="000000"/>
                </a:solidFill>
                <a:latin typeface="Arial" charset="0"/>
              </a:rPr>
              <a:t>actin</a:t>
            </a:r>
            <a:r>
              <a:rPr lang="en-GB" dirty="0" smtClean="0">
                <a:solidFill>
                  <a:srgbClr val="000000"/>
                </a:solidFill>
                <a:latin typeface="Arial" charset="0"/>
              </a:rPr>
              <a:t> /myosin filaments)</a:t>
            </a:r>
          </a:p>
          <a:p>
            <a:pPr>
              <a:spcBef>
                <a:spcPct val="50000"/>
              </a:spcBef>
            </a:pPr>
            <a:r>
              <a:rPr lang="en-GB" dirty="0" smtClean="0">
                <a:solidFill>
                  <a:srgbClr val="000000"/>
                </a:solidFill>
              </a:rPr>
              <a:t>Increase in </a:t>
            </a:r>
            <a:r>
              <a:rPr lang="en-GB" dirty="0" err="1" smtClean="0">
                <a:solidFill>
                  <a:srgbClr val="000000"/>
                </a:solidFill>
              </a:rPr>
              <a:t>actin</a:t>
            </a:r>
            <a:r>
              <a:rPr lang="en-GB" dirty="0" smtClean="0">
                <a:solidFill>
                  <a:srgbClr val="000000"/>
                </a:solidFill>
              </a:rPr>
              <a:t>/myosin cross-bridges</a:t>
            </a:r>
            <a:endParaRPr lang="en-GB" dirty="0">
              <a:solidFill>
                <a:srgbClr val="000000"/>
              </a:solidFill>
              <a:latin typeface="Arial" charset="0"/>
            </a:endParaRPr>
          </a:p>
        </p:txBody>
      </p:sp>
      <p:sp>
        <p:nvSpPr>
          <p:cNvPr id="2052" name="Text Box 4"/>
          <p:cNvSpPr txBox="1">
            <a:spLocks noChangeArrowheads="1"/>
          </p:cNvSpPr>
          <p:nvPr/>
        </p:nvSpPr>
        <p:spPr bwMode="auto">
          <a:xfrm>
            <a:off x="899592" y="2492896"/>
            <a:ext cx="7167240" cy="2169825"/>
          </a:xfrm>
          <a:prstGeom prst="rect">
            <a:avLst/>
          </a:prstGeom>
          <a:noFill/>
          <a:ln w="25400">
            <a:solidFill>
              <a:srgbClr val="000000"/>
            </a:solidFill>
            <a:miter lim="800000"/>
            <a:headEnd/>
            <a:tailEnd/>
          </a:ln>
          <a:effectLst/>
        </p:spPr>
        <p:txBody>
          <a:bodyPr wrap="square">
            <a:spAutoFit/>
          </a:bodyPr>
          <a:lstStyle/>
          <a:p>
            <a:pPr algn="ctr">
              <a:spcBef>
                <a:spcPct val="50000"/>
              </a:spcBef>
            </a:pPr>
            <a:r>
              <a:rPr lang="en-GB" b="1" dirty="0">
                <a:solidFill>
                  <a:srgbClr val="000000"/>
                </a:solidFill>
                <a:latin typeface="Arial" charset="0"/>
              </a:rPr>
              <a:t>Neural Adaptations</a:t>
            </a:r>
          </a:p>
          <a:p>
            <a:pPr>
              <a:spcBef>
                <a:spcPct val="50000"/>
              </a:spcBef>
            </a:pPr>
            <a:r>
              <a:rPr lang="en-GB" dirty="0">
                <a:solidFill>
                  <a:srgbClr val="000000"/>
                </a:solidFill>
                <a:latin typeface="Arial" charset="0"/>
              </a:rPr>
              <a:t>Improved recruitment of motor </a:t>
            </a:r>
            <a:r>
              <a:rPr lang="en-GB" dirty="0" smtClean="0">
                <a:solidFill>
                  <a:srgbClr val="000000"/>
                </a:solidFill>
                <a:latin typeface="Arial" charset="0"/>
              </a:rPr>
              <a:t>units &amp; fast twitch muscle fibres</a:t>
            </a:r>
            <a:endParaRPr lang="en-GB" dirty="0">
              <a:solidFill>
                <a:srgbClr val="000000"/>
              </a:solidFill>
              <a:latin typeface="Arial" charset="0"/>
            </a:endParaRPr>
          </a:p>
          <a:p>
            <a:pPr>
              <a:spcBef>
                <a:spcPct val="50000"/>
              </a:spcBef>
            </a:pPr>
            <a:r>
              <a:rPr lang="en-GB" dirty="0">
                <a:solidFill>
                  <a:srgbClr val="000000"/>
                </a:solidFill>
                <a:latin typeface="Arial" charset="0"/>
              </a:rPr>
              <a:t>Increased </a:t>
            </a:r>
            <a:r>
              <a:rPr lang="en-GB" dirty="0" smtClean="0">
                <a:solidFill>
                  <a:srgbClr val="000000"/>
                </a:solidFill>
              </a:rPr>
              <a:t>co-ordination of motor units</a:t>
            </a:r>
            <a:r>
              <a:rPr lang="en-GB" dirty="0" smtClean="0">
                <a:solidFill>
                  <a:srgbClr val="000000"/>
                </a:solidFill>
                <a:latin typeface="Arial" charset="0"/>
              </a:rPr>
              <a:t> </a:t>
            </a:r>
          </a:p>
          <a:p>
            <a:pPr>
              <a:spcBef>
                <a:spcPct val="50000"/>
              </a:spcBef>
            </a:pPr>
            <a:r>
              <a:rPr lang="en-GB" dirty="0" smtClean="0">
                <a:solidFill>
                  <a:srgbClr val="000000"/>
                </a:solidFill>
              </a:rPr>
              <a:t>Reduction in proprioceptor/antagonist muscle inhibition allowing the antagonist to stretch further and the agonist to contract with more force</a:t>
            </a:r>
            <a:endParaRPr lang="en-GB" dirty="0">
              <a:solidFill>
                <a:srgbClr val="000000"/>
              </a:solidFill>
              <a:latin typeface="Arial" charset="0"/>
            </a:endParaRPr>
          </a:p>
        </p:txBody>
      </p:sp>
      <p:sp>
        <p:nvSpPr>
          <p:cNvPr id="6" name="Text Box 4"/>
          <p:cNvSpPr txBox="1">
            <a:spLocks noChangeArrowheads="1"/>
          </p:cNvSpPr>
          <p:nvPr/>
        </p:nvSpPr>
        <p:spPr bwMode="auto">
          <a:xfrm>
            <a:off x="1115616" y="2924944"/>
            <a:ext cx="6951216" cy="2308324"/>
          </a:xfrm>
          <a:prstGeom prst="rect">
            <a:avLst/>
          </a:prstGeom>
          <a:noFill/>
          <a:ln w="25400">
            <a:solidFill>
              <a:srgbClr val="000000"/>
            </a:solidFill>
            <a:miter lim="800000"/>
            <a:headEnd/>
            <a:tailEnd/>
          </a:ln>
          <a:effectLst/>
        </p:spPr>
        <p:txBody>
          <a:bodyPr wrap="square">
            <a:spAutoFit/>
          </a:bodyPr>
          <a:lstStyle/>
          <a:p>
            <a:pPr algn="ctr">
              <a:spcBef>
                <a:spcPct val="50000"/>
              </a:spcBef>
            </a:pPr>
            <a:r>
              <a:rPr lang="en-GB" b="1" dirty="0" smtClean="0">
                <a:solidFill>
                  <a:srgbClr val="000000"/>
                </a:solidFill>
              </a:rPr>
              <a:t>Metabolic </a:t>
            </a:r>
            <a:r>
              <a:rPr lang="en-GB" b="1" dirty="0" smtClean="0">
                <a:solidFill>
                  <a:srgbClr val="000000"/>
                </a:solidFill>
                <a:latin typeface="Arial" charset="0"/>
              </a:rPr>
              <a:t>Adaptations</a:t>
            </a:r>
          </a:p>
          <a:p>
            <a:pPr>
              <a:spcBef>
                <a:spcPct val="50000"/>
              </a:spcBef>
            </a:pPr>
            <a:r>
              <a:rPr lang="en-GB" dirty="0" smtClean="0">
                <a:solidFill>
                  <a:srgbClr val="000000"/>
                </a:solidFill>
              </a:rPr>
              <a:t>Increase in ATP, PC and glycogen stores</a:t>
            </a:r>
          </a:p>
          <a:p>
            <a:pPr>
              <a:spcBef>
                <a:spcPct val="50000"/>
              </a:spcBef>
            </a:pPr>
            <a:r>
              <a:rPr lang="en-GB" dirty="0" smtClean="0">
                <a:solidFill>
                  <a:srgbClr val="000000"/>
                </a:solidFill>
                <a:latin typeface="Arial" charset="0"/>
              </a:rPr>
              <a:t>Increasing buffering capacity/ tolerance of fast twitch fibres to work with high levels of lactic </a:t>
            </a:r>
            <a:r>
              <a:rPr lang="en-GB" dirty="0" smtClean="0">
                <a:solidFill>
                  <a:srgbClr val="000000"/>
                </a:solidFill>
              </a:rPr>
              <a:t>acid</a:t>
            </a:r>
          </a:p>
          <a:p>
            <a:pPr>
              <a:spcBef>
                <a:spcPct val="50000"/>
              </a:spcBef>
            </a:pPr>
            <a:r>
              <a:rPr lang="en-GB" dirty="0" smtClean="0">
                <a:solidFill>
                  <a:srgbClr val="000000"/>
                </a:solidFill>
                <a:latin typeface="Arial" charset="0"/>
              </a:rPr>
              <a:t>Increased efficiency to remove lactic acid / Delay OBLA</a:t>
            </a:r>
          </a:p>
          <a:p>
            <a:pPr>
              <a:spcBef>
                <a:spcPct val="50000"/>
              </a:spcBef>
            </a:pPr>
            <a:r>
              <a:rPr lang="en-GB" dirty="0" smtClean="0">
                <a:solidFill>
                  <a:srgbClr val="000000"/>
                </a:solidFill>
              </a:rPr>
              <a:t>Increased </a:t>
            </a:r>
            <a:r>
              <a:rPr lang="en-GB" dirty="0" err="1" smtClean="0">
                <a:solidFill>
                  <a:srgbClr val="000000"/>
                </a:solidFill>
              </a:rPr>
              <a:t>glycolytic</a:t>
            </a:r>
            <a:r>
              <a:rPr lang="en-GB" dirty="0" smtClean="0">
                <a:solidFill>
                  <a:srgbClr val="000000"/>
                </a:solidFill>
              </a:rPr>
              <a:t> enzyme actions e.g. PFK</a:t>
            </a:r>
            <a:endParaRPr lang="en-GB" dirty="0">
              <a:solidFill>
                <a:srgbClr val="000000"/>
              </a:solidFill>
              <a:latin typeface="Arial" charset="0"/>
            </a:endParaRPr>
          </a:p>
        </p:txBody>
      </p:sp>
      <p:sp>
        <p:nvSpPr>
          <p:cNvPr id="2" name="TextBox 1"/>
          <p:cNvSpPr txBox="1"/>
          <p:nvPr/>
        </p:nvSpPr>
        <p:spPr>
          <a:xfrm>
            <a:off x="8153400" y="76200"/>
            <a:ext cx="877163" cy="923330"/>
          </a:xfrm>
          <a:prstGeom prst="rect">
            <a:avLst/>
          </a:prstGeom>
          <a:solidFill>
            <a:schemeClr val="tx1"/>
          </a:solidFill>
        </p:spPr>
        <p:txBody>
          <a:bodyPr wrap="none" rtlCol="0">
            <a:spAutoFit/>
          </a:bodyPr>
          <a:lstStyle/>
          <a:p>
            <a:pPr algn="ctr"/>
            <a:r>
              <a:rPr lang="en-GB" sz="3600" b="1" dirty="0" smtClean="0">
                <a:solidFill>
                  <a:schemeClr val="bg1"/>
                </a:solidFill>
              </a:rPr>
              <a:t>12</a:t>
            </a:r>
          </a:p>
          <a:p>
            <a:pPr algn="ctr"/>
            <a:r>
              <a:rPr lang="en-GB" dirty="0" smtClean="0">
                <a:solidFill>
                  <a:schemeClr val="bg1"/>
                </a:solidFill>
              </a:rPr>
              <a:t>Ex Phys</a:t>
            </a:r>
            <a:endParaRPr lang="en-GB" dirty="0">
              <a:solidFill>
                <a:schemeClr val="bg1"/>
              </a:solidFill>
            </a:endParaRPr>
          </a:p>
        </p:txBody>
      </p:sp>
    </p:spTree>
    <p:extLst>
      <p:ext uri="{BB962C8B-B14F-4D97-AF65-F5344CB8AC3E}">
        <p14:creationId xmlns:p14="http://schemas.microsoft.com/office/powerpoint/2010/main" val="200676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dissolve">
                                      <p:cBhvr>
                                        <p:cTn id="7" dur="5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2051"/>
                                        </p:tgtEl>
                                      </p:cBhvr>
                                    </p:animEffect>
                                    <p:set>
                                      <p:cBhvr>
                                        <p:cTn id="12" dur="1" fill="hold">
                                          <p:stCondLst>
                                            <p:cond delay="499"/>
                                          </p:stCondLst>
                                        </p:cTn>
                                        <p:tgtEl>
                                          <p:spTgt spid="205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52"/>
                                        </p:tgtEl>
                                        <p:attrNameLst>
                                          <p:attrName>style.visibility</p:attrName>
                                        </p:attrNameLst>
                                      </p:cBhvr>
                                      <p:to>
                                        <p:strVal val="visible"/>
                                      </p:to>
                                    </p:set>
                                    <p:animEffect transition="in" filter="dissolve">
                                      <p:cBhvr>
                                        <p:cTn id="17" dur="500"/>
                                        <p:tgtEl>
                                          <p:spTgt spid="205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xit" presetSubtype="0" fill="hold" grpId="1" nodeType="clickEffect">
                                  <p:stCondLst>
                                    <p:cond delay="0"/>
                                  </p:stCondLst>
                                  <p:childTnLst>
                                    <p:animEffect transition="out" filter="dissolve">
                                      <p:cBhvr>
                                        <p:cTn id="21" dur="500"/>
                                        <p:tgtEl>
                                          <p:spTgt spid="2052"/>
                                        </p:tgtEl>
                                      </p:cBhvr>
                                    </p:animEffect>
                                    <p:set>
                                      <p:cBhvr>
                                        <p:cTn id="22" dur="1" fill="hold">
                                          <p:stCondLst>
                                            <p:cond delay="499"/>
                                          </p:stCondLst>
                                        </p:cTn>
                                        <p:tgtEl>
                                          <p:spTgt spid="205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xit" presetSubtype="0" fill="hold" grpId="1" nodeType="clickEffect">
                                  <p:stCondLst>
                                    <p:cond delay="0"/>
                                  </p:stCondLst>
                                  <p:childTnLst>
                                    <p:animEffect transition="out" filter="dissolve">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animBg="1"/>
      <p:bldP spid="2051" grpId="1" animBg="1"/>
      <p:bldP spid="2052" grpId="0" animBg="1"/>
      <p:bldP spid="2052" grpId="1" animBg="1"/>
      <p:bldP spid="6" grpId="0" animBg="1"/>
      <p:bldP spid="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971"/>
            <a:ext cx="8229600" cy="264829"/>
          </a:xfrm>
        </p:spPr>
        <p:txBody>
          <a:bodyPr>
            <a:normAutofit fontScale="90000"/>
          </a:bodyPr>
          <a:lstStyle/>
          <a:p>
            <a:r>
              <a:rPr lang="en-GB" dirty="0" smtClean="0"/>
              <a:t>Re-cap quiz</a:t>
            </a:r>
            <a:endParaRPr lang="en-GB" dirty="0"/>
          </a:p>
        </p:txBody>
      </p:sp>
      <p:sp>
        <p:nvSpPr>
          <p:cNvPr id="3" name="Content Placeholder 2"/>
          <p:cNvSpPr>
            <a:spLocks noGrp="1"/>
          </p:cNvSpPr>
          <p:nvPr>
            <p:ph idx="1"/>
          </p:nvPr>
        </p:nvSpPr>
        <p:spPr>
          <a:xfrm>
            <a:off x="228600" y="457201"/>
            <a:ext cx="8686800" cy="6172200"/>
          </a:xfrm>
        </p:spPr>
        <p:txBody>
          <a:bodyPr>
            <a:normAutofit/>
          </a:bodyPr>
          <a:lstStyle/>
          <a:p>
            <a:pPr marL="514350" indent="-514350">
              <a:buAutoNum type="arabicPeriod"/>
            </a:pPr>
            <a:r>
              <a:rPr lang="en-GB" sz="2000" dirty="0" smtClean="0"/>
              <a:t>Give an example of the type of athlete who might benefit from plyometrics [1]</a:t>
            </a:r>
          </a:p>
          <a:p>
            <a:pPr marL="514350" indent="-514350">
              <a:buAutoNum type="arabicPeriod" startAt="2"/>
            </a:pPr>
            <a:r>
              <a:rPr lang="en-GB" sz="2000" dirty="0" smtClean="0"/>
              <a:t>Explain the role of the muscle spindle apparatus during </a:t>
            </a:r>
          </a:p>
          <a:p>
            <a:pPr marL="0" indent="0">
              <a:buNone/>
            </a:pPr>
            <a:r>
              <a:rPr lang="en-GB" sz="2000" dirty="0"/>
              <a:t> </a:t>
            </a:r>
            <a:r>
              <a:rPr lang="en-GB" sz="2000" dirty="0" smtClean="0"/>
              <a:t>      plyometric training. [5]</a:t>
            </a:r>
          </a:p>
          <a:p>
            <a:pPr marL="0" indent="0">
              <a:buNone/>
            </a:pPr>
            <a:endParaRPr lang="en-GB" sz="2000" dirty="0" smtClean="0"/>
          </a:p>
          <a:p>
            <a:pPr marL="0" indent="0">
              <a:buNone/>
            </a:pPr>
            <a:endParaRPr lang="en-GB" sz="2000" dirty="0"/>
          </a:p>
          <a:p>
            <a:pPr marL="0" indent="0">
              <a:buNone/>
            </a:pPr>
            <a:endParaRPr lang="en-GB" sz="2000" dirty="0"/>
          </a:p>
          <a:p>
            <a:pPr marL="0" indent="0">
              <a:buNone/>
            </a:pPr>
            <a:endParaRPr lang="en-GB" sz="2000" dirty="0" smtClean="0"/>
          </a:p>
          <a:p>
            <a:pPr marL="514350" indent="-514350">
              <a:buAutoNum type="arabicPeriod" startAt="3"/>
            </a:pPr>
            <a:r>
              <a:rPr lang="en-GB" sz="2000" dirty="0" smtClean="0"/>
              <a:t>Describe the short term (immediate) implications of altitude training. [3]</a:t>
            </a:r>
          </a:p>
          <a:p>
            <a:pPr marL="514350" indent="-514350">
              <a:buAutoNum type="arabicPeriod" startAt="3"/>
            </a:pPr>
            <a:endParaRPr lang="en-GB" dirty="0" smtClean="0"/>
          </a:p>
          <a:p>
            <a:pPr marL="0" indent="0">
              <a:buNone/>
            </a:pPr>
            <a:endParaRPr lang="en-GB" dirty="0"/>
          </a:p>
          <a:p>
            <a:pPr marL="514350" indent="-514350">
              <a:buAutoNum type="arabicPeriod" startAt="3"/>
            </a:pPr>
            <a:endParaRPr lang="en-GB" dirty="0" smtClean="0"/>
          </a:p>
          <a:p>
            <a:pPr marL="514350" indent="-514350">
              <a:buAutoNum type="arabicPeriod" startAt="3"/>
            </a:pPr>
            <a:endParaRPr lang="en-GB" dirty="0"/>
          </a:p>
          <a:p>
            <a:pPr marL="514350" indent="-514350">
              <a:buAutoNum type="arabicPeriod" startAt="3"/>
            </a:pPr>
            <a:endParaRPr lang="en-GB" dirty="0" smtClean="0"/>
          </a:p>
        </p:txBody>
      </p:sp>
      <p:sp>
        <p:nvSpPr>
          <p:cNvPr id="4" name="TextBox 3"/>
          <p:cNvSpPr txBox="1"/>
          <p:nvPr/>
        </p:nvSpPr>
        <p:spPr>
          <a:xfrm>
            <a:off x="1752600" y="747593"/>
            <a:ext cx="3498394" cy="369332"/>
          </a:xfrm>
          <a:prstGeom prst="rect">
            <a:avLst/>
          </a:prstGeom>
          <a:noFill/>
        </p:spPr>
        <p:txBody>
          <a:bodyPr wrap="none" rtlCol="0">
            <a:spAutoFit/>
          </a:bodyPr>
          <a:lstStyle/>
          <a:p>
            <a:r>
              <a:rPr lang="en-GB" dirty="0" smtClean="0">
                <a:solidFill>
                  <a:srgbClr val="FF0000"/>
                </a:solidFill>
              </a:rPr>
              <a:t>Any power athlete/sprinter/jumper</a:t>
            </a:r>
            <a:endParaRPr lang="en-GB" dirty="0">
              <a:solidFill>
                <a:srgbClr val="FF0000"/>
              </a:solidFill>
            </a:endParaRPr>
          </a:p>
        </p:txBody>
      </p:sp>
      <p:sp>
        <p:nvSpPr>
          <p:cNvPr id="5" name="TextBox 4"/>
          <p:cNvSpPr txBox="1"/>
          <p:nvPr/>
        </p:nvSpPr>
        <p:spPr>
          <a:xfrm>
            <a:off x="3044597" y="1447800"/>
            <a:ext cx="6109621" cy="2031325"/>
          </a:xfrm>
          <a:prstGeom prst="rect">
            <a:avLst/>
          </a:prstGeom>
          <a:noFill/>
        </p:spPr>
        <p:txBody>
          <a:bodyPr wrap="none" rtlCol="0">
            <a:spAutoFit/>
          </a:bodyPr>
          <a:lstStyle/>
          <a:p>
            <a:pPr marL="285750" indent="-285750">
              <a:buFontTx/>
              <a:buChar char="-"/>
            </a:pPr>
            <a:r>
              <a:rPr lang="en-GB" dirty="0" smtClean="0">
                <a:solidFill>
                  <a:srgbClr val="FF0000"/>
                </a:solidFill>
              </a:rPr>
              <a:t>Detects rate of change in length of muscle (during eccentric </a:t>
            </a:r>
          </a:p>
          <a:p>
            <a:r>
              <a:rPr lang="en-GB" dirty="0" smtClean="0">
                <a:solidFill>
                  <a:srgbClr val="FF0000"/>
                </a:solidFill>
              </a:rPr>
              <a:t>work) </a:t>
            </a:r>
          </a:p>
          <a:p>
            <a:pPr marL="285750" indent="-285750">
              <a:buFontTx/>
              <a:buChar char="-"/>
            </a:pPr>
            <a:r>
              <a:rPr lang="en-GB" dirty="0" smtClean="0">
                <a:solidFill>
                  <a:srgbClr val="FF0000"/>
                </a:solidFill>
              </a:rPr>
              <a:t>Prevents over-stretch injury</a:t>
            </a:r>
          </a:p>
          <a:p>
            <a:pPr marL="285750" indent="-285750">
              <a:buFontTx/>
              <a:buChar char="-"/>
            </a:pPr>
            <a:r>
              <a:rPr lang="en-GB" dirty="0" smtClean="0">
                <a:solidFill>
                  <a:srgbClr val="FF0000"/>
                </a:solidFill>
              </a:rPr>
              <a:t>Sends nervous information to CNS</a:t>
            </a:r>
          </a:p>
          <a:p>
            <a:pPr marL="285750" indent="-285750">
              <a:buFontTx/>
              <a:buChar char="-"/>
            </a:pPr>
            <a:r>
              <a:rPr lang="en-GB" dirty="0" smtClean="0">
                <a:solidFill>
                  <a:srgbClr val="FF0000"/>
                </a:solidFill>
              </a:rPr>
              <a:t>Causes stretch reflex</a:t>
            </a:r>
          </a:p>
          <a:p>
            <a:pPr marL="285750" indent="-285750">
              <a:buFontTx/>
              <a:buChar char="-"/>
            </a:pPr>
            <a:r>
              <a:rPr lang="en-GB" dirty="0" smtClean="0">
                <a:solidFill>
                  <a:srgbClr val="FF0000"/>
                </a:solidFill>
              </a:rPr>
              <a:t>Results in more powerful concentric contraction</a:t>
            </a:r>
          </a:p>
          <a:p>
            <a:pPr marL="285750" indent="-285750">
              <a:buFontTx/>
              <a:buChar char="-"/>
            </a:pPr>
            <a:r>
              <a:rPr lang="en-GB" dirty="0" smtClean="0">
                <a:solidFill>
                  <a:srgbClr val="FF0000"/>
                </a:solidFill>
              </a:rPr>
              <a:t>Elastic potential  </a:t>
            </a:r>
            <a:endParaRPr lang="en-GB" dirty="0">
              <a:solidFill>
                <a:srgbClr val="FF0000"/>
              </a:solidFill>
            </a:endParaRPr>
          </a:p>
        </p:txBody>
      </p:sp>
      <p:sp>
        <p:nvSpPr>
          <p:cNvPr id="6" name="TextBox 5"/>
          <p:cNvSpPr txBox="1"/>
          <p:nvPr/>
        </p:nvSpPr>
        <p:spPr>
          <a:xfrm>
            <a:off x="2286000" y="3810000"/>
            <a:ext cx="5718403" cy="1754326"/>
          </a:xfrm>
          <a:prstGeom prst="rect">
            <a:avLst/>
          </a:prstGeom>
          <a:noFill/>
        </p:spPr>
        <p:txBody>
          <a:bodyPr wrap="square" rtlCol="0">
            <a:spAutoFit/>
          </a:bodyPr>
          <a:lstStyle/>
          <a:p>
            <a:pPr marL="285750" indent="-285750">
              <a:buFontTx/>
              <a:buChar char="-"/>
            </a:pPr>
            <a:r>
              <a:rPr lang="en-GB" dirty="0" smtClean="0">
                <a:solidFill>
                  <a:srgbClr val="FF0000"/>
                </a:solidFill>
              </a:rPr>
              <a:t>Reduced O2 diffusion gradient/lower pp of O2 in atmosphere</a:t>
            </a:r>
          </a:p>
          <a:p>
            <a:pPr marL="285750" indent="-285750">
              <a:buFontTx/>
              <a:buChar char="-"/>
            </a:pPr>
            <a:r>
              <a:rPr lang="en-GB" dirty="0" smtClean="0">
                <a:solidFill>
                  <a:srgbClr val="FF0000"/>
                </a:solidFill>
              </a:rPr>
              <a:t>So reduced saturation of haemoglobin/myoglobin</a:t>
            </a:r>
          </a:p>
          <a:p>
            <a:pPr marL="285750" indent="-285750">
              <a:buFontTx/>
              <a:buChar char="-"/>
            </a:pPr>
            <a:r>
              <a:rPr lang="en-GB" dirty="0" smtClean="0">
                <a:solidFill>
                  <a:srgbClr val="FF0000"/>
                </a:solidFill>
              </a:rPr>
              <a:t>Resulting in fatigue/inability to train at high intensity/detraining</a:t>
            </a:r>
          </a:p>
          <a:p>
            <a:pPr marL="285750" indent="-285750">
              <a:buFontTx/>
              <a:buChar char="-"/>
            </a:pPr>
            <a:r>
              <a:rPr lang="en-GB" dirty="0" smtClean="0">
                <a:solidFill>
                  <a:srgbClr val="FF0000"/>
                </a:solidFill>
              </a:rPr>
              <a:t>Sickness</a:t>
            </a:r>
          </a:p>
        </p:txBody>
      </p:sp>
    </p:spTree>
    <p:extLst>
      <p:ext uri="{BB962C8B-B14F-4D97-AF65-F5344CB8AC3E}">
        <p14:creationId xmlns:p14="http://schemas.microsoft.com/office/powerpoint/2010/main" val="215320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8588"/>
            <a:ext cx="8229600" cy="879773"/>
          </a:xfrm>
        </p:spPr>
        <p:txBody>
          <a:bodyPr/>
          <a:lstStyle/>
          <a:p>
            <a:r>
              <a:rPr lang="en-GB" b="1" dirty="0" smtClean="0"/>
              <a:t>Altitude training</a:t>
            </a:r>
            <a:endParaRPr lang="en-GB" b="1" dirty="0"/>
          </a:p>
        </p:txBody>
      </p:sp>
      <p:sp>
        <p:nvSpPr>
          <p:cNvPr id="3" name="Content Placeholder 2"/>
          <p:cNvSpPr>
            <a:spLocks noGrp="1"/>
          </p:cNvSpPr>
          <p:nvPr>
            <p:ph idx="1"/>
          </p:nvPr>
        </p:nvSpPr>
        <p:spPr>
          <a:xfrm>
            <a:off x="374488" y="1371600"/>
            <a:ext cx="8229600" cy="4525963"/>
          </a:xfrm>
        </p:spPr>
        <p:txBody>
          <a:bodyPr>
            <a:normAutofit fontScale="55000" lnSpcReduction="20000"/>
          </a:bodyPr>
          <a:lstStyle/>
          <a:p>
            <a:pPr marL="0" indent="0">
              <a:buNone/>
            </a:pPr>
            <a:r>
              <a:rPr lang="en-GB" b="1" dirty="0"/>
              <a:t>Advantages:</a:t>
            </a:r>
            <a:endParaRPr lang="en-GB" dirty="0"/>
          </a:p>
          <a:p>
            <a:pPr marL="0" indent="0">
              <a:buNone/>
            </a:pPr>
            <a:r>
              <a:rPr lang="en-GB" b="1" dirty="0"/>
              <a:t> </a:t>
            </a:r>
            <a:endParaRPr lang="en-GB" dirty="0"/>
          </a:p>
          <a:p>
            <a:pPr marL="0" indent="0">
              <a:buNone/>
            </a:pPr>
            <a:r>
              <a:rPr lang="en-GB" b="1" dirty="0" smtClean="0"/>
              <a:t>•	Increase in the number of red blood cells</a:t>
            </a:r>
            <a:endParaRPr lang="en-GB" dirty="0" smtClean="0"/>
          </a:p>
          <a:p>
            <a:pPr marL="0" indent="0">
              <a:buNone/>
            </a:pPr>
            <a:r>
              <a:rPr lang="en-GB" b="1" dirty="0" smtClean="0"/>
              <a:t>•</a:t>
            </a:r>
            <a:r>
              <a:rPr lang="en-GB" b="1" dirty="0"/>
              <a:t>	</a:t>
            </a:r>
            <a:r>
              <a:rPr lang="en-GB" b="1" dirty="0" smtClean="0"/>
              <a:t>Increased concentration of haemoglobin</a:t>
            </a:r>
            <a:endParaRPr lang="en-GB" dirty="0" smtClean="0"/>
          </a:p>
          <a:p>
            <a:pPr marL="0" indent="0">
              <a:buNone/>
            </a:pPr>
            <a:r>
              <a:rPr lang="en-GB" b="1" dirty="0" smtClean="0"/>
              <a:t>•	Enhanced oxygen transport</a:t>
            </a:r>
            <a:endParaRPr lang="en-GB" dirty="0" smtClean="0"/>
          </a:p>
          <a:p>
            <a:pPr marL="0" indent="0">
              <a:buNone/>
            </a:pPr>
            <a:r>
              <a:rPr lang="en-GB" b="1" dirty="0" smtClean="0"/>
              <a:t> </a:t>
            </a:r>
            <a:endParaRPr lang="en-GB" dirty="0" smtClean="0"/>
          </a:p>
          <a:p>
            <a:pPr marL="0" indent="0">
              <a:buNone/>
            </a:pPr>
            <a:r>
              <a:rPr lang="en-GB" b="1" dirty="0" smtClean="0"/>
              <a:t>Disadvantages</a:t>
            </a:r>
            <a:r>
              <a:rPr lang="en-GB" b="1" dirty="0"/>
              <a:t>:</a:t>
            </a:r>
            <a:endParaRPr lang="en-GB" dirty="0"/>
          </a:p>
          <a:p>
            <a:pPr marL="0" indent="0">
              <a:buNone/>
            </a:pPr>
            <a:r>
              <a:rPr lang="en-GB" b="1" dirty="0"/>
              <a:t> </a:t>
            </a:r>
            <a:endParaRPr lang="en-GB" dirty="0"/>
          </a:p>
          <a:p>
            <a:pPr marL="0" indent="0">
              <a:buNone/>
            </a:pPr>
            <a:r>
              <a:rPr lang="en-GB" b="1" dirty="0"/>
              <a:t>•	Expensive</a:t>
            </a:r>
            <a:endParaRPr lang="en-GB" dirty="0"/>
          </a:p>
          <a:p>
            <a:pPr marL="0" indent="0">
              <a:buNone/>
            </a:pPr>
            <a:r>
              <a:rPr lang="en-GB" b="1" dirty="0"/>
              <a:t>•	Altitude sickness</a:t>
            </a:r>
            <a:endParaRPr lang="en-GB" dirty="0"/>
          </a:p>
          <a:p>
            <a:pPr marL="0" indent="0">
              <a:buNone/>
            </a:pPr>
            <a:r>
              <a:rPr lang="en-GB" b="1" dirty="0"/>
              <a:t>•	Difficult to train </a:t>
            </a:r>
            <a:r>
              <a:rPr lang="en-GB" b="1" dirty="0" smtClean="0"/>
              <a:t>well due </a:t>
            </a:r>
            <a:r>
              <a:rPr lang="en-GB" b="1" dirty="0"/>
              <a:t>to the lack of oxygen</a:t>
            </a:r>
            <a:endParaRPr lang="en-GB" dirty="0"/>
          </a:p>
          <a:p>
            <a:pPr marL="0" indent="0">
              <a:buNone/>
            </a:pPr>
            <a:r>
              <a:rPr lang="en-GB" b="1" dirty="0"/>
              <a:t>•	Detraining due to the fact that training intensity has to </a:t>
            </a:r>
            <a:r>
              <a:rPr lang="en-GB" b="1" dirty="0" smtClean="0"/>
              <a:t>reduce</a:t>
            </a:r>
          </a:p>
          <a:p>
            <a:pPr marL="0" indent="0">
              <a:buNone/>
            </a:pPr>
            <a:r>
              <a:rPr lang="en-GB" b="1" dirty="0"/>
              <a:t> </a:t>
            </a:r>
            <a:r>
              <a:rPr lang="en-GB" b="1" dirty="0" smtClean="0"/>
              <a:t>                 </a:t>
            </a:r>
            <a:r>
              <a:rPr lang="en-GB" b="1" dirty="0"/>
              <a:t>when the </a:t>
            </a:r>
            <a:r>
              <a:rPr lang="en-GB" b="1" dirty="0" smtClean="0"/>
              <a:t>performer </a:t>
            </a:r>
            <a:r>
              <a:rPr lang="en-GB" b="1" dirty="0"/>
              <a:t>first trains at altitude due to the decreased </a:t>
            </a:r>
            <a:r>
              <a:rPr lang="en-GB" b="1" dirty="0" smtClean="0"/>
              <a:t>availability</a:t>
            </a:r>
          </a:p>
          <a:p>
            <a:pPr marL="0" indent="0">
              <a:buNone/>
            </a:pPr>
            <a:r>
              <a:rPr lang="en-GB" b="1" dirty="0"/>
              <a:t> </a:t>
            </a:r>
            <a:r>
              <a:rPr lang="en-GB" b="1" dirty="0" smtClean="0"/>
              <a:t>                 of oxygen</a:t>
            </a:r>
            <a:r>
              <a:rPr lang="en-GB" b="1" dirty="0"/>
              <a:t>.</a:t>
            </a:r>
            <a:endParaRPr lang="en-GB" dirty="0"/>
          </a:p>
          <a:p>
            <a:pPr marL="0" indent="0">
              <a:buNone/>
            </a:pPr>
            <a:r>
              <a:rPr lang="en-GB" b="1" dirty="0"/>
              <a:t>•	Benefits can be quickly lost on return to sea </a:t>
            </a:r>
            <a:r>
              <a:rPr lang="en-GB" b="1" dirty="0" smtClean="0"/>
              <a:t>level </a:t>
            </a:r>
            <a:r>
              <a:rPr lang="en-GB" b="1" dirty="0"/>
              <a:t> </a:t>
            </a:r>
            <a:endParaRPr lang="en-GB" dirty="0"/>
          </a:p>
          <a:p>
            <a:endParaRPr lang="en-GB" dirty="0"/>
          </a:p>
        </p:txBody>
      </p:sp>
      <p:sp>
        <p:nvSpPr>
          <p:cNvPr id="4" name="TextBox 3"/>
          <p:cNvSpPr txBox="1"/>
          <p:nvPr/>
        </p:nvSpPr>
        <p:spPr>
          <a:xfrm>
            <a:off x="8153400" y="76200"/>
            <a:ext cx="877163" cy="923330"/>
          </a:xfrm>
          <a:prstGeom prst="rect">
            <a:avLst/>
          </a:prstGeom>
          <a:solidFill>
            <a:schemeClr val="tx1"/>
          </a:solidFill>
        </p:spPr>
        <p:txBody>
          <a:bodyPr wrap="none" rtlCol="0">
            <a:spAutoFit/>
          </a:bodyPr>
          <a:lstStyle/>
          <a:p>
            <a:pPr algn="ctr"/>
            <a:r>
              <a:rPr lang="en-GB" sz="3600" b="1" dirty="0" smtClean="0">
                <a:solidFill>
                  <a:schemeClr val="bg1"/>
                </a:solidFill>
              </a:rPr>
              <a:t>14</a:t>
            </a:r>
          </a:p>
          <a:p>
            <a:pPr algn="ctr"/>
            <a:r>
              <a:rPr lang="en-GB" dirty="0" smtClean="0">
                <a:solidFill>
                  <a:schemeClr val="bg1"/>
                </a:solidFill>
              </a:rPr>
              <a:t>Ex Phys</a:t>
            </a:r>
            <a:endParaRPr lang="en-GB" dirty="0">
              <a:solidFill>
                <a:schemeClr val="bg1"/>
              </a:solidFill>
            </a:endParaRPr>
          </a:p>
        </p:txBody>
      </p:sp>
    </p:spTree>
    <p:extLst>
      <p:ext uri="{BB962C8B-B14F-4D97-AF65-F5344CB8AC3E}">
        <p14:creationId xmlns:p14="http://schemas.microsoft.com/office/powerpoint/2010/main" val="139470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500"/>
                                        <p:tgtEl>
                                          <p:spTgt spid="3">
                                            <p:txEl>
                                              <p:pRg st="10" end="1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fade">
                                      <p:cBhvr>
                                        <p:cTn id="38" dur="500"/>
                                        <p:tgtEl>
                                          <p:spTgt spid="3">
                                            <p:txEl>
                                              <p:pRg st="11" end="11"/>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fade">
                                      <p:cBhvr>
                                        <p:cTn id="41" dur="500"/>
                                        <p:tgtEl>
                                          <p:spTgt spid="3">
                                            <p:txEl>
                                              <p:pRg st="12" end="12"/>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3">
                                            <p:txEl>
                                              <p:pRg st="13" end="13"/>
                                            </p:txEl>
                                          </p:spTgt>
                                        </p:tgtEl>
                                        <p:attrNameLst>
                                          <p:attrName>style.visibility</p:attrName>
                                        </p:attrNameLst>
                                      </p:cBhvr>
                                      <p:to>
                                        <p:strVal val="visible"/>
                                      </p:to>
                                    </p:set>
                                    <p:animEffect transition="in" filter="fade">
                                      <p:cBhvr>
                                        <p:cTn id="44" dur="500"/>
                                        <p:tgtEl>
                                          <p:spTgt spid="3">
                                            <p:txEl>
                                              <p:pRg st="13" end="1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fade">
                                      <p:cBhvr>
                                        <p:cTn id="49"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59832" y="0"/>
            <a:ext cx="2819400" cy="762000"/>
          </a:xfrm>
          <a:prstGeom prst="rect">
            <a:avLst/>
          </a:prstGeom>
          <a:solidFill>
            <a:schemeClr val="bg1"/>
          </a:solidFill>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GB" sz="4400" b="1" noProof="0" dirty="0" smtClean="0">
                <a:latin typeface="+mj-lt"/>
                <a:ea typeface="+mj-ea"/>
                <a:cs typeface="+mj-cs"/>
              </a:rPr>
              <a:t>Description</a:t>
            </a:r>
            <a:endParaRPr kumimoji="0" lang="en-GB" sz="4400" b="1" i="0" u="none" strike="noStrike" kern="1200" cap="none" spc="0" normalizeH="0" baseline="0" noProof="0" dirty="0">
              <a:ln>
                <a:noFill/>
              </a:ln>
              <a:effectLst/>
              <a:uLnTx/>
              <a:uFillTx/>
              <a:latin typeface="+mj-lt"/>
              <a:ea typeface="+mj-ea"/>
              <a:cs typeface="+mj-cs"/>
            </a:endParaRPr>
          </a:p>
        </p:txBody>
      </p:sp>
      <p:sp>
        <p:nvSpPr>
          <p:cNvPr id="10" name="Rectangle 9"/>
          <p:cNvSpPr/>
          <p:nvPr/>
        </p:nvSpPr>
        <p:spPr>
          <a:xfrm>
            <a:off x="251520" y="1844824"/>
            <a:ext cx="2304256" cy="144016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Arial" pitchFamily="34" charset="0"/>
                <a:cs typeface="Arial" pitchFamily="34" charset="0"/>
              </a:rPr>
              <a:t>Deplete stores of glycogen through training/</a:t>
            </a:r>
            <a:endParaRPr lang="en-GB" dirty="0">
              <a:latin typeface="Arial" pitchFamily="34" charset="0"/>
              <a:cs typeface="Arial" pitchFamily="34" charset="0"/>
            </a:endParaRPr>
          </a:p>
        </p:txBody>
      </p:sp>
      <p:sp>
        <p:nvSpPr>
          <p:cNvPr id="11" name="Rectangle 10"/>
          <p:cNvSpPr/>
          <p:nvPr/>
        </p:nvSpPr>
        <p:spPr>
          <a:xfrm>
            <a:off x="2627784" y="1988840"/>
            <a:ext cx="1944216" cy="11856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Arial" pitchFamily="34" charset="0"/>
                <a:ea typeface="Times New Roman" pitchFamily="18" charset="0"/>
              </a:rPr>
              <a:t>7 days prior to event have high protein/fat diet </a:t>
            </a:r>
            <a:endParaRPr lang="en-GB" dirty="0">
              <a:solidFill>
                <a:schemeClr val="bg1"/>
              </a:solidFill>
            </a:endParaRPr>
          </a:p>
        </p:txBody>
      </p:sp>
      <p:sp>
        <p:nvSpPr>
          <p:cNvPr id="12" name="Rectangle 11"/>
          <p:cNvSpPr/>
          <p:nvPr/>
        </p:nvSpPr>
        <p:spPr>
          <a:xfrm>
            <a:off x="5004048" y="2492896"/>
            <a:ext cx="2016224" cy="19057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latin typeface="Arial" pitchFamily="34" charset="0"/>
              </a:rPr>
              <a:t>Lower training load &amp; High carbohydrates diet 3 days prior to the event</a:t>
            </a:r>
            <a:endParaRPr lang="en-GB" dirty="0">
              <a:solidFill>
                <a:schemeClr val="bg1"/>
              </a:solidFill>
            </a:endParaRPr>
          </a:p>
        </p:txBody>
      </p:sp>
      <p:sp>
        <p:nvSpPr>
          <p:cNvPr id="15" name="Title 1"/>
          <p:cNvSpPr txBox="1">
            <a:spLocks/>
          </p:cNvSpPr>
          <p:nvPr/>
        </p:nvSpPr>
        <p:spPr>
          <a:xfrm>
            <a:off x="7452320" y="116632"/>
            <a:ext cx="1581944" cy="1470025"/>
          </a:xfrm>
          <a:prstGeom prst="rect">
            <a:avLst/>
          </a:prstGeom>
          <a:solidFill>
            <a:schemeClr val="tx1"/>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1" i="0" u="none" strike="noStrike" kern="1200" cap="none" spc="0" normalizeH="0" baseline="0" noProof="0" smtClean="0">
                <a:ln>
                  <a:noFill/>
                </a:ln>
                <a:solidFill>
                  <a:schemeClr val="bg1"/>
                </a:solidFill>
                <a:effectLst/>
                <a:uLnTx/>
                <a:uFillTx/>
                <a:latin typeface="+mj-lt"/>
                <a:ea typeface="+mj-ea"/>
                <a:cs typeface="+mj-cs"/>
              </a:rPr>
              <a:t>19</a:t>
            </a:r>
            <a:br>
              <a:rPr kumimoji="0" lang="en-GB" sz="4400" b="1" i="0" u="none" strike="noStrike" kern="1200" cap="none" spc="0" normalizeH="0" baseline="0" noProof="0" smtClean="0">
                <a:ln>
                  <a:noFill/>
                </a:ln>
                <a:solidFill>
                  <a:schemeClr val="bg1"/>
                </a:solidFill>
                <a:effectLst/>
                <a:uLnTx/>
                <a:uFillTx/>
                <a:latin typeface="+mj-lt"/>
                <a:ea typeface="+mj-ea"/>
                <a:cs typeface="+mj-cs"/>
              </a:rPr>
            </a:br>
            <a:r>
              <a:rPr kumimoji="0" lang="en-GB" sz="1800" b="1" i="0" u="none" strike="noStrike" kern="1200" cap="none" spc="0" normalizeH="0" baseline="0" noProof="0" smtClean="0">
                <a:ln>
                  <a:noFill/>
                </a:ln>
                <a:solidFill>
                  <a:schemeClr val="bg1"/>
                </a:solidFill>
                <a:effectLst/>
                <a:uLnTx/>
                <a:uFillTx/>
                <a:latin typeface="+mj-lt"/>
                <a:ea typeface="+mj-ea"/>
                <a:cs typeface="+mj-cs"/>
              </a:rPr>
              <a:t>Ex Phys</a:t>
            </a:r>
            <a:endParaRPr kumimoji="0" lang="en-GB" sz="1800" b="1" i="0" u="none" strike="noStrike" kern="1200" cap="none" spc="0" normalizeH="0" baseline="0" noProof="0" dirty="0" smtClean="0">
              <a:ln>
                <a:noFill/>
              </a:ln>
              <a:solidFill>
                <a:schemeClr val="bg1"/>
              </a:solidFill>
              <a:effectLst/>
              <a:uLnTx/>
              <a:uFillTx/>
              <a:latin typeface="+mj-lt"/>
              <a:ea typeface="+mj-ea"/>
              <a:cs typeface="+mj-cs"/>
            </a:endParaRPr>
          </a:p>
        </p:txBody>
      </p:sp>
      <p:cxnSp>
        <p:nvCxnSpPr>
          <p:cNvPr id="18" name="Straight Connector 17"/>
          <p:cNvCxnSpPr/>
          <p:nvPr/>
        </p:nvCxnSpPr>
        <p:spPr>
          <a:xfrm>
            <a:off x="107504" y="5445224"/>
            <a:ext cx="8208912" cy="0"/>
          </a:xfrm>
          <a:prstGeom prst="line">
            <a:avLst/>
          </a:prstGeom>
          <a:ln w="317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0" y="5517232"/>
            <a:ext cx="1683859" cy="369332"/>
          </a:xfrm>
          <a:prstGeom prst="rect">
            <a:avLst/>
          </a:prstGeom>
          <a:noFill/>
        </p:spPr>
        <p:txBody>
          <a:bodyPr wrap="none" rtlCol="0">
            <a:spAutoFit/>
          </a:bodyPr>
          <a:lstStyle/>
          <a:p>
            <a:r>
              <a:rPr lang="en-GB" dirty="0" smtClean="0"/>
              <a:t>Days until event</a:t>
            </a:r>
            <a:endParaRPr lang="en-GB" dirty="0"/>
          </a:p>
        </p:txBody>
      </p:sp>
      <p:sp>
        <p:nvSpPr>
          <p:cNvPr id="21" name="TextBox 20"/>
          <p:cNvSpPr txBox="1"/>
          <p:nvPr/>
        </p:nvSpPr>
        <p:spPr>
          <a:xfrm>
            <a:off x="1979712" y="5445224"/>
            <a:ext cx="301686" cy="369332"/>
          </a:xfrm>
          <a:prstGeom prst="rect">
            <a:avLst/>
          </a:prstGeom>
          <a:noFill/>
        </p:spPr>
        <p:txBody>
          <a:bodyPr wrap="none" rtlCol="0">
            <a:spAutoFit/>
          </a:bodyPr>
          <a:lstStyle/>
          <a:p>
            <a:r>
              <a:rPr lang="en-GB" dirty="0" smtClean="0"/>
              <a:t>7</a:t>
            </a:r>
            <a:endParaRPr lang="en-GB" dirty="0"/>
          </a:p>
        </p:txBody>
      </p:sp>
      <p:sp>
        <p:nvSpPr>
          <p:cNvPr id="22" name="TextBox 21"/>
          <p:cNvSpPr txBox="1"/>
          <p:nvPr/>
        </p:nvSpPr>
        <p:spPr>
          <a:xfrm>
            <a:off x="3779912" y="5445224"/>
            <a:ext cx="301686" cy="369332"/>
          </a:xfrm>
          <a:prstGeom prst="rect">
            <a:avLst/>
          </a:prstGeom>
          <a:noFill/>
        </p:spPr>
        <p:txBody>
          <a:bodyPr wrap="square" rtlCol="0">
            <a:spAutoFit/>
          </a:bodyPr>
          <a:lstStyle/>
          <a:p>
            <a:r>
              <a:rPr lang="en-GB" dirty="0"/>
              <a:t>5</a:t>
            </a:r>
          </a:p>
        </p:txBody>
      </p:sp>
      <p:sp>
        <p:nvSpPr>
          <p:cNvPr id="23" name="TextBox 22"/>
          <p:cNvSpPr txBox="1"/>
          <p:nvPr/>
        </p:nvSpPr>
        <p:spPr>
          <a:xfrm>
            <a:off x="4716016" y="5445224"/>
            <a:ext cx="301686" cy="369332"/>
          </a:xfrm>
          <a:prstGeom prst="rect">
            <a:avLst/>
          </a:prstGeom>
          <a:noFill/>
        </p:spPr>
        <p:txBody>
          <a:bodyPr wrap="none" rtlCol="0">
            <a:spAutoFit/>
          </a:bodyPr>
          <a:lstStyle/>
          <a:p>
            <a:r>
              <a:rPr lang="en-GB" dirty="0"/>
              <a:t>4</a:t>
            </a:r>
          </a:p>
        </p:txBody>
      </p:sp>
      <p:sp>
        <p:nvSpPr>
          <p:cNvPr id="24" name="TextBox 23"/>
          <p:cNvSpPr txBox="1"/>
          <p:nvPr/>
        </p:nvSpPr>
        <p:spPr>
          <a:xfrm>
            <a:off x="5508104" y="5445224"/>
            <a:ext cx="301686" cy="369332"/>
          </a:xfrm>
          <a:prstGeom prst="rect">
            <a:avLst/>
          </a:prstGeom>
          <a:noFill/>
        </p:spPr>
        <p:txBody>
          <a:bodyPr wrap="none" rtlCol="0">
            <a:spAutoFit/>
          </a:bodyPr>
          <a:lstStyle/>
          <a:p>
            <a:r>
              <a:rPr lang="en-GB" dirty="0"/>
              <a:t>3</a:t>
            </a:r>
          </a:p>
        </p:txBody>
      </p:sp>
      <p:sp>
        <p:nvSpPr>
          <p:cNvPr id="25" name="TextBox 24"/>
          <p:cNvSpPr txBox="1"/>
          <p:nvPr/>
        </p:nvSpPr>
        <p:spPr>
          <a:xfrm>
            <a:off x="6300192" y="5445224"/>
            <a:ext cx="301686" cy="369332"/>
          </a:xfrm>
          <a:prstGeom prst="rect">
            <a:avLst/>
          </a:prstGeom>
          <a:noFill/>
        </p:spPr>
        <p:txBody>
          <a:bodyPr wrap="none" rtlCol="0">
            <a:spAutoFit/>
          </a:bodyPr>
          <a:lstStyle/>
          <a:p>
            <a:r>
              <a:rPr lang="en-GB" dirty="0"/>
              <a:t>2</a:t>
            </a:r>
          </a:p>
        </p:txBody>
      </p:sp>
      <p:sp>
        <p:nvSpPr>
          <p:cNvPr id="26" name="TextBox 25"/>
          <p:cNvSpPr txBox="1"/>
          <p:nvPr/>
        </p:nvSpPr>
        <p:spPr>
          <a:xfrm>
            <a:off x="7164288" y="5445224"/>
            <a:ext cx="301686" cy="369332"/>
          </a:xfrm>
          <a:prstGeom prst="rect">
            <a:avLst/>
          </a:prstGeom>
          <a:noFill/>
        </p:spPr>
        <p:txBody>
          <a:bodyPr wrap="none" rtlCol="0">
            <a:spAutoFit/>
          </a:bodyPr>
          <a:lstStyle/>
          <a:p>
            <a:r>
              <a:rPr lang="en-GB" dirty="0"/>
              <a:t>1</a:t>
            </a:r>
          </a:p>
        </p:txBody>
      </p:sp>
      <p:sp>
        <p:nvSpPr>
          <p:cNvPr id="27" name="TextBox 26"/>
          <p:cNvSpPr txBox="1"/>
          <p:nvPr/>
        </p:nvSpPr>
        <p:spPr>
          <a:xfrm>
            <a:off x="2915816" y="5445224"/>
            <a:ext cx="301686" cy="369332"/>
          </a:xfrm>
          <a:prstGeom prst="rect">
            <a:avLst/>
          </a:prstGeom>
          <a:noFill/>
        </p:spPr>
        <p:txBody>
          <a:bodyPr wrap="none" rtlCol="0">
            <a:spAutoFit/>
          </a:bodyPr>
          <a:lstStyle/>
          <a:p>
            <a:r>
              <a:rPr lang="en-GB" dirty="0" smtClean="0"/>
              <a:t>6</a:t>
            </a:r>
            <a:endParaRPr lang="en-GB" dirty="0"/>
          </a:p>
        </p:txBody>
      </p:sp>
      <p:pic>
        <p:nvPicPr>
          <p:cNvPr id="18434" name="Picture 2" descr="http://www.bbc.co.uk/wiltshire/content/images/2007/10/14/swindon_half_marathon_2007_1_470x312.jpg"/>
          <p:cNvPicPr>
            <a:picLocks noChangeAspect="1" noChangeArrowheads="1"/>
          </p:cNvPicPr>
          <p:nvPr/>
        </p:nvPicPr>
        <p:blipFill>
          <a:blip r:embed="rId2" cstate="print"/>
          <a:srcRect/>
          <a:stretch>
            <a:fillRect/>
          </a:stretch>
        </p:blipFill>
        <p:spPr bwMode="auto">
          <a:xfrm>
            <a:off x="7164288" y="3501008"/>
            <a:ext cx="1824137" cy="1210917"/>
          </a:xfrm>
          <a:prstGeom prst="rect">
            <a:avLst/>
          </a:prstGeom>
          <a:noFill/>
        </p:spPr>
      </p:pic>
      <p:cxnSp>
        <p:nvCxnSpPr>
          <p:cNvPr id="30" name="Straight Arrow Connector 29"/>
          <p:cNvCxnSpPr/>
          <p:nvPr/>
        </p:nvCxnSpPr>
        <p:spPr>
          <a:xfrm rot="16200000" flipV="1">
            <a:off x="8064017" y="5193568"/>
            <a:ext cx="517275" cy="1247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23528" y="764704"/>
            <a:ext cx="4575099" cy="646331"/>
          </a:xfrm>
          <a:prstGeom prst="rect">
            <a:avLst/>
          </a:prstGeom>
          <a:noFill/>
        </p:spPr>
        <p:txBody>
          <a:bodyPr wrap="none" rtlCol="0">
            <a:spAutoFit/>
          </a:bodyPr>
          <a:lstStyle/>
          <a:p>
            <a:r>
              <a:rPr lang="en-GB" dirty="0" smtClean="0"/>
              <a:t>Carbo-loading is a kind of dietary manipulation</a:t>
            </a:r>
          </a:p>
          <a:p>
            <a:r>
              <a:rPr lang="en-GB" b="1" u="sng" dirty="0" smtClean="0"/>
              <a:t>not</a:t>
            </a:r>
            <a:r>
              <a:rPr lang="en-GB" dirty="0" smtClean="0"/>
              <a:t> just a pre-match bowl of pasta! </a:t>
            </a:r>
            <a:endParaRPr lang="en-GB" dirty="0"/>
          </a:p>
        </p:txBody>
      </p:sp>
      <p:sp>
        <p:nvSpPr>
          <p:cNvPr id="35" name="Down Arrow 34"/>
          <p:cNvSpPr/>
          <p:nvPr/>
        </p:nvSpPr>
        <p:spPr>
          <a:xfrm>
            <a:off x="1979712" y="3212976"/>
            <a:ext cx="484632" cy="191451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Down Arrow 36"/>
          <p:cNvSpPr/>
          <p:nvPr/>
        </p:nvSpPr>
        <p:spPr>
          <a:xfrm rot="1266802">
            <a:off x="2634485" y="3012859"/>
            <a:ext cx="484632" cy="2126549"/>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Down Arrow 37"/>
          <p:cNvSpPr/>
          <p:nvPr/>
        </p:nvSpPr>
        <p:spPr>
          <a:xfrm>
            <a:off x="5436096" y="4365104"/>
            <a:ext cx="484632" cy="978408"/>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38"/>
          <p:cNvSpPr txBox="1"/>
          <p:nvPr/>
        </p:nvSpPr>
        <p:spPr>
          <a:xfrm>
            <a:off x="2483768" y="5013176"/>
            <a:ext cx="2847190" cy="369332"/>
          </a:xfrm>
          <a:prstGeom prst="rect">
            <a:avLst/>
          </a:prstGeom>
          <a:noFill/>
        </p:spPr>
        <p:txBody>
          <a:bodyPr wrap="none" rtlCol="0">
            <a:spAutoFit/>
          </a:bodyPr>
          <a:lstStyle/>
          <a:p>
            <a:r>
              <a:rPr lang="en-GB" dirty="0" smtClean="0">
                <a:solidFill>
                  <a:srgbClr val="FF0000"/>
                </a:solidFill>
              </a:rPr>
              <a:t>Increased glycogen </a:t>
            </a:r>
            <a:r>
              <a:rPr lang="en-GB" dirty="0" err="1" smtClean="0">
                <a:solidFill>
                  <a:srgbClr val="FF0000"/>
                </a:solidFill>
              </a:rPr>
              <a:t>synthase</a:t>
            </a:r>
            <a:endParaRPr lang="en-GB" dirty="0">
              <a:solidFill>
                <a:srgbClr val="FF0000"/>
              </a:solidFill>
            </a:endParaRPr>
          </a:p>
        </p:txBody>
      </p:sp>
      <p:sp>
        <p:nvSpPr>
          <p:cNvPr id="40" name="TextBox 39"/>
          <p:cNvSpPr txBox="1"/>
          <p:nvPr/>
        </p:nvSpPr>
        <p:spPr>
          <a:xfrm>
            <a:off x="5796136" y="4509120"/>
            <a:ext cx="1592872" cy="646331"/>
          </a:xfrm>
          <a:prstGeom prst="rect">
            <a:avLst/>
          </a:prstGeom>
          <a:noFill/>
        </p:spPr>
        <p:txBody>
          <a:bodyPr wrap="none" rtlCol="0">
            <a:spAutoFit/>
          </a:bodyPr>
          <a:lstStyle/>
          <a:p>
            <a:r>
              <a:rPr lang="en-GB" dirty="0" smtClean="0">
                <a:solidFill>
                  <a:srgbClr val="FF0000"/>
                </a:solidFill>
              </a:rPr>
              <a:t>Super </a:t>
            </a:r>
          </a:p>
          <a:p>
            <a:r>
              <a:rPr lang="en-GB" dirty="0" smtClean="0">
                <a:solidFill>
                  <a:srgbClr val="FF0000"/>
                </a:solidFill>
              </a:rPr>
              <a:t>compensation!</a:t>
            </a:r>
            <a:endParaRPr lang="en-GB" dirty="0">
              <a:solidFill>
                <a:srgbClr val="FF0000"/>
              </a:solidFill>
            </a:endParaRPr>
          </a:p>
        </p:txBody>
      </p:sp>
    </p:spTree>
    <p:extLst>
      <p:ext uri="{BB962C8B-B14F-4D97-AF65-F5344CB8AC3E}">
        <p14:creationId xmlns:p14="http://schemas.microsoft.com/office/powerpoint/2010/main" val="96970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dissolv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par>
                                <p:cTn id="14" presetID="9" presetClass="entr" presetSubtype="0" fill="hold" grpId="0"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dissolve">
                                      <p:cBhvr>
                                        <p:cTn id="16" dur="500"/>
                                        <p:tgtEl>
                                          <p:spTgt spid="3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dissolve">
                                      <p:cBhvr>
                                        <p:cTn id="24" dur="500"/>
                                        <p:tgtEl>
                                          <p:spTgt spid="37"/>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dissolve">
                                      <p:cBhvr>
                                        <p:cTn id="29" dur="500"/>
                                        <p:tgtEl>
                                          <p:spTgt spid="39"/>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dissolve">
                                      <p:cBhvr>
                                        <p:cTn id="34" dur="500"/>
                                        <p:tgtEl>
                                          <p:spTgt spid="1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dissolve">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dissolve">
                                      <p:cBhvr>
                                        <p:cTn id="4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34" grpId="0"/>
      <p:bldP spid="35" grpId="0" animBg="1"/>
      <p:bldP spid="37" grpId="0" animBg="1"/>
      <p:bldP spid="38" grpId="0" animBg="1"/>
      <p:bldP spid="39" grpId="0"/>
      <p:bldP spid="4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933056"/>
            <a:ext cx="2952328" cy="1012974"/>
          </a:xfrm>
        </p:spPr>
        <p:txBody>
          <a:bodyPr/>
          <a:lstStyle/>
          <a:p>
            <a:r>
              <a:rPr lang="en-GB" b="1" dirty="0" smtClean="0"/>
              <a:t>Positives</a:t>
            </a:r>
            <a:endParaRPr lang="en-GB" b="1" dirty="0"/>
          </a:p>
        </p:txBody>
      </p:sp>
      <p:sp>
        <p:nvSpPr>
          <p:cNvPr id="5" name="Title 1"/>
          <p:cNvSpPr txBox="1">
            <a:spLocks/>
          </p:cNvSpPr>
          <p:nvPr/>
        </p:nvSpPr>
        <p:spPr>
          <a:xfrm>
            <a:off x="7452320" y="116632"/>
            <a:ext cx="1581944" cy="1470025"/>
          </a:xfrm>
          <a:prstGeom prst="rect">
            <a:avLst/>
          </a:prstGeom>
          <a:solidFill>
            <a:schemeClr val="tx1"/>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1" i="0" u="none" strike="noStrike" kern="1200" cap="none" spc="0" normalizeH="0" baseline="0" noProof="0" smtClean="0">
                <a:ln>
                  <a:noFill/>
                </a:ln>
                <a:solidFill>
                  <a:schemeClr val="bg1"/>
                </a:solidFill>
                <a:effectLst/>
                <a:uLnTx/>
                <a:uFillTx/>
                <a:latin typeface="+mj-lt"/>
                <a:ea typeface="+mj-ea"/>
                <a:cs typeface="+mj-cs"/>
              </a:rPr>
              <a:t>19</a:t>
            </a:r>
            <a:br>
              <a:rPr kumimoji="0" lang="en-GB" sz="4400" b="1" i="0" u="none" strike="noStrike" kern="1200" cap="none" spc="0" normalizeH="0" baseline="0" noProof="0" smtClean="0">
                <a:ln>
                  <a:noFill/>
                </a:ln>
                <a:solidFill>
                  <a:schemeClr val="bg1"/>
                </a:solidFill>
                <a:effectLst/>
                <a:uLnTx/>
                <a:uFillTx/>
                <a:latin typeface="+mj-lt"/>
                <a:ea typeface="+mj-ea"/>
                <a:cs typeface="+mj-cs"/>
              </a:rPr>
            </a:br>
            <a:r>
              <a:rPr kumimoji="0" lang="en-GB" sz="1800" b="1" i="0" u="none" strike="noStrike" kern="1200" cap="none" spc="0" normalizeH="0" baseline="0" noProof="0" smtClean="0">
                <a:ln>
                  <a:noFill/>
                </a:ln>
                <a:solidFill>
                  <a:schemeClr val="bg1"/>
                </a:solidFill>
                <a:effectLst/>
                <a:uLnTx/>
                <a:uFillTx/>
                <a:latin typeface="+mj-lt"/>
                <a:ea typeface="+mj-ea"/>
                <a:cs typeface="+mj-cs"/>
              </a:rPr>
              <a:t>Ex Phys</a:t>
            </a:r>
            <a:endParaRPr kumimoji="0" lang="en-GB" sz="1800" b="1"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6" name="TextBox 5"/>
          <p:cNvSpPr txBox="1"/>
          <p:nvPr/>
        </p:nvSpPr>
        <p:spPr>
          <a:xfrm>
            <a:off x="1259632" y="4725144"/>
            <a:ext cx="2436693" cy="369332"/>
          </a:xfrm>
          <a:prstGeom prst="rect">
            <a:avLst/>
          </a:prstGeom>
          <a:noFill/>
        </p:spPr>
        <p:txBody>
          <a:bodyPr wrap="none" rtlCol="0">
            <a:spAutoFit/>
          </a:bodyPr>
          <a:lstStyle/>
          <a:p>
            <a:pPr>
              <a:buFont typeface="Arial" pitchFamily="34" charset="0"/>
              <a:buChar char="•"/>
            </a:pPr>
            <a:r>
              <a:rPr lang="en-GB" dirty="0"/>
              <a:t>M</a:t>
            </a:r>
            <a:r>
              <a:rPr lang="en-GB" dirty="0" smtClean="0"/>
              <a:t>uscle glycogen stores</a:t>
            </a:r>
            <a:endParaRPr lang="en-GB" dirty="0"/>
          </a:p>
        </p:txBody>
      </p:sp>
      <p:sp>
        <p:nvSpPr>
          <p:cNvPr id="7" name="TextBox 6"/>
          <p:cNvSpPr txBox="1"/>
          <p:nvPr/>
        </p:nvSpPr>
        <p:spPr>
          <a:xfrm>
            <a:off x="1259632" y="5085184"/>
            <a:ext cx="2210029" cy="369332"/>
          </a:xfrm>
          <a:prstGeom prst="rect">
            <a:avLst/>
          </a:prstGeom>
          <a:noFill/>
        </p:spPr>
        <p:txBody>
          <a:bodyPr wrap="none" rtlCol="0">
            <a:spAutoFit/>
          </a:bodyPr>
          <a:lstStyle/>
          <a:p>
            <a:pPr>
              <a:buFont typeface="Arial" pitchFamily="34" charset="0"/>
              <a:buChar char="•"/>
            </a:pPr>
            <a:r>
              <a:rPr lang="en-GB" dirty="0"/>
              <a:t>L</a:t>
            </a:r>
            <a:r>
              <a:rPr lang="en-GB" dirty="0" smtClean="0"/>
              <a:t>iver glycogen stores</a:t>
            </a:r>
            <a:endParaRPr lang="en-GB" dirty="0"/>
          </a:p>
        </p:txBody>
      </p:sp>
      <p:sp>
        <p:nvSpPr>
          <p:cNvPr id="8" name="Rectangle 7"/>
          <p:cNvSpPr/>
          <p:nvPr/>
        </p:nvSpPr>
        <p:spPr>
          <a:xfrm>
            <a:off x="1259632" y="5445224"/>
            <a:ext cx="2808312" cy="646331"/>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lang="en-GB" dirty="0" smtClean="0">
                <a:solidFill>
                  <a:schemeClr val="tx1"/>
                </a:solidFill>
                <a:latin typeface="Arial" pitchFamily="34" charset="0"/>
                <a:ea typeface="Times New Roman" pitchFamily="18" charset="0"/>
              </a:rPr>
              <a:t>Fatigue resistance</a:t>
            </a:r>
            <a:endParaRPr lang="en-GB" sz="1100" dirty="0" smtClean="0">
              <a:solidFill>
                <a:schemeClr val="tx1"/>
              </a:solidFill>
              <a:latin typeface="Arial" pitchFamily="34" charset="0"/>
            </a:endParaRPr>
          </a:p>
          <a:p>
            <a:pPr lvl="0" eaLnBrk="0" fontAlgn="base" hangingPunct="0">
              <a:spcBef>
                <a:spcPct val="0"/>
              </a:spcBef>
              <a:spcAft>
                <a:spcPct val="0"/>
              </a:spcAft>
            </a:pPr>
            <a:r>
              <a:rPr lang="en-GB" dirty="0">
                <a:latin typeface="Arial" pitchFamily="34" charset="0"/>
                <a:ea typeface="Times New Roman" pitchFamily="18" charset="0"/>
              </a:rPr>
              <a:t>(</a:t>
            </a:r>
            <a:r>
              <a:rPr lang="en-GB" dirty="0" smtClean="0">
                <a:solidFill>
                  <a:schemeClr val="tx1"/>
                </a:solidFill>
                <a:latin typeface="Arial" pitchFamily="34" charset="0"/>
                <a:ea typeface="Times New Roman" pitchFamily="18" charset="0"/>
              </a:rPr>
              <a:t>they can work for longer)</a:t>
            </a:r>
            <a:endParaRPr lang="en-GB" sz="1100" dirty="0" smtClean="0">
              <a:solidFill>
                <a:schemeClr val="tx1"/>
              </a:solidFill>
              <a:latin typeface="Arial" pitchFamily="34" charset="0"/>
            </a:endParaRPr>
          </a:p>
        </p:txBody>
      </p:sp>
      <p:sp>
        <p:nvSpPr>
          <p:cNvPr id="9" name="Right Arrow 8"/>
          <p:cNvSpPr/>
          <p:nvPr/>
        </p:nvSpPr>
        <p:spPr>
          <a:xfrm rot="16200000">
            <a:off x="-118232" y="4950880"/>
            <a:ext cx="1800200"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7" descr="http://run4change.files.wordpress.com/2009/08/marathon_runner_355110014.jpg"/>
          <p:cNvPicPr>
            <a:picLocks noChangeAspect="1" noChangeArrowheads="1"/>
          </p:cNvPicPr>
          <p:nvPr/>
        </p:nvPicPr>
        <p:blipFill>
          <a:blip r:embed="rId2" cstate="print"/>
          <a:srcRect/>
          <a:stretch>
            <a:fillRect/>
          </a:stretch>
        </p:blipFill>
        <p:spPr bwMode="auto">
          <a:xfrm>
            <a:off x="323528" y="908720"/>
            <a:ext cx="2035175" cy="3037928"/>
          </a:xfrm>
          <a:prstGeom prst="rect">
            <a:avLst/>
          </a:prstGeom>
          <a:noFill/>
        </p:spPr>
      </p:pic>
      <p:sp>
        <p:nvSpPr>
          <p:cNvPr id="11" name="Title 1"/>
          <p:cNvSpPr txBox="1">
            <a:spLocks/>
          </p:cNvSpPr>
          <p:nvPr/>
        </p:nvSpPr>
        <p:spPr>
          <a:xfrm>
            <a:off x="179512"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1" i="0" u="none" strike="noStrike" kern="1200" cap="none" spc="0" normalizeH="0" baseline="0" noProof="0" dirty="0" smtClean="0">
                <a:ln>
                  <a:noFill/>
                </a:ln>
                <a:solidFill>
                  <a:schemeClr val="tx1"/>
                </a:solidFill>
                <a:effectLst/>
                <a:uLnTx/>
                <a:uFillTx/>
                <a:latin typeface="+mj-lt"/>
                <a:ea typeface="+mj-ea"/>
                <a:cs typeface="+mj-cs"/>
              </a:rPr>
              <a:t>Who benefits? </a:t>
            </a:r>
          </a:p>
        </p:txBody>
      </p:sp>
      <p:sp>
        <p:nvSpPr>
          <p:cNvPr id="12" name="Cloud Callout 11"/>
          <p:cNvSpPr/>
          <p:nvPr/>
        </p:nvSpPr>
        <p:spPr>
          <a:xfrm>
            <a:off x="2627784" y="1268760"/>
            <a:ext cx="3312368" cy="1260720"/>
          </a:xfrm>
          <a:prstGeom prst="cloudCallout">
            <a:avLst>
              <a:gd name="adj1" fmla="val -84698"/>
              <a:gd name="adj2" fmla="val -5695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rPr>
              <a:t>Endurance athletes</a:t>
            </a:r>
          </a:p>
          <a:p>
            <a:pPr algn="ctr"/>
            <a:r>
              <a:rPr lang="en-GB" b="1" dirty="0" smtClean="0">
                <a:solidFill>
                  <a:schemeClr val="tx1"/>
                </a:solidFill>
              </a:rPr>
              <a:t>(and team sports players) </a:t>
            </a:r>
            <a:endParaRPr lang="en-GB" b="1" dirty="0">
              <a:solidFill>
                <a:schemeClr val="tx1"/>
              </a:solidFill>
            </a:endParaRPr>
          </a:p>
        </p:txBody>
      </p:sp>
      <p:sp>
        <p:nvSpPr>
          <p:cNvPr id="13" name="Title 1"/>
          <p:cNvSpPr txBox="1">
            <a:spLocks/>
          </p:cNvSpPr>
          <p:nvPr/>
        </p:nvSpPr>
        <p:spPr>
          <a:xfrm>
            <a:off x="4427984" y="2996952"/>
            <a:ext cx="4392488" cy="90872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1" i="0" u="none" strike="noStrike" kern="1200" cap="none" spc="0" normalizeH="0" baseline="0" noProof="0" dirty="0" smtClean="0">
                <a:ln>
                  <a:noFill/>
                </a:ln>
                <a:solidFill>
                  <a:schemeClr val="tx1"/>
                </a:solidFill>
                <a:effectLst/>
                <a:uLnTx/>
                <a:uFillTx/>
                <a:latin typeface="+mj-lt"/>
                <a:ea typeface="+mj-ea"/>
                <a:cs typeface="+mj-cs"/>
              </a:rPr>
              <a:t>Possible Negatives</a:t>
            </a:r>
          </a:p>
        </p:txBody>
      </p:sp>
      <p:sp>
        <p:nvSpPr>
          <p:cNvPr id="14" name="TextBox 13"/>
          <p:cNvSpPr txBox="1"/>
          <p:nvPr/>
        </p:nvSpPr>
        <p:spPr>
          <a:xfrm>
            <a:off x="4499992" y="3717032"/>
            <a:ext cx="4213461" cy="646331"/>
          </a:xfrm>
          <a:prstGeom prst="rect">
            <a:avLst/>
          </a:prstGeom>
          <a:noFill/>
        </p:spPr>
        <p:txBody>
          <a:bodyPr wrap="none" rtlCol="0">
            <a:spAutoFit/>
          </a:bodyPr>
          <a:lstStyle/>
          <a:p>
            <a:pPr>
              <a:buFont typeface="Arial" pitchFamily="34" charset="0"/>
              <a:buChar char="•"/>
            </a:pPr>
            <a:r>
              <a:rPr lang="en-GB" dirty="0" smtClean="0"/>
              <a:t>Training without sufficient glycogen stores</a:t>
            </a:r>
          </a:p>
          <a:p>
            <a:r>
              <a:rPr lang="en-GB" dirty="0"/>
              <a:t>i</a:t>
            </a:r>
            <a:r>
              <a:rPr lang="en-GB" dirty="0" smtClean="0"/>
              <a:t>s very difficult and quality may be lost</a:t>
            </a:r>
            <a:endParaRPr lang="en-GB" dirty="0"/>
          </a:p>
        </p:txBody>
      </p:sp>
      <p:sp>
        <p:nvSpPr>
          <p:cNvPr id="15" name="TextBox 14"/>
          <p:cNvSpPr txBox="1"/>
          <p:nvPr/>
        </p:nvSpPr>
        <p:spPr>
          <a:xfrm>
            <a:off x="4499992" y="4293096"/>
            <a:ext cx="4474238" cy="646331"/>
          </a:xfrm>
          <a:prstGeom prst="rect">
            <a:avLst/>
          </a:prstGeom>
          <a:noFill/>
        </p:spPr>
        <p:txBody>
          <a:bodyPr wrap="none" rtlCol="0">
            <a:spAutoFit/>
          </a:bodyPr>
          <a:lstStyle/>
          <a:p>
            <a:pPr>
              <a:buFont typeface="Arial" pitchFamily="34" charset="0"/>
              <a:buChar char="•"/>
            </a:pPr>
            <a:r>
              <a:rPr lang="en-GB" dirty="0" smtClean="0"/>
              <a:t>Danger of having depleted glycogen stores if </a:t>
            </a:r>
            <a:endParaRPr lang="en-GB" dirty="0"/>
          </a:p>
          <a:p>
            <a:r>
              <a:rPr lang="en-GB" dirty="0"/>
              <a:t>n</a:t>
            </a:r>
            <a:r>
              <a:rPr lang="en-GB" dirty="0" smtClean="0"/>
              <a:t>ot done correctly </a:t>
            </a:r>
            <a:endParaRPr lang="en-GB" dirty="0"/>
          </a:p>
        </p:txBody>
      </p:sp>
      <p:sp>
        <p:nvSpPr>
          <p:cNvPr id="16" name="TextBox 15"/>
          <p:cNvSpPr txBox="1"/>
          <p:nvPr/>
        </p:nvSpPr>
        <p:spPr>
          <a:xfrm>
            <a:off x="4499992" y="4941168"/>
            <a:ext cx="4197496" cy="369332"/>
          </a:xfrm>
          <a:prstGeom prst="rect">
            <a:avLst/>
          </a:prstGeom>
          <a:noFill/>
        </p:spPr>
        <p:txBody>
          <a:bodyPr wrap="none" rtlCol="0">
            <a:spAutoFit/>
          </a:bodyPr>
          <a:lstStyle/>
          <a:p>
            <a:pPr>
              <a:buFont typeface="Arial" pitchFamily="34" charset="0"/>
              <a:buChar char="•"/>
            </a:pPr>
            <a:r>
              <a:rPr lang="en-GB" dirty="0" smtClean="0"/>
              <a:t>Risk of weight gain due to water retention</a:t>
            </a:r>
            <a:endParaRPr lang="en-GB" dirty="0"/>
          </a:p>
        </p:txBody>
      </p:sp>
    </p:spTree>
    <p:extLst>
      <p:ext uri="{BB962C8B-B14F-4D97-AF65-F5344CB8AC3E}">
        <p14:creationId xmlns:p14="http://schemas.microsoft.com/office/powerpoint/2010/main" val="103832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dissolv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dissolv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dissolv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dissolve">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ssolv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dissolve">
                                      <p:cBhvr>
                                        <p:cTn id="5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animBg="1"/>
      <p:bldP spid="12" grpId="0" animBg="1"/>
      <p:bldP spid="13" grpId="0"/>
      <p:bldP spid="14" grpId="0"/>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86811"/>
          </a:xfrm>
        </p:spPr>
        <p:txBody>
          <a:bodyPr>
            <a:normAutofit fontScale="90000"/>
          </a:bodyPr>
          <a:lstStyle/>
          <a:p>
            <a:r>
              <a:rPr lang="en-GB" b="1" dirty="0" smtClean="0"/>
              <a:t>Lactate Sampling</a:t>
            </a:r>
            <a:endParaRPr lang="en-GB" b="1" dirty="0"/>
          </a:p>
        </p:txBody>
      </p:sp>
      <p:sp>
        <p:nvSpPr>
          <p:cNvPr id="3" name="Content Placeholder 2"/>
          <p:cNvSpPr>
            <a:spLocks noGrp="1"/>
          </p:cNvSpPr>
          <p:nvPr>
            <p:ph idx="1"/>
          </p:nvPr>
        </p:nvSpPr>
        <p:spPr>
          <a:xfrm>
            <a:off x="152400" y="381000"/>
            <a:ext cx="8229600" cy="4525963"/>
          </a:xfrm>
        </p:spPr>
        <p:txBody>
          <a:bodyPr>
            <a:noAutofit/>
          </a:bodyPr>
          <a:lstStyle/>
          <a:p>
            <a:pPr marL="0" indent="0">
              <a:buNone/>
            </a:pPr>
            <a:r>
              <a:rPr lang="en-GB" sz="1600" b="1" dirty="0" smtClean="0"/>
              <a:t>What is it?</a:t>
            </a:r>
          </a:p>
          <a:p>
            <a:pPr marL="0" indent="0">
              <a:buNone/>
            </a:pPr>
            <a:r>
              <a:rPr lang="en-GB" sz="1200" dirty="0" smtClean="0"/>
              <a:t>Measuring blood </a:t>
            </a:r>
            <a:r>
              <a:rPr lang="en-GB" sz="1200" dirty="0"/>
              <a:t>lactate </a:t>
            </a:r>
            <a:r>
              <a:rPr lang="en-GB" sz="1200" dirty="0" smtClean="0"/>
              <a:t>levels  - it is accurate!</a:t>
            </a:r>
          </a:p>
          <a:p>
            <a:pPr marL="0" indent="0">
              <a:buNone/>
            </a:pPr>
            <a:endParaRPr lang="en-GB" sz="1200" dirty="0" smtClean="0"/>
          </a:p>
          <a:p>
            <a:pPr marL="0" lvl="0" indent="0">
              <a:buNone/>
            </a:pPr>
            <a:r>
              <a:rPr lang="en-GB" sz="1600" b="1" dirty="0">
                <a:solidFill>
                  <a:prstClr val="black"/>
                </a:solidFill>
              </a:rPr>
              <a:t>Advantages? </a:t>
            </a:r>
          </a:p>
          <a:p>
            <a:pPr lvl="0"/>
            <a:r>
              <a:rPr lang="en-GB" sz="1200" dirty="0">
                <a:solidFill>
                  <a:prstClr val="black"/>
                </a:solidFill>
              </a:rPr>
              <a:t>Allows training intensity to be correct/ monitored over time</a:t>
            </a:r>
          </a:p>
          <a:p>
            <a:pPr lvl="0"/>
            <a:r>
              <a:rPr lang="en-GB" sz="1200" dirty="0">
                <a:solidFill>
                  <a:prstClr val="black"/>
                </a:solidFill>
              </a:rPr>
              <a:t>Lactate threshold can be established and training intensity can be set at a level just below this point (</a:t>
            </a:r>
            <a:r>
              <a:rPr lang="en-GB" sz="1200" b="1" dirty="0">
                <a:solidFill>
                  <a:prstClr val="black"/>
                </a:solidFill>
              </a:rPr>
              <a:t>threshold training</a:t>
            </a:r>
            <a:r>
              <a:rPr lang="en-GB" sz="1200" dirty="0">
                <a:solidFill>
                  <a:prstClr val="black"/>
                </a:solidFill>
              </a:rPr>
              <a:t>). </a:t>
            </a:r>
          </a:p>
          <a:p>
            <a:pPr lvl="0"/>
            <a:r>
              <a:rPr lang="en-GB" sz="1200" dirty="0">
                <a:solidFill>
                  <a:prstClr val="black"/>
                </a:solidFill>
              </a:rPr>
              <a:t>Can measure OBLA/ exhaustion point</a:t>
            </a:r>
          </a:p>
          <a:p>
            <a:pPr lvl="0"/>
            <a:r>
              <a:rPr lang="en-GB" sz="1200" dirty="0">
                <a:solidFill>
                  <a:prstClr val="black"/>
                </a:solidFill>
              </a:rPr>
              <a:t>Provides a comparisons with previous performance</a:t>
            </a:r>
          </a:p>
          <a:p>
            <a:pPr marL="0" lvl="0" indent="0">
              <a:buNone/>
            </a:pPr>
            <a:r>
              <a:rPr lang="en-GB" sz="1600" b="1" dirty="0">
                <a:solidFill>
                  <a:prstClr val="black"/>
                </a:solidFill>
              </a:rPr>
              <a:t>Limitations? </a:t>
            </a:r>
          </a:p>
          <a:p>
            <a:pPr lvl="0"/>
            <a:r>
              <a:rPr lang="en-GB" sz="1200" dirty="0">
                <a:solidFill>
                  <a:prstClr val="black"/>
                </a:solidFill>
              </a:rPr>
              <a:t>Expensive </a:t>
            </a:r>
          </a:p>
          <a:p>
            <a:pPr lvl="0"/>
            <a:r>
              <a:rPr lang="en-GB" sz="1200" dirty="0">
                <a:solidFill>
                  <a:prstClr val="black"/>
                </a:solidFill>
              </a:rPr>
              <a:t>High degree of sport science support required – e.g. laboratory technicians, physiologists </a:t>
            </a:r>
            <a:r>
              <a:rPr lang="en-GB" sz="1200" dirty="0" err="1">
                <a:solidFill>
                  <a:prstClr val="black"/>
                </a:solidFill>
              </a:rPr>
              <a:t>etc</a:t>
            </a:r>
            <a:r>
              <a:rPr lang="en-GB" sz="1200" dirty="0">
                <a:solidFill>
                  <a:prstClr val="black"/>
                </a:solidFill>
              </a:rPr>
              <a:t> </a:t>
            </a:r>
          </a:p>
          <a:p>
            <a:pPr lvl="0"/>
            <a:r>
              <a:rPr lang="en-GB" sz="1200" dirty="0">
                <a:solidFill>
                  <a:prstClr val="black"/>
                </a:solidFill>
              </a:rPr>
              <a:t>Dangers of </a:t>
            </a:r>
            <a:r>
              <a:rPr lang="en-GB" sz="1200" dirty="0" err="1">
                <a:solidFill>
                  <a:prstClr val="black"/>
                </a:solidFill>
              </a:rPr>
              <a:t>mis</a:t>
            </a:r>
            <a:r>
              <a:rPr lang="en-GB" sz="1200" dirty="0">
                <a:solidFill>
                  <a:prstClr val="black"/>
                </a:solidFill>
              </a:rPr>
              <a:t>-interpretation/ unreliable results could lead to inefficient training intensities set</a:t>
            </a:r>
          </a:p>
          <a:p>
            <a:pPr marL="0" indent="0">
              <a:buNone/>
            </a:pPr>
            <a:r>
              <a:rPr lang="en-GB" sz="1600" b="1" dirty="0" smtClean="0"/>
              <a:t>How is it done?</a:t>
            </a:r>
          </a:p>
          <a:p>
            <a:r>
              <a:rPr lang="en-GB" sz="1200" dirty="0" smtClean="0"/>
              <a:t>“Ramp test” increasing running </a:t>
            </a:r>
            <a:r>
              <a:rPr lang="en-GB" sz="1200" dirty="0"/>
              <a:t>speeds would be used, each lasting four minutes in duration. </a:t>
            </a:r>
            <a:endParaRPr lang="en-GB" sz="1200" dirty="0" smtClean="0"/>
          </a:p>
          <a:p>
            <a:r>
              <a:rPr lang="en-GB" sz="1200" dirty="0" smtClean="0"/>
              <a:t>Plot </a:t>
            </a:r>
            <a:r>
              <a:rPr lang="en-GB" sz="1200" dirty="0"/>
              <a:t>the lactate data against running speed, on a graph. </a:t>
            </a:r>
            <a:endParaRPr lang="en-GB" sz="1200" dirty="0" smtClean="0"/>
          </a:p>
          <a:p>
            <a:r>
              <a:rPr lang="en-GB" sz="1200" dirty="0" smtClean="0"/>
              <a:t>At </a:t>
            </a:r>
            <a:r>
              <a:rPr lang="en-GB" sz="1200" dirty="0"/>
              <a:t>first the increase in lactate with running speed is quite small, but beyond a certain point, this increase will </a:t>
            </a:r>
            <a:r>
              <a:rPr lang="en-GB" sz="1200" dirty="0" smtClean="0"/>
              <a:t>become rapid. </a:t>
            </a:r>
            <a:r>
              <a:rPr lang="en-GB" sz="1200" dirty="0"/>
              <a:t>It is this point that is commonly referred to as the </a:t>
            </a:r>
            <a:r>
              <a:rPr lang="en-GB" sz="1200" b="1" dirty="0"/>
              <a:t>lactate threshold</a:t>
            </a:r>
            <a:r>
              <a:rPr lang="en-GB" sz="1200" dirty="0"/>
              <a:t>. </a:t>
            </a:r>
            <a:endParaRPr lang="en-GB" sz="1200" dirty="0" smtClean="0"/>
          </a:p>
          <a:p>
            <a:r>
              <a:rPr lang="en-GB" sz="1200" dirty="0"/>
              <a:t>The higher the pace at which the lactate threshold occurs, the fitter the athlete is considered to be. </a:t>
            </a:r>
          </a:p>
          <a:p>
            <a:pPr marL="0" indent="0">
              <a:buNone/>
            </a:pPr>
            <a:endParaRPr lang="en-GB" sz="1200" dirty="0"/>
          </a:p>
          <a:p>
            <a:pPr marL="0" indent="0">
              <a:buNone/>
            </a:pPr>
            <a:r>
              <a:rPr lang="en-GB" sz="1600" b="1" dirty="0" smtClean="0"/>
              <a:t>Which athletes? </a:t>
            </a:r>
          </a:p>
          <a:p>
            <a:pPr marL="0" indent="0">
              <a:buNone/>
            </a:pPr>
            <a:r>
              <a:rPr lang="en-GB" sz="1200" dirty="0"/>
              <a:t>A</a:t>
            </a:r>
            <a:r>
              <a:rPr lang="en-GB" sz="1200" dirty="0" smtClean="0"/>
              <a:t>re </a:t>
            </a:r>
            <a:r>
              <a:rPr lang="en-GB" sz="1200" dirty="0"/>
              <a:t>used amongst elite performers in sports such as running, swimming and </a:t>
            </a:r>
            <a:r>
              <a:rPr lang="en-GB" sz="1200" dirty="0" smtClean="0"/>
              <a:t>rowing</a:t>
            </a:r>
          </a:p>
          <a:p>
            <a:pPr marL="0" indent="0">
              <a:buNone/>
            </a:pPr>
            <a:endParaRPr lang="en-GB" sz="1200" dirty="0" smtClean="0"/>
          </a:p>
        </p:txBody>
      </p:sp>
      <p:sp>
        <p:nvSpPr>
          <p:cNvPr id="4" name="Rectangle 3"/>
          <p:cNvSpPr/>
          <p:nvPr/>
        </p:nvSpPr>
        <p:spPr>
          <a:xfrm>
            <a:off x="7010400" y="76200"/>
            <a:ext cx="2057400" cy="923330"/>
          </a:xfrm>
          <a:prstGeom prst="rect">
            <a:avLst/>
          </a:prstGeom>
        </p:spPr>
        <p:txBody>
          <a:bodyPr wrap="square">
            <a:spAutoFit/>
          </a:bodyPr>
          <a:lstStyle/>
          <a:p>
            <a:r>
              <a:rPr lang="en-GB" dirty="0">
                <a:hlinkClick r:id="rId2"/>
              </a:rPr>
              <a:t>http://</a:t>
            </a:r>
            <a:r>
              <a:rPr lang="en-GB" dirty="0" smtClean="0">
                <a:hlinkClick r:id="rId2"/>
              </a:rPr>
              <a:t>www.youtube.com/watch?v=1QcIHRUELuY</a:t>
            </a:r>
            <a:r>
              <a:rPr lang="en-GB" dirty="0" smtClean="0"/>
              <a:t> </a:t>
            </a:r>
            <a:endParaRPr lang="en-GB" dirty="0"/>
          </a:p>
        </p:txBody>
      </p:sp>
      <p:sp>
        <p:nvSpPr>
          <p:cNvPr id="5" name="Rectangle 4"/>
          <p:cNvSpPr/>
          <p:nvPr/>
        </p:nvSpPr>
        <p:spPr>
          <a:xfrm>
            <a:off x="6715570" y="5841297"/>
            <a:ext cx="2325168" cy="923330"/>
          </a:xfrm>
          <a:prstGeom prst="rect">
            <a:avLst/>
          </a:prstGeom>
        </p:spPr>
        <p:txBody>
          <a:bodyPr wrap="square">
            <a:spAutoFit/>
          </a:bodyPr>
          <a:lstStyle/>
          <a:p>
            <a:r>
              <a:rPr lang="en-GB" dirty="0">
                <a:hlinkClick r:id="rId3"/>
              </a:rPr>
              <a:t>http://</a:t>
            </a:r>
            <a:r>
              <a:rPr lang="en-GB" dirty="0" smtClean="0">
                <a:hlinkClick r:id="rId3"/>
              </a:rPr>
              <a:t>www.youtube.com/watch?v=8d4NPZNQLNo</a:t>
            </a:r>
            <a:r>
              <a:rPr lang="en-GB" dirty="0" smtClean="0"/>
              <a:t> </a:t>
            </a:r>
            <a:endParaRPr lang="en-GB" dirty="0"/>
          </a:p>
        </p:txBody>
      </p:sp>
      <p:sp>
        <p:nvSpPr>
          <p:cNvPr id="6" name="AutoShape 2" descr="data:image/jpeg;base64,/9j/4AAQSkZJRgABAQAAAQABAAD/2wCEAAkGBhQSERUUExIWFBQSGBQUFBUWFBUUFRcVFBQVFRQUFBUXHCYeFxkjGRQXHy8gJCcpLCwsFR4xNTAqNSYrLCkBCQoKDgwOFw8PGikcHBwsKSwpKSwsKSwsKSksLCkpKSkpLCwpKSkpLCkpKS8sKSwpLCwpKSksLCksKSksKSosKf/AABEIAKABOgMBIgACEQEDEQH/xAAcAAACAwEBAQEAAAAAAAAAAAAEBQIDBgcBAAj/xAA/EAABAwIEBAMFBgUDAwUAAAABAAIRAyEEBRIxBkFRYRMicTKBkaGxBxRCUtHwFSNiweFDcpJTgvEWJDNzov/EABoBAAIDAQEAAAAAAAAAAAAAAAECAAMEBQb/xAAqEQACAgICAQQBAgcAAAAAAAAAAQIRAxIEITETQVFh8CIyFEJxkcHR8f/aAAwDAQACEQMRAD8A1j6kBBVsWhKuOQzqkrE5GhRL6mKVJcVEFQqVQBulGokSq6mIhC18d0QslxAuSdgBLj6AXKIaL62LJVGglaDK+B8TVg+H4bT+KpaB2aLla7LeBqFGDU/nPG2oaWD0aLn3lNq2K5JGFyvhmriDDG25vd5WD/uO57BbHKvs8w9OHVv5zuh8tIR/R+L1K0j6oaLQIhoAgATvACoxGMGk32afqmSSKnJsLZXDW2gBuwAgD0A2ROHramgrOffbOvyP0ROTY+WNPYfEoxydgcehvmGBbVpljhLXb/qO45FcpzfBOw9R1N+7bg8iCbOHY/Weq63SqSkvFnDTcVSgQ2qzzU3fVrv6Tt23TSW3aJGWrOTVcSShajZRVXBOY4sc3S5h0uadwd4v9edlY3DQqbLxS/A80RhbIrEbIHxIKPkAye+QhxuvqdUKBqXUIHeNAQFWtKqqV7qdFklAh7TCuZQRNPDgL4oBIhsKt6sc5CV6ygGVV61ikuOqJlUS/E0pVkRWKZurWuUn4e6+bSTiEm1SpDEL4USvjSPRBhJDEKQrhUOZ2USELIFeIvpQkr7WiQKK+QoqlSFdGwUWleSoeOvPHCJKOhs/ReudCGqYsBBVMUSs9F4ZXxo2CFaXPIABJJgAXJJ5BQpUSVveDsh8IeK8edw8vVreZH9RURG6Bcj+z0mHYl2kH/SZv6VKmw9Atpl+V0cOIpUms7geb1Ljcr4V4PTdD1sVGrsFb1EobbGDsaBb13QeIxw6/NJMZmEH3mUqr5me6DkwqHyNcZmkFvdzvkIS/E5vIdG0EfNLMVi5e0dS75t/VKX5o0U5J9b232RjBsLaXSH/AN6MmDFh9ETlWYwG39fUW/sFg3cYU/Fc1r2mQIv5dUbF3JP8I11NrXOq03iodqb5LCRMOH6Jp46Vgg7Oj5fmQPNOadQELnGEzAjYrSZdm4tdVRm4vskoX4HWNyWjVk1KTHEgAkgTbYTusLxLwc6hL6UupXkRLme7dwW/w+JDuYV5CuqM0Km4nCq9NKcQ6Cuq8XcE6mmrhm+bd1Lke7Oh7LlOJp3MgjcEHcHoRyKRLV0yxOyNKrKLYLILC0rpxRoiEsgi8U5KZ4RgQdcQUThKkIMiDXKirUhfVsT0QVR0pRj6pVVDlaGSrG0EUAGFCVXXp2Rr0HiXwigMTYgXVdN119jal0JTqq0rY1pBMcvyx1Z2loFrkkwAEpw9Va7JGxTBHtPv7tmhK2W4obuiylwUyPM5zj2ht15jOA2R5Huaf6rharCt6o1tELK5tPpm94sfwcizLIH0XQ4W5OGxS84YrsWYZWyo0gix/duiwOacNPpuIDdTZ8pn5FXQyJ+TNkwV3Hv/AAZc0CFU6mVpqfDdV2whH4fgtx9qEznEqWGb9jE6CvNC6AeBJ5r48BNQ9RDehMWU5d3R2GwE7r3AYcD5fH/K2+RZJph9Qeb8LeQ7u7pa7Fuivh/hgWfUFraWH6u7dlqWsjsZI92iQPkoyrHHn1LT8PKfkfkrEilysGc7ulWPxEa/QD/k7/CYl3ykfAJHmz7OPUtHwEoeQxFWMxck3S2tVJXld6Dr4mCGtBe91msaJc49Onr0V2PHbJKVI+xmYtpkPeYa2Se5gwG9SsBiSat3Tp30yYuZExzW8dwRUqvD61VoP5Wgv0noCbOI2lNqf2d4caQXOJgue5zvL/xAt2HNdjFgWNXIwTzbOkc0OWBvlLmAgCW+Yx2sFYx/hjy1r20tGqCZ6u7LoWP+z5tQt8F5a+o586pIJBif6bDbosPmvDddlYNcwkMEksBc35ei0aKSryVqbXfgZ5Xxlo8tcaQLCoAS09nDdpWywmZgwWmQbggyDPMHn6rmJpz+/qP1VmCxtWgf5Zlv/TdOk/7Yuz1FuywcjgqXcDVi5NfuOy5fxHpIDj7+S1eCzcOA7rhuD40p2FRrqXdw1M9Q9v8AcLS5bmzXealVi34XBze5jkVx5YsmJ9o2XCZ19lQEWWF494PFScRRbDwJqtH4wPxgfmHXmjcizQkXcS4E78xNh9Uficz8pDrQAexHNHfZdletPo42acH97G6KoOU8fSGtxGxLiPQmQg/GhD2LAjFMQIrGVdVqyEMKaAQpr1ayio0qNlc10WUJZ9pheOK9c6FQ50qAIVaiCqyjfBX33InkoGjOYukSl5pkFavEYNJsRhoKsTKzzLsM+o4MY0uc7YASTFiT0E8ytWyqW+WCCw6SOYLbEGEPwjivCZUIADnOALtjpDRaek3Uc3zdwrEtA80F1oBd1jqqnK3R0MGHWCyX5NFgOICLO26wnlLNGOiCufszRrhcQotzAtuCqnCy9tM6M/GDkUJVxTVlcDn/ACJTEY5pEyk1oKoaNryjKOIWcbmI6q9mZBGg9GopYpvNfGs1Zr7+oHHlEqpDnh3h7SBUqC9i1p5D8zu60tJhP6oinhZAnny+FyiQxbFDs5bZVTwvUqzEUfIfT9/VX02KWJb5D706j0JYgxLon1d81m8+xQawX3Lj8IAWhxR3PJc64szE+Kym0FzyGgNbdznPMho72+RSQjcqQ/hWC1sa4uDGDU9x0tANyf7evS60mTZKKI1POuq4ed3ID8jP6e/4lDhzIxQGt4D6rx5jfS0flbHLqefpZOw9kElrSSWgNOvQG3ki8zIXcwYfSWzXZzM2Xd0mQpMkgenw5hEblxd4YiGy4aj2DBzNt1JvlDA6x/mVC2CY1WYOoESfeJUGAgGXUx4jSPMSXxINoBgEgbq6U9u/H/SpRr7PWvPn0lohoktphjrkDTJuN0gweKpnE1CCSTpp3EQ8k+RrN9IDSS8+URHNaGPKAXMawlxAbMv0/iHWf6oQzaYkujzOgOPMxsHdU2O6lQs/awPG5JRrjz0mu5h2zv8Ak1IcR9ntNxllZzAeTwHj42JK1pHX9Sew6lZ7jHi9uCpw2HYioP5bN202n/UfHLYAbuNthdsk1BWyQTbpHP8AiOh9yqmlUhzyNUMhxA5F8+yT03sreHclZjCDRexrgfMzVorDu2nIL5t7Mo7K/s/q1mePiKjm1Kpc9wLdVSDs54nf+nlKQ5rwlWoVNJpuIJJp1GSQQ28yLgjn0hcx825eE0b/AEevPZ03I8gq03avvjqha0t0PZpIk7k+1ZG5gKzKWp9QHZgptklsncmNlzbK+OsVR0itGLptgAuMVm7CKdceaZNgdS6vhS4xOqC1ph4GtpcJdTcdnEdYReDFyLr9LE9XJiffZjcSZ/VKarCCt/jcjpvuBpPUbe9qzuPyF7LxqHVtx7+YWHLxMmP2tGqGeE/oUUmyFcaUL1n7/wAq5w5rKy8o1KDq6+rOQj1A0XivKIoU5S+k1NcFACjIg7CYGTExPVPcNgKIEQHO/qv8Ejq4mAD3aPjP6K6hi5vPoqn5o6HFxJptheYZTTcCNIYfzN69wsBm1EseWncHlz6Fbw4+14PJZHiJskEb3HuRhJplnK48dHNKmgTKqxDDHN0H3NCrzYGWuG2xUcBUgR6/NFGnINwZUfkfDG8Kj9CgVuil4ruq+xOAcLtuEIK5G6hRODj0GioeqIbmDhvKCpVgpOqhArsIOYu3n5q+jmruqVlvRQFYhErcmaJudkbqf8aCRMqhwXmlEm5+mBUC98UIMPEKxtQFXKVmJxDWFW6QRCFYVfTcrUxTK8QA0WO1WEGDyd6dx0WTwGURVfXeJqv8rOlKmAAAB+Z1ySuqYvBMqtLXtDgevWbEEXB7rO43hR7b0zrH5XQHDsDs71K2cT0ozuT79ijO5ONRFFPTzLhfk0H5zv2RFFxa1zmlwAgNMtbebktkmb8lU/8Alw004eSZ1tJMbBrAbbC5+C8qUtAGoQ8kvIgAhsEARu2TcDeBddKT2dfJhrVEmTpduS8hoPMu5id5VhouH+kGgNI3aOV3OJO+oKsCdDTNzJAguPKGidzO/ILx2HG3g6fNokOLiHCPLexMe5CXn4/P6oNfnX+iVYAENBBIHnLdiXHVAO5AmJVTngXJgCN/gAP0UqtYGzW6QDO5c61gCSd4mwtcJVxHxHTwVHxal3Hy0aU3e6PaPMNANzyBtcp4y0hbEcXKVIjxXxOzA0dbgDWdIo0iT6EvG+kczzPlHVZbhDh19ar99xkvqPOtodYlx2eY6bNGwAVfDGRVMdVdjcYNQJBYIhth5Q0f9MDYXmJ3mdzqnsOQ2tHRcTk8hzdI6WHEoIsL5Pb6ILF5QypVp1HlzvCB005/l6jM1XN/E6LaTZVYjLXVK1JxqOFOl5hSbI11OTnu6AcuaJtUERqYbRyquBgjtSaR5vzFseyDOfFjlkkoxGnPVWxRkvCVBlbxmMIAP/t2uOprRt94IO438Np3HmPJaxkDr13kknck9eqrY2OckmSfzHv26DlCnK9HixLHGkcyU3J2yZKrqBeqnG5gyhSdWqRpZ7IP4ni4HoOfchO/0gXbM5xU6kx9NsAVXhznAW8oEgO6lIzW5JU3F1MTijWdc3cSeTTIAPf9Ea0Lg81R9To6vHT17LivRQlXUKamVgNNg3hBe060L6q9C6rpgB9avIE9VfgKocLfv0S6s+AzlLgPfBj6IzCiDaI3SSOrwv2sJrmCIF9tvklGZg2nab++yc4vFBoEn6/2SfMXWJIItYnn+nvSLybskdoNfKEGHrfzXDaCRfpATgYlrByk+9IG/wDzO56g039ACfktRk+V0XiKmt5OwmG/AQfmnl5M2B3BMD/iTdpgJDj26arDyc2Y9/8AlbWvwxhyDp1N5WfIv0lZPivCGkaU/hloPWIue9kI+QZrUov2PX4KWFzRBbuPqgvG6pplGJEb2Iv1S7OcO1tQ6DveL253UruhM+NVuiLaw6rxz0CJVjXFNRgYY2ovfGQ7VPUgKd9o5oLX6I2jjgSsIzEEdR+9kVh8yc0+1tf/AAjQrSN8zFbdCiqeKWNo52IuUbTzXa8hNs0JpZrWYnur21gstTzHoZ5/4Vn8WIFrorIxXjNHV0uEG4NunwIuPckeO4WHtUXETctcSQSejtwepMyoUc1CLp5nH/laMXIljdplU8KkqZnG0nUqgFQOp77NBkFpHl5E91Ci9rQ03eWSWsDYa1zoJLnG7rxt0WtfiGVG6XtDmnrf/wAJPjchLSH0vO0XNM3dEcj+Idl0cfKhldS6f5/YxzwSguvBl86zmnhaJrViSJIa0HzVahM6GfU8gLnkFh8nyermWIOKxkimPYYLNLQSQxp3DQd3bkyFp+IuEW4ypSq6yfCGnwjs5pJO+7HTvIINp6oumQAKcFukAaCNLoG0RYju2RZV86eS/ofjqFXfYNm+VmrpdSquovpjQwtkMIFwHsFvlsldfM6ralCniqzaAIeXmnJ1wS0DxI0sB37LR6p/f76IfF4ZtYGk5uptjUJA8tpa1k7VnTbkBJINp5+NSlJRXuaJVHtguU4OszXSqVhVoNLQ14EVXuNzR1jpIl142BnZ9TEDYAwBAAAAAhrGxs0AAQqaLAAA1oaGjS1rbNa0bAD+/OSrQvQ4MCxRpefdnMyTc3ZfTuYAudgrK1MskP8ALFyCQI9TyQ7XwRHIgj1CcYHKmVWa6hkySJuO7zO5HfZNkm4dvwLGOy+xC/M6e+ohnN4aYAESRPTksBxlxOcVVDWWos8rGjn5rE+pj3+5E8ccQCpVNDD6qgnT5QXOquFoAG7QqeFMk1Hx3gQCRSHVzbOqH6DvfkqORyIY47LyacOJyfYbl2UeFT0m73eap01bBvo0W9QV5UowU3qHklmJd2N7AC5J6Acz2XnXJyds6iVdEGujc/2UataBsfWDHx2XQeF+GG0Gh9RodWNzIDgzV+Fo6xuVqWv8sEAjpAj4bIAs4U64nr7/AKL2hRuug8Y8JU9Br0Whhb7bGiGuaT7QH4SshToAIoKKcZhJovtJaNY9WX/VSy6iXgHWGg9tTiOXYIxpEQdjY+hBB+RKX5SNIg7tJafdYfJJI6HDdNoe4fJ6ZuXvce50n3aeXvQ2OySkWmGkTv5jPulXUMUGkcv39ERiXW7Hrv6qtnU9znNXAeHiQ08gRPUA+Un4/JaCg0tIiwQXFrYfSrD82h3vHlJ9YTLDw5oJ2In6Jm7KMcdW4/Ye18DzEHv/AGWf4twoqUC5u9M6o6tNitWKTdF4A3Jty+qzmY44GQxvl6kRPuQS7DlacGmZPK2eEzxHNuPYBPzhV1qjqtTWQmtfD6t0JWbpEKwwzm2qA3suoaVNrVGIQMzPiVHUplsqOkIgR0iqdgSYNwevoeXvUX1o7xv1HeOYQL8WWiwHeDIPqlWKzAcg5v8Atd+tk5XY+/ijRue1r37o6hjOX/j3Lm2LxjiZl09z+i9y7PqtIgB2pn5XGT7jyU1DZ1KlmDmmR9UV/wCoxHfosRheJabwBq0uP4Xb/HYhTq4yT9P8dVFEjNpSzwE+nfmmWHzgHmue0MQi6GNI2J94R1Qp0/C4qeia4fGN/vbquY4TOXN/EmOH4pjdL2iNWNuN8QzDhuI2Y5wp1CIGlz/YqHsSNJ9yV0cxp1mi4qN35GCdrfhPcIDifNBjKBwgcA6vABIkNLT4mogbxp5dVzHEUMXl7xqlgMaXNINJ3SHcrcjddbicv9OmQwZ+P3tE6+MMN2vtzBEuH+09P9wK8ptDQANhcTcyd3Em5eeZ5rDZP9oLTDa7dJ/MNvhyWvw2OZUGprg4G9l08OPEntBdsxZHN9S9gwOUg5Uh6lqV9FReD+/1WZ4o43DWuw1Ikk+25p/5MHr/AHSvi7jUNDqNA3uHv6ehWBbiHapBOqZ1bn19VmzZoxXZpxYnJ2dB4IwlDVL3upYwEa2uIA0xLaVCoD5DBGqb7jYlaTiPPaWHa04kOLnyA6m0SSLmZ/CJFzvNlzXLNNNutxIHfzajv+qZ/wDqaviCMPSp+IanlbTPncevo3ttZedyT3lZ0ocXu0/z66ZpxiWVGsfTd4jao8mkeaZjSWbh02j37LXcOcLCkfFqwav4RuKfUN/M7+rlyhUcFcEDCsD6jmuqQQG0xDKUmXQTdzjzd0sLLWACI2J5/RVUWTpOk7PHM0x0VrFW5/lv6KJrQAgxEQzMtNNzZ3BB9Oi5i6g8kNDHEmwAaSSe0La8Q4wik7T7T/KwcpPM+iSYbEeTSTdo36nsqvUpm7Dg3j5oGZwpiok0HD1cwO9wJSevkldtZwNJwnS7lEwQbytEKhiCSR3Jj4KBxPz+Cm5qxcdwd3YvoZfU2II94mOkhHPwjQ32Bt6n1kqxtYqFTE99ktmzZ2JM4yoVqT2MBGoNgx5dTSC2fp70NSy2rTp6XNBMXvzHTqnb8waAgMVnQ5JkVuTuxVWrVSyHGBe36pTXxUBX5lm5JSLEYuU6Mk38hL6xvdBvrhDVKpKqR1M7lYZrEKEyhgVOSjQrLda+lVhfSoA1GIxDYSfFYoKnEYgn9+iFcCRPuHqnqykjUeXei+pUv8qxuG8wbz3KMFIAHvZGgWB06e5j+69pV3t2c70m3zRNd4AgeiEe+bASdohSiWFtz1zYkTeLeVMsLnmswA4noAl+A4cqPIL/ACN+cdgtTgMC2m3SwR35lCwg5xjhvTeP+x39gvaeNe4wym9x6Npunt2HvhOadrq44gxuY6JdhgTJsC6m41asCoQGtaDIpt5nVsXnryuEydWBBaQC11i0gFpHQtNo/dkK6oqX1oSgM1xBweBNTD7bupdP/rm5HZZ3AZtWw58ji3+k+yVv3Vv3/eUmzfIvEl9MDUbuZyd1eJ2d9VqxcieMpniUgzKvtEYRFZulw5gTPVB8R8d+I3w6EtafaebE9gsvWy+5iQRu11ojlP4fRQ+4uiHe0bNaJJM7ABdL+PuJmXF7KQCSYnursKySQYBG/K3VbLIfs1xlcAil4bLeap5fWBuStfkv2OMp1mVcRUFRrJJptbAd0Dp3C5uTK5+TXGCijm2CyHE4yoKeGpGppHmMAMbP5nG0LuHBfCFDAUmkMHjuEVqu7i4i4afws7Jvh8Oyk3TSY2m3fSxukT6BXuAIHqqdguXsVs3IG26jUrQpkATCEqPSsCRY2pJVeIxIA3Vfiws/xBnTabCSdhKR2XQhbAs+zUOqtYD7ILvfsltLMNMyViKXEhfXe9xhr/Z7NGyKr5pylI4UdHHNKNGsxGdAc0J/GJWY+/Er77yhqWxy0apmbckHi83hZ84woatXJO6OoHkGdfMyZuhH5gf2UBVeqXVE6RRLIwiriZKGJlQ8RRL06RQ5WevVepeOeq3PTUIyfjFeGqqXPUS5GgBHirzxO6H8RfeMpqKNy1thPlG/crw4gF07Abf47p5heFGgA1HEnfTNkf8AwSgP9JvvupsinyZSniIk7uPS+/IIing69SNNMx1dYLThrGey1o9AF86uXKOQdRDS4bO9R8/0ssPeUbhsIxkBrQO+5+aYNaSvG0I3S3YwTh6eoSUW1sKnDuVspQkl8XKupUhDVa87KAZdWrpHmPElGkYc7U4btYASPU7JfxZnRptFNhhzxLiDcN5D37rFlyuhjtWyuU66RuaPGtAm4qN9wcPkVo8BjKdRuqk9rwN4Nx/uBu332XIgn/B2S4nEVwMNII9p/wCBreerkR2RlijQFNnTBk7MS4NfTDzyNw4Ds4XHzWx4c4Xw2DE06TfEO7zL3egLtgvcsy5tFgFi4ganDmeZHZGOKyts0JDB+ZW7Cyo+/wAlLKr+6oFYyh2Noh748qynVlKsO4lMKboToqkkixzkLVciQJQeYEsaSBO88ohFgirYpzPMgwdD9VyfjHPzVcabTsf5nK4Ps+iY8WcUPqFzKbrbF4tA5hiFweJp4xmiuwGswDzDyvcBs9jvT2h74RjH+YvcqVIyLXEcrH9/BFU8QRvccusd0xzHh80iHatVNxIBiC3n5uRHLUEJ/Di72RJ7SfkEzpkUyNPHDkVL78Oo+iLofZ/ja0aMNUM7Et0Az3Oy6Bwz9hzWw/GvNQ86NM6WW5PfuY7IOMQ+q0cxOYA2AJPa/wBF4/EPG7HDp5Sv0jh+HcPSZpZhqTGjkGD5ncpDxBwpTc0vpNAcLkNO47BLaB6tnBji+tvUEKIrjqt1i8AyTLR6EX96S4vJqR/CB3FlakhHlM66oq3Vlfj8oLJLSSOnNLS+LG3yRUSeomFGqoF6H8VfeImomyLtS+Co1KwPhShbJuavNCrJXkqBs6sHWQ9bFcgh34mVEBUUKRc6UTh6Mr1mH6q9hhQJc1gCHr7q8OVGIKAD3DvurqlaEuGJg2UnPJUIWvqyosZPvhfU6ZRVJgBHqFAnLc4xBfXqOPNzvgDAQYCIx7IqvB3D3D/9FafgDgg42pqfahTPmP5j+UdlstJWzNVs84I+z+rjn6jLKDfaftPZnVdzy3J6OFpClQYGtHxPdx67onA4RtJjWMaGsaIDRspOCyTm5F8YlIXrmqwNUXBVlwJWao0sNFyryiC2LlEkiNJFU2oXV0VtN5UKtRjRpIDiXIamJomnTqilq9oxqkdOyvp1YV7cSm2REmjnuH+xTUYfiAB/Q2D9U2wn2KYNhDnVazi0yIfpv7gtWcWpjH91NiUxW77O8IQQ5rnB3tAuMEd01y7IsPhwG0qLGAdGifUk3Xv3vuvPvPdSwU2HOrBUvroF+KQz8Z3UbCoDF2J6ITFFjxcX6ixS6vju6U4rNoJj2heOo7INWNqZni7BmlVJmQ64dz9CFlq1T3rUcSZu2tSD23c0wRt8QsZVr9FbHwJI9rmRdCvIIEgGOoBX1WtNlVBUYiB8RltN020ntt8Dv7ktxGWObceYdR/cJwV9qRUqCZ8BeFqePoMdu0H5fRWUsLTH4B80d0MIg0/v5AIoZXV/6Z95aD7wdltshwQPnDWgNnRIEaoiSNyAnjA0AA3IEEtp0mtnnDYsOysj2hbP/9k="/>
          <p:cNvSpPr>
            <a:spLocks noChangeAspect="1" noChangeArrowheads="1"/>
          </p:cNvSpPr>
          <p:nvPr/>
        </p:nvSpPr>
        <p:spPr bwMode="auto">
          <a:xfrm>
            <a:off x="63500" y="-1539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5442783"/>
            <a:ext cx="2514600" cy="12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062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animEffect transition="in" filter="fade">
                                      <p:cBhvr>
                                        <p:cTn id="15" dur="500"/>
                                        <p:tgtEl>
                                          <p:spTgt spid="3">
                                            <p:txEl>
                                              <p:pRg st="12" end="1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animEffect transition="in" filter="fade">
                                      <p:cBhvr>
                                        <p:cTn id="20" dur="500"/>
                                        <p:tgtEl>
                                          <p:spTgt spid="3">
                                            <p:txEl>
                                              <p:pRg st="8" end="8"/>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fade">
                                      <p:cBhvr>
                                        <p:cTn id="25" dur="500"/>
                                        <p:tgtEl>
                                          <p:spTgt spid="3">
                                            <p:txEl>
                                              <p:pRg st="9" end="9"/>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animEffect transition="in" filter="fade">
                                      <p:cBhvr>
                                        <p:cTn id="30" dur="500"/>
                                        <p:tgtEl>
                                          <p:spTgt spid="3">
                                            <p:txEl>
                                              <p:pRg st="10" end="1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fade">
                                      <p:cBhvr>
                                        <p:cTn id="35" dur="500"/>
                                        <p:tgtEl>
                                          <p:spTgt spid="3">
                                            <p:txEl>
                                              <p:pRg st="11" end="1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500"/>
                                        <p:tgtEl>
                                          <p:spTgt spid="3">
                                            <p:txEl>
                                              <p:pRg st="4" end="4"/>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500"/>
                                        <p:tgtEl>
                                          <p:spTgt spid="3">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fade">
                                      <p:cBhvr>
                                        <p:cTn id="60" dur="500"/>
                                        <p:tgtEl>
                                          <p:spTgt spid="3">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3">
                                            <p:txEl>
                                              <p:pRg st="13" end="13"/>
                                            </p:txEl>
                                          </p:spTgt>
                                        </p:tgtEl>
                                        <p:attrNameLst>
                                          <p:attrName>style.visibility</p:attrName>
                                        </p:attrNameLst>
                                      </p:cBhvr>
                                      <p:to>
                                        <p:strVal val="visible"/>
                                      </p:to>
                                    </p:set>
                                    <p:animEffect transition="in" filter="fade">
                                      <p:cBhvr>
                                        <p:cTn id="65" dur="500"/>
                                        <p:tgtEl>
                                          <p:spTgt spid="3">
                                            <p:txEl>
                                              <p:pRg st="13" end="1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3">
                                            <p:txEl>
                                              <p:pRg st="14" end="14"/>
                                            </p:txEl>
                                          </p:spTgt>
                                        </p:tgtEl>
                                        <p:attrNameLst>
                                          <p:attrName>style.visibility</p:attrName>
                                        </p:attrNameLst>
                                      </p:cBhvr>
                                      <p:to>
                                        <p:strVal val="visible"/>
                                      </p:to>
                                    </p:set>
                                    <p:animEffect transition="in" filter="fade">
                                      <p:cBhvr>
                                        <p:cTn id="70" dur="500"/>
                                        <p:tgtEl>
                                          <p:spTgt spid="3">
                                            <p:txEl>
                                              <p:pRg st="14" end="14"/>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3">
                                            <p:txEl>
                                              <p:pRg st="15" end="15"/>
                                            </p:txEl>
                                          </p:spTgt>
                                        </p:tgtEl>
                                        <p:attrNameLst>
                                          <p:attrName>style.visibility</p:attrName>
                                        </p:attrNameLst>
                                      </p:cBhvr>
                                      <p:to>
                                        <p:strVal val="visible"/>
                                      </p:to>
                                    </p:set>
                                    <p:animEffect transition="in" filter="fade">
                                      <p:cBhvr>
                                        <p:cTn id="75" dur="500"/>
                                        <p:tgtEl>
                                          <p:spTgt spid="3">
                                            <p:txEl>
                                              <p:pRg st="15" end="15"/>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3">
                                            <p:txEl>
                                              <p:pRg st="16" end="16"/>
                                            </p:txEl>
                                          </p:spTgt>
                                        </p:tgtEl>
                                        <p:attrNameLst>
                                          <p:attrName>style.visibility</p:attrName>
                                        </p:attrNameLst>
                                      </p:cBhvr>
                                      <p:to>
                                        <p:strVal val="visible"/>
                                      </p:to>
                                    </p:set>
                                    <p:animEffect transition="in" filter="fade">
                                      <p:cBhvr>
                                        <p:cTn id="80" dur="500"/>
                                        <p:tgtEl>
                                          <p:spTgt spid="3">
                                            <p:txEl>
                                              <p:pRg st="16" end="16"/>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nodeType="clickEffect">
                                  <p:stCondLst>
                                    <p:cond delay="0"/>
                                  </p:stCondLst>
                                  <p:childTnLst>
                                    <p:set>
                                      <p:cBhvr>
                                        <p:cTn id="84" dur="1" fill="hold">
                                          <p:stCondLst>
                                            <p:cond delay="0"/>
                                          </p:stCondLst>
                                        </p:cTn>
                                        <p:tgtEl>
                                          <p:spTgt spid="3">
                                            <p:txEl>
                                              <p:pRg st="18" end="18"/>
                                            </p:txEl>
                                          </p:spTgt>
                                        </p:tgtEl>
                                        <p:attrNameLst>
                                          <p:attrName>style.visibility</p:attrName>
                                        </p:attrNameLst>
                                      </p:cBhvr>
                                      <p:to>
                                        <p:strVal val="visible"/>
                                      </p:to>
                                    </p:set>
                                    <p:animEffect transition="in" filter="fade">
                                      <p:cBhvr>
                                        <p:cTn id="85" dur="500"/>
                                        <p:tgtEl>
                                          <p:spTgt spid="3">
                                            <p:txEl>
                                              <p:pRg st="18" end="18"/>
                                            </p:txEl>
                                          </p:spTgt>
                                        </p:tgtEl>
                                      </p:cBhvr>
                                    </p:animEffect>
                                  </p:childTnLst>
                                </p:cTn>
                              </p:par>
                              <p:par>
                                <p:cTn id="86" presetID="10" presetClass="entr" presetSubtype="0" fill="hold" nodeType="withEffect">
                                  <p:stCondLst>
                                    <p:cond delay="0"/>
                                  </p:stCondLst>
                                  <p:childTnLst>
                                    <p:set>
                                      <p:cBhvr>
                                        <p:cTn id="87" dur="1" fill="hold">
                                          <p:stCondLst>
                                            <p:cond delay="0"/>
                                          </p:stCondLst>
                                        </p:cTn>
                                        <p:tgtEl>
                                          <p:spTgt spid="3">
                                            <p:txEl>
                                              <p:pRg st="19" end="19"/>
                                            </p:txEl>
                                          </p:spTgt>
                                        </p:tgtEl>
                                        <p:attrNameLst>
                                          <p:attrName>style.visibility</p:attrName>
                                        </p:attrNameLst>
                                      </p:cBhvr>
                                      <p:to>
                                        <p:strVal val="visible"/>
                                      </p:to>
                                    </p:set>
                                    <p:animEffect transition="in" filter="fade">
                                      <p:cBhvr>
                                        <p:cTn id="88" dur="500"/>
                                        <p:tgtEl>
                                          <p:spTgt spid="3">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08038"/>
          </a:xfrm>
        </p:spPr>
        <p:txBody>
          <a:bodyPr>
            <a:normAutofit/>
          </a:bodyPr>
          <a:lstStyle/>
          <a:p>
            <a:r>
              <a:rPr lang="en-GB" b="1" dirty="0"/>
              <a:t>Respiratory Exchange Ratio (RER</a:t>
            </a:r>
            <a:r>
              <a:rPr lang="en-GB" b="1" dirty="0" smtClean="0"/>
              <a:t>)</a:t>
            </a:r>
            <a:endParaRPr lang="en-GB" dirty="0"/>
          </a:p>
        </p:txBody>
      </p:sp>
      <p:sp>
        <p:nvSpPr>
          <p:cNvPr id="3" name="Content Placeholder 2"/>
          <p:cNvSpPr>
            <a:spLocks noGrp="1"/>
          </p:cNvSpPr>
          <p:nvPr>
            <p:ph idx="1"/>
          </p:nvPr>
        </p:nvSpPr>
        <p:spPr>
          <a:xfrm>
            <a:off x="0" y="1219200"/>
            <a:ext cx="8229600" cy="4191000"/>
          </a:xfrm>
        </p:spPr>
        <p:txBody>
          <a:bodyPr>
            <a:normAutofit fontScale="25000" lnSpcReduction="20000"/>
          </a:bodyPr>
          <a:lstStyle/>
          <a:p>
            <a:pPr marL="0" indent="0">
              <a:buNone/>
            </a:pPr>
            <a:r>
              <a:rPr lang="en-GB" sz="5600" dirty="0"/>
              <a:t>What is it</a:t>
            </a:r>
            <a:r>
              <a:rPr lang="en-GB" sz="5600" dirty="0" smtClean="0"/>
              <a:t>?</a:t>
            </a:r>
          </a:p>
          <a:p>
            <a:r>
              <a:rPr lang="en-GB" sz="5600" dirty="0"/>
              <a:t>T</a:t>
            </a:r>
            <a:r>
              <a:rPr lang="en-GB" sz="5600" dirty="0" smtClean="0"/>
              <a:t>he </a:t>
            </a:r>
            <a:r>
              <a:rPr lang="en-GB" sz="5600" dirty="0"/>
              <a:t>ratio of carbon dioxide produced to oxygen consumed </a:t>
            </a:r>
            <a:endParaRPr lang="en-GB" sz="5600" dirty="0" smtClean="0"/>
          </a:p>
          <a:p>
            <a:r>
              <a:rPr lang="en-GB" sz="5600" dirty="0" smtClean="0"/>
              <a:t>Also referred </a:t>
            </a:r>
            <a:r>
              <a:rPr lang="en-GB" sz="5600" dirty="0"/>
              <a:t>to as the Respiratory Quotient (RQ).</a:t>
            </a:r>
            <a:endParaRPr lang="en-GB" sz="5600" dirty="0" smtClean="0"/>
          </a:p>
          <a:p>
            <a:pPr marL="0" indent="0">
              <a:buNone/>
            </a:pPr>
            <a:endParaRPr lang="en-GB" sz="5600" dirty="0" smtClean="0"/>
          </a:p>
          <a:p>
            <a:pPr marL="0" indent="0">
              <a:buNone/>
            </a:pPr>
            <a:r>
              <a:rPr lang="en-GB" sz="5600" dirty="0" smtClean="0"/>
              <a:t>How is it done? </a:t>
            </a:r>
            <a:endParaRPr lang="en-GB" sz="5600" dirty="0"/>
          </a:p>
          <a:p>
            <a:r>
              <a:rPr lang="en-GB" sz="5600" dirty="0" smtClean="0"/>
              <a:t>Athlete works whilst breathing into </a:t>
            </a:r>
            <a:r>
              <a:rPr lang="en-GB" sz="5600" dirty="0"/>
              <a:t>a respiratory gas </a:t>
            </a:r>
            <a:r>
              <a:rPr lang="en-GB" sz="5600" dirty="0" smtClean="0"/>
              <a:t>analyser or Douglas Bag</a:t>
            </a:r>
            <a:endParaRPr lang="en-GB" sz="5600" dirty="0"/>
          </a:p>
          <a:p>
            <a:r>
              <a:rPr lang="en-GB" sz="5600" dirty="0" smtClean="0"/>
              <a:t>The </a:t>
            </a:r>
            <a:r>
              <a:rPr lang="en-GB" sz="5600" dirty="0"/>
              <a:t>Respiratory Exchange Ratio (RER) </a:t>
            </a:r>
            <a:r>
              <a:rPr lang="en-GB" sz="5600" dirty="0" smtClean="0"/>
              <a:t>is calculated. </a:t>
            </a:r>
            <a:endParaRPr lang="en-GB" sz="5600" dirty="0"/>
          </a:p>
          <a:p>
            <a:r>
              <a:rPr lang="en-GB" sz="5600" dirty="0"/>
              <a:t>A RER </a:t>
            </a:r>
            <a:r>
              <a:rPr lang="en-GB" sz="5600" dirty="0" smtClean="0"/>
              <a:t>value (close to) 0.7 = </a:t>
            </a:r>
            <a:r>
              <a:rPr lang="en-GB" sz="5600" dirty="0"/>
              <a:t>a mix of carbohydrate and </a:t>
            </a:r>
            <a:r>
              <a:rPr lang="en-GB" sz="5600" dirty="0" smtClean="0"/>
              <a:t>fat is being oxidised (aerobic respiration)</a:t>
            </a:r>
            <a:endParaRPr lang="en-GB" sz="5600" dirty="0"/>
          </a:p>
          <a:p>
            <a:r>
              <a:rPr lang="en-GB" sz="5600" dirty="0" smtClean="0"/>
              <a:t>A </a:t>
            </a:r>
            <a:r>
              <a:rPr lang="en-GB" sz="5600" dirty="0"/>
              <a:t>RER value </a:t>
            </a:r>
            <a:r>
              <a:rPr lang="en-GB" sz="5600" dirty="0" smtClean="0"/>
              <a:t>of (close to) 1.0 </a:t>
            </a:r>
            <a:r>
              <a:rPr lang="en-GB" sz="5600" dirty="0"/>
              <a:t>= </a:t>
            </a:r>
            <a:r>
              <a:rPr lang="en-GB" sz="5600" dirty="0" smtClean="0"/>
              <a:t>only carbohydrate is being oxidised (anaerobic respiration) </a:t>
            </a:r>
          </a:p>
          <a:p>
            <a:pPr marL="0" indent="0">
              <a:buNone/>
            </a:pPr>
            <a:endParaRPr lang="en-GB" sz="5600" dirty="0" smtClean="0"/>
          </a:p>
          <a:p>
            <a:pPr marL="0" indent="0">
              <a:buNone/>
            </a:pPr>
            <a:r>
              <a:rPr lang="en-GB" sz="5600" dirty="0" smtClean="0"/>
              <a:t>Which athletes? </a:t>
            </a:r>
          </a:p>
          <a:p>
            <a:r>
              <a:rPr lang="en-GB" sz="5600" dirty="0" smtClean="0"/>
              <a:t>Any</a:t>
            </a:r>
          </a:p>
          <a:p>
            <a:pPr marL="0" indent="0">
              <a:buNone/>
            </a:pPr>
            <a:endParaRPr lang="en-GB" sz="5600" dirty="0"/>
          </a:p>
          <a:p>
            <a:pPr marL="0" indent="0">
              <a:buNone/>
            </a:pPr>
            <a:r>
              <a:rPr lang="en-GB" sz="5600" dirty="0" smtClean="0"/>
              <a:t>Advantages?</a:t>
            </a:r>
          </a:p>
          <a:p>
            <a:r>
              <a:rPr lang="en-GB" sz="5600" dirty="0" smtClean="0"/>
              <a:t>Indicates </a:t>
            </a:r>
            <a:r>
              <a:rPr lang="en-GB" sz="5600" dirty="0"/>
              <a:t>the type of energy </a:t>
            </a:r>
            <a:r>
              <a:rPr lang="en-GB" sz="5600" dirty="0" smtClean="0"/>
              <a:t>(carbohydrate, fats, protein) that </a:t>
            </a:r>
            <a:r>
              <a:rPr lang="en-GB" sz="5600" dirty="0"/>
              <a:t>your body is primarily </a:t>
            </a:r>
            <a:r>
              <a:rPr lang="en-GB" sz="5600" dirty="0" smtClean="0"/>
              <a:t>oxidising</a:t>
            </a:r>
          </a:p>
          <a:p>
            <a:r>
              <a:rPr lang="en-GB" sz="5600" dirty="0" smtClean="0"/>
              <a:t>Tells you if you’re working aerobically/anaerobically</a:t>
            </a:r>
            <a:r>
              <a:rPr lang="en-GB" sz="5600" dirty="0"/>
              <a:t> </a:t>
            </a:r>
            <a:r>
              <a:rPr lang="en-GB" sz="5600" dirty="0" smtClean="0"/>
              <a:t>(useful when monitoring training intensity)</a:t>
            </a:r>
          </a:p>
          <a:p>
            <a:r>
              <a:rPr lang="en-GB" sz="5600" dirty="0" smtClean="0"/>
              <a:t>Indicates energy requirement/dietary needs in your activity</a:t>
            </a:r>
          </a:p>
          <a:p>
            <a:pPr marL="0" indent="0">
              <a:buNone/>
            </a:pPr>
            <a:endParaRPr lang="en-GB" sz="5600" dirty="0"/>
          </a:p>
          <a:p>
            <a:pPr marL="0" indent="0">
              <a:buNone/>
            </a:pPr>
            <a:r>
              <a:rPr lang="en-GB" sz="5600" dirty="0" smtClean="0"/>
              <a:t>Dis-advantages?</a:t>
            </a:r>
          </a:p>
          <a:p>
            <a:r>
              <a:rPr lang="en-GB" sz="5600" dirty="0" smtClean="0"/>
              <a:t>Expensive/equipment/ expertise required</a:t>
            </a:r>
          </a:p>
          <a:p>
            <a:r>
              <a:rPr lang="en-GB" sz="5600" dirty="0"/>
              <a:t>L</a:t>
            </a:r>
            <a:r>
              <a:rPr lang="en-GB" sz="5600" dirty="0" smtClean="0"/>
              <a:t>aboratory conditions – sport-specific? (validity?)</a:t>
            </a:r>
          </a:p>
          <a:p>
            <a:endParaRPr lang="en-GB" dirty="0" smtClean="0"/>
          </a:p>
        </p:txBody>
      </p:sp>
      <p:sp>
        <p:nvSpPr>
          <p:cNvPr id="4" name="Rectangle 3"/>
          <p:cNvSpPr/>
          <p:nvPr/>
        </p:nvSpPr>
        <p:spPr>
          <a:xfrm>
            <a:off x="2259527" y="6214405"/>
            <a:ext cx="5029200" cy="369332"/>
          </a:xfrm>
          <a:prstGeom prst="rect">
            <a:avLst/>
          </a:prstGeom>
        </p:spPr>
        <p:txBody>
          <a:bodyPr wrap="square">
            <a:spAutoFit/>
          </a:bodyPr>
          <a:lstStyle/>
          <a:p>
            <a:r>
              <a:rPr lang="en-GB" dirty="0">
                <a:hlinkClick r:id="rId3"/>
              </a:rPr>
              <a:t>http://</a:t>
            </a:r>
            <a:r>
              <a:rPr lang="en-GB" dirty="0" smtClean="0">
                <a:hlinkClick r:id="rId3"/>
              </a:rPr>
              <a:t>www.youtube.com/watch?v=Be2VeQ2UHqY</a:t>
            </a:r>
            <a:r>
              <a:rPr lang="en-GB" dirty="0" smtClean="0"/>
              <a:t> </a:t>
            </a:r>
            <a:endParaRPr lang="en-GB"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5170" y="838200"/>
            <a:ext cx="165735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774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fade">
                                      <p:cBhvr>
                                        <p:cTn id="38" dur="500"/>
                                        <p:tgtEl>
                                          <p:spTgt spid="3">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fade">
                                      <p:cBhvr>
                                        <p:cTn id="43" dur="500"/>
                                        <p:tgtEl>
                                          <p:spTgt spid="3">
                                            <p:txEl>
                                              <p:pRg st="13" end="13"/>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fade">
                                      <p:cBhvr>
                                        <p:cTn id="46" dur="500"/>
                                        <p:tgtEl>
                                          <p:spTgt spid="3">
                                            <p:txEl>
                                              <p:pRg st="14" end="14"/>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animEffect transition="in" filter="fade">
                                      <p:cBhvr>
                                        <p:cTn id="49" dur="500"/>
                                        <p:tgtEl>
                                          <p:spTgt spid="3">
                                            <p:txEl>
                                              <p:pRg st="15" end="15"/>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3">
                                            <p:txEl>
                                              <p:pRg st="16" end="16"/>
                                            </p:txEl>
                                          </p:spTgt>
                                        </p:tgtEl>
                                        <p:attrNameLst>
                                          <p:attrName>style.visibility</p:attrName>
                                        </p:attrNameLst>
                                      </p:cBhvr>
                                      <p:to>
                                        <p:strVal val="visible"/>
                                      </p:to>
                                    </p:set>
                                    <p:animEffect transition="in" filter="fade">
                                      <p:cBhvr>
                                        <p:cTn id="52" dur="500"/>
                                        <p:tgtEl>
                                          <p:spTgt spid="3">
                                            <p:txEl>
                                              <p:pRg st="16" end="1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8" end="18"/>
                                            </p:txEl>
                                          </p:spTgt>
                                        </p:tgtEl>
                                        <p:attrNameLst>
                                          <p:attrName>style.visibility</p:attrName>
                                        </p:attrNameLst>
                                      </p:cBhvr>
                                      <p:to>
                                        <p:strVal val="visible"/>
                                      </p:to>
                                    </p:set>
                                    <p:animEffect transition="in" filter="fade">
                                      <p:cBhvr>
                                        <p:cTn id="57" dur="500"/>
                                        <p:tgtEl>
                                          <p:spTgt spid="3">
                                            <p:txEl>
                                              <p:pRg st="18" end="18"/>
                                            </p:txEl>
                                          </p:spTgt>
                                        </p:tgtEl>
                                      </p:cBhvr>
                                    </p:animEffect>
                                  </p:childTnLst>
                                </p:cTn>
                              </p:par>
                              <p:par>
                                <p:cTn id="58" presetID="10" presetClass="entr" presetSubtype="0" fill="hold" nodeType="withEffect">
                                  <p:stCondLst>
                                    <p:cond delay="0"/>
                                  </p:stCondLst>
                                  <p:childTnLst>
                                    <p:set>
                                      <p:cBhvr>
                                        <p:cTn id="59" dur="1" fill="hold">
                                          <p:stCondLst>
                                            <p:cond delay="0"/>
                                          </p:stCondLst>
                                        </p:cTn>
                                        <p:tgtEl>
                                          <p:spTgt spid="3">
                                            <p:txEl>
                                              <p:pRg st="19" end="19"/>
                                            </p:txEl>
                                          </p:spTgt>
                                        </p:tgtEl>
                                        <p:attrNameLst>
                                          <p:attrName>style.visibility</p:attrName>
                                        </p:attrNameLst>
                                      </p:cBhvr>
                                      <p:to>
                                        <p:strVal val="visible"/>
                                      </p:to>
                                    </p:set>
                                    <p:animEffect transition="in" filter="fade">
                                      <p:cBhvr>
                                        <p:cTn id="60" dur="500"/>
                                        <p:tgtEl>
                                          <p:spTgt spid="3">
                                            <p:txEl>
                                              <p:pRg st="19" end="19"/>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3">
                                            <p:txEl>
                                              <p:pRg st="20" end="20"/>
                                            </p:txEl>
                                          </p:spTgt>
                                        </p:tgtEl>
                                        <p:attrNameLst>
                                          <p:attrName>style.visibility</p:attrName>
                                        </p:attrNameLst>
                                      </p:cBhvr>
                                      <p:to>
                                        <p:strVal val="visible"/>
                                      </p:to>
                                    </p:set>
                                    <p:animEffect transition="in" filter="fade">
                                      <p:cBhvr>
                                        <p:cTn id="63" dur="500"/>
                                        <p:tgtEl>
                                          <p:spTgt spid="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08038"/>
          </a:xfrm>
        </p:spPr>
        <p:txBody>
          <a:bodyPr>
            <a:normAutofit/>
          </a:bodyPr>
          <a:lstStyle/>
          <a:p>
            <a:r>
              <a:rPr lang="en-GB" b="1" dirty="0" smtClean="0"/>
              <a:t>Indirect Calorimetry</a:t>
            </a:r>
            <a:endParaRPr lang="en-GB" dirty="0"/>
          </a:p>
        </p:txBody>
      </p:sp>
      <p:sp>
        <p:nvSpPr>
          <p:cNvPr id="3" name="Content Placeholder 2"/>
          <p:cNvSpPr>
            <a:spLocks noGrp="1"/>
          </p:cNvSpPr>
          <p:nvPr>
            <p:ph idx="1"/>
          </p:nvPr>
        </p:nvSpPr>
        <p:spPr>
          <a:xfrm>
            <a:off x="266700" y="533400"/>
            <a:ext cx="8610600" cy="4191000"/>
          </a:xfrm>
        </p:spPr>
        <p:txBody>
          <a:bodyPr>
            <a:normAutofit fontScale="25000" lnSpcReduction="20000"/>
          </a:bodyPr>
          <a:lstStyle/>
          <a:p>
            <a:pPr marL="0" indent="0">
              <a:buNone/>
            </a:pPr>
            <a:r>
              <a:rPr lang="en-GB" sz="5600" dirty="0"/>
              <a:t>What is it</a:t>
            </a:r>
            <a:r>
              <a:rPr lang="en-GB" sz="5600" dirty="0" smtClean="0"/>
              <a:t>?</a:t>
            </a:r>
          </a:p>
          <a:p>
            <a:r>
              <a:rPr lang="en-GB" sz="5600" dirty="0"/>
              <a:t>E</a:t>
            </a:r>
            <a:r>
              <a:rPr lang="en-GB" sz="5600" dirty="0" smtClean="0"/>
              <a:t>stimation of energy </a:t>
            </a:r>
            <a:r>
              <a:rPr lang="en-GB" sz="5600" dirty="0"/>
              <a:t>metabolism </a:t>
            </a:r>
            <a:r>
              <a:rPr lang="en-GB" sz="5600" dirty="0" smtClean="0"/>
              <a:t>from measurements of carbon </a:t>
            </a:r>
            <a:r>
              <a:rPr lang="en-GB" sz="5600" dirty="0"/>
              <a:t>dioxide production and oxygen </a:t>
            </a:r>
            <a:r>
              <a:rPr lang="en-GB" sz="5600" dirty="0" smtClean="0"/>
              <a:t>consumption.</a:t>
            </a:r>
          </a:p>
          <a:p>
            <a:r>
              <a:rPr lang="en-GB" sz="5600" dirty="0" smtClean="0"/>
              <a:t>Can be done during </a:t>
            </a:r>
            <a:r>
              <a:rPr lang="en-GB" sz="5600" dirty="0"/>
              <a:t>rest </a:t>
            </a:r>
            <a:r>
              <a:rPr lang="en-GB" sz="5600" dirty="0" smtClean="0"/>
              <a:t>or </a:t>
            </a:r>
            <a:r>
              <a:rPr lang="en-GB" sz="5600" dirty="0"/>
              <a:t>steady-state </a:t>
            </a:r>
            <a:r>
              <a:rPr lang="en-GB" sz="5600" dirty="0" smtClean="0"/>
              <a:t>exercise.  </a:t>
            </a:r>
          </a:p>
          <a:p>
            <a:pPr marL="0" indent="0">
              <a:buNone/>
            </a:pPr>
            <a:endParaRPr lang="en-GB" sz="5600" dirty="0" smtClean="0"/>
          </a:p>
          <a:p>
            <a:pPr marL="0" indent="0">
              <a:buNone/>
            </a:pPr>
            <a:r>
              <a:rPr lang="en-GB" sz="5600" dirty="0" smtClean="0"/>
              <a:t>How is it done? </a:t>
            </a:r>
            <a:endParaRPr lang="en-GB" sz="5600" dirty="0"/>
          </a:p>
          <a:p>
            <a:r>
              <a:rPr lang="en-GB" sz="5600" dirty="0" smtClean="0"/>
              <a:t>Resting or exercising athlete breathes into </a:t>
            </a:r>
            <a:r>
              <a:rPr lang="en-GB" sz="5600" dirty="0"/>
              <a:t>a respiratory gas </a:t>
            </a:r>
            <a:r>
              <a:rPr lang="en-GB" sz="5600" dirty="0" smtClean="0"/>
              <a:t>analyser or Douglas Bag</a:t>
            </a:r>
            <a:endParaRPr lang="en-GB" sz="5600" dirty="0"/>
          </a:p>
          <a:p>
            <a:r>
              <a:rPr lang="en-GB" sz="5600" dirty="0" smtClean="0"/>
              <a:t>Metabolic Cart </a:t>
            </a:r>
            <a:r>
              <a:rPr lang="en-GB" sz="5600" dirty="0"/>
              <a:t>calorimeter collects and quantifies the volume and concentration of O</a:t>
            </a:r>
            <a:r>
              <a:rPr lang="en-GB" sz="5600" baseline="-25000" dirty="0"/>
              <a:t>2</a:t>
            </a:r>
            <a:r>
              <a:rPr lang="en-GB" sz="5600" dirty="0"/>
              <a:t> inspired and CO</a:t>
            </a:r>
            <a:r>
              <a:rPr lang="en-GB" sz="5600" baseline="-25000" dirty="0"/>
              <a:t>2</a:t>
            </a:r>
            <a:r>
              <a:rPr lang="en-GB" sz="5600" dirty="0"/>
              <a:t> expired by the subject. </a:t>
            </a:r>
          </a:p>
          <a:p>
            <a:r>
              <a:rPr lang="en-GB" sz="5600" dirty="0" smtClean="0"/>
              <a:t>Resting Energy Expenditure is </a:t>
            </a:r>
            <a:r>
              <a:rPr lang="en-GB" sz="5600" dirty="0"/>
              <a:t>calculated by </a:t>
            </a:r>
            <a:r>
              <a:rPr lang="en-GB" sz="5600" dirty="0" smtClean="0"/>
              <a:t>the Weir Formula: </a:t>
            </a:r>
          </a:p>
          <a:p>
            <a:pPr marL="0" indent="0">
              <a:buNone/>
            </a:pPr>
            <a:r>
              <a:rPr lang="en-GB" sz="5600" dirty="0" smtClean="0"/>
              <a:t>         Metabolic </a:t>
            </a:r>
            <a:r>
              <a:rPr lang="en-GB" sz="5600" dirty="0"/>
              <a:t>rate (kcal per day) = 1.44 (3.94 VO</a:t>
            </a:r>
            <a:r>
              <a:rPr lang="en-GB" sz="5600" baseline="-25000" dirty="0"/>
              <a:t>2</a:t>
            </a:r>
            <a:r>
              <a:rPr lang="en-GB" sz="5600" dirty="0"/>
              <a:t> + 1.11 </a:t>
            </a:r>
            <a:r>
              <a:rPr lang="en-GB" sz="5600" dirty="0" smtClean="0"/>
              <a:t>VCO</a:t>
            </a:r>
            <a:r>
              <a:rPr lang="en-GB" sz="5600" baseline="-25000" dirty="0" smtClean="0"/>
              <a:t>2</a:t>
            </a:r>
            <a:r>
              <a:rPr lang="en-GB" sz="5600" dirty="0" smtClean="0"/>
              <a:t>)</a:t>
            </a:r>
            <a:endParaRPr lang="en-GB" sz="5600" dirty="0"/>
          </a:p>
          <a:p>
            <a:r>
              <a:rPr lang="en-GB" sz="5600" dirty="0"/>
              <a:t>R</a:t>
            </a:r>
            <a:r>
              <a:rPr lang="en-GB" sz="5600" dirty="0" smtClean="0"/>
              <a:t>esults </a:t>
            </a:r>
            <a:r>
              <a:rPr lang="en-GB" sz="5600" dirty="0"/>
              <a:t>are displayed in software attached to the system</a:t>
            </a:r>
          </a:p>
          <a:p>
            <a:pPr marL="0" indent="0">
              <a:buNone/>
            </a:pPr>
            <a:endParaRPr lang="en-GB" sz="5600" dirty="0" smtClean="0"/>
          </a:p>
          <a:p>
            <a:pPr marL="0" indent="0">
              <a:buNone/>
            </a:pPr>
            <a:r>
              <a:rPr lang="en-GB" sz="5600" dirty="0" smtClean="0"/>
              <a:t>Which athletes? </a:t>
            </a:r>
          </a:p>
          <a:p>
            <a:r>
              <a:rPr lang="en-GB" sz="5600" dirty="0" smtClean="0"/>
              <a:t>Any</a:t>
            </a:r>
          </a:p>
          <a:p>
            <a:pPr marL="0" indent="0">
              <a:buNone/>
            </a:pPr>
            <a:endParaRPr lang="en-GB" sz="5600" dirty="0"/>
          </a:p>
          <a:p>
            <a:pPr marL="0" indent="0">
              <a:buNone/>
            </a:pPr>
            <a:r>
              <a:rPr lang="en-GB" sz="5600" dirty="0" smtClean="0"/>
              <a:t>Advantages?</a:t>
            </a:r>
          </a:p>
          <a:p>
            <a:r>
              <a:rPr lang="en-GB" sz="7200" dirty="0" smtClean="0"/>
              <a:t>Non-invasive</a:t>
            </a:r>
          </a:p>
          <a:p>
            <a:r>
              <a:rPr lang="en-GB" sz="7200" dirty="0" smtClean="0"/>
              <a:t>Accurate</a:t>
            </a:r>
          </a:p>
          <a:p>
            <a:r>
              <a:rPr lang="en-GB" sz="7200" dirty="0" smtClean="0"/>
              <a:t>This </a:t>
            </a:r>
            <a:r>
              <a:rPr lang="en-GB" sz="7200" dirty="0"/>
              <a:t>method allows estimating </a:t>
            </a:r>
            <a:r>
              <a:rPr lang="en-GB" sz="7200" dirty="0" smtClean="0"/>
              <a:t>REE and Basal Metabolic Rate </a:t>
            </a:r>
          </a:p>
          <a:p>
            <a:r>
              <a:rPr lang="en-GB" sz="7200" dirty="0"/>
              <a:t>A</a:t>
            </a:r>
            <a:r>
              <a:rPr lang="en-GB" sz="7200" dirty="0" smtClean="0"/>
              <a:t>llows </a:t>
            </a:r>
            <a:r>
              <a:rPr lang="en-GB" sz="7200" dirty="0"/>
              <a:t>for identification of energy substrates that are being predominantly metabolized by the body at a specific moment</a:t>
            </a:r>
            <a:r>
              <a:rPr lang="en-GB" sz="7200" dirty="0" smtClean="0"/>
              <a:t>.</a:t>
            </a:r>
          </a:p>
          <a:p>
            <a:r>
              <a:rPr lang="en-GB" sz="7200" dirty="0" smtClean="0"/>
              <a:t>Therefore informs about overall energy and nutritional requirements of performers</a:t>
            </a:r>
          </a:p>
          <a:p>
            <a:r>
              <a:rPr lang="en-GB" sz="7200" dirty="0" smtClean="0"/>
              <a:t>Indicates energy requirement/dietary needs in your activity</a:t>
            </a:r>
          </a:p>
          <a:p>
            <a:pPr marL="0" indent="0">
              <a:buNone/>
            </a:pPr>
            <a:endParaRPr lang="en-GB" sz="5600" dirty="0"/>
          </a:p>
          <a:p>
            <a:pPr marL="0" indent="0">
              <a:buNone/>
            </a:pPr>
            <a:r>
              <a:rPr lang="en-GB" sz="5600" dirty="0" smtClean="0"/>
              <a:t>Dis-advantages?</a:t>
            </a:r>
          </a:p>
          <a:p>
            <a:r>
              <a:rPr lang="en-GB" sz="5600" dirty="0" smtClean="0"/>
              <a:t>Expensive/equipment/ expertise required</a:t>
            </a:r>
          </a:p>
          <a:p>
            <a:r>
              <a:rPr lang="en-GB" sz="5600" dirty="0"/>
              <a:t>L</a:t>
            </a:r>
            <a:r>
              <a:rPr lang="en-GB" sz="5600" dirty="0" smtClean="0"/>
              <a:t>aboratory conditions – sport-specific? (validity?)</a:t>
            </a:r>
          </a:p>
          <a:p>
            <a:r>
              <a:rPr lang="en-GB" sz="5600" dirty="0" smtClean="0"/>
              <a:t>Software failure/loss of data storage</a:t>
            </a:r>
          </a:p>
          <a:p>
            <a:endParaRPr lang="en-GB" dirty="0" smtClean="0"/>
          </a:p>
        </p:txBody>
      </p:sp>
      <p:sp>
        <p:nvSpPr>
          <p:cNvPr id="7" name="Rectangle 6"/>
          <p:cNvSpPr/>
          <p:nvPr/>
        </p:nvSpPr>
        <p:spPr>
          <a:xfrm>
            <a:off x="5105400" y="3352800"/>
            <a:ext cx="3900235" cy="300082"/>
          </a:xfrm>
          <a:prstGeom prst="rect">
            <a:avLst/>
          </a:prstGeom>
        </p:spPr>
        <p:txBody>
          <a:bodyPr wrap="none">
            <a:spAutoFit/>
          </a:bodyPr>
          <a:lstStyle/>
          <a:p>
            <a:r>
              <a:rPr lang="en-GB" sz="1350" u="sng" dirty="0">
                <a:solidFill>
                  <a:srgbClr val="000000"/>
                </a:solidFill>
                <a:ea typeface="Times New Roman" panose="02020603050405020304" pitchFamily="18" charset="0"/>
                <a:cs typeface="Times New Roman" panose="02020603050405020304" pitchFamily="18" charset="0"/>
                <a:hlinkClick r:id="rId3"/>
              </a:rPr>
              <a:t>https://www.youtube.com/watch?v=cw9BWFMyO6s</a:t>
            </a:r>
            <a:endParaRPr lang="en-GB" sz="135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15807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fade">
                                      <p:cBhvr>
                                        <p:cTn id="38" dur="500"/>
                                        <p:tgtEl>
                                          <p:spTgt spid="3">
                                            <p:txEl>
                                              <p:pRg st="11" end="11"/>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fade">
                                      <p:cBhvr>
                                        <p:cTn id="41" dur="500"/>
                                        <p:tgtEl>
                                          <p:spTgt spid="3">
                                            <p:txEl>
                                              <p:pRg st="12" end="1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fade">
                                      <p:cBhvr>
                                        <p:cTn id="46" dur="500"/>
                                        <p:tgtEl>
                                          <p:spTgt spid="3">
                                            <p:txEl>
                                              <p:pRg st="14" end="14"/>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animEffect transition="in" filter="fade">
                                      <p:cBhvr>
                                        <p:cTn id="49" dur="500"/>
                                        <p:tgtEl>
                                          <p:spTgt spid="3">
                                            <p:txEl>
                                              <p:pRg st="15" end="15"/>
                                            </p:txEl>
                                          </p:spTgt>
                                        </p:tgtEl>
                                      </p:cBhvr>
                                    </p:animEffect>
                                  </p:childTnLst>
                                </p:cTn>
                              </p:par>
                              <p:par>
                                <p:cTn id="50" presetID="10" presetClass="entr" presetSubtype="0" fill="hold" nodeType="withEffect">
                                  <p:stCondLst>
                                    <p:cond delay="0"/>
                                  </p:stCondLst>
                                  <p:childTnLst>
                                    <p:set>
                                      <p:cBhvr>
                                        <p:cTn id="51" dur="1" fill="hold">
                                          <p:stCondLst>
                                            <p:cond delay="0"/>
                                          </p:stCondLst>
                                        </p:cTn>
                                        <p:tgtEl>
                                          <p:spTgt spid="3">
                                            <p:txEl>
                                              <p:pRg st="16" end="16"/>
                                            </p:txEl>
                                          </p:spTgt>
                                        </p:tgtEl>
                                        <p:attrNameLst>
                                          <p:attrName>style.visibility</p:attrName>
                                        </p:attrNameLst>
                                      </p:cBhvr>
                                      <p:to>
                                        <p:strVal val="visible"/>
                                      </p:to>
                                    </p:set>
                                    <p:animEffect transition="in" filter="fade">
                                      <p:cBhvr>
                                        <p:cTn id="52" dur="500"/>
                                        <p:tgtEl>
                                          <p:spTgt spid="3">
                                            <p:txEl>
                                              <p:pRg st="16" end="16"/>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animEffect transition="in" filter="fade">
                                      <p:cBhvr>
                                        <p:cTn id="55" dur="500"/>
                                        <p:tgtEl>
                                          <p:spTgt spid="3">
                                            <p:txEl>
                                              <p:pRg st="17" end="17"/>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3">
                                            <p:txEl>
                                              <p:pRg st="18" end="18"/>
                                            </p:txEl>
                                          </p:spTgt>
                                        </p:tgtEl>
                                        <p:attrNameLst>
                                          <p:attrName>style.visibility</p:attrName>
                                        </p:attrNameLst>
                                      </p:cBhvr>
                                      <p:to>
                                        <p:strVal val="visible"/>
                                      </p:to>
                                    </p:set>
                                    <p:animEffect transition="in" filter="fade">
                                      <p:cBhvr>
                                        <p:cTn id="58" dur="500"/>
                                        <p:tgtEl>
                                          <p:spTgt spid="3">
                                            <p:txEl>
                                              <p:pRg st="18" end="18"/>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3">
                                            <p:txEl>
                                              <p:pRg st="19" end="19"/>
                                            </p:txEl>
                                          </p:spTgt>
                                        </p:tgtEl>
                                        <p:attrNameLst>
                                          <p:attrName>style.visibility</p:attrName>
                                        </p:attrNameLst>
                                      </p:cBhvr>
                                      <p:to>
                                        <p:strVal val="visible"/>
                                      </p:to>
                                    </p:set>
                                    <p:animEffect transition="in" filter="fade">
                                      <p:cBhvr>
                                        <p:cTn id="61" dur="500"/>
                                        <p:tgtEl>
                                          <p:spTgt spid="3">
                                            <p:txEl>
                                              <p:pRg st="19" end="19"/>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3">
                                            <p:txEl>
                                              <p:pRg st="20" end="20"/>
                                            </p:txEl>
                                          </p:spTgt>
                                        </p:tgtEl>
                                        <p:attrNameLst>
                                          <p:attrName>style.visibility</p:attrName>
                                        </p:attrNameLst>
                                      </p:cBhvr>
                                      <p:to>
                                        <p:strVal val="visible"/>
                                      </p:to>
                                    </p:set>
                                    <p:animEffect transition="in" filter="fade">
                                      <p:cBhvr>
                                        <p:cTn id="64" dur="500"/>
                                        <p:tgtEl>
                                          <p:spTgt spid="3">
                                            <p:txEl>
                                              <p:pRg st="20" end="2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3">
                                            <p:txEl>
                                              <p:pRg st="22" end="22"/>
                                            </p:txEl>
                                          </p:spTgt>
                                        </p:tgtEl>
                                        <p:attrNameLst>
                                          <p:attrName>style.visibility</p:attrName>
                                        </p:attrNameLst>
                                      </p:cBhvr>
                                      <p:to>
                                        <p:strVal val="visible"/>
                                      </p:to>
                                    </p:set>
                                    <p:animEffect transition="in" filter="fade">
                                      <p:cBhvr>
                                        <p:cTn id="69" dur="500"/>
                                        <p:tgtEl>
                                          <p:spTgt spid="3">
                                            <p:txEl>
                                              <p:pRg st="22" end="22"/>
                                            </p:txEl>
                                          </p:spTgt>
                                        </p:tgtEl>
                                      </p:cBhvr>
                                    </p:animEffect>
                                  </p:childTnLst>
                                </p:cTn>
                              </p:par>
                              <p:par>
                                <p:cTn id="70" presetID="10" presetClass="entr" presetSubtype="0" fill="hold" nodeType="withEffect">
                                  <p:stCondLst>
                                    <p:cond delay="0"/>
                                  </p:stCondLst>
                                  <p:childTnLst>
                                    <p:set>
                                      <p:cBhvr>
                                        <p:cTn id="71" dur="1" fill="hold">
                                          <p:stCondLst>
                                            <p:cond delay="0"/>
                                          </p:stCondLst>
                                        </p:cTn>
                                        <p:tgtEl>
                                          <p:spTgt spid="3">
                                            <p:txEl>
                                              <p:pRg st="23" end="23"/>
                                            </p:txEl>
                                          </p:spTgt>
                                        </p:tgtEl>
                                        <p:attrNameLst>
                                          <p:attrName>style.visibility</p:attrName>
                                        </p:attrNameLst>
                                      </p:cBhvr>
                                      <p:to>
                                        <p:strVal val="visible"/>
                                      </p:to>
                                    </p:set>
                                    <p:animEffect transition="in" filter="fade">
                                      <p:cBhvr>
                                        <p:cTn id="72" dur="500"/>
                                        <p:tgtEl>
                                          <p:spTgt spid="3">
                                            <p:txEl>
                                              <p:pRg st="23" end="23"/>
                                            </p:txEl>
                                          </p:spTgt>
                                        </p:tgtEl>
                                      </p:cBhvr>
                                    </p:animEffect>
                                  </p:childTnLst>
                                </p:cTn>
                              </p:par>
                              <p:par>
                                <p:cTn id="73" presetID="10" presetClass="entr" presetSubtype="0" fill="hold" nodeType="withEffect">
                                  <p:stCondLst>
                                    <p:cond delay="0"/>
                                  </p:stCondLst>
                                  <p:childTnLst>
                                    <p:set>
                                      <p:cBhvr>
                                        <p:cTn id="74" dur="1" fill="hold">
                                          <p:stCondLst>
                                            <p:cond delay="0"/>
                                          </p:stCondLst>
                                        </p:cTn>
                                        <p:tgtEl>
                                          <p:spTgt spid="3">
                                            <p:txEl>
                                              <p:pRg st="24" end="24"/>
                                            </p:txEl>
                                          </p:spTgt>
                                        </p:tgtEl>
                                        <p:attrNameLst>
                                          <p:attrName>style.visibility</p:attrName>
                                        </p:attrNameLst>
                                      </p:cBhvr>
                                      <p:to>
                                        <p:strVal val="visible"/>
                                      </p:to>
                                    </p:set>
                                    <p:animEffect transition="in" filter="fade">
                                      <p:cBhvr>
                                        <p:cTn id="75" dur="500"/>
                                        <p:tgtEl>
                                          <p:spTgt spid="3">
                                            <p:txEl>
                                              <p:pRg st="24" end="24"/>
                                            </p:txEl>
                                          </p:spTgt>
                                        </p:tgtEl>
                                      </p:cBhvr>
                                    </p:animEffect>
                                  </p:childTnLst>
                                </p:cTn>
                              </p:par>
                              <p:par>
                                <p:cTn id="76" presetID="10" presetClass="entr" presetSubtype="0" fill="hold" nodeType="withEffect">
                                  <p:stCondLst>
                                    <p:cond delay="0"/>
                                  </p:stCondLst>
                                  <p:childTnLst>
                                    <p:set>
                                      <p:cBhvr>
                                        <p:cTn id="77" dur="1" fill="hold">
                                          <p:stCondLst>
                                            <p:cond delay="0"/>
                                          </p:stCondLst>
                                        </p:cTn>
                                        <p:tgtEl>
                                          <p:spTgt spid="3">
                                            <p:txEl>
                                              <p:pRg st="25" end="25"/>
                                            </p:txEl>
                                          </p:spTgt>
                                        </p:tgtEl>
                                        <p:attrNameLst>
                                          <p:attrName>style.visibility</p:attrName>
                                        </p:attrNameLst>
                                      </p:cBhvr>
                                      <p:to>
                                        <p:strVal val="visible"/>
                                      </p:to>
                                    </p:set>
                                    <p:animEffect transition="in" filter="fade">
                                      <p:cBhvr>
                                        <p:cTn id="78" dur="500"/>
                                        <p:tgtEl>
                                          <p:spTgt spid="3">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08038"/>
          </a:xfrm>
        </p:spPr>
        <p:txBody>
          <a:bodyPr>
            <a:normAutofit/>
          </a:bodyPr>
          <a:lstStyle/>
          <a:p>
            <a:r>
              <a:rPr lang="en-GB" b="1" dirty="0" smtClean="0"/>
              <a:t>VO2 Max Testing</a:t>
            </a:r>
            <a:endParaRPr lang="en-GB" dirty="0"/>
          </a:p>
        </p:txBody>
      </p:sp>
      <p:sp>
        <p:nvSpPr>
          <p:cNvPr id="3" name="Content Placeholder 2"/>
          <p:cNvSpPr>
            <a:spLocks noGrp="1"/>
          </p:cNvSpPr>
          <p:nvPr>
            <p:ph idx="1"/>
          </p:nvPr>
        </p:nvSpPr>
        <p:spPr>
          <a:xfrm>
            <a:off x="304800" y="762000"/>
            <a:ext cx="8610600" cy="4191000"/>
          </a:xfrm>
        </p:spPr>
        <p:txBody>
          <a:bodyPr>
            <a:normAutofit fontScale="25000" lnSpcReduction="20000"/>
          </a:bodyPr>
          <a:lstStyle/>
          <a:p>
            <a:pPr marL="0" indent="0">
              <a:buNone/>
            </a:pPr>
            <a:r>
              <a:rPr lang="en-GB" sz="5600" b="1" dirty="0"/>
              <a:t>What is it</a:t>
            </a:r>
            <a:r>
              <a:rPr lang="en-GB" sz="5600" b="1" dirty="0" smtClean="0"/>
              <a:t>?</a:t>
            </a:r>
          </a:p>
          <a:p>
            <a:r>
              <a:rPr lang="en-GB" sz="5600" dirty="0" smtClean="0"/>
              <a:t>Calculation of the maximal amount of oxygen that can be utilised by the muscles in one minute. </a:t>
            </a:r>
          </a:p>
          <a:p>
            <a:r>
              <a:rPr lang="en-GB" sz="5600" dirty="0" smtClean="0"/>
              <a:t>Often tested indirectly/ estimated. </a:t>
            </a:r>
          </a:p>
          <a:p>
            <a:pPr marL="0" indent="0">
              <a:buNone/>
            </a:pPr>
            <a:r>
              <a:rPr lang="en-GB" sz="5600" b="1" dirty="0" smtClean="0"/>
              <a:t>How is it done? </a:t>
            </a:r>
            <a:endParaRPr lang="en-GB" sz="5600" b="1" dirty="0"/>
          </a:p>
          <a:p>
            <a:r>
              <a:rPr lang="en-GB" sz="5600" dirty="0" smtClean="0"/>
              <a:t>Athlete works on ergometer or treadmill </a:t>
            </a:r>
          </a:p>
          <a:p>
            <a:r>
              <a:rPr lang="en-GB" sz="5600" dirty="0" smtClean="0"/>
              <a:t>Intensity of work increases to exhaustion</a:t>
            </a:r>
          </a:p>
          <a:p>
            <a:r>
              <a:rPr lang="en-GB" sz="5600" dirty="0"/>
              <a:t>R</a:t>
            </a:r>
            <a:r>
              <a:rPr lang="en-GB" sz="5600" dirty="0" smtClean="0"/>
              <a:t>espiratory </a:t>
            </a:r>
            <a:r>
              <a:rPr lang="en-GB" sz="5600" dirty="0"/>
              <a:t>gas </a:t>
            </a:r>
            <a:r>
              <a:rPr lang="en-GB" sz="5600" dirty="0" smtClean="0"/>
              <a:t>analyser or Douglas Bag used to collect expired air</a:t>
            </a:r>
          </a:p>
          <a:p>
            <a:r>
              <a:rPr lang="en-GB" sz="5600" dirty="0" smtClean="0"/>
              <a:t>Computer software calculates the volume and concentration of oxygen expired </a:t>
            </a:r>
            <a:endParaRPr lang="en-GB" sz="5600" dirty="0"/>
          </a:p>
          <a:p>
            <a:r>
              <a:rPr lang="en-GB" sz="5600" dirty="0" smtClean="0"/>
              <a:t>Other tests use standardised values to predict or estimate VO2 max from test </a:t>
            </a:r>
            <a:r>
              <a:rPr lang="en-GB" sz="5600" dirty="0" smtClean="0"/>
              <a:t>scores </a:t>
            </a:r>
            <a:endParaRPr lang="en-GB" sz="5600" dirty="0" smtClean="0"/>
          </a:p>
          <a:p>
            <a:r>
              <a:rPr lang="en-GB" sz="5600" dirty="0" smtClean="0"/>
              <a:t>Maximal tests include Multi-stage Fitness test, Cooper Run, Harvard Step test</a:t>
            </a:r>
          </a:p>
          <a:p>
            <a:r>
              <a:rPr lang="en-GB" sz="5600" dirty="0" smtClean="0"/>
              <a:t>Sub-maximal tests include Queens College Step Test</a:t>
            </a:r>
          </a:p>
          <a:p>
            <a:pPr marL="0" indent="0">
              <a:buNone/>
            </a:pPr>
            <a:endParaRPr lang="en-GB" sz="5600" dirty="0" smtClean="0"/>
          </a:p>
          <a:p>
            <a:pPr marL="0" indent="0">
              <a:buNone/>
            </a:pPr>
            <a:r>
              <a:rPr lang="en-GB" sz="5600" b="1" dirty="0" smtClean="0"/>
              <a:t>Which athletes? </a:t>
            </a:r>
          </a:p>
          <a:p>
            <a:r>
              <a:rPr lang="en-GB" sz="5600" dirty="0" smtClean="0"/>
              <a:t>Particularly useful to aerobic, endurance or team sports</a:t>
            </a:r>
          </a:p>
          <a:p>
            <a:pPr marL="0" indent="0">
              <a:buNone/>
            </a:pPr>
            <a:endParaRPr lang="en-GB" sz="5600" dirty="0"/>
          </a:p>
          <a:p>
            <a:pPr marL="0" indent="0">
              <a:buNone/>
            </a:pPr>
            <a:r>
              <a:rPr lang="en-GB" sz="5600" b="1" dirty="0" smtClean="0"/>
              <a:t>Advantages?</a:t>
            </a:r>
          </a:p>
          <a:p>
            <a:r>
              <a:rPr lang="en-GB" sz="5600" dirty="0" smtClean="0"/>
              <a:t>VO2 max is a good predictor of actual performance in aerobic events (e.g. useful for team selection) </a:t>
            </a:r>
          </a:p>
          <a:p>
            <a:r>
              <a:rPr lang="en-GB" sz="5600" dirty="0" smtClean="0"/>
              <a:t>VO2 max can predict OBLA</a:t>
            </a:r>
          </a:p>
          <a:p>
            <a:r>
              <a:rPr lang="en-GB" sz="5600" dirty="0" smtClean="0"/>
              <a:t>Gas analysis is valid and reliable</a:t>
            </a:r>
          </a:p>
          <a:p>
            <a:endParaRPr lang="en-GB" sz="5600" dirty="0"/>
          </a:p>
          <a:p>
            <a:pPr marL="0" indent="0">
              <a:buNone/>
            </a:pPr>
            <a:r>
              <a:rPr lang="en-GB" sz="5600" b="1" dirty="0" smtClean="0"/>
              <a:t>Dis-advantages?</a:t>
            </a:r>
            <a:endParaRPr lang="en-GB" b="1" dirty="0"/>
          </a:p>
          <a:p>
            <a:r>
              <a:rPr lang="en-GB" sz="5600" dirty="0" smtClean="0"/>
              <a:t>Other than gas analysis, tests are only predictive and therefore less valid and reliable than gas analysis</a:t>
            </a:r>
          </a:p>
          <a:p>
            <a:r>
              <a:rPr lang="en-GB" sz="5600" dirty="0" smtClean="0"/>
              <a:t>Maximal tests require subjects to work to exhaustion so these can cause fatigue/ interfere with training/give unreliable scores if participants do not give maximum effort</a:t>
            </a:r>
          </a:p>
          <a:p>
            <a:r>
              <a:rPr lang="en-GB" sz="5600" dirty="0" smtClean="0"/>
              <a:t>Gas analysis is expensive, requires expertise and can be prone to software error</a:t>
            </a:r>
            <a:r>
              <a:rPr lang="en-GB" sz="5600" dirty="0"/>
              <a:t> </a:t>
            </a:r>
            <a:r>
              <a:rPr lang="en-GB" sz="5600" dirty="0" smtClean="0"/>
              <a:t>– need to be repeated</a:t>
            </a:r>
          </a:p>
          <a:p>
            <a:r>
              <a:rPr lang="en-GB" sz="5600" dirty="0" smtClean="0"/>
              <a:t>Difficult to replicate specific sport conditions in laboratory</a:t>
            </a:r>
          </a:p>
        </p:txBody>
      </p:sp>
    </p:spTree>
    <p:extLst>
      <p:ext uri="{BB962C8B-B14F-4D97-AF65-F5344CB8AC3E}">
        <p14:creationId xmlns:p14="http://schemas.microsoft.com/office/powerpoint/2010/main" val="31139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500"/>
                                        <p:tgtEl>
                                          <p:spTgt spid="3">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
                                            <p:txEl>
                                              <p:pRg st="12" end="12"/>
                                            </p:txEl>
                                          </p:spTgt>
                                        </p:tgtEl>
                                        <p:attrNameLst>
                                          <p:attrName>style.visibility</p:attrName>
                                        </p:attrNameLst>
                                      </p:cBhvr>
                                      <p:to>
                                        <p:strVal val="visible"/>
                                      </p:to>
                                    </p:set>
                                    <p:animEffect transition="in" filter="fade">
                                      <p:cBhvr>
                                        <p:cTn id="48" dur="500"/>
                                        <p:tgtEl>
                                          <p:spTgt spid="3">
                                            <p:txEl>
                                              <p:pRg st="12" end="1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animEffect transition="in" filter="fade">
                                      <p:cBhvr>
                                        <p:cTn id="53" dur="500"/>
                                        <p:tgtEl>
                                          <p:spTgt spid="3">
                                            <p:txEl>
                                              <p:pRg st="13" end="1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
                                            <p:txEl>
                                              <p:pRg st="15" end="15"/>
                                            </p:txEl>
                                          </p:spTgt>
                                        </p:tgtEl>
                                        <p:attrNameLst>
                                          <p:attrName>style.visibility</p:attrName>
                                        </p:attrNameLst>
                                      </p:cBhvr>
                                      <p:to>
                                        <p:strVal val="visible"/>
                                      </p:to>
                                    </p:set>
                                    <p:animEffect transition="in" filter="fade">
                                      <p:cBhvr>
                                        <p:cTn id="58" dur="500"/>
                                        <p:tgtEl>
                                          <p:spTgt spid="3">
                                            <p:txEl>
                                              <p:pRg st="15" end="1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animEffect transition="in" filter="fade">
                                      <p:cBhvr>
                                        <p:cTn id="63" dur="500"/>
                                        <p:tgtEl>
                                          <p:spTgt spid="3">
                                            <p:txEl>
                                              <p:pRg st="16" end="1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3">
                                            <p:txEl>
                                              <p:pRg st="17" end="17"/>
                                            </p:txEl>
                                          </p:spTgt>
                                        </p:tgtEl>
                                        <p:attrNameLst>
                                          <p:attrName>style.visibility</p:attrName>
                                        </p:attrNameLst>
                                      </p:cBhvr>
                                      <p:to>
                                        <p:strVal val="visible"/>
                                      </p:to>
                                    </p:set>
                                    <p:animEffect transition="in" filter="fade">
                                      <p:cBhvr>
                                        <p:cTn id="68" dur="500"/>
                                        <p:tgtEl>
                                          <p:spTgt spid="3">
                                            <p:txEl>
                                              <p:pRg st="17" end="17"/>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3">
                                            <p:txEl>
                                              <p:pRg st="18" end="18"/>
                                            </p:txEl>
                                          </p:spTgt>
                                        </p:tgtEl>
                                        <p:attrNameLst>
                                          <p:attrName>style.visibility</p:attrName>
                                        </p:attrNameLst>
                                      </p:cBhvr>
                                      <p:to>
                                        <p:strVal val="visible"/>
                                      </p:to>
                                    </p:set>
                                    <p:animEffect transition="in" filter="fade">
                                      <p:cBhvr>
                                        <p:cTn id="73" dur="500"/>
                                        <p:tgtEl>
                                          <p:spTgt spid="3">
                                            <p:txEl>
                                              <p:pRg st="18" end="18"/>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3">
                                            <p:txEl>
                                              <p:pRg st="20" end="20"/>
                                            </p:txEl>
                                          </p:spTgt>
                                        </p:tgtEl>
                                        <p:attrNameLst>
                                          <p:attrName>style.visibility</p:attrName>
                                        </p:attrNameLst>
                                      </p:cBhvr>
                                      <p:to>
                                        <p:strVal val="visible"/>
                                      </p:to>
                                    </p:set>
                                    <p:animEffect transition="in" filter="fade">
                                      <p:cBhvr>
                                        <p:cTn id="78" dur="500"/>
                                        <p:tgtEl>
                                          <p:spTgt spid="3">
                                            <p:txEl>
                                              <p:pRg st="20" end="2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3">
                                            <p:txEl>
                                              <p:pRg st="21" end="21"/>
                                            </p:txEl>
                                          </p:spTgt>
                                        </p:tgtEl>
                                        <p:attrNameLst>
                                          <p:attrName>style.visibility</p:attrName>
                                        </p:attrNameLst>
                                      </p:cBhvr>
                                      <p:to>
                                        <p:strVal val="visible"/>
                                      </p:to>
                                    </p:set>
                                    <p:animEffect transition="in" filter="fade">
                                      <p:cBhvr>
                                        <p:cTn id="83" dur="500"/>
                                        <p:tgtEl>
                                          <p:spTgt spid="3">
                                            <p:txEl>
                                              <p:pRg st="21" end="21"/>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3">
                                            <p:txEl>
                                              <p:pRg st="22" end="22"/>
                                            </p:txEl>
                                          </p:spTgt>
                                        </p:tgtEl>
                                        <p:attrNameLst>
                                          <p:attrName>style.visibility</p:attrName>
                                        </p:attrNameLst>
                                      </p:cBhvr>
                                      <p:to>
                                        <p:strVal val="visible"/>
                                      </p:to>
                                    </p:set>
                                    <p:animEffect transition="in" filter="fade">
                                      <p:cBhvr>
                                        <p:cTn id="88" dur="500"/>
                                        <p:tgtEl>
                                          <p:spTgt spid="3">
                                            <p:txEl>
                                              <p:pRg st="22" end="22"/>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3">
                                            <p:txEl>
                                              <p:pRg st="23" end="23"/>
                                            </p:txEl>
                                          </p:spTgt>
                                        </p:tgtEl>
                                        <p:attrNameLst>
                                          <p:attrName>style.visibility</p:attrName>
                                        </p:attrNameLst>
                                      </p:cBhvr>
                                      <p:to>
                                        <p:strVal val="visible"/>
                                      </p:to>
                                    </p:set>
                                    <p:animEffect transition="in" filter="fade">
                                      <p:cBhvr>
                                        <p:cTn id="93" dur="500"/>
                                        <p:tgtEl>
                                          <p:spTgt spid="3">
                                            <p:txEl>
                                              <p:pRg st="23" end="23"/>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nodeType="clickEffect">
                                  <p:stCondLst>
                                    <p:cond delay="0"/>
                                  </p:stCondLst>
                                  <p:childTnLst>
                                    <p:set>
                                      <p:cBhvr>
                                        <p:cTn id="97" dur="1" fill="hold">
                                          <p:stCondLst>
                                            <p:cond delay="0"/>
                                          </p:stCondLst>
                                        </p:cTn>
                                        <p:tgtEl>
                                          <p:spTgt spid="3">
                                            <p:txEl>
                                              <p:pRg st="24" end="24"/>
                                            </p:txEl>
                                          </p:spTgt>
                                        </p:tgtEl>
                                        <p:attrNameLst>
                                          <p:attrName>style.visibility</p:attrName>
                                        </p:attrNameLst>
                                      </p:cBhvr>
                                      <p:to>
                                        <p:strVal val="visible"/>
                                      </p:to>
                                    </p:set>
                                    <p:animEffect transition="in" filter="fade">
                                      <p:cBhvr>
                                        <p:cTn id="98" dur="500"/>
                                        <p:tgtEl>
                                          <p:spTgt spid="3">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15400" cy="1143000"/>
          </a:xfrm>
        </p:spPr>
        <p:txBody>
          <a:bodyPr>
            <a:noAutofit/>
          </a:bodyPr>
          <a:lstStyle/>
          <a:p>
            <a:pPr>
              <a:lnSpc>
                <a:spcPct val="115000"/>
              </a:lnSpc>
              <a:spcAft>
                <a:spcPts val="0"/>
              </a:spcAft>
            </a:pPr>
            <a:r>
              <a:rPr lang="en-GB" sz="2400" b="1" dirty="0" smtClean="0">
                <a:latin typeface="Arial" panose="020B0604020202020204" pitchFamily="34" charset="0"/>
                <a:ea typeface="Times New Roman" panose="02020603050405020304" pitchFamily="18" charset="0"/>
                <a:cs typeface="Times New Roman" panose="02020603050405020304" pitchFamily="18" charset="0"/>
              </a:rPr>
              <a:t>Exam </a:t>
            </a:r>
            <a:r>
              <a:rPr lang="en-GB" sz="2400" b="1" dirty="0">
                <a:latin typeface="Arial" panose="020B0604020202020204" pitchFamily="34" charset="0"/>
                <a:ea typeface="Times New Roman" panose="02020603050405020304" pitchFamily="18" charset="0"/>
                <a:cs typeface="Times New Roman" panose="02020603050405020304" pitchFamily="18" charset="0"/>
              </a:rPr>
              <a:t>practice: </a:t>
            </a:r>
            <a:r>
              <a:rPr lang="en-GB" sz="2000" dirty="0">
                <a:latin typeface="Calibri" panose="020F0502020204030204" pitchFamily="34" charset="0"/>
                <a:ea typeface="Calibri" panose="020F0502020204030204" pitchFamily="34" charset="0"/>
                <a:cs typeface="Times New Roman" panose="02020603050405020304" pitchFamily="18" charset="0"/>
              </a:rPr>
              <a:t/>
            </a:r>
            <a:br>
              <a:rPr lang="en-GB" sz="2000" dirty="0">
                <a:latin typeface="Calibri" panose="020F0502020204030204" pitchFamily="34" charset="0"/>
                <a:ea typeface="Calibri" panose="020F0502020204030204" pitchFamily="34" charset="0"/>
                <a:cs typeface="Times New Roman" panose="02020603050405020304" pitchFamily="18" charset="0"/>
              </a:rPr>
            </a:br>
            <a:r>
              <a:rPr lang="en-GB" sz="2400" dirty="0">
                <a:latin typeface="Arial" panose="020B0604020202020204" pitchFamily="34" charset="0"/>
                <a:ea typeface="Times New Roman" panose="02020603050405020304" pitchFamily="18" charset="0"/>
                <a:cs typeface="Times New Roman" panose="02020603050405020304" pitchFamily="18" charset="0"/>
              </a:rPr>
              <a:t>A Rugby fitness coach is testing the </a:t>
            </a:r>
            <a:r>
              <a:rPr lang="en-GB" sz="2400" dirty="0" smtClean="0">
                <a:latin typeface="Arial" panose="020B0604020202020204" pitchFamily="34" charset="0"/>
                <a:ea typeface="Times New Roman" panose="02020603050405020304" pitchFamily="18" charset="0"/>
                <a:cs typeface="Times New Roman" panose="02020603050405020304" pitchFamily="18" charset="0"/>
              </a:rPr>
              <a:t>VO2 max </a:t>
            </a:r>
            <a:r>
              <a:rPr lang="en-GB" sz="2400" dirty="0">
                <a:latin typeface="Arial" panose="020B0604020202020204" pitchFamily="34" charset="0"/>
                <a:ea typeface="Times New Roman" panose="02020603050405020304" pitchFamily="18" charset="0"/>
                <a:cs typeface="Times New Roman" panose="02020603050405020304" pitchFamily="18" charset="0"/>
              </a:rPr>
              <a:t>of his/her </a:t>
            </a:r>
            <a:r>
              <a:rPr lang="en-GB" sz="2400" dirty="0" smtClean="0">
                <a:latin typeface="Arial" panose="020B0604020202020204" pitchFamily="34" charset="0"/>
                <a:ea typeface="Times New Roman" panose="02020603050405020304" pitchFamily="18" charset="0"/>
                <a:cs typeface="Times New Roman" panose="02020603050405020304" pitchFamily="18" charset="0"/>
              </a:rPr>
              <a:t>players</a:t>
            </a:r>
            <a:r>
              <a:rPr lang="en-GB" sz="2400" dirty="0">
                <a:latin typeface="Arial" panose="020B0604020202020204" pitchFamily="34" charset="0"/>
                <a:ea typeface="Times New Roman" panose="02020603050405020304" pitchFamily="18" charset="0"/>
                <a:cs typeface="Times New Roman" panose="02020603050405020304" pitchFamily="18" charset="0"/>
              </a:rPr>
              <a:t>.</a:t>
            </a:r>
            <a:r>
              <a:rPr lang="en-GB" sz="2000" dirty="0">
                <a:latin typeface="Calibri" panose="020F0502020204030204" pitchFamily="34" charset="0"/>
                <a:ea typeface="Calibri" panose="020F0502020204030204" pitchFamily="34" charset="0"/>
                <a:cs typeface="Times New Roman" panose="02020603050405020304" pitchFamily="18" charset="0"/>
              </a:rPr>
              <a:t/>
            </a:r>
            <a:br>
              <a:rPr lang="en-GB" sz="2000" dirty="0">
                <a:latin typeface="Calibri" panose="020F0502020204030204" pitchFamily="34" charset="0"/>
                <a:ea typeface="Calibri" panose="020F0502020204030204" pitchFamily="34" charset="0"/>
                <a:cs typeface="Times New Roman" panose="02020603050405020304" pitchFamily="18" charset="0"/>
              </a:rPr>
            </a:br>
            <a:r>
              <a:rPr lang="en-GB" sz="2400" dirty="0">
                <a:latin typeface="Arial" panose="020B0604020202020204" pitchFamily="34" charset="0"/>
                <a:ea typeface="Times New Roman" panose="02020603050405020304" pitchFamily="18" charset="0"/>
                <a:cs typeface="Times New Roman" panose="02020603050405020304" pitchFamily="18" charset="0"/>
              </a:rPr>
              <a:t>Evaluate the use of different methods of testing VO2 max. [8]</a:t>
            </a:r>
            <a:r>
              <a:rPr lang="en-GB" sz="2000" dirty="0">
                <a:latin typeface="Calibri" panose="020F0502020204030204" pitchFamily="34" charset="0"/>
                <a:ea typeface="Calibri" panose="020F0502020204030204" pitchFamily="34" charset="0"/>
                <a:cs typeface="Times New Roman" panose="02020603050405020304" pitchFamily="18" charset="0"/>
              </a:rPr>
              <a:t/>
            </a:r>
            <a:br>
              <a:rPr lang="en-GB" sz="2000" dirty="0">
                <a:latin typeface="Calibri" panose="020F0502020204030204" pitchFamily="34" charset="0"/>
                <a:ea typeface="Calibri" panose="020F0502020204030204" pitchFamily="34" charset="0"/>
                <a:cs typeface="Times New Roman" panose="02020603050405020304" pitchFamily="18" charset="0"/>
              </a:rPr>
            </a:br>
            <a:endParaRPr lang="en-GB" sz="2400" dirty="0"/>
          </a:p>
        </p:txBody>
      </p:sp>
      <p:sp>
        <p:nvSpPr>
          <p:cNvPr id="4" name="TextBox 3"/>
          <p:cNvSpPr txBox="1"/>
          <p:nvPr/>
        </p:nvSpPr>
        <p:spPr>
          <a:xfrm>
            <a:off x="304800" y="1676400"/>
            <a:ext cx="8610600" cy="3970318"/>
          </a:xfrm>
          <a:prstGeom prst="rect">
            <a:avLst/>
          </a:prstGeom>
          <a:noFill/>
        </p:spPr>
        <p:txBody>
          <a:bodyPr wrap="square" rtlCol="0">
            <a:spAutoFit/>
          </a:bodyPr>
          <a:lstStyle/>
          <a:p>
            <a:r>
              <a:rPr lang="en-GB" dirty="0" smtClean="0"/>
              <a:t>Sample of student work: </a:t>
            </a:r>
          </a:p>
          <a:p>
            <a:endParaRPr lang="en-GB" dirty="0"/>
          </a:p>
          <a:p>
            <a:r>
              <a:rPr lang="en-GB" b="1" i="1" dirty="0" smtClean="0">
                <a:solidFill>
                  <a:srgbClr val="002060"/>
                </a:solidFill>
                <a:latin typeface="Bradley Hand ITC" panose="03070402050302030203" pitchFamily="66" charset="0"/>
              </a:rPr>
              <a:t>VO2 Max can be defined as the maximum volume of oxygen that can be taken in and utilised by the body per minute. One way to measure VO2 max is by direct gas analysis in a laboratory. Using this method we would usually make a player run on a treadmill at increasing intensity until exhaustion and the air expired is analysed by computer software, such as Metabolic Cart. The volume and concentration of expired oxygen is calculated and compared against atmospheric air in order to establish how much oxygen has been used for the task. This method is a very accurate measure of VO2 max but the testing procedure may lack validity for Rugby performance because straight line running on a treadmill is very different to the way that energy is re-synthesised during a Rugby match. For example, in a Rugby match energy will also be expended in short sprints followed by short recover or by the upper body muscles and this is not measured in the laboratory conditions described. </a:t>
            </a:r>
            <a:endParaRPr lang="en-GB" b="1" i="1" dirty="0">
              <a:solidFill>
                <a:srgbClr val="002060"/>
              </a:solidFill>
              <a:latin typeface="Bradley Hand ITC" panose="03070402050302030203" pitchFamily="66" charset="0"/>
            </a:endParaRPr>
          </a:p>
        </p:txBody>
      </p:sp>
    </p:spTree>
    <p:extLst>
      <p:ext uri="{BB962C8B-B14F-4D97-AF65-F5344CB8AC3E}">
        <p14:creationId xmlns:p14="http://schemas.microsoft.com/office/powerpoint/2010/main" val="2952260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r="1951"/>
          <a:stretch/>
        </p:blipFill>
        <p:spPr>
          <a:xfrm>
            <a:off x="152400" y="1649164"/>
            <a:ext cx="8878590" cy="2895600"/>
          </a:xfrm>
          <a:prstGeom prst="rect">
            <a:avLst/>
          </a:prstGeom>
        </p:spPr>
      </p:pic>
      <p:sp>
        <p:nvSpPr>
          <p:cNvPr id="5" name="TextBox 4"/>
          <p:cNvSpPr txBox="1"/>
          <p:nvPr/>
        </p:nvSpPr>
        <p:spPr>
          <a:xfrm>
            <a:off x="1733387" y="2614820"/>
            <a:ext cx="2391296" cy="523220"/>
          </a:xfrm>
          <a:prstGeom prst="rect">
            <a:avLst/>
          </a:prstGeom>
          <a:noFill/>
        </p:spPr>
        <p:txBody>
          <a:bodyPr wrap="none" rtlCol="0">
            <a:spAutoFit/>
          </a:bodyPr>
          <a:lstStyle/>
          <a:p>
            <a:r>
              <a:rPr lang="en-GB" sz="1400" dirty="0" smtClean="0">
                <a:solidFill>
                  <a:srgbClr val="FF0000"/>
                </a:solidFill>
              </a:rPr>
              <a:t>Stored as triglycerides </a:t>
            </a:r>
          </a:p>
          <a:p>
            <a:r>
              <a:rPr lang="en-GB" sz="1400" dirty="0" smtClean="0">
                <a:solidFill>
                  <a:srgbClr val="FF0000"/>
                </a:solidFill>
              </a:rPr>
              <a:t>– converted to Free fatty acids</a:t>
            </a:r>
            <a:endParaRPr lang="en-GB" sz="1400" dirty="0">
              <a:solidFill>
                <a:srgbClr val="FF0000"/>
              </a:solidFill>
            </a:endParaRPr>
          </a:p>
        </p:txBody>
      </p:sp>
      <p:sp>
        <p:nvSpPr>
          <p:cNvPr id="6" name="TextBox 5"/>
          <p:cNvSpPr txBox="1"/>
          <p:nvPr/>
        </p:nvSpPr>
        <p:spPr>
          <a:xfrm>
            <a:off x="1768398" y="3795919"/>
            <a:ext cx="2090637" cy="307777"/>
          </a:xfrm>
          <a:prstGeom prst="rect">
            <a:avLst/>
          </a:prstGeom>
          <a:noFill/>
        </p:spPr>
        <p:txBody>
          <a:bodyPr wrap="none" rtlCol="0">
            <a:spAutoFit/>
          </a:bodyPr>
          <a:lstStyle/>
          <a:p>
            <a:r>
              <a:rPr lang="en-GB" sz="1400" dirty="0" smtClean="0">
                <a:solidFill>
                  <a:srgbClr val="FF0000"/>
                </a:solidFill>
              </a:rPr>
              <a:t>Amino acids in muscle cell</a:t>
            </a:r>
            <a:endParaRPr lang="en-GB" sz="1400" dirty="0">
              <a:solidFill>
                <a:srgbClr val="FF0000"/>
              </a:solidFill>
            </a:endParaRPr>
          </a:p>
        </p:txBody>
      </p:sp>
      <p:sp>
        <p:nvSpPr>
          <p:cNvPr id="7" name="TextBox 6"/>
          <p:cNvSpPr txBox="1"/>
          <p:nvPr/>
        </p:nvSpPr>
        <p:spPr>
          <a:xfrm>
            <a:off x="1768398" y="3231285"/>
            <a:ext cx="3048000" cy="307777"/>
          </a:xfrm>
          <a:prstGeom prst="rect">
            <a:avLst/>
          </a:prstGeom>
          <a:noFill/>
        </p:spPr>
        <p:txBody>
          <a:bodyPr wrap="square" rtlCol="0">
            <a:spAutoFit/>
          </a:bodyPr>
          <a:lstStyle/>
          <a:p>
            <a:r>
              <a:rPr lang="en-GB" sz="1400" dirty="0" smtClean="0">
                <a:solidFill>
                  <a:srgbClr val="FF0000"/>
                </a:solidFill>
              </a:rPr>
              <a:t>Stored as glycogen in muscle/liver</a:t>
            </a:r>
            <a:endParaRPr lang="en-GB" sz="1400" dirty="0">
              <a:solidFill>
                <a:srgbClr val="FF0000"/>
              </a:solidFill>
            </a:endParaRPr>
          </a:p>
        </p:txBody>
      </p:sp>
      <p:sp>
        <p:nvSpPr>
          <p:cNvPr id="9" name="Rectangle 8"/>
          <p:cNvSpPr/>
          <p:nvPr/>
        </p:nvSpPr>
        <p:spPr>
          <a:xfrm>
            <a:off x="4644249" y="2635299"/>
            <a:ext cx="3737751" cy="461665"/>
          </a:xfrm>
          <a:prstGeom prst="rect">
            <a:avLst/>
          </a:prstGeom>
        </p:spPr>
        <p:txBody>
          <a:bodyPr wrap="square">
            <a:spAutoFit/>
          </a:bodyPr>
          <a:lstStyle/>
          <a:p>
            <a:pPr lvl="0" fontAlgn="base">
              <a:spcBef>
                <a:spcPct val="0"/>
              </a:spcBef>
              <a:spcAft>
                <a:spcPct val="0"/>
              </a:spcAft>
            </a:pPr>
            <a:r>
              <a:rPr lang="en-GB" altLang="en-US" sz="1200" dirty="0">
                <a:solidFill>
                  <a:srgbClr val="FF0000"/>
                </a:solidFill>
                <a:latin typeface="Arial" panose="020B0604020202020204" pitchFamily="34" charset="0"/>
                <a:cs typeface="Arial" panose="020B0604020202020204" pitchFamily="34" charset="0"/>
              </a:rPr>
              <a:t>Long duration (45 mins </a:t>
            </a:r>
            <a:r>
              <a:rPr lang="en-GB" altLang="en-US" sz="1200" dirty="0" smtClean="0">
                <a:solidFill>
                  <a:srgbClr val="FF0000"/>
                </a:solidFill>
                <a:latin typeface="Arial" panose="020B0604020202020204" pitchFamily="34" charset="0"/>
                <a:cs typeface="Arial" panose="020B0604020202020204" pitchFamily="34" charset="0"/>
              </a:rPr>
              <a:t>+), Low </a:t>
            </a:r>
            <a:r>
              <a:rPr lang="en-GB" altLang="en-US" sz="1200" dirty="0">
                <a:solidFill>
                  <a:srgbClr val="FF0000"/>
                </a:solidFill>
                <a:latin typeface="Arial" panose="020B0604020202020204" pitchFamily="34" charset="0"/>
                <a:cs typeface="Arial" panose="020B0604020202020204" pitchFamily="34" charset="0"/>
              </a:rPr>
              <a:t>intensity </a:t>
            </a:r>
          </a:p>
          <a:p>
            <a:pPr lvl="0" fontAlgn="base">
              <a:spcBef>
                <a:spcPct val="0"/>
              </a:spcBef>
              <a:spcAft>
                <a:spcPct val="0"/>
              </a:spcAft>
            </a:pPr>
            <a:r>
              <a:rPr lang="en-GB" altLang="en-US" sz="1200" dirty="0">
                <a:solidFill>
                  <a:srgbClr val="FF0000"/>
                </a:solidFill>
                <a:latin typeface="Arial" panose="020B0604020202020204" pitchFamily="34" charset="0"/>
                <a:cs typeface="Arial" panose="020B0604020202020204" pitchFamily="34" charset="0"/>
              </a:rPr>
              <a:t>FFAs can only be broken down aerobically</a:t>
            </a:r>
          </a:p>
        </p:txBody>
      </p:sp>
      <p:sp>
        <p:nvSpPr>
          <p:cNvPr id="10" name="Rectangle 9"/>
          <p:cNvSpPr/>
          <p:nvPr/>
        </p:nvSpPr>
        <p:spPr>
          <a:xfrm>
            <a:off x="4656229" y="3149768"/>
            <a:ext cx="4572000" cy="646331"/>
          </a:xfrm>
          <a:prstGeom prst="rect">
            <a:avLst/>
          </a:prstGeom>
        </p:spPr>
        <p:txBody>
          <a:bodyPr>
            <a:spAutoFit/>
          </a:bodyPr>
          <a:lstStyle/>
          <a:p>
            <a:pPr lvl="0" fontAlgn="base">
              <a:spcBef>
                <a:spcPct val="0"/>
              </a:spcBef>
              <a:spcAft>
                <a:spcPct val="0"/>
              </a:spcAft>
            </a:pPr>
            <a:r>
              <a:rPr lang="en-GB" altLang="en-US" sz="1200" dirty="0">
                <a:solidFill>
                  <a:srgbClr val="FF0000"/>
                </a:solidFill>
                <a:latin typeface="Arial" panose="020B0604020202020204" pitchFamily="34" charset="0"/>
                <a:cs typeface="Arial" panose="020B0604020202020204" pitchFamily="34" charset="0"/>
              </a:rPr>
              <a:t>Short duration (to 45 </a:t>
            </a:r>
            <a:r>
              <a:rPr lang="en-GB" altLang="en-US" sz="1200" dirty="0" smtClean="0">
                <a:solidFill>
                  <a:srgbClr val="FF0000"/>
                </a:solidFill>
                <a:latin typeface="Arial" panose="020B0604020202020204" pitchFamily="34" charset="0"/>
                <a:cs typeface="Arial" panose="020B0604020202020204" pitchFamily="34" charset="0"/>
              </a:rPr>
              <a:t>mins), High </a:t>
            </a:r>
            <a:r>
              <a:rPr lang="en-GB" altLang="en-US" sz="1200" dirty="0">
                <a:solidFill>
                  <a:srgbClr val="FF0000"/>
                </a:solidFill>
                <a:latin typeface="Arial" panose="020B0604020202020204" pitchFamily="34" charset="0"/>
                <a:cs typeface="Arial" panose="020B0604020202020204" pitchFamily="34" charset="0"/>
              </a:rPr>
              <a:t>intensity</a:t>
            </a:r>
          </a:p>
          <a:p>
            <a:pPr lvl="0" fontAlgn="base">
              <a:spcBef>
                <a:spcPct val="0"/>
              </a:spcBef>
              <a:spcAft>
                <a:spcPct val="0"/>
              </a:spcAft>
            </a:pPr>
            <a:r>
              <a:rPr lang="en-GB" altLang="en-US" sz="1200" dirty="0">
                <a:solidFill>
                  <a:srgbClr val="FF0000"/>
                </a:solidFill>
                <a:latin typeface="Arial" panose="020B0604020202020204" pitchFamily="34" charset="0"/>
                <a:cs typeface="Arial" panose="020B0604020202020204" pitchFamily="34" charset="0"/>
              </a:rPr>
              <a:t>Also used in mix with fats </a:t>
            </a:r>
            <a:r>
              <a:rPr lang="en-GB" altLang="en-US" sz="1200" dirty="0" smtClean="0">
                <a:solidFill>
                  <a:srgbClr val="FF0000"/>
                </a:solidFill>
                <a:latin typeface="Arial" panose="020B0604020202020204" pitchFamily="34" charset="0"/>
                <a:cs typeface="Arial" panose="020B0604020202020204" pitchFamily="34" charset="0"/>
              </a:rPr>
              <a:t>to </a:t>
            </a:r>
            <a:r>
              <a:rPr lang="en-GB" altLang="en-US" sz="1200" dirty="0">
                <a:solidFill>
                  <a:srgbClr val="FF0000"/>
                </a:solidFill>
                <a:latin typeface="Arial" panose="020B0604020202020204" pitchFamily="34" charset="0"/>
                <a:cs typeface="Arial" panose="020B0604020202020204" pitchFamily="34" charset="0"/>
              </a:rPr>
              <a:t>fuel first </a:t>
            </a:r>
            <a:endParaRPr lang="en-GB" altLang="en-US" sz="1200" dirty="0" smtClean="0">
              <a:solidFill>
                <a:srgbClr val="FF0000"/>
              </a:solidFill>
              <a:latin typeface="Arial" panose="020B0604020202020204" pitchFamily="34" charset="0"/>
              <a:cs typeface="Arial" panose="020B0604020202020204" pitchFamily="34" charset="0"/>
            </a:endParaRPr>
          </a:p>
          <a:p>
            <a:pPr lvl="0" fontAlgn="base">
              <a:spcBef>
                <a:spcPct val="0"/>
              </a:spcBef>
              <a:spcAft>
                <a:spcPct val="0"/>
              </a:spcAft>
            </a:pPr>
            <a:r>
              <a:rPr lang="en-GB" altLang="en-US" sz="1200" dirty="0" smtClean="0">
                <a:solidFill>
                  <a:srgbClr val="FF0000"/>
                </a:solidFill>
                <a:latin typeface="Arial" panose="020B0604020202020204" pitchFamily="34" charset="0"/>
                <a:cs typeface="Arial" panose="020B0604020202020204" pitchFamily="34" charset="0"/>
              </a:rPr>
              <a:t>20 </a:t>
            </a:r>
            <a:r>
              <a:rPr lang="en-GB" altLang="en-US" sz="1200" dirty="0">
                <a:solidFill>
                  <a:srgbClr val="FF0000"/>
                </a:solidFill>
                <a:latin typeface="Arial" panose="020B0604020202020204" pitchFamily="34" charset="0"/>
                <a:cs typeface="Arial" panose="020B0604020202020204" pitchFamily="34" charset="0"/>
              </a:rPr>
              <a:t>– 45 mins of </a:t>
            </a:r>
            <a:r>
              <a:rPr lang="en-GB" altLang="en-US" sz="1200" dirty="0" smtClean="0">
                <a:solidFill>
                  <a:srgbClr val="FF0000"/>
                </a:solidFill>
                <a:latin typeface="Arial" panose="020B0604020202020204" pitchFamily="34" charset="0"/>
                <a:cs typeface="Arial" panose="020B0604020202020204" pitchFamily="34" charset="0"/>
              </a:rPr>
              <a:t>aerobic work</a:t>
            </a:r>
            <a:endParaRPr lang="en-GB" altLang="en-US" sz="1600" b="1"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4656229" y="3718974"/>
            <a:ext cx="2785965" cy="461665"/>
          </a:xfrm>
          <a:prstGeom prst="rect">
            <a:avLst/>
          </a:prstGeom>
        </p:spPr>
        <p:txBody>
          <a:bodyPr wrap="square">
            <a:spAutoFit/>
          </a:bodyPr>
          <a:lstStyle/>
          <a:p>
            <a:pPr lvl="0" fontAlgn="base">
              <a:spcBef>
                <a:spcPct val="0"/>
              </a:spcBef>
              <a:spcAft>
                <a:spcPct val="0"/>
              </a:spcAft>
            </a:pPr>
            <a:r>
              <a:rPr lang="en-GB" altLang="en-US" sz="1200" dirty="0">
                <a:solidFill>
                  <a:srgbClr val="FF0000"/>
                </a:solidFill>
                <a:latin typeface="Arial" panose="020B0604020202020204" pitchFamily="34" charset="0"/>
                <a:cs typeface="Arial" panose="020B0604020202020204" pitchFamily="34" charset="0"/>
              </a:rPr>
              <a:t>Only used when both Glycogen and Fat stores are depleted. </a:t>
            </a:r>
          </a:p>
        </p:txBody>
      </p:sp>
      <p:sp>
        <p:nvSpPr>
          <p:cNvPr id="12" name="TextBox 11"/>
          <p:cNvSpPr txBox="1"/>
          <p:nvPr/>
        </p:nvSpPr>
        <p:spPr>
          <a:xfrm>
            <a:off x="7720712" y="2681465"/>
            <a:ext cx="985783" cy="369332"/>
          </a:xfrm>
          <a:prstGeom prst="rect">
            <a:avLst/>
          </a:prstGeom>
          <a:noFill/>
        </p:spPr>
        <p:txBody>
          <a:bodyPr wrap="none" rtlCol="0">
            <a:spAutoFit/>
          </a:bodyPr>
          <a:lstStyle/>
          <a:p>
            <a:r>
              <a:rPr lang="en-GB" dirty="0" smtClean="0">
                <a:solidFill>
                  <a:srgbClr val="FF0000"/>
                </a:solidFill>
              </a:rPr>
              <a:t>&gt; 38 ATP</a:t>
            </a:r>
            <a:endParaRPr lang="en-GB" dirty="0">
              <a:solidFill>
                <a:srgbClr val="FF0000"/>
              </a:solidFill>
            </a:endParaRPr>
          </a:p>
        </p:txBody>
      </p:sp>
      <p:sp>
        <p:nvSpPr>
          <p:cNvPr id="13" name="TextBox 12"/>
          <p:cNvSpPr txBox="1"/>
          <p:nvPr/>
        </p:nvSpPr>
        <p:spPr>
          <a:xfrm>
            <a:off x="7704229" y="3256671"/>
            <a:ext cx="1227837" cy="369332"/>
          </a:xfrm>
          <a:prstGeom prst="rect">
            <a:avLst/>
          </a:prstGeom>
          <a:noFill/>
        </p:spPr>
        <p:txBody>
          <a:bodyPr wrap="none" rtlCol="0">
            <a:spAutoFit/>
          </a:bodyPr>
          <a:lstStyle/>
          <a:p>
            <a:r>
              <a:rPr lang="en-GB" dirty="0" smtClean="0">
                <a:solidFill>
                  <a:srgbClr val="FF0000"/>
                </a:solidFill>
              </a:rPr>
              <a:t>36 - 38 ATP</a:t>
            </a:r>
            <a:endParaRPr lang="en-GB" dirty="0">
              <a:solidFill>
                <a:srgbClr val="FF0000"/>
              </a:solidFill>
            </a:endParaRPr>
          </a:p>
        </p:txBody>
      </p:sp>
      <p:sp>
        <p:nvSpPr>
          <p:cNvPr id="14" name="TextBox 13"/>
          <p:cNvSpPr txBox="1"/>
          <p:nvPr/>
        </p:nvSpPr>
        <p:spPr>
          <a:xfrm>
            <a:off x="7720712" y="3811307"/>
            <a:ext cx="985783" cy="369332"/>
          </a:xfrm>
          <a:prstGeom prst="rect">
            <a:avLst/>
          </a:prstGeom>
          <a:noFill/>
        </p:spPr>
        <p:txBody>
          <a:bodyPr wrap="none" rtlCol="0">
            <a:spAutoFit/>
          </a:bodyPr>
          <a:lstStyle/>
          <a:p>
            <a:r>
              <a:rPr lang="en-GB" dirty="0">
                <a:solidFill>
                  <a:srgbClr val="FF0000"/>
                </a:solidFill>
              </a:rPr>
              <a:t>&lt;</a:t>
            </a:r>
            <a:r>
              <a:rPr lang="en-GB" dirty="0" smtClean="0">
                <a:solidFill>
                  <a:srgbClr val="FF0000"/>
                </a:solidFill>
              </a:rPr>
              <a:t> 38 ATP</a:t>
            </a:r>
            <a:endParaRPr lang="en-GB" dirty="0">
              <a:solidFill>
                <a:srgbClr val="FF0000"/>
              </a:solidFill>
            </a:endParaRPr>
          </a:p>
        </p:txBody>
      </p:sp>
    </p:spTree>
    <p:extLst>
      <p:ext uri="{BB962C8B-B14F-4D97-AF65-F5344CB8AC3E}">
        <p14:creationId xmlns:p14="http://schemas.microsoft.com/office/powerpoint/2010/main" val="182577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P spid="11" grpId="0"/>
      <p:bldP spid="12" grpId="0"/>
      <p:bldP spid="13" grpId="0"/>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273" y="987403"/>
            <a:ext cx="5582739" cy="994172"/>
          </a:xfrm>
        </p:spPr>
        <p:txBody>
          <a:bodyPr/>
          <a:lstStyle/>
          <a:p>
            <a:r>
              <a:rPr lang="en-GB" dirty="0" smtClean="0"/>
              <a:t>Metabolic cart – on YouTube </a:t>
            </a:r>
            <a:endParaRPr lang="en-GB" dirty="0"/>
          </a:p>
        </p:txBody>
      </p:sp>
      <p:pic>
        <p:nvPicPr>
          <p:cNvPr id="4" name="Picture 3"/>
          <p:cNvPicPr>
            <a:picLocks noChangeAspect="1"/>
          </p:cNvPicPr>
          <p:nvPr/>
        </p:nvPicPr>
        <p:blipFill>
          <a:blip r:embed="rId2"/>
          <a:stretch>
            <a:fillRect/>
          </a:stretch>
        </p:blipFill>
        <p:spPr>
          <a:xfrm>
            <a:off x="2672986" y="1913029"/>
            <a:ext cx="3100592" cy="1761136"/>
          </a:xfrm>
          <a:prstGeom prst="rect">
            <a:avLst/>
          </a:prstGeom>
        </p:spPr>
      </p:pic>
      <p:sp>
        <p:nvSpPr>
          <p:cNvPr id="5" name="Rectangle 4"/>
          <p:cNvSpPr/>
          <p:nvPr/>
        </p:nvSpPr>
        <p:spPr>
          <a:xfrm>
            <a:off x="2352439" y="3674164"/>
            <a:ext cx="3900235" cy="300082"/>
          </a:xfrm>
          <a:prstGeom prst="rect">
            <a:avLst/>
          </a:prstGeom>
        </p:spPr>
        <p:txBody>
          <a:bodyPr wrap="none">
            <a:spAutoFit/>
          </a:bodyPr>
          <a:lstStyle/>
          <a:p>
            <a:r>
              <a:rPr lang="en-GB" sz="1350" u="sng" dirty="0">
                <a:solidFill>
                  <a:srgbClr val="000000"/>
                </a:solidFill>
                <a:ea typeface="Times New Roman" panose="02020603050405020304" pitchFamily="18" charset="0"/>
                <a:cs typeface="Times New Roman" panose="02020603050405020304" pitchFamily="18" charset="0"/>
                <a:hlinkClick r:id="rId3"/>
              </a:rPr>
              <a:t>https://www.youtube.com/watch?v=cw9BWFMyO6s</a:t>
            </a:r>
            <a:endParaRPr lang="en-GB" sz="135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070136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
            <a:ext cx="7772400" cy="1470025"/>
          </a:xfrm>
        </p:spPr>
        <p:txBody>
          <a:bodyPr/>
          <a:lstStyle/>
          <a:p>
            <a:r>
              <a:rPr lang="en-GB" dirty="0" smtClean="0"/>
              <a:t>Impact of SAQ Training on the anaerobic energy systems</a:t>
            </a:r>
            <a:endParaRPr lang="en-GB" dirty="0"/>
          </a:p>
        </p:txBody>
      </p:sp>
      <p:sp>
        <p:nvSpPr>
          <p:cNvPr id="3" name="Subtitle 2"/>
          <p:cNvSpPr>
            <a:spLocks noGrp="1"/>
          </p:cNvSpPr>
          <p:nvPr>
            <p:ph type="subTitle" idx="1"/>
          </p:nvPr>
        </p:nvSpPr>
        <p:spPr>
          <a:xfrm>
            <a:off x="1447800" y="2438400"/>
            <a:ext cx="6400800" cy="1752600"/>
          </a:xfrm>
        </p:spPr>
        <p:txBody>
          <a:bodyPr>
            <a:normAutofit fontScale="62500" lnSpcReduction="20000"/>
          </a:bodyPr>
          <a:lstStyle/>
          <a:p>
            <a:pPr marL="457200" indent="-457200">
              <a:buFont typeface="Arial" panose="020B0604020202020204" pitchFamily="34" charset="0"/>
              <a:buChar char="•"/>
            </a:pPr>
            <a:r>
              <a:rPr lang="en-GB" dirty="0" smtClean="0">
                <a:solidFill>
                  <a:schemeClr val="tx2"/>
                </a:solidFill>
              </a:rPr>
              <a:t>Improved spatial summation (synchronisation) </a:t>
            </a:r>
          </a:p>
          <a:p>
            <a:pPr marL="457200" indent="-457200">
              <a:buFont typeface="Arial" panose="020B0604020202020204" pitchFamily="34" charset="0"/>
              <a:buChar char="•"/>
            </a:pPr>
            <a:r>
              <a:rPr lang="en-GB" dirty="0" smtClean="0">
                <a:solidFill>
                  <a:schemeClr val="tx2"/>
                </a:solidFill>
              </a:rPr>
              <a:t>Leading to Improved hypertrophy &amp; recruitment of Fast twitch fibres (FTX)</a:t>
            </a:r>
          </a:p>
          <a:p>
            <a:pPr marL="457200" indent="-457200">
              <a:buFont typeface="Arial" panose="020B0604020202020204" pitchFamily="34" charset="0"/>
              <a:buChar char="•"/>
            </a:pPr>
            <a:r>
              <a:rPr lang="en-GB" dirty="0" smtClean="0">
                <a:solidFill>
                  <a:schemeClr val="tx2"/>
                </a:solidFill>
              </a:rPr>
              <a:t>These fibres have increased stores of PC &amp; glycogen</a:t>
            </a:r>
          </a:p>
          <a:p>
            <a:pPr marL="457200" indent="-457200">
              <a:buFont typeface="Arial" panose="020B0604020202020204" pitchFamily="34" charset="0"/>
              <a:buChar char="•"/>
            </a:pPr>
            <a:r>
              <a:rPr lang="en-GB" dirty="0" smtClean="0">
                <a:solidFill>
                  <a:schemeClr val="tx2"/>
                </a:solidFill>
              </a:rPr>
              <a:t>PC system and Lactic acid systems can work at high intensity for longer before threshold is reached </a:t>
            </a:r>
            <a:endParaRPr lang="en-GB" dirty="0">
              <a:solidFill>
                <a:schemeClr val="tx2"/>
              </a:solidFill>
            </a:endParaRPr>
          </a:p>
        </p:txBody>
      </p:sp>
    </p:spTree>
    <p:extLst>
      <p:ext uri="{BB962C8B-B14F-4D97-AF65-F5344CB8AC3E}">
        <p14:creationId xmlns:p14="http://schemas.microsoft.com/office/powerpoint/2010/main" val="184109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000"/>
            <a:ext cx="8839200" cy="5809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5653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2400" y="457200"/>
            <a:ext cx="9108829" cy="5638799"/>
          </a:xfrm>
          <a:prstGeom prst="rect">
            <a:avLst/>
          </a:prstGeom>
        </p:spPr>
      </p:pic>
      <p:sp>
        <p:nvSpPr>
          <p:cNvPr id="5" name="TextBox 4"/>
          <p:cNvSpPr txBox="1"/>
          <p:nvPr/>
        </p:nvSpPr>
        <p:spPr>
          <a:xfrm>
            <a:off x="533400" y="1143000"/>
            <a:ext cx="1689886" cy="276999"/>
          </a:xfrm>
          <a:prstGeom prst="rect">
            <a:avLst/>
          </a:prstGeom>
          <a:noFill/>
        </p:spPr>
        <p:txBody>
          <a:bodyPr wrap="none" rtlCol="0">
            <a:spAutoFit/>
          </a:bodyPr>
          <a:lstStyle/>
          <a:p>
            <a:r>
              <a:rPr lang="en-GB" sz="1200" dirty="0" smtClean="0">
                <a:solidFill>
                  <a:srgbClr val="FF0000"/>
                </a:solidFill>
              </a:rPr>
              <a:t>Glycogen/glucose &amp; fats</a:t>
            </a:r>
            <a:endParaRPr lang="en-GB" sz="1200" dirty="0">
              <a:solidFill>
                <a:srgbClr val="FF0000"/>
              </a:solidFill>
            </a:endParaRPr>
          </a:p>
        </p:txBody>
      </p:sp>
      <p:sp>
        <p:nvSpPr>
          <p:cNvPr id="6" name="TextBox 5"/>
          <p:cNvSpPr txBox="1"/>
          <p:nvPr/>
        </p:nvSpPr>
        <p:spPr>
          <a:xfrm>
            <a:off x="565421" y="2105799"/>
            <a:ext cx="446212" cy="461665"/>
          </a:xfrm>
          <a:prstGeom prst="rect">
            <a:avLst/>
          </a:prstGeom>
          <a:noFill/>
        </p:spPr>
        <p:txBody>
          <a:bodyPr wrap="none" rtlCol="0">
            <a:spAutoFit/>
          </a:bodyPr>
          <a:lstStyle/>
          <a:p>
            <a:r>
              <a:rPr lang="en-GB" sz="1200" dirty="0" smtClean="0">
                <a:solidFill>
                  <a:srgbClr val="FF0000"/>
                </a:solidFill>
              </a:rPr>
              <a:t>CO2</a:t>
            </a:r>
          </a:p>
          <a:p>
            <a:r>
              <a:rPr lang="en-GB" sz="1200" dirty="0" smtClean="0">
                <a:solidFill>
                  <a:srgbClr val="FF0000"/>
                </a:solidFill>
              </a:rPr>
              <a:t>H20</a:t>
            </a:r>
            <a:endParaRPr lang="en-GB" sz="1200" dirty="0">
              <a:solidFill>
                <a:srgbClr val="FF0000"/>
              </a:solidFill>
            </a:endParaRPr>
          </a:p>
        </p:txBody>
      </p:sp>
      <p:sp>
        <p:nvSpPr>
          <p:cNvPr id="7" name="TextBox 6"/>
          <p:cNvSpPr txBox="1"/>
          <p:nvPr/>
        </p:nvSpPr>
        <p:spPr>
          <a:xfrm>
            <a:off x="5029200" y="1050667"/>
            <a:ext cx="2743200" cy="461665"/>
          </a:xfrm>
          <a:prstGeom prst="rect">
            <a:avLst/>
          </a:prstGeom>
          <a:noFill/>
        </p:spPr>
        <p:txBody>
          <a:bodyPr wrap="square" rtlCol="0">
            <a:spAutoFit/>
          </a:bodyPr>
          <a:lstStyle/>
          <a:p>
            <a:r>
              <a:rPr lang="en-GB" sz="1200" dirty="0" smtClean="0">
                <a:solidFill>
                  <a:srgbClr val="FF0000"/>
                </a:solidFill>
              </a:rPr>
              <a:t>Parts of a muscle cell where aerobic ATP re-synthesis occurs</a:t>
            </a:r>
            <a:endParaRPr lang="en-GB" sz="1200" dirty="0">
              <a:solidFill>
                <a:srgbClr val="FF0000"/>
              </a:solidFill>
            </a:endParaRPr>
          </a:p>
        </p:txBody>
      </p:sp>
      <p:sp>
        <p:nvSpPr>
          <p:cNvPr id="8" name="TextBox 7"/>
          <p:cNvSpPr txBox="1"/>
          <p:nvPr/>
        </p:nvSpPr>
        <p:spPr>
          <a:xfrm>
            <a:off x="5029200" y="2198131"/>
            <a:ext cx="1802929" cy="646331"/>
          </a:xfrm>
          <a:prstGeom prst="rect">
            <a:avLst/>
          </a:prstGeom>
          <a:noFill/>
        </p:spPr>
        <p:txBody>
          <a:bodyPr wrap="none" rtlCol="0">
            <a:spAutoFit/>
          </a:bodyPr>
          <a:lstStyle/>
          <a:p>
            <a:r>
              <a:rPr lang="en-GB" sz="1200" dirty="0" smtClean="0">
                <a:solidFill>
                  <a:srgbClr val="FF0000"/>
                </a:solidFill>
              </a:rPr>
              <a:t>Houses the Krebs Cycle &amp; </a:t>
            </a:r>
          </a:p>
          <a:p>
            <a:r>
              <a:rPr lang="en-GB" sz="1200" dirty="0" smtClean="0">
                <a:solidFill>
                  <a:srgbClr val="FF0000"/>
                </a:solidFill>
              </a:rPr>
              <a:t>Electron Transport Chain</a:t>
            </a:r>
          </a:p>
          <a:p>
            <a:endParaRPr lang="en-GB" sz="1200" dirty="0">
              <a:solidFill>
                <a:srgbClr val="FF0000"/>
              </a:solidFill>
            </a:endParaRPr>
          </a:p>
        </p:txBody>
      </p:sp>
      <p:sp>
        <p:nvSpPr>
          <p:cNvPr id="9" name="TextBox 8"/>
          <p:cNvSpPr txBox="1"/>
          <p:nvPr/>
        </p:nvSpPr>
        <p:spPr>
          <a:xfrm>
            <a:off x="5029200" y="3200400"/>
            <a:ext cx="2174763" cy="646331"/>
          </a:xfrm>
          <a:prstGeom prst="rect">
            <a:avLst/>
          </a:prstGeom>
          <a:noFill/>
        </p:spPr>
        <p:txBody>
          <a:bodyPr wrap="none" rtlCol="0">
            <a:spAutoFit/>
          </a:bodyPr>
          <a:lstStyle/>
          <a:p>
            <a:r>
              <a:rPr lang="en-GB" sz="1200" dirty="0" smtClean="0">
                <a:solidFill>
                  <a:srgbClr val="FF0000"/>
                </a:solidFill>
              </a:rPr>
              <a:t>Marathon running </a:t>
            </a:r>
          </a:p>
          <a:p>
            <a:r>
              <a:rPr lang="en-GB" sz="1200" dirty="0" smtClean="0">
                <a:solidFill>
                  <a:srgbClr val="FF0000"/>
                </a:solidFill>
              </a:rPr>
              <a:t>Recovery jogging in team sports</a:t>
            </a:r>
          </a:p>
          <a:p>
            <a:endParaRPr lang="en-GB" sz="1200" dirty="0">
              <a:solidFill>
                <a:srgbClr val="FF0000"/>
              </a:solidFill>
            </a:endParaRPr>
          </a:p>
        </p:txBody>
      </p:sp>
      <p:sp>
        <p:nvSpPr>
          <p:cNvPr id="10" name="TextBox 9"/>
          <p:cNvSpPr txBox="1"/>
          <p:nvPr/>
        </p:nvSpPr>
        <p:spPr>
          <a:xfrm>
            <a:off x="533400" y="3388667"/>
            <a:ext cx="1995867" cy="276999"/>
          </a:xfrm>
          <a:prstGeom prst="rect">
            <a:avLst/>
          </a:prstGeom>
          <a:noFill/>
        </p:spPr>
        <p:txBody>
          <a:bodyPr wrap="none" rtlCol="0">
            <a:spAutoFit/>
          </a:bodyPr>
          <a:lstStyle/>
          <a:p>
            <a:r>
              <a:rPr lang="en-GB" sz="1200" dirty="0" smtClean="0">
                <a:solidFill>
                  <a:srgbClr val="FF0000"/>
                </a:solidFill>
              </a:rPr>
              <a:t>Low intensity – long duration</a:t>
            </a:r>
            <a:endParaRPr lang="en-GB" sz="1200" dirty="0">
              <a:solidFill>
                <a:srgbClr val="FF0000"/>
              </a:solidFill>
            </a:endParaRPr>
          </a:p>
        </p:txBody>
      </p:sp>
      <p:sp>
        <p:nvSpPr>
          <p:cNvPr id="11" name="TextBox 10"/>
          <p:cNvSpPr txBox="1"/>
          <p:nvPr/>
        </p:nvSpPr>
        <p:spPr>
          <a:xfrm>
            <a:off x="76200" y="4803337"/>
            <a:ext cx="1981200" cy="830997"/>
          </a:xfrm>
          <a:prstGeom prst="rect">
            <a:avLst/>
          </a:prstGeom>
          <a:noFill/>
        </p:spPr>
        <p:txBody>
          <a:bodyPr wrap="square" rtlCol="0">
            <a:spAutoFit/>
          </a:bodyPr>
          <a:lstStyle/>
          <a:p>
            <a:pPr algn="ctr"/>
            <a:r>
              <a:rPr lang="en-GB" sz="1200" dirty="0" smtClean="0">
                <a:solidFill>
                  <a:srgbClr val="FF0000"/>
                </a:solidFill>
              </a:rPr>
              <a:t>Maximum amount of oxygen that can be utilised by the muscles per min (ml/kg/min)</a:t>
            </a:r>
            <a:endParaRPr lang="en-GB" sz="1200" dirty="0">
              <a:solidFill>
                <a:srgbClr val="FF0000"/>
              </a:solidFill>
            </a:endParaRPr>
          </a:p>
        </p:txBody>
      </p:sp>
      <p:sp>
        <p:nvSpPr>
          <p:cNvPr id="12" name="TextBox 11"/>
          <p:cNvSpPr txBox="1"/>
          <p:nvPr/>
        </p:nvSpPr>
        <p:spPr>
          <a:xfrm>
            <a:off x="6346227" y="4343400"/>
            <a:ext cx="971804" cy="276999"/>
          </a:xfrm>
          <a:prstGeom prst="rect">
            <a:avLst/>
          </a:prstGeom>
          <a:noFill/>
        </p:spPr>
        <p:txBody>
          <a:bodyPr wrap="none" rtlCol="0">
            <a:spAutoFit/>
          </a:bodyPr>
          <a:lstStyle/>
          <a:p>
            <a:r>
              <a:rPr lang="en-GB" sz="1200" dirty="0" smtClean="0">
                <a:solidFill>
                  <a:srgbClr val="FF0000"/>
                </a:solidFill>
              </a:rPr>
              <a:t>e.g. smoking</a:t>
            </a:r>
            <a:endParaRPr lang="en-GB" sz="1200" dirty="0">
              <a:solidFill>
                <a:srgbClr val="FF0000"/>
              </a:solidFill>
            </a:endParaRPr>
          </a:p>
        </p:txBody>
      </p:sp>
      <p:sp>
        <p:nvSpPr>
          <p:cNvPr id="13" name="TextBox 12"/>
          <p:cNvSpPr txBox="1"/>
          <p:nvPr/>
        </p:nvSpPr>
        <p:spPr>
          <a:xfrm>
            <a:off x="6346227" y="4580929"/>
            <a:ext cx="2342757" cy="276999"/>
          </a:xfrm>
          <a:prstGeom prst="rect">
            <a:avLst/>
          </a:prstGeom>
          <a:noFill/>
        </p:spPr>
        <p:txBody>
          <a:bodyPr wrap="none" rtlCol="0">
            <a:spAutoFit/>
          </a:bodyPr>
          <a:lstStyle/>
          <a:p>
            <a:r>
              <a:rPr lang="en-GB" sz="1200" dirty="0" smtClean="0">
                <a:solidFill>
                  <a:srgbClr val="FF0000"/>
                </a:solidFill>
              </a:rPr>
              <a:t>Lack of interval/continuous/fartlek</a:t>
            </a:r>
            <a:endParaRPr lang="en-GB" sz="1200" dirty="0">
              <a:solidFill>
                <a:srgbClr val="FF0000"/>
              </a:solidFill>
            </a:endParaRPr>
          </a:p>
        </p:txBody>
      </p:sp>
      <p:sp>
        <p:nvSpPr>
          <p:cNvPr id="14" name="TextBox 13"/>
          <p:cNvSpPr txBox="1"/>
          <p:nvPr/>
        </p:nvSpPr>
        <p:spPr>
          <a:xfrm>
            <a:off x="6331811" y="5495834"/>
            <a:ext cx="1852174" cy="276999"/>
          </a:xfrm>
          <a:prstGeom prst="rect">
            <a:avLst/>
          </a:prstGeom>
          <a:noFill/>
        </p:spPr>
        <p:txBody>
          <a:bodyPr wrap="none" rtlCol="0">
            <a:spAutoFit/>
          </a:bodyPr>
          <a:lstStyle/>
          <a:p>
            <a:r>
              <a:rPr lang="en-GB" sz="1200" dirty="0" smtClean="0">
                <a:solidFill>
                  <a:srgbClr val="FF0000"/>
                </a:solidFill>
              </a:rPr>
              <a:t>Lower VO2 Max in females</a:t>
            </a:r>
            <a:endParaRPr lang="en-GB" sz="1200" dirty="0">
              <a:solidFill>
                <a:srgbClr val="FF0000"/>
              </a:solidFill>
            </a:endParaRPr>
          </a:p>
        </p:txBody>
      </p:sp>
      <p:sp>
        <p:nvSpPr>
          <p:cNvPr id="15" name="TextBox 14"/>
          <p:cNvSpPr txBox="1"/>
          <p:nvPr/>
        </p:nvSpPr>
        <p:spPr>
          <a:xfrm>
            <a:off x="6331811" y="5723065"/>
            <a:ext cx="2403030" cy="276999"/>
          </a:xfrm>
          <a:prstGeom prst="rect">
            <a:avLst/>
          </a:prstGeom>
          <a:noFill/>
        </p:spPr>
        <p:txBody>
          <a:bodyPr wrap="none" rtlCol="0">
            <a:spAutoFit/>
          </a:bodyPr>
          <a:lstStyle/>
          <a:p>
            <a:r>
              <a:rPr lang="en-GB" sz="1200" dirty="0" smtClean="0">
                <a:solidFill>
                  <a:srgbClr val="FF0000"/>
                </a:solidFill>
              </a:rPr>
              <a:t>Higher % body fat = lower VO2 Max</a:t>
            </a:r>
            <a:endParaRPr lang="en-GB" sz="1200" dirty="0">
              <a:solidFill>
                <a:srgbClr val="FF0000"/>
              </a:solidFill>
            </a:endParaRPr>
          </a:p>
        </p:txBody>
      </p:sp>
      <p:sp>
        <p:nvSpPr>
          <p:cNvPr id="16" name="TextBox 15"/>
          <p:cNvSpPr txBox="1"/>
          <p:nvPr/>
        </p:nvSpPr>
        <p:spPr>
          <a:xfrm>
            <a:off x="6346227" y="4786266"/>
            <a:ext cx="2206373" cy="276999"/>
          </a:xfrm>
          <a:prstGeom prst="rect">
            <a:avLst/>
          </a:prstGeom>
          <a:noFill/>
        </p:spPr>
        <p:txBody>
          <a:bodyPr wrap="none" rtlCol="0">
            <a:spAutoFit/>
          </a:bodyPr>
          <a:lstStyle/>
          <a:p>
            <a:r>
              <a:rPr lang="en-GB" sz="1200" dirty="0" smtClean="0">
                <a:solidFill>
                  <a:srgbClr val="FF0000"/>
                </a:solidFill>
              </a:rPr>
              <a:t>Lower VO2 Max as you get older</a:t>
            </a:r>
            <a:endParaRPr lang="en-GB" sz="1200" dirty="0">
              <a:solidFill>
                <a:srgbClr val="FF0000"/>
              </a:solidFill>
            </a:endParaRPr>
          </a:p>
        </p:txBody>
      </p:sp>
      <p:sp>
        <p:nvSpPr>
          <p:cNvPr id="17" name="TextBox 16"/>
          <p:cNvSpPr txBox="1"/>
          <p:nvPr/>
        </p:nvSpPr>
        <p:spPr>
          <a:xfrm>
            <a:off x="6331811" y="5038381"/>
            <a:ext cx="2207720" cy="276999"/>
          </a:xfrm>
          <a:prstGeom prst="rect">
            <a:avLst/>
          </a:prstGeom>
          <a:noFill/>
        </p:spPr>
        <p:txBody>
          <a:bodyPr wrap="none" rtlCol="0">
            <a:spAutoFit/>
          </a:bodyPr>
          <a:lstStyle/>
          <a:p>
            <a:r>
              <a:rPr lang="en-GB" sz="1200" dirty="0" smtClean="0">
                <a:solidFill>
                  <a:srgbClr val="FF0000"/>
                </a:solidFill>
              </a:rPr>
              <a:t>e.g. smaller SV = lower VO2 Max</a:t>
            </a:r>
            <a:endParaRPr lang="en-GB" sz="1200" dirty="0">
              <a:solidFill>
                <a:srgbClr val="FF0000"/>
              </a:solidFill>
            </a:endParaRPr>
          </a:p>
        </p:txBody>
      </p:sp>
      <p:sp>
        <p:nvSpPr>
          <p:cNvPr id="18" name="TextBox 17"/>
          <p:cNvSpPr txBox="1"/>
          <p:nvPr/>
        </p:nvSpPr>
        <p:spPr>
          <a:xfrm>
            <a:off x="6346227" y="5306794"/>
            <a:ext cx="1371529" cy="276999"/>
          </a:xfrm>
          <a:prstGeom prst="rect">
            <a:avLst/>
          </a:prstGeom>
          <a:noFill/>
        </p:spPr>
        <p:txBody>
          <a:bodyPr wrap="none" rtlCol="0">
            <a:spAutoFit/>
          </a:bodyPr>
          <a:lstStyle/>
          <a:p>
            <a:r>
              <a:rPr lang="en-GB" sz="1200" dirty="0" smtClean="0">
                <a:solidFill>
                  <a:srgbClr val="FF0000"/>
                </a:solidFill>
              </a:rPr>
              <a:t>e.g. fewer ST fibres</a:t>
            </a:r>
            <a:endParaRPr lang="en-GB" sz="1200" dirty="0">
              <a:solidFill>
                <a:srgbClr val="FF0000"/>
              </a:solidFill>
            </a:endParaRPr>
          </a:p>
        </p:txBody>
      </p:sp>
    </p:spTree>
    <p:extLst>
      <p:ext uri="{BB962C8B-B14F-4D97-AF65-F5344CB8AC3E}">
        <p14:creationId xmlns:p14="http://schemas.microsoft.com/office/powerpoint/2010/main" val="2768888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500"/>
                                        <p:tgtEl>
                                          <p:spTgt spid="1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fade">
                                      <p:cBhvr>
                                        <p:cTn id="7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1333500"/>
            <a:ext cx="8594044" cy="4191000"/>
          </a:xfrm>
          <a:prstGeom prst="rect">
            <a:avLst/>
          </a:prstGeom>
        </p:spPr>
      </p:pic>
      <p:sp>
        <p:nvSpPr>
          <p:cNvPr id="5" name="TextBox 4"/>
          <p:cNvSpPr txBox="1"/>
          <p:nvPr/>
        </p:nvSpPr>
        <p:spPr>
          <a:xfrm>
            <a:off x="868594" y="2033362"/>
            <a:ext cx="1089786" cy="369332"/>
          </a:xfrm>
          <a:prstGeom prst="rect">
            <a:avLst/>
          </a:prstGeom>
          <a:noFill/>
        </p:spPr>
        <p:txBody>
          <a:bodyPr wrap="none" rtlCol="0">
            <a:spAutoFit/>
          </a:bodyPr>
          <a:lstStyle/>
          <a:p>
            <a:r>
              <a:rPr lang="en-GB" dirty="0" smtClean="0">
                <a:solidFill>
                  <a:srgbClr val="FF0000"/>
                </a:solidFill>
              </a:rPr>
              <a:t>Glycolysis</a:t>
            </a:r>
            <a:endParaRPr lang="en-GB" dirty="0">
              <a:solidFill>
                <a:srgbClr val="FF0000"/>
              </a:solidFill>
            </a:endParaRPr>
          </a:p>
        </p:txBody>
      </p:sp>
      <p:sp>
        <p:nvSpPr>
          <p:cNvPr id="6" name="TextBox 5"/>
          <p:cNvSpPr txBox="1"/>
          <p:nvPr/>
        </p:nvSpPr>
        <p:spPr>
          <a:xfrm>
            <a:off x="2598374" y="2027184"/>
            <a:ext cx="1568571" cy="369332"/>
          </a:xfrm>
          <a:prstGeom prst="rect">
            <a:avLst/>
          </a:prstGeom>
          <a:noFill/>
        </p:spPr>
        <p:txBody>
          <a:bodyPr wrap="none" rtlCol="0">
            <a:spAutoFit/>
          </a:bodyPr>
          <a:lstStyle/>
          <a:p>
            <a:r>
              <a:rPr lang="en-GB" dirty="0" smtClean="0">
                <a:solidFill>
                  <a:srgbClr val="FF0000"/>
                </a:solidFill>
              </a:rPr>
              <a:t>Beta Oxidation</a:t>
            </a:r>
            <a:endParaRPr lang="en-GB" dirty="0">
              <a:solidFill>
                <a:srgbClr val="FF0000"/>
              </a:solidFill>
            </a:endParaRPr>
          </a:p>
        </p:txBody>
      </p:sp>
      <p:cxnSp>
        <p:nvCxnSpPr>
          <p:cNvPr id="8" name="Straight Arrow Connector 7"/>
          <p:cNvCxnSpPr/>
          <p:nvPr/>
        </p:nvCxnSpPr>
        <p:spPr>
          <a:xfrm flipH="1">
            <a:off x="2895600" y="2418314"/>
            <a:ext cx="251254" cy="17849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29780" y="2451426"/>
            <a:ext cx="228600" cy="1524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7639" y="4038600"/>
            <a:ext cx="4572000" cy="1200329"/>
          </a:xfrm>
          <a:prstGeom prst="rect">
            <a:avLst/>
          </a:prstGeom>
        </p:spPr>
        <p:txBody>
          <a:bodyPr>
            <a:spAutoFit/>
          </a:bodyPr>
          <a:lstStyle/>
          <a:p>
            <a:pPr marL="628650" lvl="1" indent="-171450" algn="ctr" fontAlgn="base">
              <a:spcBef>
                <a:spcPct val="0"/>
              </a:spcBef>
              <a:spcAft>
                <a:spcPct val="0"/>
              </a:spcAft>
              <a:buFont typeface="Arial" panose="020B0604020202020204" pitchFamily="34" charset="0"/>
              <a:buChar char="•"/>
            </a:pPr>
            <a:r>
              <a:rPr lang="en-GB" altLang="en-US" sz="1200" dirty="0">
                <a:solidFill>
                  <a:srgbClr val="FF0000"/>
                </a:solidFill>
                <a:latin typeface="Arial" panose="020B0604020202020204" pitchFamily="34" charset="0"/>
                <a:cs typeface="Arial" panose="020B0604020202020204" pitchFamily="34" charset="0"/>
              </a:rPr>
              <a:t>Hydrogen (atoms) transported to the cristae of the mitochondria</a:t>
            </a:r>
          </a:p>
          <a:p>
            <a:pPr marL="628650" lvl="1" indent="-171450" algn="ctr" fontAlgn="base">
              <a:spcBef>
                <a:spcPct val="0"/>
              </a:spcBef>
              <a:spcAft>
                <a:spcPct val="0"/>
              </a:spcAft>
              <a:buFont typeface="Arial" panose="020B0604020202020204" pitchFamily="34" charset="0"/>
              <a:buChar char="•"/>
            </a:pPr>
            <a:r>
              <a:rPr lang="en-GB" altLang="en-US" sz="1200" dirty="0">
                <a:solidFill>
                  <a:srgbClr val="FF0000"/>
                </a:solidFill>
                <a:latin typeface="Arial" panose="020B0604020202020204" pitchFamily="34" charset="0"/>
                <a:cs typeface="Arial" panose="020B0604020202020204" pitchFamily="34" charset="0"/>
              </a:rPr>
              <a:t> Electrons removed from hydrogen are passed along by electron </a:t>
            </a:r>
            <a:r>
              <a:rPr lang="en-GB" altLang="en-US" sz="1200" dirty="0" smtClean="0">
                <a:solidFill>
                  <a:srgbClr val="FF0000"/>
                </a:solidFill>
                <a:latin typeface="Arial" panose="020B0604020202020204" pitchFamily="34" charset="0"/>
                <a:cs typeface="Arial" panose="020B0604020202020204" pitchFamily="34" charset="0"/>
              </a:rPr>
              <a:t>carriers</a:t>
            </a:r>
            <a:r>
              <a:rPr lang="en-GB" altLang="en-US" sz="1200" dirty="0">
                <a:solidFill>
                  <a:srgbClr val="FF0000"/>
                </a:solidFill>
                <a:latin typeface="Arial" panose="020B0604020202020204" pitchFamily="34" charset="0"/>
                <a:cs typeface="Arial" panose="020B0604020202020204" pitchFamily="34" charset="0"/>
              </a:rPr>
              <a:t>.</a:t>
            </a:r>
          </a:p>
          <a:p>
            <a:pPr marL="628650" lvl="1" indent="-171450" algn="ctr" fontAlgn="base">
              <a:spcBef>
                <a:spcPct val="0"/>
              </a:spcBef>
              <a:spcAft>
                <a:spcPct val="0"/>
              </a:spcAft>
              <a:buFont typeface="Arial" panose="020B0604020202020204" pitchFamily="34" charset="0"/>
              <a:buChar char="•"/>
            </a:pPr>
            <a:r>
              <a:rPr lang="en-GB" altLang="en-US" sz="1200" dirty="0">
                <a:solidFill>
                  <a:srgbClr val="FF0000"/>
                </a:solidFill>
                <a:latin typeface="Arial" panose="020B0604020202020204" pitchFamily="34" charset="0"/>
                <a:cs typeface="Arial" panose="020B0604020202020204" pitchFamily="34" charset="0"/>
              </a:rPr>
              <a:t> Oxygen combines with hydrogen to form water</a:t>
            </a:r>
          </a:p>
          <a:p>
            <a:pPr marL="628650" lvl="1" indent="-171450" algn="ctr" fontAlgn="base">
              <a:spcBef>
                <a:spcPct val="0"/>
              </a:spcBef>
              <a:spcAft>
                <a:spcPct val="0"/>
              </a:spcAft>
              <a:buFont typeface="Arial" panose="020B0604020202020204" pitchFamily="34" charset="0"/>
              <a:buChar char="•"/>
            </a:pPr>
            <a:r>
              <a:rPr lang="en-GB" altLang="en-US" sz="1200" dirty="0">
                <a:solidFill>
                  <a:srgbClr val="FF0000"/>
                </a:solidFill>
                <a:latin typeface="Arial" panose="020B0604020202020204" pitchFamily="34" charset="0"/>
                <a:cs typeface="Arial" panose="020B0604020202020204" pitchFamily="34" charset="0"/>
              </a:rPr>
              <a:t>Re-synthesis of </a:t>
            </a:r>
            <a:r>
              <a:rPr lang="en-GB" altLang="en-US" sz="1200" dirty="0" smtClean="0">
                <a:solidFill>
                  <a:srgbClr val="FF0000"/>
                </a:solidFill>
                <a:latin typeface="Arial" panose="020B0604020202020204" pitchFamily="34" charset="0"/>
                <a:cs typeface="Arial" panose="020B0604020202020204" pitchFamily="34" charset="0"/>
              </a:rPr>
              <a:t>34 ATP (much higher from fats) </a:t>
            </a:r>
            <a:endParaRPr lang="en-GB" altLang="en-US" sz="1200" dirty="0">
              <a:solidFill>
                <a:srgbClr val="FF0000"/>
              </a:solidFill>
              <a:latin typeface="Arial" panose="020B0604020202020204" pitchFamily="34" charset="0"/>
              <a:cs typeface="Arial" panose="020B0604020202020204" pitchFamily="34" charset="0"/>
            </a:endParaRPr>
          </a:p>
        </p:txBody>
      </p:sp>
      <p:sp>
        <p:nvSpPr>
          <p:cNvPr id="14" name="TextBox 13"/>
          <p:cNvSpPr txBox="1"/>
          <p:nvPr/>
        </p:nvSpPr>
        <p:spPr>
          <a:xfrm>
            <a:off x="4595977" y="1750185"/>
            <a:ext cx="2531334" cy="646331"/>
          </a:xfrm>
          <a:prstGeom prst="rect">
            <a:avLst/>
          </a:prstGeom>
          <a:noFill/>
        </p:spPr>
        <p:txBody>
          <a:bodyPr wrap="none" rtlCol="0">
            <a:spAutoFit/>
          </a:bodyPr>
          <a:lstStyle/>
          <a:p>
            <a:pPr marL="285750" indent="-285750">
              <a:buFont typeface="Arial" panose="020B0604020202020204" pitchFamily="34" charset="0"/>
              <a:buChar char="•"/>
            </a:pPr>
            <a:r>
              <a:rPr lang="en-GB" sz="1200" dirty="0" smtClean="0">
                <a:solidFill>
                  <a:srgbClr val="FF0000"/>
                </a:solidFill>
              </a:rPr>
              <a:t>Large quantities of ATP produced</a:t>
            </a:r>
          </a:p>
          <a:p>
            <a:pPr marL="285750" indent="-285750">
              <a:buFont typeface="Arial" panose="020B0604020202020204" pitchFamily="34" charset="0"/>
              <a:buChar char="•"/>
            </a:pPr>
            <a:r>
              <a:rPr lang="en-GB" sz="1200" dirty="0" smtClean="0">
                <a:solidFill>
                  <a:srgbClr val="FF0000"/>
                </a:solidFill>
              </a:rPr>
              <a:t>No harmful waste products</a:t>
            </a:r>
          </a:p>
          <a:p>
            <a:pPr marL="285750" indent="-285750">
              <a:buFont typeface="Arial" panose="020B0604020202020204" pitchFamily="34" charset="0"/>
              <a:buChar char="•"/>
            </a:pPr>
            <a:r>
              <a:rPr lang="en-GB" sz="1200" dirty="0" smtClean="0">
                <a:solidFill>
                  <a:srgbClr val="FF0000"/>
                </a:solidFill>
              </a:rPr>
              <a:t>Long duration</a:t>
            </a:r>
            <a:endParaRPr lang="en-GB" sz="1200" dirty="0">
              <a:solidFill>
                <a:srgbClr val="FF0000"/>
              </a:solidFill>
            </a:endParaRPr>
          </a:p>
        </p:txBody>
      </p:sp>
      <p:sp>
        <p:nvSpPr>
          <p:cNvPr id="15" name="TextBox 14"/>
          <p:cNvSpPr txBox="1"/>
          <p:nvPr/>
        </p:nvSpPr>
        <p:spPr>
          <a:xfrm>
            <a:off x="4521134" y="2991011"/>
            <a:ext cx="2864182" cy="646331"/>
          </a:xfrm>
          <a:prstGeom prst="rect">
            <a:avLst/>
          </a:prstGeom>
          <a:noFill/>
        </p:spPr>
        <p:txBody>
          <a:bodyPr wrap="none" rtlCol="0">
            <a:spAutoFit/>
          </a:bodyPr>
          <a:lstStyle/>
          <a:p>
            <a:pPr marL="285750" indent="-285750">
              <a:buFont typeface="Arial" panose="020B0604020202020204" pitchFamily="34" charset="0"/>
              <a:buChar char="•"/>
            </a:pPr>
            <a:r>
              <a:rPr lang="en-GB" sz="1200" dirty="0" smtClean="0">
                <a:solidFill>
                  <a:srgbClr val="FF0000"/>
                </a:solidFill>
              </a:rPr>
              <a:t>Can not fuel high intensity work</a:t>
            </a:r>
          </a:p>
          <a:p>
            <a:pPr marL="285750" indent="-285750">
              <a:buFont typeface="Arial" panose="020B0604020202020204" pitchFamily="34" charset="0"/>
              <a:buChar char="•"/>
            </a:pPr>
            <a:r>
              <a:rPr lang="en-GB" sz="1200" dirty="0" smtClean="0">
                <a:solidFill>
                  <a:srgbClr val="FF0000"/>
                </a:solidFill>
              </a:rPr>
              <a:t>Requires large amounts of oxygen</a:t>
            </a:r>
          </a:p>
          <a:p>
            <a:pPr marL="285750" indent="-285750">
              <a:buFont typeface="Arial" panose="020B0604020202020204" pitchFamily="34" charset="0"/>
              <a:buChar char="•"/>
            </a:pPr>
            <a:r>
              <a:rPr lang="en-GB" sz="1200" dirty="0" smtClean="0">
                <a:solidFill>
                  <a:srgbClr val="FF0000"/>
                </a:solidFill>
              </a:rPr>
              <a:t>ATP not readily available/ slow release</a:t>
            </a:r>
          </a:p>
        </p:txBody>
      </p:sp>
      <p:sp>
        <p:nvSpPr>
          <p:cNvPr id="16" name="TextBox 15"/>
          <p:cNvSpPr txBox="1"/>
          <p:nvPr/>
        </p:nvSpPr>
        <p:spPr>
          <a:xfrm>
            <a:off x="5237516" y="4572000"/>
            <a:ext cx="1431417" cy="369332"/>
          </a:xfrm>
          <a:prstGeom prst="rect">
            <a:avLst/>
          </a:prstGeom>
          <a:noFill/>
        </p:spPr>
        <p:txBody>
          <a:bodyPr wrap="none" rtlCol="0">
            <a:spAutoFit/>
          </a:bodyPr>
          <a:lstStyle/>
          <a:p>
            <a:r>
              <a:rPr lang="en-GB" dirty="0" smtClean="0">
                <a:solidFill>
                  <a:srgbClr val="FF0000"/>
                </a:solidFill>
              </a:rPr>
              <a:t>34 – 36 ATP   </a:t>
            </a:r>
            <a:endParaRPr lang="en-GB" dirty="0">
              <a:solidFill>
                <a:srgbClr val="FF0000"/>
              </a:solidFill>
            </a:endParaRPr>
          </a:p>
        </p:txBody>
      </p:sp>
      <p:cxnSp>
        <p:nvCxnSpPr>
          <p:cNvPr id="17" name="Straight Arrow Connector 16"/>
          <p:cNvCxnSpPr/>
          <p:nvPr/>
        </p:nvCxnSpPr>
        <p:spPr>
          <a:xfrm flipV="1">
            <a:off x="7696200" y="2113514"/>
            <a:ext cx="0" cy="3048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655205" y="2178376"/>
            <a:ext cx="958660" cy="276999"/>
          </a:xfrm>
          <a:prstGeom prst="rect">
            <a:avLst/>
          </a:prstGeom>
          <a:noFill/>
        </p:spPr>
        <p:txBody>
          <a:bodyPr wrap="none" rtlCol="0">
            <a:spAutoFit/>
          </a:bodyPr>
          <a:lstStyle/>
          <a:p>
            <a:r>
              <a:rPr lang="en-GB" sz="1200" dirty="0" smtClean="0">
                <a:solidFill>
                  <a:srgbClr val="FF0000"/>
                </a:solidFill>
              </a:rPr>
              <a:t>Surface area</a:t>
            </a:r>
            <a:endParaRPr lang="en-GB" sz="1200" dirty="0">
              <a:solidFill>
                <a:srgbClr val="FF0000"/>
              </a:solidFill>
            </a:endParaRPr>
          </a:p>
        </p:txBody>
      </p:sp>
      <p:cxnSp>
        <p:nvCxnSpPr>
          <p:cNvPr id="21" name="Straight Arrow Connector 20"/>
          <p:cNvCxnSpPr/>
          <p:nvPr/>
        </p:nvCxnSpPr>
        <p:spPr>
          <a:xfrm flipV="1">
            <a:off x="7727218" y="2694087"/>
            <a:ext cx="0" cy="3048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722679" y="2723745"/>
            <a:ext cx="928203" cy="276999"/>
          </a:xfrm>
          <a:prstGeom prst="rect">
            <a:avLst/>
          </a:prstGeom>
          <a:noFill/>
        </p:spPr>
        <p:txBody>
          <a:bodyPr wrap="none" rtlCol="0">
            <a:spAutoFit/>
          </a:bodyPr>
          <a:lstStyle/>
          <a:p>
            <a:r>
              <a:rPr lang="en-GB" sz="1200" dirty="0" smtClean="0">
                <a:solidFill>
                  <a:srgbClr val="FF0000"/>
                </a:solidFill>
              </a:rPr>
              <a:t>recruitment</a:t>
            </a:r>
            <a:endParaRPr lang="en-GB" sz="1200" dirty="0">
              <a:solidFill>
                <a:srgbClr val="FF0000"/>
              </a:solidFill>
            </a:endParaRPr>
          </a:p>
        </p:txBody>
      </p:sp>
      <p:cxnSp>
        <p:nvCxnSpPr>
          <p:cNvPr id="23" name="Straight Arrow Connector 22"/>
          <p:cNvCxnSpPr/>
          <p:nvPr/>
        </p:nvCxnSpPr>
        <p:spPr>
          <a:xfrm flipV="1">
            <a:off x="7764162" y="3314176"/>
            <a:ext cx="0" cy="3048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772400" y="3343072"/>
            <a:ext cx="1048429" cy="276999"/>
          </a:xfrm>
          <a:prstGeom prst="rect">
            <a:avLst/>
          </a:prstGeom>
          <a:noFill/>
        </p:spPr>
        <p:txBody>
          <a:bodyPr wrap="none" rtlCol="0">
            <a:spAutoFit/>
          </a:bodyPr>
          <a:lstStyle/>
          <a:p>
            <a:r>
              <a:rPr lang="en-GB" sz="1200" dirty="0" smtClean="0">
                <a:solidFill>
                  <a:srgbClr val="FF0000"/>
                </a:solidFill>
              </a:rPr>
              <a:t>Size / number</a:t>
            </a:r>
            <a:endParaRPr lang="en-GB" sz="1200" dirty="0">
              <a:solidFill>
                <a:srgbClr val="FF0000"/>
              </a:solidFill>
            </a:endParaRPr>
          </a:p>
        </p:txBody>
      </p:sp>
      <p:cxnSp>
        <p:nvCxnSpPr>
          <p:cNvPr id="25" name="Straight Arrow Connector 24"/>
          <p:cNvCxnSpPr/>
          <p:nvPr/>
        </p:nvCxnSpPr>
        <p:spPr>
          <a:xfrm flipV="1">
            <a:off x="7751805" y="3934599"/>
            <a:ext cx="0" cy="3048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751805" y="3932408"/>
            <a:ext cx="912429" cy="276999"/>
          </a:xfrm>
          <a:prstGeom prst="rect">
            <a:avLst/>
          </a:prstGeom>
          <a:noFill/>
        </p:spPr>
        <p:txBody>
          <a:bodyPr wrap="none" rtlCol="0">
            <a:spAutoFit/>
          </a:bodyPr>
          <a:lstStyle/>
          <a:p>
            <a:r>
              <a:rPr lang="en-GB" sz="1200" dirty="0" smtClean="0">
                <a:solidFill>
                  <a:srgbClr val="FF0000"/>
                </a:solidFill>
              </a:rPr>
              <a:t>No. of RBCs</a:t>
            </a:r>
            <a:endParaRPr lang="en-GB" sz="1200" dirty="0">
              <a:solidFill>
                <a:srgbClr val="FF0000"/>
              </a:solidFill>
            </a:endParaRPr>
          </a:p>
        </p:txBody>
      </p:sp>
      <p:cxnSp>
        <p:nvCxnSpPr>
          <p:cNvPr id="27" name="Straight Arrow Connector 26"/>
          <p:cNvCxnSpPr/>
          <p:nvPr/>
        </p:nvCxnSpPr>
        <p:spPr>
          <a:xfrm flipV="1">
            <a:off x="7801232" y="4486364"/>
            <a:ext cx="0" cy="3048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7801232" y="4521744"/>
            <a:ext cx="340734" cy="276999"/>
          </a:xfrm>
          <a:prstGeom prst="rect">
            <a:avLst/>
          </a:prstGeom>
          <a:noFill/>
        </p:spPr>
        <p:txBody>
          <a:bodyPr wrap="none" rtlCol="0">
            <a:spAutoFit/>
          </a:bodyPr>
          <a:lstStyle/>
          <a:p>
            <a:r>
              <a:rPr lang="en-GB" sz="1200" dirty="0" smtClean="0">
                <a:solidFill>
                  <a:srgbClr val="FF0000"/>
                </a:solidFill>
              </a:rPr>
              <a:t>SV</a:t>
            </a:r>
            <a:endParaRPr lang="en-GB" sz="1200" dirty="0">
              <a:solidFill>
                <a:srgbClr val="FF0000"/>
              </a:solidFill>
            </a:endParaRPr>
          </a:p>
        </p:txBody>
      </p:sp>
      <p:cxnSp>
        <p:nvCxnSpPr>
          <p:cNvPr id="29" name="Straight Arrow Connector 28"/>
          <p:cNvCxnSpPr/>
          <p:nvPr/>
        </p:nvCxnSpPr>
        <p:spPr>
          <a:xfrm flipV="1">
            <a:off x="7780638" y="5086529"/>
            <a:ext cx="0" cy="3048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7764162" y="5086529"/>
            <a:ext cx="1241045" cy="276999"/>
          </a:xfrm>
          <a:prstGeom prst="rect">
            <a:avLst/>
          </a:prstGeom>
          <a:noFill/>
        </p:spPr>
        <p:txBody>
          <a:bodyPr wrap="none" rtlCol="0">
            <a:spAutoFit/>
          </a:bodyPr>
          <a:lstStyle/>
          <a:p>
            <a:r>
              <a:rPr lang="en-GB" sz="1200" dirty="0" smtClean="0">
                <a:solidFill>
                  <a:srgbClr val="FF0000"/>
                </a:solidFill>
              </a:rPr>
              <a:t>Density/ number</a:t>
            </a:r>
            <a:endParaRPr lang="en-GB" sz="1200" dirty="0">
              <a:solidFill>
                <a:srgbClr val="FF0000"/>
              </a:solidFill>
            </a:endParaRPr>
          </a:p>
        </p:txBody>
      </p:sp>
    </p:spTree>
    <p:extLst>
      <p:ext uri="{BB962C8B-B14F-4D97-AF65-F5344CB8AC3E}">
        <p14:creationId xmlns:p14="http://schemas.microsoft.com/office/powerpoint/2010/main" val="955475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fade">
                                      <p:cBhvr>
                                        <p:cTn id="27" dur="500"/>
                                        <p:tgtEl>
                                          <p:spTgt spid="1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xEl>
                                              <p:pRg st="1" end="1"/>
                                            </p:txEl>
                                          </p:spTgt>
                                        </p:tgtEl>
                                        <p:attrNameLst>
                                          <p:attrName>style.visibility</p:attrName>
                                        </p:attrNameLst>
                                      </p:cBhvr>
                                      <p:to>
                                        <p:strVal val="visible"/>
                                      </p:to>
                                    </p:set>
                                    <p:animEffect transition="in" filter="fade">
                                      <p:cBhvr>
                                        <p:cTn id="32" dur="500"/>
                                        <p:tgtEl>
                                          <p:spTgt spid="1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
                                            <p:txEl>
                                              <p:pRg st="2" end="2"/>
                                            </p:txEl>
                                          </p:spTgt>
                                        </p:tgtEl>
                                        <p:attrNameLst>
                                          <p:attrName>style.visibility</p:attrName>
                                        </p:attrNameLst>
                                      </p:cBhvr>
                                      <p:to>
                                        <p:strVal val="visible"/>
                                      </p:to>
                                    </p:set>
                                    <p:animEffect transition="in" filter="fade">
                                      <p:cBhvr>
                                        <p:cTn id="37" dur="500"/>
                                        <p:tgtEl>
                                          <p:spTgt spid="1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
                                            <p:txEl>
                                              <p:pRg st="3" end="3"/>
                                            </p:txEl>
                                          </p:spTgt>
                                        </p:tgtEl>
                                        <p:attrNameLst>
                                          <p:attrName>style.visibility</p:attrName>
                                        </p:attrNameLst>
                                      </p:cBhvr>
                                      <p:to>
                                        <p:strVal val="visible"/>
                                      </p:to>
                                    </p:set>
                                    <p:animEffect transition="in" filter="fade">
                                      <p:cBhvr>
                                        <p:cTn id="42" dur="500"/>
                                        <p:tgtEl>
                                          <p:spTgt spid="1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4">
                                            <p:txEl>
                                              <p:pRg st="0" end="0"/>
                                            </p:txEl>
                                          </p:spTgt>
                                        </p:tgtEl>
                                        <p:attrNameLst>
                                          <p:attrName>style.visibility</p:attrName>
                                        </p:attrNameLst>
                                      </p:cBhvr>
                                      <p:to>
                                        <p:strVal val="visible"/>
                                      </p:to>
                                    </p:set>
                                    <p:animEffect transition="in" filter="fade">
                                      <p:cBhvr>
                                        <p:cTn id="47" dur="500"/>
                                        <p:tgtEl>
                                          <p:spTgt spid="14">
                                            <p:txEl>
                                              <p:pRg st="0" end="0"/>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4">
                                            <p:txEl>
                                              <p:pRg st="1" end="1"/>
                                            </p:txEl>
                                          </p:spTgt>
                                        </p:tgtEl>
                                        <p:attrNameLst>
                                          <p:attrName>style.visibility</p:attrName>
                                        </p:attrNameLst>
                                      </p:cBhvr>
                                      <p:to>
                                        <p:strVal val="visible"/>
                                      </p:to>
                                    </p:set>
                                    <p:animEffect transition="in" filter="fade">
                                      <p:cBhvr>
                                        <p:cTn id="50" dur="500"/>
                                        <p:tgtEl>
                                          <p:spTgt spid="14">
                                            <p:txEl>
                                              <p:pRg st="1" end="1"/>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4">
                                            <p:txEl>
                                              <p:pRg st="2" end="2"/>
                                            </p:txEl>
                                          </p:spTgt>
                                        </p:tgtEl>
                                        <p:attrNameLst>
                                          <p:attrName>style.visibility</p:attrName>
                                        </p:attrNameLst>
                                      </p:cBhvr>
                                      <p:to>
                                        <p:strVal val="visible"/>
                                      </p:to>
                                    </p:set>
                                    <p:animEffect transition="in" filter="fade">
                                      <p:cBhvr>
                                        <p:cTn id="53" dur="500"/>
                                        <p:tgtEl>
                                          <p:spTgt spid="14">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15">
                                            <p:txEl>
                                              <p:pRg st="0" end="0"/>
                                            </p:txEl>
                                          </p:spTgt>
                                        </p:tgtEl>
                                        <p:attrNameLst>
                                          <p:attrName>style.visibility</p:attrName>
                                        </p:attrNameLst>
                                      </p:cBhvr>
                                      <p:to>
                                        <p:strVal val="visible"/>
                                      </p:to>
                                    </p:set>
                                    <p:animEffect transition="in" filter="fade">
                                      <p:cBhvr>
                                        <p:cTn id="58" dur="500"/>
                                        <p:tgtEl>
                                          <p:spTgt spid="15">
                                            <p:txEl>
                                              <p:pRg st="0" end="0"/>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15">
                                            <p:txEl>
                                              <p:pRg st="1" end="1"/>
                                            </p:txEl>
                                          </p:spTgt>
                                        </p:tgtEl>
                                        <p:attrNameLst>
                                          <p:attrName>style.visibility</p:attrName>
                                        </p:attrNameLst>
                                      </p:cBhvr>
                                      <p:to>
                                        <p:strVal val="visible"/>
                                      </p:to>
                                    </p:set>
                                    <p:animEffect transition="in" filter="fade">
                                      <p:cBhvr>
                                        <p:cTn id="61" dur="500"/>
                                        <p:tgtEl>
                                          <p:spTgt spid="15">
                                            <p:txEl>
                                              <p:pRg st="1" end="1"/>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15">
                                            <p:txEl>
                                              <p:pRg st="2" end="2"/>
                                            </p:txEl>
                                          </p:spTgt>
                                        </p:tgtEl>
                                        <p:attrNameLst>
                                          <p:attrName>style.visibility</p:attrName>
                                        </p:attrNameLst>
                                      </p:cBhvr>
                                      <p:to>
                                        <p:strVal val="visible"/>
                                      </p:to>
                                    </p:set>
                                    <p:animEffect transition="in" filter="fade">
                                      <p:cBhvr>
                                        <p:cTn id="64" dur="500"/>
                                        <p:tgtEl>
                                          <p:spTgt spid="15">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16">
                                            <p:txEl>
                                              <p:pRg st="0" end="0"/>
                                            </p:txEl>
                                          </p:spTgt>
                                        </p:tgtEl>
                                        <p:attrNameLst>
                                          <p:attrName>style.visibility</p:attrName>
                                        </p:attrNameLst>
                                      </p:cBhvr>
                                      <p:to>
                                        <p:strVal val="visible"/>
                                      </p:to>
                                    </p:set>
                                    <p:animEffect transition="in" filter="fade">
                                      <p:cBhvr>
                                        <p:cTn id="69" dur="500"/>
                                        <p:tgtEl>
                                          <p:spTgt spid="16">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17"/>
                                        </p:tgtEl>
                                        <p:attrNameLst>
                                          <p:attrName>style.visibility</p:attrName>
                                        </p:attrNameLst>
                                      </p:cBhvr>
                                      <p:to>
                                        <p:strVal val="visible"/>
                                      </p:to>
                                    </p:set>
                                    <p:animEffect transition="in" filter="fade">
                                      <p:cBhvr>
                                        <p:cTn id="74" dur="500"/>
                                        <p:tgtEl>
                                          <p:spTgt spid="17"/>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fade">
                                      <p:cBhvr>
                                        <p:cTn id="79" dur="500"/>
                                        <p:tgtEl>
                                          <p:spTgt spid="21"/>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fade">
                                      <p:cBhvr>
                                        <p:cTn id="84" dur="500"/>
                                        <p:tgtEl>
                                          <p:spTgt spid="23"/>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nodeType="clickEffect">
                                  <p:stCondLst>
                                    <p:cond delay="0"/>
                                  </p:stCondLst>
                                  <p:childTnLst>
                                    <p:set>
                                      <p:cBhvr>
                                        <p:cTn id="88" dur="1" fill="hold">
                                          <p:stCondLst>
                                            <p:cond delay="0"/>
                                          </p:stCondLst>
                                        </p:cTn>
                                        <p:tgtEl>
                                          <p:spTgt spid="25"/>
                                        </p:tgtEl>
                                        <p:attrNameLst>
                                          <p:attrName>style.visibility</p:attrName>
                                        </p:attrNameLst>
                                      </p:cBhvr>
                                      <p:to>
                                        <p:strVal val="visible"/>
                                      </p:to>
                                    </p:set>
                                    <p:animEffect transition="in" filter="fade">
                                      <p:cBhvr>
                                        <p:cTn id="89" dur="500"/>
                                        <p:tgtEl>
                                          <p:spTgt spid="25"/>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nodeType="click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fade">
                                      <p:cBhvr>
                                        <p:cTn id="94" dur="500"/>
                                        <p:tgtEl>
                                          <p:spTgt spid="27"/>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nodeType="clickEffect">
                                  <p:stCondLst>
                                    <p:cond delay="0"/>
                                  </p:stCondLst>
                                  <p:childTnLst>
                                    <p:set>
                                      <p:cBhvr>
                                        <p:cTn id="98" dur="1" fill="hold">
                                          <p:stCondLst>
                                            <p:cond delay="0"/>
                                          </p:stCondLst>
                                        </p:cTn>
                                        <p:tgtEl>
                                          <p:spTgt spid="29"/>
                                        </p:tgtEl>
                                        <p:attrNameLst>
                                          <p:attrName>style.visibility</p:attrName>
                                        </p:attrNameLst>
                                      </p:cBhvr>
                                      <p:to>
                                        <p:strVal val="visible"/>
                                      </p:to>
                                    </p:set>
                                    <p:animEffect transition="in" filter="fade">
                                      <p:cBhvr>
                                        <p:cTn id="99" dur="500"/>
                                        <p:tgtEl>
                                          <p:spTgt spid="29"/>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20"/>
                                        </p:tgtEl>
                                        <p:attrNameLst>
                                          <p:attrName>style.visibility</p:attrName>
                                        </p:attrNameLst>
                                      </p:cBhvr>
                                      <p:to>
                                        <p:strVal val="visible"/>
                                      </p:to>
                                    </p:set>
                                    <p:animEffect transition="in" filter="fade">
                                      <p:cBhvr>
                                        <p:cTn id="104" dur="500"/>
                                        <p:tgtEl>
                                          <p:spTgt spid="20"/>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22"/>
                                        </p:tgtEl>
                                        <p:attrNameLst>
                                          <p:attrName>style.visibility</p:attrName>
                                        </p:attrNameLst>
                                      </p:cBhvr>
                                      <p:to>
                                        <p:strVal val="visible"/>
                                      </p:to>
                                    </p:set>
                                    <p:animEffect transition="in" filter="fade">
                                      <p:cBhvr>
                                        <p:cTn id="109" dur="500"/>
                                        <p:tgtEl>
                                          <p:spTgt spid="22"/>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24"/>
                                        </p:tgtEl>
                                        <p:attrNameLst>
                                          <p:attrName>style.visibility</p:attrName>
                                        </p:attrNameLst>
                                      </p:cBhvr>
                                      <p:to>
                                        <p:strVal val="visible"/>
                                      </p:to>
                                    </p:set>
                                    <p:animEffect transition="in" filter="fade">
                                      <p:cBhvr>
                                        <p:cTn id="114" dur="500"/>
                                        <p:tgtEl>
                                          <p:spTgt spid="24"/>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26"/>
                                        </p:tgtEl>
                                        <p:attrNameLst>
                                          <p:attrName>style.visibility</p:attrName>
                                        </p:attrNameLst>
                                      </p:cBhvr>
                                      <p:to>
                                        <p:strVal val="visible"/>
                                      </p:to>
                                    </p:set>
                                    <p:animEffect transition="in" filter="fade">
                                      <p:cBhvr>
                                        <p:cTn id="119" dur="500"/>
                                        <p:tgtEl>
                                          <p:spTgt spid="26"/>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28"/>
                                        </p:tgtEl>
                                        <p:attrNameLst>
                                          <p:attrName>style.visibility</p:attrName>
                                        </p:attrNameLst>
                                      </p:cBhvr>
                                      <p:to>
                                        <p:strVal val="visible"/>
                                      </p:to>
                                    </p:set>
                                    <p:animEffect transition="in" filter="fade">
                                      <p:cBhvr>
                                        <p:cTn id="124" dur="500"/>
                                        <p:tgtEl>
                                          <p:spTgt spid="28"/>
                                        </p:tgtEl>
                                      </p:cBhvr>
                                    </p:animEffect>
                                  </p:childTnLst>
                                </p:cTn>
                              </p:par>
                            </p:childTnLst>
                          </p:cTn>
                        </p:par>
                      </p:childTnLst>
                    </p:cTn>
                  </p:par>
                  <p:par>
                    <p:cTn id="125" fill="hold">
                      <p:stCondLst>
                        <p:cond delay="indefinite"/>
                      </p:stCondLst>
                      <p:childTnLst>
                        <p:par>
                          <p:cTn id="126" fill="hold">
                            <p:stCondLst>
                              <p:cond delay="0"/>
                            </p:stCondLst>
                            <p:childTnLst>
                              <p:par>
                                <p:cTn id="127" presetID="10" presetClass="entr" presetSubtype="0" fill="hold" grpId="0" nodeType="clickEffect">
                                  <p:stCondLst>
                                    <p:cond delay="0"/>
                                  </p:stCondLst>
                                  <p:childTnLst>
                                    <p:set>
                                      <p:cBhvr>
                                        <p:cTn id="128" dur="1" fill="hold">
                                          <p:stCondLst>
                                            <p:cond delay="0"/>
                                          </p:stCondLst>
                                        </p:cTn>
                                        <p:tgtEl>
                                          <p:spTgt spid="30"/>
                                        </p:tgtEl>
                                        <p:attrNameLst>
                                          <p:attrName>style.visibility</p:attrName>
                                        </p:attrNameLst>
                                      </p:cBhvr>
                                      <p:to>
                                        <p:strVal val="visible"/>
                                      </p:to>
                                    </p:set>
                                    <p:animEffect transition="in" filter="fade">
                                      <p:cBhvr>
                                        <p:cTn id="12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0" grpId="0"/>
      <p:bldP spid="22" grpId="0"/>
      <p:bldP spid="24" grpId="0"/>
      <p:bldP spid="26" grpId="0"/>
      <p:bldP spid="28"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85800" y="1143000"/>
            <a:ext cx="7820394" cy="4114800"/>
          </a:xfrm>
          <a:prstGeom prst="rect">
            <a:avLst/>
          </a:prstGeom>
        </p:spPr>
      </p:pic>
      <p:sp>
        <p:nvSpPr>
          <p:cNvPr id="5" name="TextBox 4"/>
          <p:cNvSpPr txBox="1"/>
          <p:nvPr/>
        </p:nvSpPr>
        <p:spPr>
          <a:xfrm>
            <a:off x="2667000" y="4257418"/>
            <a:ext cx="1136017" cy="276999"/>
          </a:xfrm>
          <a:prstGeom prst="rect">
            <a:avLst/>
          </a:prstGeom>
          <a:noFill/>
        </p:spPr>
        <p:txBody>
          <a:bodyPr wrap="none" rtlCol="0">
            <a:spAutoFit/>
          </a:bodyPr>
          <a:lstStyle/>
          <a:p>
            <a:r>
              <a:rPr lang="en-GB" sz="1200" b="1" dirty="0" smtClean="0">
                <a:solidFill>
                  <a:schemeClr val="tx2"/>
                </a:solidFill>
              </a:rPr>
              <a:t>1 ATP per 1 PC </a:t>
            </a:r>
            <a:endParaRPr lang="en-GB" sz="1200" b="1" dirty="0">
              <a:solidFill>
                <a:schemeClr val="tx2"/>
              </a:solidFill>
            </a:endParaRPr>
          </a:p>
        </p:txBody>
      </p:sp>
      <p:sp>
        <p:nvSpPr>
          <p:cNvPr id="6" name="TextBox 5"/>
          <p:cNvSpPr txBox="1"/>
          <p:nvPr/>
        </p:nvSpPr>
        <p:spPr>
          <a:xfrm>
            <a:off x="4737229" y="4272350"/>
            <a:ext cx="1417376" cy="276999"/>
          </a:xfrm>
          <a:prstGeom prst="rect">
            <a:avLst/>
          </a:prstGeom>
          <a:noFill/>
        </p:spPr>
        <p:txBody>
          <a:bodyPr wrap="none" rtlCol="0">
            <a:spAutoFit/>
          </a:bodyPr>
          <a:lstStyle/>
          <a:p>
            <a:r>
              <a:rPr lang="en-GB" sz="1200" b="1" dirty="0">
                <a:solidFill>
                  <a:schemeClr val="tx2"/>
                </a:solidFill>
              </a:rPr>
              <a:t>2</a:t>
            </a:r>
            <a:r>
              <a:rPr lang="en-GB" sz="1200" b="1" dirty="0" smtClean="0">
                <a:solidFill>
                  <a:schemeClr val="tx2"/>
                </a:solidFill>
              </a:rPr>
              <a:t> ATP per 1 glucose</a:t>
            </a:r>
            <a:endParaRPr lang="en-GB" sz="1200" b="1" dirty="0">
              <a:solidFill>
                <a:schemeClr val="tx2"/>
              </a:solidFill>
            </a:endParaRPr>
          </a:p>
        </p:txBody>
      </p:sp>
      <p:sp>
        <p:nvSpPr>
          <p:cNvPr id="7" name="TextBox 6"/>
          <p:cNvSpPr txBox="1"/>
          <p:nvPr/>
        </p:nvSpPr>
        <p:spPr>
          <a:xfrm>
            <a:off x="4495800" y="4546261"/>
            <a:ext cx="1989584" cy="276999"/>
          </a:xfrm>
          <a:prstGeom prst="rect">
            <a:avLst/>
          </a:prstGeom>
          <a:noFill/>
        </p:spPr>
        <p:txBody>
          <a:bodyPr wrap="none" rtlCol="0">
            <a:spAutoFit/>
          </a:bodyPr>
          <a:lstStyle/>
          <a:p>
            <a:r>
              <a:rPr lang="en-GB" sz="1200" b="1" dirty="0" smtClean="0">
                <a:solidFill>
                  <a:schemeClr val="tx2"/>
                </a:solidFill>
              </a:rPr>
              <a:t>10s – 2 mins – high intensity</a:t>
            </a:r>
            <a:endParaRPr lang="en-GB" sz="1200" b="1" dirty="0">
              <a:solidFill>
                <a:schemeClr val="tx2"/>
              </a:solidFill>
            </a:endParaRPr>
          </a:p>
        </p:txBody>
      </p:sp>
      <p:sp>
        <p:nvSpPr>
          <p:cNvPr id="8" name="TextBox 7"/>
          <p:cNvSpPr txBox="1"/>
          <p:nvPr/>
        </p:nvSpPr>
        <p:spPr>
          <a:xfrm>
            <a:off x="2286000" y="4810909"/>
            <a:ext cx="2026983" cy="276999"/>
          </a:xfrm>
          <a:prstGeom prst="rect">
            <a:avLst/>
          </a:prstGeom>
          <a:noFill/>
        </p:spPr>
        <p:txBody>
          <a:bodyPr wrap="square" rtlCol="0">
            <a:spAutoFit/>
          </a:bodyPr>
          <a:lstStyle/>
          <a:p>
            <a:r>
              <a:rPr lang="en-GB" sz="1200" dirty="0" smtClean="0">
                <a:solidFill>
                  <a:schemeClr val="tx2"/>
                </a:solidFill>
              </a:rPr>
              <a:t>Sprinting down wing </a:t>
            </a:r>
            <a:endParaRPr lang="en-GB" sz="1200" dirty="0">
              <a:solidFill>
                <a:schemeClr val="tx2"/>
              </a:solidFill>
            </a:endParaRPr>
          </a:p>
        </p:txBody>
      </p:sp>
      <p:sp>
        <p:nvSpPr>
          <p:cNvPr id="9" name="TextBox 8"/>
          <p:cNvSpPr txBox="1"/>
          <p:nvPr/>
        </p:nvSpPr>
        <p:spPr>
          <a:xfrm>
            <a:off x="4800600" y="4823260"/>
            <a:ext cx="2026983" cy="276999"/>
          </a:xfrm>
          <a:prstGeom prst="rect">
            <a:avLst/>
          </a:prstGeom>
          <a:noFill/>
        </p:spPr>
        <p:txBody>
          <a:bodyPr wrap="square" rtlCol="0">
            <a:spAutoFit/>
          </a:bodyPr>
          <a:lstStyle/>
          <a:p>
            <a:r>
              <a:rPr lang="en-GB" sz="1200" dirty="0" smtClean="0">
                <a:solidFill>
                  <a:schemeClr val="tx2"/>
                </a:solidFill>
              </a:rPr>
              <a:t>400m sprint </a:t>
            </a:r>
            <a:endParaRPr lang="en-GB" sz="1200" dirty="0">
              <a:solidFill>
                <a:schemeClr val="tx2"/>
              </a:solidFill>
            </a:endParaRPr>
          </a:p>
        </p:txBody>
      </p:sp>
      <p:sp>
        <p:nvSpPr>
          <p:cNvPr id="10" name="TextBox 9"/>
          <p:cNvSpPr txBox="1"/>
          <p:nvPr/>
        </p:nvSpPr>
        <p:spPr>
          <a:xfrm>
            <a:off x="6856566" y="2667000"/>
            <a:ext cx="1982633" cy="738664"/>
          </a:xfrm>
          <a:prstGeom prst="rect">
            <a:avLst/>
          </a:prstGeom>
          <a:noFill/>
        </p:spPr>
        <p:txBody>
          <a:bodyPr wrap="square" rtlCol="0">
            <a:spAutoFit/>
          </a:bodyPr>
          <a:lstStyle/>
          <a:p>
            <a:r>
              <a:rPr lang="en-GB" sz="1400" dirty="0" smtClean="0">
                <a:solidFill>
                  <a:schemeClr val="tx2"/>
                </a:solidFill>
              </a:rPr>
              <a:t>The point where blood lactate dramatically increases to 4mmol/L</a:t>
            </a:r>
            <a:endParaRPr lang="en-GB" sz="1400" dirty="0">
              <a:solidFill>
                <a:schemeClr val="tx2"/>
              </a:solidFill>
            </a:endParaRPr>
          </a:p>
        </p:txBody>
      </p:sp>
      <p:sp>
        <p:nvSpPr>
          <p:cNvPr id="11" name="TextBox 10"/>
          <p:cNvSpPr txBox="1"/>
          <p:nvPr/>
        </p:nvSpPr>
        <p:spPr>
          <a:xfrm>
            <a:off x="6926500" y="4207706"/>
            <a:ext cx="1982633" cy="954107"/>
          </a:xfrm>
          <a:prstGeom prst="rect">
            <a:avLst/>
          </a:prstGeom>
          <a:noFill/>
        </p:spPr>
        <p:txBody>
          <a:bodyPr wrap="square" rtlCol="0">
            <a:spAutoFit/>
          </a:bodyPr>
          <a:lstStyle/>
          <a:p>
            <a:r>
              <a:rPr lang="en-GB" sz="1400" dirty="0" smtClean="0">
                <a:solidFill>
                  <a:schemeClr val="tx2"/>
                </a:solidFill>
              </a:rPr>
              <a:t>OBLA occurs at 50-60% of VO2 Max in untrained, 85% of VO2 max in elite athletes</a:t>
            </a:r>
          </a:p>
        </p:txBody>
      </p:sp>
    </p:spTree>
    <p:extLst>
      <p:ext uri="{BB962C8B-B14F-4D97-AF65-F5344CB8AC3E}">
        <p14:creationId xmlns:p14="http://schemas.microsoft.com/office/powerpoint/2010/main" val="1905994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8100" y="2274079"/>
            <a:ext cx="9144000" cy="2224950"/>
          </a:xfrm>
          <a:prstGeom prst="rect">
            <a:avLst/>
          </a:prstGeom>
        </p:spPr>
      </p:pic>
      <p:sp>
        <p:nvSpPr>
          <p:cNvPr id="5" name="TextBox 4"/>
          <p:cNvSpPr txBox="1"/>
          <p:nvPr/>
        </p:nvSpPr>
        <p:spPr>
          <a:xfrm>
            <a:off x="7543800" y="3076832"/>
            <a:ext cx="1600200" cy="1384995"/>
          </a:xfrm>
          <a:prstGeom prst="rect">
            <a:avLst/>
          </a:prstGeom>
          <a:noFill/>
        </p:spPr>
        <p:txBody>
          <a:bodyPr wrap="square" rtlCol="0">
            <a:spAutoFit/>
          </a:bodyPr>
          <a:lstStyle/>
          <a:p>
            <a:pPr marL="285750" indent="-285750">
              <a:buFont typeface="Arial" panose="020B0604020202020204" pitchFamily="34" charset="0"/>
              <a:buChar char="•"/>
            </a:pPr>
            <a:r>
              <a:rPr lang="en-GB" sz="1200" dirty="0" smtClean="0">
                <a:solidFill>
                  <a:schemeClr val="tx2"/>
                </a:solidFill>
              </a:rPr>
              <a:t>Lactate threshold training</a:t>
            </a:r>
          </a:p>
          <a:p>
            <a:pPr marL="285750" indent="-285750">
              <a:buFont typeface="Arial" panose="020B0604020202020204" pitchFamily="34" charset="0"/>
              <a:buChar char="•"/>
            </a:pPr>
            <a:r>
              <a:rPr lang="en-GB" sz="1200" dirty="0" smtClean="0">
                <a:solidFill>
                  <a:schemeClr val="tx2"/>
                </a:solidFill>
              </a:rPr>
              <a:t>Monitor work intensity</a:t>
            </a:r>
          </a:p>
          <a:p>
            <a:pPr marL="285750" indent="-285750">
              <a:buFont typeface="Arial" panose="020B0604020202020204" pitchFamily="34" charset="0"/>
              <a:buChar char="•"/>
            </a:pPr>
            <a:r>
              <a:rPr lang="en-GB" sz="1200" dirty="0" smtClean="0">
                <a:solidFill>
                  <a:schemeClr val="tx2"/>
                </a:solidFill>
              </a:rPr>
              <a:t>Warm-up/ active recovery</a:t>
            </a:r>
          </a:p>
          <a:p>
            <a:pPr marL="285750" indent="-285750">
              <a:buFont typeface="Arial" panose="020B0604020202020204" pitchFamily="34" charset="0"/>
              <a:buChar char="•"/>
            </a:pPr>
            <a:r>
              <a:rPr lang="en-GB" sz="1200" dirty="0" smtClean="0">
                <a:solidFill>
                  <a:schemeClr val="tx2"/>
                </a:solidFill>
              </a:rPr>
              <a:t>‘Buffering’</a:t>
            </a:r>
            <a:endParaRPr lang="en-GB" sz="1200" dirty="0">
              <a:solidFill>
                <a:schemeClr val="tx2"/>
              </a:solidFill>
            </a:endParaRPr>
          </a:p>
        </p:txBody>
      </p:sp>
      <p:sp>
        <p:nvSpPr>
          <p:cNvPr id="6" name="TextBox 5"/>
          <p:cNvSpPr txBox="1"/>
          <p:nvPr/>
        </p:nvSpPr>
        <p:spPr>
          <a:xfrm>
            <a:off x="4953000" y="3048000"/>
            <a:ext cx="1524000" cy="307777"/>
          </a:xfrm>
          <a:prstGeom prst="rect">
            <a:avLst/>
          </a:prstGeom>
          <a:noFill/>
        </p:spPr>
        <p:txBody>
          <a:bodyPr wrap="square" rtlCol="0">
            <a:spAutoFit/>
          </a:bodyPr>
          <a:lstStyle/>
          <a:p>
            <a:r>
              <a:rPr lang="en-GB" sz="1400" b="1" dirty="0" smtClean="0">
                <a:solidFill>
                  <a:schemeClr val="tx2"/>
                </a:solidFill>
              </a:rPr>
              <a:t>G  L      C  O      E  N </a:t>
            </a:r>
            <a:endParaRPr lang="en-GB" sz="1400" b="1" dirty="0">
              <a:solidFill>
                <a:schemeClr val="tx2"/>
              </a:solidFill>
            </a:endParaRPr>
          </a:p>
        </p:txBody>
      </p:sp>
      <p:sp>
        <p:nvSpPr>
          <p:cNvPr id="7" name="TextBox 6"/>
          <p:cNvSpPr txBox="1"/>
          <p:nvPr/>
        </p:nvSpPr>
        <p:spPr>
          <a:xfrm>
            <a:off x="3848100" y="3282778"/>
            <a:ext cx="2209800" cy="307777"/>
          </a:xfrm>
          <a:prstGeom prst="rect">
            <a:avLst/>
          </a:prstGeom>
          <a:noFill/>
        </p:spPr>
        <p:txBody>
          <a:bodyPr wrap="square" rtlCol="0">
            <a:spAutoFit/>
          </a:bodyPr>
          <a:lstStyle/>
          <a:p>
            <a:r>
              <a:rPr lang="en-GB" sz="1400" b="1" dirty="0" smtClean="0">
                <a:solidFill>
                  <a:schemeClr val="tx2"/>
                </a:solidFill>
              </a:rPr>
              <a:t>D E  H Y           A  T           N</a:t>
            </a:r>
            <a:endParaRPr lang="en-GB" sz="1400" b="1" dirty="0">
              <a:solidFill>
                <a:schemeClr val="tx2"/>
              </a:solidFill>
            </a:endParaRPr>
          </a:p>
        </p:txBody>
      </p:sp>
      <p:sp>
        <p:nvSpPr>
          <p:cNvPr id="8" name="TextBox 7"/>
          <p:cNvSpPr txBox="1"/>
          <p:nvPr/>
        </p:nvSpPr>
        <p:spPr>
          <a:xfrm>
            <a:off x="4645111" y="3510531"/>
            <a:ext cx="2209800" cy="307777"/>
          </a:xfrm>
          <a:prstGeom prst="rect">
            <a:avLst/>
          </a:prstGeom>
          <a:noFill/>
        </p:spPr>
        <p:txBody>
          <a:bodyPr wrap="square" rtlCol="0">
            <a:spAutoFit/>
          </a:bodyPr>
          <a:lstStyle/>
          <a:p>
            <a:r>
              <a:rPr lang="en-GB" sz="1400" b="1" dirty="0" smtClean="0">
                <a:solidFill>
                  <a:schemeClr val="tx2"/>
                </a:solidFill>
              </a:rPr>
              <a:t>C       L        I  U  M</a:t>
            </a:r>
            <a:endParaRPr lang="en-GB" sz="1400" b="1" dirty="0">
              <a:solidFill>
                <a:schemeClr val="tx2"/>
              </a:solidFill>
            </a:endParaRPr>
          </a:p>
        </p:txBody>
      </p:sp>
      <p:sp>
        <p:nvSpPr>
          <p:cNvPr id="9" name="TextBox 8"/>
          <p:cNvSpPr txBox="1"/>
          <p:nvPr/>
        </p:nvSpPr>
        <p:spPr>
          <a:xfrm>
            <a:off x="4743450" y="3737014"/>
            <a:ext cx="2362200" cy="307777"/>
          </a:xfrm>
          <a:prstGeom prst="rect">
            <a:avLst/>
          </a:prstGeom>
          <a:noFill/>
        </p:spPr>
        <p:txBody>
          <a:bodyPr wrap="square" rtlCol="0">
            <a:spAutoFit/>
          </a:bodyPr>
          <a:lstStyle/>
          <a:p>
            <a:r>
              <a:rPr lang="en-GB" sz="1400" b="1" dirty="0">
                <a:solidFill>
                  <a:schemeClr val="tx2"/>
                </a:solidFill>
              </a:rPr>
              <a:t> </a:t>
            </a:r>
            <a:r>
              <a:rPr lang="en-GB" sz="1400" b="1" dirty="0" smtClean="0">
                <a:solidFill>
                  <a:schemeClr val="tx2"/>
                </a:solidFill>
              </a:rPr>
              <a:t>  C E  T      L  C  H            I  N  E</a:t>
            </a:r>
            <a:endParaRPr lang="en-GB" sz="1400" b="1" dirty="0">
              <a:solidFill>
                <a:schemeClr val="tx2"/>
              </a:solidFill>
            </a:endParaRPr>
          </a:p>
        </p:txBody>
      </p:sp>
      <p:sp>
        <p:nvSpPr>
          <p:cNvPr id="10" name="TextBox 9"/>
          <p:cNvSpPr txBox="1"/>
          <p:nvPr/>
        </p:nvSpPr>
        <p:spPr>
          <a:xfrm>
            <a:off x="4495800" y="3910855"/>
            <a:ext cx="495300" cy="307777"/>
          </a:xfrm>
          <a:prstGeom prst="rect">
            <a:avLst/>
          </a:prstGeom>
          <a:noFill/>
        </p:spPr>
        <p:txBody>
          <a:bodyPr wrap="square" rtlCol="0">
            <a:spAutoFit/>
          </a:bodyPr>
          <a:lstStyle/>
          <a:p>
            <a:r>
              <a:rPr lang="en-GB" sz="1400" b="1" dirty="0" smtClean="0">
                <a:solidFill>
                  <a:schemeClr val="tx2"/>
                </a:solidFill>
              </a:rPr>
              <a:t>P C</a:t>
            </a:r>
            <a:endParaRPr lang="en-GB" sz="1400" b="1" dirty="0">
              <a:solidFill>
                <a:schemeClr val="tx2"/>
              </a:solidFill>
            </a:endParaRPr>
          </a:p>
        </p:txBody>
      </p:sp>
      <p:sp>
        <p:nvSpPr>
          <p:cNvPr id="2" name="TextBox 1"/>
          <p:cNvSpPr txBox="1"/>
          <p:nvPr/>
        </p:nvSpPr>
        <p:spPr>
          <a:xfrm>
            <a:off x="171263" y="2975001"/>
            <a:ext cx="2608343" cy="307777"/>
          </a:xfrm>
          <a:prstGeom prst="rect">
            <a:avLst/>
          </a:prstGeom>
          <a:noFill/>
        </p:spPr>
        <p:txBody>
          <a:bodyPr wrap="none" rtlCol="0">
            <a:spAutoFit/>
          </a:bodyPr>
          <a:lstStyle/>
          <a:p>
            <a:r>
              <a:rPr lang="en-GB" sz="1400" dirty="0" smtClean="0">
                <a:solidFill>
                  <a:schemeClr val="tx2"/>
                </a:solidFill>
              </a:rPr>
              <a:t>forced to use fats at low intensity</a:t>
            </a:r>
            <a:endParaRPr lang="en-GB" sz="1400" dirty="0">
              <a:solidFill>
                <a:schemeClr val="tx2"/>
              </a:solidFill>
            </a:endParaRPr>
          </a:p>
        </p:txBody>
      </p:sp>
      <p:sp>
        <p:nvSpPr>
          <p:cNvPr id="11" name="TextBox 10"/>
          <p:cNvSpPr txBox="1"/>
          <p:nvPr/>
        </p:nvSpPr>
        <p:spPr>
          <a:xfrm>
            <a:off x="150386" y="3219230"/>
            <a:ext cx="1733680" cy="307777"/>
          </a:xfrm>
          <a:prstGeom prst="rect">
            <a:avLst/>
          </a:prstGeom>
          <a:noFill/>
        </p:spPr>
        <p:txBody>
          <a:bodyPr wrap="none" rtlCol="0">
            <a:spAutoFit/>
          </a:bodyPr>
          <a:lstStyle/>
          <a:p>
            <a:r>
              <a:rPr lang="en-GB" sz="1400" dirty="0">
                <a:solidFill>
                  <a:schemeClr val="tx2"/>
                </a:solidFill>
              </a:rPr>
              <a:t>l</a:t>
            </a:r>
            <a:r>
              <a:rPr lang="en-GB" sz="1400" dirty="0" smtClean="0">
                <a:solidFill>
                  <a:schemeClr val="tx2"/>
                </a:solidFill>
              </a:rPr>
              <a:t>eads to over-heating</a:t>
            </a:r>
            <a:endParaRPr lang="en-GB" sz="1400" dirty="0">
              <a:solidFill>
                <a:schemeClr val="tx2"/>
              </a:solidFill>
            </a:endParaRPr>
          </a:p>
        </p:txBody>
      </p:sp>
      <p:sp>
        <p:nvSpPr>
          <p:cNvPr id="12" name="TextBox 11"/>
          <p:cNvSpPr txBox="1"/>
          <p:nvPr/>
        </p:nvSpPr>
        <p:spPr>
          <a:xfrm>
            <a:off x="150386" y="3461552"/>
            <a:ext cx="2228110" cy="307777"/>
          </a:xfrm>
          <a:prstGeom prst="rect">
            <a:avLst/>
          </a:prstGeom>
          <a:noFill/>
        </p:spPr>
        <p:txBody>
          <a:bodyPr wrap="none" rtlCol="0">
            <a:spAutoFit/>
          </a:bodyPr>
          <a:lstStyle/>
          <a:p>
            <a:r>
              <a:rPr lang="en-GB" sz="1400" dirty="0" smtClean="0">
                <a:solidFill>
                  <a:schemeClr val="tx2"/>
                </a:solidFill>
              </a:rPr>
              <a:t>Inhibits muscle contractions</a:t>
            </a:r>
            <a:endParaRPr lang="en-GB" sz="1400" dirty="0">
              <a:solidFill>
                <a:schemeClr val="tx2"/>
              </a:solidFill>
            </a:endParaRPr>
          </a:p>
        </p:txBody>
      </p:sp>
      <p:sp>
        <p:nvSpPr>
          <p:cNvPr id="13" name="TextBox 12"/>
          <p:cNvSpPr txBox="1"/>
          <p:nvPr/>
        </p:nvSpPr>
        <p:spPr>
          <a:xfrm>
            <a:off x="146267" y="3680895"/>
            <a:ext cx="2228110" cy="307777"/>
          </a:xfrm>
          <a:prstGeom prst="rect">
            <a:avLst/>
          </a:prstGeom>
          <a:noFill/>
        </p:spPr>
        <p:txBody>
          <a:bodyPr wrap="none" rtlCol="0">
            <a:spAutoFit/>
          </a:bodyPr>
          <a:lstStyle/>
          <a:p>
            <a:r>
              <a:rPr lang="en-GB" sz="1400" dirty="0" smtClean="0">
                <a:solidFill>
                  <a:schemeClr val="tx2"/>
                </a:solidFill>
              </a:rPr>
              <a:t>Inhibits muscle contractions</a:t>
            </a:r>
            <a:endParaRPr lang="en-GB" sz="1400" dirty="0">
              <a:solidFill>
                <a:schemeClr val="tx2"/>
              </a:solidFill>
            </a:endParaRPr>
          </a:p>
        </p:txBody>
      </p:sp>
      <p:sp>
        <p:nvSpPr>
          <p:cNvPr id="14" name="TextBox 13"/>
          <p:cNvSpPr txBox="1"/>
          <p:nvPr/>
        </p:nvSpPr>
        <p:spPr>
          <a:xfrm>
            <a:off x="142148" y="3896189"/>
            <a:ext cx="2640018" cy="307777"/>
          </a:xfrm>
          <a:prstGeom prst="rect">
            <a:avLst/>
          </a:prstGeom>
          <a:noFill/>
        </p:spPr>
        <p:txBody>
          <a:bodyPr wrap="none" rtlCol="0">
            <a:spAutoFit/>
          </a:bodyPr>
          <a:lstStyle/>
          <a:p>
            <a:r>
              <a:rPr lang="en-GB" sz="1400" dirty="0" smtClean="0">
                <a:solidFill>
                  <a:schemeClr val="tx2"/>
                </a:solidFill>
              </a:rPr>
              <a:t>Needed for quick/ explosive burst</a:t>
            </a:r>
            <a:endParaRPr lang="en-GB" sz="1400" dirty="0">
              <a:solidFill>
                <a:schemeClr val="tx2"/>
              </a:solidFill>
            </a:endParaRPr>
          </a:p>
        </p:txBody>
      </p:sp>
    </p:spTree>
    <p:extLst>
      <p:ext uri="{BB962C8B-B14F-4D97-AF65-F5344CB8AC3E}">
        <p14:creationId xmlns:p14="http://schemas.microsoft.com/office/powerpoint/2010/main" val="379831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2"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0" y="572640"/>
            <a:ext cx="9144000" cy="5712719"/>
          </a:xfrm>
          <a:prstGeom prst="rect">
            <a:avLst/>
          </a:prstGeom>
        </p:spPr>
      </p:pic>
      <p:sp>
        <p:nvSpPr>
          <p:cNvPr id="5" name="TextBox 4"/>
          <p:cNvSpPr txBox="1"/>
          <p:nvPr/>
        </p:nvSpPr>
        <p:spPr>
          <a:xfrm>
            <a:off x="228600" y="762000"/>
            <a:ext cx="3124200" cy="738664"/>
          </a:xfrm>
          <a:prstGeom prst="rect">
            <a:avLst/>
          </a:prstGeom>
          <a:noFill/>
        </p:spPr>
        <p:txBody>
          <a:bodyPr wrap="square" rtlCol="0">
            <a:spAutoFit/>
          </a:bodyPr>
          <a:lstStyle/>
          <a:p>
            <a:pPr algn="ctr"/>
            <a:r>
              <a:rPr lang="en-GB" sz="1400" dirty="0" smtClean="0">
                <a:solidFill>
                  <a:schemeClr val="tx2"/>
                </a:solidFill>
              </a:rPr>
              <a:t>Warm-up, Cool-down, consumption </a:t>
            </a:r>
          </a:p>
          <a:p>
            <a:pPr algn="ctr"/>
            <a:r>
              <a:rPr lang="en-GB" sz="1400" dirty="0" smtClean="0">
                <a:solidFill>
                  <a:schemeClr val="tx2"/>
                </a:solidFill>
              </a:rPr>
              <a:t>of glucose/glycogen, active </a:t>
            </a:r>
          </a:p>
          <a:p>
            <a:pPr algn="ctr"/>
            <a:r>
              <a:rPr lang="en-GB" sz="1400" dirty="0" smtClean="0">
                <a:solidFill>
                  <a:schemeClr val="tx2"/>
                </a:solidFill>
              </a:rPr>
              <a:t>recovery, rotate subs </a:t>
            </a:r>
            <a:endParaRPr lang="en-GB" sz="1400" dirty="0">
              <a:solidFill>
                <a:schemeClr val="tx2"/>
              </a:solidFill>
            </a:endParaRPr>
          </a:p>
        </p:txBody>
      </p:sp>
      <p:sp>
        <p:nvSpPr>
          <p:cNvPr id="8" name="TextBox 7"/>
          <p:cNvSpPr txBox="1"/>
          <p:nvPr/>
        </p:nvSpPr>
        <p:spPr>
          <a:xfrm>
            <a:off x="6781800" y="2286000"/>
            <a:ext cx="2057400" cy="1815882"/>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solidFill>
                  <a:schemeClr val="tx2"/>
                </a:solidFill>
              </a:rPr>
              <a:t>O2 consumed above resting amounts</a:t>
            </a:r>
          </a:p>
          <a:p>
            <a:pPr marL="285750" indent="-285750">
              <a:buFont typeface="Arial" panose="020B0604020202020204" pitchFamily="34" charset="0"/>
              <a:buChar char="•"/>
            </a:pPr>
            <a:r>
              <a:rPr lang="en-GB" sz="1400" dirty="0" smtClean="0">
                <a:solidFill>
                  <a:schemeClr val="tx2"/>
                </a:solidFill>
              </a:rPr>
              <a:t>Lactic acid Debt</a:t>
            </a:r>
          </a:p>
          <a:p>
            <a:pPr marL="285750" indent="-285750">
              <a:buFont typeface="Arial" panose="020B0604020202020204" pitchFamily="34" charset="0"/>
              <a:buChar char="•"/>
            </a:pPr>
            <a:r>
              <a:rPr lang="en-GB" sz="1400" dirty="0" smtClean="0">
                <a:solidFill>
                  <a:schemeClr val="tx2"/>
                </a:solidFill>
              </a:rPr>
              <a:t>Completed in 1 hour</a:t>
            </a:r>
          </a:p>
          <a:p>
            <a:pPr marL="285750" indent="-285750">
              <a:buFont typeface="Arial" panose="020B0604020202020204" pitchFamily="34" charset="0"/>
              <a:buChar char="•"/>
            </a:pPr>
            <a:r>
              <a:rPr lang="en-GB" sz="1400" dirty="0" smtClean="0">
                <a:solidFill>
                  <a:schemeClr val="tx2"/>
                </a:solidFill>
              </a:rPr>
              <a:t>Lactic acid converted to glucose, H20 and CO2, Sweat/ urine,</a:t>
            </a:r>
          </a:p>
          <a:p>
            <a:r>
              <a:rPr lang="en-GB" sz="1400" dirty="0" smtClean="0">
                <a:solidFill>
                  <a:schemeClr val="tx2"/>
                </a:solidFill>
              </a:rPr>
              <a:t>       protein </a:t>
            </a:r>
            <a:endParaRPr lang="en-GB" sz="1400" dirty="0">
              <a:solidFill>
                <a:schemeClr val="tx2"/>
              </a:solidFill>
            </a:endParaRPr>
          </a:p>
        </p:txBody>
      </p:sp>
      <p:sp>
        <p:nvSpPr>
          <p:cNvPr id="9" name="TextBox 8"/>
          <p:cNvSpPr txBox="1"/>
          <p:nvPr/>
        </p:nvSpPr>
        <p:spPr>
          <a:xfrm>
            <a:off x="6858000" y="5292022"/>
            <a:ext cx="2057400" cy="523220"/>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solidFill>
                  <a:schemeClr val="tx2"/>
                </a:solidFill>
              </a:rPr>
              <a:t>Uses 5 – 8 litres of oxygen</a:t>
            </a:r>
            <a:endParaRPr lang="en-GB" sz="1400" dirty="0">
              <a:solidFill>
                <a:schemeClr val="tx2"/>
              </a:solidFill>
            </a:endParaRPr>
          </a:p>
        </p:txBody>
      </p:sp>
    </p:spTree>
    <p:extLst>
      <p:ext uri="{BB962C8B-B14F-4D97-AF65-F5344CB8AC3E}">
        <p14:creationId xmlns:p14="http://schemas.microsoft.com/office/powerpoint/2010/main" val="3396475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152400"/>
            <a:ext cx="8839200" cy="3920139"/>
          </a:xfrm>
          <a:prstGeom prst="rect">
            <a:avLst/>
          </a:prstGeom>
        </p:spPr>
      </p:pic>
      <p:sp>
        <p:nvSpPr>
          <p:cNvPr id="2" name="TextBox 1"/>
          <p:cNvSpPr txBox="1"/>
          <p:nvPr/>
        </p:nvSpPr>
        <p:spPr>
          <a:xfrm>
            <a:off x="4910781" y="1143000"/>
            <a:ext cx="3505200" cy="2215991"/>
          </a:xfrm>
          <a:prstGeom prst="rect">
            <a:avLst/>
          </a:prstGeom>
          <a:noFill/>
        </p:spPr>
        <p:txBody>
          <a:bodyPr wrap="square" rtlCol="0">
            <a:spAutoFit/>
          </a:bodyPr>
          <a:lstStyle/>
          <a:p>
            <a:pPr marL="342900" indent="-342900">
              <a:buFont typeface="Arial" panose="020B0604020202020204" pitchFamily="34" charset="0"/>
              <a:buChar char="•"/>
            </a:pPr>
            <a:r>
              <a:rPr lang="en-GB" sz="2000" dirty="0" smtClean="0"/>
              <a:t>Stretch reflex initiated – to prevent overstretch of muscle</a:t>
            </a:r>
          </a:p>
          <a:p>
            <a:pPr marL="285750" indent="-285750">
              <a:buFont typeface="Arial" panose="020B0604020202020204" pitchFamily="34" charset="0"/>
              <a:buChar char="•"/>
            </a:pPr>
            <a:r>
              <a:rPr lang="en-GB" sz="2000" dirty="0" smtClean="0"/>
              <a:t>Results in more powerful concentric contraction of muscle</a:t>
            </a:r>
          </a:p>
          <a:p>
            <a:endParaRPr lang="en-GB" dirty="0" smtClean="0"/>
          </a:p>
        </p:txBody>
      </p:sp>
      <p:sp>
        <p:nvSpPr>
          <p:cNvPr id="4" name="Rectangle 3"/>
          <p:cNvSpPr/>
          <p:nvPr/>
        </p:nvSpPr>
        <p:spPr>
          <a:xfrm>
            <a:off x="491181" y="1143000"/>
            <a:ext cx="3928419" cy="2554545"/>
          </a:xfrm>
          <a:prstGeom prst="rect">
            <a:avLst/>
          </a:prstGeom>
        </p:spPr>
        <p:txBody>
          <a:bodyPr wrap="square">
            <a:spAutoFit/>
          </a:bodyPr>
          <a:lstStyle/>
          <a:p>
            <a:pPr marL="285750" lvl="0" indent="-285750">
              <a:buFont typeface="Arial" panose="020B0604020202020204" pitchFamily="34" charset="0"/>
              <a:buChar char="•"/>
            </a:pPr>
            <a:r>
              <a:rPr lang="en-GB" sz="2000" dirty="0">
                <a:solidFill>
                  <a:prstClr val="black"/>
                </a:solidFill>
              </a:rPr>
              <a:t>Eccentric contraction</a:t>
            </a:r>
            <a:r>
              <a:rPr lang="en-GB" sz="2000" dirty="0" smtClean="0">
                <a:solidFill>
                  <a:prstClr val="black"/>
                </a:solidFill>
              </a:rPr>
              <a:t>/ lengthening </a:t>
            </a:r>
            <a:r>
              <a:rPr lang="en-GB" sz="2000" dirty="0">
                <a:solidFill>
                  <a:prstClr val="black"/>
                </a:solidFill>
              </a:rPr>
              <a:t>of muscle</a:t>
            </a:r>
          </a:p>
          <a:p>
            <a:pPr marL="285750" lvl="0" indent="-285750">
              <a:buFont typeface="Arial" panose="020B0604020202020204" pitchFamily="34" charset="0"/>
              <a:buChar char="•"/>
            </a:pPr>
            <a:r>
              <a:rPr lang="en-GB" sz="2000" dirty="0">
                <a:solidFill>
                  <a:prstClr val="black"/>
                </a:solidFill>
              </a:rPr>
              <a:t>Detected by Muscle spindle apparatus</a:t>
            </a:r>
          </a:p>
          <a:p>
            <a:pPr lvl="0"/>
            <a:r>
              <a:rPr lang="en-GB" sz="2000" dirty="0">
                <a:solidFill>
                  <a:prstClr val="black"/>
                </a:solidFill>
              </a:rPr>
              <a:t>(sensitive to rate of change of length in muscle)</a:t>
            </a:r>
          </a:p>
          <a:p>
            <a:pPr marL="285750" lvl="0" indent="-285750">
              <a:buFont typeface="Arial" panose="020B0604020202020204" pitchFamily="34" charset="0"/>
              <a:buChar char="•"/>
            </a:pPr>
            <a:r>
              <a:rPr lang="en-GB" sz="2000" dirty="0">
                <a:solidFill>
                  <a:prstClr val="black"/>
                </a:solidFill>
              </a:rPr>
              <a:t>Sends messages</a:t>
            </a:r>
            <a:r>
              <a:rPr lang="en-GB" sz="2000" dirty="0" smtClean="0">
                <a:solidFill>
                  <a:prstClr val="black"/>
                </a:solidFill>
              </a:rPr>
              <a:t>/</a:t>
            </a:r>
          </a:p>
          <a:p>
            <a:pPr marL="285750" lvl="0" indent="-285750">
              <a:buFont typeface="Arial" panose="020B0604020202020204" pitchFamily="34" charset="0"/>
              <a:buChar char="•"/>
            </a:pPr>
            <a:r>
              <a:rPr lang="en-GB" sz="2000" dirty="0" smtClean="0">
                <a:solidFill>
                  <a:prstClr val="black"/>
                </a:solidFill>
              </a:rPr>
              <a:t>signals </a:t>
            </a:r>
            <a:r>
              <a:rPr lang="en-GB" sz="2000" dirty="0">
                <a:solidFill>
                  <a:prstClr val="black"/>
                </a:solidFill>
              </a:rPr>
              <a:t>to the CNS</a:t>
            </a:r>
          </a:p>
        </p:txBody>
      </p:sp>
      <p:cxnSp>
        <p:nvCxnSpPr>
          <p:cNvPr id="6" name="Straight Connector 5"/>
          <p:cNvCxnSpPr/>
          <p:nvPr/>
        </p:nvCxnSpPr>
        <p:spPr>
          <a:xfrm>
            <a:off x="4495800" y="1066800"/>
            <a:ext cx="23692" cy="3005739"/>
          </a:xfrm>
          <a:prstGeom prst="line">
            <a:avLst/>
          </a:prstGeom>
          <a:ln w="28575">
            <a:solidFill>
              <a:schemeClr val="tx1"/>
            </a:solidFill>
            <a:prstDash val="dashDot"/>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18797" r="44980"/>
          <a:stretch/>
        </p:blipFill>
        <p:spPr>
          <a:xfrm>
            <a:off x="2895600" y="2936177"/>
            <a:ext cx="1348407" cy="845627"/>
          </a:xfrm>
          <a:prstGeom prst="rect">
            <a:avLst/>
          </a:prstGeom>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51917" t="18797"/>
          <a:stretch/>
        </p:blipFill>
        <p:spPr>
          <a:xfrm>
            <a:off x="6490404" y="2936177"/>
            <a:ext cx="1298406" cy="931747"/>
          </a:xfrm>
          <a:prstGeom prst="rect">
            <a:avLst/>
          </a:prstGeom>
        </p:spPr>
      </p:pic>
    </p:spTree>
    <p:extLst>
      <p:ext uri="{BB962C8B-B14F-4D97-AF65-F5344CB8AC3E}">
        <p14:creationId xmlns:p14="http://schemas.microsoft.com/office/powerpoint/2010/main" val="3570500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500"/>
                                        <p:tgtEl>
                                          <p:spTgt spid="4">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500"/>
                                        <p:tgtEl>
                                          <p:spTgt spid="4">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fade">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47800" y="1295400"/>
            <a:ext cx="6019800" cy="3305175"/>
          </a:xfrm>
          <a:prstGeom prst="rect">
            <a:avLst/>
          </a:prstGeom>
        </p:spPr>
      </p:pic>
      <p:sp>
        <p:nvSpPr>
          <p:cNvPr id="3" name="TextBox 2"/>
          <p:cNvSpPr txBox="1"/>
          <p:nvPr/>
        </p:nvSpPr>
        <p:spPr>
          <a:xfrm>
            <a:off x="1770921" y="320070"/>
            <a:ext cx="5733749" cy="523220"/>
          </a:xfrm>
          <a:prstGeom prst="rect">
            <a:avLst/>
          </a:prstGeom>
          <a:noFill/>
        </p:spPr>
        <p:txBody>
          <a:bodyPr wrap="none" rtlCol="0">
            <a:spAutoFit/>
          </a:bodyPr>
          <a:lstStyle/>
          <a:p>
            <a:r>
              <a:rPr lang="en-GB" sz="2800" b="1" dirty="0" smtClean="0"/>
              <a:t>High Intensity Interval Training (HIIT) </a:t>
            </a:r>
            <a:endParaRPr lang="en-GB" sz="2800" b="1" dirty="0"/>
          </a:p>
        </p:txBody>
      </p:sp>
      <p:sp>
        <p:nvSpPr>
          <p:cNvPr id="4" name="TextBox 3"/>
          <p:cNvSpPr txBox="1"/>
          <p:nvPr/>
        </p:nvSpPr>
        <p:spPr>
          <a:xfrm>
            <a:off x="1618589" y="1676400"/>
            <a:ext cx="2724811" cy="2862322"/>
          </a:xfrm>
          <a:prstGeom prst="rect">
            <a:avLst/>
          </a:prstGeom>
          <a:noFill/>
        </p:spPr>
        <p:txBody>
          <a:bodyPr wrap="square" rtlCol="0">
            <a:spAutoFit/>
          </a:bodyPr>
          <a:lstStyle/>
          <a:p>
            <a:r>
              <a:rPr lang="en-GB" dirty="0" smtClean="0"/>
              <a:t>Recovery intervals:</a:t>
            </a:r>
          </a:p>
          <a:p>
            <a:pPr marL="285750" indent="-285750">
              <a:buFont typeface="Arial" panose="020B0604020202020204" pitchFamily="34" charset="0"/>
              <a:buChar char="•"/>
            </a:pPr>
            <a:r>
              <a:rPr lang="en-GB" dirty="0" smtClean="0"/>
              <a:t>Improves Fat burning potential</a:t>
            </a:r>
          </a:p>
          <a:p>
            <a:pPr marL="285750" indent="-285750">
              <a:buFont typeface="Arial" panose="020B0604020202020204" pitchFamily="34" charset="0"/>
              <a:buChar char="•"/>
            </a:pPr>
            <a:r>
              <a:rPr lang="en-GB" dirty="0" smtClean="0"/>
              <a:t>Utilises ST fibres</a:t>
            </a:r>
          </a:p>
          <a:p>
            <a:pPr marL="285750" indent="-285750">
              <a:buFont typeface="Arial" panose="020B0604020202020204" pitchFamily="34" charset="0"/>
              <a:buChar char="•"/>
            </a:pPr>
            <a:r>
              <a:rPr lang="en-GB" dirty="0" smtClean="0"/>
              <a:t>Improves removal of lactic acid </a:t>
            </a:r>
          </a:p>
          <a:p>
            <a:pPr marL="285750" indent="-285750">
              <a:buFont typeface="Arial" panose="020B0604020202020204" pitchFamily="34" charset="0"/>
              <a:buChar char="•"/>
            </a:pPr>
            <a:r>
              <a:rPr lang="en-GB" dirty="0" smtClean="0"/>
              <a:t>Improves aerobic endurance</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p:txBody>
      </p:sp>
      <p:sp>
        <p:nvSpPr>
          <p:cNvPr id="5" name="TextBox 4"/>
          <p:cNvSpPr txBox="1"/>
          <p:nvPr/>
        </p:nvSpPr>
        <p:spPr>
          <a:xfrm>
            <a:off x="4514189" y="1676400"/>
            <a:ext cx="2724811" cy="2585323"/>
          </a:xfrm>
          <a:prstGeom prst="rect">
            <a:avLst/>
          </a:prstGeom>
          <a:noFill/>
        </p:spPr>
        <p:txBody>
          <a:bodyPr wrap="square" rtlCol="0">
            <a:spAutoFit/>
          </a:bodyPr>
          <a:lstStyle/>
          <a:p>
            <a:r>
              <a:rPr lang="en-GB" dirty="0" smtClean="0"/>
              <a:t>Work intervals:</a:t>
            </a:r>
          </a:p>
          <a:p>
            <a:pPr marL="285750" indent="-285750">
              <a:buFont typeface="Arial" panose="020B0604020202020204" pitchFamily="34" charset="0"/>
              <a:buChar char="•"/>
            </a:pPr>
            <a:r>
              <a:rPr lang="en-GB" dirty="0" smtClean="0"/>
              <a:t>Improves glucose metabolism</a:t>
            </a:r>
          </a:p>
          <a:p>
            <a:pPr marL="285750" indent="-285750">
              <a:buFont typeface="Arial" panose="020B0604020202020204" pitchFamily="34" charset="0"/>
              <a:buChar char="•"/>
            </a:pPr>
            <a:r>
              <a:rPr lang="en-GB" dirty="0" smtClean="0"/>
              <a:t>Improves anaerobic endurance</a:t>
            </a:r>
          </a:p>
          <a:p>
            <a:pPr marL="285750" indent="-285750">
              <a:buFont typeface="Arial" panose="020B0604020202020204" pitchFamily="34" charset="0"/>
              <a:buChar char="•"/>
            </a:pPr>
            <a:r>
              <a:rPr lang="en-GB" dirty="0" smtClean="0"/>
              <a:t>Hypertrophy and increased recruitment of Fast Oxidative fibres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376857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fade">
                                      <p:cBhvr>
                                        <p:cTn id="37" dur="500"/>
                                        <p:tgtEl>
                                          <p:spTgt spid="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2" end="2"/>
                                            </p:txEl>
                                          </p:spTgt>
                                        </p:tgtEl>
                                        <p:attrNameLst>
                                          <p:attrName>style.visibility</p:attrName>
                                        </p:attrNameLst>
                                      </p:cBhvr>
                                      <p:to>
                                        <p:strVal val="visible"/>
                                      </p:to>
                                    </p:set>
                                    <p:animEffect transition="in" filter="fade">
                                      <p:cBhvr>
                                        <p:cTn id="42" dur="500"/>
                                        <p:tgtEl>
                                          <p:spTgt spid="5">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3" end="3"/>
                                            </p:txEl>
                                          </p:spTgt>
                                        </p:tgtEl>
                                        <p:attrNameLst>
                                          <p:attrName>style.visibility</p:attrName>
                                        </p:attrNameLst>
                                      </p:cBhvr>
                                      <p:to>
                                        <p:strVal val="visible"/>
                                      </p:to>
                                    </p:set>
                                    <p:animEffect transition="in" filter="fade">
                                      <p:cBhvr>
                                        <p:cTn id="4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221E7B78665E49A701798582881B04" ma:contentTypeVersion="1" ma:contentTypeDescription="Create a new document." ma:contentTypeScope="" ma:versionID="006f581a886ca102c6b9598a34bd72e8">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972318-0737-446B-AD12-F1ED0B54876A}">
  <ds:schemaRefs>
    <ds:schemaRef ds:uri="http://www.w3.org/XML/1998/namespace"/>
    <ds:schemaRef ds:uri="http://schemas.microsoft.com/sharepoint/v3"/>
    <ds:schemaRef ds:uri="http://schemas.microsoft.com/office/2006/documentManagement/types"/>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8CC5BAE9-DB16-4B2C-A42C-AA30ED8A9E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91E858-E983-40DA-B425-9CAEC6FE6E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6023</TotalTime>
  <Words>1885</Words>
  <Application>Microsoft Office PowerPoint</Application>
  <PresentationFormat>On-screen Show (4:3)</PresentationFormat>
  <Paragraphs>304</Paragraphs>
  <Slides>22</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Bradley Hand ITC</vt:lpstr>
      <vt:lpstr>Calibri</vt:lpstr>
      <vt:lpstr>Calibri Light</vt:lpstr>
      <vt:lpstr>Times New Roman</vt:lpstr>
      <vt:lpstr>Office Theme</vt:lpstr>
      <vt:lpstr>1_Office Theme</vt:lpstr>
      <vt:lpstr>Exercise Physiology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Re-cap quiz</vt:lpstr>
      <vt:lpstr>Altitude training</vt:lpstr>
      <vt:lpstr>PowerPoint Presentation</vt:lpstr>
      <vt:lpstr>Positives</vt:lpstr>
      <vt:lpstr>Lactate Sampling</vt:lpstr>
      <vt:lpstr>Respiratory Exchange Ratio (RER)</vt:lpstr>
      <vt:lpstr>Indirect Calorimetry</vt:lpstr>
      <vt:lpstr>VO2 Max Testing</vt:lpstr>
      <vt:lpstr>Exam practice:  A Rugby fitness coach is testing the VO2 max of his/her players. Evaluate the use of different methods of testing VO2 max. [8] </vt:lpstr>
      <vt:lpstr>Metabolic cart – on YouTube </vt:lpstr>
      <vt:lpstr>Impact of SAQ Training on the anaerobic energy systems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 Phys Part 3 (b)</dc:title>
  <dc:creator>Kevin Broad</dc:creator>
  <cp:lastModifiedBy>Kevin Broad</cp:lastModifiedBy>
  <cp:revision>103</cp:revision>
  <dcterms:created xsi:type="dcterms:W3CDTF">2006-08-16T00:00:00Z</dcterms:created>
  <dcterms:modified xsi:type="dcterms:W3CDTF">2017-12-01T13:03:05Z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0x010100CB221E7B78665E49A701798582881B04</vt:lpwstr>
  </property>
</Properties>
</file>