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67" r:id="rId3"/>
    <p:sldId id="257" r:id="rId4"/>
    <p:sldId id="268" r:id="rId5"/>
    <p:sldId id="260" r:id="rId6"/>
    <p:sldId id="261" r:id="rId7"/>
    <p:sldId id="264" r:id="rId8"/>
    <p:sldId id="265" r:id="rId9"/>
    <p:sldId id="266" r:id="rId10"/>
    <p:sldId id="269" r:id="rId11"/>
    <p:sldId id="270" r:id="rId12"/>
    <p:sldId id="273" r:id="rId13"/>
    <p:sldId id="274" r:id="rId14"/>
    <p:sldId id="275" r:id="rId15"/>
    <p:sldId id="276" r:id="rId16"/>
    <p:sldId id="277" r:id="rId17"/>
    <p:sldId id="280" r:id="rId18"/>
    <p:sldId id="28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451A58-6174-48EB-9E1C-B3B0B21A05F6}" type="datetimeFigureOut">
              <a:rPr lang="en-GB" smtClean="0"/>
              <a:t>06/01/2022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B20A73E-B706-42E4-A062-049DAA313D51}" type="slidenum">
              <a:rPr lang="en-GB" smtClean="0"/>
              <a:t>‹#›</a:t>
            </a:fld>
            <a:endParaRPr lang="en-GB"/>
          </a:p>
        </p:txBody>
      </p:sp>
    </p:spTree>
    <p:extLst>
      <p:ext uri="{BB962C8B-B14F-4D97-AF65-F5344CB8AC3E}">
        <p14:creationId xmlns:p14="http://schemas.microsoft.com/office/powerpoint/2010/main" val="32250793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35F-5FAA-4BEC-88FE-669CC0F73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C9F029-C8FE-45C7-A247-98449E8BC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504AF4-900C-4500-A6E0-7B95D70E4E87}"/>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5" name="Footer Placeholder 4">
            <a:extLst>
              <a:ext uri="{FF2B5EF4-FFF2-40B4-BE49-F238E27FC236}">
                <a16:creationId xmlns:a16="http://schemas.microsoft.com/office/drawing/2014/main" id="{107B1EBF-1A70-4F62-BD4D-019D5B98AF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DBE816-E6AA-45BA-9DB2-D6D12BDB6118}"/>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280338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2215-F2AB-487A-8B84-3FD8C28737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CC51B-1632-423B-BA62-DAD3C0E375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726020-55E9-452B-9C0B-A4D54A480C25}"/>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5" name="Footer Placeholder 4">
            <a:extLst>
              <a:ext uri="{FF2B5EF4-FFF2-40B4-BE49-F238E27FC236}">
                <a16:creationId xmlns:a16="http://schemas.microsoft.com/office/drawing/2014/main" id="{4D984484-8B40-4B85-8F40-0B8D817D9D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37BC8C-0064-4C36-A0B9-3B4416767B26}"/>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96979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51837-5D9B-470B-8CAA-2EE4DBF81C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096A55-8011-4617-84DC-DCB4580932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3CAE35-947B-4643-B6B1-7660F536975E}"/>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5" name="Footer Placeholder 4">
            <a:extLst>
              <a:ext uri="{FF2B5EF4-FFF2-40B4-BE49-F238E27FC236}">
                <a16:creationId xmlns:a16="http://schemas.microsoft.com/office/drawing/2014/main" id="{24BE85AE-1D33-4DF9-A922-040CD5FD94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262D47-A54A-48FD-B28A-5ADA0CAED34A}"/>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142935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84A2-65D6-4E7D-9E54-40C070A12C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A559C1-03EB-4488-A6D9-B40A5FBE4F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7923D3-665B-44BE-B107-1D273FCF91DF}"/>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5" name="Footer Placeholder 4">
            <a:extLst>
              <a:ext uri="{FF2B5EF4-FFF2-40B4-BE49-F238E27FC236}">
                <a16:creationId xmlns:a16="http://schemas.microsoft.com/office/drawing/2014/main" id="{65421345-A468-48D2-8677-CD7F1660FB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F07050-59A4-4869-BE5B-218FA84165C7}"/>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296193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DB3B-201E-4973-AFDB-D305AEB53D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0341C7-31CB-4007-9732-6DF2556E5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EAF9B2-DC06-460A-AA58-B64729DD435C}"/>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5" name="Footer Placeholder 4">
            <a:extLst>
              <a:ext uri="{FF2B5EF4-FFF2-40B4-BE49-F238E27FC236}">
                <a16:creationId xmlns:a16="http://schemas.microsoft.com/office/drawing/2014/main" id="{5F560E84-E6BE-4362-9919-B2C51C37DB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1C2C4C-037C-43CF-B5D8-6A101A41852E}"/>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192594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9DEF-E167-4DFF-A5A2-492C70A30B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D4443-98A3-405D-9306-183061CFDE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5B32BF-F03E-4FA3-BD98-17410F0BB3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20AD19-DBB7-4ADF-AA0F-DD9705DEFB9F}"/>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6" name="Footer Placeholder 5">
            <a:extLst>
              <a:ext uri="{FF2B5EF4-FFF2-40B4-BE49-F238E27FC236}">
                <a16:creationId xmlns:a16="http://schemas.microsoft.com/office/drawing/2014/main" id="{E0F0325C-3A9F-462A-924E-C9B28E4F9E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8C7AFF-25EA-4891-A945-3D34BD1694E0}"/>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19332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B4A3-5D74-4BF7-A3CE-40DBC15230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75847A-A8BC-4996-A796-273D6AB65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4ACEAE-178D-4707-908A-AAACE5ED71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0EE72B-EC62-48BC-8E37-A30DFBBC8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9EDB1F-51B2-4D5F-B706-7D86709C09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0ECA4D-D888-4412-AB5D-4FCA4F83EEBA}"/>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8" name="Footer Placeholder 7">
            <a:extLst>
              <a:ext uri="{FF2B5EF4-FFF2-40B4-BE49-F238E27FC236}">
                <a16:creationId xmlns:a16="http://schemas.microsoft.com/office/drawing/2014/main" id="{DF039DDC-0266-4AD9-8041-788642AF17F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45862F9-997F-491A-BA1D-11E1DCAB9BC2}"/>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193950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ECF9-C804-4B84-B1EF-68B7BBA046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931701-AA95-4A8E-8E04-D2DF265D53E1}"/>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4" name="Footer Placeholder 3">
            <a:extLst>
              <a:ext uri="{FF2B5EF4-FFF2-40B4-BE49-F238E27FC236}">
                <a16:creationId xmlns:a16="http://schemas.microsoft.com/office/drawing/2014/main" id="{819546A2-0186-4B76-895F-8C2263D1528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6D86913-C507-45B1-889E-D8DC46772895}"/>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73176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1C49C-6D90-4A6F-989A-3D6078AE329E}"/>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3" name="Footer Placeholder 2">
            <a:extLst>
              <a:ext uri="{FF2B5EF4-FFF2-40B4-BE49-F238E27FC236}">
                <a16:creationId xmlns:a16="http://schemas.microsoft.com/office/drawing/2014/main" id="{3FDFC8DF-BC5A-4B0C-A902-5F19990DD81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1E388FE-D7E6-40D1-B948-F90F8067B8FC}"/>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354311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9470-57F2-4015-BACA-15A0FC0D6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155EA9-2124-4EAC-A6B1-0562BFD8D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F355D4-E2CC-41A6-8F38-0F278B733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FD79E-8D9F-4D08-886B-7C0E5626668D}"/>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6" name="Footer Placeholder 5">
            <a:extLst>
              <a:ext uri="{FF2B5EF4-FFF2-40B4-BE49-F238E27FC236}">
                <a16:creationId xmlns:a16="http://schemas.microsoft.com/office/drawing/2014/main" id="{6E4C0BBF-630E-4801-91C5-7AC7D19749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231D53-39B7-4511-BDBC-BC6CEA9FE307}"/>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73537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FF20-2C50-42CD-BEA4-22A831B78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C9F70A-0F9F-4013-9033-B0255A8EA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6B100F3-F184-4561-95FC-576C89DFB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C1E0E3-C9F5-45A5-BF25-83939CB6E2FE}"/>
              </a:ext>
            </a:extLst>
          </p:cNvPr>
          <p:cNvSpPr>
            <a:spLocks noGrp="1"/>
          </p:cNvSpPr>
          <p:nvPr>
            <p:ph type="dt" sz="half" idx="10"/>
          </p:nvPr>
        </p:nvSpPr>
        <p:spPr/>
        <p:txBody>
          <a:bodyPr/>
          <a:lstStyle/>
          <a:p>
            <a:fld id="{08C6B674-0A6C-4911-AD40-8D138DFA33D4}" type="datetimeFigureOut">
              <a:rPr lang="en-GB" smtClean="0"/>
              <a:t>06/01/2022</a:t>
            </a:fld>
            <a:endParaRPr lang="en-GB" dirty="0"/>
          </a:p>
        </p:txBody>
      </p:sp>
      <p:sp>
        <p:nvSpPr>
          <p:cNvPr id="6" name="Footer Placeholder 5">
            <a:extLst>
              <a:ext uri="{FF2B5EF4-FFF2-40B4-BE49-F238E27FC236}">
                <a16:creationId xmlns:a16="http://schemas.microsoft.com/office/drawing/2014/main" id="{56E21E1B-8099-40C1-A3E3-7E5858E1E1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C3BA223-B8CE-4AC6-9924-D55048F930A0}"/>
              </a:ext>
            </a:extLst>
          </p:cNvPr>
          <p:cNvSpPr>
            <a:spLocks noGrp="1"/>
          </p:cNvSpPr>
          <p:nvPr>
            <p:ph type="sldNum" sz="quarter" idx="12"/>
          </p:nvPr>
        </p:nvSpPr>
        <p:spPr/>
        <p:txBody>
          <a:bodyPr/>
          <a:lstStyle/>
          <a:p>
            <a:fld id="{D151AEE7-4DFB-4F0E-B48E-054CA674EDEF}" type="slidenum">
              <a:rPr lang="en-GB" smtClean="0"/>
              <a:t>‹#›</a:t>
            </a:fld>
            <a:endParaRPr lang="en-GB" dirty="0"/>
          </a:p>
        </p:txBody>
      </p:sp>
    </p:spTree>
    <p:extLst>
      <p:ext uri="{BB962C8B-B14F-4D97-AF65-F5344CB8AC3E}">
        <p14:creationId xmlns:p14="http://schemas.microsoft.com/office/powerpoint/2010/main" val="280844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0199A-A4CE-43A9-80BF-44368A4E5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A6F7EB-AD29-441D-BDD0-E3DDC0C9E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C73CA5-E10A-4B6E-9F6C-B85FC0049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6B674-0A6C-4911-AD40-8D138DFA33D4}" type="datetimeFigureOut">
              <a:rPr lang="en-GB" smtClean="0"/>
              <a:t>06/01/2022</a:t>
            </a:fld>
            <a:endParaRPr lang="en-GB" dirty="0"/>
          </a:p>
        </p:txBody>
      </p:sp>
      <p:sp>
        <p:nvSpPr>
          <p:cNvPr id="5" name="Footer Placeholder 4">
            <a:extLst>
              <a:ext uri="{FF2B5EF4-FFF2-40B4-BE49-F238E27FC236}">
                <a16:creationId xmlns:a16="http://schemas.microsoft.com/office/drawing/2014/main" id="{A1A6FBDF-620B-4807-BB01-0755E74F3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0FC65F1-0578-40B0-9E36-15E846389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1AEE7-4DFB-4F0E-B48E-054CA674EDEF}" type="slidenum">
              <a:rPr lang="en-GB" smtClean="0"/>
              <a:t>‹#›</a:t>
            </a:fld>
            <a:endParaRPr lang="en-GB" dirty="0"/>
          </a:p>
        </p:txBody>
      </p:sp>
    </p:spTree>
    <p:extLst>
      <p:ext uri="{BB962C8B-B14F-4D97-AF65-F5344CB8AC3E}">
        <p14:creationId xmlns:p14="http://schemas.microsoft.com/office/powerpoint/2010/main" val="133092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BAB6-9E9E-4A33-AE51-9C9AEE706E0B}"/>
              </a:ext>
            </a:extLst>
          </p:cNvPr>
          <p:cNvSpPr>
            <a:spLocks noGrp="1"/>
          </p:cNvSpPr>
          <p:nvPr>
            <p:ph type="ctrTitle"/>
          </p:nvPr>
        </p:nvSpPr>
        <p:spPr>
          <a:xfrm>
            <a:off x="350292" y="5063320"/>
            <a:ext cx="10226723" cy="1367264"/>
          </a:xfrm>
        </p:spPr>
        <p:txBody>
          <a:bodyPr>
            <a:normAutofit fontScale="90000"/>
          </a:bodyPr>
          <a:lstStyle/>
          <a:p>
            <a:pPr algn="l"/>
            <a:r>
              <a:rPr lang="en-GB" b="1" dirty="0"/>
              <a:t>Film Studies A Level – coursework intro 2021 - </a:t>
            </a:r>
            <a:r>
              <a:rPr lang="en-GB" b="1" dirty="0" smtClean="0"/>
              <a:t>2022</a:t>
            </a:r>
            <a:endParaRPr lang="en-GB" b="1" dirty="0"/>
          </a:p>
        </p:txBody>
      </p:sp>
    </p:spTree>
    <p:extLst>
      <p:ext uri="{BB962C8B-B14F-4D97-AF65-F5344CB8AC3E}">
        <p14:creationId xmlns:p14="http://schemas.microsoft.com/office/powerpoint/2010/main" val="319829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 t="12709" r="2613" b="38275"/>
          <a:stretch/>
        </p:blipFill>
        <p:spPr>
          <a:xfrm>
            <a:off x="3227295" y="134470"/>
            <a:ext cx="5692588" cy="2904566"/>
          </a:xfrm>
          <a:prstGeom prst="rect">
            <a:avLst/>
          </a:prstGeom>
        </p:spPr>
      </p:pic>
      <p:pic>
        <p:nvPicPr>
          <p:cNvPr id="5" name="Picture 4" descr="A screenshot of a social media post&#10;&#10;Description generated with very high confidence">
            <a:extLst>
              <a:ext uri="{FF2B5EF4-FFF2-40B4-BE49-F238E27FC236}">
                <a16:creationId xmlns:a16="http://schemas.microsoft.com/office/drawing/2014/main" id="{8DE3A984-E23C-4A48-9ED7-B8EB01358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295" y="3379693"/>
            <a:ext cx="6158120" cy="4353517"/>
          </a:xfrm>
          <a:prstGeom prst="rect">
            <a:avLst/>
          </a:prstGeom>
        </p:spPr>
      </p:pic>
      <p:cxnSp>
        <p:nvCxnSpPr>
          <p:cNvPr id="7" name="Straight Arrow Connector 6"/>
          <p:cNvCxnSpPr/>
          <p:nvPr/>
        </p:nvCxnSpPr>
        <p:spPr>
          <a:xfrm flipH="1">
            <a:off x="6275294" y="502024"/>
            <a:ext cx="609600" cy="32900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431741" y="1425388"/>
            <a:ext cx="914400" cy="23666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18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C2BA-36DE-42F9-A49E-849F918C65EA}"/>
              </a:ext>
            </a:extLst>
          </p:cNvPr>
          <p:cNvSpPr>
            <a:spLocks noGrp="1"/>
          </p:cNvSpPr>
          <p:nvPr>
            <p:ph type="ctrTitle"/>
          </p:nvPr>
        </p:nvSpPr>
        <p:spPr>
          <a:xfrm>
            <a:off x="558085" y="3955715"/>
            <a:ext cx="10813960" cy="2387600"/>
          </a:xfrm>
        </p:spPr>
        <p:txBody>
          <a:bodyPr/>
          <a:lstStyle/>
          <a:p>
            <a:pPr algn="l"/>
            <a:r>
              <a:rPr lang="en-GB" b="1" dirty="0"/>
              <a:t>A Level Film Studies - Moving Image</a:t>
            </a:r>
          </a:p>
        </p:txBody>
      </p:sp>
    </p:spTree>
    <p:extLst>
      <p:ext uri="{BB962C8B-B14F-4D97-AF65-F5344CB8AC3E}">
        <p14:creationId xmlns:p14="http://schemas.microsoft.com/office/powerpoint/2010/main" val="77098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058" y="1099483"/>
            <a:ext cx="10515600" cy="4593463"/>
          </a:xfrm>
        </p:spPr>
        <p:txBody>
          <a:bodyPr>
            <a:normAutofit lnSpcReduction="10000"/>
          </a:bodyPr>
          <a:lstStyle/>
          <a:p>
            <a:pPr marL="0" indent="0">
              <a:buNone/>
            </a:pPr>
            <a:r>
              <a:rPr lang="en-GB" b="1" dirty="0"/>
              <a:t>PRODUCTION BRIEF – Moving Image </a:t>
            </a:r>
            <a:r>
              <a:rPr lang="en-GB" b="1" u="sng" dirty="0"/>
              <a:t>A Level</a:t>
            </a:r>
          </a:p>
          <a:p>
            <a:pPr marL="0" indent="0">
              <a:buNone/>
            </a:pPr>
            <a:r>
              <a:rPr lang="en-GB" i="1" dirty="0"/>
              <a:t>Learners are required to create an individual production consisting of:</a:t>
            </a:r>
          </a:p>
          <a:p>
            <a:pPr marL="0" indent="0">
              <a:buNone/>
            </a:pPr>
            <a:endParaRPr lang="en-GB" i="1" dirty="0"/>
          </a:p>
          <a:p>
            <a:pPr marL="571500" indent="-571500">
              <a:buAutoNum type="romanLcParenBoth"/>
            </a:pPr>
            <a:r>
              <a:rPr lang="en-GB" dirty="0"/>
              <a:t>a </a:t>
            </a:r>
            <a:r>
              <a:rPr lang="en-GB" u="sng" dirty="0"/>
              <a:t>short film </a:t>
            </a:r>
            <a:r>
              <a:rPr lang="en-GB" dirty="0"/>
              <a:t>of between 4 and 5 minutes which includes one of the following:</a:t>
            </a:r>
          </a:p>
          <a:p>
            <a:pPr marL="0" indent="0">
              <a:buNone/>
            </a:pPr>
            <a:endParaRPr lang="en-GB" dirty="0"/>
          </a:p>
          <a:p>
            <a:r>
              <a:rPr lang="en-GB" dirty="0">
                <a:solidFill>
                  <a:schemeClr val="accent5">
                    <a:lumMod val="75000"/>
                  </a:schemeClr>
                </a:solidFill>
              </a:rPr>
              <a:t>a narrative which has a distinct genre</a:t>
            </a:r>
          </a:p>
          <a:p>
            <a:r>
              <a:rPr lang="en-GB" dirty="0">
                <a:solidFill>
                  <a:schemeClr val="accent5">
                    <a:lumMod val="75000"/>
                  </a:schemeClr>
                </a:solidFill>
              </a:rPr>
              <a:t>a narrative which has parallel stories </a:t>
            </a:r>
          </a:p>
          <a:p>
            <a:r>
              <a:rPr lang="en-GB" dirty="0">
                <a:solidFill>
                  <a:schemeClr val="accent5">
                    <a:lumMod val="75000"/>
                  </a:schemeClr>
                </a:solidFill>
              </a:rPr>
              <a:t>a non-linear narrative</a:t>
            </a:r>
          </a:p>
          <a:p>
            <a:r>
              <a:rPr lang="en-GB" dirty="0">
                <a:solidFill>
                  <a:schemeClr val="accent5">
                    <a:lumMod val="75000"/>
                  </a:schemeClr>
                </a:solidFill>
              </a:rPr>
              <a:t>a narrator. </a:t>
            </a:r>
          </a:p>
          <a:p>
            <a:endParaRPr lang="en-GB" dirty="0"/>
          </a:p>
          <a:p>
            <a:pPr marL="0" indent="0">
              <a:buNone/>
            </a:pPr>
            <a:endParaRPr lang="en-GB" i="1" dirty="0"/>
          </a:p>
          <a:p>
            <a:pPr marL="0" indent="0">
              <a:buNone/>
            </a:pPr>
            <a:endParaRPr lang="en-GB" dirty="0"/>
          </a:p>
        </p:txBody>
      </p:sp>
    </p:spTree>
    <p:extLst>
      <p:ext uri="{BB962C8B-B14F-4D97-AF65-F5344CB8AC3E}">
        <p14:creationId xmlns:p14="http://schemas.microsoft.com/office/powerpoint/2010/main" val="375610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973B0-015F-4618-82BA-90EE584EF6FE}"/>
              </a:ext>
            </a:extLst>
          </p:cNvPr>
          <p:cNvSpPr>
            <a:spLocks noGrp="1"/>
          </p:cNvSpPr>
          <p:nvPr>
            <p:ph idx="1"/>
          </p:nvPr>
        </p:nvSpPr>
        <p:spPr>
          <a:xfrm>
            <a:off x="889715" y="859710"/>
            <a:ext cx="10515600" cy="4351338"/>
          </a:xfrm>
        </p:spPr>
        <p:txBody>
          <a:bodyPr/>
          <a:lstStyle/>
          <a:p>
            <a:pPr marL="0" indent="0">
              <a:buNone/>
            </a:pPr>
            <a:r>
              <a:rPr lang="en-GB" dirty="0"/>
              <a:t>Learners are encouraged to put into practice an appropriate range of camera shots and editing techniques in their production, applying their knowledge and understanding of cinematography, </a:t>
            </a:r>
            <a:r>
              <a:rPr lang="en-GB" dirty="0" err="1"/>
              <a:t>mise</a:t>
            </a:r>
            <a:r>
              <a:rPr lang="en-GB" dirty="0"/>
              <a:t>-</a:t>
            </a:r>
            <a:r>
              <a:rPr lang="en-GB" dirty="0" err="1"/>
              <a:t>en</a:t>
            </a:r>
            <a:r>
              <a:rPr lang="en-GB" dirty="0"/>
              <a:t>-scène, editing and sound.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0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2297-96AA-4876-9631-C61DEBB9C8AA}"/>
              </a:ext>
            </a:extLst>
          </p:cNvPr>
          <p:cNvSpPr>
            <a:spLocks noGrp="1"/>
          </p:cNvSpPr>
          <p:nvPr>
            <p:ph type="title"/>
          </p:nvPr>
        </p:nvSpPr>
        <p:spPr>
          <a:xfrm>
            <a:off x="284407" y="-90153"/>
            <a:ext cx="10515600" cy="1325563"/>
          </a:xfrm>
        </p:spPr>
        <p:txBody>
          <a:bodyPr/>
          <a:lstStyle/>
          <a:p>
            <a:r>
              <a:rPr lang="en-GB" b="1" dirty="0"/>
              <a:t>Notes from WJEC / </a:t>
            </a:r>
            <a:r>
              <a:rPr lang="en-GB" b="1" dirty="0" err="1"/>
              <a:t>Eduqas</a:t>
            </a:r>
            <a:endParaRPr lang="en-GB" b="1" dirty="0"/>
          </a:p>
        </p:txBody>
      </p:sp>
      <p:sp>
        <p:nvSpPr>
          <p:cNvPr id="3" name="Content Placeholder 2">
            <a:extLst>
              <a:ext uri="{FF2B5EF4-FFF2-40B4-BE49-F238E27FC236}">
                <a16:creationId xmlns:a16="http://schemas.microsoft.com/office/drawing/2014/main" id="{1EEB19A9-EA0C-4808-8B0E-4B12AFEFBF6D}"/>
              </a:ext>
            </a:extLst>
          </p:cNvPr>
          <p:cNvSpPr>
            <a:spLocks noGrp="1"/>
          </p:cNvSpPr>
          <p:nvPr>
            <p:ph idx="1"/>
          </p:nvPr>
        </p:nvSpPr>
        <p:spPr/>
        <p:txBody>
          <a:bodyPr/>
          <a:lstStyle/>
          <a:p>
            <a:pPr marL="0" indent="0">
              <a:buNone/>
            </a:pPr>
            <a:r>
              <a:rPr lang="en-GB" dirty="0"/>
              <a:t>All production work, whether filmmaking or screenwriting, must be individual and demonstrably the candidate's own, unaided work.</a:t>
            </a:r>
          </a:p>
          <a:p>
            <a:pPr marL="0" indent="0">
              <a:buNone/>
            </a:pPr>
            <a:endParaRPr lang="en-GB" dirty="0"/>
          </a:p>
          <a:p>
            <a:pPr marL="0" indent="0">
              <a:buNone/>
            </a:pPr>
            <a:r>
              <a:rPr lang="en-GB" dirty="0">
                <a:solidFill>
                  <a:schemeClr val="accent5">
                    <a:lumMod val="75000"/>
                  </a:schemeClr>
                </a:solidFill>
              </a:rPr>
              <a:t>For the film option, the individual learner must be responsible for the camerawork and editing of the short film. Unassessed participants may act in, or appear in, the film. Performance skills will not, however, be assessed. Although there is no explicit requirement for independent lighting or independent sound, unassessed assistants may operate lighting and/or sound equipment, provided this is under the direction of the learner being assessed.</a:t>
            </a:r>
          </a:p>
        </p:txBody>
      </p:sp>
    </p:spTree>
    <p:extLst>
      <p:ext uri="{BB962C8B-B14F-4D97-AF65-F5344CB8AC3E}">
        <p14:creationId xmlns:p14="http://schemas.microsoft.com/office/powerpoint/2010/main" val="269784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38A32-4369-49CB-8C64-B8249DDC5DCD}"/>
              </a:ext>
            </a:extLst>
          </p:cNvPr>
          <p:cNvSpPr>
            <a:spLocks noGrp="1"/>
          </p:cNvSpPr>
          <p:nvPr>
            <p:ph idx="1"/>
          </p:nvPr>
        </p:nvSpPr>
        <p:spPr>
          <a:xfrm>
            <a:off x="748047" y="1078649"/>
            <a:ext cx="10739908" cy="5270635"/>
          </a:xfrm>
        </p:spPr>
        <p:txBody>
          <a:bodyPr>
            <a:normAutofit fontScale="92500"/>
          </a:bodyPr>
          <a:lstStyle/>
          <a:p>
            <a:pPr marL="0" indent="0">
              <a:buNone/>
            </a:pPr>
            <a:r>
              <a:rPr lang="en-GB" sz="2400" dirty="0"/>
              <a:t>Learners may also make use of material which is not the learner's own under the following conditions:</a:t>
            </a:r>
          </a:p>
          <a:p>
            <a:r>
              <a:rPr lang="en-GB" sz="2400" dirty="0"/>
              <a:t>a soundtrack from existing sources (music or music from a film) may be used provided it is appropriately acknowledged on the relevant form and used for education purposes only</a:t>
            </a:r>
          </a:p>
          <a:p>
            <a:r>
              <a:rPr lang="en-GB" sz="2400" dirty="0"/>
              <a:t>if use outside education purposes is envisaged (e.g. uploading to YouTube or similar), normal copyright restrictions must be followed</a:t>
            </a:r>
          </a:p>
          <a:p>
            <a:r>
              <a:rPr lang="en-GB" sz="2400" dirty="0"/>
              <a:t>up to ten seconds (maximum) of found visual material may be used if its use is integral to the genre-based film extract (which could either be a shot or shots which would be impossible to film or found footage such as a news extract)</a:t>
            </a:r>
          </a:p>
          <a:p>
            <a:r>
              <a:rPr lang="en-GB" sz="2400" dirty="0"/>
              <a:t>if found footage is used, it must be excluded from the specified length of the production.</a:t>
            </a:r>
          </a:p>
          <a:p>
            <a:pPr marL="0" indent="0">
              <a:buNone/>
            </a:pPr>
            <a:r>
              <a:rPr lang="en-GB" sz="2400" dirty="0">
                <a:solidFill>
                  <a:schemeClr val="accent5">
                    <a:lumMod val="50000"/>
                  </a:schemeClr>
                </a:solidFill>
              </a:rPr>
              <a:t>It is recommended that learners:</a:t>
            </a:r>
          </a:p>
          <a:p>
            <a:r>
              <a:rPr lang="en-GB" sz="2400" dirty="0">
                <a:solidFill>
                  <a:schemeClr val="accent5">
                    <a:lumMod val="50000"/>
                  </a:schemeClr>
                </a:solidFill>
              </a:rPr>
              <a:t>use copyright-free material where possible</a:t>
            </a:r>
          </a:p>
          <a:p>
            <a:r>
              <a:rPr lang="en-GB" sz="2400" dirty="0">
                <a:solidFill>
                  <a:schemeClr val="accent5">
                    <a:lumMod val="50000"/>
                  </a:schemeClr>
                </a:solidFill>
              </a:rPr>
              <a:t>plan genre-based extracts which do not rely on shots impossible to film or other examples of found footage</a:t>
            </a:r>
          </a:p>
        </p:txBody>
      </p:sp>
      <p:sp>
        <p:nvSpPr>
          <p:cNvPr id="4" name="Title 1">
            <a:extLst>
              <a:ext uri="{FF2B5EF4-FFF2-40B4-BE49-F238E27FC236}">
                <a16:creationId xmlns:a16="http://schemas.microsoft.com/office/drawing/2014/main" id="{6E1B0D63-1612-4547-90CC-F7D0C8D2B9D6}"/>
              </a:ext>
            </a:extLst>
          </p:cNvPr>
          <p:cNvSpPr>
            <a:spLocks noGrp="1"/>
          </p:cNvSpPr>
          <p:nvPr>
            <p:ph type="title"/>
          </p:nvPr>
        </p:nvSpPr>
        <p:spPr>
          <a:xfrm>
            <a:off x="284407" y="-90153"/>
            <a:ext cx="10515600" cy="1325563"/>
          </a:xfrm>
        </p:spPr>
        <p:txBody>
          <a:bodyPr/>
          <a:lstStyle/>
          <a:p>
            <a:r>
              <a:rPr lang="en-GB" b="1" dirty="0"/>
              <a:t>Notes from WJEC / </a:t>
            </a:r>
            <a:r>
              <a:rPr lang="en-GB" b="1" dirty="0" err="1"/>
              <a:t>Eduqas</a:t>
            </a:r>
            <a:r>
              <a:rPr lang="en-GB" b="1" dirty="0"/>
              <a:t> (Cont.)</a:t>
            </a:r>
          </a:p>
        </p:txBody>
      </p:sp>
    </p:spTree>
    <p:extLst>
      <p:ext uri="{BB962C8B-B14F-4D97-AF65-F5344CB8AC3E}">
        <p14:creationId xmlns:p14="http://schemas.microsoft.com/office/powerpoint/2010/main" val="282154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C2BA-36DE-42F9-A49E-849F918C65EA}"/>
              </a:ext>
            </a:extLst>
          </p:cNvPr>
          <p:cNvSpPr>
            <a:spLocks noGrp="1"/>
          </p:cNvSpPr>
          <p:nvPr>
            <p:ph type="ctrTitle"/>
          </p:nvPr>
        </p:nvSpPr>
        <p:spPr>
          <a:xfrm>
            <a:off x="558085" y="3955715"/>
            <a:ext cx="10813960" cy="2387600"/>
          </a:xfrm>
        </p:spPr>
        <p:txBody>
          <a:bodyPr/>
          <a:lstStyle/>
          <a:p>
            <a:pPr algn="l"/>
            <a:r>
              <a:rPr lang="en-GB" b="1" dirty="0"/>
              <a:t>A Level Film Studies - Screenplay</a:t>
            </a:r>
          </a:p>
        </p:txBody>
      </p:sp>
    </p:spTree>
    <p:extLst>
      <p:ext uri="{BB962C8B-B14F-4D97-AF65-F5344CB8AC3E}">
        <p14:creationId xmlns:p14="http://schemas.microsoft.com/office/powerpoint/2010/main" val="296613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2416"/>
            <a:ext cx="10515600" cy="5134547"/>
          </a:xfrm>
        </p:spPr>
        <p:txBody>
          <a:bodyPr>
            <a:normAutofit/>
          </a:bodyPr>
          <a:lstStyle/>
          <a:p>
            <a:pPr marL="0" indent="0">
              <a:buNone/>
            </a:pPr>
            <a:r>
              <a:rPr lang="en-GB" b="1" dirty="0"/>
              <a:t>PRODUCTION BRIEF – Screenplay </a:t>
            </a:r>
            <a:r>
              <a:rPr lang="en-GB" b="1" u="sng" dirty="0"/>
              <a:t>A Level</a:t>
            </a:r>
          </a:p>
          <a:p>
            <a:pPr marL="0" indent="0">
              <a:buNone/>
            </a:pPr>
            <a:r>
              <a:rPr lang="en-GB" i="1" dirty="0"/>
              <a:t>Learners are required to create an individual production consisting of:</a:t>
            </a:r>
          </a:p>
          <a:p>
            <a:pPr marL="0" indent="0">
              <a:buNone/>
            </a:pPr>
            <a:endParaRPr lang="en-GB" i="1" dirty="0"/>
          </a:p>
          <a:p>
            <a:pPr marL="0" indent="0">
              <a:buNone/>
            </a:pPr>
            <a:r>
              <a:rPr lang="en-GB" dirty="0"/>
              <a:t>(ii) a screenplay for a short film of between 1600 and 1800 words which includes one of the following:</a:t>
            </a:r>
          </a:p>
          <a:p>
            <a:pPr marL="0" indent="0">
              <a:buNone/>
            </a:pPr>
            <a:endParaRPr lang="en-GB" dirty="0"/>
          </a:p>
          <a:p>
            <a:r>
              <a:rPr lang="en-GB" dirty="0">
                <a:solidFill>
                  <a:srgbClr val="FF0000"/>
                </a:solidFill>
              </a:rPr>
              <a:t>a narrative which has a distinct genre</a:t>
            </a:r>
          </a:p>
          <a:p>
            <a:r>
              <a:rPr lang="en-GB" dirty="0">
                <a:solidFill>
                  <a:srgbClr val="FF0000"/>
                </a:solidFill>
              </a:rPr>
              <a:t>a narrator</a:t>
            </a:r>
          </a:p>
          <a:p>
            <a:r>
              <a:rPr lang="en-GB" dirty="0">
                <a:solidFill>
                  <a:srgbClr val="FF0000"/>
                </a:solidFill>
              </a:rPr>
              <a:t>a narrative which has parallel stories</a:t>
            </a:r>
          </a:p>
          <a:p>
            <a:r>
              <a:rPr lang="en-GB" dirty="0">
                <a:solidFill>
                  <a:srgbClr val="FF0000"/>
                </a:solidFill>
              </a:rPr>
              <a:t>a non-linear narrative</a:t>
            </a:r>
          </a:p>
        </p:txBody>
      </p:sp>
    </p:spTree>
    <p:extLst>
      <p:ext uri="{BB962C8B-B14F-4D97-AF65-F5344CB8AC3E}">
        <p14:creationId xmlns:p14="http://schemas.microsoft.com/office/powerpoint/2010/main" val="401664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973B0-015F-4618-82BA-90EE584EF6FE}"/>
              </a:ext>
            </a:extLst>
          </p:cNvPr>
          <p:cNvSpPr>
            <a:spLocks noGrp="1"/>
          </p:cNvSpPr>
          <p:nvPr>
            <p:ph idx="1"/>
          </p:nvPr>
        </p:nvSpPr>
        <p:spPr>
          <a:xfrm>
            <a:off x="889715" y="859710"/>
            <a:ext cx="10515600" cy="4351338"/>
          </a:xfrm>
        </p:spPr>
        <p:txBody>
          <a:bodyPr/>
          <a:lstStyle/>
          <a:p>
            <a:pPr marL="0" indent="0">
              <a:buNone/>
            </a:pPr>
            <a:r>
              <a:rPr lang="en-GB" dirty="0"/>
              <a:t>Learners are encouraged to put into practice an appropriate range of camera shots and editing techniques in their production, applying their knowledge and understanding of cinematography, mise-en-scène, editing and sound. </a:t>
            </a:r>
          </a:p>
          <a:p>
            <a:pPr marL="0" indent="0">
              <a:buNone/>
            </a:pPr>
            <a:endParaRPr lang="en-GB" dirty="0"/>
          </a:p>
          <a:p>
            <a:pPr marL="0" indent="0">
              <a:buNone/>
            </a:pPr>
            <a:r>
              <a:rPr lang="en-GB" u="sng" dirty="0"/>
              <a:t>No camera references </a:t>
            </a:r>
            <a:r>
              <a:rPr lang="en-GB" dirty="0"/>
              <a:t>in your </a:t>
            </a:r>
            <a:r>
              <a:rPr lang="en-GB" u="sng" dirty="0"/>
              <a:t>screenplay</a:t>
            </a:r>
            <a:r>
              <a:rPr lang="en-GB" dirty="0"/>
              <a:t>, only in the storyboard.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1679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4B86-EEEB-4286-952C-2BA0381E2F8D}"/>
              </a:ext>
            </a:extLst>
          </p:cNvPr>
          <p:cNvSpPr>
            <a:spLocks noGrp="1"/>
          </p:cNvSpPr>
          <p:nvPr>
            <p:ph type="title"/>
          </p:nvPr>
        </p:nvSpPr>
        <p:spPr>
          <a:xfrm>
            <a:off x="341811" y="0"/>
            <a:ext cx="10515600" cy="1325563"/>
          </a:xfrm>
        </p:spPr>
        <p:txBody>
          <a:bodyPr/>
          <a:lstStyle/>
          <a:p>
            <a:r>
              <a:rPr lang="en-GB" b="1" dirty="0"/>
              <a:t>Quick task</a:t>
            </a:r>
          </a:p>
        </p:txBody>
      </p:sp>
      <p:sp>
        <p:nvSpPr>
          <p:cNvPr id="3" name="Content Placeholder 2">
            <a:extLst>
              <a:ext uri="{FF2B5EF4-FFF2-40B4-BE49-F238E27FC236}">
                <a16:creationId xmlns:a16="http://schemas.microsoft.com/office/drawing/2014/main" id="{0CC12CC2-176E-498A-BED1-4A8B22D616AC}"/>
              </a:ext>
            </a:extLst>
          </p:cNvPr>
          <p:cNvSpPr>
            <a:spLocks noGrp="1"/>
          </p:cNvSpPr>
          <p:nvPr>
            <p:ph idx="1"/>
          </p:nvPr>
        </p:nvSpPr>
        <p:spPr>
          <a:xfrm>
            <a:off x="838200" y="1325562"/>
            <a:ext cx="10515600" cy="5442791"/>
          </a:xfrm>
        </p:spPr>
        <p:txBody>
          <a:bodyPr>
            <a:noAutofit/>
          </a:bodyPr>
          <a:lstStyle/>
          <a:p>
            <a:pPr marL="0" lvl="0" indent="0" eaLnBrk="0" fontAlgn="base" hangingPunct="0">
              <a:lnSpc>
                <a:spcPct val="100000"/>
              </a:lnSpc>
              <a:spcBef>
                <a:spcPct val="0"/>
              </a:spcBef>
              <a:spcAft>
                <a:spcPct val="40000"/>
              </a:spcAft>
              <a:buNone/>
            </a:pPr>
            <a:r>
              <a:rPr lang="en-GB" altLang="en-US" kern="0" dirty="0">
                <a:solidFill>
                  <a:srgbClr val="000000"/>
                </a:solidFill>
                <a:cs typeface="Arial"/>
              </a:rPr>
              <a:t>What is the purpose of coursework?</a:t>
            </a:r>
          </a:p>
          <a:p>
            <a:pPr marL="0" lvl="0" indent="0" eaLnBrk="0" fontAlgn="base" hangingPunct="0">
              <a:lnSpc>
                <a:spcPct val="100000"/>
              </a:lnSpc>
              <a:spcBef>
                <a:spcPct val="0"/>
              </a:spcBef>
              <a:spcAft>
                <a:spcPct val="40000"/>
              </a:spcAft>
              <a:buNone/>
            </a:pPr>
            <a:endParaRPr lang="en-GB" altLang="en-US" kern="0" dirty="0">
              <a:solidFill>
                <a:srgbClr val="000000"/>
              </a:solidFill>
              <a:cs typeface="Arial"/>
            </a:endParaRPr>
          </a:p>
          <a:p>
            <a:pPr marL="0" lvl="0" indent="0" eaLnBrk="0" fontAlgn="base" hangingPunct="0">
              <a:lnSpc>
                <a:spcPct val="100000"/>
              </a:lnSpc>
              <a:spcBef>
                <a:spcPct val="0"/>
              </a:spcBef>
              <a:spcAft>
                <a:spcPct val="40000"/>
              </a:spcAft>
              <a:buNone/>
            </a:pPr>
            <a:r>
              <a:rPr lang="en-GB" altLang="en-US" kern="0" dirty="0">
                <a:solidFill>
                  <a:srgbClr val="0061B2"/>
                </a:solidFill>
                <a:cs typeface="Arial"/>
              </a:rPr>
              <a:t>What do you like / dislike about doing coursework?</a:t>
            </a:r>
          </a:p>
          <a:p>
            <a:pPr marL="0" lvl="0" indent="0" eaLnBrk="0" fontAlgn="base" hangingPunct="0">
              <a:lnSpc>
                <a:spcPct val="100000"/>
              </a:lnSpc>
              <a:spcBef>
                <a:spcPct val="0"/>
              </a:spcBef>
              <a:spcAft>
                <a:spcPct val="40000"/>
              </a:spcAft>
              <a:buNone/>
            </a:pPr>
            <a:endParaRPr lang="en-GB" altLang="en-US" kern="0" dirty="0">
              <a:solidFill>
                <a:srgbClr val="000000"/>
              </a:solidFill>
              <a:cs typeface="Arial"/>
            </a:endParaRPr>
          </a:p>
          <a:p>
            <a:pPr marL="0" lvl="0" indent="0" eaLnBrk="0" fontAlgn="base" hangingPunct="0">
              <a:lnSpc>
                <a:spcPct val="100000"/>
              </a:lnSpc>
              <a:spcBef>
                <a:spcPct val="0"/>
              </a:spcBef>
              <a:spcAft>
                <a:spcPct val="40000"/>
              </a:spcAft>
              <a:buNone/>
            </a:pPr>
            <a:r>
              <a:rPr lang="en-GB" altLang="en-US" kern="0" dirty="0">
                <a:solidFill>
                  <a:srgbClr val="000000"/>
                </a:solidFill>
                <a:cs typeface="Arial"/>
              </a:rPr>
              <a:t>What do you think you will be doing for A Level Film Studies coursework?</a:t>
            </a:r>
          </a:p>
          <a:p>
            <a:pPr marL="0" lvl="0" indent="0" eaLnBrk="0" fontAlgn="base" hangingPunct="0">
              <a:lnSpc>
                <a:spcPct val="100000"/>
              </a:lnSpc>
              <a:spcBef>
                <a:spcPct val="0"/>
              </a:spcBef>
              <a:spcAft>
                <a:spcPct val="40000"/>
              </a:spcAft>
              <a:buNone/>
            </a:pPr>
            <a:endParaRPr lang="en-GB" altLang="en-US" kern="0" dirty="0">
              <a:solidFill>
                <a:srgbClr val="000000"/>
              </a:solidFill>
              <a:cs typeface="Arial"/>
            </a:endParaRPr>
          </a:p>
          <a:p>
            <a:pPr marL="0" lvl="0" indent="0" eaLnBrk="0" fontAlgn="base" hangingPunct="0">
              <a:lnSpc>
                <a:spcPct val="100000"/>
              </a:lnSpc>
              <a:spcBef>
                <a:spcPct val="0"/>
              </a:spcBef>
              <a:spcAft>
                <a:spcPct val="40000"/>
              </a:spcAft>
              <a:buNone/>
            </a:pPr>
            <a:endParaRPr lang="en-GB" altLang="en-US" kern="0" dirty="0">
              <a:solidFill>
                <a:srgbClr val="0061B2"/>
              </a:solidFill>
              <a:cs typeface="Arial"/>
            </a:endParaRPr>
          </a:p>
          <a:p>
            <a:pPr marL="0" lvl="0" indent="0" eaLnBrk="0" fontAlgn="base" hangingPunct="0">
              <a:lnSpc>
                <a:spcPct val="100000"/>
              </a:lnSpc>
              <a:spcBef>
                <a:spcPct val="0"/>
              </a:spcBef>
              <a:spcAft>
                <a:spcPct val="40000"/>
              </a:spcAft>
              <a:buNone/>
            </a:pPr>
            <a:r>
              <a:rPr lang="en-GB" altLang="en-US" kern="0" dirty="0">
                <a:solidFill>
                  <a:schemeClr val="bg1">
                    <a:lumMod val="50000"/>
                  </a:schemeClr>
                </a:solidFill>
                <a:cs typeface="Arial"/>
              </a:rPr>
              <a:t>2 minutes, discuss with the people around  you, ready to feedback to the class.</a:t>
            </a:r>
          </a:p>
          <a:p>
            <a:pPr marL="0" indent="0">
              <a:buNone/>
            </a:pPr>
            <a:endParaRPr lang="en-GB" sz="3200" dirty="0"/>
          </a:p>
        </p:txBody>
      </p:sp>
    </p:spTree>
    <p:extLst>
      <p:ext uri="{BB962C8B-B14F-4D97-AF65-F5344CB8AC3E}">
        <p14:creationId xmlns:p14="http://schemas.microsoft.com/office/powerpoint/2010/main" val="301925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8A05-3AF3-4DC1-BC5D-61F929F941D9}"/>
              </a:ext>
            </a:extLst>
          </p:cNvPr>
          <p:cNvSpPr>
            <a:spLocks noGrp="1"/>
          </p:cNvSpPr>
          <p:nvPr>
            <p:ph type="title"/>
          </p:nvPr>
        </p:nvSpPr>
        <p:spPr>
          <a:xfrm>
            <a:off x="387824" y="-126195"/>
            <a:ext cx="10515600" cy="1325563"/>
          </a:xfrm>
        </p:spPr>
        <p:txBody>
          <a:bodyPr/>
          <a:lstStyle/>
          <a:p>
            <a:r>
              <a:rPr lang="en-GB" b="1" dirty="0"/>
              <a:t>Overview</a:t>
            </a:r>
          </a:p>
        </p:txBody>
      </p:sp>
      <p:sp>
        <p:nvSpPr>
          <p:cNvPr id="3" name="Content Placeholder 2">
            <a:extLst>
              <a:ext uri="{FF2B5EF4-FFF2-40B4-BE49-F238E27FC236}">
                <a16:creationId xmlns:a16="http://schemas.microsoft.com/office/drawing/2014/main" id="{DF36F2B4-F4FB-4EC0-8129-26CC6733C619}"/>
              </a:ext>
            </a:extLst>
          </p:cNvPr>
          <p:cNvSpPr>
            <a:spLocks noGrp="1"/>
          </p:cNvSpPr>
          <p:nvPr>
            <p:ph idx="1"/>
          </p:nvPr>
        </p:nvSpPr>
        <p:spPr>
          <a:xfrm>
            <a:off x="387823" y="1199367"/>
            <a:ext cx="10776045" cy="4600931"/>
          </a:xfrm>
        </p:spPr>
        <p:txBody>
          <a:bodyPr/>
          <a:lstStyle/>
          <a:p>
            <a:pPr marL="0" indent="0">
              <a:buNone/>
            </a:pPr>
            <a:r>
              <a:rPr lang="en-GB" dirty="0">
                <a:solidFill>
                  <a:schemeClr val="accent5">
                    <a:lumMod val="75000"/>
                  </a:schemeClr>
                </a:solidFill>
              </a:rPr>
              <a:t>Coursework (also known as Non-exam </a:t>
            </a:r>
            <a:r>
              <a:rPr lang="en-GB" dirty="0" smtClean="0">
                <a:solidFill>
                  <a:schemeClr val="accent5">
                    <a:lumMod val="75000"/>
                  </a:schemeClr>
                </a:solidFill>
              </a:rPr>
              <a:t>assessment- NEA) </a:t>
            </a:r>
            <a:r>
              <a:rPr lang="en-GB" dirty="0">
                <a:solidFill>
                  <a:schemeClr val="accent5">
                    <a:lumMod val="75000"/>
                  </a:schemeClr>
                </a:solidFill>
              </a:rPr>
              <a:t>entails </a:t>
            </a:r>
            <a:r>
              <a:rPr lang="en-GB" b="1" dirty="0">
                <a:solidFill>
                  <a:schemeClr val="accent5">
                    <a:lumMod val="75000"/>
                  </a:schemeClr>
                </a:solidFill>
              </a:rPr>
              <a:t>making</a:t>
            </a:r>
            <a:r>
              <a:rPr lang="en-GB" dirty="0">
                <a:solidFill>
                  <a:schemeClr val="accent5">
                    <a:lumMod val="75000"/>
                  </a:schemeClr>
                </a:solidFill>
              </a:rPr>
              <a:t> something and then </a:t>
            </a:r>
            <a:r>
              <a:rPr lang="en-GB" b="1" dirty="0">
                <a:solidFill>
                  <a:schemeClr val="accent5">
                    <a:lumMod val="75000"/>
                  </a:schemeClr>
                </a:solidFill>
              </a:rPr>
              <a:t>evaluating</a:t>
            </a:r>
            <a:r>
              <a:rPr lang="en-GB" dirty="0">
                <a:solidFill>
                  <a:schemeClr val="accent5">
                    <a:lumMod val="75000"/>
                  </a:schemeClr>
                </a:solidFill>
              </a:rPr>
              <a:t> the completed piece. </a:t>
            </a:r>
          </a:p>
          <a:p>
            <a:pPr marL="0" indent="0">
              <a:buNone/>
            </a:pPr>
            <a:endParaRPr lang="en-GB" dirty="0"/>
          </a:p>
          <a:p>
            <a:pPr marL="0" indent="0">
              <a:buNone/>
            </a:pPr>
            <a:r>
              <a:rPr lang="en-GB" u="sng" dirty="0"/>
              <a:t>We have always received positive feedback from the exam board </a:t>
            </a:r>
            <a:r>
              <a:rPr lang="en-GB" dirty="0"/>
              <a:t>regarding our coursework submissions. I do hope that record is maintained, it is really important to take the coursework unit seriously as it accounts for </a:t>
            </a:r>
            <a:r>
              <a:rPr lang="en-GB" b="1" u="sng" dirty="0"/>
              <a:t>30% of your final grade</a:t>
            </a:r>
            <a:r>
              <a:rPr lang="en-GB" dirty="0"/>
              <a:t>.</a:t>
            </a:r>
          </a:p>
        </p:txBody>
      </p:sp>
    </p:spTree>
    <p:extLst>
      <p:ext uri="{BB962C8B-B14F-4D97-AF65-F5344CB8AC3E}">
        <p14:creationId xmlns:p14="http://schemas.microsoft.com/office/powerpoint/2010/main" val="2843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F324-0A59-4CC3-9BE8-2BC71B465EC9}"/>
              </a:ext>
            </a:extLst>
          </p:cNvPr>
          <p:cNvSpPr>
            <a:spLocks noGrp="1"/>
          </p:cNvSpPr>
          <p:nvPr>
            <p:ph type="title"/>
          </p:nvPr>
        </p:nvSpPr>
        <p:spPr>
          <a:xfrm>
            <a:off x="374176" y="-112547"/>
            <a:ext cx="10515600" cy="1325563"/>
          </a:xfrm>
        </p:spPr>
        <p:txBody>
          <a:bodyPr/>
          <a:lstStyle/>
          <a:p>
            <a:r>
              <a:rPr lang="en-GB" b="1" dirty="0"/>
              <a:t>Coursework Options – A Level</a:t>
            </a:r>
          </a:p>
        </p:txBody>
      </p:sp>
      <p:sp>
        <p:nvSpPr>
          <p:cNvPr id="3" name="Content Placeholder 2">
            <a:extLst>
              <a:ext uri="{FF2B5EF4-FFF2-40B4-BE49-F238E27FC236}">
                <a16:creationId xmlns:a16="http://schemas.microsoft.com/office/drawing/2014/main" id="{4A4C4F78-E65A-453F-B083-D9A728127703}"/>
              </a:ext>
            </a:extLst>
          </p:cNvPr>
          <p:cNvSpPr>
            <a:spLocks noGrp="1"/>
          </p:cNvSpPr>
          <p:nvPr>
            <p:ph idx="1"/>
          </p:nvPr>
        </p:nvSpPr>
        <p:spPr>
          <a:xfrm>
            <a:off x="838199" y="1088643"/>
            <a:ext cx="10639567" cy="5155403"/>
          </a:xfrm>
        </p:spPr>
        <p:txBody>
          <a:bodyPr>
            <a:normAutofit lnSpcReduction="10000"/>
          </a:bodyPr>
          <a:lstStyle/>
          <a:p>
            <a:pPr marL="0" indent="0">
              <a:buNone/>
            </a:pPr>
            <a:r>
              <a:rPr lang="en-GB" b="1" dirty="0"/>
              <a:t>Either</a:t>
            </a:r>
            <a:r>
              <a:rPr lang="en-GB" dirty="0"/>
              <a:t> </a:t>
            </a:r>
          </a:p>
          <a:p>
            <a:pPr marL="0" indent="0">
              <a:buNone/>
            </a:pPr>
            <a:r>
              <a:rPr lang="en-GB" dirty="0"/>
              <a:t>a short MOVING IMAGE film highlighting narrative construction</a:t>
            </a:r>
          </a:p>
          <a:p>
            <a:pPr marL="0" indent="0">
              <a:buNone/>
            </a:pPr>
            <a:r>
              <a:rPr lang="en-GB" dirty="0">
                <a:solidFill>
                  <a:srgbClr val="FF0000"/>
                </a:solidFill>
              </a:rPr>
              <a:t>(</a:t>
            </a:r>
            <a:r>
              <a:rPr lang="en-GB" b="1" dirty="0">
                <a:solidFill>
                  <a:srgbClr val="FF0000"/>
                </a:solidFill>
              </a:rPr>
              <a:t>4 – 5 </a:t>
            </a:r>
            <a:r>
              <a:rPr lang="en-GB" dirty="0">
                <a:solidFill>
                  <a:srgbClr val="FF0000"/>
                </a:solidFill>
              </a:rPr>
              <a:t>minutes).</a:t>
            </a:r>
          </a:p>
          <a:p>
            <a:pPr marL="0" indent="0">
              <a:buNone/>
            </a:pPr>
            <a:endParaRPr lang="en-GB" dirty="0"/>
          </a:p>
          <a:p>
            <a:pPr marL="0" indent="0">
              <a:buNone/>
            </a:pPr>
            <a:endParaRPr lang="en-GB" dirty="0"/>
          </a:p>
          <a:p>
            <a:pPr marL="0" indent="0">
              <a:buNone/>
            </a:pPr>
            <a:r>
              <a:rPr lang="en-GB" b="1" dirty="0">
                <a:solidFill>
                  <a:schemeClr val="accent5">
                    <a:lumMod val="75000"/>
                  </a:schemeClr>
                </a:solidFill>
              </a:rPr>
              <a:t>Or</a:t>
            </a:r>
            <a:r>
              <a:rPr lang="en-GB" dirty="0">
                <a:solidFill>
                  <a:schemeClr val="accent5">
                    <a:lumMod val="75000"/>
                  </a:schemeClr>
                </a:solidFill>
              </a:rPr>
              <a:t> </a:t>
            </a:r>
          </a:p>
          <a:p>
            <a:pPr marL="0" indent="0">
              <a:buNone/>
            </a:pPr>
            <a:r>
              <a:rPr lang="en-GB" dirty="0">
                <a:solidFill>
                  <a:schemeClr val="accent5">
                    <a:lumMod val="75000"/>
                  </a:schemeClr>
                </a:solidFill>
              </a:rPr>
              <a:t>a SCREENPLAY for a short film highlighting narrative construction of between </a:t>
            </a:r>
            <a:r>
              <a:rPr lang="en-GB" b="1" dirty="0">
                <a:solidFill>
                  <a:srgbClr val="FF0000"/>
                </a:solidFill>
              </a:rPr>
              <a:t>1600 – 1800 </a:t>
            </a:r>
            <a:r>
              <a:rPr lang="en-GB" dirty="0">
                <a:solidFill>
                  <a:srgbClr val="FF0000"/>
                </a:solidFill>
              </a:rPr>
              <a:t>words</a:t>
            </a:r>
            <a:r>
              <a:rPr lang="en-GB" dirty="0">
                <a:solidFill>
                  <a:schemeClr val="accent5">
                    <a:lumMod val="75000"/>
                  </a:schemeClr>
                </a:solidFill>
              </a:rPr>
              <a:t>. </a:t>
            </a:r>
          </a:p>
          <a:p>
            <a:pPr marL="0" indent="0">
              <a:buNone/>
            </a:pPr>
            <a:r>
              <a:rPr lang="en-GB" dirty="0">
                <a:solidFill>
                  <a:schemeClr val="accent5">
                    <a:lumMod val="75000"/>
                  </a:schemeClr>
                </a:solidFill>
              </a:rPr>
              <a:t>Plus, a digitally photographed storyboard of a key section from the screenplay (approximately 2 minutes' screen time, corresponding to approximately </a:t>
            </a:r>
            <a:r>
              <a:rPr lang="en-GB" dirty="0">
                <a:solidFill>
                  <a:srgbClr val="FF0000"/>
                </a:solidFill>
              </a:rPr>
              <a:t>18 - 22 </a:t>
            </a:r>
            <a:r>
              <a:rPr lang="en-GB" dirty="0">
                <a:solidFill>
                  <a:schemeClr val="accent5">
                    <a:lumMod val="75000"/>
                  </a:schemeClr>
                </a:solidFill>
              </a:rPr>
              <a:t>storyboard photos).</a:t>
            </a:r>
          </a:p>
        </p:txBody>
      </p:sp>
      <p:sp>
        <p:nvSpPr>
          <p:cNvPr id="4" name="Rectangle 3">
            <a:extLst>
              <a:ext uri="{FF2B5EF4-FFF2-40B4-BE49-F238E27FC236}">
                <a16:creationId xmlns:a16="http://schemas.microsoft.com/office/drawing/2014/main" id="{531DAA4C-B167-4227-8181-1EEBC0829051}"/>
              </a:ext>
            </a:extLst>
          </p:cNvPr>
          <p:cNvSpPr/>
          <p:nvPr/>
        </p:nvSpPr>
        <p:spPr>
          <a:xfrm>
            <a:off x="838198" y="1129039"/>
            <a:ext cx="10051577" cy="1423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39F3939E-D7E5-4B97-9982-12A5613ACAA5}"/>
              </a:ext>
            </a:extLst>
          </p:cNvPr>
          <p:cNvSpPr/>
          <p:nvPr/>
        </p:nvSpPr>
        <p:spPr>
          <a:xfrm>
            <a:off x="838198" y="3479471"/>
            <a:ext cx="10439402" cy="241069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0823774" y="6436190"/>
            <a:ext cx="1460913" cy="523220"/>
          </a:xfrm>
          <a:prstGeom prst="rect">
            <a:avLst/>
          </a:prstGeom>
          <a:noFill/>
        </p:spPr>
        <p:txBody>
          <a:bodyPr wrap="none" rtlCol="0">
            <a:spAutoFit/>
          </a:bodyPr>
          <a:lstStyle/>
          <a:p>
            <a:r>
              <a:rPr lang="en-GB" sz="2800" b="1" dirty="0">
                <a:solidFill>
                  <a:srgbClr val="7030A0"/>
                </a:solidFill>
              </a:rPr>
              <a:t>40marks</a:t>
            </a:r>
            <a:endParaRPr lang="en-GB" b="1" dirty="0">
              <a:solidFill>
                <a:srgbClr val="7030A0"/>
              </a:solidFill>
            </a:endParaRPr>
          </a:p>
        </p:txBody>
      </p:sp>
    </p:spTree>
    <p:extLst>
      <p:ext uri="{BB962C8B-B14F-4D97-AF65-F5344CB8AC3E}">
        <p14:creationId xmlns:p14="http://schemas.microsoft.com/office/powerpoint/2010/main" val="9250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3A997-0672-451E-9B5E-70632C3EBA96}"/>
              </a:ext>
            </a:extLst>
          </p:cNvPr>
          <p:cNvSpPr>
            <a:spLocks noGrp="1"/>
          </p:cNvSpPr>
          <p:nvPr>
            <p:ph idx="1"/>
          </p:nvPr>
        </p:nvSpPr>
        <p:spPr/>
        <p:txBody>
          <a:bodyPr/>
          <a:lstStyle/>
          <a:p>
            <a:pPr marL="0" indent="0">
              <a:buNone/>
            </a:pPr>
            <a:r>
              <a:rPr lang="en-GB" dirty="0"/>
              <a:t>Once you have completed your practical piece you will then have to write an EVALUATION (know as an </a:t>
            </a:r>
            <a:r>
              <a:rPr lang="en-GB" b="1" u="sng" dirty="0"/>
              <a:t>Evaluative Analysis</a:t>
            </a:r>
            <a:r>
              <a:rPr lang="en-GB" dirty="0"/>
              <a:t>).</a:t>
            </a:r>
          </a:p>
          <a:p>
            <a:pPr marL="0" indent="0">
              <a:buNone/>
            </a:pPr>
            <a:endParaRPr lang="en-GB" dirty="0"/>
          </a:p>
          <a:p>
            <a:pPr marL="0" indent="0">
              <a:buNone/>
            </a:pPr>
            <a:r>
              <a:rPr lang="en-GB" dirty="0">
                <a:solidFill>
                  <a:schemeClr val="accent5">
                    <a:lumMod val="75000"/>
                  </a:schemeClr>
                </a:solidFill>
              </a:rPr>
              <a:t>An evaluative analysis of your production, in comparison with other professionally produced films or screenplays. </a:t>
            </a:r>
            <a:r>
              <a:rPr lang="en-GB" b="1" dirty="0">
                <a:solidFill>
                  <a:srgbClr val="FF0000"/>
                </a:solidFill>
              </a:rPr>
              <a:t>1800 </a:t>
            </a:r>
            <a:r>
              <a:rPr lang="en-GB" dirty="0">
                <a:solidFill>
                  <a:srgbClr val="FF0000"/>
                </a:solidFill>
              </a:rPr>
              <a:t>words.</a:t>
            </a:r>
            <a:endParaRPr lang="en-GB" dirty="0">
              <a:solidFill>
                <a:schemeClr val="accent5">
                  <a:lumMod val="75000"/>
                </a:schemeClr>
              </a:solidFill>
            </a:endParaRPr>
          </a:p>
        </p:txBody>
      </p:sp>
      <p:sp>
        <p:nvSpPr>
          <p:cNvPr id="4" name="Title 1">
            <a:extLst>
              <a:ext uri="{FF2B5EF4-FFF2-40B4-BE49-F238E27FC236}">
                <a16:creationId xmlns:a16="http://schemas.microsoft.com/office/drawing/2014/main" id="{21DA9288-B74D-4134-B3D1-9606BCC88DDF}"/>
              </a:ext>
            </a:extLst>
          </p:cNvPr>
          <p:cNvSpPr>
            <a:spLocks noGrp="1"/>
          </p:cNvSpPr>
          <p:nvPr>
            <p:ph type="title"/>
          </p:nvPr>
        </p:nvSpPr>
        <p:spPr>
          <a:xfrm>
            <a:off x="374176" y="-98899"/>
            <a:ext cx="10515600" cy="1325563"/>
          </a:xfrm>
        </p:spPr>
        <p:txBody>
          <a:bodyPr/>
          <a:lstStyle/>
          <a:p>
            <a:r>
              <a:rPr lang="en-GB" b="1" dirty="0"/>
              <a:t>Options (Cont.)</a:t>
            </a:r>
          </a:p>
        </p:txBody>
      </p:sp>
      <p:sp>
        <p:nvSpPr>
          <p:cNvPr id="2" name="Rectangle 1"/>
          <p:cNvSpPr/>
          <p:nvPr/>
        </p:nvSpPr>
        <p:spPr>
          <a:xfrm>
            <a:off x="10821484" y="6408876"/>
            <a:ext cx="1460913" cy="523220"/>
          </a:xfrm>
          <a:prstGeom prst="rect">
            <a:avLst/>
          </a:prstGeom>
        </p:spPr>
        <p:txBody>
          <a:bodyPr wrap="none">
            <a:spAutoFit/>
          </a:bodyPr>
          <a:lstStyle/>
          <a:p>
            <a:r>
              <a:rPr lang="en-GB" sz="2800" b="1" dirty="0">
                <a:solidFill>
                  <a:srgbClr val="7030A0"/>
                </a:solidFill>
              </a:rPr>
              <a:t>20marks</a:t>
            </a:r>
          </a:p>
        </p:txBody>
      </p:sp>
    </p:spTree>
    <p:extLst>
      <p:ext uri="{BB962C8B-B14F-4D97-AF65-F5344CB8AC3E}">
        <p14:creationId xmlns:p14="http://schemas.microsoft.com/office/powerpoint/2010/main" val="160633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AE04-A1F4-4F73-B2D8-E59B1E2CF0FB}"/>
              </a:ext>
            </a:extLst>
          </p:cNvPr>
          <p:cNvSpPr>
            <a:spLocks noGrp="1"/>
          </p:cNvSpPr>
          <p:nvPr>
            <p:ph type="title"/>
          </p:nvPr>
        </p:nvSpPr>
        <p:spPr>
          <a:xfrm>
            <a:off x="333233" y="-112547"/>
            <a:ext cx="10515600" cy="1325563"/>
          </a:xfrm>
        </p:spPr>
        <p:txBody>
          <a:bodyPr/>
          <a:lstStyle/>
          <a:p>
            <a:r>
              <a:rPr lang="en-GB" b="1" dirty="0"/>
              <a:t>Schedule</a:t>
            </a:r>
          </a:p>
        </p:txBody>
      </p:sp>
      <p:sp>
        <p:nvSpPr>
          <p:cNvPr id="3" name="Content Placeholder 2">
            <a:extLst>
              <a:ext uri="{FF2B5EF4-FFF2-40B4-BE49-F238E27FC236}">
                <a16:creationId xmlns:a16="http://schemas.microsoft.com/office/drawing/2014/main" id="{9F3D36FD-3548-4FEE-AA47-E8C6726D673A}"/>
              </a:ext>
            </a:extLst>
          </p:cNvPr>
          <p:cNvSpPr>
            <a:spLocks noGrp="1"/>
          </p:cNvSpPr>
          <p:nvPr>
            <p:ph idx="1"/>
          </p:nvPr>
        </p:nvSpPr>
        <p:spPr>
          <a:xfrm>
            <a:off x="838200" y="1476103"/>
            <a:ext cx="10515600" cy="4700860"/>
          </a:xfrm>
        </p:spPr>
        <p:txBody>
          <a:bodyPr>
            <a:normAutofit/>
          </a:bodyPr>
          <a:lstStyle/>
          <a:p>
            <a:pPr marL="0" indent="0">
              <a:buNone/>
            </a:pPr>
            <a:r>
              <a:rPr lang="en-GB" dirty="0"/>
              <a:t>We will spend 1 lesson a </a:t>
            </a:r>
            <a:r>
              <a:rPr lang="en-GB" dirty="0" smtClean="0"/>
              <a:t>week, </a:t>
            </a:r>
            <a:r>
              <a:rPr lang="en-GB" dirty="0"/>
              <a:t>across </a:t>
            </a:r>
            <a:r>
              <a:rPr lang="en-GB" dirty="0" smtClean="0"/>
              <a:t>13 </a:t>
            </a:r>
            <a:r>
              <a:rPr lang="en-GB" dirty="0"/>
              <a:t>weeks to complete your coursework submission. That is more than enough time to create something submit-able, but you will need to </a:t>
            </a:r>
            <a:r>
              <a:rPr lang="en-GB" i="1" dirty="0"/>
              <a:t>be proactive in between lessons too</a:t>
            </a:r>
            <a:r>
              <a:rPr lang="en-GB" dirty="0"/>
              <a:t>. </a:t>
            </a:r>
          </a:p>
          <a:p>
            <a:pPr marL="0" indent="0">
              <a:buNone/>
            </a:pPr>
            <a:endParaRPr lang="en-GB" dirty="0"/>
          </a:p>
          <a:p>
            <a:pPr marL="0" indent="0">
              <a:buNone/>
            </a:pPr>
            <a:r>
              <a:rPr lang="en-GB" dirty="0">
                <a:solidFill>
                  <a:schemeClr val="accent5">
                    <a:lumMod val="50000"/>
                  </a:schemeClr>
                </a:solidFill>
              </a:rPr>
              <a:t>You have </a:t>
            </a:r>
            <a:r>
              <a:rPr lang="en-GB" dirty="0" smtClean="0">
                <a:solidFill>
                  <a:schemeClr val="accent5">
                    <a:lumMod val="50000"/>
                  </a:schemeClr>
                </a:solidFill>
              </a:rPr>
              <a:t>7 </a:t>
            </a:r>
            <a:r>
              <a:rPr lang="en-GB" dirty="0">
                <a:solidFill>
                  <a:schemeClr val="accent5">
                    <a:lumMod val="50000"/>
                  </a:schemeClr>
                </a:solidFill>
              </a:rPr>
              <a:t>weeks (timetabled) to complete the first draft of your practical piece. You will have a mandatory draft deadline to meet and will then receive feedback a </a:t>
            </a:r>
            <a:r>
              <a:rPr lang="en-GB" dirty="0" smtClean="0">
                <a:solidFill>
                  <a:schemeClr val="accent5">
                    <a:lumMod val="50000"/>
                  </a:schemeClr>
                </a:solidFill>
              </a:rPr>
              <a:t>week or so </a:t>
            </a:r>
            <a:r>
              <a:rPr lang="en-GB" dirty="0">
                <a:solidFill>
                  <a:schemeClr val="accent5">
                    <a:lumMod val="50000"/>
                  </a:schemeClr>
                </a:solidFill>
              </a:rPr>
              <a:t>later.</a:t>
            </a:r>
          </a:p>
          <a:p>
            <a:pPr marL="0" indent="0">
              <a:buNone/>
            </a:pPr>
            <a:endParaRPr lang="en-GB" dirty="0"/>
          </a:p>
          <a:p>
            <a:pPr marL="0" indent="0">
              <a:buNone/>
            </a:pPr>
            <a:r>
              <a:rPr lang="en-GB" b="1" u="sng" dirty="0">
                <a:solidFill>
                  <a:srgbClr val="FF0000"/>
                </a:solidFill>
              </a:rPr>
              <a:t>If you miss the draft deadline you will miss out on feedback.</a:t>
            </a:r>
          </a:p>
          <a:p>
            <a:pPr marL="0" indent="0">
              <a:buNone/>
            </a:pPr>
            <a:endParaRPr lang="en-GB" dirty="0"/>
          </a:p>
        </p:txBody>
      </p:sp>
    </p:spTree>
    <p:extLst>
      <p:ext uri="{BB962C8B-B14F-4D97-AF65-F5344CB8AC3E}">
        <p14:creationId xmlns:p14="http://schemas.microsoft.com/office/powerpoint/2010/main" val="2226361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D0AB-DE12-4671-8B8D-DF865BCF637C}"/>
              </a:ext>
            </a:extLst>
          </p:cNvPr>
          <p:cNvSpPr>
            <a:spLocks noGrp="1"/>
          </p:cNvSpPr>
          <p:nvPr>
            <p:ph type="title"/>
          </p:nvPr>
        </p:nvSpPr>
        <p:spPr>
          <a:xfrm>
            <a:off x="289560" y="-65949"/>
            <a:ext cx="10515600" cy="1325563"/>
          </a:xfrm>
        </p:spPr>
        <p:txBody>
          <a:bodyPr/>
          <a:lstStyle/>
          <a:p>
            <a:r>
              <a:rPr lang="en-GB" b="1" dirty="0"/>
              <a:t>Moving image </a:t>
            </a:r>
            <a:r>
              <a:rPr lang="en-GB" b="1" dirty="0" smtClean="0"/>
              <a:t>examples</a:t>
            </a:r>
            <a:endParaRPr lang="en-GB" b="1" dirty="0"/>
          </a:p>
        </p:txBody>
      </p:sp>
      <p:pic>
        <p:nvPicPr>
          <p:cNvPr id="8" name="Picture 7"/>
          <p:cNvPicPr>
            <a:picLocks noChangeAspect="1"/>
          </p:cNvPicPr>
          <p:nvPr/>
        </p:nvPicPr>
        <p:blipFill>
          <a:blip r:embed="rId2"/>
          <a:stretch>
            <a:fillRect/>
          </a:stretch>
        </p:blipFill>
        <p:spPr>
          <a:xfrm>
            <a:off x="398606" y="2030733"/>
            <a:ext cx="5745831" cy="2915245"/>
          </a:xfrm>
          <a:prstGeom prst="rect">
            <a:avLst/>
          </a:prstGeom>
        </p:spPr>
      </p:pic>
      <p:sp>
        <p:nvSpPr>
          <p:cNvPr id="10" name="TextBox 9"/>
          <p:cNvSpPr txBox="1"/>
          <p:nvPr/>
        </p:nvSpPr>
        <p:spPr>
          <a:xfrm>
            <a:off x="5366261" y="5147859"/>
            <a:ext cx="1309974" cy="400110"/>
          </a:xfrm>
          <a:prstGeom prst="rect">
            <a:avLst/>
          </a:prstGeom>
          <a:noFill/>
        </p:spPr>
        <p:txBody>
          <a:bodyPr wrap="none" rtlCol="0">
            <a:spAutoFit/>
          </a:bodyPr>
          <a:lstStyle/>
          <a:p>
            <a:r>
              <a:rPr lang="en-GB" sz="2000" dirty="0"/>
              <a:t>Short </a:t>
            </a:r>
            <a:r>
              <a:rPr lang="en-GB" sz="2000" dirty="0" smtClean="0"/>
              <a:t>films</a:t>
            </a:r>
            <a:endParaRPr lang="en-GB" sz="2000" dirty="0"/>
          </a:p>
        </p:txBody>
      </p:sp>
      <p:pic>
        <p:nvPicPr>
          <p:cNvPr id="3" name="Picture 2"/>
          <p:cNvPicPr>
            <a:picLocks noChangeAspect="1"/>
          </p:cNvPicPr>
          <p:nvPr/>
        </p:nvPicPr>
        <p:blipFill>
          <a:blip r:embed="rId3"/>
          <a:stretch>
            <a:fillRect/>
          </a:stretch>
        </p:blipFill>
        <p:spPr>
          <a:xfrm>
            <a:off x="6676235" y="2030734"/>
            <a:ext cx="4914082" cy="2954532"/>
          </a:xfrm>
          <a:prstGeom prst="rect">
            <a:avLst/>
          </a:prstGeom>
        </p:spPr>
      </p:pic>
    </p:spTree>
    <p:extLst>
      <p:ext uri="{BB962C8B-B14F-4D97-AF65-F5344CB8AC3E}">
        <p14:creationId xmlns:p14="http://schemas.microsoft.com/office/powerpoint/2010/main" val="32208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F960-CEB0-4789-B098-0031BBF9FCF7}"/>
              </a:ext>
            </a:extLst>
          </p:cNvPr>
          <p:cNvSpPr>
            <a:spLocks noGrp="1"/>
          </p:cNvSpPr>
          <p:nvPr>
            <p:ph type="title"/>
          </p:nvPr>
        </p:nvSpPr>
        <p:spPr>
          <a:xfrm>
            <a:off x="302623" y="-92076"/>
            <a:ext cx="10515600" cy="1325563"/>
          </a:xfrm>
        </p:spPr>
        <p:txBody>
          <a:bodyPr/>
          <a:lstStyle/>
          <a:p>
            <a:r>
              <a:rPr lang="en-GB" b="1" u="sng" dirty="0"/>
              <a:t>Screenplay</a:t>
            </a:r>
            <a:r>
              <a:rPr lang="en-GB" b="1" dirty="0"/>
              <a:t> and storyboard example</a:t>
            </a:r>
          </a:p>
        </p:txBody>
      </p:sp>
      <p:pic>
        <p:nvPicPr>
          <p:cNvPr id="3" name="Picture 2">
            <a:extLst>
              <a:ext uri="{FF2B5EF4-FFF2-40B4-BE49-F238E27FC236}">
                <a16:creationId xmlns:a16="http://schemas.microsoft.com/office/drawing/2014/main" id="{2DC1E26F-0DB0-4BEA-B8BC-28D946E3BB4A}"/>
              </a:ext>
            </a:extLst>
          </p:cNvPr>
          <p:cNvPicPr>
            <a:picLocks noChangeAspect="1"/>
          </p:cNvPicPr>
          <p:nvPr/>
        </p:nvPicPr>
        <p:blipFill rotWithShape="1">
          <a:blip r:embed="rId2"/>
          <a:srcRect l="29571" t="20557" r="29179" b="7599"/>
          <a:stretch/>
        </p:blipFill>
        <p:spPr>
          <a:xfrm>
            <a:off x="2873829" y="886340"/>
            <a:ext cx="6048101" cy="5922425"/>
          </a:xfrm>
          <a:prstGeom prst="rect">
            <a:avLst/>
          </a:prstGeom>
        </p:spPr>
      </p:pic>
      <p:sp>
        <p:nvSpPr>
          <p:cNvPr id="4" name="Rectangle 3">
            <a:extLst>
              <a:ext uri="{FF2B5EF4-FFF2-40B4-BE49-F238E27FC236}">
                <a16:creationId xmlns:a16="http://schemas.microsoft.com/office/drawing/2014/main" id="{129E357D-D4C0-4DAE-B3C5-D56C09E8FE92}"/>
              </a:ext>
            </a:extLst>
          </p:cNvPr>
          <p:cNvSpPr/>
          <p:nvPr/>
        </p:nvSpPr>
        <p:spPr>
          <a:xfrm>
            <a:off x="7576457" y="4519749"/>
            <a:ext cx="156754"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375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393B1D-7FAE-417E-BA9B-5CFC6EB2766E}"/>
              </a:ext>
            </a:extLst>
          </p:cNvPr>
          <p:cNvSpPr>
            <a:spLocks noGrp="1"/>
          </p:cNvSpPr>
          <p:nvPr>
            <p:ph type="title"/>
          </p:nvPr>
        </p:nvSpPr>
        <p:spPr>
          <a:xfrm>
            <a:off x="302623" y="-92076"/>
            <a:ext cx="10515600" cy="1325563"/>
          </a:xfrm>
        </p:spPr>
        <p:txBody>
          <a:bodyPr/>
          <a:lstStyle/>
          <a:p>
            <a:r>
              <a:rPr lang="en-GB" b="1" dirty="0"/>
              <a:t>Screenplay and </a:t>
            </a:r>
            <a:r>
              <a:rPr lang="en-GB" b="1" u="sng" dirty="0"/>
              <a:t>storyboard</a:t>
            </a:r>
            <a:r>
              <a:rPr lang="en-GB" b="1" dirty="0"/>
              <a:t> example cont.</a:t>
            </a:r>
          </a:p>
        </p:txBody>
      </p:sp>
      <p:pic>
        <p:nvPicPr>
          <p:cNvPr id="6" name="Picture 5" descr="A screenshot of a social media post&#10;&#10;Description generated with very high confidence">
            <a:extLst>
              <a:ext uri="{FF2B5EF4-FFF2-40B4-BE49-F238E27FC236}">
                <a16:creationId xmlns:a16="http://schemas.microsoft.com/office/drawing/2014/main" id="{8DE3A984-E23C-4A48-9ED7-B8EB01358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55" y="875211"/>
            <a:ext cx="9700752" cy="6858000"/>
          </a:xfrm>
          <a:prstGeom prst="rect">
            <a:avLst/>
          </a:prstGeom>
        </p:spPr>
      </p:pic>
    </p:spTree>
    <p:extLst>
      <p:ext uri="{BB962C8B-B14F-4D97-AF65-F5344CB8AC3E}">
        <p14:creationId xmlns:p14="http://schemas.microsoft.com/office/powerpoint/2010/main" val="314064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827</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Film Studies A Level – coursework intro 2021 - 2022</vt:lpstr>
      <vt:lpstr>Quick task</vt:lpstr>
      <vt:lpstr>Overview</vt:lpstr>
      <vt:lpstr>Coursework Options – A Level</vt:lpstr>
      <vt:lpstr>Options (Cont.)</vt:lpstr>
      <vt:lpstr>Schedule</vt:lpstr>
      <vt:lpstr>Moving image examples</vt:lpstr>
      <vt:lpstr>Screenplay and storyboard example</vt:lpstr>
      <vt:lpstr>Screenplay and storyboard example cont.</vt:lpstr>
      <vt:lpstr>PowerPoint Presentation</vt:lpstr>
      <vt:lpstr>A Level Film Studies - Moving Image</vt:lpstr>
      <vt:lpstr>PowerPoint Presentation</vt:lpstr>
      <vt:lpstr>PowerPoint Presentation</vt:lpstr>
      <vt:lpstr>Notes from WJEC / Eduqas</vt:lpstr>
      <vt:lpstr>Notes from WJEC / Eduqas (Cont.)</vt:lpstr>
      <vt:lpstr>A Level Film Studies - Screenplay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Film Studies – coursework intro</dc:title>
  <dc:creator>Steve</dc:creator>
  <cp:lastModifiedBy>Stephen Grantham</cp:lastModifiedBy>
  <cp:revision>40</cp:revision>
  <cp:lastPrinted>2021-12-03T08:47:53Z</cp:lastPrinted>
  <dcterms:created xsi:type="dcterms:W3CDTF">2017-08-09T15:51:58Z</dcterms:created>
  <dcterms:modified xsi:type="dcterms:W3CDTF">2022-01-06T17:16:36Z</dcterms:modified>
</cp:coreProperties>
</file>