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handoutMasterIdLst>
    <p:handoutMasterId r:id="rId62"/>
  </p:handoutMasterIdLst>
  <p:sldIdLst>
    <p:sldId id="447" r:id="rId2"/>
    <p:sldId id="457" r:id="rId3"/>
    <p:sldId id="462" r:id="rId4"/>
    <p:sldId id="476" r:id="rId5"/>
    <p:sldId id="477" r:id="rId6"/>
    <p:sldId id="478" r:id="rId7"/>
    <p:sldId id="479" r:id="rId8"/>
    <p:sldId id="480" r:id="rId9"/>
    <p:sldId id="481" r:id="rId10"/>
    <p:sldId id="494" r:id="rId11"/>
    <p:sldId id="516" r:id="rId12"/>
    <p:sldId id="493" r:id="rId13"/>
    <p:sldId id="448" r:id="rId14"/>
    <p:sldId id="466" r:id="rId15"/>
    <p:sldId id="467" r:id="rId16"/>
    <p:sldId id="468" r:id="rId17"/>
    <p:sldId id="458" r:id="rId18"/>
    <p:sldId id="463" r:id="rId19"/>
    <p:sldId id="453" r:id="rId20"/>
    <p:sldId id="464" r:id="rId21"/>
    <p:sldId id="454" r:id="rId22"/>
    <p:sldId id="473" r:id="rId23"/>
    <p:sldId id="465" r:id="rId24"/>
    <p:sldId id="484" r:id="rId25"/>
    <p:sldId id="487" r:id="rId26"/>
    <p:sldId id="496" r:id="rId27"/>
    <p:sldId id="495" r:id="rId28"/>
    <p:sldId id="498" r:id="rId29"/>
    <p:sldId id="503" r:id="rId30"/>
    <p:sldId id="490" r:id="rId31"/>
    <p:sldId id="518" r:id="rId32"/>
    <p:sldId id="500" r:id="rId33"/>
    <p:sldId id="499" r:id="rId34"/>
    <p:sldId id="502" r:id="rId35"/>
    <p:sldId id="491" r:id="rId36"/>
    <p:sldId id="492" r:id="rId37"/>
    <p:sldId id="501" r:id="rId38"/>
    <p:sldId id="449" r:id="rId39"/>
    <p:sldId id="459" r:id="rId40"/>
    <p:sldId id="522" r:id="rId41"/>
    <p:sldId id="450" r:id="rId42"/>
    <p:sldId id="509" r:id="rId43"/>
    <p:sldId id="510" r:id="rId44"/>
    <p:sldId id="511" r:id="rId45"/>
    <p:sldId id="393" r:id="rId46"/>
    <p:sldId id="520" r:id="rId47"/>
    <p:sldId id="482" r:id="rId48"/>
    <p:sldId id="521" r:id="rId49"/>
    <p:sldId id="452" r:id="rId50"/>
    <p:sldId id="472" r:id="rId51"/>
    <p:sldId id="416" r:id="rId52"/>
    <p:sldId id="417" r:id="rId53"/>
    <p:sldId id="523" r:id="rId54"/>
    <p:sldId id="368" r:id="rId55"/>
    <p:sldId id="483" r:id="rId56"/>
    <p:sldId id="451" r:id="rId57"/>
    <p:sldId id="513" r:id="rId58"/>
    <p:sldId id="519" r:id="rId59"/>
    <p:sldId id="514" r:id="rId6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02" autoAdjust="0"/>
    <p:restoredTop sz="76082" autoAdjust="0"/>
  </p:normalViewPr>
  <p:slideViewPr>
    <p:cSldViewPr>
      <p:cViewPr varScale="1">
        <p:scale>
          <a:sx n="79" d="100"/>
          <a:sy n="79" d="100"/>
        </p:scale>
        <p:origin x="111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9529F2A-7697-43D2-A59B-4C293696B209}" type="datetimeFigureOut">
              <a:rPr lang="en-GB" smtClean="0"/>
              <a:t>16/01/2018</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F92C49A3-7035-47B1-BE17-69EB44C8DABE}" type="slidenum">
              <a:rPr lang="en-GB" smtClean="0"/>
              <a:t>‹#›</a:t>
            </a:fld>
            <a:endParaRPr lang="en-GB"/>
          </a:p>
        </p:txBody>
      </p:sp>
    </p:spTree>
    <p:extLst>
      <p:ext uri="{BB962C8B-B14F-4D97-AF65-F5344CB8AC3E}">
        <p14:creationId xmlns:p14="http://schemas.microsoft.com/office/powerpoint/2010/main" val="1472541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6FA71BA-9EF8-4F00-AFE4-930AFEB75834}" type="datetimeFigureOut">
              <a:rPr lang="en-GB" smtClean="0"/>
              <a:t>16/01/2018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7939AB1-C5DC-410C-8D25-528B0B8221B8}" type="slidenum">
              <a:rPr lang="en-GB" smtClean="0"/>
              <a:t>‹#›</a:t>
            </a:fld>
            <a:endParaRPr lang="en-GB"/>
          </a:p>
        </p:txBody>
      </p:sp>
    </p:spTree>
    <p:extLst>
      <p:ext uri="{BB962C8B-B14F-4D97-AF65-F5344CB8AC3E}">
        <p14:creationId xmlns:p14="http://schemas.microsoft.com/office/powerpoint/2010/main" val="3052763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400">
                <a:solidFill>
                  <a:schemeClr val="tx2"/>
                </a:solidFill>
                <a:latin typeface="Calibri" pitchFamily="34" charset="0"/>
              </a:defRPr>
            </a:lvl1pPr>
            <a:lvl2pPr marL="742950" indent="-285750" eaLnBrk="0" hangingPunct="0">
              <a:defRPr sz="1400">
                <a:solidFill>
                  <a:schemeClr val="tx2"/>
                </a:solidFill>
                <a:latin typeface="Calibri" pitchFamily="34" charset="0"/>
              </a:defRPr>
            </a:lvl2pPr>
            <a:lvl3pPr marL="1143000" indent="-228600" eaLnBrk="0" hangingPunct="0">
              <a:defRPr sz="1400">
                <a:solidFill>
                  <a:schemeClr val="tx2"/>
                </a:solidFill>
                <a:latin typeface="Calibri" pitchFamily="34" charset="0"/>
              </a:defRPr>
            </a:lvl3pPr>
            <a:lvl4pPr marL="1600200" indent="-228600" eaLnBrk="0" hangingPunct="0">
              <a:defRPr sz="1400">
                <a:solidFill>
                  <a:schemeClr val="tx2"/>
                </a:solidFill>
                <a:latin typeface="Calibri" pitchFamily="34" charset="0"/>
              </a:defRPr>
            </a:lvl4pPr>
            <a:lvl5pPr marL="2057400" indent="-228600" eaLnBrk="0" hangingPunct="0">
              <a:defRPr sz="1400">
                <a:solidFill>
                  <a:schemeClr val="tx2"/>
                </a:solidFill>
                <a:latin typeface="Calibri" pitchFamily="34" charset="0"/>
              </a:defRPr>
            </a:lvl5pPr>
            <a:lvl6pPr marL="2514600" indent="-228600" eaLnBrk="0" fontAlgn="base" hangingPunct="0">
              <a:spcBef>
                <a:spcPct val="0"/>
              </a:spcBef>
              <a:spcAft>
                <a:spcPct val="0"/>
              </a:spcAft>
              <a:defRPr sz="1400">
                <a:solidFill>
                  <a:schemeClr val="tx2"/>
                </a:solidFill>
                <a:latin typeface="Calibri" pitchFamily="34" charset="0"/>
              </a:defRPr>
            </a:lvl6pPr>
            <a:lvl7pPr marL="2971800" indent="-228600" eaLnBrk="0" fontAlgn="base" hangingPunct="0">
              <a:spcBef>
                <a:spcPct val="0"/>
              </a:spcBef>
              <a:spcAft>
                <a:spcPct val="0"/>
              </a:spcAft>
              <a:defRPr sz="1400">
                <a:solidFill>
                  <a:schemeClr val="tx2"/>
                </a:solidFill>
                <a:latin typeface="Calibri" pitchFamily="34" charset="0"/>
              </a:defRPr>
            </a:lvl7pPr>
            <a:lvl8pPr marL="3429000" indent="-228600" eaLnBrk="0" fontAlgn="base" hangingPunct="0">
              <a:spcBef>
                <a:spcPct val="0"/>
              </a:spcBef>
              <a:spcAft>
                <a:spcPct val="0"/>
              </a:spcAft>
              <a:defRPr sz="1400">
                <a:solidFill>
                  <a:schemeClr val="tx2"/>
                </a:solidFill>
                <a:latin typeface="Calibri" pitchFamily="34" charset="0"/>
              </a:defRPr>
            </a:lvl8pPr>
            <a:lvl9pPr marL="3886200" indent="-228600" eaLnBrk="0" fontAlgn="base" hangingPunct="0">
              <a:spcBef>
                <a:spcPct val="0"/>
              </a:spcBef>
              <a:spcAft>
                <a:spcPct val="0"/>
              </a:spcAft>
              <a:defRPr sz="1400">
                <a:solidFill>
                  <a:schemeClr val="tx2"/>
                </a:solidFill>
                <a:latin typeface="Calibri" pitchFamily="34" charset="0"/>
              </a:defRPr>
            </a:lvl9pPr>
          </a:lstStyle>
          <a:p>
            <a:pPr eaLnBrk="1" hangingPunct="1"/>
            <a:fld id="{0363965B-BA8B-45CF-BF58-3196D66AF2A1}" type="slidenum">
              <a:rPr lang="en-GB" altLang="en-US" sz="1200" smtClean="0"/>
              <a:pPr eaLnBrk="1" hangingPunct="1"/>
              <a:t>4</a:t>
            </a:fld>
            <a:endParaRPr lang="en-GB" altLang="en-US" sz="1200" smtClean="0"/>
          </a:p>
        </p:txBody>
      </p:sp>
    </p:spTree>
    <p:extLst>
      <p:ext uri="{BB962C8B-B14F-4D97-AF65-F5344CB8AC3E}">
        <p14:creationId xmlns:p14="http://schemas.microsoft.com/office/powerpoint/2010/main" val="3584656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939AB1-C5DC-410C-8D25-528B0B8221B8}" type="slidenum">
              <a:rPr lang="en-GB" smtClean="0"/>
              <a:t>47</a:t>
            </a:fld>
            <a:endParaRPr lang="en-GB"/>
          </a:p>
        </p:txBody>
      </p:sp>
    </p:spTree>
    <p:extLst>
      <p:ext uri="{BB962C8B-B14F-4D97-AF65-F5344CB8AC3E}">
        <p14:creationId xmlns:p14="http://schemas.microsoft.com/office/powerpoint/2010/main" val="847886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403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400">
                <a:solidFill>
                  <a:schemeClr val="tx2"/>
                </a:solidFill>
                <a:latin typeface="Calibri" pitchFamily="34" charset="0"/>
              </a:defRPr>
            </a:lvl1pPr>
            <a:lvl2pPr marL="742950" indent="-285750" eaLnBrk="0" hangingPunct="0">
              <a:defRPr sz="1400">
                <a:solidFill>
                  <a:schemeClr val="tx2"/>
                </a:solidFill>
                <a:latin typeface="Calibri" pitchFamily="34" charset="0"/>
              </a:defRPr>
            </a:lvl2pPr>
            <a:lvl3pPr marL="1143000" indent="-228600" eaLnBrk="0" hangingPunct="0">
              <a:defRPr sz="1400">
                <a:solidFill>
                  <a:schemeClr val="tx2"/>
                </a:solidFill>
                <a:latin typeface="Calibri" pitchFamily="34" charset="0"/>
              </a:defRPr>
            </a:lvl3pPr>
            <a:lvl4pPr marL="1600200" indent="-228600" eaLnBrk="0" hangingPunct="0">
              <a:defRPr sz="1400">
                <a:solidFill>
                  <a:schemeClr val="tx2"/>
                </a:solidFill>
                <a:latin typeface="Calibri" pitchFamily="34" charset="0"/>
              </a:defRPr>
            </a:lvl4pPr>
            <a:lvl5pPr marL="2057400" indent="-228600" eaLnBrk="0" hangingPunct="0">
              <a:defRPr sz="1400">
                <a:solidFill>
                  <a:schemeClr val="tx2"/>
                </a:solidFill>
                <a:latin typeface="Calibri" pitchFamily="34" charset="0"/>
              </a:defRPr>
            </a:lvl5pPr>
            <a:lvl6pPr marL="2514600" indent="-228600" eaLnBrk="0" fontAlgn="base" hangingPunct="0">
              <a:spcBef>
                <a:spcPct val="0"/>
              </a:spcBef>
              <a:spcAft>
                <a:spcPct val="0"/>
              </a:spcAft>
              <a:defRPr sz="1400">
                <a:solidFill>
                  <a:schemeClr val="tx2"/>
                </a:solidFill>
                <a:latin typeface="Calibri" pitchFamily="34" charset="0"/>
              </a:defRPr>
            </a:lvl6pPr>
            <a:lvl7pPr marL="2971800" indent="-228600" eaLnBrk="0" fontAlgn="base" hangingPunct="0">
              <a:spcBef>
                <a:spcPct val="0"/>
              </a:spcBef>
              <a:spcAft>
                <a:spcPct val="0"/>
              </a:spcAft>
              <a:defRPr sz="1400">
                <a:solidFill>
                  <a:schemeClr val="tx2"/>
                </a:solidFill>
                <a:latin typeface="Calibri" pitchFamily="34" charset="0"/>
              </a:defRPr>
            </a:lvl7pPr>
            <a:lvl8pPr marL="3429000" indent="-228600" eaLnBrk="0" fontAlgn="base" hangingPunct="0">
              <a:spcBef>
                <a:spcPct val="0"/>
              </a:spcBef>
              <a:spcAft>
                <a:spcPct val="0"/>
              </a:spcAft>
              <a:defRPr sz="1400">
                <a:solidFill>
                  <a:schemeClr val="tx2"/>
                </a:solidFill>
                <a:latin typeface="Calibri" pitchFamily="34" charset="0"/>
              </a:defRPr>
            </a:lvl8pPr>
            <a:lvl9pPr marL="3886200" indent="-228600" eaLnBrk="0" fontAlgn="base" hangingPunct="0">
              <a:spcBef>
                <a:spcPct val="0"/>
              </a:spcBef>
              <a:spcAft>
                <a:spcPct val="0"/>
              </a:spcAft>
              <a:defRPr sz="1400">
                <a:solidFill>
                  <a:schemeClr val="tx2"/>
                </a:solidFill>
                <a:latin typeface="Calibri" pitchFamily="34" charset="0"/>
              </a:defRPr>
            </a:lvl9pPr>
          </a:lstStyle>
          <a:p>
            <a:pPr eaLnBrk="1" hangingPunct="1"/>
            <a:fld id="{426818FF-1ACB-45EE-8538-7F9477AF1B4D}" type="slidenum">
              <a:rPr lang="en-GB" altLang="en-US" sz="1200" smtClean="0"/>
              <a:pPr eaLnBrk="1" hangingPunct="1"/>
              <a:t>51</a:t>
            </a:fld>
            <a:endParaRPr lang="en-GB" altLang="en-US" sz="1200" smtClean="0"/>
          </a:p>
        </p:txBody>
      </p:sp>
    </p:spTree>
    <p:extLst>
      <p:ext uri="{BB962C8B-B14F-4D97-AF65-F5344CB8AC3E}">
        <p14:creationId xmlns:p14="http://schemas.microsoft.com/office/powerpoint/2010/main" val="3452686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400">
                <a:solidFill>
                  <a:schemeClr val="tx2"/>
                </a:solidFill>
                <a:latin typeface="Calibri" pitchFamily="34" charset="0"/>
              </a:defRPr>
            </a:lvl1pPr>
            <a:lvl2pPr marL="742950" indent="-285750" eaLnBrk="0" hangingPunct="0">
              <a:defRPr sz="1400">
                <a:solidFill>
                  <a:schemeClr val="tx2"/>
                </a:solidFill>
                <a:latin typeface="Calibri" pitchFamily="34" charset="0"/>
              </a:defRPr>
            </a:lvl2pPr>
            <a:lvl3pPr marL="1143000" indent="-228600" eaLnBrk="0" hangingPunct="0">
              <a:defRPr sz="1400">
                <a:solidFill>
                  <a:schemeClr val="tx2"/>
                </a:solidFill>
                <a:latin typeface="Calibri" pitchFamily="34" charset="0"/>
              </a:defRPr>
            </a:lvl3pPr>
            <a:lvl4pPr marL="1600200" indent="-228600" eaLnBrk="0" hangingPunct="0">
              <a:defRPr sz="1400">
                <a:solidFill>
                  <a:schemeClr val="tx2"/>
                </a:solidFill>
                <a:latin typeface="Calibri" pitchFamily="34" charset="0"/>
              </a:defRPr>
            </a:lvl4pPr>
            <a:lvl5pPr marL="2057400" indent="-228600" eaLnBrk="0" hangingPunct="0">
              <a:defRPr sz="1400">
                <a:solidFill>
                  <a:schemeClr val="tx2"/>
                </a:solidFill>
                <a:latin typeface="Calibri" pitchFamily="34" charset="0"/>
              </a:defRPr>
            </a:lvl5pPr>
            <a:lvl6pPr marL="2514600" indent="-228600" eaLnBrk="0" fontAlgn="base" hangingPunct="0">
              <a:spcBef>
                <a:spcPct val="0"/>
              </a:spcBef>
              <a:spcAft>
                <a:spcPct val="0"/>
              </a:spcAft>
              <a:defRPr sz="1400">
                <a:solidFill>
                  <a:schemeClr val="tx2"/>
                </a:solidFill>
                <a:latin typeface="Calibri" pitchFamily="34" charset="0"/>
              </a:defRPr>
            </a:lvl6pPr>
            <a:lvl7pPr marL="2971800" indent="-228600" eaLnBrk="0" fontAlgn="base" hangingPunct="0">
              <a:spcBef>
                <a:spcPct val="0"/>
              </a:spcBef>
              <a:spcAft>
                <a:spcPct val="0"/>
              </a:spcAft>
              <a:defRPr sz="1400">
                <a:solidFill>
                  <a:schemeClr val="tx2"/>
                </a:solidFill>
                <a:latin typeface="Calibri" pitchFamily="34" charset="0"/>
              </a:defRPr>
            </a:lvl7pPr>
            <a:lvl8pPr marL="3429000" indent="-228600" eaLnBrk="0" fontAlgn="base" hangingPunct="0">
              <a:spcBef>
                <a:spcPct val="0"/>
              </a:spcBef>
              <a:spcAft>
                <a:spcPct val="0"/>
              </a:spcAft>
              <a:defRPr sz="1400">
                <a:solidFill>
                  <a:schemeClr val="tx2"/>
                </a:solidFill>
                <a:latin typeface="Calibri" pitchFamily="34" charset="0"/>
              </a:defRPr>
            </a:lvl8pPr>
            <a:lvl9pPr marL="3886200" indent="-228600" eaLnBrk="0" fontAlgn="base" hangingPunct="0">
              <a:spcBef>
                <a:spcPct val="0"/>
              </a:spcBef>
              <a:spcAft>
                <a:spcPct val="0"/>
              </a:spcAft>
              <a:defRPr sz="1400">
                <a:solidFill>
                  <a:schemeClr val="tx2"/>
                </a:solidFill>
                <a:latin typeface="Calibri" pitchFamily="34" charset="0"/>
              </a:defRPr>
            </a:lvl9pPr>
          </a:lstStyle>
          <a:p>
            <a:pPr eaLnBrk="1" hangingPunct="1"/>
            <a:fld id="{931AF98B-7BF0-419C-AB79-257757ADF168}" type="slidenum">
              <a:rPr lang="en-GB" altLang="en-US" sz="1200" smtClean="0"/>
              <a:pPr eaLnBrk="1" hangingPunct="1"/>
              <a:t>54</a:t>
            </a:fld>
            <a:endParaRPr lang="en-GB" altLang="en-US" sz="1200" smtClean="0"/>
          </a:p>
        </p:txBody>
      </p:sp>
    </p:spTree>
    <p:extLst>
      <p:ext uri="{BB962C8B-B14F-4D97-AF65-F5344CB8AC3E}">
        <p14:creationId xmlns:p14="http://schemas.microsoft.com/office/powerpoint/2010/main" val="249416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Substitution – substituting leisure for work at higher wage rates</a:t>
            </a:r>
          </a:p>
          <a:p>
            <a:r>
              <a:rPr lang="en-US" dirty="0" smtClean="0"/>
              <a:t>Income – choosing</a:t>
            </a:r>
            <a:r>
              <a:rPr lang="en-US" baseline="0" dirty="0" smtClean="0"/>
              <a:t> to work less as higher wages = higher incomes</a:t>
            </a:r>
            <a:endParaRPr lang="en-US" dirty="0"/>
          </a:p>
        </p:txBody>
      </p:sp>
      <p:sp>
        <p:nvSpPr>
          <p:cNvPr id="4" name="Slide Number Placeholder 3"/>
          <p:cNvSpPr>
            <a:spLocks noGrp="1"/>
          </p:cNvSpPr>
          <p:nvPr>
            <p:ph type="sldNum" sz="quarter" idx="10"/>
          </p:nvPr>
        </p:nvSpPr>
        <p:spPr/>
        <p:txBody>
          <a:bodyPr/>
          <a:lstStyle/>
          <a:p>
            <a:fld id="{4574D7BE-2363-4F98-B782-DA02812844BB}" type="slidenum">
              <a:rPr lang="en-GB" smtClean="0"/>
              <a:t>6</a:t>
            </a:fld>
            <a:endParaRPr lang="en-GB"/>
          </a:p>
        </p:txBody>
      </p:sp>
    </p:spTree>
    <p:extLst>
      <p:ext uri="{BB962C8B-B14F-4D97-AF65-F5344CB8AC3E}">
        <p14:creationId xmlns:p14="http://schemas.microsoft.com/office/powerpoint/2010/main" val="2466577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174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400">
                <a:solidFill>
                  <a:schemeClr val="tx2"/>
                </a:solidFill>
                <a:latin typeface="Calibri" pitchFamily="34" charset="0"/>
              </a:defRPr>
            </a:lvl1pPr>
            <a:lvl2pPr marL="742950" indent="-285750" eaLnBrk="0" hangingPunct="0">
              <a:defRPr sz="1400">
                <a:solidFill>
                  <a:schemeClr val="tx2"/>
                </a:solidFill>
                <a:latin typeface="Calibri" pitchFamily="34" charset="0"/>
              </a:defRPr>
            </a:lvl2pPr>
            <a:lvl3pPr marL="1143000" indent="-228600" eaLnBrk="0" hangingPunct="0">
              <a:defRPr sz="1400">
                <a:solidFill>
                  <a:schemeClr val="tx2"/>
                </a:solidFill>
                <a:latin typeface="Calibri" pitchFamily="34" charset="0"/>
              </a:defRPr>
            </a:lvl3pPr>
            <a:lvl4pPr marL="1600200" indent="-228600" eaLnBrk="0" hangingPunct="0">
              <a:defRPr sz="1400">
                <a:solidFill>
                  <a:schemeClr val="tx2"/>
                </a:solidFill>
                <a:latin typeface="Calibri" pitchFamily="34" charset="0"/>
              </a:defRPr>
            </a:lvl4pPr>
            <a:lvl5pPr marL="2057400" indent="-228600" eaLnBrk="0" hangingPunct="0">
              <a:defRPr sz="1400">
                <a:solidFill>
                  <a:schemeClr val="tx2"/>
                </a:solidFill>
                <a:latin typeface="Calibri" pitchFamily="34" charset="0"/>
              </a:defRPr>
            </a:lvl5pPr>
            <a:lvl6pPr marL="2514600" indent="-228600" eaLnBrk="0" fontAlgn="base" hangingPunct="0">
              <a:spcBef>
                <a:spcPct val="0"/>
              </a:spcBef>
              <a:spcAft>
                <a:spcPct val="0"/>
              </a:spcAft>
              <a:defRPr sz="1400">
                <a:solidFill>
                  <a:schemeClr val="tx2"/>
                </a:solidFill>
                <a:latin typeface="Calibri" pitchFamily="34" charset="0"/>
              </a:defRPr>
            </a:lvl6pPr>
            <a:lvl7pPr marL="2971800" indent="-228600" eaLnBrk="0" fontAlgn="base" hangingPunct="0">
              <a:spcBef>
                <a:spcPct val="0"/>
              </a:spcBef>
              <a:spcAft>
                <a:spcPct val="0"/>
              </a:spcAft>
              <a:defRPr sz="1400">
                <a:solidFill>
                  <a:schemeClr val="tx2"/>
                </a:solidFill>
                <a:latin typeface="Calibri" pitchFamily="34" charset="0"/>
              </a:defRPr>
            </a:lvl7pPr>
            <a:lvl8pPr marL="3429000" indent="-228600" eaLnBrk="0" fontAlgn="base" hangingPunct="0">
              <a:spcBef>
                <a:spcPct val="0"/>
              </a:spcBef>
              <a:spcAft>
                <a:spcPct val="0"/>
              </a:spcAft>
              <a:defRPr sz="1400">
                <a:solidFill>
                  <a:schemeClr val="tx2"/>
                </a:solidFill>
                <a:latin typeface="Calibri" pitchFamily="34" charset="0"/>
              </a:defRPr>
            </a:lvl8pPr>
            <a:lvl9pPr marL="3886200" indent="-228600" eaLnBrk="0" fontAlgn="base" hangingPunct="0">
              <a:spcBef>
                <a:spcPct val="0"/>
              </a:spcBef>
              <a:spcAft>
                <a:spcPct val="0"/>
              </a:spcAft>
              <a:defRPr sz="1400">
                <a:solidFill>
                  <a:schemeClr val="tx2"/>
                </a:solidFill>
                <a:latin typeface="Calibri" pitchFamily="34" charset="0"/>
              </a:defRPr>
            </a:lvl9pPr>
          </a:lstStyle>
          <a:p>
            <a:pPr eaLnBrk="1" hangingPunct="1"/>
            <a:fld id="{7B341538-A78E-4118-8C57-E880AE626D0A}" type="slidenum">
              <a:rPr lang="en-GB" altLang="en-US" sz="1200" smtClean="0"/>
              <a:pPr eaLnBrk="1" hangingPunct="1"/>
              <a:t>7</a:t>
            </a:fld>
            <a:endParaRPr lang="en-GB" altLang="en-US" sz="1200" smtClean="0"/>
          </a:p>
        </p:txBody>
      </p:sp>
    </p:spTree>
    <p:extLst>
      <p:ext uri="{BB962C8B-B14F-4D97-AF65-F5344CB8AC3E}">
        <p14:creationId xmlns:p14="http://schemas.microsoft.com/office/powerpoint/2010/main" val="2036262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584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400">
                <a:solidFill>
                  <a:schemeClr val="tx2"/>
                </a:solidFill>
                <a:latin typeface="Calibri" pitchFamily="34" charset="0"/>
              </a:defRPr>
            </a:lvl1pPr>
            <a:lvl2pPr marL="742950" indent="-285750" eaLnBrk="0" hangingPunct="0">
              <a:defRPr sz="1400">
                <a:solidFill>
                  <a:schemeClr val="tx2"/>
                </a:solidFill>
                <a:latin typeface="Calibri" pitchFamily="34" charset="0"/>
              </a:defRPr>
            </a:lvl2pPr>
            <a:lvl3pPr marL="1143000" indent="-228600" eaLnBrk="0" hangingPunct="0">
              <a:defRPr sz="1400">
                <a:solidFill>
                  <a:schemeClr val="tx2"/>
                </a:solidFill>
                <a:latin typeface="Calibri" pitchFamily="34" charset="0"/>
              </a:defRPr>
            </a:lvl3pPr>
            <a:lvl4pPr marL="1600200" indent="-228600" eaLnBrk="0" hangingPunct="0">
              <a:defRPr sz="1400">
                <a:solidFill>
                  <a:schemeClr val="tx2"/>
                </a:solidFill>
                <a:latin typeface="Calibri" pitchFamily="34" charset="0"/>
              </a:defRPr>
            </a:lvl4pPr>
            <a:lvl5pPr marL="2057400" indent="-228600" eaLnBrk="0" hangingPunct="0">
              <a:defRPr sz="1400">
                <a:solidFill>
                  <a:schemeClr val="tx2"/>
                </a:solidFill>
                <a:latin typeface="Calibri" pitchFamily="34" charset="0"/>
              </a:defRPr>
            </a:lvl5pPr>
            <a:lvl6pPr marL="2514600" indent="-228600" eaLnBrk="0" fontAlgn="base" hangingPunct="0">
              <a:spcBef>
                <a:spcPct val="0"/>
              </a:spcBef>
              <a:spcAft>
                <a:spcPct val="0"/>
              </a:spcAft>
              <a:defRPr sz="1400">
                <a:solidFill>
                  <a:schemeClr val="tx2"/>
                </a:solidFill>
                <a:latin typeface="Calibri" pitchFamily="34" charset="0"/>
              </a:defRPr>
            </a:lvl6pPr>
            <a:lvl7pPr marL="2971800" indent="-228600" eaLnBrk="0" fontAlgn="base" hangingPunct="0">
              <a:spcBef>
                <a:spcPct val="0"/>
              </a:spcBef>
              <a:spcAft>
                <a:spcPct val="0"/>
              </a:spcAft>
              <a:defRPr sz="1400">
                <a:solidFill>
                  <a:schemeClr val="tx2"/>
                </a:solidFill>
                <a:latin typeface="Calibri" pitchFamily="34" charset="0"/>
              </a:defRPr>
            </a:lvl7pPr>
            <a:lvl8pPr marL="3429000" indent="-228600" eaLnBrk="0" fontAlgn="base" hangingPunct="0">
              <a:spcBef>
                <a:spcPct val="0"/>
              </a:spcBef>
              <a:spcAft>
                <a:spcPct val="0"/>
              </a:spcAft>
              <a:defRPr sz="1400">
                <a:solidFill>
                  <a:schemeClr val="tx2"/>
                </a:solidFill>
                <a:latin typeface="Calibri" pitchFamily="34" charset="0"/>
              </a:defRPr>
            </a:lvl8pPr>
            <a:lvl9pPr marL="3886200" indent="-228600" eaLnBrk="0" fontAlgn="base" hangingPunct="0">
              <a:spcBef>
                <a:spcPct val="0"/>
              </a:spcBef>
              <a:spcAft>
                <a:spcPct val="0"/>
              </a:spcAft>
              <a:defRPr sz="1400">
                <a:solidFill>
                  <a:schemeClr val="tx2"/>
                </a:solidFill>
                <a:latin typeface="Calibri" pitchFamily="34" charset="0"/>
              </a:defRPr>
            </a:lvl9pPr>
          </a:lstStyle>
          <a:p>
            <a:pPr eaLnBrk="1" hangingPunct="1"/>
            <a:fld id="{7580DBE0-BA71-4AAA-BACF-91C4E08E7F42}" type="slidenum">
              <a:rPr lang="en-GB" altLang="en-US" sz="1200" smtClean="0"/>
              <a:pPr eaLnBrk="1" hangingPunct="1"/>
              <a:t>24</a:t>
            </a:fld>
            <a:endParaRPr lang="en-GB" altLang="en-US" sz="1200" dirty="0" smtClean="0"/>
          </a:p>
        </p:txBody>
      </p:sp>
    </p:spTree>
    <p:extLst>
      <p:ext uri="{BB962C8B-B14F-4D97-AF65-F5344CB8AC3E}">
        <p14:creationId xmlns:p14="http://schemas.microsoft.com/office/powerpoint/2010/main" val="2897211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994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400">
                <a:solidFill>
                  <a:schemeClr val="tx2"/>
                </a:solidFill>
                <a:latin typeface="Calibri" pitchFamily="34" charset="0"/>
              </a:defRPr>
            </a:lvl1pPr>
            <a:lvl2pPr marL="742950" indent="-285750" eaLnBrk="0" hangingPunct="0">
              <a:defRPr sz="1400">
                <a:solidFill>
                  <a:schemeClr val="tx2"/>
                </a:solidFill>
                <a:latin typeface="Calibri" pitchFamily="34" charset="0"/>
              </a:defRPr>
            </a:lvl2pPr>
            <a:lvl3pPr marL="1143000" indent="-228600" eaLnBrk="0" hangingPunct="0">
              <a:defRPr sz="1400">
                <a:solidFill>
                  <a:schemeClr val="tx2"/>
                </a:solidFill>
                <a:latin typeface="Calibri" pitchFamily="34" charset="0"/>
              </a:defRPr>
            </a:lvl3pPr>
            <a:lvl4pPr marL="1600200" indent="-228600" eaLnBrk="0" hangingPunct="0">
              <a:defRPr sz="1400">
                <a:solidFill>
                  <a:schemeClr val="tx2"/>
                </a:solidFill>
                <a:latin typeface="Calibri" pitchFamily="34" charset="0"/>
              </a:defRPr>
            </a:lvl4pPr>
            <a:lvl5pPr marL="2057400" indent="-228600" eaLnBrk="0" hangingPunct="0">
              <a:defRPr sz="1400">
                <a:solidFill>
                  <a:schemeClr val="tx2"/>
                </a:solidFill>
                <a:latin typeface="Calibri" pitchFamily="34" charset="0"/>
              </a:defRPr>
            </a:lvl5pPr>
            <a:lvl6pPr marL="2514600" indent="-228600" eaLnBrk="0" fontAlgn="base" hangingPunct="0">
              <a:spcBef>
                <a:spcPct val="0"/>
              </a:spcBef>
              <a:spcAft>
                <a:spcPct val="0"/>
              </a:spcAft>
              <a:defRPr sz="1400">
                <a:solidFill>
                  <a:schemeClr val="tx2"/>
                </a:solidFill>
                <a:latin typeface="Calibri" pitchFamily="34" charset="0"/>
              </a:defRPr>
            </a:lvl6pPr>
            <a:lvl7pPr marL="2971800" indent="-228600" eaLnBrk="0" fontAlgn="base" hangingPunct="0">
              <a:spcBef>
                <a:spcPct val="0"/>
              </a:spcBef>
              <a:spcAft>
                <a:spcPct val="0"/>
              </a:spcAft>
              <a:defRPr sz="1400">
                <a:solidFill>
                  <a:schemeClr val="tx2"/>
                </a:solidFill>
                <a:latin typeface="Calibri" pitchFamily="34" charset="0"/>
              </a:defRPr>
            </a:lvl7pPr>
            <a:lvl8pPr marL="3429000" indent="-228600" eaLnBrk="0" fontAlgn="base" hangingPunct="0">
              <a:spcBef>
                <a:spcPct val="0"/>
              </a:spcBef>
              <a:spcAft>
                <a:spcPct val="0"/>
              </a:spcAft>
              <a:defRPr sz="1400">
                <a:solidFill>
                  <a:schemeClr val="tx2"/>
                </a:solidFill>
                <a:latin typeface="Calibri" pitchFamily="34" charset="0"/>
              </a:defRPr>
            </a:lvl8pPr>
            <a:lvl9pPr marL="3886200" indent="-228600" eaLnBrk="0" fontAlgn="base" hangingPunct="0">
              <a:spcBef>
                <a:spcPct val="0"/>
              </a:spcBef>
              <a:spcAft>
                <a:spcPct val="0"/>
              </a:spcAft>
              <a:defRPr sz="1400">
                <a:solidFill>
                  <a:schemeClr val="tx2"/>
                </a:solidFill>
                <a:latin typeface="Calibri" pitchFamily="34" charset="0"/>
              </a:defRPr>
            </a:lvl9pPr>
          </a:lstStyle>
          <a:p>
            <a:pPr eaLnBrk="1" hangingPunct="1"/>
            <a:fld id="{309DFBB2-A0BF-4500-BA14-82B86DA54BFC}" type="slidenum">
              <a:rPr lang="en-GB" altLang="en-US" sz="1200" smtClean="0"/>
              <a:pPr eaLnBrk="1" hangingPunct="1"/>
              <a:t>25</a:t>
            </a:fld>
            <a:endParaRPr lang="en-GB" altLang="en-US" sz="1200" dirty="0" smtClean="0"/>
          </a:p>
        </p:txBody>
      </p:sp>
    </p:spTree>
    <p:extLst>
      <p:ext uri="{BB962C8B-B14F-4D97-AF65-F5344CB8AC3E}">
        <p14:creationId xmlns:p14="http://schemas.microsoft.com/office/powerpoint/2010/main" val="1745000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753E944-E842-4C7C-B683-341E2DE2BF1E}" type="slidenum">
              <a:rPr lang="en-GB" altLang="en-US" smtClean="0"/>
              <a:pPr>
                <a:defRPr/>
              </a:pPr>
              <a:t>40</a:t>
            </a:fld>
            <a:endParaRPr lang="en-GB" altLang="en-US"/>
          </a:p>
        </p:txBody>
      </p:sp>
    </p:spTree>
    <p:extLst>
      <p:ext uri="{BB962C8B-B14F-4D97-AF65-F5344CB8AC3E}">
        <p14:creationId xmlns:p14="http://schemas.microsoft.com/office/powerpoint/2010/main" val="3303860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MRP curve shifts to the right: </a:t>
            </a:r>
          </a:p>
          <a:p>
            <a:pPr lvl="1"/>
            <a:r>
              <a:rPr lang="en-GB" dirty="0" smtClean="0"/>
              <a:t>New regulatory and reporting requirements introduced = greater demand for accountancy services in the ‘product market’ pushes up the price of accountancy services.  </a:t>
            </a:r>
          </a:p>
          <a:p>
            <a:pPr lvl="1"/>
            <a:r>
              <a:rPr lang="en-GB" dirty="0" smtClean="0"/>
              <a:t>The increase in price will increase the MRP of accountants at a given wage and the labour demand curve will increase. </a:t>
            </a:r>
          </a:p>
          <a:p>
            <a:pPr lvl="1"/>
            <a:r>
              <a:rPr lang="en-GB" dirty="0" smtClean="0"/>
              <a:t>If wages remain constant, Accountancy firms can take on more accountants because each accountant is now earning a higher price per contract that they complete.</a:t>
            </a:r>
          </a:p>
          <a:p>
            <a:pPr marL="0" indent="0">
              <a:buNone/>
            </a:pPr>
            <a:endParaRPr lang="en-GB" dirty="0" smtClean="0"/>
          </a:p>
          <a:p>
            <a:r>
              <a:rPr lang="en-GB" dirty="0" smtClean="0"/>
              <a:t>Shortage of accountants is not part of the answer as it does not account for an increase in demand for accountants.  See me if unsure.</a:t>
            </a:r>
          </a:p>
          <a:p>
            <a:endParaRPr lang="en-GB" dirty="0"/>
          </a:p>
        </p:txBody>
      </p:sp>
      <p:sp>
        <p:nvSpPr>
          <p:cNvPr id="4" name="Slide Number Placeholder 3"/>
          <p:cNvSpPr>
            <a:spLocks noGrp="1"/>
          </p:cNvSpPr>
          <p:nvPr>
            <p:ph type="sldNum" sz="quarter" idx="10"/>
          </p:nvPr>
        </p:nvSpPr>
        <p:spPr/>
        <p:txBody>
          <a:bodyPr/>
          <a:lstStyle/>
          <a:p>
            <a:fld id="{57939AB1-C5DC-410C-8D25-528B0B8221B8}" type="slidenum">
              <a:rPr lang="en-GB" smtClean="0"/>
              <a:t>44</a:t>
            </a:fld>
            <a:endParaRPr lang="en-GB"/>
          </a:p>
        </p:txBody>
      </p:sp>
    </p:spTree>
    <p:extLst>
      <p:ext uri="{BB962C8B-B14F-4D97-AF65-F5344CB8AC3E}">
        <p14:creationId xmlns:p14="http://schemas.microsoft.com/office/powerpoint/2010/main" val="886729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939AB1-C5DC-410C-8D25-528B0B8221B8}" type="slidenum">
              <a:rPr lang="en-GB" smtClean="0"/>
              <a:t>45</a:t>
            </a:fld>
            <a:endParaRPr lang="en-GB"/>
          </a:p>
        </p:txBody>
      </p:sp>
    </p:spTree>
    <p:extLst>
      <p:ext uri="{BB962C8B-B14F-4D97-AF65-F5344CB8AC3E}">
        <p14:creationId xmlns:p14="http://schemas.microsoft.com/office/powerpoint/2010/main" val="1245382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Elasticity of labour demand measures the responsiveness of demand for labour when there is a change in the ruling market wage rate. The elasticity of demand for labour depends on these factors: </a:t>
            </a:r>
          </a:p>
          <a:p>
            <a:r>
              <a:rPr lang="en-GB" b="1" dirty="0" smtClean="0"/>
              <a:t>Labour costs as a % of total costs</a:t>
            </a:r>
            <a:r>
              <a:rPr lang="en-GB" dirty="0" smtClean="0"/>
              <a:t>: When labour expenses are a high proportion of total costs, then labour demand is more elastic than a business where fixed costs of capital are the dominant business expense. In many service jobs such as customer service centres or gas boiler repairs, labour costs are a high proportion of the total costs of a business.</a:t>
            </a:r>
          </a:p>
          <a:p>
            <a:r>
              <a:rPr lang="en-GB" b="1" dirty="0" smtClean="0"/>
              <a:t>The ease and cost of factor substitution</a:t>
            </a:r>
            <a:r>
              <a:rPr lang="en-GB" dirty="0" smtClean="0"/>
              <a:t>: Labour demand will be more elastic when a firm can substitute quickly and easily between labour and capital inputs. When specialised labour or capital is needed, then the demand for labour will be more inelastic with respect to the wage rate. For example it might be fairly easy and cheap to replace security guards with cameras but a hotel would find it almost impossible to replace hotel cleaning staff with machinery!</a:t>
            </a:r>
          </a:p>
          <a:p>
            <a:r>
              <a:rPr lang="en-GB" b="1" dirty="0" smtClean="0"/>
              <a:t>The price elasticity of demand for the final output produced by a business</a:t>
            </a:r>
            <a:r>
              <a:rPr lang="en-GB" dirty="0" smtClean="0"/>
              <a:t>: If a firm is operating in a highly competitive market where final demand for the product is price elastic, they may have little market power to pass on higher wage costs to consumers through a higher price. The demand for labour may therefore be more elastic as a consequence. In contrast, a firm that sells a product where final demand is inelastic will be better placed to pass on higher costs to consumers.</a:t>
            </a:r>
          </a:p>
          <a:p>
            <a:endParaRPr lang="en-GB" dirty="0"/>
          </a:p>
        </p:txBody>
      </p:sp>
      <p:sp>
        <p:nvSpPr>
          <p:cNvPr id="4" name="Slide Number Placeholder 3"/>
          <p:cNvSpPr>
            <a:spLocks noGrp="1"/>
          </p:cNvSpPr>
          <p:nvPr>
            <p:ph type="sldNum" sz="quarter" idx="10"/>
          </p:nvPr>
        </p:nvSpPr>
        <p:spPr/>
        <p:txBody>
          <a:bodyPr/>
          <a:lstStyle/>
          <a:p>
            <a:fld id="{57939AB1-C5DC-410C-8D25-528B0B8221B8}" type="slidenum">
              <a:rPr lang="en-GB" smtClean="0"/>
              <a:t>46</a:t>
            </a:fld>
            <a:endParaRPr lang="en-GB"/>
          </a:p>
        </p:txBody>
      </p:sp>
    </p:spTree>
    <p:extLst>
      <p:ext uri="{BB962C8B-B14F-4D97-AF65-F5344CB8AC3E}">
        <p14:creationId xmlns:p14="http://schemas.microsoft.com/office/powerpoint/2010/main" val="2488563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theguardian.com/technology/video/2016/jun/06/could-a-robot-do-your-job-video-explainer?CMP=Share_iOSApp_Other"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theguardian.com/technology/video/2016/jun/06/could-a-robot-do-your-job-video-explainer?CMP=Share_iOSApp_Other"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4LP-DDbdQV4"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04800"/>
            <a:ext cx="8382000" cy="63246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600" b="1" dirty="0" smtClean="0"/>
              <a:t>WEEK 7</a:t>
            </a:r>
            <a:endParaRPr lang="en-US" sz="16600" b="1" dirty="0"/>
          </a:p>
        </p:txBody>
      </p:sp>
    </p:spTree>
    <p:extLst>
      <p:ext uri="{BB962C8B-B14F-4D97-AF65-F5344CB8AC3E}">
        <p14:creationId xmlns:p14="http://schemas.microsoft.com/office/powerpoint/2010/main" val="3038990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RWS17: Wage Determination</a:t>
            </a:r>
            <a:br>
              <a:rPr lang="en-US" b="1" dirty="0" smtClean="0"/>
            </a:br>
            <a:r>
              <a:rPr lang="en-US" sz="3100" b="1" dirty="0" smtClean="0">
                <a:solidFill>
                  <a:srgbClr val="FF0000"/>
                </a:solidFill>
              </a:rPr>
              <a:t>An Introduction to the </a:t>
            </a:r>
            <a:r>
              <a:rPr lang="en-US" sz="3100" b="1" dirty="0" err="1" smtClean="0">
                <a:solidFill>
                  <a:srgbClr val="FF0000"/>
                </a:solidFill>
              </a:rPr>
              <a:t>Labour</a:t>
            </a:r>
            <a:r>
              <a:rPr lang="en-US" sz="3100" b="1" dirty="0" smtClean="0">
                <a:solidFill>
                  <a:srgbClr val="FF0000"/>
                </a:solidFill>
              </a:rPr>
              <a:t> Market</a:t>
            </a:r>
            <a:endParaRPr lang="en-US" sz="3100" b="1" dirty="0">
              <a:solidFill>
                <a:srgbClr val="FF0000"/>
              </a:solidFill>
            </a:endParaRPr>
          </a:p>
        </p:txBody>
      </p:sp>
      <p:sp>
        <p:nvSpPr>
          <p:cNvPr id="3" name="Content Placeholder 2"/>
          <p:cNvSpPr>
            <a:spLocks noGrp="1"/>
          </p:cNvSpPr>
          <p:nvPr>
            <p:ph idx="1"/>
          </p:nvPr>
        </p:nvSpPr>
        <p:spPr/>
        <p:txBody>
          <a:bodyPr>
            <a:normAutofit/>
          </a:bodyPr>
          <a:lstStyle/>
          <a:p>
            <a:r>
              <a:rPr lang="en-US" b="1" dirty="0" smtClean="0"/>
              <a:t>Worksheet: Intro to </a:t>
            </a:r>
            <a:r>
              <a:rPr lang="en-US" b="1" dirty="0" err="1" smtClean="0"/>
              <a:t>Labour</a:t>
            </a:r>
            <a:r>
              <a:rPr lang="en-US" b="1" dirty="0" smtClean="0"/>
              <a:t> Markets</a:t>
            </a:r>
          </a:p>
          <a:p>
            <a:pPr lvl="1"/>
            <a:r>
              <a:rPr lang="en-US" dirty="0" smtClean="0"/>
              <a:t>Comparing product and </a:t>
            </a:r>
            <a:r>
              <a:rPr lang="en-US" dirty="0" err="1"/>
              <a:t>l</a:t>
            </a:r>
            <a:r>
              <a:rPr lang="en-US" dirty="0" err="1" smtClean="0"/>
              <a:t>abour</a:t>
            </a:r>
            <a:r>
              <a:rPr lang="en-US" dirty="0" smtClean="0"/>
              <a:t> markets and the concept of “derived demand”</a:t>
            </a:r>
          </a:p>
          <a:p>
            <a:pPr lvl="1"/>
            <a:r>
              <a:rPr lang="en-US" dirty="0" err="1" smtClean="0"/>
              <a:t>Labour</a:t>
            </a:r>
            <a:r>
              <a:rPr lang="en-US" dirty="0" smtClean="0"/>
              <a:t> Demand and Supply Curves</a:t>
            </a:r>
          </a:p>
          <a:p>
            <a:pPr lvl="1"/>
            <a:r>
              <a:rPr lang="en-US" dirty="0" smtClean="0"/>
              <a:t>Wage Determination – why does a doctor get paid MORE than a teacher?</a:t>
            </a:r>
          </a:p>
          <a:p>
            <a:r>
              <a:rPr lang="en-US" b="1" dirty="0" smtClean="0">
                <a:solidFill>
                  <a:schemeClr val="tx2"/>
                </a:solidFill>
              </a:rPr>
              <a:t>Introduction to PREP Homework</a:t>
            </a:r>
          </a:p>
          <a:p>
            <a:pPr lvl="1"/>
            <a:r>
              <a:rPr lang="en-US" dirty="0" smtClean="0"/>
              <a:t>Issues in the </a:t>
            </a:r>
            <a:r>
              <a:rPr lang="en-US" dirty="0" err="1" smtClean="0"/>
              <a:t>Labour</a:t>
            </a:r>
            <a:r>
              <a:rPr lang="en-US" dirty="0" smtClean="0"/>
              <a:t> Market TODAY - </a:t>
            </a:r>
            <a:r>
              <a:rPr lang="en-US" dirty="0" smtClean="0">
                <a:hlinkClick r:id="rId2"/>
              </a:rPr>
              <a:t>ROBOT VID</a:t>
            </a:r>
            <a:endParaRPr lang="en-US" dirty="0"/>
          </a:p>
        </p:txBody>
      </p:sp>
    </p:spTree>
    <p:extLst>
      <p:ext uri="{BB962C8B-B14F-4D97-AF65-F5344CB8AC3E}">
        <p14:creationId xmlns:p14="http://schemas.microsoft.com/office/powerpoint/2010/main" val="309986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Rectangle 3"/>
          <p:cNvSpPr/>
          <p:nvPr/>
        </p:nvSpPr>
        <p:spPr>
          <a:xfrm>
            <a:off x="1552892" y="1677988"/>
            <a:ext cx="6038215" cy="350202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2400" b="1">
                <a:effectLst/>
                <a:ea typeface="Times New Roman" panose="02020603050405020304" pitchFamily="18" charset="0"/>
                <a:cs typeface="Times New Roman" panose="02020603050405020304" pitchFamily="18" charset="0"/>
              </a:rPr>
              <a:t>4 CATEGORIES OF ISSUES IN THE UK TODAY TO DO WITH THE LABOUR MARKET</a:t>
            </a:r>
            <a:endParaRPr lang="en-GB" sz="1000">
              <a:effectLst/>
              <a:ea typeface="Times New Roman" panose="02020603050405020304" pitchFamily="18" charset="0"/>
              <a:cs typeface="Times New Roman" panose="02020603050405020304" pitchFamily="18" charset="0"/>
            </a:endParaRPr>
          </a:p>
          <a:p>
            <a:pPr>
              <a:spcAft>
                <a:spcPts val="0"/>
              </a:spcAft>
            </a:pPr>
            <a:r>
              <a:rPr lang="en-GB" sz="1000">
                <a:effectLst/>
                <a:ea typeface="Times New Roman" panose="02020603050405020304" pitchFamily="18" charset="0"/>
                <a:cs typeface="Times New Roman" panose="02020603050405020304" pitchFamily="18" charset="0"/>
              </a:rPr>
              <a:t> </a:t>
            </a:r>
          </a:p>
          <a:p>
            <a:pPr marL="342900" lvl="0" indent="-342900">
              <a:spcAft>
                <a:spcPts val="0"/>
              </a:spcAft>
              <a:tabLst>
                <a:tab pos="228600" algn="l"/>
              </a:tabLst>
            </a:pPr>
            <a:r>
              <a:rPr lang="en-GB" sz="1000" b="1">
                <a:effectLst/>
                <a:ea typeface="Times New Roman" panose="02020603050405020304" pitchFamily="18" charset="0"/>
                <a:cs typeface="Times New Roman" panose="02020603050405020304" pitchFamily="18" charset="0"/>
              </a:rPr>
              <a:t>‘THE GREAT RECESSION, DELAYED RECOVERY AND PRODUCTIVITY PUZZLE 2008-2017</a:t>
            </a:r>
            <a:endParaRPr lang="en-GB" sz="1000">
              <a:effectLst/>
              <a:ea typeface="Times New Roman" panose="02020603050405020304" pitchFamily="18" charset="0"/>
              <a:cs typeface="Times New Roman" panose="02020603050405020304" pitchFamily="18" charset="0"/>
            </a:endParaRPr>
          </a:p>
          <a:p>
            <a:pPr marL="742950" lvl="1" indent="-285750">
              <a:spcAft>
                <a:spcPts val="0"/>
              </a:spcAft>
              <a:buFont typeface="Times New Roman" panose="02020603050405020304" pitchFamily="18" charset="0"/>
              <a:buChar char="–"/>
              <a:tabLst>
                <a:tab pos="685800" algn="l"/>
              </a:tabLst>
            </a:pPr>
            <a:r>
              <a:rPr lang="en-GB" sz="1000" b="1">
                <a:effectLst/>
                <a:ea typeface="Times New Roman" panose="02020603050405020304" pitchFamily="18" charset="0"/>
                <a:cs typeface="Times New Roman" panose="02020603050405020304" pitchFamily="18" charset="0"/>
              </a:rPr>
              <a:t>Spike in unemployment, delayed recovery and increase in poverty.  Real wages falling due to low productivity gains.</a:t>
            </a:r>
            <a:endParaRPr lang="en-GB" sz="1000">
              <a:effectLst/>
              <a:ea typeface="Times New Roman" panose="02020603050405020304" pitchFamily="18" charset="0"/>
              <a:cs typeface="Times New Roman" panose="02020603050405020304" pitchFamily="18" charset="0"/>
            </a:endParaRPr>
          </a:p>
          <a:p>
            <a:pPr marL="342900" lvl="0" indent="-342900">
              <a:spcAft>
                <a:spcPts val="0"/>
              </a:spcAft>
              <a:tabLst>
                <a:tab pos="228600" algn="l"/>
              </a:tabLst>
            </a:pPr>
            <a:r>
              <a:rPr lang="en-GB" sz="1000" b="1">
                <a:effectLst/>
                <a:ea typeface="Times New Roman" panose="02020603050405020304" pitchFamily="18" charset="0"/>
                <a:cs typeface="Times New Roman" panose="02020603050405020304" pitchFamily="18" charset="0"/>
              </a:rPr>
              <a:t>“POOR QUALITY” EMPLOYMENT: </a:t>
            </a:r>
            <a:endParaRPr lang="en-GB" sz="1000">
              <a:effectLst/>
              <a:ea typeface="Times New Roman" panose="02020603050405020304" pitchFamily="18" charset="0"/>
              <a:cs typeface="Times New Roman" panose="02020603050405020304" pitchFamily="18" charset="0"/>
            </a:endParaRPr>
          </a:p>
          <a:p>
            <a:pPr marL="742950" lvl="1" indent="-285750">
              <a:spcAft>
                <a:spcPts val="0"/>
              </a:spcAft>
              <a:buFont typeface="Times New Roman" panose="02020603050405020304" pitchFamily="18" charset="0"/>
              <a:buChar char="–"/>
              <a:tabLst>
                <a:tab pos="685800" algn="l"/>
              </a:tabLst>
            </a:pPr>
            <a:r>
              <a:rPr lang="en-GB" sz="1000" b="1">
                <a:effectLst/>
                <a:ea typeface="Times New Roman" panose="02020603050405020304" pitchFamily="18" charset="0"/>
                <a:cs typeface="Times New Roman" panose="02020603050405020304" pitchFamily="18" charset="0"/>
              </a:rPr>
              <a:t>Zero contract hours, forced part-time work, ‘McJobs’ and longer hours for self-employed?</a:t>
            </a:r>
            <a:endParaRPr lang="en-GB" sz="1000">
              <a:effectLst/>
              <a:ea typeface="Times New Roman" panose="02020603050405020304" pitchFamily="18" charset="0"/>
              <a:cs typeface="Times New Roman" panose="02020603050405020304" pitchFamily="18" charset="0"/>
            </a:endParaRPr>
          </a:p>
          <a:p>
            <a:pPr marL="342900" lvl="0" indent="-342900">
              <a:spcAft>
                <a:spcPts val="0"/>
              </a:spcAft>
              <a:tabLst>
                <a:tab pos="228600" algn="l"/>
              </a:tabLst>
            </a:pPr>
            <a:r>
              <a:rPr lang="en-GB" sz="1000" b="1">
                <a:effectLst/>
                <a:ea typeface="Times New Roman" panose="02020603050405020304" pitchFamily="18" charset="0"/>
                <a:cs typeface="Times New Roman" panose="02020603050405020304" pitchFamily="18" charset="0"/>
              </a:rPr>
              <a:t>LONG TERM UNEMPLOYMENT:  </a:t>
            </a:r>
            <a:endParaRPr lang="en-GB" sz="1000">
              <a:effectLst/>
              <a:ea typeface="Times New Roman" panose="02020603050405020304" pitchFamily="18" charset="0"/>
              <a:cs typeface="Times New Roman" panose="02020603050405020304" pitchFamily="18" charset="0"/>
            </a:endParaRPr>
          </a:p>
          <a:p>
            <a:pPr marL="742950" lvl="1" indent="-285750">
              <a:spcAft>
                <a:spcPts val="0"/>
              </a:spcAft>
              <a:buFont typeface="Times New Roman" panose="02020603050405020304" pitchFamily="18" charset="0"/>
              <a:buChar char="–"/>
              <a:tabLst>
                <a:tab pos="685800" algn="l"/>
              </a:tabLst>
            </a:pPr>
            <a:r>
              <a:rPr lang="en-GB" sz="1000" b="1">
                <a:effectLst/>
                <a:ea typeface="Times New Roman" panose="02020603050405020304" pitchFamily="18" charset="0"/>
                <a:cs typeface="Times New Roman" panose="02020603050405020304" pitchFamily="18" charset="0"/>
              </a:rPr>
              <a:t>STRUCTURAL: impact of Globalisation and increase in technology (computers and AI?)</a:t>
            </a:r>
            <a:endParaRPr lang="en-GB" sz="1000">
              <a:effectLst/>
              <a:ea typeface="Times New Roman" panose="02020603050405020304" pitchFamily="18" charset="0"/>
              <a:cs typeface="Times New Roman" panose="02020603050405020304" pitchFamily="18" charset="0"/>
            </a:endParaRPr>
          </a:p>
          <a:p>
            <a:pPr marL="742950" lvl="1" indent="-285750">
              <a:spcAft>
                <a:spcPts val="0"/>
              </a:spcAft>
              <a:buFont typeface="Times New Roman" panose="02020603050405020304" pitchFamily="18" charset="0"/>
              <a:buChar char="–"/>
              <a:tabLst>
                <a:tab pos="685800" algn="l"/>
              </a:tabLst>
            </a:pPr>
            <a:r>
              <a:rPr lang="en-GB" sz="1000" b="1">
                <a:effectLst/>
                <a:ea typeface="Times New Roman" panose="02020603050405020304" pitchFamily="18" charset="0"/>
                <a:cs typeface="Times New Roman" panose="02020603050405020304" pitchFamily="18" charset="0"/>
              </a:rPr>
              <a:t>IMMIGRATION: some argue this caused ‘BREXIT’, increased numbers from Eastern Europe for low paid and ‘trade jobs’.</a:t>
            </a:r>
            <a:endParaRPr lang="en-GB" sz="1000">
              <a:effectLst/>
              <a:ea typeface="Times New Roman" panose="02020603050405020304" pitchFamily="18" charset="0"/>
              <a:cs typeface="Times New Roman" panose="02020603050405020304" pitchFamily="18" charset="0"/>
            </a:endParaRPr>
          </a:p>
          <a:p>
            <a:pPr marL="742950" lvl="1" indent="-285750">
              <a:spcAft>
                <a:spcPts val="0"/>
              </a:spcAft>
              <a:buFont typeface="Times New Roman" panose="02020603050405020304" pitchFamily="18" charset="0"/>
              <a:buChar char="–"/>
              <a:tabLst>
                <a:tab pos="685800" algn="l"/>
              </a:tabLst>
            </a:pPr>
            <a:r>
              <a:rPr lang="en-GB" sz="1000" b="1">
                <a:effectLst/>
                <a:ea typeface="Times New Roman" panose="02020603050405020304" pitchFamily="18" charset="0"/>
                <a:cs typeface="Times New Roman" panose="02020603050405020304" pitchFamily="18" charset="0"/>
              </a:rPr>
              <a:t>WELFARE DEPENDENCY: Are more people are switching from unemployment benefits to incapacity benefits</a:t>
            </a:r>
            <a:endParaRPr lang="en-GB" sz="1000">
              <a:effectLst/>
              <a:ea typeface="Times New Roman" panose="02020603050405020304" pitchFamily="18" charset="0"/>
              <a:cs typeface="Times New Roman" panose="02020603050405020304" pitchFamily="18" charset="0"/>
            </a:endParaRPr>
          </a:p>
          <a:p>
            <a:pPr marL="742950" lvl="1" indent="-285750">
              <a:spcAft>
                <a:spcPts val="0"/>
              </a:spcAft>
              <a:buFont typeface="Times New Roman" panose="02020603050405020304" pitchFamily="18" charset="0"/>
              <a:buChar char="–"/>
              <a:tabLst>
                <a:tab pos="685800" algn="l"/>
              </a:tabLst>
            </a:pPr>
            <a:r>
              <a:rPr lang="en-GB" sz="1000" b="1">
                <a:effectLst/>
                <a:ea typeface="Times New Roman" panose="02020603050405020304" pitchFamily="18" charset="0"/>
                <a:cs typeface="Times New Roman" panose="02020603050405020304" pitchFamily="18" charset="0"/>
              </a:rPr>
              <a:t>NEET: Unemployment among the youth of the country is very worrying </a:t>
            </a:r>
            <a:endParaRPr lang="en-GB" sz="1000">
              <a:effectLst/>
              <a:ea typeface="Times New Roman" panose="02020603050405020304" pitchFamily="18" charset="0"/>
              <a:cs typeface="Times New Roman" panose="02020603050405020304" pitchFamily="18" charset="0"/>
            </a:endParaRPr>
          </a:p>
          <a:p>
            <a:pPr marL="342900" lvl="0" indent="-342900">
              <a:spcAft>
                <a:spcPts val="0"/>
              </a:spcAft>
              <a:tabLst>
                <a:tab pos="228600" algn="l"/>
              </a:tabLst>
            </a:pPr>
            <a:r>
              <a:rPr lang="en-GB" sz="1000" b="1">
                <a:effectLst/>
                <a:ea typeface="Times New Roman" panose="02020603050405020304" pitchFamily="18" charset="0"/>
                <a:cs typeface="Times New Roman" panose="02020603050405020304" pitchFamily="18" charset="0"/>
              </a:rPr>
              <a:t>DECREASING WORKFORCE:</a:t>
            </a:r>
            <a:endParaRPr lang="en-GB" sz="1000">
              <a:effectLst/>
              <a:ea typeface="Times New Roman" panose="02020603050405020304" pitchFamily="18" charset="0"/>
              <a:cs typeface="Times New Roman" panose="02020603050405020304" pitchFamily="18" charset="0"/>
            </a:endParaRPr>
          </a:p>
          <a:p>
            <a:pPr marL="742950" lvl="1" indent="-285750">
              <a:spcAft>
                <a:spcPts val="0"/>
              </a:spcAft>
              <a:buFont typeface="Times New Roman" panose="02020603050405020304" pitchFamily="18" charset="0"/>
              <a:buChar char="–"/>
              <a:tabLst>
                <a:tab pos="685800" algn="l"/>
              </a:tabLst>
            </a:pPr>
            <a:r>
              <a:rPr lang="en-GB" sz="1000" b="1">
                <a:effectLst/>
                <a:ea typeface="Times New Roman" panose="02020603050405020304" pitchFamily="18" charset="0"/>
                <a:cs typeface="Times New Roman" panose="02020603050405020304" pitchFamily="18" charset="0"/>
              </a:rPr>
              <a:t>A fall in the economically active in the future due to an ageing population</a:t>
            </a:r>
            <a:endParaRPr lang="en-GB" sz="1000">
              <a:effectLst/>
              <a:ea typeface="Times New Roman" panose="02020603050405020304" pitchFamily="18" charset="0"/>
              <a:cs typeface="Times New Roman" panose="02020603050405020304" pitchFamily="18" charset="0"/>
            </a:endParaRPr>
          </a:p>
          <a:p>
            <a:pPr marL="742950" lvl="1" indent="-285750">
              <a:spcAft>
                <a:spcPts val="0"/>
              </a:spcAft>
              <a:buFont typeface="Times New Roman" panose="02020603050405020304" pitchFamily="18" charset="0"/>
              <a:buChar char="–"/>
              <a:tabLst>
                <a:tab pos="685800" algn="l"/>
              </a:tabLst>
            </a:pPr>
            <a:r>
              <a:rPr lang="en-GB" sz="1000" b="1">
                <a:effectLst/>
                <a:ea typeface="Times New Roman" panose="02020603050405020304" pitchFamily="18" charset="0"/>
                <a:cs typeface="Times New Roman" panose="02020603050405020304" pitchFamily="18" charset="0"/>
              </a:rPr>
              <a:t>BREXIT - leading to less economic immigration?</a:t>
            </a:r>
            <a:endParaRPr lang="en-GB" sz="100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4828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KEY ISSUES in the UK Labour Market over the past 30 years</a:t>
            </a:r>
            <a:endParaRPr lang="en-GB" b="1" dirty="0"/>
          </a:p>
        </p:txBody>
      </p:sp>
      <p:sp>
        <p:nvSpPr>
          <p:cNvPr id="3" name="Content Placeholder 2"/>
          <p:cNvSpPr>
            <a:spLocks noGrp="1"/>
          </p:cNvSpPr>
          <p:nvPr>
            <p:ph idx="1"/>
          </p:nvPr>
        </p:nvSpPr>
        <p:spPr>
          <a:xfrm>
            <a:off x="228600" y="1600200"/>
            <a:ext cx="4419600" cy="5029200"/>
          </a:xfrm>
        </p:spPr>
        <p:txBody>
          <a:bodyPr>
            <a:normAutofit fontScale="62500" lnSpcReduction="20000"/>
          </a:bodyPr>
          <a:lstStyle/>
          <a:p>
            <a:r>
              <a:rPr lang="en-GB" b="1" dirty="0" smtClean="0"/>
              <a:t>Globalisation</a:t>
            </a:r>
          </a:p>
          <a:p>
            <a:pPr lvl="1"/>
            <a:r>
              <a:rPr lang="en-GB" dirty="0" smtClean="0"/>
              <a:t>Decline in manufacturing industry since 1980’s leading to structural unemployment and exacerbation of North/South divide</a:t>
            </a:r>
          </a:p>
          <a:p>
            <a:pPr lvl="1"/>
            <a:r>
              <a:rPr lang="en-GB" dirty="0" smtClean="0"/>
              <a:t>Immigration fears</a:t>
            </a:r>
          </a:p>
          <a:p>
            <a:pPr lvl="1"/>
            <a:r>
              <a:rPr lang="en-GB" dirty="0" smtClean="0"/>
              <a:t>Greater competition</a:t>
            </a:r>
            <a:endParaRPr lang="en-GB" dirty="0"/>
          </a:p>
          <a:p>
            <a:r>
              <a:rPr lang="en-GB" b="1" dirty="0"/>
              <a:t>Neo-liberal </a:t>
            </a:r>
            <a:r>
              <a:rPr lang="en-GB" b="1" dirty="0" smtClean="0"/>
              <a:t>agenda promoted (free market ideology)</a:t>
            </a:r>
          </a:p>
          <a:p>
            <a:pPr lvl="1"/>
            <a:r>
              <a:rPr lang="en-GB" dirty="0" smtClean="0"/>
              <a:t>Greater </a:t>
            </a:r>
            <a:r>
              <a:rPr lang="en-GB" dirty="0"/>
              <a:t>flexibility with labour markets </a:t>
            </a:r>
            <a:r>
              <a:rPr lang="en-GB" dirty="0" smtClean="0"/>
              <a:t>with removal </a:t>
            </a:r>
            <a:r>
              <a:rPr lang="en-GB" dirty="0"/>
              <a:t>of trade union </a:t>
            </a:r>
            <a:r>
              <a:rPr lang="en-GB" dirty="0" smtClean="0"/>
              <a:t>power and </a:t>
            </a:r>
            <a:r>
              <a:rPr lang="en-GB" dirty="0"/>
              <a:t>advent of ‘zero contract hours</a:t>
            </a:r>
            <a:r>
              <a:rPr lang="en-GB" dirty="0" smtClean="0"/>
              <a:t>’</a:t>
            </a:r>
            <a:endParaRPr lang="en-GB" dirty="0"/>
          </a:p>
          <a:p>
            <a:r>
              <a:rPr lang="en-GB" b="1" dirty="0" smtClean="0"/>
              <a:t>Role of women and minorities</a:t>
            </a:r>
          </a:p>
          <a:p>
            <a:pPr lvl="1"/>
            <a:r>
              <a:rPr lang="en-GB" dirty="0" smtClean="0"/>
              <a:t>Increase in the role of women and minorities in the workforce which has increased supply</a:t>
            </a:r>
          </a:p>
          <a:p>
            <a:pPr lvl="1"/>
            <a:r>
              <a:rPr lang="en-GB" dirty="0" smtClean="0"/>
              <a:t>Discrimination for women and minorities still an issue when it comes to pay gaps and opportunity</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707458"/>
            <a:ext cx="3457575" cy="467429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284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04800"/>
            <a:ext cx="8382000" cy="63246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600" b="1" dirty="0" smtClean="0"/>
              <a:t>WEEK 1</a:t>
            </a:r>
            <a:endParaRPr lang="en-US" sz="16600" b="1" dirty="0"/>
          </a:p>
        </p:txBody>
      </p:sp>
    </p:spTree>
    <p:extLst>
      <p:ext uri="{BB962C8B-B14F-4D97-AF65-F5344CB8AC3E}">
        <p14:creationId xmlns:p14="http://schemas.microsoft.com/office/powerpoint/2010/main" val="1903688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04800"/>
            <a:ext cx="8382000" cy="63246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600" b="1" dirty="0" smtClean="0"/>
              <a:t>HWK</a:t>
            </a:r>
            <a:endParaRPr lang="en-US" sz="16600" b="1" dirty="0"/>
          </a:p>
        </p:txBody>
      </p:sp>
    </p:spTree>
    <p:extLst>
      <p:ext uri="{BB962C8B-B14F-4D97-AF65-F5344CB8AC3E}">
        <p14:creationId xmlns:p14="http://schemas.microsoft.com/office/powerpoint/2010/main" val="3312981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 HWK</a:t>
            </a:r>
            <a:endParaRPr lang="en-US" dirty="0"/>
          </a:p>
        </p:txBody>
      </p:sp>
      <p:sp>
        <p:nvSpPr>
          <p:cNvPr id="3" name="Content Placeholder 2"/>
          <p:cNvSpPr>
            <a:spLocks noGrp="1"/>
          </p:cNvSpPr>
          <p:nvPr>
            <p:ph idx="1"/>
          </p:nvPr>
        </p:nvSpPr>
        <p:spPr/>
        <p:txBody>
          <a:bodyPr/>
          <a:lstStyle/>
          <a:p>
            <a:r>
              <a:rPr lang="en-US" dirty="0" smtClean="0"/>
              <a:t>Microeconomic Issues</a:t>
            </a:r>
          </a:p>
          <a:p>
            <a:pPr lvl="1"/>
            <a:r>
              <a:rPr lang="en-US" dirty="0" smtClean="0"/>
              <a:t>Source articles on the ‘4 categories’ of </a:t>
            </a:r>
            <a:r>
              <a:rPr lang="en-US" dirty="0" err="1" smtClean="0"/>
              <a:t>labour</a:t>
            </a:r>
            <a:r>
              <a:rPr lang="en-US" dirty="0" smtClean="0"/>
              <a:t> market issues (either left wing or right wing)</a:t>
            </a:r>
            <a:endParaRPr lang="en-US" dirty="0"/>
          </a:p>
        </p:txBody>
      </p:sp>
    </p:spTree>
    <p:extLst>
      <p:ext uri="{BB962C8B-B14F-4D97-AF65-F5344CB8AC3E}">
        <p14:creationId xmlns:p14="http://schemas.microsoft.com/office/powerpoint/2010/main" val="1944887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04800"/>
            <a:ext cx="8382000" cy="63246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600" b="1" dirty="0" smtClean="0"/>
              <a:t>WEEK 2</a:t>
            </a:r>
            <a:endParaRPr lang="en-US" sz="16600" b="1" dirty="0"/>
          </a:p>
        </p:txBody>
      </p:sp>
    </p:spTree>
    <p:extLst>
      <p:ext uri="{BB962C8B-B14F-4D97-AF65-F5344CB8AC3E}">
        <p14:creationId xmlns:p14="http://schemas.microsoft.com/office/powerpoint/2010/main" val="765906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04800"/>
            <a:ext cx="8382000" cy="63246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600" b="1" dirty="0" smtClean="0"/>
              <a:t>HWK</a:t>
            </a:r>
            <a:endParaRPr lang="en-US" sz="16600" b="1" dirty="0"/>
          </a:p>
        </p:txBody>
      </p:sp>
    </p:spTree>
    <p:extLst>
      <p:ext uri="{BB962C8B-B14F-4D97-AF65-F5344CB8AC3E}">
        <p14:creationId xmlns:p14="http://schemas.microsoft.com/office/powerpoint/2010/main" val="4260489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PREP HOMEWORK</a:t>
            </a:r>
            <a:br>
              <a:rPr lang="en-US" b="1" dirty="0" smtClean="0"/>
            </a:br>
            <a:r>
              <a:rPr lang="en-US" sz="3100" b="1" dirty="0" smtClean="0">
                <a:solidFill>
                  <a:srgbClr val="FF0000"/>
                </a:solidFill>
              </a:rPr>
              <a:t>Due w/b 15</a:t>
            </a:r>
            <a:r>
              <a:rPr lang="en-US" sz="3100" b="1" baseline="30000" dirty="0" smtClean="0">
                <a:solidFill>
                  <a:srgbClr val="FF0000"/>
                </a:solidFill>
              </a:rPr>
              <a:t>th</a:t>
            </a:r>
            <a:r>
              <a:rPr lang="en-US" sz="3100" b="1" dirty="0" smtClean="0">
                <a:solidFill>
                  <a:srgbClr val="FF0000"/>
                </a:solidFill>
              </a:rPr>
              <a:t> January (2.25 to 3 Hours)</a:t>
            </a:r>
            <a:endParaRPr lang="en-US" sz="3100" b="1" dirty="0">
              <a:solidFill>
                <a:srgbClr val="FF0000"/>
              </a:solidFill>
            </a:endParaRPr>
          </a:p>
        </p:txBody>
      </p:sp>
      <p:sp>
        <p:nvSpPr>
          <p:cNvPr id="3" name="Content Placeholder 2"/>
          <p:cNvSpPr>
            <a:spLocks noGrp="1"/>
          </p:cNvSpPr>
          <p:nvPr>
            <p:ph idx="1"/>
          </p:nvPr>
        </p:nvSpPr>
        <p:spPr/>
        <p:txBody>
          <a:bodyPr/>
          <a:lstStyle/>
          <a:p>
            <a:pPr marL="0" indent="0">
              <a:buNone/>
            </a:pPr>
            <a:r>
              <a:rPr lang="en-US" b="1" dirty="0" smtClean="0"/>
              <a:t>Complete Worksheet on </a:t>
            </a:r>
            <a:r>
              <a:rPr lang="en-US" b="1" dirty="0" err="1" smtClean="0"/>
              <a:t>Labour</a:t>
            </a:r>
            <a:r>
              <a:rPr lang="en-US" b="1" dirty="0" smtClean="0"/>
              <a:t> Supply</a:t>
            </a:r>
          </a:p>
          <a:p>
            <a:r>
              <a:rPr lang="en-US" b="1" dirty="0" smtClean="0"/>
              <a:t>LABOUR SUPPLY CURVE: </a:t>
            </a:r>
            <a:r>
              <a:rPr lang="en-US" dirty="0" smtClean="0"/>
              <a:t>Read pp 98-101 in your textbooks (available on GOL) and answer questions on pg1 of worksheet on GOL</a:t>
            </a:r>
          </a:p>
          <a:p>
            <a:r>
              <a:rPr lang="en-US" b="1" dirty="0" smtClean="0"/>
              <a:t>IMPERFECT COMPETITION IN THE LABOUR MARKET INTRODUCTION: </a:t>
            </a:r>
            <a:r>
              <a:rPr lang="en-US" dirty="0" smtClean="0"/>
              <a:t>Complete pg2 of worksheet on GOL on ‘Trade Unions’ and ‘Monopsony Employers’.</a:t>
            </a:r>
            <a:endParaRPr lang="en-US" dirty="0"/>
          </a:p>
        </p:txBody>
      </p:sp>
    </p:spTree>
    <p:extLst>
      <p:ext uri="{BB962C8B-B14F-4D97-AF65-F5344CB8AC3E}">
        <p14:creationId xmlns:p14="http://schemas.microsoft.com/office/powerpoint/2010/main" val="1582860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04800"/>
            <a:ext cx="8382000" cy="63246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600" b="1" dirty="0" smtClean="0"/>
              <a:t>30</a:t>
            </a:r>
            <a:endParaRPr lang="en-US" sz="16600" b="1" dirty="0"/>
          </a:p>
        </p:txBody>
      </p:sp>
    </p:spTree>
    <p:extLst>
      <p:ext uri="{BB962C8B-B14F-4D97-AF65-F5344CB8AC3E}">
        <p14:creationId xmlns:p14="http://schemas.microsoft.com/office/powerpoint/2010/main" val="1853134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04800"/>
            <a:ext cx="8382000" cy="63246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600" b="1" dirty="0" smtClean="0"/>
              <a:t>4</a:t>
            </a:r>
            <a:r>
              <a:rPr lang="en-US" sz="16600" b="1" dirty="0"/>
              <a:t>5</a:t>
            </a:r>
          </a:p>
        </p:txBody>
      </p:sp>
    </p:spTree>
    <p:extLst>
      <p:ext uri="{BB962C8B-B14F-4D97-AF65-F5344CB8AC3E}">
        <p14:creationId xmlns:p14="http://schemas.microsoft.com/office/powerpoint/2010/main" val="2527409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RWS17: Wage Determination</a:t>
            </a:r>
            <a:br>
              <a:rPr lang="en-US" b="1" dirty="0" smtClean="0"/>
            </a:br>
            <a:r>
              <a:rPr lang="en-US" sz="3100" b="1" dirty="0" smtClean="0">
                <a:solidFill>
                  <a:srgbClr val="FF0000"/>
                </a:solidFill>
              </a:rPr>
              <a:t>Issues in the </a:t>
            </a:r>
            <a:r>
              <a:rPr lang="en-US" sz="3100" b="1" dirty="0" err="1" smtClean="0">
                <a:solidFill>
                  <a:srgbClr val="FF0000"/>
                </a:solidFill>
              </a:rPr>
              <a:t>Labour</a:t>
            </a:r>
            <a:r>
              <a:rPr lang="en-US" sz="3100" b="1" dirty="0" smtClean="0">
                <a:solidFill>
                  <a:srgbClr val="FF0000"/>
                </a:solidFill>
              </a:rPr>
              <a:t> Market</a:t>
            </a:r>
            <a:endParaRPr lang="en-US" sz="3100" b="1" dirty="0">
              <a:solidFill>
                <a:srgbClr val="FF0000"/>
              </a:solidFill>
            </a:endParaRPr>
          </a:p>
        </p:txBody>
      </p:sp>
      <p:sp>
        <p:nvSpPr>
          <p:cNvPr id="3" name="Content Placeholder 2"/>
          <p:cNvSpPr>
            <a:spLocks noGrp="1"/>
          </p:cNvSpPr>
          <p:nvPr>
            <p:ph idx="1"/>
          </p:nvPr>
        </p:nvSpPr>
        <p:spPr>
          <a:xfrm>
            <a:off x="304800" y="1752600"/>
            <a:ext cx="4267200" cy="4525963"/>
          </a:xfrm>
        </p:spPr>
        <p:txBody>
          <a:bodyPr/>
          <a:lstStyle/>
          <a:p>
            <a:pPr marL="0" indent="0">
              <a:buNone/>
            </a:pPr>
            <a:r>
              <a:rPr lang="en-US" b="1" dirty="0" smtClean="0"/>
              <a:t>STARTER ACTIVITY (First 10 minutes):</a:t>
            </a:r>
          </a:p>
          <a:p>
            <a:pPr marL="0" indent="0">
              <a:buNone/>
            </a:pPr>
            <a:r>
              <a:rPr lang="en-US" dirty="0" smtClean="0"/>
              <a:t>Using your Micro PREP Homework, you need to complete the worksheet grid by 0900 on issues in the </a:t>
            </a:r>
            <a:r>
              <a:rPr lang="en-US" dirty="0" err="1" smtClean="0"/>
              <a:t>labour</a:t>
            </a:r>
            <a:r>
              <a:rPr lang="en-US" dirty="0" smtClean="0"/>
              <a:t> market!</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676400"/>
            <a:ext cx="3457575" cy="467429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28605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04800"/>
            <a:ext cx="8382000" cy="63246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600" b="1" dirty="0" smtClean="0"/>
              <a:t>90</a:t>
            </a:r>
            <a:endParaRPr lang="en-US" sz="16600" b="1" dirty="0"/>
          </a:p>
        </p:txBody>
      </p:sp>
    </p:spTree>
    <p:extLst>
      <p:ext uri="{BB962C8B-B14F-4D97-AF65-F5344CB8AC3E}">
        <p14:creationId xmlns:p14="http://schemas.microsoft.com/office/powerpoint/2010/main" val="7730011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RWS17: Wage Determination (MICRO)</a:t>
            </a:r>
            <a:br>
              <a:rPr lang="en-US" b="1" dirty="0" smtClean="0"/>
            </a:br>
            <a:r>
              <a:rPr lang="en-US" sz="2700" b="1" dirty="0" smtClean="0">
                <a:solidFill>
                  <a:srgbClr val="FF0000"/>
                </a:solidFill>
              </a:rPr>
              <a:t>TODAY: Deriving the </a:t>
            </a:r>
            <a:r>
              <a:rPr lang="en-US" sz="2700" b="1" dirty="0" err="1" smtClean="0">
                <a:solidFill>
                  <a:srgbClr val="FF0000"/>
                </a:solidFill>
              </a:rPr>
              <a:t>Labour</a:t>
            </a:r>
            <a:r>
              <a:rPr lang="en-US" sz="2700" b="1" dirty="0" smtClean="0">
                <a:solidFill>
                  <a:srgbClr val="FF0000"/>
                </a:solidFill>
              </a:rPr>
              <a:t> Demand Curve using MRP Theory</a:t>
            </a:r>
            <a:endParaRPr lang="en-US" sz="2700" b="1" dirty="0">
              <a:solidFill>
                <a:srgbClr val="FF0000"/>
              </a:solidFill>
            </a:endParaRPr>
          </a:p>
        </p:txBody>
      </p:sp>
      <p:sp>
        <p:nvSpPr>
          <p:cNvPr id="3" name="Content Placeholder 2"/>
          <p:cNvSpPr>
            <a:spLocks noGrp="1"/>
          </p:cNvSpPr>
          <p:nvPr>
            <p:ph idx="1"/>
          </p:nvPr>
        </p:nvSpPr>
        <p:spPr>
          <a:xfrm>
            <a:off x="228600" y="1447800"/>
            <a:ext cx="8610600" cy="5257800"/>
          </a:xfrm>
        </p:spPr>
        <p:txBody>
          <a:bodyPr>
            <a:normAutofit fontScale="85000" lnSpcReduction="20000"/>
          </a:bodyPr>
          <a:lstStyle/>
          <a:p>
            <a:pPr marL="357188" indent="-357188">
              <a:buFont typeface="+mj-lt"/>
              <a:buAutoNum type="arabicPeriod"/>
            </a:pPr>
            <a:r>
              <a:rPr lang="en-US" b="1" dirty="0" smtClean="0"/>
              <a:t>STARTER QUESTION (and the answer to this lesson!!): </a:t>
            </a:r>
            <a:r>
              <a:rPr lang="en-US" i="1" dirty="0" smtClean="0"/>
              <a:t>What three things affect the firms’ demand for </a:t>
            </a:r>
            <a:r>
              <a:rPr lang="en-US" i="1" dirty="0" err="1" smtClean="0"/>
              <a:t>labour</a:t>
            </a:r>
            <a:r>
              <a:rPr lang="en-US" i="1" dirty="0"/>
              <a:t>?</a:t>
            </a:r>
            <a:endParaRPr lang="en-US" i="1" dirty="0" smtClean="0"/>
          </a:p>
          <a:p>
            <a:pPr marL="357188" indent="-357188">
              <a:buFont typeface="+mj-lt"/>
              <a:buAutoNum type="arabicPeriod"/>
            </a:pPr>
            <a:r>
              <a:rPr lang="en-US" b="1" dirty="0" smtClean="0"/>
              <a:t>Concept of </a:t>
            </a:r>
            <a:r>
              <a:rPr lang="en-US" b="1" i="1" dirty="0" smtClean="0">
                <a:solidFill>
                  <a:schemeClr val="accent4"/>
                </a:solidFill>
              </a:rPr>
              <a:t>Derived Demand: </a:t>
            </a:r>
            <a:r>
              <a:rPr lang="en-US" b="1" dirty="0" smtClean="0"/>
              <a:t>Product Market .v. </a:t>
            </a:r>
            <a:r>
              <a:rPr lang="en-US" b="1" dirty="0" err="1" smtClean="0"/>
              <a:t>Labour</a:t>
            </a:r>
            <a:r>
              <a:rPr lang="en-US" b="1" dirty="0" smtClean="0"/>
              <a:t> Market</a:t>
            </a:r>
          </a:p>
          <a:p>
            <a:pPr marL="357188" indent="-357188">
              <a:buFont typeface="+mj-lt"/>
              <a:buAutoNum type="arabicPeriod"/>
            </a:pPr>
            <a:r>
              <a:rPr lang="en-US" b="1" dirty="0" smtClean="0"/>
              <a:t>Questions to check your understanding so far on derived demand</a:t>
            </a:r>
          </a:p>
          <a:p>
            <a:pPr lvl="1"/>
            <a:r>
              <a:rPr lang="en-US" dirty="0" smtClean="0"/>
              <a:t>Q</a:t>
            </a:r>
            <a:r>
              <a:rPr lang="en-US" dirty="0"/>
              <a:t>: Why do Godalming College </a:t>
            </a:r>
            <a:r>
              <a:rPr lang="en-US" dirty="0" smtClean="0"/>
              <a:t>have a demand for Economic teachers and Waitrose have a demand for workers to control the checkouts??</a:t>
            </a:r>
            <a:endParaRPr lang="en-US" dirty="0"/>
          </a:p>
          <a:p>
            <a:pPr lvl="2"/>
            <a:r>
              <a:rPr lang="en-US" i="1" dirty="0">
                <a:solidFill>
                  <a:schemeClr val="tx2"/>
                </a:solidFill>
              </a:rPr>
              <a:t>A: Because there is a demand for students taking A-level </a:t>
            </a:r>
            <a:r>
              <a:rPr lang="en-US" i="1" dirty="0" smtClean="0">
                <a:solidFill>
                  <a:schemeClr val="tx2"/>
                </a:solidFill>
              </a:rPr>
              <a:t>Economics and </a:t>
            </a:r>
            <a:r>
              <a:rPr lang="en-US" i="1" dirty="0">
                <a:solidFill>
                  <a:schemeClr val="tx2"/>
                </a:solidFill>
              </a:rPr>
              <a:t>there is a demand for the selling of groceries to people in our society. </a:t>
            </a:r>
            <a:r>
              <a:rPr lang="en-US" i="1" dirty="0" smtClean="0">
                <a:solidFill>
                  <a:schemeClr val="tx2"/>
                </a:solidFill>
              </a:rPr>
              <a:t>Waitrose need </a:t>
            </a:r>
            <a:r>
              <a:rPr lang="en-US" i="1" dirty="0">
                <a:solidFill>
                  <a:schemeClr val="tx2"/>
                </a:solidFill>
              </a:rPr>
              <a:t>therefore someone to work the tills and help with this </a:t>
            </a:r>
            <a:r>
              <a:rPr lang="en-US" i="1" dirty="0" smtClean="0">
                <a:solidFill>
                  <a:schemeClr val="tx2"/>
                </a:solidFill>
              </a:rPr>
              <a:t>process</a:t>
            </a:r>
          </a:p>
          <a:p>
            <a:pPr lvl="1"/>
            <a:r>
              <a:rPr lang="en-US" dirty="0" smtClean="0"/>
              <a:t>Q: Explain why </a:t>
            </a:r>
            <a:r>
              <a:rPr lang="en-US" dirty="0" err="1" smtClean="0"/>
              <a:t>Labour</a:t>
            </a:r>
            <a:r>
              <a:rPr lang="en-US" dirty="0" smtClean="0"/>
              <a:t> is considered to be a ‘derived demand’</a:t>
            </a:r>
          </a:p>
          <a:p>
            <a:pPr lvl="2"/>
            <a:r>
              <a:rPr lang="en-US" i="1" dirty="0" smtClean="0">
                <a:solidFill>
                  <a:schemeClr val="tx2"/>
                </a:solidFill>
              </a:rPr>
              <a:t>A: it is only demanded because it is needed to help produce goods and services which are demanded.</a:t>
            </a:r>
            <a:endParaRPr lang="en-US" i="1" dirty="0">
              <a:solidFill>
                <a:schemeClr val="tx2"/>
              </a:solidFill>
            </a:endParaRPr>
          </a:p>
          <a:p>
            <a:endParaRPr lang="en-US" dirty="0" smtClean="0"/>
          </a:p>
          <a:p>
            <a:endParaRPr lang="en-US" dirty="0"/>
          </a:p>
        </p:txBody>
      </p:sp>
    </p:spTree>
    <p:extLst>
      <p:ext uri="{BB962C8B-B14F-4D97-AF65-F5344CB8AC3E}">
        <p14:creationId xmlns:p14="http://schemas.microsoft.com/office/powerpoint/2010/main" val="361564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RWS17: Wage Determination</a:t>
            </a:r>
            <a:br>
              <a:rPr lang="en-US" b="1" dirty="0" smtClean="0"/>
            </a:br>
            <a:r>
              <a:rPr lang="en-US" sz="3100" b="1" dirty="0" err="1" smtClean="0">
                <a:solidFill>
                  <a:srgbClr val="FF0000"/>
                </a:solidFill>
              </a:rPr>
              <a:t>Labour</a:t>
            </a:r>
            <a:r>
              <a:rPr lang="en-US" sz="3100" b="1" dirty="0" smtClean="0">
                <a:solidFill>
                  <a:srgbClr val="FF0000"/>
                </a:solidFill>
              </a:rPr>
              <a:t> Demand and MRP Theory in a ‘Perfect World’!</a:t>
            </a:r>
            <a:endParaRPr lang="en-US" sz="3100" b="1" dirty="0">
              <a:solidFill>
                <a:srgbClr val="FF0000"/>
              </a:solidFill>
            </a:endParaRPr>
          </a:p>
        </p:txBody>
      </p:sp>
      <p:cxnSp>
        <p:nvCxnSpPr>
          <p:cNvPr id="4" name="Straight Connector 3"/>
          <p:cNvCxnSpPr/>
          <p:nvPr/>
        </p:nvCxnSpPr>
        <p:spPr bwMode="auto">
          <a:xfrm rot="5400000">
            <a:off x="214312" y="4000501"/>
            <a:ext cx="4143375"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5" name="Straight Connector 4"/>
          <p:cNvCxnSpPr/>
          <p:nvPr/>
        </p:nvCxnSpPr>
        <p:spPr bwMode="auto">
          <a:xfrm>
            <a:off x="2286000" y="6072188"/>
            <a:ext cx="51435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6" name="TextBox 4"/>
          <p:cNvSpPr txBox="1">
            <a:spLocks noChangeArrowheads="1"/>
          </p:cNvSpPr>
          <p:nvPr/>
        </p:nvSpPr>
        <p:spPr bwMode="auto">
          <a:xfrm>
            <a:off x="1285875" y="1857375"/>
            <a:ext cx="8128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2"/>
                </a:solidFill>
                <a:latin typeface="Calibri" pitchFamily="34" charset="0"/>
              </a:defRPr>
            </a:lvl1pPr>
            <a:lvl2pPr marL="742950" indent="-285750" eaLnBrk="0" hangingPunct="0">
              <a:defRPr sz="1400">
                <a:solidFill>
                  <a:schemeClr val="tx2"/>
                </a:solidFill>
                <a:latin typeface="Calibri" pitchFamily="34" charset="0"/>
              </a:defRPr>
            </a:lvl2pPr>
            <a:lvl3pPr marL="1143000" indent="-228600" eaLnBrk="0" hangingPunct="0">
              <a:defRPr sz="1400">
                <a:solidFill>
                  <a:schemeClr val="tx2"/>
                </a:solidFill>
                <a:latin typeface="Calibri" pitchFamily="34" charset="0"/>
              </a:defRPr>
            </a:lvl3pPr>
            <a:lvl4pPr marL="1600200" indent="-228600" eaLnBrk="0" hangingPunct="0">
              <a:defRPr sz="1400">
                <a:solidFill>
                  <a:schemeClr val="tx2"/>
                </a:solidFill>
                <a:latin typeface="Calibri" pitchFamily="34" charset="0"/>
              </a:defRPr>
            </a:lvl4pPr>
            <a:lvl5pPr marL="2057400" indent="-228600" eaLnBrk="0" hangingPunct="0">
              <a:defRPr sz="1400">
                <a:solidFill>
                  <a:schemeClr val="tx2"/>
                </a:solidFill>
                <a:latin typeface="Calibri" pitchFamily="34" charset="0"/>
              </a:defRPr>
            </a:lvl5pPr>
            <a:lvl6pPr marL="2514600" indent="-228600" eaLnBrk="0" fontAlgn="base" hangingPunct="0">
              <a:spcBef>
                <a:spcPct val="0"/>
              </a:spcBef>
              <a:spcAft>
                <a:spcPct val="0"/>
              </a:spcAft>
              <a:defRPr sz="1400">
                <a:solidFill>
                  <a:schemeClr val="tx2"/>
                </a:solidFill>
                <a:latin typeface="Calibri" pitchFamily="34" charset="0"/>
              </a:defRPr>
            </a:lvl6pPr>
            <a:lvl7pPr marL="2971800" indent="-228600" eaLnBrk="0" fontAlgn="base" hangingPunct="0">
              <a:spcBef>
                <a:spcPct val="0"/>
              </a:spcBef>
              <a:spcAft>
                <a:spcPct val="0"/>
              </a:spcAft>
              <a:defRPr sz="1400">
                <a:solidFill>
                  <a:schemeClr val="tx2"/>
                </a:solidFill>
                <a:latin typeface="Calibri" pitchFamily="34" charset="0"/>
              </a:defRPr>
            </a:lvl7pPr>
            <a:lvl8pPr marL="3429000" indent="-228600" eaLnBrk="0" fontAlgn="base" hangingPunct="0">
              <a:spcBef>
                <a:spcPct val="0"/>
              </a:spcBef>
              <a:spcAft>
                <a:spcPct val="0"/>
              </a:spcAft>
              <a:defRPr sz="1400">
                <a:solidFill>
                  <a:schemeClr val="tx2"/>
                </a:solidFill>
                <a:latin typeface="Calibri" pitchFamily="34" charset="0"/>
              </a:defRPr>
            </a:lvl8pPr>
            <a:lvl9pPr marL="3886200" indent="-228600" eaLnBrk="0" fontAlgn="base" hangingPunct="0">
              <a:spcBef>
                <a:spcPct val="0"/>
              </a:spcBef>
              <a:spcAft>
                <a:spcPct val="0"/>
              </a:spcAft>
              <a:defRPr sz="1400">
                <a:solidFill>
                  <a:schemeClr val="tx2"/>
                </a:solidFill>
                <a:latin typeface="Calibri" pitchFamily="34" charset="0"/>
              </a:defRPr>
            </a:lvl9pPr>
          </a:lstStyle>
          <a:p>
            <a:pPr eaLnBrk="1" hangingPunct="1"/>
            <a:r>
              <a:rPr lang="en-US" altLang="en-US" sz="1800" b="1"/>
              <a:t>Wages</a:t>
            </a:r>
            <a:endParaRPr lang="en-GB" altLang="en-US" sz="1800" b="1"/>
          </a:p>
        </p:txBody>
      </p:sp>
      <p:sp>
        <p:nvSpPr>
          <p:cNvPr id="7" name="TextBox 5"/>
          <p:cNvSpPr txBox="1">
            <a:spLocks noChangeArrowheads="1"/>
          </p:cNvSpPr>
          <p:nvPr/>
        </p:nvSpPr>
        <p:spPr bwMode="auto">
          <a:xfrm>
            <a:off x="7000875" y="6143625"/>
            <a:ext cx="212883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2"/>
                </a:solidFill>
                <a:latin typeface="Calibri" pitchFamily="34" charset="0"/>
              </a:defRPr>
            </a:lvl1pPr>
            <a:lvl2pPr marL="742950" indent="-285750" eaLnBrk="0" hangingPunct="0">
              <a:defRPr sz="1400">
                <a:solidFill>
                  <a:schemeClr val="tx2"/>
                </a:solidFill>
                <a:latin typeface="Calibri" pitchFamily="34" charset="0"/>
              </a:defRPr>
            </a:lvl2pPr>
            <a:lvl3pPr marL="1143000" indent="-228600" eaLnBrk="0" hangingPunct="0">
              <a:defRPr sz="1400">
                <a:solidFill>
                  <a:schemeClr val="tx2"/>
                </a:solidFill>
                <a:latin typeface="Calibri" pitchFamily="34" charset="0"/>
              </a:defRPr>
            </a:lvl3pPr>
            <a:lvl4pPr marL="1600200" indent="-228600" eaLnBrk="0" hangingPunct="0">
              <a:defRPr sz="1400">
                <a:solidFill>
                  <a:schemeClr val="tx2"/>
                </a:solidFill>
                <a:latin typeface="Calibri" pitchFamily="34" charset="0"/>
              </a:defRPr>
            </a:lvl4pPr>
            <a:lvl5pPr marL="2057400" indent="-228600" eaLnBrk="0" hangingPunct="0">
              <a:defRPr sz="1400">
                <a:solidFill>
                  <a:schemeClr val="tx2"/>
                </a:solidFill>
                <a:latin typeface="Calibri" pitchFamily="34" charset="0"/>
              </a:defRPr>
            </a:lvl5pPr>
            <a:lvl6pPr marL="2514600" indent="-228600" eaLnBrk="0" fontAlgn="base" hangingPunct="0">
              <a:spcBef>
                <a:spcPct val="0"/>
              </a:spcBef>
              <a:spcAft>
                <a:spcPct val="0"/>
              </a:spcAft>
              <a:defRPr sz="1400">
                <a:solidFill>
                  <a:schemeClr val="tx2"/>
                </a:solidFill>
                <a:latin typeface="Calibri" pitchFamily="34" charset="0"/>
              </a:defRPr>
            </a:lvl6pPr>
            <a:lvl7pPr marL="2971800" indent="-228600" eaLnBrk="0" fontAlgn="base" hangingPunct="0">
              <a:spcBef>
                <a:spcPct val="0"/>
              </a:spcBef>
              <a:spcAft>
                <a:spcPct val="0"/>
              </a:spcAft>
              <a:defRPr sz="1400">
                <a:solidFill>
                  <a:schemeClr val="tx2"/>
                </a:solidFill>
                <a:latin typeface="Calibri" pitchFamily="34" charset="0"/>
              </a:defRPr>
            </a:lvl7pPr>
            <a:lvl8pPr marL="3429000" indent="-228600" eaLnBrk="0" fontAlgn="base" hangingPunct="0">
              <a:spcBef>
                <a:spcPct val="0"/>
              </a:spcBef>
              <a:spcAft>
                <a:spcPct val="0"/>
              </a:spcAft>
              <a:defRPr sz="1400">
                <a:solidFill>
                  <a:schemeClr val="tx2"/>
                </a:solidFill>
                <a:latin typeface="Calibri" pitchFamily="34" charset="0"/>
              </a:defRPr>
            </a:lvl8pPr>
            <a:lvl9pPr marL="3886200" indent="-228600" eaLnBrk="0" fontAlgn="base" hangingPunct="0">
              <a:spcBef>
                <a:spcPct val="0"/>
              </a:spcBef>
              <a:spcAft>
                <a:spcPct val="0"/>
              </a:spcAft>
              <a:defRPr sz="1400">
                <a:solidFill>
                  <a:schemeClr val="tx2"/>
                </a:solidFill>
                <a:latin typeface="Calibri" pitchFamily="34" charset="0"/>
              </a:defRPr>
            </a:lvl9pPr>
          </a:lstStyle>
          <a:p>
            <a:pPr eaLnBrk="1" hangingPunct="1"/>
            <a:r>
              <a:rPr lang="en-US" altLang="en-US" sz="1800" b="1"/>
              <a:t>Quantity Demanded</a:t>
            </a:r>
            <a:endParaRPr lang="en-GB" altLang="en-US" sz="1800" b="1"/>
          </a:p>
        </p:txBody>
      </p:sp>
      <p:sp>
        <p:nvSpPr>
          <p:cNvPr id="8" name="TextBox 6"/>
          <p:cNvSpPr txBox="1">
            <a:spLocks noChangeArrowheads="1"/>
          </p:cNvSpPr>
          <p:nvPr/>
        </p:nvSpPr>
        <p:spPr bwMode="auto">
          <a:xfrm>
            <a:off x="6929438" y="5357813"/>
            <a:ext cx="108234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2"/>
                </a:solidFill>
                <a:latin typeface="Calibri" pitchFamily="34" charset="0"/>
              </a:defRPr>
            </a:lvl1pPr>
            <a:lvl2pPr marL="742950" indent="-285750" eaLnBrk="0" hangingPunct="0">
              <a:defRPr sz="1400">
                <a:solidFill>
                  <a:schemeClr val="tx2"/>
                </a:solidFill>
                <a:latin typeface="Calibri" pitchFamily="34" charset="0"/>
              </a:defRPr>
            </a:lvl2pPr>
            <a:lvl3pPr marL="1143000" indent="-228600" eaLnBrk="0" hangingPunct="0">
              <a:defRPr sz="1400">
                <a:solidFill>
                  <a:schemeClr val="tx2"/>
                </a:solidFill>
                <a:latin typeface="Calibri" pitchFamily="34" charset="0"/>
              </a:defRPr>
            </a:lvl3pPr>
            <a:lvl4pPr marL="1600200" indent="-228600" eaLnBrk="0" hangingPunct="0">
              <a:defRPr sz="1400">
                <a:solidFill>
                  <a:schemeClr val="tx2"/>
                </a:solidFill>
                <a:latin typeface="Calibri" pitchFamily="34" charset="0"/>
              </a:defRPr>
            </a:lvl4pPr>
            <a:lvl5pPr marL="2057400" indent="-228600" eaLnBrk="0" hangingPunct="0">
              <a:defRPr sz="1400">
                <a:solidFill>
                  <a:schemeClr val="tx2"/>
                </a:solidFill>
                <a:latin typeface="Calibri" pitchFamily="34" charset="0"/>
              </a:defRPr>
            </a:lvl5pPr>
            <a:lvl6pPr marL="2514600" indent="-228600" eaLnBrk="0" fontAlgn="base" hangingPunct="0">
              <a:spcBef>
                <a:spcPct val="0"/>
              </a:spcBef>
              <a:spcAft>
                <a:spcPct val="0"/>
              </a:spcAft>
              <a:defRPr sz="1400">
                <a:solidFill>
                  <a:schemeClr val="tx2"/>
                </a:solidFill>
                <a:latin typeface="Calibri" pitchFamily="34" charset="0"/>
              </a:defRPr>
            </a:lvl6pPr>
            <a:lvl7pPr marL="2971800" indent="-228600" eaLnBrk="0" fontAlgn="base" hangingPunct="0">
              <a:spcBef>
                <a:spcPct val="0"/>
              </a:spcBef>
              <a:spcAft>
                <a:spcPct val="0"/>
              </a:spcAft>
              <a:defRPr sz="1400">
                <a:solidFill>
                  <a:schemeClr val="tx2"/>
                </a:solidFill>
                <a:latin typeface="Calibri" pitchFamily="34" charset="0"/>
              </a:defRPr>
            </a:lvl7pPr>
            <a:lvl8pPr marL="3429000" indent="-228600" eaLnBrk="0" fontAlgn="base" hangingPunct="0">
              <a:spcBef>
                <a:spcPct val="0"/>
              </a:spcBef>
              <a:spcAft>
                <a:spcPct val="0"/>
              </a:spcAft>
              <a:defRPr sz="1400">
                <a:solidFill>
                  <a:schemeClr val="tx2"/>
                </a:solidFill>
                <a:latin typeface="Calibri" pitchFamily="34" charset="0"/>
              </a:defRPr>
            </a:lvl8pPr>
            <a:lvl9pPr marL="3886200" indent="-228600" eaLnBrk="0" fontAlgn="base" hangingPunct="0">
              <a:spcBef>
                <a:spcPct val="0"/>
              </a:spcBef>
              <a:spcAft>
                <a:spcPct val="0"/>
              </a:spcAft>
              <a:defRPr sz="1400">
                <a:solidFill>
                  <a:schemeClr val="tx2"/>
                </a:solidFill>
                <a:latin typeface="Calibri" pitchFamily="34" charset="0"/>
              </a:defRPr>
            </a:lvl9pPr>
          </a:lstStyle>
          <a:p>
            <a:pPr eaLnBrk="1" hangingPunct="1"/>
            <a:r>
              <a:rPr lang="en-US" altLang="en-US" sz="1800" b="1" dirty="0" err="1" smtClean="0"/>
              <a:t>Ld</a:t>
            </a:r>
            <a:r>
              <a:rPr lang="en-US" altLang="en-US" sz="1800" b="1" dirty="0" smtClean="0"/>
              <a:t> = MRP</a:t>
            </a:r>
            <a:endParaRPr lang="en-GB" altLang="en-US" sz="1800" b="1" dirty="0"/>
          </a:p>
        </p:txBody>
      </p:sp>
      <p:cxnSp>
        <p:nvCxnSpPr>
          <p:cNvPr id="9" name="Straight Connector 7"/>
          <p:cNvCxnSpPr>
            <a:cxnSpLocks noChangeShapeType="1"/>
          </p:cNvCxnSpPr>
          <p:nvPr/>
        </p:nvCxnSpPr>
        <p:spPr bwMode="auto">
          <a:xfrm>
            <a:off x="2286000" y="3714750"/>
            <a:ext cx="2143125" cy="0"/>
          </a:xfrm>
          <a:prstGeom prst="line">
            <a:avLst/>
          </a:prstGeom>
          <a:noFill/>
          <a:ln w="9525" algn="ctr">
            <a:solidFill>
              <a:schemeClr val="tx1"/>
            </a:solidFill>
            <a:prstDash val="dash"/>
            <a:round/>
            <a:headEnd/>
            <a:tailEnd/>
          </a:ln>
          <a:extLst>
            <a:ext uri="{909E8E84-426E-40dd-AFC4-6F175D3DCCD1}">
              <a14:hiddenFill xmlns="" xmlns:a14="http://schemas.microsoft.com/office/drawing/2010/main">
                <a:noFill/>
              </a14:hiddenFill>
            </a:ext>
          </a:extLst>
        </p:spPr>
      </p:cxnSp>
      <p:cxnSp>
        <p:nvCxnSpPr>
          <p:cNvPr id="10" name="Straight Connector 8"/>
          <p:cNvCxnSpPr>
            <a:cxnSpLocks noChangeShapeType="1"/>
          </p:cNvCxnSpPr>
          <p:nvPr/>
        </p:nvCxnSpPr>
        <p:spPr bwMode="auto">
          <a:xfrm rot="5400000">
            <a:off x="4143375" y="5143501"/>
            <a:ext cx="1857375" cy="0"/>
          </a:xfrm>
          <a:prstGeom prst="line">
            <a:avLst/>
          </a:prstGeom>
          <a:noFill/>
          <a:ln w="9525" algn="ctr">
            <a:solidFill>
              <a:schemeClr val="tx1"/>
            </a:solidFill>
            <a:prstDash val="dash"/>
            <a:round/>
            <a:headEnd/>
            <a:tailEnd/>
          </a:ln>
          <a:extLst>
            <a:ext uri="{909E8E84-426E-40dd-AFC4-6F175D3DCCD1}">
              <a14:hiddenFill xmlns="" xmlns:a14="http://schemas.microsoft.com/office/drawing/2010/main">
                <a:noFill/>
              </a14:hiddenFill>
            </a:ext>
          </a:extLst>
        </p:spPr>
      </p:cxnSp>
      <p:cxnSp>
        <p:nvCxnSpPr>
          <p:cNvPr id="11" name="Straight Connector 9"/>
          <p:cNvCxnSpPr>
            <a:cxnSpLocks noChangeShapeType="1"/>
          </p:cNvCxnSpPr>
          <p:nvPr/>
        </p:nvCxnSpPr>
        <p:spPr bwMode="auto">
          <a:xfrm>
            <a:off x="2286000" y="4214813"/>
            <a:ext cx="2786063" cy="0"/>
          </a:xfrm>
          <a:prstGeom prst="line">
            <a:avLst/>
          </a:prstGeom>
          <a:noFill/>
          <a:ln w="9525" algn="ctr">
            <a:solidFill>
              <a:schemeClr val="tx1"/>
            </a:solidFill>
            <a:prstDash val="dash"/>
            <a:round/>
            <a:headEnd/>
            <a:tailEnd/>
          </a:ln>
          <a:extLst>
            <a:ext uri="{909E8E84-426E-40dd-AFC4-6F175D3DCCD1}">
              <a14:hiddenFill xmlns="" xmlns:a14="http://schemas.microsoft.com/office/drawing/2010/main">
                <a:noFill/>
              </a14:hiddenFill>
            </a:ext>
          </a:extLst>
        </p:spPr>
      </p:cxnSp>
      <p:cxnSp>
        <p:nvCxnSpPr>
          <p:cNvPr id="12" name="Straight Connector 10"/>
          <p:cNvCxnSpPr>
            <a:cxnSpLocks noChangeShapeType="1"/>
          </p:cNvCxnSpPr>
          <p:nvPr/>
        </p:nvCxnSpPr>
        <p:spPr bwMode="auto">
          <a:xfrm rot="5400000">
            <a:off x="3250406" y="4893469"/>
            <a:ext cx="2357438" cy="0"/>
          </a:xfrm>
          <a:prstGeom prst="line">
            <a:avLst/>
          </a:prstGeom>
          <a:noFill/>
          <a:ln w="9525" algn="ctr">
            <a:solidFill>
              <a:schemeClr val="tx1"/>
            </a:solidFill>
            <a:prstDash val="dash"/>
            <a:round/>
            <a:headEnd/>
            <a:tailEnd/>
          </a:ln>
          <a:extLst>
            <a:ext uri="{909E8E84-426E-40dd-AFC4-6F175D3DCCD1}">
              <a14:hiddenFill xmlns="" xmlns:a14="http://schemas.microsoft.com/office/drawing/2010/main">
                <a:noFill/>
              </a14:hiddenFill>
            </a:ext>
          </a:extLst>
        </p:spPr>
      </p:cxnSp>
      <p:sp>
        <p:nvSpPr>
          <p:cNvPr id="13" name="TextBox 12"/>
          <p:cNvSpPr txBox="1">
            <a:spLocks noChangeArrowheads="1"/>
          </p:cNvSpPr>
          <p:nvPr/>
        </p:nvSpPr>
        <p:spPr bwMode="auto">
          <a:xfrm>
            <a:off x="1785938" y="4000500"/>
            <a:ext cx="48577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2"/>
                </a:solidFill>
                <a:latin typeface="Calibri" pitchFamily="34" charset="0"/>
              </a:defRPr>
            </a:lvl1pPr>
            <a:lvl2pPr marL="742950" indent="-285750" eaLnBrk="0" hangingPunct="0">
              <a:defRPr sz="1400">
                <a:solidFill>
                  <a:schemeClr val="tx2"/>
                </a:solidFill>
                <a:latin typeface="Calibri" pitchFamily="34" charset="0"/>
              </a:defRPr>
            </a:lvl2pPr>
            <a:lvl3pPr marL="1143000" indent="-228600" eaLnBrk="0" hangingPunct="0">
              <a:defRPr sz="1400">
                <a:solidFill>
                  <a:schemeClr val="tx2"/>
                </a:solidFill>
                <a:latin typeface="Calibri" pitchFamily="34" charset="0"/>
              </a:defRPr>
            </a:lvl3pPr>
            <a:lvl4pPr marL="1600200" indent="-228600" eaLnBrk="0" hangingPunct="0">
              <a:defRPr sz="1400">
                <a:solidFill>
                  <a:schemeClr val="tx2"/>
                </a:solidFill>
                <a:latin typeface="Calibri" pitchFamily="34" charset="0"/>
              </a:defRPr>
            </a:lvl4pPr>
            <a:lvl5pPr marL="2057400" indent="-228600" eaLnBrk="0" hangingPunct="0">
              <a:defRPr sz="1400">
                <a:solidFill>
                  <a:schemeClr val="tx2"/>
                </a:solidFill>
                <a:latin typeface="Calibri" pitchFamily="34" charset="0"/>
              </a:defRPr>
            </a:lvl5pPr>
            <a:lvl6pPr marL="2514600" indent="-228600" eaLnBrk="0" fontAlgn="base" hangingPunct="0">
              <a:spcBef>
                <a:spcPct val="0"/>
              </a:spcBef>
              <a:spcAft>
                <a:spcPct val="0"/>
              </a:spcAft>
              <a:defRPr sz="1400">
                <a:solidFill>
                  <a:schemeClr val="tx2"/>
                </a:solidFill>
                <a:latin typeface="Calibri" pitchFamily="34" charset="0"/>
              </a:defRPr>
            </a:lvl6pPr>
            <a:lvl7pPr marL="2971800" indent="-228600" eaLnBrk="0" fontAlgn="base" hangingPunct="0">
              <a:spcBef>
                <a:spcPct val="0"/>
              </a:spcBef>
              <a:spcAft>
                <a:spcPct val="0"/>
              </a:spcAft>
              <a:defRPr sz="1400">
                <a:solidFill>
                  <a:schemeClr val="tx2"/>
                </a:solidFill>
                <a:latin typeface="Calibri" pitchFamily="34" charset="0"/>
              </a:defRPr>
            </a:lvl7pPr>
            <a:lvl8pPr marL="3429000" indent="-228600" eaLnBrk="0" fontAlgn="base" hangingPunct="0">
              <a:spcBef>
                <a:spcPct val="0"/>
              </a:spcBef>
              <a:spcAft>
                <a:spcPct val="0"/>
              </a:spcAft>
              <a:defRPr sz="1400">
                <a:solidFill>
                  <a:schemeClr val="tx2"/>
                </a:solidFill>
                <a:latin typeface="Calibri" pitchFamily="34" charset="0"/>
              </a:defRPr>
            </a:lvl8pPr>
            <a:lvl9pPr marL="3886200" indent="-228600" eaLnBrk="0" fontAlgn="base" hangingPunct="0">
              <a:spcBef>
                <a:spcPct val="0"/>
              </a:spcBef>
              <a:spcAft>
                <a:spcPct val="0"/>
              </a:spcAft>
              <a:defRPr sz="1400">
                <a:solidFill>
                  <a:schemeClr val="tx2"/>
                </a:solidFill>
                <a:latin typeface="Calibri" pitchFamily="34" charset="0"/>
              </a:defRPr>
            </a:lvl9pPr>
          </a:lstStyle>
          <a:p>
            <a:pPr eaLnBrk="1" hangingPunct="1"/>
            <a:r>
              <a:rPr lang="en-US" altLang="en-US" sz="1800" b="1"/>
              <a:t>W</a:t>
            </a:r>
            <a:r>
              <a:rPr lang="en-US" altLang="en-US" sz="1200" b="1"/>
              <a:t>1</a:t>
            </a:r>
            <a:endParaRPr lang="en-GB" altLang="en-US" sz="1800" b="1"/>
          </a:p>
        </p:txBody>
      </p:sp>
      <p:sp>
        <p:nvSpPr>
          <p:cNvPr id="14" name="TextBox 13"/>
          <p:cNvSpPr txBox="1">
            <a:spLocks noChangeArrowheads="1"/>
          </p:cNvSpPr>
          <p:nvPr/>
        </p:nvSpPr>
        <p:spPr bwMode="auto">
          <a:xfrm>
            <a:off x="1785938" y="3500438"/>
            <a:ext cx="47307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2"/>
                </a:solidFill>
                <a:latin typeface="Calibri" pitchFamily="34" charset="0"/>
              </a:defRPr>
            </a:lvl1pPr>
            <a:lvl2pPr marL="742950" indent="-285750" eaLnBrk="0" hangingPunct="0">
              <a:defRPr sz="1400">
                <a:solidFill>
                  <a:schemeClr val="tx2"/>
                </a:solidFill>
                <a:latin typeface="Calibri" pitchFamily="34" charset="0"/>
              </a:defRPr>
            </a:lvl2pPr>
            <a:lvl3pPr marL="1143000" indent="-228600" eaLnBrk="0" hangingPunct="0">
              <a:defRPr sz="1400">
                <a:solidFill>
                  <a:schemeClr val="tx2"/>
                </a:solidFill>
                <a:latin typeface="Calibri" pitchFamily="34" charset="0"/>
              </a:defRPr>
            </a:lvl3pPr>
            <a:lvl4pPr marL="1600200" indent="-228600" eaLnBrk="0" hangingPunct="0">
              <a:defRPr sz="1400">
                <a:solidFill>
                  <a:schemeClr val="tx2"/>
                </a:solidFill>
                <a:latin typeface="Calibri" pitchFamily="34" charset="0"/>
              </a:defRPr>
            </a:lvl4pPr>
            <a:lvl5pPr marL="2057400" indent="-228600" eaLnBrk="0" hangingPunct="0">
              <a:defRPr sz="1400">
                <a:solidFill>
                  <a:schemeClr val="tx2"/>
                </a:solidFill>
                <a:latin typeface="Calibri" pitchFamily="34" charset="0"/>
              </a:defRPr>
            </a:lvl5pPr>
            <a:lvl6pPr marL="2514600" indent="-228600" eaLnBrk="0" fontAlgn="base" hangingPunct="0">
              <a:spcBef>
                <a:spcPct val="0"/>
              </a:spcBef>
              <a:spcAft>
                <a:spcPct val="0"/>
              </a:spcAft>
              <a:defRPr sz="1400">
                <a:solidFill>
                  <a:schemeClr val="tx2"/>
                </a:solidFill>
                <a:latin typeface="Calibri" pitchFamily="34" charset="0"/>
              </a:defRPr>
            </a:lvl6pPr>
            <a:lvl7pPr marL="2971800" indent="-228600" eaLnBrk="0" fontAlgn="base" hangingPunct="0">
              <a:spcBef>
                <a:spcPct val="0"/>
              </a:spcBef>
              <a:spcAft>
                <a:spcPct val="0"/>
              </a:spcAft>
              <a:defRPr sz="1400">
                <a:solidFill>
                  <a:schemeClr val="tx2"/>
                </a:solidFill>
                <a:latin typeface="Calibri" pitchFamily="34" charset="0"/>
              </a:defRPr>
            </a:lvl7pPr>
            <a:lvl8pPr marL="3429000" indent="-228600" eaLnBrk="0" fontAlgn="base" hangingPunct="0">
              <a:spcBef>
                <a:spcPct val="0"/>
              </a:spcBef>
              <a:spcAft>
                <a:spcPct val="0"/>
              </a:spcAft>
              <a:defRPr sz="1400">
                <a:solidFill>
                  <a:schemeClr val="tx2"/>
                </a:solidFill>
                <a:latin typeface="Calibri" pitchFamily="34" charset="0"/>
              </a:defRPr>
            </a:lvl8pPr>
            <a:lvl9pPr marL="3886200" indent="-228600" eaLnBrk="0" fontAlgn="base" hangingPunct="0">
              <a:spcBef>
                <a:spcPct val="0"/>
              </a:spcBef>
              <a:spcAft>
                <a:spcPct val="0"/>
              </a:spcAft>
              <a:defRPr sz="1400">
                <a:solidFill>
                  <a:schemeClr val="tx2"/>
                </a:solidFill>
                <a:latin typeface="Calibri" pitchFamily="34" charset="0"/>
              </a:defRPr>
            </a:lvl9pPr>
          </a:lstStyle>
          <a:p>
            <a:pPr eaLnBrk="1" hangingPunct="1"/>
            <a:r>
              <a:rPr lang="en-US" altLang="en-US" sz="1800" b="1"/>
              <a:t>W</a:t>
            </a:r>
            <a:r>
              <a:rPr lang="en-US" altLang="en-US" sz="1200" b="1"/>
              <a:t>2</a:t>
            </a:r>
            <a:endParaRPr lang="en-GB" altLang="en-US" sz="1800" b="1"/>
          </a:p>
        </p:txBody>
      </p:sp>
      <p:sp>
        <p:nvSpPr>
          <p:cNvPr id="15" name="TextBox 14"/>
          <p:cNvSpPr txBox="1">
            <a:spLocks noChangeArrowheads="1"/>
          </p:cNvSpPr>
          <p:nvPr/>
        </p:nvSpPr>
        <p:spPr bwMode="auto">
          <a:xfrm>
            <a:off x="4857750" y="6072188"/>
            <a:ext cx="5461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2"/>
                </a:solidFill>
                <a:latin typeface="Calibri" pitchFamily="34" charset="0"/>
              </a:defRPr>
            </a:lvl1pPr>
            <a:lvl2pPr marL="742950" indent="-285750" eaLnBrk="0" hangingPunct="0">
              <a:defRPr sz="1400">
                <a:solidFill>
                  <a:schemeClr val="tx2"/>
                </a:solidFill>
                <a:latin typeface="Calibri" pitchFamily="34" charset="0"/>
              </a:defRPr>
            </a:lvl2pPr>
            <a:lvl3pPr marL="1143000" indent="-228600" eaLnBrk="0" hangingPunct="0">
              <a:defRPr sz="1400">
                <a:solidFill>
                  <a:schemeClr val="tx2"/>
                </a:solidFill>
                <a:latin typeface="Calibri" pitchFamily="34" charset="0"/>
              </a:defRPr>
            </a:lvl3pPr>
            <a:lvl4pPr marL="1600200" indent="-228600" eaLnBrk="0" hangingPunct="0">
              <a:defRPr sz="1400">
                <a:solidFill>
                  <a:schemeClr val="tx2"/>
                </a:solidFill>
                <a:latin typeface="Calibri" pitchFamily="34" charset="0"/>
              </a:defRPr>
            </a:lvl4pPr>
            <a:lvl5pPr marL="2057400" indent="-228600" eaLnBrk="0" hangingPunct="0">
              <a:defRPr sz="1400">
                <a:solidFill>
                  <a:schemeClr val="tx2"/>
                </a:solidFill>
                <a:latin typeface="Calibri" pitchFamily="34" charset="0"/>
              </a:defRPr>
            </a:lvl5pPr>
            <a:lvl6pPr marL="2514600" indent="-228600" eaLnBrk="0" fontAlgn="base" hangingPunct="0">
              <a:spcBef>
                <a:spcPct val="0"/>
              </a:spcBef>
              <a:spcAft>
                <a:spcPct val="0"/>
              </a:spcAft>
              <a:defRPr sz="1400">
                <a:solidFill>
                  <a:schemeClr val="tx2"/>
                </a:solidFill>
                <a:latin typeface="Calibri" pitchFamily="34" charset="0"/>
              </a:defRPr>
            </a:lvl6pPr>
            <a:lvl7pPr marL="2971800" indent="-228600" eaLnBrk="0" fontAlgn="base" hangingPunct="0">
              <a:spcBef>
                <a:spcPct val="0"/>
              </a:spcBef>
              <a:spcAft>
                <a:spcPct val="0"/>
              </a:spcAft>
              <a:defRPr sz="1400">
                <a:solidFill>
                  <a:schemeClr val="tx2"/>
                </a:solidFill>
                <a:latin typeface="Calibri" pitchFamily="34" charset="0"/>
              </a:defRPr>
            </a:lvl7pPr>
            <a:lvl8pPr marL="3429000" indent="-228600" eaLnBrk="0" fontAlgn="base" hangingPunct="0">
              <a:spcBef>
                <a:spcPct val="0"/>
              </a:spcBef>
              <a:spcAft>
                <a:spcPct val="0"/>
              </a:spcAft>
              <a:defRPr sz="1400">
                <a:solidFill>
                  <a:schemeClr val="tx2"/>
                </a:solidFill>
                <a:latin typeface="Calibri" pitchFamily="34" charset="0"/>
              </a:defRPr>
            </a:lvl8pPr>
            <a:lvl9pPr marL="3886200" indent="-228600" eaLnBrk="0" fontAlgn="base" hangingPunct="0">
              <a:spcBef>
                <a:spcPct val="0"/>
              </a:spcBef>
              <a:spcAft>
                <a:spcPct val="0"/>
              </a:spcAft>
              <a:defRPr sz="1400">
                <a:solidFill>
                  <a:schemeClr val="tx2"/>
                </a:solidFill>
                <a:latin typeface="Calibri" pitchFamily="34" charset="0"/>
              </a:defRPr>
            </a:lvl9pPr>
          </a:lstStyle>
          <a:p>
            <a:pPr eaLnBrk="1" hangingPunct="1"/>
            <a:r>
              <a:rPr lang="en-US" altLang="en-US" sz="1800" b="1"/>
              <a:t>Qd</a:t>
            </a:r>
            <a:r>
              <a:rPr lang="en-US" altLang="en-US" sz="1200" b="1"/>
              <a:t>1</a:t>
            </a:r>
            <a:endParaRPr lang="en-GB" altLang="en-US" sz="1800" b="1"/>
          </a:p>
        </p:txBody>
      </p:sp>
      <p:sp>
        <p:nvSpPr>
          <p:cNvPr id="16" name="TextBox 15"/>
          <p:cNvSpPr txBox="1">
            <a:spLocks noChangeArrowheads="1"/>
          </p:cNvSpPr>
          <p:nvPr/>
        </p:nvSpPr>
        <p:spPr bwMode="auto">
          <a:xfrm>
            <a:off x="4143375" y="6072188"/>
            <a:ext cx="5461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2"/>
                </a:solidFill>
                <a:latin typeface="Calibri" pitchFamily="34" charset="0"/>
              </a:defRPr>
            </a:lvl1pPr>
            <a:lvl2pPr marL="742950" indent="-285750" eaLnBrk="0" hangingPunct="0">
              <a:defRPr sz="1400">
                <a:solidFill>
                  <a:schemeClr val="tx2"/>
                </a:solidFill>
                <a:latin typeface="Calibri" pitchFamily="34" charset="0"/>
              </a:defRPr>
            </a:lvl2pPr>
            <a:lvl3pPr marL="1143000" indent="-228600" eaLnBrk="0" hangingPunct="0">
              <a:defRPr sz="1400">
                <a:solidFill>
                  <a:schemeClr val="tx2"/>
                </a:solidFill>
                <a:latin typeface="Calibri" pitchFamily="34" charset="0"/>
              </a:defRPr>
            </a:lvl3pPr>
            <a:lvl4pPr marL="1600200" indent="-228600" eaLnBrk="0" hangingPunct="0">
              <a:defRPr sz="1400">
                <a:solidFill>
                  <a:schemeClr val="tx2"/>
                </a:solidFill>
                <a:latin typeface="Calibri" pitchFamily="34" charset="0"/>
              </a:defRPr>
            </a:lvl4pPr>
            <a:lvl5pPr marL="2057400" indent="-228600" eaLnBrk="0" hangingPunct="0">
              <a:defRPr sz="1400">
                <a:solidFill>
                  <a:schemeClr val="tx2"/>
                </a:solidFill>
                <a:latin typeface="Calibri" pitchFamily="34" charset="0"/>
              </a:defRPr>
            </a:lvl5pPr>
            <a:lvl6pPr marL="2514600" indent="-228600" eaLnBrk="0" fontAlgn="base" hangingPunct="0">
              <a:spcBef>
                <a:spcPct val="0"/>
              </a:spcBef>
              <a:spcAft>
                <a:spcPct val="0"/>
              </a:spcAft>
              <a:defRPr sz="1400">
                <a:solidFill>
                  <a:schemeClr val="tx2"/>
                </a:solidFill>
                <a:latin typeface="Calibri" pitchFamily="34" charset="0"/>
              </a:defRPr>
            </a:lvl6pPr>
            <a:lvl7pPr marL="2971800" indent="-228600" eaLnBrk="0" fontAlgn="base" hangingPunct="0">
              <a:spcBef>
                <a:spcPct val="0"/>
              </a:spcBef>
              <a:spcAft>
                <a:spcPct val="0"/>
              </a:spcAft>
              <a:defRPr sz="1400">
                <a:solidFill>
                  <a:schemeClr val="tx2"/>
                </a:solidFill>
                <a:latin typeface="Calibri" pitchFamily="34" charset="0"/>
              </a:defRPr>
            </a:lvl7pPr>
            <a:lvl8pPr marL="3429000" indent="-228600" eaLnBrk="0" fontAlgn="base" hangingPunct="0">
              <a:spcBef>
                <a:spcPct val="0"/>
              </a:spcBef>
              <a:spcAft>
                <a:spcPct val="0"/>
              </a:spcAft>
              <a:defRPr sz="1400">
                <a:solidFill>
                  <a:schemeClr val="tx2"/>
                </a:solidFill>
                <a:latin typeface="Calibri" pitchFamily="34" charset="0"/>
              </a:defRPr>
            </a:lvl8pPr>
            <a:lvl9pPr marL="3886200" indent="-228600" eaLnBrk="0" fontAlgn="base" hangingPunct="0">
              <a:spcBef>
                <a:spcPct val="0"/>
              </a:spcBef>
              <a:spcAft>
                <a:spcPct val="0"/>
              </a:spcAft>
              <a:defRPr sz="1400">
                <a:solidFill>
                  <a:schemeClr val="tx2"/>
                </a:solidFill>
                <a:latin typeface="Calibri" pitchFamily="34" charset="0"/>
              </a:defRPr>
            </a:lvl9pPr>
          </a:lstStyle>
          <a:p>
            <a:pPr eaLnBrk="1" hangingPunct="1"/>
            <a:r>
              <a:rPr lang="en-US" altLang="en-US" sz="1800" b="1"/>
              <a:t>Qd</a:t>
            </a:r>
            <a:r>
              <a:rPr lang="en-US" altLang="en-US" sz="1200" b="1"/>
              <a:t>2</a:t>
            </a:r>
            <a:endParaRPr lang="en-GB" altLang="en-US" sz="1800" b="1"/>
          </a:p>
        </p:txBody>
      </p:sp>
      <p:cxnSp>
        <p:nvCxnSpPr>
          <p:cNvPr id="17" name="Straight Arrow Connector 16"/>
          <p:cNvCxnSpPr/>
          <p:nvPr/>
        </p:nvCxnSpPr>
        <p:spPr bwMode="auto">
          <a:xfrm rot="5400000" flipH="1" flipV="1">
            <a:off x="1070769" y="3929857"/>
            <a:ext cx="714375" cy="1587"/>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8" name="Straight Arrow Connector 17"/>
          <p:cNvCxnSpPr/>
          <p:nvPr/>
        </p:nvCxnSpPr>
        <p:spPr bwMode="auto">
          <a:xfrm rot="10800000">
            <a:off x="4357688" y="6500813"/>
            <a:ext cx="785812" cy="1587"/>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9" name="Straight Connector 18"/>
          <p:cNvCxnSpPr/>
          <p:nvPr/>
        </p:nvCxnSpPr>
        <p:spPr bwMode="auto">
          <a:xfrm>
            <a:off x="2571750" y="2357438"/>
            <a:ext cx="4286250" cy="3143250"/>
          </a:xfrm>
          <a:prstGeom prst="line">
            <a:avLst/>
          </a:prstGeom>
          <a:ln>
            <a:solidFill>
              <a:srgbClr val="FF0000"/>
            </a:solidFill>
            <a:headEnd type="none" w="med" len="med"/>
            <a:tailEnd type="none" w="med" len="med"/>
          </a:ln>
        </p:spPr>
        <p:style>
          <a:lnRef idx="2">
            <a:schemeClr val="accent6"/>
          </a:lnRef>
          <a:fillRef idx="0">
            <a:schemeClr val="accent6"/>
          </a:fillRef>
          <a:effectRef idx="1">
            <a:schemeClr val="accent6"/>
          </a:effectRef>
          <a:fontRef idx="minor">
            <a:schemeClr val="tx1"/>
          </a:fontRef>
        </p:style>
      </p:cxnSp>
      <p:sp>
        <p:nvSpPr>
          <p:cNvPr id="20" name="TextBox 19"/>
          <p:cNvSpPr txBox="1"/>
          <p:nvPr/>
        </p:nvSpPr>
        <p:spPr>
          <a:xfrm>
            <a:off x="6286501" y="3929063"/>
            <a:ext cx="2669449" cy="369332"/>
          </a:xfrm>
          <a:prstGeom prst="rect">
            <a:avLst/>
          </a:prstGeom>
          <a:noFill/>
        </p:spPr>
        <p:txBody>
          <a:bodyPr wrap="none" rtlCol="0">
            <a:spAutoFit/>
          </a:bodyPr>
          <a:lstStyle/>
          <a:p>
            <a:r>
              <a:rPr lang="en-GB" dirty="0" smtClean="0"/>
              <a:t>Marginal Revenue Product</a:t>
            </a:r>
            <a:endParaRPr lang="en-GB" dirty="0"/>
          </a:p>
        </p:txBody>
      </p:sp>
      <p:cxnSp>
        <p:nvCxnSpPr>
          <p:cNvPr id="22" name="Straight Arrow Connector 21"/>
          <p:cNvCxnSpPr/>
          <p:nvPr/>
        </p:nvCxnSpPr>
        <p:spPr>
          <a:xfrm flipH="1" flipV="1">
            <a:off x="7621225" y="4214813"/>
            <a:ext cx="74974" cy="119014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5828605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44122" y="70167"/>
            <a:ext cx="6172200" cy="41242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2"/>
                </a:solidFill>
                <a:latin typeface="Calibri" pitchFamily="34" charset="0"/>
              </a:defRPr>
            </a:lvl1pPr>
            <a:lvl2pPr marL="742950" indent="-285750" eaLnBrk="0" hangingPunct="0">
              <a:defRPr sz="1400">
                <a:solidFill>
                  <a:schemeClr val="tx2"/>
                </a:solidFill>
                <a:latin typeface="Calibri" pitchFamily="34" charset="0"/>
              </a:defRPr>
            </a:lvl2pPr>
            <a:lvl3pPr marL="1143000" indent="-228600" eaLnBrk="0" hangingPunct="0">
              <a:defRPr sz="1400">
                <a:solidFill>
                  <a:schemeClr val="tx2"/>
                </a:solidFill>
                <a:latin typeface="Calibri" pitchFamily="34" charset="0"/>
              </a:defRPr>
            </a:lvl3pPr>
            <a:lvl4pPr marL="1600200" indent="-228600" eaLnBrk="0" hangingPunct="0">
              <a:defRPr sz="1400">
                <a:solidFill>
                  <a:schemeClr val="tx2"/>
                </a:solidFill>
                <a:latin typeface="Calibri" pitchFamily="34" charset="0"/>
              </a:defRPr>
            </a:lvl4pPr>
            <a:lvl5pPr marL="2057400" indent="-228600" eaLnBrk="0" hangingPunct="0">
              <a:defRPr sz="1400">
                <a:solidFill>
                  <a:schemeClr val="tx2"/>
                </a:solidFill>
                <a:latin typeface="Calibri" pitchFamily="34" charset="0"/>
              </a:defRPr>
            </a:lvl5pPr>
            <a:lvl6pPr marL="2514600" indent="-228600" eaLnBrk="0" fontAlgn="base" hangingPunct="0">
              <a:spcBef>
                <a:spcPct val="0"/>
              </a:spcBef>
              <a:spcAft>
                <a:spcPct val="0"/>
              </a:spcAft>
              <a:defRPr sz="1400">
                <a:solidFill>
                  <a:schemeClr val="tx2"/>
                </a:solidFill>
                <a:latin typeface="Calibri" pitchFamily="34" charset="0"/>
              </a:defRPr>
            </a:lvl6pPr>
            <a:lvl7pPr marL="2971800" indent="-228600" eaLnBrk="0" fontAlgn="base" hangingPunct="0">
              <a:spcBef>
                <a:spcPct val="0"/>
              </a:spcBef>
              <a:spcAft>
                <a:spcPct val="0"/>
              </a:spcAft>
              <a:defRPr sz="1400">
                <a:solidFill>
                  <a:schemeClr val="tx2"/>
                </a:solidFill>
                <a:latin typeface="Calibri" pitchFamily="34" charset="0"/>
              </a:defRPr>
            </a:lvl7pPr>
            <a:lvl8pPr marL="3429000" indent="-228600" eaLnBrk="0" fontAlgn="base" hangingPunct="0">
              <a:spcBef>
                <a:spcPct val="0"/>
              </a:spcBef>
              <a:spcAft>
                <a:spcPct val="0"/>
              </a:spcAft>
              <a:defRPr sz="1400">
                <a:solidFill>
                  <a:schemeClr val="tx2"/>
                </a:solidFill>
                <a:latin typeface="Calibri" pitchFamily="34" charset="0"/>
              </a:defRPr>
            </a:lvl8pPr>
            <a:lvl9pPr marL="3886200" indent="-228600" eaLnBrk="0" fontAlgn="base" hangingPunct="0">
              <a:spcBef>
                <a:spcPct val="0"/>
              </a:spcBef>
              <a:spcAft>
                <a:spcPct val="0"/>
              </a:spcAft>
              <a:defRPr sz="1400">
                <a:solidFill>
                  <a:schemeClr val="tx2"/>
                </a:solidFill>
                <a:latin typeface="Calibri" pitchFamily="34" charset="0"/>
              </a:defRPr>
            </a:lvl9pPr>
          </a:lstStyle>
          <a:p>
            <a:pPr eaLnBrk="1" hangingPunct="1"/>
            <a:r>
              <a:rPr lang="en-GB" altLang="en-US" sz="3200" b="1" dirty="0" smtClean="0">
                <a:solidFill>
                  <a:schemeClr val="tx1"/>
                </a:solidFill>
              </a:rPr>
              <a:t>Diminishing Marginal Returns</a:t>
            </a:r>
          </a:p>
          <a:p>
            <a:pPr eaLnBrk="1" hangingPunct="1"/>
            <a:r>
              <a:rPr lang="en-GB" altLang="en-US" sz="2000" b="1" dirty="0" smtClean="0">
                <a:solidFill>
                  <a:srgbClr val="FF0000"/>
                </a:solidFill>
              </a:rPr>
              <a:t>“</a:t>
            </a:r>
            <a:r>
              <a:rPr lang="en-GB" altLang="en-US" sz="2000" b="1" dirty="0">
                <a:solidFill>
                  <a:srgbClr val="FF0000"/>
                </a:solidFill>
              </a:rPr>
              <a:t>Too many cooks spoil the broth”</a:t>
            </a:r>
            <a:r>
              <a:rPr lang="en-GB" altLang="en-US" sz="1050" b="1" dirty="0">
                <a:solidFill>
                  <a:srgbClr val="FF0000"/>
                </a:solidFill>
              </a:rPr>
              <a:t> </a:t>
            </a:r>
          </a:p>
          <a:p>
            <a:pPr eaLnBrk="1" hangingPunct="1"/>
            <a:endParaRPr lang="en-GB" altLang="en-US" sz="1050" b="1" dirty="0">
              <a:solidFill>
                <a:schemeClr val="tx1"/>
              </a:solidFill>
            </a:endParaRPr>
          </a:p>
          <a:p>
            <a:pPr eaLnBrk="1" hangingPunct="1"/>
            <a:endParaRPr lang="en-GB" altLang="en-US" sz="1050" b="1" dirty="0">
              <a:solidFill>
                <a:schemeClr val="tx1"/>
              </a:solidFill>
            </a:endParaRPr>
          </a:p>
          <a:p>
            <a:pPr eaLnBrk="1" hangingPunct="1"/>
            <a:endParaRPr lang="en-GB" altLang="en-US" sz="1050" b="1" dirty="0">
              <a:solidFill>
                <a:schemeClr val="tx1"/>
              </a:solidFill>
            </a:endParaRPr>
          </a:p>
          <a:p>
            <a:pPr eaLnBrk="1" hangingPunct="1"/>
            <a:endParaRPr lang="en-GB" altLang="en-US" sz="1050" b="1" dirty="0">
              <a:solidFill>
                <a:schemeClr val="tx1"/>
              </a:solidFill>
            </a:endParaRPr>
          </a:p>
          <a:p>
            <a:pPr eaLnBrk="1" hangingPunct="1"/>
            <a:endParaRPr lang="en-GB" altLang="en-US" sz="1050" b="1" dirty="0">
              <a:solidFill>
                <a:schemeClr val="tx1"/>
              </a:solidFill>
            </a:endParaRPr>
          </a:p>
          <a:p>
            <a:pPr eaLnBrk="1" hangingPunct="1"/>
            <a:endParaRPr lang="en-GB" altLang="en-US" sz="1050" b="1" dirty="0">
              <a:solidFill>
                <a:schemeClr val="tx1"/>
              </a:solidFill>
            </a:endParaRPr>
          </a:p>
          <a:p>
            <a:pPr eaLnBrk="1" hangingPunct="1"/>
            <a:endParaRPr lang="en-GB" altLang="en-US" sz="1050" b="1" dirty="0">
              <a:solidFill>
                <a:schemeClr val="tx1"/>
              </a:solidFill>
            </a:endParaRPr>
          </a:p>
          <a:p>
            <a:pPr eaLnBrk="1" hangingPunct="1"/>
            <a:endParaRPr lang="en-GB" altLang="en-US" sz="1050" b="1" dirty="0">
              <a:solidFill>
                <a:schemeClr val="tx1"/>
              </a:solidFill>
            </a:endParaRPr>
          </a:p>
          <a:p>
            <a:pPr eaLnBrk="1" hangingPunct="1"/>
            <a:endParaRPr lang="en-GB" altLang="en-US" sz="1050" b="1" dirty="0">
              <a:solidFill>
                <a:schemeClr val="tx1"/>
              </a:solidFill>
            </a:endParaRPr>
          </a:p>
          <a:p>
            <a:pPr eaLnBrk="1" hangingPunct="1"/>
            <a:endParaRPr lang="en-GB" altLang="en-US" sz="1050" b="1" dirty="0">
              <a:solidFill>
                <a:schemeClr val="tx1"/>
              </a:solidFill>
            </a:endParaRPr>
          </a:p>
          <a:p>
            <a:pPr eaLnBrk="1" hangingPunct="1"/>
            <a:endParaRPr lang="en-GB" altLang="en-US" sz="1050" b="1" dirty="0">
              <a:solidFill>
                <a:schemeClr val="tx1"/>
              </a:solidFill>
            </a:endParaRPr>
          </a:p>
          <a:p>
            <a:pPr eaLnBrk="1" hangingPunct="1"/>
            <a:endParaRPr lang="en-GB" altLang="en-US" sz="1050" b="1" dirty="0">
              <a:solidFill>
                <a:schemeClr val="tx1"/>
              </a:solidFill>
            </a:endParaRPr>
          </a:p>
          <a:p>
            <a:pPr eaLnBrk="1" hangingPunct="1"/>
            <a:endParaRPr lang="en-GB" altLang="en-US" sz="1050" b="1" dirty="0">
              <a:solidFill>
                <a:schemeClr val="tx1"/>
              </a:solidFill>
            </a:endParaRPr>
          </a:p>
          <a:p>
            <a:pPr eaLnBrk="1" hangingPunct="1"/>
            <a:endParaRPr lang="en-GB" altLang="en-US" sz="1050" b="1" dirty="0">
              <a:solidFill>
                <a:schemeClr val="tx1"/>
              </a:solidFill>
            </a:endParaRPr>
          </a:p>
          <a:p>
            <a:pPr marL="342900" indent="-342900" eaLnBrk="1" hangingPunct="1">
              <a:buFont typeface="+mj-lt"/>
              <a:buAutoNum type="arabicPeriod"/>
            </a:pPr>
            <a:endParaRPr lang="en-GB" altLang="en-US" sz="1050" b="1" dirty="0" smtClean="0">
              <a:solidFill>
                <a:schemeClr val="tx1"/>
              </a:solidFill>
            </a:endParaRPr>
          </a:p>
          <a:p>
            <a:pPr marL="342900" indent="-342900" eaLnBrk="1" hangingPunct="1">
              <a:buFont typeface="+mj-lt"/>
              <a:buAutoNum type="arabicPeriod"/>
            </a:pPr>
            <a:endParaRPr lang="en-GB" altLang="en-US" sz="1050" b="1" dirty="0">
              <a:solidFill>
                <a:schemeClr val="tx1"/>
              </a:solidFill>
            </a:endParaRPr>
          </a:p>
          <a:p>
            <a:pPr marL="342900" indent="-342900" eaLnBrk="1" hangingPunct="1">
              <a:buFont typeface="+mj-lt"/>
              <a:buAutoNum type="arabicPeriod"/>
            </a:pPr>
            <a:endParaRPr lang="en-GB" altLang="en-US" sz="1050" b="1" dirty="0" smtClean="0">
              <a:solidFill>
                <a:schemeClr val="tx1"/>
              </a:solidFill>
            </a:endParaRPr>
          </a:p>
          <a:p>
            <a:pPr marL="342900" indent="-342900" eaLnBrk="1" hangingPunct="1">
              <a:buFont typeface="+mj-lt"/>
              <a:buAutoNum type="arabicPeriod"/>
            </a:pPr>
            <a:endParaRPr lang="en-GB" altLang="en-US" sz="1050" b="1" dirty="0">
              <a:solidFill>
                <a:schemeClr val="tx1"/>
              </a:solidFill>
            </a:endParaRPr>
          </a:p>
          <a:p>
            <a:pPr marL="342900" indent="-342900" eaLnBrk="1" hangingPunct="1">
              <a:buFont typeface="+mj-lt"/>
              <a:buAutoNum type="arabicPeriod"/>
            </a:pPr>
            <a:endParaRPr lang="en-GB" altLang="en-US" sz="1050" b="1" dirty="0" smtClean="0">
              <a:solidFill>
                <a:schemeClr val="tx1"/>
              </a:solidFill>
            </a:endParaRPr>
          </a:p>
          <a:p>
            <a:pPr marL="342900" indent="-342900" eaLnBrk="1" hangingPunct="1">
              <a:buFont typeface="+mj-lt"/>
              <a:buAutoNum type="arabicPeriod"/>
            </a:pPr>
            <a:endParaRPr lang="en-GB" altLang="en-US" sz="1050" b="1" dirty="0">
              <a:solidFill>
                <a:schemeClr val="tx1"/>
              </a:solidFill>
            </a:endParaRPr>
          </a:p>
        </p:txBody>
      </p:sp>
      <p:sp>
        <p:nvSpPr>
          <p:cNvPr id="13315" name="Text Box 3"/>
          <p:cNvSpPr txBox="1">
            <a:spLocks noChangeArrowheads="1"/>
          </p:cNvSpPr>
          <p:nvPr/>
        </p:nvSpPr>
        <p:spPr bwMode="auto">
          <a:xfrm>
            <a:off x="6394122" y="227943"/>
            <a:ext cx="2720975" cy="20066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400">
                <a:solidFill>
                  <a:schemeClr val="tx2"/>
                </a:solidFill>
                <a:latin typeface="Calibri" pitchFamily="34" charset="0"/>
              </a:defRPr>
            </a:lvl1pPr>
            <a:lvl2pPr marL="742950" indent="-285750" eaLnBrk="0" hangingPunct="0">
              <a:defRPr sz="1400">
                <a:solidFill>
                  <a:schemeClr val="tx2"/>
                </a:solidFill>
                <a:latin typeface="Calibri" pitchFamily="34" charset="0"/>
              </a:defRPr>
            </a:lvl2pPr>
            <a:lvl3pPr marL="1143000" indent="-228600" eaLnBrk="0" hangingPunct="0">
              <a:defRPr sz="1400">
                <a:solidFill>
                  <a:schemeClr val="tx2"/>
                </a:solidFill>
                <a:latin typeface="Calibri" pitchFamily="34" charset="0"/>
              </a:defRPr>
            </a:lvl3pPr>
            <a:lvl4pPr marL="1600200" indent="-228600" eaLnBrk="0" hangingPunct="0">
              <a:defRPr sz="1400">
                <a:solidFill>
                  <a:schemeClr val="tx2"/>
                </a:solidFill>
                <a:latin typeface="Calibri" pitchFamily="34" charset="0"/>
              </a:defRPr>
            </a:lvl4pPr>
            <a:lvl5pPr marL="2057400" indent="-228600" eaLnBrk="0" hangingPunct="0">
              <a:defRPr sz="1400">
                <a:solidFill>
                  <a:schemeClr val="tx2"/>
                </a:solidFill>
                <a:latin typeface="Calibri" pitchFamily="34" charset="0"/>
              </a:defRPr>
            </a:lvl5pPr>
            <a:lvl6pPr marL="2514600" indent="-228600" eaLnBrk="0" fontAlgn="base" hangingPunct="0">
              <a:spcBef>
                <a:spcPct val="0"/>
              </a:spcBef>
              <a:spcAft>
                <a:spcPct val="0"/>
              </a:spcAft>
              <a:defRPr sz="1400">
                <a:solidFill>
                  <a:schemeClr val="tx2"/>
                </a:solidFill>
                <a:latin typeface="Calibri" pitchFamily="34" charset="0"/>
              </a:defRPr>
            </a:lvl6pPr>
            <a:lvl7pPr marL="2971800" indent="-228600" eaLnBrk="0" fontAlgn="base" hangingPunct="0">
              <a:spcBef>
                <a:spcPct val="0"/>
              </a:spcBef>
              <a:spcAft>
                <a:spcPct val="0"/>
              </a:spcAft>
              <a:defRPr sz="1400">
                <a:solidFill>
                  <a:schemeClr val="tx2"/>
                </a:solidFill>
                <a:latin typeface="Calibri" pitchFamily="34" charset="0"/>
              </a:defRPr>
            </a:lvl7pPr>
            <a:lvl8pPr marL="3429000" indent="-228600" eaLnBrk="0" fontAlgn="base" hangingPunct="0">
              <a:spcBef>
                <a:spcPct val="0"/>
              </a:spcBef>
              <a:spcAft>
                <a:spcPct val="0"/>
              </a:spcAft>
              <a:defRPr sz="1400">
                <a:solidFill>
                  <a:schemeClr val="tx2"/>
                </a:solidFill>
                <a:latin typeface="Calibri" pitchFamily="34" charset="0"/>
              </a:defRPr>
            </a:lvl8pPr>
            <a:lvl9pPr marL="3886200" indent="-228600" eaLnBrk="0" fontAlgn="base" hangingPunct="0">
              <a:spcBef>
                <a:spcPct val="0"/>
              </a:spcBef>
              <a:spcAft>
                <a:spcPct val="0"/>
              </a:spcAft>
              <a:defRPr sz="1400">
                <a:solidFill>
                  <a:schemeClr val="tx2"/>
                </a:solidFill>
                <a:latin typeface="Calibri" pitchFamily="34" charset="0"/>
              </a:defRPr>
            </a:lvl9pPr>
          </a:lstStyle>
          <a:p>
            <a:pPr eaLnBrk="1" hangingPunct="1"/>
            <a:r>
              <a:rPr lang="en-GB" altLang="en-US" b="1" dirty="0"/>
              <a:t>4 KEY TERMS</a:t>
            </a:r>
          </a:p>
          <a:p>
            <a:pPr eaLnBrk="1" hangingPunct="1"/>
            <a:endParaRPr lang="en-GB" altLang="en-US" b="1" dirty="0"/>
          </a:p>
          <a:p>
            <a:pPr eaLnBrk="1" hangingPunct="1">
              <a:buFontTx/>
              <a:buAutoNum type="arabicParenBoth"/>
            </a:pPr>
            <a:r>
              <a:rPr lang="en-GB" altLang="en-US" b="1" dirty="0"/>
              <a:t>Derived Demand</a:t>
            </a:r>
          </a:p>
          <a:p>
            <a:pPr eaLnBrk="1" hangingPunct="1">
              <a:buFontTx/>
              <a:buAutoNum type="arabicParenBoth"/>
            </a:pPr>
            <a:endParaRPr lang="en-GB" altLang="en-US" b="1" dirty="0"/>
          </a:p>
          <a:p>
            <a:pPr eaLnBrk="1" hangingPunct="1">
              <a:buFontTx/>
              <a:buAutoNum type="arabicParenBoth"/>
            </a:pPr>
            <a:r>
              <a:rPr lang="en-GB" altLang="en-US" b="1" dirty="0"/>
              <a:t>Diminishing Marginal Returns</a:t>
            </a:r>
          </a:p>
          <a:p>
            <a:pPr eaLnBrk="1" hangingPunct="1">
              <a:buFontTx/>
              <a:buAutoNum type="arabicParenBoth"/>
            </a:pPr>
            <a:endParaRPr lang="en-GB" altLang="en-US" b="1" dirty="0"/>
          </a:p>
          <a:p>
            <a:pPr eaLnBrk="1" hangingPunct="1">
              <a:buFontTx/>
              <a:buAutoNum type="arabicParenBoth"/>
            </a:pPr>
            <a:r>
              <a:rPr lang="en-GB" altLang="en-US" b="1" dirty="0"/>
              <a:t>Marginal Physical Product</a:t>
            </a:r>
          </a:p>
          <a:p>
            <a:pPr eaLnBrk="1" hangingPunct="1">
              <a:buFontTx/>
              <a:buAutoNum type="arabicParenBoth"/>
            </a:pPr>
            <a:endParaRPr lang="en-GB" altLang="en-US" b="1" dirty="0"/>
          </a:p>
          <a:p>
            <a:pPr eaLnBrk="1" hangingPunct="1">
              <a:buFontTx/>
              <a:buAutoNum type="arabicParenBoth"/>
            </a:pPr>
            <a:r>
              <a:rPr lang="en-GB" altLang="en-US" b="1" dirty="0"/>
              <a:t>Marginal Revenue Product</a:t>
            </a:r>
          </a:p>
        </p:txBody>
      </p:sp>
      <p:pic>
        <p:nvPicPr>
          <p:cNvPr id="13316" name="Picture 7" descr="image?id=91283&amp;rendTypeI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981075"/>
            <a:ext cx="1481138" cy="2143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17" name="Picture 9" descr="gordon_rams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981075"/>
            <a:ext cx="1666875" cy="2117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18" name="Picture 11" descr="AinsleyHarriotPic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838" y="981075"/>
            <a:ext cx="2381250" cy="3209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19" name="Picture 13" descr="ste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6688" y="2852738"/>
            <a:ext cx="2400300" cy="3435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p:cNvSpPr/>
          <p:nvPr/>
        </p:nvSpPr>
        <p:spPr>
          <a:xfrm>
            <a:off x="157164" y="3429000"/>
            <a:ext cx="5920773" cy="3323987"/>
          </a:xfrm>
          <a:prstGeom prst="rect">
            <a:avLst/>
          </a:prstGeom>
        </p:spPr>
        <p:txBody>
          <a:bodyPr wrap="square">
            <a:spAutoFit/>
          </a:bodyPr>
          <a:lstStyle/>
          <a:p>
            <a:pPr marL="342900" indent="-342900">
              <a:buFont typeface="+mj-lt"/>
              <a:buAutoNum type="arabicPeriod"/>
            </a:pPr>
            <a:endParaRPr lang="en-GB" altLang="en-US" sz="1400" b="1" dirty="0"/>
          </a:p>
          <a:p>
            <a:pPr marL="342900" indent="-342900">
              <a:buFont typeface="+mj-lt"/>
              <a:buAutoNum type="arabicPeriod"/>
            </a:pPr>
            <a:r>
              <a:rPr lang="en-GB" altLang="en-US" sz="1400" b="1" dirty="0"/>
              <a:t>What is the market we are looking at?</a:t>
            </a:r>
          </a:p>
          <a:p>
            <a:pPr marL="342900" indent="-342900">
              <a:buFont typeface="+mj-lt"/>
              <a:buAutoNum type="arabicPeriod"/>
            </a:pPr>
            <a:endParaRPr lang="en-GB" altLang="en-US" sz="1400" b="1" dirty="0"/>
          </a:p>
          <a:p>
            <a:pPr marL="342900" indent="-342900">
              <a:buFont typeface="+mj-lt"/>
              <a:buAutoNum type="arabicPeriod"/>
            </a:pPr>
            <a:r>
              <a:rPr lang="en-GB" altLang="en-US" sz="1400" b="1" dirty="0"/>
              <a:t>How do restaurants make money?</a:t>
            </a:r>
          </a:p>
          <a:p>
            <a:pPr marL="342900" indent="-342900">
              <a:buFont typeface="+mj-lt"/>
              <a:buAutoNum type="arabicPeriod"/>
            </a:pPr>
            <a:endParaRPr lang="en-GB" altLang="en-US" sz="1400" b="1" dirty="0"/>
          </a:p>
          <a:p>
            <a:pPr marL="342900" indent="-342900">
              <a:buFont typeface="+mj-lt"/>
              <a:buAutoNum type="arabicPeriod"/>
            </a:pPr>
            <a:r>
              <a:rPr lang="en-GB" altLang="en-US" sz="1400" b="1" dirty="0"/>
              <a:t>Simplifying the categories of resources/assets into Labour and Capital</a:t>
            </a:r>
          </a:p>
          <a:p>
            <a:pPr marL="342900" indent="-342900">
              <a:buFont typeface="+mj-lt"/>
              <a:buAutoNum type="arabicPeriod"/>
            </a:pPr>
            <a:endParaRPr lang="en-GB" altLang="en-US" sz="1400" b="1" dirty="0"/>
          </a:p>
          <a:p>
            <a:pPr marL="342900" indent="-342900">
              <a:buFont typeface="+mj-lt"/>
              <a:buAutoNum type="arabicPeriod"/>
            </a:pPr>
            <a:r>
              <a:rPr lang="en-GB" altLang="en-US" sz="1400" b="1" dirty="0"/>
              <a:t>What is a resource/asset in the context of the restaurant business?</a:t>
            </a:r>
          </a:p>
          <a:p>
            <a:pPr marL="342900" indent="-342900">
              <a:buFont typeface="+mj-lt"/>
              <a:buAutoNum type="arabicPeriod"/>
            </a:pPr>
            <a:endParaRPr lang="en-GB" altLang="en-US" sz="1400" b="1" dirty="0"/>
          </a:p>
          <a:p>
            <a:pPr marL="342900" indent="-342900">
              <a:buFont typeface="+mj-lt"/>
              <a:buAutoNum type="arabicPeriod"/>
            </a:pPr>
            <a:r>
              <a:rPr lang="en-GB" altLang="en-US" sz="1400" b="1" dirty="0"/>
              <a:t>What is the difference between a fixed and variable resource/asset?</a:t>
            </a:r>
          </a:p>
          <a:p>
            <a:pPr marL="342900" indent="-342900">
              <a:buFont typeface="+mj-lt"/>
              <a:buAutoNum type="arabicPeriod"/>
            </a:pPr>
            <a:endParaRPr lang="en-GB" altLang="en-US" sz="1400" b="1" dirty="0"/>
          </a:p>
          <a:p>
            <a:pPr marL="342900" indent="-342900">
              <a:buFont typeface="+mj-lt"/>
              <a:buAutoNum type="arabicPeriod"/>
            </a:pPr>
            <a:r>
              <a:rPr lang="en-GB" altLang="en-US" sz="1400" b="1" dirty="0"/>
              <a:t>Under what circumstances might a fixed asset become variable?</a:t>
            </a:r>
          </a:p>
          <a:p>
            <a:pPr marL="342900" indent="-342900">
              <a:buFont typeface="+mj-lt"/>
              <a:buAutoNum type="arabicPeriod"/>
            </a:pPr>
            <a:endParaRPr lang="en-GB" altLang="en-US" sz="1400" b="1" dirty="0"/>
          </a:p>
          <a:p>
            <a:pPr marL="342900" indent="-342900">
              <a:buFont typeface="+mj-lt"/>
              <a:buAutoNum type="arabicPeriod"/>
            </a:pPr>
            <a:r>
              <a:rPr lang="en-GB" altLang="en-US" sz="1400" b="1" dirty="0"/>
              <a:t>What would happen to the productivity of each chef as they were added to the ‘fixed’ kitchen in the short run?</a:t>
            </a:r>
          </a:p>
        </p:txBody>
      </p:sp>
    </p:spTree>
    <p:extLst>
      <p:ext uri="{BB962C8B-B14F-4D97-AF65-F5344CB8AC3E}">
        <p14:creationId xmlns:p14="http://schemas.microsoft.com/office/powerpoint/2010/main" val="2599909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3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79388" y="238125"/>
            <a:ext cx="5697537"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2"/>
                </a:solidFill>
                <a:latin typeface="Calibri" pitchFamily="34" charset="0"/>
              </a:defRPr>
            </a:lvl1pPr>
            <a:lvl2pPr marL="742950" indent="-285750" eaLnBrk="0" hangingPunct="0">
              <a:defRPr sz="1400">
                <a:solidFill>
                  <a:schemeClr val="tx2"/>
                </a:solidFill>
                <a:latin typeface="Calibri" pitchFamily="34" charset="0"/>
              </a:defRPr>
            </a:lvl2pPr>
            <a:lvl3pPr marL="1143000" indent="-228600" eaLnBrk="0" hangingPunct="0">
              <a:defRPr sz="1400">
                <a:solidFill>
                  <a:schemeClr val="tx2"/>
                </a:solidFill>
                <a:latin typeface="Calibri" pitchFamily="34" charset="0"/>
              </a:defRPr>
            </a:lvl3pPr>
            <a:lvl4pPr marL="1600200" indent="-228600" eaLnBrk="0" hangingPunct="0">
              <a:defRPr sz="1400">
                <a:solidFill>
                  <a:schemeClr val="tx2"/>
                </a:solidFill>
                <a:latin typeface="Calibri" pitchFamily="34" charset="0"/>
              </a:defRPr>
            </a:lvl4pPr>
            <a:lvl5pPr marL="2057400" indent="-228600" eaLnBrk="0" hangingPunct="0">
              <a:defRPr sz="1400">
                <a:solidFill>
                  <a:schemeClr val="tx2"/>
                </a:solidFill>
                <a:latin typeface="Calibri" pitchFamily="34" charset="0"/>
              </a:defRPr>
            </a:lvl5pPr>
            <a:lvl6pPr marL="2514600" indent="-228600" eaLnBrk="0" fontAlgn="base" hangingPunct="0">
              <a:spcBef>
                <a:spcPct val="0"/>
              </a:spcBef>
              <a:spcAft>
                <a:spcPct val="0"/>
              </a:spcAft>
              <a:defRPr sz="1400">
                <a:solidFill>
                  <a:schemeClr val="tx2"/>
                </a:solidFill>
                <a:latin typeface="Calibri" pitchFamily="34" charset="0"/>
              </a:defRPr>
            </a:lvl6pPr>
            <a:lvl7pPr marL="2971800" indent="-228600" eaLnBrk="0" fontAlgn="base" hangingPunct="0">
              <a:spcBef>
                <a:spcPct val="0"/>
              </a:spcBef>
              <a:spcAft>
                <a:spcPct val="0"/>
              </a:spcAft>
              <a:defRPr sz="1400">
                <a:solidFill>
                  <a:schemeClr val="tx2"/>
                </a:solidFill>
                <a:latin typeface="Calibri" pitchFamily="34" charset="0"/>
              </a:defRPr>
            </a:lvl7pPr>
            <a:lvl8pPr marL="3429000" indent="-228600" eaLnBrk="0" fontAlgn="base" hangingPunct="0">
              <a:spcBef>
                <a:spcPct val="0"/>
              </a:spcBef>
              <a:spcAft>
                <a:spcPct val="0"/>
              </a:spcAft>
              <a:defRPr sz="1400">
                <a:solidFill>
                  <a:schemeClr val="tx2"/>
                </a:solidFill>
                <a:latin typeface="Calibri" pitchFamily="34" charset="0"/>
              </a:defRPr>
            </a:lvl8pPr>
            <a:lvl9pPr marL="3886200" indent="-228600" eaLnBrk="0" fontAlgn="base" hangingPunct="0">
              <a:spcBef>
                <a:spcPct val="0"/>
              </a:spcBef>
              <a:spcAft>
                <a:spcPct val="0"/>
              </a:spcAft>
              <a:defRPr sz="1400">
                <a:solidFill>
                  <a:schemeClr val="tx2"/>
                </a:solidFill>
                <a:latin typeface="Calibri" pitchFamily="34" charset="0"/>
              </a:defRPr>
            </a:lvl9pPr>
          </a:lstStyle>
          <a:p>
            <a:pPr eaLnBrk="1" hangingPunct="1"/>
            <a:r>
              <a:rPr lang="en-GB" altLang="en-US" sz="2400" b="1" dirty="0"/>
              <a:t>PHYSICAL PRODUCT .V. REVENUE PRODUCT</a:t>
            </a:r>
          </a:p>
        </p:txBody>
      </p:sp>
      <p:sp>
        <p:nvSpPr>
          <p:cNvPr id="17411" name="Text Box 3"/>
          <p:cNvSpPr txBox="1">
            <a:spLocks noChangeArrowheads="1"/>
          </p:cNvSpPr>
          <p:nvPr/>
        </p:nvSpPr>
        <p:spPr bwMode="auto">
          <a:xfrm>
            <a:off x="6423025" y="0"/>
            <a:ext cx="2720975" cy="20066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1400">
                <a:solidFill>
                  <a:schemeClr val="tx2"/>
                </a:solidFill>
                <a:latin typeface="Calibri" pitchFamily="34" charset="0"/>
              </a:defRPr>
            </a:lvl1pPr>
            <a:lvl2pPr marL="742950" indent="-285750" eaLnBrk="0" hangingPunct="0">
              <a:defRPr sz="1400">
                <a:solidFill>
                  <a:schemeClr val="tx2"/>
                </a:solidFill>
                <a:latin typeface="Calibri" pitchFamily="34" charset="0"/>
              </a:defRPr>
            </a:lvl2pPr>
            <a:lvl3pPr marL="1143000" indent="-228600" eaLnBrk="0" hangingPunct="0">
              <a:defRPr sz="1400">
                <a:solidFill>
                  <a:schemeClr val="tx2"/>
                </a:solidFill>
                <a:latin typeface="Calibri" pitchFamily="34" charset="0"/>
              </a:defRPr>
            </a:lvl3pPr>
            <a:lvl4pPr marL="1600200" indent="-228600" eaLnBrk="0" hangingPunct="0">
              <a:defRPr sz="1400">
                <a:solidFill>
                  <a:schemeClr val="tx2"/>
                </a:solidFill>
                <a:latin typeface="Calibri" pitchFamily="34" charset="0"/>
              </a:defRPr>
            </a:lvl4pPr>
            <a:lvl5pPr marL="2057400" indent="-228600" eaLnBrk="0" hangingPunct="0">
              <a:defRPr sz="1400">
                <a:solidFill>
                  <a:schemeClr val="tx2"/>
                </a:solidFill>
                <a:latin typeface="Calibri" pitchFamily="34" charset="0"/>
              </a:defRPr>
            </a:lvl5pPr>
            <a:lvl6pPr marL="2514600" indent="-228600" eaLnBrk="0" fontAlgn="base" hangingPunct="0">
              <a:spcBef>
                <a:spcPct val="0"/>
              </a:spcBef>
              <a:spcAft>
                <a:spcPct val="0"/>
              </a:spcAft>
              <a:defRPr sz="1400">
                <a:solidFill>
                  <a:schemeClr val="tx2"/>
                </a:solidFill>
                <a:latin typeface="Calibri" pitchFamily="34" charset="0"/>
              </a:defRPr>
            </a:lvl6pPr>
            <a:lvl7pPr marL="2971800" indent="-228600" eaLnBrk="0" fontAlgn="base" hangingPunct="0">
              <a:spcBef>
                <a:spcPct val="0"/>
              </a:spcBef>
              <a:spcAft>
                <a:spcPct val="0"/>
              </a:spcAft>
              <a:defRPr sz="1400">
                <a:solidFill>
                  <a:schemeClr val="tx2"/>
                </a:solidFill>
                <a:latin typeface="Calibri" pitchFamily="34" charset="0"/>
              </a:defRPr>
            </a:lvl7pPr>
            <a:lvl8pPr marL="3429000" indent="-228600" eaLnBrk="0" fontAlgn="base" hangingPunct="0">
              <a:spcBef>
                <a:spcPct val="0"/>
              </a:spcBef>
              <a:spcAft>
                <a:spcPct val="0"/>
              </a:spcAft>
              <a:defRPr sz="1400">
                <a:solidFill>
                  <a:schemeClr val="tx2"/>
                </a:solidFill>
                <a:latin typeface="Calibri" pitchFamily="34" charset="0"/>
              </a:defRPr>
            </a:lvl8pPr>
            <a:lvl9pPr marL="3886200" indent="-228600" eaLnBrk="0" fontAlgn="base" hangingPunct="0">
              <a:spcBef>
                <a:spcPct val="0"/>
              </a:spcBef>
              <a:spcAft>
                <a:spcPct val="0"/>
              </a:spcAft>
              <a:defRPr sz="1400">
                <a:solidFill>
                  <a:schemeClr val="tx2"/>
                </a:solidFill>
                <a:latin typeface="Calibri" pitchFamily="34" charset="0"/>
              </a:defRPr>
            </a:lvl9pPr>
          </a:lstStyle>
          <a:p>
            <a:pPr eaLnBrk="1" hangingPunct="1"/>
            <a:r>
              <a:rPr lang="en-GB" altLang="en-US" b="1" dirty="0"/>
              <a:t>4 KEY TERMS</a:t>
            </a:r>
          </a:p>
          <a:p>
            <a:pPr eaLnBrk="1" hangingPunct="1"/>
            <a:endParaRPr lang="en-GB" altLang="en-US" b="1" dirty="0"/>
          </a:p>
          <a:p>
            <a:pPr eaLnBrk="1" hangingPunct="1">
              <a:buFontTx/>
              <a:buAutoNum type="arabicParenBoth"/>
            </a:pPr>
            <a:r>
              <a:rPr lang="en-GB" altLang="en-US" b="1" dirty="0"/>
              <a:t>Derived Demand</a:t>
            </a:r>
          </a:p>
          <a:p>
            <a:pPr eaLnBrk="1" hangingPunct="1">
              <a:buFontTx/>
              <a:buAutoNum type="arabicParenBoth"/>
            </a:pPr>
            <a:endParaRPr lang="en-GB" altLang="en-US" b="1" dirty="0"/>
          </a:p>
          <a:p>
            <a:pPr eaLnBrk="1" hangingPunct="1">
              <a:buFontTx/>
              <a:buAutoNum type="arabicParenBoth"/>
            </a:pPr>
            <a:r>
              <a:rPr lang="en-GB" altLang="en-US" b="1" dirty="0"/>
              <a:t>Diminishing Marginal Returns</a:t>
            </a:r>
          </a:p>
          <a:p>
            <a:pPr eaLnBrk="1" hangingPunct="1">
              <a:buFontTx/>
              <a:buAutoNum type="arabicParenBoth"/>
            </a:pPr>
            <a:endParaRPr lang="en-GB" altLang="en-US" b="1" dirty="0"/>
          </a:p>
          <a:p>
            <a:pPr eaLnBrk="1" hangingPunct="1">
              <a:buFontTx/>
              <a:buAutoNum type="arabicParenBoth"/>
            </a:pPr>
            <a:r>
              <a:rPr lang="en-GB" altLang="en-US" b="1" dirty="0"/>
              <a:t>Marginal Physical Product</a:t>
            </a:r>
          </a:p>
          <a:p>
            <a:pPr eaLnBrk="1" hangingPunct="1">
              <a:buFontTx/>
              <a:buAutoNum type="arabicParenBoth"/>
            </a:pPr>
            <a:endParaRPr lang="en-GB" altLang="en-US" b="1" dirty="0"/>
          </a:p>
          <a:p>
            <a:pPr eaLnBrk="1" hangingPunct="1">
              <a:buFontTx/>
              <a:buAutoNum type="arabicParenBoth"/>
            </a:pPr>
            <a:r>
              <a:rPr lang="en-GB" altLang="en-US" b="1" dirty="0"/>
              <a:t>Marginal Revenue Product</a:t>
            </a:r>
          </a:p>
        </p:txBody>
      </p:sp>
      <p:sp>
        <p:nvSpPr>
          <p:cNvPr id="20484" name="Text Box 4"/>
          <p:cNvSpPr txBox="1">
            <a:spLocks noChangeArrowheads="1"/>
          </p:cNvSpPr>
          <p:nvPr/>
        </p:nvSpPr>
        <p:spPr bwMode="auto">
          <a:xfrm>
            <a:off x="142875" y="2214563"/>
            <a:ext cx="428625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2"/>
                </a:solidFill>
                <a:latin typeface="Calibri" pitchFamily="34" charset="0"/>
              </a:defRPr>
            </a:lvl1pPr>
            <a:lvl2pPr marL="742950" indent="-285750" eaLnBrk="0" hangingPunct="0">
              <a:defRPr sz="1400">
                <a:solidFill>
                  <a:schemeClr val="tx2"/>
                </a:solidFill>
                <a:latin typeface="Calibri" pitchFamily="34" charset="0"/>
              </a:defRPr>
            </a:lvl2pPr>
            <a:lvl3pPr marL="1143000" indent="-228600" eaLnBrk="0" hangingPunct="0">
              <a:defRPr sz="1400">
                <a:solidFill>
                  <a:schemeClr val="tx2"/>
                </a:solidFill>
                <a:latin typeface="Calibri" pitchFamily="34" charset="0"/>
              </a:defRPr>
            </a:lvl3pPr>
            <a:lvl4pPr marL="1600200" indent="-228600" eaLnBrk="0" hangingPunct="0">
              <a:defRPr sz="1400">
                <a:solidFill>
                  <a:schemeClr val="tx2"/>
                </a:solidFill>
                <a:latin typeface="Calibri" pitchFamily="34" charset="0"/>
              </a:defRPr>
            </a:lvl4pPr>
            <a:lvl5pPr marL="2057400" indent="-228600" eaLnBrk="0" hangingPunct="0">
              <a:defRPr sz="1400">
                <a:solidFill>
                  <a:schemeClr val="tx2"/>
                </a:solidFill>
                <a:latin typeface="Calibri" pitchFamily="34" charset="0"/>
              </a:defRPr>
            </a:lvl5pPr>
            <a:lvl6pPr marL="2514600" indent="-228600" eaLnBrk="0" fontAlgn="base" hangingPunct="0">
              <a:spcBef>
                <a:spcPct val="0"/>
              </a:spcBef>
              <a:spcAft>
                <a:spcPct val="0"/>
              </a:spcAft>
              <a:defRPr sz="1400">
                <a:solidFill>
                  <a:schemeClr val="tx2"/>
                </a:solidFill>
                <a:latin typeface="Calibri" pitchFamily="34" charset="0"/>
              </a:defRPr>
            </a:lvl6pPr>
            <a:lvl7pPr marL="2971800" indent="-228600" eaLnBrk="0" fontAlgn="base" hangingPunct="0">
              <a:spcBef>
                <a:spcPct val="0"/>
              </a:spcBef>
              <a:spcAft>
                <a:spcPct val="0"/>
              </a:spcAft>
              <a:defRPr sz="1400">
                <a:solidFill>
                  <a:schemeClr val="tx2"/>
                </a:solidFill>
                <a:latin typeface="Calibri" pitchFamily="34" charset="0"/>
              </a:defRPr>
            </a:lvl7pPr>
            <a:lvl8pPr marL="3429000" indent="-228600" eaLnBrk="0" fontAlgn="base" hangingPunct="0">
              <a:spcBef>
                <a:spcPct val="0"/>
              </a:spcBef>
              <a:spcAft>
                <a:spcPct val="0"/>
              </a:spcAft>
              <a:defRPr sz="1400">
                <a:solidFill>
                  <a:schemeClr val="tx2"/>
                </a:solidFill>
                <a:latin typeface="Calibri" pitchFamily="34" charset="0"/>
              </a:defRPr>
            </a:lvl8pPr>
            <a:lvl9pPr marL="3886200" indent="-228600" eaLnBrk="0" fontAlgn="base" hangingPunct="0">
              <a:spcBef>
                <a:spcPct val="0"/>
              </a:spcBef>
              <a:spcAft>
                <a:spcPct val="0"/>
              </a:spcAft>
              <a:defRPr sz="1400">
                <a:solidFill>
                  <a:schemeClr val="tx2"/>
                </a:solidFill>
                <a:latin typeface="Calibri" pitchFamily="34" charset="0"/>
              </a:defRPr>
            </a:lvl9pPr>
          </a:lstStyle>
          <a:p>
            <a:pPr algn="ctr" eaLnBrk="1" hangingPunct="1"/>
            <a:r>
              <a:rPr lang="en-GB" altLang="en-US" sz="2400" b="1" dirty="0"/>
              <a:t>MARGINAL PHYSICAL PRODUCT </a:t>
            </a:r>
          </a:p>
        </p:txBody>
      </p:sp>
      <p:sp>
        <p:nvSpPr>
          <p:cNvPr id="6" name="Text Box 4"/>
          <p:cNvSpPr txBox="1">
            <a:spLocks noChangeArrowheads="1"/>
          </p:cNvSpPr>
          <p:nvPr/>
        </p:nvSpPr>
        <p:spPr bwMode="auto">
          <a:xfrm>
            <a:off x="4714875" y="2214563"/>
            <a:ext cx="4276725"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2"/>
                </a:solidFill>
                <a:latin typeface="Calibri" pitchFamily="34" charset="0"/>
              </a:defRPr>
            </a:lvl1pPr>
            <a:lvl2pPr marL="742950" indent="-285750" eaLnBrk="0" hangingPunct="0">
              <a:defRPr sz="1400">
                <a:solidFill>
                  <a:schemeClr val="tx2"/>
                </a:solidFill>
                <a:latin typeface="Calibri" pitchFamily="34" charset="0"/>
              </a:defRPr>
            </a:lvl2pPr>
            <a:lvl3pPr marL="1143000" indent="-228600" eaLnBrk="0" hangingPunct="0">
              <a:defRPr sz="1400">
                <a:solidFill>
                  <a:schemeClr val="tx2"/>
                </a:solidFill>
                <a:latin typeface="Calibri" pitchFamily="34" charset="0"/>
              </a:defRPr>
            </a:lvl3pPr>
            <a:lvl4pPr marL="1600200" indent="-228600" eaLnBrk="0" hangingPunct="0">
              <a:defRPr sz="1400">
                <a:solidFill>
                  <a:schemeClr val="tx2"/>
                </a:solidFill>
                <a:latin typeface="Calibri" pitchFamily="34" charset="0"/>
              </a:defRPr>
            </a:lvl4pPr>
            <a:lvl5pPr marL="2057400" indent="-228600" eaLnBrk="0" hangingPunct="0">
              <a:defRPr sz="1400">
                <a:solidFill>
                  <a:schemeClr val="tx2"/>
                </a:solidFill>
                <a:latin typeface="Calibri" pitchFamily="34" charset="0"/>
              </a:defRPr>
            </a:lvl5pPr>
            <a:lvl6pPr marL="2514600" indent="-228600" eaLnBrk="0" fontAlgn="base" hangingPunct="0">
              <a:spcBef>
                <a:spcPct val="0"/>
              </a:spcBef>
              <a:spcAft>
                <a:spcPct val="0"/>
              </a:spcAft>
              <a:defRPr sz="1400">
                <a:solidFill>
                  <a:schemeClr val="tx2"/>
                </a:solidFill>
                <a:latin typeface="Calibri" pitchFamily="34" charset="0"/>
              </a:defRPr>
            </a:lvl6pPr>
            <a:lvl7pPr marL="2971800" indent="-228600" eaLnBrk="0" fontAlgn="base" hangingPunct="0">
              <a:spcBef>
                <a:spcPct val="0"/>
              </a:spcBef>
              <a:spcAft>
                <a:spcPct val="0"/>
              </a:spcAft>
              <a:defRPr sz="1400">
                <a:solidFill>
                  <a:schemeClr val="tx2"/>
                </a:solidFill>
                <a:latin typeface="Calibri" pitchFamily="34" charset="0"/>
              </a:defRPr>
            </a:lvl7pPr>
            <a:lvl8pPr marL="3429000" indent="-228600" eaLnBrk="0" fontAlgn="base" hangingPunct="0">
              <a:spcBef>
                <a:spcPct val="0"/>
              </a:spcBef>
              <a:spcAft>
                <a:spcPct val="0"/>
              </a:spcAft>
              <a:defRPr sz="1400">
                <a:solidFill>
                  <a:schemeClr val="tx2"/>
                </a:solidFill>
                <a:latin typeface="Calibri" pitchFamily="34" charset="0"/>
              </a:defRPr>
            </a:lvl8pPr>
            <a:lvl9pPr marL="3886200" indent="-228600" eaLnBrk="0" fontAlgn="base" hangingPunct="0">
              <a:spcBef>
                <a:spcPct val="0"/>
              </a:spcBef>
              <a:spcAft>
                <a:spcPct val="0"/>
              </a:spcAft>
              <a:defRPr sz="1400">
                <a:solidFill>
                  <a:schemeClr val="tx2"/>
                </a:solidFill>
                <a:latin typeface="Calibri" pitchFamily="34" charset="0"/>
              </a:defRPr>
            </a:lvl9pPr>
          </a:lstStyle>
          <a:p>
            <a:pPr algn="ctr" eaLnBrk="1" hangingPunct="1"/>
            <a:r>
              <a:rPr lang="en-GB" altLang="en-US" sz="2400" b="1" dirty="0"/>
              <a:t>MARGINAL REVENUE PRODUCT </a:t>
            </a:r>
          </a:p>
        </p:txBody>
      </p:sp>
      <p:pic>
        <p:nvPicPr>
          <p:cNvPr id="16391" name="Picture 7" descr="http://mountcope.files.wordpress.com/2008/02/brick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8" y="2928938"/>
            <a:ext cx="2921000" cy="3286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393" name="Picture 9" descr="http://www.dreamstime.com/english-money-thumb220399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6438" y="2928938"/>
            <a:ext cx="2209800" cy="3333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90717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box(in)">
                                      <p:cBhvr>
                                        <p:cTn id="7" dur="500"/>
                                        <p:tgtEl>
                                          <p:spTgt spid="20484"/>
                                        </p:tgtEl>
                                      </p:cBhvr>
                                    </p:animEffect>
                                  </p:childTnLst>
                                </p:cTn>
                              </p:par>
                              <p:par>
                                <p:cTn id="8" presetID="4" presetClass="entr" presetSubtype="16" fill="hold" nodeType="withEffect">
                                  <p:stCondLst>
                                    <p:cond delay="0"/>
                                  </p:stCondLst>
                                  <p:childTnLst>
                                    <p:set>
                                      <p:cBhvr>
                                        <p:cTn id="9" dur="1" fill="hold">
                                          <p:stCondLst>
                                            <p:cond delay="0"/>
                                          </p:stCondLst>
                                        </p:cTn>
                                        <p:tgtEl>
                                          <p:spTgt spid="16391"/>
                                        </p:tgtEl>
                                        <p:attrNameLst>
                                          <p:attrName>style.visibility</p:attrName>
                                        </p:attrNameLst>
                                      </p:cBhvr>
                                      <p:to>
                                        <p:strVal val="visible"/>
                                      </p:to>
                                    </p:set>
                                    <p:animEffect transition="in" filter="box(in)">
                                      <p:cBhvr>
                                        <p:cTn id="10" dur="500"/>
                                        <p:tgtEl>
                                          <p:spTgt spid="1639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ox(in)">
                                      <p:cBhvr>
                                        <p:cTn id="15" dur="500"/>
                                        <p:tgtEl>
                                          <p:spTgt spid="6"/>
                                        </p:tgtEl>
                                      </p:cBhvr>
                                    </p:animEffect>
                                  </p:childTnLst>
                                </p:cTn>
                              </p:par>
                              <p:par>
                                <p:cTn id="16" presetID="4" presetClass="entr" presetSubtype="16" fill="hold" nodeType="withEffect">
                                  <p:stCondLst>
                                    <p:cond delay="0"/>
                                  </p:stCondLst>
                                  <p:childTnLst>
                                    <p:set>
                                      <p:cBhvr>
                                        <p:cTn id="17" dur="1" fill="hold">
                                          <p:stCondLst>
                                            <p:cond delay="0"/>
                                          </p:stCondLst>
                                        </p:cTn>
                                        <p:tgtEl>
                                          <p:spTgt spid="16393"/>
                                        </p:tgtEl>
                                        <p:attrNameLst>
                                          <p:attrName>style.visibility</p:attrName>
                                        </p:attrNameLst>
                                      </p:cBhvr>
                                      <p:to>
                                        <p:strVal val="visible"/>
                                      </p:to>
                                    </p:set>
                                    <p:animEffect transition="in" filter="box(in)">
                                      <p:cBhvr>
                                        <p:cTn id="18" dur="500"/>
                                        <p:tgtEl>
                                          <p:spTgt spid="16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b="1" dirty="0" smtClean="0"/>
              <a:t>How much do I know?</a:t>
            </a:r>
            <a:endParaRPr lang="en-GB" b="1" dirty="0"/>
          </a:p>
        </p:txBody>
      </p:sp>
      <p:sp>
        <p:nvSpPr>
          <p:cNvPr id="5" name="Text Box 3"/>
          <p:cNvSpPr txBox="1">
            <a:spLocks noGrp="1" noChangeArrowheads="1"/>
          </p:cNvSpPr>
          <p:nvPr>
            <p:ph idx="1"/>
          </p:nvPr>
        </p:nvSpPr>
        <p:spPr bwMode="auto">
          <a:xfrm>
            <a:off x="304800" y="1417638"/>
            <a:ext cx="8305800" cy="5127558"/>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1400">
                <a:solidFill>
                  <a:schemeClr val="tx2"/>
                </a:solidFill>
                <a:latin typeface="Calibri" pitchFamily="34" charset="0"/>
              </a:defRPr>
            </a:lvl1pPr>
            <a:lvl2pPr marL="742950" indent="-285750" eaLnBrk="0" hangingPunct="0">
              <a:defRPr sz="1400">
                <a:solidFill>
                  <a:schemeClr val="tx2"/>
                </a:solidFill>
                <a:latin typeface="Calibri" pitchFamily="34" charset="0"/>
              </a:defRPr>
            </a:lvl2pPr>
            <a:lvl3pPr marL="1143000" indent="-228600" eaLnBrk="0" hangingPunct="0">
              <a:defRPr sz="1400">
                <a:solidFill>
                  <a:schemeClr val="tx2"/>
                </a:solidFill>
                <a:latin typeface="Calibri" pitchFamily="34" charset="0"/>
              </a:defRPr>
            </a:lvl3pPr>
            <a:lvl4pPr marL="1600200" indent="-228600" eaLnBrk="0" hangingPunct="0">
              <a:defRPr sz="1400">
                <a:solidFill>
                  <a:schemeClr val="tx2"/>
                </a:solidFill>
                <a:latin typeface="Calibri" pitchFamily="34" charset="0"/>
              </a:defRPr>
            </a:lvl4pPr>
            <a:lvl5pPr marL="2057400" indent="-228600" eaLnBrk="0" hangingPunct="0">
              <a:defRPr sz="1400">
                <a:solidFill>
                  <a:schemeClr val="tx2"/>
                </a:solidFill>
                <a:latin typeface="Calibri" pitchFamily="34" charset="0"/>
              </a:defRPr>
            </a:lvl5pPr>
            <a:lvl6pPr marL="2514600" indent="-228600" eaLnBrk="0" fontAlgn="base" hangingPunct="0">
              <a:spcBef>
                <a:spcPct val="0"/>
              </a:spcBef>
              <a:spcAft>
                <a:spcPct val="0"/>
              </a:spcAft>
              <a:defRPr sz="1400">
                <a:solidFill>
                  <a:schemeClr val="tx2"/>
                </a:solidFill>
                <a:latin typeface="Calibri" pitchFamily="34" charset="0"/>
              </a:defRPr>
            </a:lvl6pPr>
            <a:lvl7pPr marL="2971800" indent="-228600" eaLnBrk="0" fontAlgn="base" hangingPunct="0">
              <a:spcBef>
                <a:spcPct val="0"/>
              </a:spcBef>
              <a:spcAft>
                <a:spcPct val="0"/>
              </a:spcAft>
              <a:defRPr sz="1400">
                <a:solidFill>
                  <a:schemeClr val="tx2"/>
                </a:solidFill>
                <a:latin typeface="Calibri" pitchFamily="34" charset="0"/>
              </a:defRPr>
            </a:lvl7pPr>
            <a:lvl8pPr marL="3429000" indent="-228600" eaLnBrk="0" fontAlgn="base" hangingPunct="0">
              <a:spcBef>
                <a:spcPct val="0"/>
              </a:spcBef>
              <a:spcAft>
                <a:spcPct val="0"/>
              </a:spcAft>
              <a:defRPr sz="1400">
                <a:solidFill>
                  <a:schemeClr val="tx2"/>
                </a:solidFill>
                <a:latin typeface="Calibri" pitchFamily="34" charset="0"/>
              </a:defRPr>
            </a:lvl8pPr>
            <a:lvl9pPr marL="3886200" indent="-228600" eaLnBrk="0" fontAlgn="base" hangingPunct="0">
              <a:spcBef>
                <a:spcPct val="0"/>
              </a:spcBef>
              <a:spcAft>
                <a:spcPct val="0"/>
              </a:spcAft>
              <a:defRPr sz="1400">
                <a:solidFill>
                  <a:schemeClr val="tx2"/>
                </a:solidFill>
                <a:latin typeface="Calibri" pitchFamily="34" charset="0"/>
              </a:defRPr>
            </a:lvl9pPr>
          </a:lstStyle>
          <a:p>
            <a:pPr marL="0" indent="0" eaLnBrk="1" hangingPunct="1">
              <a:buNone/>
            </a:pPr>
            <a:r>
              <a:rPr lang="en-GB" altLang="en-US" sz="2400" b="1" dirty="0" smtClean="0"/>
              <a:t>EXERCISE:</a:t>
            </a:r>
          </a:p>
          <a:p>
            <a:pPr eaLnBrk="1" hangingPunct="1">
              <a:buFont typeface="+mj-lt"/>
              <a:buAutoNum type="arabicPeriod"/>
            </a:pPr>
            <a:r>
              <a:rPr lang="en-GB" altLang="en-US" sz="1600" b="1" dirty="0" smtClean="0"/>
              <a:t>THINK (INDIVIDUALLY): Define these four terms using one sentence for each</a:t>
            </a:r>
          </a:p>
          <a:p>
            <a:pPr eaLnBrk="1" hangingPunct="1">
              <a:buFont typeface="+mj-lt"/>
              <a:buAutoNum type="arabicPeriod"/>
            </a:pPr>
            <a:r>
              <a:rPr lang="en-GB" altLang="en-US" sz="1600" b="1" dirty="0" smtClean="0"/>
              <a:t>PAIRS (Compare with the person on your table): What have they written…would you alter your sentence?</a:t>
            </a:r>
          </a:p>
          <a:p>
            <a:pPr eaLnBrk="1" hangingPunct="1">
              <a:buFont typeface="+mj-lt"/>
              <a:buAutoNum type="arabicPeriod"/>
            </a:pPr>
            <a:r>
              <a:rPr lang="en-GB" altLang="en-US" sz="1600" b="1" dirty="0" smtClean="0"/>
              <a:t>SHARE (Four lucky people to be picked on to share their sentence)</a:t>
            </a:r>
          </a:p>
          <a:p>
            <a:pPr marL="0" indent="0" eaLnBrk="1" hangingPunct="1">
              <a:buNone/>
            </a:pPr>
            <a:endParaRPr lang="en-GB" altLang="en-US" sz="1600" b="1" dirty="0"/>
          </a:p>
          <a:p>
            <a:pPr marL="0" indent="0" eaLnBrk="1" hangingPunct="1">
              <a:buNone/>
            </a:pPr>
            <a:r>
              <a:rPr lang="en-GB" altLang="en-US" sz="1600" b="1" dirty="0" smtClean="0"/>
              <a:t>4 </a:t>
            </a:r>
            <a:r>
              <a:rPr lang="en-GB" altLang="en-US" sz="1600" b="1" dirty="0"/>
              <a:t>KEY </a:t>
            </a:r>
            <a:r>
              <a:rPr lang="en-GB" altLang="en-US" sz="1600" b="1" dirty="0" smtClean="0"/>
              <a:t>TERMS</a:t>
            </a:r>
            <a:endParaRPr lang="en-GB" altLang="en-US" sz="1600" b="1" dirty="0"/>
          </a:p>
          <a:p>
            <a:pPr eaLnBrk="1" hangingPunct="1">
              <a:buFontTx/>
              <a:buAutoNum type="arabicParenBoth"/>
            </a:pPr>
            <a:r>
              <a:rPr lang="en-GB" altLang="en-US" sz="1600" b="1" dirty="0"/>
              <a:t>Derived </a:t>
            </a:r>
            <a:r>
              <a:rPr lang="en-GB" altLang="en-US" sz="1600" b="1" dirty="0" smtClean="0"/>
              <a:t>Demand</a:t>
            </a:r>
            <a:endParaRPr lang="en-GB" altLang="en-US" sz="1600" b="1" dirty="0"/>
          </a:p>
          <a:p>
            <a:pPr eaLnBrk="1" hangingPunct="1">
              <a:buFontTx/>
              <a:buAutoNum type="arabicParenBoth"/>
            </a:pPr>
            <a:r>
              <a:rPr lang="en-GB" altLang="en-US" sz="1600" b="1" dirty="0" smtClean="0"/>
              <a:t>Diminishing </a:t>
            </a:r>
            <a:r>
              <a:rPr lang="en-GB" altLang="en-US" sz="1600" b="1" dirty="0"/>
              <a:t>Marginal </a:t>
            </a:r>
            <a:r>
              <a:rPr lang="en-GB" altLang="en-US" sz="1600" b="1" dirty="0" smtClean="0"/>
              <a:t>Returns of Labour</a:t>
            </a:r>
            <a:endParaRPr lang="en-GB" altLang="en-US" sz="1600" b="1" dirty="0"/>
          </a:p>
          <a:p>
            <a:pPr eaLnBrk="1" hangingPunct="1">
              <a:buFontTx/>
              <a:buAutoNum type="arabicParenBoth"/>
            </a:pPr>
            <a:r>
              <a:rPr lang="en-GB" altLang="en-US" sz="1600" b="1" dirty="0" smtClean="0"/>
              <a:t>Marginal </a:t>
            </a:r>
            <a:r>
              <a:rPr lang="en-GB" altLang="en-US" sz="1600" b="1" dirty="0"/>
              <a:t>Physical </a:t>
            </a:r>
            <a:r>
              <a:rPr lang="en-GB" altLang="en-US" sz="1600" b="1" dirty="0" smtClean="0"/>
              <a:t>Product (MPP) of Labour</a:t>
            </a:r>
            <a:endParaRPr lang="en-GB" altLang="en-US" sz="1600" b="1" dirty="0"/>
          </a:p>
          <a:p>
            <a:pPr eaLnBrk="1" hangingPunct="1">
              <a:buFontTx/>
              <a:buAutoNum type="arabicParenBoth"/>
            </a:pPr>
            <a:r>
              <a:rPr lang="en-GB" altLang="en-US" sz="1600" b="1" dirty="0" smtClean="0"/>
              <a:t>Marginal </a:t>
            </a:r>
            <a:r>
              <a:rPr lang="en-GB" altLang="en-US" sz="1600" b="1" dirty="0"/>
              <a:t>Revenue </a:t>
            </a:r>
            <a:r>
              <a:rPr lang="en-GB" altLang="en-US" sz="1600" b="1" dirty="0" smtClean="0"/>
              <a:t>Product (MRP) of Labour</a:t>
            </a:r>
            <a:endParaRPr lang="en-GB" altLang="en-US" sz="1600" b="1" dirty="0"/>
          </a:p>
          <a:p>
            <a:pPr eaLnBrk="1" hangingPunct="1">
              <a:buFontTx/>
              <a:buAutoNum type="arabicParenBoth"/>
            </a:pPr>
            <a:endParaRPr lang="en-GB" altLang="en-US" sz="1600" b="1" dirty="0" smtClean="0"/>
          </a:p>
          <a:p>
            <a:pPr eaLnBrk="1" hangingPunct="1">
              <a:buFont typeface="+mj-lt"/>
              <a:buAutoNum type="arabicPeriod"/>
            </a:pPr>
            <a:r>
              <a:rPr lang="en-GB" altLang="en-US" b="1" dirty="0" smtClean="0"/>
              <a:t>Derived demand - Demand for a good/service is directly attributed to the demand for another good</a:t>
            </a:r>
          </a:p>
          <a:p>
            <a:pPr eaLnBrk="1" hangingPunct="1">
              <a:buFont typeface="+mj-lt"/>
              <a:buAutoNum type="arabicPeriod"/>
            </a:pPr>
            <a:r>
              <a:rPr lang="en-GB" altLang="en-US" b="1" dirty="0" smtClean="0"/>
              <a:t>Diminishing marginal returns - </a:t>
            </a:r>
            <a:r>
              <a:rPr lang="en-GB" dirty="0" smtClean="0"/>
              <a:t>the </a:t>
            </a:r>
            <a:r>
              <a:rPr lang="en-GB" dirty="0"/>
              <a:t>decrease in the </a:t>
            </a:r>
            <a:r>
              <a:rPr lang="en-GB" dirty="0" smtClean="0"/>
              <a:t>additional output </a:t>
            </a:r>
            <a:r>
              <a:rPr lang="en-GB" dirty="0"/>
              <a:t>of a production process as the amount of </a:t>
            </a:r>
            <a:r>
              <a:rPr lang="en-GB" dirty="0" smtClean="0"/>
              <a:t>labour is </a:t>
            </a:r>
            <a:r>
              <a:rPr lang="en-GB" dirty="0"/>
              <a:t>incrementally increased, while the amounts of </a:t>
            </a:r>
            <a:r>
              <a:rPr lang="en-GB" dirty="0" smtClean="0"/>
              <a:t>capital </a:t>
            </a:r>
            <a:r>
              <a:rPr lang="en-GB" dirty="0"/>
              <a:t>stay constant</a:t>
            </a:r>
            <a:r>
              <a:rPr lang="en-GB" dirty="0" smtClean="0"/>
              <a:t>.  </a:t>
            </a:r>
          </a:p>
          <a:p>
            <a:pPr eaLnBrk="1" hangingPunct="1">
              <a:buFont typeface="+mj-lt"/>
              <a:buAutoNum type="arabicPeriod"/>
            </a:pPr>
            <a:r>
              <a:rPr lang="en-GB" b="1" dirty="0" smtClean="0"/>
              <a:t>MPP of Labour </a:t>
            </a:r>
            <a:r>
              <a:rPr lang="en-GB" dirty="0" smtClean="0"/>
              <a:t>- An additional good or service that is produced</a:t>
            </a:r>
          </a:p>
          <a:p>
            <a:pPr eaLnBrk="1" hangingPunct="1">
              <a:buFont typeface="+mj-lt"/>
              <a:buAutoNum type="arabicPeriod"/>
            </a:pPr>
            <a:r>
              <a:rPr lang="en-GB" b="1" dirty="0" smtClean="0"/>
              <a:t>MRP of Labour - </a:t>
            </a:r>
            <a:r>
              <a:rPr lang="en-GB" dirty="0" smtClean="0"/>
              <a:t>An additional amount of income that is earned from the production of an additional good or service</a:t>
            </a:r>
          </a:p>
        </p:txBody>
      </p:sp>
    </p:spTree>
    <p:extLst>
      <p:ext uri="{BB962C8B-B14F-4D97-AF65-F5344CB8AC3E}">
        <p14:creationId xmlns:p14="http://schemas.microsoft.com/office/powerpoint/2010/main" val="354516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00">
            <a:alpha val="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1143000"/>
          </a:xfrm>
        </p:spPr>
        <p:txBody>
          <a:bodyPr>
            <a:normAutofit fontScale="90000"/>
          </a:bodyPr>
          <a:lstStyle/>
          <a:p>
            <a:r>
              <a:rPr lang="en-GB" b="1" dirty="0" smtClean="0"/>
              <a:t>Pedro and his Wheelbarrow Business</a:t>
            </a:r>
            <a:br>
              <a:rPr lang="en-GB" b="1" dirty="0" smtClean="0"/>
            </a:br>
            <a:r>
              <a:rPr lang="en-GB" sz="2700" b="1" dirty="0" smtClean="0">
                <a:solidFill>
                  <a:srgbClr val="FF0000"/>
                </a:solidFill>
              </a:rPr>
              <a:t>Calculating MPP and MRP</a:t>
            </a:r>
            <a:endParaRPr lang="en-GB" sz="2700" b="1" dirty="0">
              <a:solidFill>
                <a:srgbClr val="FF0000"/>
              </a:solidFill>
            </a:endParaRPr>
          </a:p>
        </p:txBody>
      </p:sp>
      <p:pic>
        <p:nvPicPr>
          <p:cNvPr id="5" name="Content Placeholder 4" descr="pedr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85564" y="1447800"/>
            <a:ext cx="3625036" cy="4267200"/>
          </a:xfrm>
          <a:prstGeom prst="rect">
            <a:avLst/>
          </a:prstGeom>
          <a:noFill/>
          <a:ln>
            <a:noFill/>
          </a:ln>
        </p:spPr>
      </p:pic>
      <p:sp>
        <p:nvSpPr>
          <p:cNvPr id="6" name="TextBox 5"/>
          <p:cNvSpPr txBox="1"/>
          <p:nvPr/>
        </p:nvSpPr>
        <p:spPr>
          <a:xfrm>
            <a:off x="6373446" y="5345668"/>
            <a:ext cx="849271" cy="369332"/>
          </a:xfrm>
          <a:prstGeom prst="rect">
            <a:avLst/>
          </a:prstGeom>
          <a:solidFill>
            <a:schemeClr val="bg1"/>
          </a:solidFill>
        </p:spPr>
        <p:txBody>
          <a:bodyPr wrap="none" rtlCol="0">
            <a:spAutoFit/>
          </a:bodyPr>
          <a:lstStyle/>
          <a:p>
            <a:r>
              <a:rPr lang="en-GB" b="1" dirty="0" smtClean="0"/>
              <a:t>PEDRO</a:t>
            </a:r>
            <a:endParaRPr lang="en-GB" b="1" dirty="0"/>
          </a:p>
        </p:txBody>
      </p:sp>
      <p:graphicFrame>
        <p:nvGraphicFramePr>
          <p:cNvPr id="7" name="Table 6"/>
          <p:cNvGraphicFramePr>
            <a:graphicFrameLocks noGrp="1"/>
          </p:cNvGraphicFramePr>
          <p:nvPr>
            <p:extLst>
              <p:ext uri="{D42A27DB-BD31-4B8C-83A1-F6EECF244321}">
                <p14:modId xmlns:p14="http://schemas.microsoft.com/office/powerpoint/2010/main" val="2038929150"/>
              </p:ext>
            </p:extLst>
          </p:nvPr>
        </p:nvGraphicFramePr>
        <p:xfrm>
          <a:off x="457200" y="1447800"/>
          <a:ext cx="3859481" cy="5293360"/>
        </p:xfrm>
        <a:graphic>
          <a:graphicData uri="http://schemas.openxmlformats.org/drawingml/2006/table">
            <a:tbl>
              <a:tblPr firstRow="1" bandRow="1">
                <a:tableStyleId>{5940675A-B579-460E-94D1-54222C63F5DA}</a:tableStyleId>
              </a:tblPr>
              <a:tblGrid>
                <a:gridCol w="672801"/>
                <a:gridCol w="999640"/>
                <a:gridCol w="1093520"/>
                <a:gridCol w="1093520"/>
              </a:tblGrid>
              <a:tr h="370840">
                <a:tc>
                  <a:txBody>
                    <a:bodyPr/>
                    <a:lstStyle/>
                    <a:p>
                      <a:pPr algn="ctr"/>
                      <a:r>
                        <a:rPr lang="en-GB" sz="2000" b="1" dirty="0" smtClean="0"/>
                        <a:t>1</a:t>
                      </a:r>
                      <a:endParaRPr lang="en-GB" sz="2000" b="1" dirty="0"/>
                    </a:p>
                  </a:txBody>
                  <a:tcPr anchor="ctr">
                    <a:solidFill>
                      <a:schemeClr val="bg1">
                        <a:lumMod val="65000"/>
                      </a:schemeClr>
                    </a:solidFill>
                  </a:tcPr>
                </a:tc>
                <a:tc>
                  <a:txBody>
                    <a:bodyPr/>
                    <a:lstStyle/>
                    <a:p>
                      <a:pPr algn="ctr"/>
                      <a:r>
                        <a:rPr lang="en-GB" sz="2000" b="1" dirty="0" smtClean="0"/>
                        <a:t>2</a:t>
                      </a:r>
                      <a:endParaRPr lang="en-GB" sz="2000" b="1" dirty="0"/>
                    </a:p>
                  </a:txBody>
                  <a:tcPr anchor="ctr">
                    <a:solidFill>
                      <a:schemeClr val="bg1">
                        <a:lumMod val="65000"/>
                      </a:schemeClr>
                    </a:solidFill>
                  </a:tcPr>
                </a:tc>
                <a:tc>
                  <a:txBody>
                    <a:bodyPr/>
                    <a:lstStyle/>
                    <a:p>
                      <a:pPr algn="ctr"/>
                      <a:r>
                        <a:rPr lang="en-GB" sz="2000" b="1" dirty="0" smtClean="0"/>
                        <a:t>3</a:t>
                      </a:r>
                      <a:endParaRPr lang="en-GB" sz="2000" b="1" dirty="0"/>
                    </a:p>
                  </a:txBody>
                  <a:tcPr anchor="ctr">
                    <a:solidFill>
                      <a:schemeClr val="bg1">
                        <a:lumMod val="65000"/>
                      </a:schemeClr>
                    </a:solidFill>
                  </a:tcPr>
                </a:tc>
                <a:tc>
                  <a:txBody>
                    <a:bodyPr/>
                    <a:lstStyle/>
                    <a:p>
                      <a:pPr algn="ctr"/>
                      <a:r>
                        <a:rPr lang="en-GB" sz="2000" b="1" dirty="0" smtClean="0"/>
                        <a:t>4</a:t>
                      </a:r>
                      <a:endParaRPr lang="en-GB" sz="2000" b="1" dirty="0"/>
                    </a:p>
                  </a:txBody>
                  <a:tcPr anchor="ctr">
                    <a:solidFill>
                      <a:schemeClr val="bg1">
                        <a:lumMod val="65000"/>
                      </a:schemeClr>
                    </a:solidFill>
                  </a:tcPr>
                </a:tc>
              </a:tr>
              <a:tr h="370840">
                <a:tc>
                  <a:txBody>
                    <a:bodyPr/>
                    <a:lstStyle/>
                    <a:p>
                      <a:r>
                        <a:rPr lang="en-GB" sz="1200" b="1" dirty="0" smtClean="0"/>
                        <a:t>Size</a:t>
                      </a:r>
                      <a:r>
                        <a:rPr lang="en-GB" sz="1200" b="1" baseline="0" dirty="0" smtClean="0"/>
                        <a:t> of Labour Force</a:t>
                      </a:r>
                      <a:endParaRPr lang="en-GB" sz="1200" b="1" dirty="0"/>
                    </a:p>
                  </a:txBody>
                  <a:tcPr anchor="ctr">
                    <a:solidFill>
                      <a:schemeClr val="bg1">
                        <a:lumMod val="65000"/>
                      </a:schemeClr>
                    </a:solidFill>
                  </a:tcPr>
                </a:tc>
                <a:tc>
                  <a:txBody>
                    <a:bodyPr/>
                    <a:lstStyle/>
                    <a:p>
                      <a:r>
                        <a:rPr lang="en-GB" sz="1200" b="1" dirty="0" smtClean="0"/>
                        <a:t>Total Physical Product of Labour </a:t>
                      </a:r>
                      <a:r>
                        <a:rPr lang="en-GB" sz="1000" b="1" dirty="0" smtClean="0"/>
                        <a:t>(wheel barrow</a:t>
                      </a:r>
                      <a:r>
                        <a:rPr lang="en-GB" sz="1000" b="1" baseline="0" dirty="0" smtClean="0"/>
                        <a:t> per week)</a:t>
                      </a:r>
                      <a:endParaRPr lang="en-GB" sz="1000" b="1" dirty="0"/>
                    </a:p>
                  </a:txBody>
                  <a:tcPr anchor="ctr">
                    <a:solidFill>
                      <a:schemeClr val="bg1">
                        <a:lumMod val="65000"/>
                      </a:schemeClr>
                    </a:solidFill>
                  </a:tcPr>
                </a:tc>
                <a:tc>
                  <a:txBody>
                    <a:bodyPr/>
                    <a:lstStyle/>
                    <a:p>
                      <a:r>
                        <a:rPr lang="en-GB" sz="1200" b="1" dirty="0" smtClean="0"/>
                        <a:t>Marginal Physical Product</a:t>
                      </a:r>
                      <a:endParaRPr lang="en-GB" sz="1200" b="1" dirty="0"/>
                    </a:p>
                  </a:txBody>
                  <a:tcPr anchor="ctr">
                    <a:solidFill>
                      <a:schemeClr val="bg1">
                        <a:lumMod val="65000"/>
                      </a:schemeClr>
                    </a:solidFill>
                  </a:tcPr>
                </a:tc>
                <a:tc>
                  <a:txBody>
                    <a:bodyPr/>
                    <a:lstStyle/>
                    <a:p>
                      <a:r>
                        <a:rPr lang="en-GB" sz="1200" b="1" dirty="0" smtClean="0"/>
                        <a:t>Marginal Revenue Product if</a:t>
                      </a:r>
                      <a:r>
                        <a:rPr lang="en-GB" sz="1200" b="1" baseline="0" dirty="0" smtClean="0"/>
                        <a:t> wheelbarrows were £20 each</a:t>
                      </a:r>
                      <a:endParaRPr lang="en-GB" sz="1200" b="1" dirty="0"/>
                    </a:p>
                  </a:txBody>
                  <a:tcPr anchor="ctr">
                    <a:solidFill>
                      <a:schemeClr val="bg1">
                        <a:lumMod val="65000"/>
                      </a:schemeClr>
                    </a:solidFill>
                  </a:tcPr>
                </a:tc>
              </a:tr>
              <a:tr h="370840">
                <a:tc>
                  <a:txBody>
                    <a:bodyPr/>
                    <a:lstStyle/>
                    <a:p>
                      <a:pPr algn="ctr"/>
                      <a:r>
                        <a:rPr lang="en-GB" b="0" dirty="0" smtClean="0"/>
                        <a:t>0</a:t>
                      </a:r>
                      <a:endParaRPr lang="en-GB" b="0" dirty="0"/>
                    </a:p>
                  </a:txBody>
                  <a:tcPr anchor="ctr"/>
                </a:tc>
                <a:tc>
                  <a:txBody>
                    <a:bodyPr/>
                    <a:lstStyle/>
                    <a:p>
                      <a:pPr algn="ctr"/>
                      <a:r>
                        <a:rPr lang="en-GB" b="0" dirty="0" smtClean="0"/>
                        <a:t>0</a:t>
                      </a:r>
                      <a:endParaRPr lang="en-GB" b="0" dirty="0"/>
                    </a:p>
                  </a:txBody>
                  <a:tcPr anchor="ctr"/>
                </a:tc>
                <a:tc>
                  <a:txBody>
                    <a:bodyPr/>
                    <a:lstStyle/>
                    <a:p>
                      <a:pPr algn="ctr"/>
                      <a:r>
                        <a:rPr lang="en-GB" b="0" dirty="0" smtClean="0"/>
                        <a:t>0</a:t>
                      </a:r>
                      <a:endParaRPr lang="en-GB" b="0" dirty="0"/>
                    </a:p>
                  </a:txBody>
                  <a:tcPr anchor="ctr"/>
                </a:tc>
                <a:tc>
                  <a:txBody>
                    <a:bodyPr/>
                    <a:lstStyle/>
                    <a:p>
                      <a:pPr algn="ctr"/>
                      <a:r>
                        <a:rPr lang="en-GB" b="0" dirty="0" smtClean="0">
                          <a:solidFill>
                            <a:schemeClr val="tx1"/>
                          </a:solidFill>
                        </a:rPr>
                        <a:t>0</a:t>
                      </a:r>
                      <a:endParaRPr lang="en-GB" b="0" dirty="0">
                        <a:solidFill>
                          <a:schemeClr val="tx1"/>
                        </a:solidFill>
                      </a:endParaRPr>
                    </a:p>
                  </a:txBody>
                  <a:tcPr anchor="ctr"/>
                </a:tc>
              </a:tr>
              <a:tr h="370840">
                <a:tc>
                  <a:txBody>
                    <a:bodyPr/>
                    <a:lstStyle/>
                    <a:p>
                      <a:pPr algn="ctr"/>
                      <a:r>
                        <a:rPr lang="en-GB" dirty="0" smtClean="0"/>
                        <a:t>1</a:t>
                      </a:r>
                      <a:endParaRPr lang="en-GB" b="1" dirty="0"/>
                    </a:p>
                  </a:txBody>
                  <a:tcPr anchor="ctr"/>
                </a:tc>
                <a:tc>
                  <a:txBody>
                    <a:bodyPr/>
                    <a:lstStyle/>
                    <a:p>
                      <a:pPr algn="ctr"/>
                      <a:r>
                        <a:rPr lang="en-GB" dirty="0" smtClean="0"/>
                        <a:t>5</a:t>
                      </a:r>
                      <a:endParaRPr lang="en-GB" b="1" dirty="0"/>
                    </a:p>
                  </a:txBody>
                  <a:tcPr anchor="ctr"/>
                </a:tc>
                <a:tc>
                  <a:txBody>
                    <a:bodyPr/>
                    <a:lstStyle/>
                    <a:p>
                      <a:pPr algn="ctr"/>
                      <a:endParaRPr lang="en-GB" b="1" dirty="0"/>
                    </a:p>
                  </a:txBody>
                  <a:tcPr anchor="ctr"/>
                </a:tc>
                <a:tc>
                  <a:txBody>
                    <a:bodyPr/>
                    <a:lstStyle/>
                    <a:p>
                      <a:pPr algn="ctr"/>
                      <a:endParaRPr lang="en-GB" b="1" dirty="0">
                        <a:solidFill>
                          <a:srgbClr val="FF0000"/>
                        </a:solidFill>
                      </a:endParaRPr>
                    </a:p>
                  </a:txBody>
                  <a:tcPr anchor="ctr"/>
                </a:tc>
              </a:tr>
              <a:tr h="370840">
                <a:tc>
                  <a:txBody>
                    <a:bodyPr/>
                    <a:lstStyle/>
                    <a:p>
                      <a:pPr algn="ctr"/>
                      <a:r>
                        <a:rPr lang="en-GB" dirty="0" smtClean="0"/>
                        <a:t>2</a:t>
                      </a:r>
                      <a:endParaRPr lang="en-GB" b="1" dirty="0"/>
                    </a:p>
                  </a:txBody>
                  <a:tcPr anchor="ctr"/>
                </a:tc>
                <a:tc>
                  <a:txBody>
                    <a:bodyPr/>
                    <a:lstStyle/>
                    <a:p>
                      <a:pPr algn="ctr"/>
                      <a:r>
                        <a:rPr lang="en-GB" dirty="0" smtClean="0"/>
                        <a:t>12</a:t>
                      </a:r>
                      <a:endParaRPr lang="en-GB" b="1" dirty="0"/>
                    </a:p>
                  </a:txBody>
                  <a:tcPr anchor="ctr"/>
                </a:tc>
                <a:tc>
                  <a:txBody>
                    <a:bodyPr/>
                    <a:lstStyle/>
                    <a:p>
                      <a:pPr algn="ctr"/>
                      <a:endParaRPr lang="en-GB" b="1" dirty="0"/>
                    </a:p>
                  </a:txBody>
                  <a:tcPr anchor="ctr"/>
                </a:tc>
                <a:tc>
                  <a:txBody>
                    <a:bodyPr/>
                    <a:lstStyle/>
                    <a:p>
                      <a:pPr algn="ctr"/>
                      <a:endParaRPr lang="en-GB" b="1" dirty="0">
                        <a:solidFill>
                          <a:srgbClr val="FF0000"/>
                        </a:solidFill>
                      </a:endParaRPr>
                    </a:p>
                  </a:txBody>
                  <a:tcPr anchor="ctr"/>
                </a:tc>
              </a:tr>
              <a:tr h="370840">
                <a:tc>
                  <a:txBody>
                    <a:bodyPr/>
                    <a:lstStyle/>
                    <a:p>
                      <a:pPr algn="ctr"/>
                      <a:r>
                        <a:rPr lang="en-GB" dirty="0" smtClean="0"/>
                        <a:t>3</a:t>
                      </a:r>
                      <a:endParaRPr lang="en-GB" b="1" dirty="0"/>
                    </a:p>
                  </a:txBody>
                  <a:tcPr anchor="ctr"/>
                </a:tc>
                <a:tc>
                  <a:txBody>
                    <a:bodyPr/>
                    <a:lstStyle/>
                    <a:p>
                      <a:pPr algn="ctr"/>
                      <a:r>
                        <a:rPr lang="en-GB" dirty="0" smtClean="0"/>
                        <a:t>21</a:t>
                      </a:r>
                      <a:endParaRPr lang="en-GB" b="1" dirty="0"/>
                    </a:p>
                  </a:txBody>
                  <a:tcPr anchor="ctr"/>
                </a:tc>
                <a:tc>
                  <a:txBody>
                    <a:bodyPr/>
                    <a:lstStyle/>
                    <a:p>
                      <a:pPr algn="ctr"/>
                      <a:endParaRPr lang="en-GB" b="1" dirty="0"/>
                    </a:p>
                  </a:txBody>
                  <a:tcPr anchor="ctr"/>
                </a:tc>
                <a:tc>
                  <a:txBody>
                    <a:bodyPr/>
                    <a:lstStyle/>
                    <a:p>
                      <a:pPr algn="ctr"/>
                      <a:endParaRPr lang="en-GB" b="1" dirty="0">
                        <a:solidFill>
                          <a:srgbClr val="FF0000"/>
                        </a:solidFill>
                      </a:endParaRPr>
                    </a:p>
                  </a:txBody>
                  <a:tcPr anchor="ctr"/>
                </a:tc>
              </a:tr>
              <a:tr h="370840">
                <a:tc>
                  <a:txBody>
                    <a:bodyPr/>
                    <a:lstStyle/>
                    <a:p>
                      <a:pPr algn="ctr"/>
                      <a:r>
                        <a:rPr lang="en-GB" dirty="0" smtClean="0"/>
                        <a:t>4</a:t>
                      </a:r>
                      <a:endParaRPr lang="en-GB" b="1" dirty="0"/>
                    </a:p>
                  </a:txBody>
                  <a:tcPr anchor="ctr"/>
                </a:tc>
                <a:tc>
                  <a:txBody>
                    <a:bodyPr/>
                    <a:lstStyle/>
                    <a:p>
                      <a:pPr algn="ctr"/>
                      <a:r>
                        <a:rPr lang="en-GB" dirty="0" smtClean="0"/>
                        <a:t>31</a:t>
                      </a:r>
                      <a:endParaRPr lang="en-GB" b="1" dirty="0"/>
                    </a:p>
                  </a:txBody>
                  <a:tcPr anchor="ctr"/>
                </a:tc>
                <a:tc>
                  <a:txBody>
                    <a:bodyPr/>
                    <a:lstStyle/>
                    <a:p>
                      <a:pPr algn="ctr"/>
                      <a:endParaRPr lang="en-GB" b="1" dirty="0"/>
                    </a:p>
                  </a:txBody>
                  <a:tcPr anchor="ctr"/>
                </a:tc>
                <a:tc>
                  <a:txBody>
                    <a:bodyPr/>
                    <a:lstStyle/>
                    <a:p>
                      <a:pPr algn="ctr"/>
                      <a:endParaRPr lang="en-GB" b="1" dirty="0">
                        <a:solidFill>
                          <a:srgbClr val="FF0000"/>
                        </a:solidFill>
                      </a:endParaRPr>
                    </a:p>
                  </a:txBody>
                  <a:tcPr anchor="ctr"/>
                </a:tc>
              </a:tr>
              <a:tr h="370840">
                <a:tc>
                  <a:txBody>
                    <a:bodyPr/>
                    <a:lstStyle/>
                    <a:p>
                      <a:pPr algn="ctr"/>
                      <a:r>
                        <a:rPr lang="en-GB" dirty="0" smtClean="0"/>
                        <a:t>5</a:t>
                      </a:r>
                      <a:endParaRPr lang="en-GB" b="1" dirty="0"/>
                    </a:p>
                  </a:txBody>
                  <a:tcPr anchor="ctr"/>
                </a:tc>
                <a:tc>
                  <a:txBody>
                    <a:bodyPr/>
                    <a:lstStyle/>
                    <a:p>
                      <a:pPr algn="ctr"/>
                      <a:r>
                        <a:rPr lang="en-GB" dirty="0" smtClean="0"/>
                        <a:t>40</a:t>
                      </a:r>
                      <a:endParaRPr lang="en-GB" b="1" dirty="0"/>
                    </a:p>
                  </a:txBody>
                  <a:tcPr anchor="ctr"/>
                </a:tc>
                <a:tc>
                  <a:txBody>
                    <a:bodyPr/>
                    <a:lstStyle/>
                    <a:p>
                      <a:pPr algn="ctr"/>
                      <a:endParaRPr lang="en-GB" b="1" dirty="0"/>
                    </a:p>
                  </a:txBody>
                  <a:tcPr anchor="ctr"/>
                </a:tc>
                <a:tc>
                  <a:txBody>
                    <a:bodyPr/>
                    <a:lstStyle/>
                    <a:p>
                      <a:pPr algn="ctr"/>
                      <a:endParaRPr lang="en-GB" b="1" dirty="0">
                        <a:solidFill>
                          <a:srgbClr val="FF0000"/>
                        </a:solidFill>
                      </a:endParaRPr>
                    </a:p>
                  </a:txBody>
                  <a:tcPr anchor="ctr"/>
                </a:tc>
              </a:tr>
              <a:tr h="370840">
                <a:tc>
                  <a:txBody>
                    <a:bodyPr/>
                    <a:lstStyle/>
                    <a:p>
                      <a:pPr algn="ctr"/>
                      <a:r>
                        <a:rPr lang="en-GB" dirty="0" smtClean="0"/>
                        <a:t>6</a:t>
                      </a:r>
                      <a:endParaRPr lang="en-GB" b="1" dirty="0"/>
                    </a:p>
                  </a:txBody>
                  <a:tcPr anchor="ctr"/>
                </a:tc>
                <a:tc>
                  <a:txBody>
                    <a:bodyPr/>
                    <a:lstStyle/>
                    <a:p>
                      <a:pPr algn="ctr"/>
                      <a:r>
                        <a:rPr lang="en-GB" dirty="0" smtClean="0"/>
                        <a:t>46</a:t>
                      </a:r>
                      <a:endParaRPr lang="en-GB" b="1" dirty="0"/>
                    </a:p>
                  </a:txBody>
                  <a:tcPr anchor="ctr"/>
                </a:tc>
                <a:tc>
                  <a:txBody>
                    <a:bodyPr/>
                    <a:lstStyle/>
                    <a:p>
                      <a:pPr algn="ctr"/>
                      <a:endParaRPr lang="en-GB" b="1" dirty="0"/>
                    </a:p>
                  </a:txBody>
                  <a:tcPr anchor="ctr"/>
                </a:tc>
                <a:tc>
                  <a:txBody>
                    <a:bodyPr/>
                    <a:lstStyle/>
                    <a:p>
                      <a:pPr algn="ctr"/>
                      <a:endParaRPr lang="en-GB" b="1" dirty="0">
                        <a:solidFill>
                          <a:srgbClr val="FF0000"/>
                        </a:solidFill>
                      </a:endParaRPr>
                    </a:p>
                  </a:txBody>
                  <a:tcPr anchor="ctr"/>
                </a:tc>
              </a:tr>
              <a:tr h="370840">
                <a:tc>
                  <a:txBody>
                    <a:bodyPr/>
                    <a:lstStyle/>
                    <a:p>
                      <a:pPr algn="ctr"/>
                      <a:r>
                        <a:rPr lang="en-GB" dirty="0" smtClean="0"/>
                        <a:t>7</a:t>
                      </a:r>
                      <a:endParaRPr lang="en-GB" b="1" dirty="0"/>
                    </a:p>
                  </a:txBody>
                  <a:tcPr anchor="ctr"/>
                </a:tc>
                <a:tc>
                  <a:txBody>
                    <a:bodyPr/>
                    <a:lstStyle/>
                    <a:p>
                      <a:pPr algn="ctr"/>
                      <a:r>
                        <a:rPr lang="en-GB" dirty="0" smtClean="0"/>
                        <a:t>50</a:t>
                      </a:r>
                      <a:endParaRPr lang="en-GB" b="1" dirty="0"/>
                    </a:p>
                  </a:txBody>
                  <a:tcPr anchor="ctr"/>
                </a:tc>
                <a:tc>
                  <a:txBody>
                    <a:bodyPr/>
                    <a:lstStyle/>
                    <a:p>
                      <a:pPr algn="ctr"/>
                      <a:endParaRPr lang="en-GB" b="1" dirty="0"/>
                    </a:p>
                  </a:txBody>
                  <a:tcPr anchor="ctr"/>
                </a:tc>
                <a:tc>
                  <a:txBody>
                    <a:bodyPr/>
                    <a:lstStyle/>
                    <a:p>
                      <a:pPr algn="ctr"/>
                      <a:endParaRPr lang="en-GB" b="1" dirty="0">
                        <a:solidFill>
                          <a:srgbClr val="FF0000"/>
                        </a:solidFill>
                      </a:endParaRPr>
                    </a:p>
                  </a:txBody>
                  <a:tcPr anchor="ctr"/>
                </a:tc>
              </a:tr>
              <a:tr h="370840">
                <a:tc>
                  <a:txBody>
                    <a:bodyPr/>
                    <a:lstStyle/>
                    <a:p>
                      <a:pPr algn="ctr"/>
                      <a:r>
                        <a:rPr lang="en-GB" dirty="0" smtClean="0"/>
                        <a:t>8</a:t>
                      </a:r>
                      <a:endParaRPr lang="en-GB" b="1" dirty="0"/>
                    </a:p>
                  </a:txBody>
                  <a:tcPr anchor="ctr"/>
                </a:tc>
                <a:tc>
                  <a:txBody>
                    <a:bodyPr/>
                    <a:lstStyle/>
                    <a:p>
                      <a:pPr algn="ctr"/>
                      <a:r>
                        <a:rPr lang="en-GB" dirty="0" smtClean="0"/>
                        <a:t>51</a:t>
                      </a:r>
                      <a:endParaRPr lang="en-GB" b="1" dirty="0"/>
                    </a:p>
                  </a:txBody>
                  <a:tcPr anchor="ctr"/>
                </a:tc>
                <a:tc>
                  <a:txBody>
                    <a:bodyPr/>
                    <a:lstStyle/>
                    <a:p>
                      <a:pPr algn="ctr"/>
                      <a:endParaRPr lang="en-GB" b="1" dirty="0"/>
                    </a:p>
                  </a:txBody>
                  <a:tcPr anchor="ctr"/>
                </a:tc>
                <a:tc>
                  <a:txBody>
                    <a:bodyPr/>
                    <a:lstStyle/>
                    <a:p>
                      <a:pPr algn="ctr"/>
                      <a:endParaRPr lang="en-GB" b="1" dirty="0">
                        <a:solidFill>
                          <a:srgbClr val="FF0000"/>
                        </a:solidFill>
                      </a:endParaRPr>
                    </a:p>
                  </a:txBody>
                  <a:tcPr anchor="ctr"/>
                </a:tc>
              </a:tr>
              <a:tr h="370840">
                <a:tc>
                  <a:txBody>
                    <a:bodyPr/>
                    <a:lstStyle/>
                    <a:p>
                      <a:pPr algn="ctr"/>
                      <a:r>
                        <a:rPr lang="en-GB" dirty="0" smtClean="0"/>
                        <a:t>9</a:t>
                      </a:r>
                      <a:endParaRPr lang="en-GB" b="1" dirty="0"/>
                    </a:p>
                  </a:txBody>
                  <a:tcPr anchor="ctr"/>
                </a:tc>
                <a:tc>
                  <a:txBody>
                    <a:bodyPr/>
                    <a:lstStyle/>
                    <a:p>
                      <a:pPr algn="ctr"/>
                      <a:r>
                        <a:rPr lang="en-GB" dirty="0" smtClean="0"/>
                        <a:t>51</a:t>
                      </a:r>
                      <a:endParaRPr lang="en-GB" b="1" dirty="0"/>
                    </a:p>
                  </a:txBody>
                  <a:tcPr anchor="ctr"/>
                </a:tc>
                <a:tc>
                  <a:txBody>
                    <a:bodyPr/>
                    <a:lstStyle/>
                    <a:p>
                      <a:pPr algn="ctr"/>
                      <a:endParaRPr lang="en-GB" b="1" dirty="0"/>
                    </a:p>
                  </a:txBody>
                  <a:tcPr anchor="ctr"/>
                </a:tc>
                <a:tc>
                  <a:txBody>
                    <a:bodyPr/>
                    <a:lstStyle/>
                    <a:p>
                      <a:pPr algn="ctr"/>
                      <a:endParaRPr lang="en-GB" b="1" dirty="0">
                        <a:solidFill>
                          <a:srgbClr val="FF0000"/>
                        </a:solidFill>
                      </a:endParaRPr>
                    </a:p>
                  </a:txBody>
                  <a:tcPr anchor="ctr"/>
                </a:tc>
              </a:tr>
            </a:tbl>
          </a:graphicData>
        </a:graphic>
      </p:graphicFrame>
    </p:spTree>
    <p:extLst>
      <p:ext uri="{BB962C8B-B14F-4D97-AF65-F5344CB8AC3E}">
        <p14:creationId xmlns:p14="http://schemas.microsoft.com/office/powerpoint/2010/main" val="36573982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00">
            <a:alpha val="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1143000"/>
          </a:xfrm>
        </p:spPr>
        <p:txBody>
          <a:bodyPr>
            <a:normAutofit fontScale="90000"/>
          </a:bodyPr>
          <a:lstStyle/>
          <a:p>
            <a:r>
              <a:rPr lang="en-GB" b="1" dirty="0" smtClean="0"/>
              <a:t>Pedro and his Wheelbarrow Business</a:t>
            </a:r>
            <a:br>
              <a:rPr lang="en-GB" b="1" dirty="0" smtClean="0"/>
            </a:br>
            <a:r>
              <a:rPr lang="en-GB" sz="2700" b="1" dirty="0" smtClean="0">
                <a:solidFill>
                  <a:srgbClr val="FF0000"/>
                </a:solidFill>
              </a:rPr>
              <a:t>Calculating MPP and MRP</a:t>
            </a:r>
            <a:endParaRPr lang="en-GB" sz="2700" b="1" dirty="0">
              <a:solidFill>
                <a:srgbClr val="FF0000"/>
              </a:solidFill>
            </a:endParaRPr>
          </a:p>
        </p:txBody>
      </p:sp>
      <p:pic>
        <p:nvPicPr>
          <p:cNvPr id="5" name="Content Placeholder 4" descr="pedr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04892" y="1752600"/>
            <a:ext cx="2514600" cy="4267200"/>
          </a:xfrm>
          <a:prstGeom prst="rect">
            <a:avLst/>
          </a:prstGeom>
          <a:noFill/>
          <a:ln>
            <a:noFill/>
          </a:ln>
        </p:spPr>
      </p:pic>
      <p:sp>
        <p:nvSpPr>
          <p:cNvPr id="6" name="TextBox 5"/>
          <p:cNvSpPr txBox="1"/>
          <p:nvPr/>
        </p:nvSpPr>
        <p:spPr>
          <a:xfrm>
            <a:off x="7137556" y="5660978"/>
            <a:ext cx="849271" cy="369332"/>
          </a:xfrm>
          <a:prstGeom prst="rect">
            <a:avLst/>
          </a:prstGeom>
          <a:solidFill>
            <a:schemeClr val="bg1"/>
          </a:solidFill>
        </p:spPr>
        <p:txBody>
          <a:bodyPr wrap="none" rtlCol="0">
            <a:spAutoFit/>
          </a:bodyPr>
          <a:lstStyle/>
          <a:p>
            <a:r>
              <a:rPr lang="en-GB" b="1" dirty="0" smtClean="0"/>
              <a:t>PEDRO</a:t>
            </a:r>
            <a:endParaRPr lang="en-GB" b="1" dirty="0"/>
          </a:p>
        </p:txBody>
      </p:sp>
      <p:sp>
        <p:nvSpPr>
          <p:cNvPr id="8" name="TextBox 7"/>
          <p:cNvSpPr txBox="1"/>
          <p:nvPr/>
        </p:nvSpPr>
        <p:spPr>
          <a:xfrm>
            <a:off x="304800" y="1600200"/>
            <a:ext cx="5867400" cy="4801314"/>
          </a:xfrm>
          <a:prstGeom prst="rect">
            <a:avLst/>
          </a:prstGeom>
          <a:noFill/>
        </p:spPr>
        <p:txBody>
          <a:bodyPr wrap="square" rtlCol="0">
            <a:spAutoFit/>
          </a:bodyPr>
          <a:lstStyle/>
          <a:p>
            <a:r>
              <a:rPr lang="en-GB" sz="2000" b="1" u="sng" dirty="0" smtClean="0">
                <a:solidFill>
                  <a:schemeClr val="tx2"/>
                </a:solidFill>
              </a:rPr>
              <a:t>TASKS (INDIVIDUALLY):</a:t>
            </a:r>
          </a:p>
          <a:p>
            <a:pPr marL="342900" indent="-342900">
              <a:buFont typeface="+mj-lt"/>
              <a:buAutoNum type="arabicPeriod"/>
            </a:pPr>
            <a:r>
              <a:rPr lang="en-GB" b="1" dirty="0" smtClean="0"/>
              <a:t>Complete columns 3 and 4 above</a:t>
            </a:r>
          </a:p>
          <a:p>
            <a:pPr marL="342900" indent="-342900">
              <a:buFont typeface="+mj-lt"/>
              <a:buAutoNum type="arabicPeriod"/>
            </a:pPr>
            <a:r>
              <a:rPr lang="en-GB" b="1" dirty="0" smtClean="0"/>
              <a:t>On a separate piece of paper, plot a graph for MPP (MPP on the Y-axis and labour quantity on the X-axis) and then join up the plotted points</a:t>
            </a:r>
          </a:p>
          <a:p>
            <a:pPr marL="342900" indent="-342900">
              <a:buFont typeface="+mj-lt"/>
              <a:buAutoNum type="arabicPeriod"/>
            </a:pPr>
            <a:r>
              <a:rPr lang="en-GB" b="1" dirty="0" smtClean="0"/>
              <a:t>Plot a second graph for MRP (£ on Y-axis and Quantity of Labour on X-axis) and then join up the plotted points</a:t>
            </a:r>
          </a:p>
          <a:p>
            <a:pPr marL="342900" indent="-342900">
              <a:buFont typeface="+mj-lt"/>
              <a:buAutoNum type="arabicPeriod"/>
            </a:pPr>
            <a:r>
              <a:rPr lang="en-GB" b="1" dirty="0" smtClean="0"/>
              <a:t>What comments, explanations can you make about the shape of the MPP and MRP curves?  Why do these curves rise and then fall?</a:t>
            </a:r>
          </a:p>
          <a:p>
            <a:pPr marL="342900" indent="-342900">
              <a:buFont typeface="+mj-lt"/>
              <a:buAutoNum type="arabicPeriod"/>
            </a:pPr>
            <a:r>
              <a:rPr lang="en-GB" dirty="0" smtClean="0"/>
              <a:t>For the MRP diagram, assume the wage of wheelbarrow workers is £80 for a week of work.  How many workers would the firm employ and why?</a:t>
            </a:r>
          </a:p>
          <a:p>
            <a:pPr marL="342900" indent="-342900">
              <a:buFont typeface="+mj-lt"/>
              <a:buAutoNum type="arabicPeriod"/>
            </a:pPr>
            <a:r>
              <a:rPr lang="en-GB" dirty="0" smtClean="0"/>
              <a:t>The workers band together and decided to force a wage rise otherwise they will go on strike.  Wages rise to £120.  How many workers will now be employed by Pedro?</a:t>
            </a:r>
          </a:p>
          <a:p>
            <a:endParaRPr lang="en-GB" dirty="0"/>
          </a:p>
        </p:txBody>
      </p:sp>
    </p:spTree>
    <p:extLst>
      <p:ext uri="{BB962C8B-B14F-4D97-AF65-F5344CB8AC3E}">
        <p14:creationId xmlns:p14="http://schemas.microsoft.com/office/powerpoint/2010/main" val="10434491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1143000"/>
          </a:xfrm>
        </p:spPr>
        <p:txBody>
          <a:bodyPr>
            <a:normAutofit fontScale="90000"/>
          </a:bodyPr>
          <a:lstStyle/>
          <a:p>
            <a:r>
              <a:rPr lang="en-GB" b="1" dirty="0" smtClean="0"/>
              <a:t>Pedro and his Wheelbarrow Business</a:t>
            </a:r>
            <a:br>
              <a:rPr lang="en-GB" b="1" dirty="0" smtClean="0"/>
            </a:br>
            <a:r>
              <a:rPr lang="en-GB" sz="2700" b="1" dirty="0" smtClean="0">
                <a:solidFill>
                  <a:srgbClr val="FF0000"/>
                </a:solidFill>
              </a:rPr>
              <a:t>Calculating MPP and MRP</a:t>
            </a:r>
            <a:endParaRPr lang="en-GB" sz="2700" b="1" dirty="0">
              <a:solidFill>
                <a:srgbClr val="FF0000"/>
              </a:solidFill>
            </a:endParaRPr>
          </a:p>
        </p:txBody>
      </p:sp>
      <p:pic>
        <p:nvPicPr>
          <p:cNvPr id="5" name="Content Placeholder 4" descr="pedr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77000" y="2600960"/>
            <a:ext cx="2133600" cy="2590800"/>
          </a:xfrm>
          <a:prstGeom prst="rect">
            <a:avLst/>
          </a:prstGeom>
          <a:noFill/>
          <a:ln>
            <a:noFill/>
          </a:ln>
        </p:spPr>
      </p:pic>
      <p:sp>
        <p:nvSpPr>
          <p:cNvPr id="6" name="TextBox 5"/>
          <p:cNvSpPr txBox="1"/>
          <p:nvPr/>
        </p:nvSpPr>
        <p:spPr>
          <a:xfrm>
            <a:off x="7119164" y="4839507"/>
            <a:ext cx="849271" cy="369332"/>
          </a:xfrm>
          <a:prstGeom prst="rect">
            <a:avLst/>
          </a:prstGeom>
          <a:solidFill>
            <a:schemeClr val="bg1"/>
          </a:solidFill>
        </p:spPr>
        <p:txBody>
          <a:bodyPr wrap="none" rtlCol="0">
            <a:spAutoFit/>
          </a:bodyPr>
          <a:lstStyle/>
          <a:p>
            <a:r>
              <a:rPr lang="en-GB" b="1" dirty="0" smtClean="0"/>
              <a:t>PEDRO</a:t>
            </a:r>
            <a:endParaRPr lang="en-GB" b="1" dirty="0"/>
          </a:p>
        </p:txBody>
      </p:sp>
      <p:graphicFrame>
        <p:nvGraphicFramePr>
          <p:cNvPr id="7" name="Table 6"/>
          <p:cNvGraphicFramePr>
            <a:graphicFrameLocks noGrp="1"/>
          </p:cNvGraphicFramePr>
          <p:nvPr>
            <p:extLst>
              <p:ext uri="{D42A27DB-BD31-4B8C-83A1-F6EECF244321}">
                <p14:modId xmlns:p14="http://schemas.microsoft.com/office/powerpoint/2010/main" val="4072188136"/>
              </p:ext>
            </p:extLst>
          </p:nvPr>
        </p:nvGraphicFramePr>
        <p:xfrm>
          <a:off x="457200" y="1447800"/>
          <a:ext cx="3859481" cy="5293360"/>
        </p:xfrm>
        <a:graphic>
          <a:graphicData uri="http://schemas.openxmlformats.org/drawingml/2006/table">
            <a:tbl>
              <a:tblPr firstRow="1" bandRow="1">
                <a:tableStyleId>{5940675A-B579-460E-94D1-54222C63F5DA}</a:tableStyleId>
              </a:tblPr>
              <a:tblGrid>
                <a:gridCol w="672801"/>
                <a:gridCol w="999640"/>
                <a:gridCol w="1093520"/>
                <a:gridCol w="1093520"/>
              </a:tblGrid>
              <a:tr h="370840">
                <a:tc>
                  <a:txBody>
                    <a:bodyPr/>
                    <a:lstStyle/>
                    <a:p>
                      <a:pPr algn="ctr"/>
                      <a:r>
                        <a:rPr lang="en-GB" sz="2000" b="1" dirty="0" smtClean="0"/>
                        <a:t>1</a:t>
                      </a:r>
                      <a:endParaRPr lang="en-GB" sz="2000" b="1" dirty="0"/>
                    </a:p>
                  </a:txBody>
                  <a:tcPr anchor="ctr">
                    <a:solidFill>
                      <a:schemeClr val="bg1">
                        <a:lumMod val="65000"/>
                      </a:schemeClr>
                    </a:solidFill>
                  </a:tcPr>
                </a:tc>
                <a:tc>
                  <a:txBody>
                    <a:bodyPr/>
                    <a:lstStyle/>
                    <a:p>
                      <a:pPr algn="ctr"/>
                      <a:r>
                        <a:rPr lang="en-GB" sz="2000" b="1" dirty="0" smtClean="0"/>
                        <a:t>2</a:t>
                      </a:r>
                      <a:endParaRPr lang="en-GB" sz="2000" b="1" dirty="0"/>
                    </a:p>
                  </a:txBody>
                  <a:tcPr anchor="ctr">
                    <a:solidFill>
                      <a:schemeClr val="bg1">
                        <a:lumMod val="65000"/>
                      </a:schemeClr>
                    </a:solidFill>
                  </a:tcPr>
                </a:tc>
                <a:tc>
                  <a:txBody>
                    <a:bodyPr/>
                    <a:lstStyle/>
                    <a:p>
                      <a:pPr algn="ctr"/>
                      <a:r>
                        <a:rPr lang="en-GB" sz="2000" b="1" dirty="0" smtClean="0"/>
                        <a:t>3</a:t>
                      </a:r>
                      <a:endParaRPr lang="en-GB" sz="2000" b="1" dirty="0"/>
                    </a:p>
                  </a:txBody>
                  <a:tcPr anchor="ctr">
                    <a:solidFill>
                      <a:schemeClr val="bg1">
                        <a:lumMod val="65000"/>
                      </a:schemeClr>
                    </a:solidFill>
                  </a:tcPr>
                </a:tc>
                <a:tc>
                  <a:txBody>
                    <a:bodyPr/>
                    <a:lstStyle/>
                    <a:p>
                      <a:pPr algn="ctr"/>
                      <a:r>
                        <a:rPr lang="en-GB" sz="2000" b="1" dirty="0" smtClean="0"/>
                        <a:t>4</a:t>
                      </a:r>
                      <a:endParaRPr lang="en-GB" sz="2000" b="1" dirty="0"/>
                    </a:p>
                  </a:txBody>
                  <a:tcPr anchor="ctr">
                    <a:solidFill>
                      <a:schemeClr val="bg1">
                        <a:lumMod val="65000"/>
                      </a:schemeClr>
                    </a:solidFill>
                  </a:tcPr>
                </a:tc>
              </a:tr>
              <a:tr h="370840">
                <a:tc>
                  <a:txBody>
                    <a:bodyPr/>
                    <a:lstStyle/>
                    <a:p>
                      <a:r>
                        <a:rPr lang="en-GB" sz="1200" b="1" dirty="0" smtClean="0"/>
                        <a:t>Size</a:t>
                      </a:r>
                      <a:r>
                        <a:rPr lang="en-GB" sz="1200" b="1" baseline="0" dirty="0" smtClean="0"/>
                        <a:t> of Labour Force</a:t>
                      </a:r>
                      <a:endParaRPr lang="en-GB" sz="1200" b="1" dirty="0"/>
                    </a:p>
                  </a:txBody>
                  <a:tcPr anchor="ctr">
                    <a:solidFill>
                      <a:schemeClr val="bg1">
                        <a:lumMod val="65000"/>
                      </a:schemeClr>
                    </a:solidFill>
                  </a:tcPr>
                </a:tc>
                <a:tc>
                  <a:txBody>
                    <a:bodyPr/>
                    <a:lstStyle/>
                    <a:p>
                      <a:r>
                        <a:rPr lang="en-GB" sz="1200" b="1" dirty="0" smtClean="0"/>
                        <a:t>Total Physical Product of Labour </a:t>
                      </a:r>
                      <a:r>
                        <a:rPr lang="en-GB" sz="1000" b="1" dirty="0" smtClean="0"/>
                        <a:t>(wheel barrow</a:t>
                      </a:r>
                      <a:r>
                        <a:rPr lang="en-GB" sz="1000" b="1" baseline="0" dirty="0" smtClean="0"/>
                        <a:t> per week)</a:t>
                      </a:r>
                      <a:endParaRPr lang="en-GB" sz="1000" b="1" dirty="0"/>
                    </a:p>
                  </a:txBody>
                  <a:tcPr anchor="ctr">
                    <a:solidFill>
                      <a:schemeClr val="bg1">
                        <a:lumMod val="65000"/>
                      </a:schemeClr>
                    </a:solidFill>
                  </a:tcPr>
                </a:tc>
                <a:tc>
                  <a:txBody>
                    <a:bodyPr/>
                    <a:lstStyle/>
                    <a:p>
                      <a:r>
                        <a:rPr lang="en-GB" sz="1200" b="1" dirty="0" smtClean="0"/>
                        <a:t>Marginal Physical Product</a:t>
                      </a:r>
                      <a:endParaRPr lang="en-GB" sz="1200" b="1" dirty="0"/>
                    </a:p>
                  </a:txBody>
                  <a:tcPr anchor="ctr">
                    <a:solidFill>
                      <a:schemeClr val="bg1">
                        <a:lumMod val="65000"/>
                      </a:schemeClr>
                    </a:solidFill>
                  </a:tcPr>
                </a:tc>
                <a:tc>
                  <a:txBody>
                    <a:bodyPr/>
                    <a:lstStyle/>
                    <a:p>
                      <a:r>
                        <a:rPr lang="en-GB" sz="1200" b="1" dirty="0" smtClean="0"/>
                        <a:t>Marginal Revenue Product if</a:t>
                      </a:r>
                      <a:r>
                        <a:rPr lang="en-GB" sz="1200" b="1" baseline="0" dirty="0" smtClean="0"/>
                        <a:t> wheelbarrows were £20 each</a:t>
                      </a:r>
                      <a:endParaRPr lang="en-GB" sz="1200" b="1" dirty="0"/>
                    </a:p>
                  </a:txBody>
                  <a:tcPr anchor="ctr">
                    <a:solidFill>
                      <a:schemeClr val="bg1">
                        <a:lumMod val="65000"/>
                      </a:schemeClr>
                    </a:solidFill>
                  </a:tcPr>
                </a:tc>
              </a:tr>
              <a:tr h="370840">
                <a:tc>
                  <a:txBody>
                    <a:bodyPr/>
                    <a:lstStyle/>
                    <a:p>
                      <a:pPr algn="ctr"/>
                      <a:r>
                        <a:rPr lang="en-GB" b="0" dirty="0" smtClean="0"/>
                        <a:t>0</a:t>
                      </a:r>
                      <a:endParaRPr lang="en-GB" b="0" dirty="0"/>
                    </a:p>
                  </a:txBody>
                  <a:tcPr anchor="ctr"/>
                </a:tc>
                <a:tc>
                  <a:txBody>
                    <a:bodyPr/>
                    <a:lstStyle/>
                    <a:p>
                      <a:pPr algn="ctr"/>
                      <a:r>
                        <a:rPr lang="en-GB" b="0" dirty="0" smtClean="0"/>
                        <a:t>0</a:t>
                      </a:r>
                      <a:endParaRPr lang="en-GB" b="0" dirty="0"/>
                    </a:p>
                  </a:txBody>
                  <a:tcPr anchor="ctr"/>
                </a:tc>
                <a:tc>
                  <a:txBody>
                    <a:bodyPr/>
                    <a:lstStyle/>
                    <a:p>
                      <a:pPr algn="ctr"/>
                      <a:r>
                        <a:rPr lang="en-GB" b="0" dirty="0" smtClean="0"/>
                        <a:t>0</a:t>
                      </a:r>
                      <a:endParaRPr lang="en-GB" b="0" dirty="0"/>
                    </a:p>
                  </a:txBody>
                  <a:tcPr anchor="ctr"/>
                </a:tc>
                <a:tc>
                  <a:txBody>
                    <a:bodyPr/>
                    <a:lstStyle/>
                    <a:p>
                      <a:pPr algn="ctr"/>
                      <a:r>
                        <a:rPr lang="en-GB" b="0" dirty="0" smtClean="0">
                          <a:solidFill>
                            <a:srgbClr val="FF0000"/>
                          </a:solidFill>
                        </a:rPr>
                        <a:t>0</a:t>
                      </a:r>
                      <a:endParaRPr lang="en-GB" b="0" dirty="0">
                        <a:solidFill>
                          <a:srgbClr val="FF0000"/>
                        </a:solidFill>
                      </a:endParaRPr>
                    </a:p>
                  </a:txBody>
                  <a:tcPr anchor="ctr"/>
                </a:tc>
              </a:tr>
              <a:tr h="370840">
                <a:tc>
                  <a:txBody>
                    <a:bodyPr/>
                    <a:lstStyle/>
                    <a:p>
                      <a:pPr algn="ctr"/>
                      <a:r>
                        <a:rPr lang="en-GB" dirty="0" smtClean="0"/>
                        <a:t>1</a:t>
                      </a:r>
                      <a:endParaRPr lang="en-GB" b="1" dirty="0"/>
                    </a:p>
                  </a:txBody>
                  <a:tcPr anchor="ctr"/>
                </a:tc>
                <a:tc>
                  <a:txBody>
                    <a:bodyPr/>
                    <a:lstStyle/>
                    <a:p>
                      <a:pPr algn="ctr"/>
                      <a:r>
                        <a:rPr lang="en-GB" dirty="0" smtClean="0"/>
                        <a:t>5</a:t>
                      </a:r>
                      <a:endParaRPr lang="en-GB" b="1" dirty="0"/>
                    </a:p>
                  </a:txBody>
                  <a:tcPr anchor="ctr"/>
                </a:tc>
                <a:tc>
                  <a:txBody>
                    <a:bodyPr/>
                    <a:lstStyle/>
                    <a:p>
                      <a:pPr algn="ctr"/>
                      <a:r>
                        <a:rPr lang="en-GB" b="1" dirty="0" smtClean="0"/>
                        <a:t>5</a:t>
                      </a:r>
                      <a:endParaRPr lang="en-GB" b="1" dirty="0"/>
                    </a:p>
                  </a:txBody>
                  <a:tcPr anchor="ctr"/>
                </a:tc>
                <a:tc>
                  <a:txBody>
                    <a:bodyPr/>
                    <a:lstStyle/>
                    <a:p>
                      <a:pPr algn="ctr"/>
                      <a:r>
                        <a:rPr lang="en-GB" b="1" dirty="0" smtClean="0">
                          <a:solidFill>
                            <a:srgbClr val="FF0000"/>
                          </a:solidFill>
                        </a:rPr>
                        <a:t>100</a:t>
                      </a:r>
                      <a:endParaRPr lang="en-GB" b="1" dirty="0">
                        <a:solidFill>
                          <a:srgbClr val="FF0000"/>
                        </a:solidFill>
                      </a:endParaRPr>
                    </a:p>
                  </a:txBody>
                  <a:tcPr anchor="ctr"/>
                </a:tc>
              </a:tr>
              <a:tr h="370840">
                <a:tc>
                  <a:txBody>
                    <a:bodyPr/>
                    <a:lstStyle/>
                    <a:p>
                      <a:pPr algn="ctr"/>
                      <a:r>
                        <a:rPr lang="en-GB" dirty="0" smtClean="0"/>
                        <a:t>2</a:t>
                      </a:r>
                      <a:endParaRPr lang="en-GB" b="1" dirty="0"/>
                    </a:p>
                  </a:txBody>
                  <a:tcPr anchor="ctr"/>
                </a:tc>
                <a:tc>
                  <a:txBody>
                    <a:bodyPr/>
                    <a:lstStyle/>
                    <a:p>
                      <a:pPr algn="ctr"/>
                      <a:r>
                        <a:rPr lang="en-GB" dirty="0" smtClean="0"/>
                        <a:t>12</a:t>
                      </a:r>
                      <a:endParaRPr lang="en-GB" b="1" dirty="0"/>
                    </a:p>
                  </a:txBody>
                  <a:tcPr anchor="ctr"/>
                </a:tc>
                <a:tc>
                  <a:txBody>
                    <a:bodyPr/>
                    <a:lstStyle/>
                    <a:p>
                      <a:pPr algn="ctr"/>
                      <a:r>
                        <a:rPr lang="en-GB" b="1" dirty="0" smtClean="0"/>
                        <a:t>7</a:t>
                      </a:r>
                      <a:endParaRPr lang="en-GB" b="1" dirty="0"/>
                    </a:p>
                  </a:txBody>
                  <a:tcPr anchor="ctr"/>
                </a:tc>
                <a:tc>
                  <a:txBody>
                    <a:bodyPr/>
                    <a:lstStyle/>
                    <a:p>
                      <a:pPr algn="ctr"/>
                      <a:r>
                        <a:rPr lang="en-GB" b="1" dirty="0" smtClean="0">
                          <a:solidFill>
                            <a:srgbClr val="FF0000"/>
                          </a:solidFill>
                        </a:rPr>
                        <a:t>140</a:t>
                      </a:r>
                      <a:endParaRPr lang="en-GB" b="1" dirty="0">
                        <a:solidFill>
                          <a:srgbClr val="FF0000"/>
                        </a:solidFill>
                      </a:endParaRPr>
                    </a:p>
                  </a:txBody>
                  <a:tcPr anchor="ctr"/>
                </a:tc>
              </a:tr>
              <a:tr h="370840">
                <a:tc>
                  <a:txBody>
                    <a:bodyPr/>
                    <a:lstStyle/>
                    <a:p>
                      <a:pPr algn="ctr"/>
                      <a:r>
                        <a:rPr lang="en-GB" dirty="0" smtClean="0"/>
                        <a:t>3</a:t>
                      </a:r>
                      <a:endParaRPr lang="en-GB" b="1" dirty="0"/>
                    </a:p>
                  </a:txBody>
                  <a:tcPr anchor="ctr"/>
                </a:tc>
                <a:tc>
                  <a:txBody>
                    <a:bodyPr/>
                    <a:lstStyle/>
                    <a:p>
                      <a:pPr algn="ctr"/>
                      <a:r>
                        <a:rPr lang="en-GB" dirty="0" smtClean="0"/>
                        <a:t>21</a:t>
                      </a:r>
                      <a:endParaRPr lang="en-GB" b="1" dirty="0"/>
                    </a:p>
                  </a:txBody>
                  <a:tcPr anchor="ctr"/>
                </a:tc>
                <a:tc>
                  <a:txBody>
                    <a:bodyPr/>
                    <a:lstStyle/>
                    <a:p>
                      <a:pPr algn="ctr"/>
                      <a:r>
                        <a:rPr lang="en-GB" b="1" dirty="0" smtClean="0"/>
                        <a:t>9</a:t>
                      </a:r>
                      <a:endParaRPr lang="en-GB" b="1" dirty="0"/>
                    </a:p>
                  </a:txBody>
                  <a:tcPr anchor="ctr"/>
                </a:tc>
                <a:tc>
                  <a:txBody>
                    <a:bodyPr/>
                    <a:lstStyle/>
                    <a:p>
                      <a:pPr algn="ctr"/>
                      <a:r>
                        <a:rPr lang="en-GB" b="1" dirty="0" smtClean="0">
                          <a:solidFill>
                            <a:srgbClr val="FF0000"/>
                          </a:solidFill>
                        </a:rPr>
                        <a:t>180</a:t>
                      </a:r>
                      <a:endParaRPr lang="en-GB" b="1" dirty="0">
                        <a:solidFill>
                          <a:srgbClr val="FF0000"/>
                        </a:solidFill>
                      </a:endParaRPr>
                    </a:p>
                  </a:txBody>
                  <a:tcPr anchor="ctr"/>
                </a:tc>
              </a:tr>
              <a:tr h="370840">
                <a:tc>
                  <a:txBody>
                    <a:bodyPr/>
                    <a:lstStyle/>
                    <a:p>
                      <a:pPr algn="ctr"/>
                      <a:r>
                        <a:rPr lang="en-GB" dirty="0" smtClean="0"/>
                        <a:t>4</a:t>
                      </a:r>
                      <a:endParaRPr lang="en-GB" b="1" dirty="0"/>
                    </a:p>
                  </a:txBody>
                  <a:tcPr anchor="ctr"/>
                </a:tc>
                <a:tc>
                  <a:txBody>
                    <a:bodyPr/>
                    <a:lstStyle/>
                    <a:p>
                      <a:pPr algn="ctr"/>
                      <a:r>
                        <a:rPr lang="en-GB" dirty="0" smtClean="0"/>
                        <a:t>31</a:t>
                      </a:r>
                      <a:endParaRPr lang="en-GB" b="1" dirty="0"/>
                    </a:p>
                  </a:txBody>
                  <a:tcPr anchor="ctr"/>
                </a:tc>
                <a:tc>
                  <a:txBody>
                    <a:bodyPr/>
                    <a:lstStyle/>
                    <a:p>
                      <a:pPr algn="ctr"/>
                      <a:r>
                        <a:rPr lang="en-GB" b="1" dirty="0" smtClean="0"/>
                        <a:t>10</a:t>
                      </a:r>
                      <a:endParaRPr lang="en-GB" b="1" dirty="0"/>
                    </a:p>
                  </a:txBody>
                  <a:tcPr anchor="ctr"/>
                </a:tc>
                <a:tc>
                  <a:txBody>
                    <a:bodyPr/>
                    <a:lstStyle/>
                    <a:p>
                      <a:pPr algn="ctr"/>
                      <a:r>
                        <a:rPr lang="en-GB" b="1" dirty="0" smtClean="0">
                          <a:solidFill>
                            <a:srgbClr val="FF0000"/>
                          </a:solidFill>
                        </a:rPr>
                        <a:t>200</a:t>
                      </a:r>
                      <a:endParaRPr lang="en-GB" b="1" dirty="0">
                        <a:solidFill>
                          <a:srgbClr val="FF0000"/>
                        </a:solidFill>
                      </a:endParaRPr>
                    </a:p>
                  </a:txBody>
                  <a:tcPr anchor="ctr"/>
                </a:tc>
              </a:tr>
              <a:tr h="370840">
                <a:tc>
                  <a:txBody>
                    <a:bodyPr/>
                    <a:lstStyle/>
                    <a:p>
                      <a:pPr algn="ctr"/>
                      <a:r>
                        <a:rPr lang="en-GB" dirty="0" smtClean="0"/>
                        <a:t>5</a:t>
                      </a:r>
                      <a:endParaRPr lang="en-GB" b="1" dirty="0"/>
                    </a:p>
                  </a:txBody>
                  <a:tcPr anchor="ctr"/>
                </a:tc>
                <a:tc>
                  <a:txBody>
                    <a:bodyPr/>
                    <a:lstStyle/>
                    <a:p>
                      <a:pPr algn="ctr"/>
                      <a:r>
                        <a:rPr lang="en-GB" dirty="0" smtClean="0"/>
                        <a:t>40</a:t>
                      </a:r>
                      <a:endParaRPr lang="en-GB" b="1" dirty="0"/>
                    </a:p>
                  </a:txBody>
                  <a:tcPr anchor="ctr"/>
                </a:tc>
                <a:tc>
                  <a:txBody>
                    <a:bodyPr/>
                    <a:lstStyle/>
                    <a:p>
                      <a:pPr algn="ctr"/>
                      <a:r>
                        <a:rPr lang="en-GB" b="1" dirty="0" smtClean="0"/>
                        <a:t>9</a:t>
                      </a:r>
                      <a:endParaRPr lang="en-GB" b="1" dirty="0"/>
                    </a:p>
                  </a:txBody>
                  <a:tcPr anchor="ctr"/>
                </a:tc>
                <a:tc>
                  <a:txBody>
                    <a:bodyPr/>
                    <a:lstStyle/>
                    <a:p>
                      <a:pPr algn="ctr"/>
                      <a:r>
                        <a:rPr lang="en-GB" b="1" dirty="0" smtClean="0">
                          <a:solidFill>
                            <a:srgbClr val="FF0000"/>
                          </a:solidFill>
                        </a:rPr>
                        <a:t>180</a:t>
                      </a:r>
                      <a:endParaRPr lang="en-GB" b="1" dirty="0">
                        <a:solidFill>
                          <a:srgbClr val="FF0000"/>
                        </a:solidFill>
                      </a:endParaRPr>
                    </a:p>
                  </a:txBody>
                  <a:tcPr anchor="ctr"/>
                </a:tc>
              </a:tr>
              <a:tr h="370840">
                <a:tc>
                  <a:txBody>
                    <a:bodyPr/>
                    <a:lstStyle/>
                    <a:p>
                      <a:pPr algn="ctr"/>
                      <a:r>
                        <a:rPr lang="en-GB" dirty="0" smtClean="0"/>
                        <a:t>6</a:t>
                      </a:r>
                      <a:endParaRPr lang="en-GB" b="1" dirty="0"/>
                    </a:p>
                  </a:txBody>
                  <a:tcPr anchor="ctr"/>
                </a:tc>
                <a:tc>
                  <a:txBody>
                    <a:bodyPr/>
                    <a:lstStyle/>
                    <a:p>
                      <a:pPr algn="ctr"/>
                      <a:r>
                        <a:rPr lang="en-GB" dirty="0" smtClean="0"/>
                        <a:t>46</a:t>
                      </a:r>
                      <a:endParaRPr lang="en-GB" b="1" dirty="0"/>
                    </a:p>
                  </a:txBody>
                  <a:tcPr anchor="ctr"/>
                </a:tc>
                <a:tc>
                  <a:txBody>
                    <a:bodyPr/>
                    <a:lstStyle/>
                    <a:p>
                      <a:pPr algn="ctr"/>
                      <a:r>
                        <a:rPr lang="en-GB" b="1" dirty="0" smtClean="0"/>
                        <a:t>6</a:t>
                      </a:r>
                      <a:endParaRPr lang="en-GB" b="1" dirty="0"/>
                    </a:p>
                  </a:txBody>
                  <a:tcPr anchor="ctr"/>
                </a:tc>
                <a:tc>
                  <a:txBody>
                    <a:bodyPr/>
                    <a:lstStyle/>
                    <a:p>
                      <a:pPr algn="ctr"/>
                      <a:r>
                        <a:rPr lang="en-GB" b="1" dirty="0" smtClean="0">
                          <a:solidFill>
                            <a:srgbClr val="FF0000"/>
                          </a:solidFill>
                        </a:rPr>
                        <a:t>120</a:t>
                      </a:r>
                      <a:endParaRPr lang="en-GB" b="1" dirty="0">
                        <a:solidFill>
                          <a:srgbClr val="FF0000"/>
                        </a:solidFill>
                      </a:endParaRPr>
                    </a:p>
                  </a:txBody>
                  <a:tcPr anchor="ctr"/>
                </a:tc>
              </a:tr>
              <a:tr h="370840">
                <a:tc>
                  <a:txBody>
                    <a:bodyPr/>
                    <a:lstStyle/>
                    <a:p>
                      <a:pPr algn="ctr"/>
                      <a:r>
                        <a:rPr lang="en-GB" dirty="0" smtClean="0"/>
                        <a:t>7</a:t>
                      </a:r>
                      <a:endParaRPr lang="en-GB" b="1" dirty="0"/>
                    </a:p>
                  </a:txBody>
                  <a:tcPr anchor="ctr"/>
                </a:tc>
                <a:tc>
                  <a:txBody>
                    <a:bodyPr/>
                    <a:lstStyle/>
                    <a:p>
                      <a:pPr algn="ctr"/>
                      <a:r>
                        <a:rPr lang="en-GB" dirty="0" smtClean="0"/>
                        <a:t>50</a:t>
                      </a:r>
                      <a:endParaRPr lang="en-GB" b="1" dirty="0"/>
                    </a:p>
                  </a:txBody>
                  <a:tcPr anchor="ctr"/>
                </a:tc>
                <a:tc>
                  <a:txBody>
                    <a:bodyPr/>
                    <a:lstStyle/>
                    <a:p>
                      <a:pPr algn="ctr"/>
                      <a:r>
                        <a:rPr lang="en-GB" b="1" dirty="0" smtClean="0"/>
                        <a:t>4</a:t>
                      </a:r>
                      <a:endParaRPr lang="en-GB" b="1" dirty="0"/>
                    </a:p>
                  </a:txBody>
                  <a:tcPr anchor="ctr"/>
                </a:tc>
                <a:tc>
                  <a:txBody>
                    <a:bodyPr/>
                    <a:lstStyle/>
                    <a:p>
                      <a:pPr algn="ctr"/>
                      <a:r>
                        <a:rPr lang="en-GB" b="1" dirty="0" smtClean="0">
                          <a:solidFill>
                            <a:srgbClr val="FF0000"/>
                          </a:solidFill>
                        </a:rPr>
                        <a:t>80</a:t>
                      </a:r>
                      <a:endParaRPr lang="en-GB" b="1" dirty="0">
                        <a:solidFill>
                          <a:srgbClr val="FF0000"/>
                        </a:solidFill>
                      </a:endParaRPr>
                    </a:p>
                  </a:txBody>
                  <a:tcPr anchor="ctr"/>
                </a:tc>
              </a:tr>
              <a:tr h="370840">
                <a:tc>
                  <a:txBody>
                    <a:bodyPr/>
                    <a:lstStyle/>
                    <a:p>
                      <a:pPr algn="ctr"/>
                      <a:r>
                        <a:rPr lang="en-GB" dirty="0" smtClean="0"/>
                        <a:t>8</a:t>
                      </a:r>
                      <a:endParaRPr lang="en-GB" b="1" dirty="0"/>
                    </a:p>
                  </a:txBody>
                  <a:tcPr anchor="ctr"/>
                </a:tc>
                <a:tc>
                  <a:txBody>
                    <a:bodyPr/>
                    <a:lstStyle/>
                    <a:p>
                      <a:pPr algn="ctr"/>
                      <a:r>
                        <a:rPr lang="en-GB" dirty="0" smtClean="0"/>
                        <a:t>51</a:t>
                      </a:r>
                      <a:endParaRPr lang="en-GB" b="1" dirty="0"/>
                    </a:p>
                  </a:txBody>
                  <a:tcPr anchor="ctr"/>
                </a:tc>
                <a:tc>
                  <a:txBody>
                    <a:bodyPr/>
                    <a:lstStyle/>
                    <a:p>
                      <a:pPr algn="ctr"/>
                      <a:r>
                        <a:rPr lang="en-GB" b="1" dirty="0" smtClean="0"/>
                        <a:t>1</a:t>
                      </a:r>
                      <a:endParaRPr lang="en-GB" b="1" dirty="0"/>
                    </a:p>
                  </a:txBody>
                  <a:tcPr anchor="ctr"/>
                </a:tc>
                <a:tc>
                  <a:txBody>
                    <a:bodyPr/>
                    <a:lstStyle/>
                    <a:p>
                      <a:pPr algn="ctr"/>
                      <a:r>
                        <a:rPr lang="en-GB" b="1" dirty="0" smtClean="0">
                          <a:solidFill>
                            <a:srgbClr val="FF0000"/>
                          </a:solidFill>
                        </a:rPr>
                        <a:t>20</a:t>
                      </a:r>
                      <a:endParaRPr lang="en-GB" b="1" dirty="0">
                        <a:solidFill>
                          <a:srgbClr val="FF0000"/>
                        </a:solidFill>
                      </a:endParaRPr>
                    </a:p>
                  </a:txBody>
                  <a:tcPr anchor="ctr"/>
                </a:tc>
              </a:tr>
              <a:tr h="370840">
                <a:tc>
                  <a:txBody>
                    <a:bodyPr/>
                    <a:lstStyle/>
                    <a:p>
                      <a:pPr algn="ctr"/>
                      <a:r>
                        <a:rPr lang="en-GB" dirty="0" smtClean="0"/>
                        <a:t>9</a:t>
                      </a:r>
                      <a:endParaRPr lang="en-GB" b="1" dirty="0"/>
                    </a:p>
                  </a:txBody>
                  <a:tcPr anchor="ctr"/>
                </a:tc>
                <a:tc>
                  <a:txBody>
                    <a:bodyPr/>
                    <a:lstStyle/>
                    <a:p>
                      <a:pPr algn="ctr"/>
                      <a:r>
                        <a:rPr lang="en-GB" dirty="0" smtClean="0"/>
                        <a:t>51</a:t>
                      </a:r>
                      <a:endParaRPr lang="en-GB" b="1" dirty="0"/>
                    </a:p>
                  </a:txBody>
                  <a:tcPr anchor="ctr"/>
                </a:tc>
                <a:tc>
                  <a:txBody>
                    <a:bodyPr/>
                    <a:lstStyle/>
                    <a:p>
                      <a:pPr algn="ctr"/>
                      <a:r>
                        <a:rPr lang="en-GB" b="1" dirty="0" smtClean="0"/>
                        <a:t>0</a:t>
                      </a:r>
                      <a:endParaRPr lang="en-GB" b="1" dirty="0"/>
                    </a:p>
                  </a:txBody>
                  <a:tcPr anchor="ctr"/>
                </a:tc>
                <a:tc>
                  <a:txBody>
                    <a:bodyPr/>
                    <a:lstStyle/>
                    <a:p>
                      <a:pPr algn="ctr"/>
                      <a:r>
                        <a:rPr lang="en-GB" b="1" dirty="0" smtClean="0">
                          <a:solidFill>
                            <a:srgbClr val="FF0000"/>
                          </a:solidFill>
                        </a:rPr>
                        <a:t>0</a:t>
                      </a:r>
                      <a:endParaRPr lang="en-GB" b="1" dirty="0">
                        <a:solidFill>
                          <a:srgbClr val="FF0000"/>
                        </a:solidFill>
                      </a:endParaRPr>
                    </a:p>
                  </a:txBody>
                  <a:tcPr anchor="ctr"/>
                </a:tc>
              </a:tr>
            </a:tbl>
          </a:graphicData>
        </a:graphic>
      </p:graphicFrame>
    </p:spTree>
    <p:extLst>
      <p:ext uri="{BB962C8B-B14F-4D97-AF65-F5344CB8AC3E}">
        <p14:creationId xmlns:p14="http://schemas.microsoft.com/office/powerpoint/2010/main" val="15169899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RWS17: Wage Determination</a:t>
            </a:r>
            <a:br>
              <a:rPr lang="en-US" b="1" dirty="0" smtClean="0"/>
            </a:br>
            <a:r>
              <a:rPr lang="en-US" sz="3100" b="1" dirty="0" smtClean="0">
                <a:solidFill>
                  <a:srgbClr val="FF0000"/>
                </a:solidFill>
              </a:rPr>
              <a:t>An Introduction to the </a:t>
            </a:r>
            <a:r>
              <a:rPr lang="en-US" sz="3100" b="1" dirty="0" err="1" smtClean="0">
                <a:solidFill>
                  <a:srgbClr val="FF0000"/>
                </a:solidFill>
              </a:rPr>
              <a:t>Labour</a:t>
            </a:r>
            <a:r>
              <a:rPr lang="en-US" sz="3100" b="1" dirty="0" smtClean="0">
                <a:solidFill>
                  <a:srgbClr val="FF0000"/>
                </a:solidFill>
              </a:rPr>
              <a:t> Market</a:t>
            </a:r>
            <a:endParaRPr lang="en-US" sz="3100" b="1" dirty="0">
              <a:solidFill>
                <a:srgbClr val="FF0000"/>
              </a:solidFill>
            </a:endParaRPr>
          </a:p>
        </p:txBody>
      </p:sp>
      <p:sp>
        <p:nvSpPr>
          <p:cNvPr id="3" name="Content Placeholder 2"/>
          <p:cNvSpPr>
            <a:spLocks noGrp="1"/>
          </p:cNvSpPr>
          <p:nvPr>
            <p:ph idx="1"/>
          </p:nvPr>
        </p:nvSpPr>
        <p:spPr/>
        <p:txBody>
          <a:bodyPr>
            <a:normAutofit/>
          </a:bodyPr>
          <a:lstStyle/>
          <a:p>
            <a:r>
              <a:rPr lang="en-US" b="1" dirty="0" smtClean="0"/>
              <a:t>Worksheet: Intro to </a:t>
            </a:r>
            <a:r>
              <a:rPr lang="en-US" b="1" dirty="0" err="1" smtClean="0"/>
              <a:t>Labour</a:t>
            </a:r>
            <a:r>
              <a:rPr lang="en-US" b="1" dirty="0" smtClean="0"/>
              <a:t> Markets</a:t>
            </a:r>
          </a:p>
          <a:p>
            <a:pPr lvl="1"/>
            <a:r>
              <a:rPr lang="en-US" dirty="0" smtClean="0"/>
              <a:t>Comparing product and </a:t>
            </a:r>
            <a:r>
              <a:rPr lang="en-US" dirty="0" err="1"/>
              <a:t>l</a:t>
            </a:r>
            <a:r>
              <a:rPr lang="en-US" dirty="0" err="1" smtClean="0"/>
              <a:t>abour</a:t>
            </a:r>
            <a:r>
              <a:rPr lang="en-US" dirty="0" smtClean="0"/>
              <a:t> markets and the concept of “derived demand”</a:t>
            </a:r>
          </a:p>
          <a:p>
            <a:pPr lvl="1"/>
            <a:r>
              <a:rPr lang="en-US" dirty="0" err="1" smtClean="0"/>
              <a:t>Labour</a:t>
            </a:r>
            <a:r>
              <a:rPr lang="en-US" dirty="0" smtClean="0"/>
              <a:t> Demand and Supply Curves</a:t>
            </a:r>
          </a:p>
          <a:p>
            <a:pPr lvl="1"/>
            <a:r>
              <a:rPr lang="en-US" dirty="0" smtClean="0"/>
              <a:t>Wage Determination – why does a doctor get paid MORE than a teacher?</a:t>
            </a:r>
          </a:p>
          <a:p>
            <a:r>
              <a:rPr lang="en-US" b="1" dirty="0" smtClean="0"/>
              <a:t>Introduction to PREP Homework</a:t>
            </a:r>
          </a:p>
          <a:p>
            <a:pPr lvl="1"/>
            <a:r>
              <a:rPr lang="en-US" dirty="0" smtClean="0"/>
              <a:t>Issues in the </a:t>
            </a:r>
            <a:r>
              <a:rPr lang="en-US" dirty="0" err="1" smtClean="0"/>
              <a:t>Labour</a:t>
            </a:r>
            <a:r>
              <a:rPr lang="en-US" dirty="0" smtClean="0"/>
              <a:t> Market TODAY - </a:t>
            </a:r>
            <a:r>
              <a:rPr lang="en-US" dirty="0" smtClean="0">
                <a:hlinkClick r:id="rId2"/>
              </a:rPr>
              <a:t>ROBOT VID</a:t>
            </a:r>
            <a:endParaRPr lang="en-US" dirty="0"/>
          </a:p>
        </p:txBody>
      </p:sp>
    </p:spTree>
    <p:extLst>
      <p:ext uri="{BB962C8B-B14F-4D97-AF65-F5344CB8AC3E}">
        <p14:creationId xmlns:p14="http://schemas.microsoft.com/office/powerpoint/2010/main" val="2486411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t>Why the MRP Curve is the Demand Curve</a:t>
            </a:r>
            <a:endParaRPr lang="en-GB" sz="3600" b="1" dirty="0"/>
          </a:p>
        </p:txBody>
      </p:sp>
      <p:sp>
        <p:nvSpPr>
          <p:cNvPr id="3" name="Content Placeholder 2"/>
          <p:cNvSpPr>
            <a:spLocks noGrp="1"/>
          </p:cNvSpPr>
          <p:nvPr>
            <p:ph idx="1"/>
          </p:nvPr>
        </p:nvSpPr>
        <p:spPr>
          <a:xfrm>
            <a:off x="4750592" y="1607343"/>
            <a:ext cx="4164808" cy="2393157"/>
          </a:xfrm>
        </p:spPr>
        <p:txBody>
          <a:bodyPr>
            <a:normAutofit fontScale="92500"/>
          </a:bodyPr>
          <a:lstStyle/>
          <a:p>
            <a:pPr marL="0" indent="0">
              <a:buNone/>
            </a:pPr>
            <a:r>
              <a:rPr lang="en-GB" sz="2000" dirty="0" smtClean="0"/>
              <a:t>Labour will be demanded up to the point where the MRP of the next worker is equal to the going wage rate</a:t>
            </a:r>
          </a:p>
          <a:p>
            <a:r>
              <a:rPr lang="en-GB" sz="2000" dirty="0" smtClean="0"/>
              <a:t>SHORT RUN - this is because of the law of diminishing marginal returns</a:t>
            </a:r>
          </a:p>
          <a:p>
            <a:r>
              <a:rPr lang="en-GB" sz="2000" dirty="0" smtClean="0"/>
              <a:t>LONG RUN - this is because firms can substitute labour for more capital</a:t>
            </a:r>
            <a:endParaRPr lang="en-GB" sz="2000" dirty="0"/>
          </a:p>
        </p:txBody>
      </p:sp>
      <p:cxnSp>
        <p:nvCxnSpPr>
          <p:cNvPr id="4" name="Straight Connector 3"/>
          <p:cNvCxnSpPr/>
          <p:nvPr/>
        </p:nvCxnSpPr>
        <p:spPr bwMode="auto">
          <a:xfrm rot="5400000">
            <a:off x="214312" y="4000501"/>
            <a:ext cx="4143375"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5" name="Straight Connector 4"/>
          <p:cNvCxnSpPr/>
          <p:nvPr/>
        </p:nvCxnSpPr>
        <p:spPr bwMode="auto">
          <a:xfrm>
            <a:off x="2286000" y="6072188"/>
            <a:ext cx="51435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6" name="TextBox 4"/>
          <p:cNvSpPr txBox="1">
            <a:spLocks noChangeArrowheads="1"/>
          </p:cNvSpPr>
          <p:nvPr/>
        </p:nvSpPr>
        <p:spPr bwMode="auto">
          <a:xfrm>
            <a:off x="1285875" y="1857375"/>
            <a:ext cx="8128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2"/>
                </a:solidFill>
                <a:latin typeface="Calibri" pitchFamily="34" charset="0"/>
              </a:defRPr>
            </a:lvl1pPr>
            <a:lvl2pPr marL="742950" indent="-285750" eaLnBrk="0" hangingPunct="0">
              <a:defRPr sz="1400">
                <a:solidFill>
                  <a:schemeClr val="tx2"/>
                </a:solidFill>
                <a:latin typeface="Calibri" pitchFamily="34" charset="0"/>
              </a:defRPr>
            </a:lvl2pPr>
            <a:lvl3pPr marL="1143000" indent="-228600" eaLnBrk="0" hangingPunct="0">
              <a:defRPr sz="1400">
                <a:solidFill>
                  <a:schemeClr val="tx2"/>
                </a:solidFill>
                <a:latin typeface="Calibri" pitchFamily="34" charset="0"/>
              </a:defRPr>
            </a:lvl3pPr>
            <a:lvl4pPr marL="1600200" indent="-228600" eaLnBrk="0" hangingPunct="0">
              <a:defRPr sz="1400">
                <a:solidFill>
                  <a:schemeClr val="tx2"/>
                </a:solidFill>
                <a:latin typeface="Calibri" pitchFamily="34" charset="0"/>
              </a:defRPr>
            </a:lvl4pPr>
            <a:lvl5pPr marL="2057400" indent="-228600" eaLnBrk="0" hangingPunct="0">
              <a:defRPr sz="1400">
                <a:solidFill>
                  <a:schemeClr val="tx2"/>
                </a:solidFill>
                <a:latin typeface="Calibri" pitchFamily="34" charset="0"/>
              </a:defRPr>
            </a:lvl5pPr>
            <a:lvl6pPr marL="2514600" indent="-228600" eaLnBrk="0" fontAlgn="base" hangingPunct="0">
              <a:spcBef>
                <a:spcPct val="0"/>
              </a:spcBef>
              <a:spcAft>
                <a:spcPct val="0"/>
              </a:spcAft>
              <a:defRPr sz="1400">
                <a:solidFill>
                  <a:schemeClr val="tx2"/>
                </a:solidFill>
                <a:latin typeface="Calibri" pitchFamily="34" charset="0"/>
              </a:defRPr>
            </a:lvl6pPr>
            <a:lvl7pPr marL="2971800" indent="-228600" eaLnBrk="0" fontAlgn="base" hangingPunct="0">
              <a:spcBef>
                <a:spcPct val="0"/>
              </a:spcBef>
              <a:spcAft>
                <a:spcPct val="0"/>
              </a:spcAft>
              <a:defRPr sz="1400">
                <a:solidFill>
                  <a:schemeClr val="tx2"/>
                </a:solidFill>
                <a:latin typeface="Calibri" pitchFamily="34" charset="0"/>
              </a:defRPr>
            </a:lvl7pPr>
            <a:lvl8pPr marL="3429000" indent="-228600" eaLnBrk="0" fontAlgn="base" hangingPunct="0">
              <a:spcBef>
                <a:spcPct val="0"/>
              </a:spcBef>
              <a:spcAft>
                <a:spcPct val="0"/>
              </a:spcAft>
              <a:defRPr sz="1400">
                <a:solidFill>
                  <a:schemeClr val="tx2"/>
                </a:solidFill>
                <a:latin typeface="Calibri" pitchFamily="34" charset="0"/>
              </a:defRPr>
            </a:lvl8pPr>
            <a:lvl9pPr marL="3886200" indent="-228600" eaLnBrk="0" fontAlgn="base" hangingPunct="0">
              <a:spcBef>
                <a:spcPct val="0"/>
              </a:spcBef>
              <a:spcAft>
                <a:spcPct val="0"/>
              </a:spcAft>
              <a:defRPr sz="1400">
                <a:solidFill>
                  <a:schemeClr val="tx2"/>
                </a:solidFill>
                <a:latin typeface="Calibri" pitchFamily="34" charset="0"/>
              </a:defRPr>
            </a:lvl9pPr>
          </a:lstStyle>
          <a:p>
            <a:pPr eaLnBrk="1" hangingPunct="1"/>
            <a:r>
              <a:rPr lang="en-US" altLang="en-US" sz="1800" b="1" dirty="0"/>
              <a:t>Wages</a:t>
            </a:r>
            <a:endParaRPr lang="en-GB" altLang="en-US" sz="1800" b="1" dirty="0"/>
          </a:p>
        </p:txBody>
      </p:sp>
      <p:sp>
        <p:nvSpPr>
          <p:cNvPr id="7" name="TextBox 5"/>
          <p:cNvSpPr txBox="1">
            <a:spLocks noChangeArrowheads="1"/>
          </p:cNvSpPr>
          <p:nvPr/>
        </p:nvSpPr>
        <p:spPr bwMode="auto">
          <a:xfrm>
            <a:off x="7000875" y="6143625"/>
            <a:ext cx="212883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2"/>
                </a:solidFill>
                <a:latin typeface="Calibri" pitchFamily="34" charset="0"/>
              </a:defRPr>
            </a:lvl1pPr>
            <a:lvl2pPr marL="742950" indent="-285750" eaLnBrk="0" hangingPunct="0">
              <a:defRPr sz="1400">
                <a:solidFill>
                  <a:schemeClr val="tx2"/>
                </a:solidFill>
                <a:latin typeface="Calibri" pitchFamily="34" charset="0"/>
              </a:defRPr>
            </a:lvl2pPr>
            <a:lvl3pPr marL="1143000" indent="-228600" eaLnBrk="0" hangingPunct="0">
              <a:defRPr sz="1400">
                <a:solidFill>
                  <a:schemeClr val="tx2"/>
                </a:solidFill>
                <a:latin typeface="Calibri" pitchFamily="34" charset="0"/>
              </a:defRPr>
            </a:lvl3pPr>
            <a:lvl4pPr marL="1600200" indent="-228600" eaLnBrk="0" hangingPunct="0">
              <a:defRPr sz="1400">
                <a:solidFill>
                  <a:schemeClr val="tx2"/>
                </a:solidFill>
                <a:latin typeface="Calibri" pitchFamily="34" charset="0"/>
              </a:defRPr>
            </a:lvl4pPr>
            <a:lvl5pPr marL="2057400" indent="-228600" eaLnBrk="0" hangingPunct="0">
              <a:defRPr sz="1400">
                <a:solidFill>
                  <a:schemeClr val="tx2"/>
                </a:solidFill>
                <a:latin typeface="Calibri" pitchFamily="34" charset="0"/>
              </a:defRPr>
            </a:lvl5pPr>
            <a:lvl6pPr marL="2514600" indent="-228600" eaLnBrk="0" fontAlgn="base" hangingPunct="0">
              <a:spcBef>
                <a:spcPct val="0"/>
              </a:spcBef>
              <a:spcAft>
                <a:spcPct val="0"/>
              </a:spcAft>
              <a:defRPr sz="1400">
                <a:solidFill>
                  <a:schemeClr val="tx2"/>
                </a:solidFill>
                <a:latin typeface="Calibri" pitchFamily="34" charset="0"/>
              </a:defRPr>
            </a:lvl6pPr>
            <a:lvl7pPr marL="2971800" indent="-228600" eaLnBrk="0" fontAlgn="base" hangingPunct="0">
              <a:spcBef>
                <a:spcPct val="0"/>
              </a:spcBef>
              <a:spcAft>
                <a:spcPct val="0"/>
              </a:spcAft>
              <a:defRPr sz="1400">
                <a:solidFill>
                  <a:schemeClr val="tx2"/>
                </a:solidFill>
                <a:latin typeface="Calibri" pitchFamily="34" charset="0"/>
              </a:defRPr>
            </a:lvl7pPr>
            <a:lvl8pPr marL="3429000" indent="-228600" eaLnBrk="0" fontAlgn="base" hangingPunct="0">
              <a:spcBef>
                <a:spcPct val="0"/>
              </a:spcBef>
              <a:spcAft>
                <a:spcPct val="0"/>
              </a:spcAft>
              <a:defRPr sz="1400">
                <a:solidFill>
                  <a:schemeClr val="tx2"/>
                </a:solidFill>
                <a:latin typeface="Calibri" pitchFamily="34" charset="0"/>
              </a:defRPr>
            </a:lvl8pPr>
            <a:lvl9pPr marL="3886200" indent="-228600" eaLnBrk="0" fontAlgn="base" hangingPunct="0">
              <a:spcBef>
                <a:spcPct val="0"/>
              </a:spcBef>
              <a:spcAft>
                <a:spcPct val="0"/>
              </a:spcAft>
              <a:defRPr sz="1400">
                <a:solidFill>
                  <a:schemeClr val="tx2"/>
                </a:solidFill>
                <a:latin typeface="Calibri" pitchFamily="34" charset="0"/>
              </a:defRPr>
            </a:lvl9pPr>
          </a:lstStyle>
          <a:p>
            <a:pPr eaLnBrk="1" hangingPunct="1"/>
            <a:r>
              <a:rPr lang="en-US" altLang="en-US" sz="1800" b="1" dirty="0"/>
              <a:t>Quantity Demanded</a:t>
            </a:r>
            <a:endParaRPr lang="en-GB" altLang="en-US" sz="1800" b="1" dirty="0"/>
          </a:p>
        </p:txBody>
      </p:sp>
      <p:sp>
        <p:nvSpPr>
          <p:cNvPr id="8" name="TextBox 6"/>
          <p:cNvSpPr txBox="1">
            <a:spLocks noChangeArrowheads="1"/>
          </p:cNvSpPr>
          <p:nvPr/>
        </p:nvSpPr>
        <p:spPr bwMode="auto">
          <a:xfrm>
            <a:off x="6929438" y="5357813"/>
            <a:ext cx="114326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2"/>
                </a:solidFill>
                <a:latin typeface="Calibri" pitchFamily="34" charset="0"/>
              </a:defRPr>
            </a:lvl1pPr>
            <a:lvl2pPr marL="742950" indent="-285750" eaLnBrk="0" hangingPunct="0">
              <a:defRPr sz="1400">
                <a:solidFill>
                  <a:schemeClr val="tx2"/>
                </a:solidFill>
                <a:latin typeface="Calibri" pitchFamily="34" charset="0"/>
              </a:defRPr>
            </a:lvl2pPr>
            <a:lvl3pPr marL="1143000" indent="-228600" eaLnBrk="0" hangingPunct="0">
              <a:defRPr sz="1400">
                <a:solidFill>
                  <a:schemeClr val="tx2"/>
                </a:solidFill>
                <a:latin typeface="Calibri" pitchFamily="34" charset="0"/>
              </a:defRPr>
            </a:lvl3pPr>
            <a:lvl4pPr marL="1600200" indent="-228600" eaLnBrk="0" hangingPunct="0">
              <a:defRPr sz="1400">
                <a:solidFill>
                  <a:schemeClr val="tx2"/>
                </a:solidFill>
                <a:latin typeface="Calibri" pitchFamily="34" charset="0"/>
              </a:defRPr>
            </a:lvl4pPr>
            <a:lvl5pPr marL="2057400" indent="-228600" eaLnBrk="0" hangingPunct="0">
              <a:defRPr sz="1400">
                <a:solidFill>
                  <a:schemeClr val="tx2"/>
                </a:solidFill>
                <a:latin typeface="Calibri" pitchFamily="34" charset="0"/>
              </a:defRPr>
            </a:lvl5pPr>
            <a:lvl6pPr marL="2514600" indent="-228600" eaLnBrk="0" fontAlgn="base" hangingPunct="0">
              <a:spcBef>
                <a:spcPct val="0"/>
              </a:spcBef>
              <a:spcAft>
                <a:spcPct val="0"/>
              </a:spcAft>
              <a:defRPr sz="1400">
                <a:solidFill>
                  <a:schemeClr val="tx2"/>
                </a:solidFill>
                <a:latin typeface="Calibri" pitchFamily="34" charset="0"/>
              </a:defRPr>
            </a:lvl6pPr>
            <a:lvl7pPr marL="2971800" indent="-228600" eaLnBrk="0" fontAlgn="base" hangingPunct="0">
              <a:spcBef>
                <a:spcPct val="0"/>
              </a:spcBef>
              <a:spcAft>
                <a:spcPct val="0"/>
              </a:spcAft>
              <a:defRPr sz="1400">
                <a:solidFill>
                  <a:schemeClr val="tx2"/>
                </a:solidFill>
                <a:latin typeface="Calibri" pitchFamily="34" charset="0"/>
              </a:defRPr>
            </a:lvl7pPr>
            <a:lvl8pPr marL="3429000" indent="-228600" eaLnBrk="0" fontAlgn="base" hangingPunct="0">
              <a:spcBef>
                <a:spcPct val="0"/>
              </a:spcBef>
              <a:spcAft>
                <a:spcPct val="0"/>
              </a:spcAft>
              <a:defRPr sz="1400">
                <a:solidFill>
                  <a:schemeClr val="tx2"/>
                </a:solidFill>
                <a:latin typeface="Calibri" pitchFamily="34" charset="0"/>
              </a:defRPr>
            </a:lvl8pPr>
            <a:lvl9pPr marL="3886200" indent="-228600" eaLnBrk="0" fontAlgn="base" hangingPunct="0">
              <a:spcBef>
                <a:spcPct val="0"/>
              </a:spcBef>
              <a:spcAft>
                <a:spcPct val="0"/>
              </a:spcAft>
              <a:defRPr sz="1400">
                <a:solidFill>
                  <a:schemeClr val="tx2"/>
                </a:solidFill>
                <a:latin typeface="Calibri" pitchFamily="34" charset="0"/>
              </a:defRPr>
            </a:lvl9pPr>
          </a:lstStyle>
          <a:p>
            <a:pPr eaLnBrk="1" hangingPunct="1"/>
            <a:r>
              <a:rPr lang="en-US" altLang="en-US" sz="1800" b="1" dirty="0" smtClean="0"/>
              <a:t>Ld. = MRP</a:t>
            </a:r>
            <a:endParaRPr lang="en-GB" altLang="en-US" sz="1800" b="1" dirty="0"/>
          </a:p>
        </p:txBody>
      </p:sp>
      <p:cxnSp>
        <p:nvCxnSpPr>
          <p:cNvPr id="9" name="Straight Connector 7"/>
          <p:cNvCxnSpPr>
            <a:cxnSpLocks noChangeShapeType="1"/>
          </p:cNvCxnSpPr>
          <p:nvPr/>
        </p:nvCxnSpPr>
        <p:spPr bwMode="auto">
          <a:xfrm>
            <a:off x="2286000" y="3714750"/>
            <a:ext cx="2143125" cy="0"/>
          </a:xfrm>
          <a:prstGeom prst="line">
            <a:avLst/>
          </a:prstGeom>
          <a:noFill/>
          <a:ln w="9525" algn="ctr">
            <a:solidFill>
              <a:schemeClr val="tx1"/>
            </a:solidFill>
            <a:prstDash val="dash"/>
            <a:round/>
            <a:headEnd/>
            <a:tailEnd/>
          </a:ln>
          <a:extLst>
            <a:ext uri="{909E8E84-426E-40dd-AFC4-6F175D3DCCD1}">
              <a14:hiddenFill xmlns="" xmlns:a14="http://schemas.microsoft.com/office/drawing/2010/main">
                <a:noFill/>
              </a14:hiddenFill>
            </a:ext>
          </a:extLst>
        </p:spPr>
      </p:cxnSp>
      <p:cxnSp>
        <p:nvCxnSpPr>
          <p:cNvPr id="10" name="Straight Connector 8"/>
          <p:cNvCxnSpPr>
            <a:cxnSpLocks noChangeShapeType="1"/>
          </p:cNvCxnSpPr>
          <p:nvPr/>
        </p:nvCxnSpPr>
        <p:spPr bwMode="auto">
          <a:xfrm rot="5400000">
            <a:off x="4143375" y="5143501"/>
            <a:ext cx="1857375" cy="0"/>
          </a:xfrm>
          <a:prstGeom prst="line">
            <a:avLst/>
          </a:prstGeom>
          <a:noFill/>
          <a:ln w="9525" algn="ctr">
            <a:solidFill>
              <a:schemeClr val="tx1"/>
            </a:solidFill>
            <a:prstDash val="dash"/>
            <a:round/>
            <a:headEnd/>
            <a:tailEnd/>
          </a:ln>
          <a:extLst>
            <a:ext uri="{909E8E84-426E-40dd-AFC4-6F175D3DCCD1}">
              <a14:hiddenFill xmlns="" xmlns:a14="http://schemas.microsoft.com/office/drawing/2010/main">
                <a:noFill/>
              </a14:hiddenFill>
            </a:ext>
          </a:extLst>
        </p:spPr>
      </p:cxnSp>
      <p:cxnSp>
        <p:nvCxnSpPr>
          <p:cNvPr id="11" name="Straight Connector 9"/>
          <p:cNvCxnSpPr>
            <a:cxnSpLocks noChangeShapeType="1"/>
          </p:cNvCxnSpPr>
          <p:nvPr/>
        </p:nvCxnSpPr>
        <p:spPr bwMode="auto">
          <a:xfrm>
            <a:off x="2286000" y="4214813"/>
            <a:ext cx="2786063" cy="0"/>
          </a:xfrm>
          <a:prstGeom prst="line">
            <a:avLst/>
          </a:prstGeom>
          <a:noFill/>
          <a:ln w="9525" algn="ctr">
            <a:solidFill>
              <a:schemeClr val="tx1"/>
            </a:solidFill>
            <a:prstDash val="dash"/>
            <a:round/>
            <a:headEnd/>
            <a:tailEnd/>
          </a:ln>
          <a:extLst>
            <a:ext uri="{909E8E84-426E-40dd-AFC4-6F175D3DCCD1}">
              <a14:hiddenFill xmlns="" xmlns:a14="http://schemas.microsoft.com/office/drawing/2010/main">
                <a:noFill/>
              </a14:hiddenFill>
            </a:ext>
          </a:extLst>
        </p:spPr>
      </p:cxnSp>
      <p:cxnSp>
        <p:nvCxnSpPr>
          <p:cNvPr id="12" name="Straight Connector 10"/>
          <p:cNvCxnSpPr>
            <a:cxnSpLocks noChangeShapeType="1"/>
          </p:cNvCxnSpPr>
          <p:nvPr/>
        </p:nvCxnSpPr>
        <p:spPr bwMode="auto">
          <a:xfrm rot="5400000">
            <a:off x="3250406" y="4893469"/>
            <a:ext cx="2357438" cy="0"/>
          </a:xfrm>
          <a:prstGeom prst="line">
            <a:avLst/>
          </a:prstGeom>
          <a:noFill/>
          <a:ln w="9525" algn="ctr">
            <a:solidFill>
              <a:schemeClr val="tx1"/>
            </a:solidFill>
            <a:prstDash val="dash"/>
            <a:round/>
            <a:headEnd/>
            <a:tailEnd/>
          </a:ln>
          <a:extLst>
            <a:ext uri="{909E8E84-426E-40dd-AFC4-6F175D3DCCD1}">
              <a14:hiddenFill xmlns="" xmlns:a14="http://schemas.microsoft.com/office/drawing/2010/main">
                <a:noFill/>
              </a14:hiddenFill>
            </a:ext>
          </a:extLst>
        </p:spPr>
      </p:cxnSp>
      <p:sp>
        <p:nvSpPr>
          <p:cNvPr id="13" name="TextBox 12"/>
          <p:cNvSpPr txBox="1">
            <a:spLocks noChangeArrowheads="1"/>
          </p:cNvSpPr>
          <p:nvPr/>
        </p:nvSpPr>
        <p:spPr bwMode="auto">
          <a:xfrm>
            <a:off x="1785938" y="4000500"/>
            <a:ext cx="48577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2"/>
                </a:solidFill>
                <a:latin typeface="Calibri" pitchFamily="34" charset="0"/>
              </a:defRPr>
            </a:lvl1pPr>
            <a:lvl2pPr marL="742950" indent="-285750" eaLnBrk="0" hangingPunct="0">
              <a:defRPr sz="1400">
                <a:solidFill>
                  <a:schemeClr val="tx2"/>
                </a:solidFill>
                <a:latin typeface="Calibri" pitchFamily="34" charset="0"/>
              </a:defRPr>
            </a:lvl2pPr>
            <a:lvl3pPr marL="1143000" indent="-228600" eaLnBrk="0" hangingPunct="0">
              <a:defRPr sz="1400">
                <a:solidFill>
                  <a:schemeClr val="tx2"/>
                </a:solidFill>
                <a:latin typeface="Calibri" pitchFamily="34" charset="0"/>
              </a:defRPr>
            </a:lvl3pPr>
            <a:lvl4pPr marL="1600200" indent="-228600" eaLnBrk="0" hangingPunct="0">
              <a:defRPr sz="1400">
                <a:solidFill>
                  <a:schemeClr val="tx2"/>
                </a:solidFill>
                <a:latin typeface="Calibri" pitchFamily="34" charset="0"/>
              </a:defRPr>
            </a:lvl4pPr>
            <a:lvl5pPr marL="2057400" indent="-228600" eaLnBrk="0" hangingPunct="0">
              <a:defRPr sz="1400">
                <a:solidFill>
                  <a:schemeClr val="tx2"/>
                </a:solidFill>
                <a:latin typeface="Calibri" pitchFamily="34" charset="0"/>
              </a:defRPr>
            </a:lvl5pPr>
            <a:lvl6pPr marL="2514600" indent="-228600" eaLnBrk="0" fontAlgn="base" hangingPunct="0">
              <a:spcBef>
                <a:spcPct val="0"/>
              </a:spcBef>
              <a:spcAft>
                <a:spcPct val="0"/>
              </a:spcAft>
              <a:defRPr sz="1400">
                <a:solidFill>
                  <a:schemeClr val="tx2"/>
                </a:solidFill>
                <a:latin typeface="Calibri" pitchFamily="34" charset="0"/>
              </a:defRPr>
            </a:lvl6pPr>
            <a:lvl7pPr marL="2971800" indent="-228600" eaLnBrk="0" fontAlgn="base" hangingPunct="0">
              <a:spcBef>
                <a:spcPct val="0"/>
              </a:spcBef>
              <a:spcAft>
                <a:spcPct val="0"/>
              </a:spcAft>
              <a:defRPr sz="1400">
                <a:solidFill>
                  <a:schemeClr val="tx2"/>
                </a:solidFill>
                <a:latin typeface="Calibri" pitchFamily="34" charset="0"/>
              </a:defRPr>
            </a:lvl7pPr>
            <a:lvl8pPr marL="3429000" indent="-228600" eaLnBrk="0" fontAlgn="base" hangingPunct="0">
              <a:spcBef>
                <a:spcPct val="0"/>
              </a:spcBef>
              <a:spcAft>
                <a:spcPct val="0"/>
              </a:spcAft>
              <a:defRPr sz="1400">
                <a:solidFill>
                  <a:schemeClr val="tx2"/>
                </a:solidFill>
                <a:latin typeface="Calibri" pitchFamily="34" charset="0"/>
              </a:defRPr>
            </a:lvl8pPr>
            <a:lvl9pPr marL="3886200" indent="-228600" eaLnBrk="0" fontAlgn="base" hangingPunct="0">
              <a:spcBef>
                <a:spcPct val="0"/>
              </a:spcBef>
              <a:spcAft>
                <a:spcPct val="0"/>
              </a:spcAft>
              <a:defRPr sz="1400">
                <a:solidFill>
                  <a:schemeClr val="tx2"/>
                </a:solidFill>
                <a:latin typeface="Calibri" pitchFamily="34" charset="0"/>
              </a:defRPr>
            </a:lvl9pPr>
          </a:lstStyle>
          <a:p>
            <a:pPr eaLnBrk="1" hangingPunct="1"/>
            <a:r>
              <a:rPr lang="en-US" altLang="en-US" sz="1800" b="1" dirty="0"/>
              <a:t>W</a:t>
            </a:r>
            <a:r>
              <a:rPr lang="en-US" altLang="en-US" sz="1200" b="1" dirty="0"/>
              <a:t>1</a:t>
            </a:r>
            <a:endParaRPr lang="en-GB" altLang="en-US" sz="1800" b="1" dirty="0"/>
          </a:p>
        </p:txBody>
      </p:sp>
      <p:sp>
        <p:nvSpPr>
          <p:cNvPr id="14" name="TextBox 13"/>
          <p:cNvSpPr txBox="1">
            <a:spLocks noChangeArrowheads="1"/>
          </p:cNvSpPr>
          <p:nvPr/>
        </p:nvSpPr>
        <p:spPr bwMode="auto">
          <a:xfrm>
            <a:off x="1785938" y="3500438"/>
            <a:ext cx="47307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2"/>
                </a:solidFill>
                <a:latin typeface="Calibri" pitchFamily="34" charset="0"/>
              </a:defRPr>
            </a:lvl1pPr>
            <a:lvl2pPr marL="742950" indent="-285750" eaLnBrk="0" hangingPunct="0">
              <a:defRPr sz="1400">
                <a:solidFill>
                  <a:schemeClr val="tx2"/>
                </a:solidFill>
                <a:latin typeface="Calibri" pitchFamily="34" charset="0"/>
              </a:defRPr>
            </a:lvl2pPr>
            <a:lvl3pPr marL="1143000" indent="-228600" eaLnBrk="0" hangingPunct="0">
              <a:defRPr sz="1400">
                <a:solidFill>
                  <a:schemeClr val="tx2"/>
                </a:solidFill>
                <a:latin typeface="Calibri" pitchFamily="34" charset="0"/>
              </a:defRPr>
            </a:lvl3pPr>
            <a:lvl4pPr marL="1600200" indent="-228600" eaLnBrk="0" hangingPunct="0">
              <a:defRPr sz="1400">
                <a:solidFill>
                  <a:schemeClr val="tx2"/>
                </a:solidFill>
                <a:latin typeface="Calibri" pitchFamily="34" charset="0"/>
              </a:defRPr>
            </a:lvl4pPr>
            <a:lvl5pPr marL="2057400" indent="-228600" eaLnBrk="0" hangingPunct="0">
              <a:defRPr sz="1400">
                <a:solidFill>
                  <a:schemeClr val="tx2"/>
                </a:solidFill>
                <a:latin typeface="Calibri" pitchFamily="34" charset="0"/>
              </a:defRPr>
            </a:lvl5pPr>
            <a:lvl6pPr marL="2514600" indent="-228600" eaLnBrk="0" fontAlgn="base" hangingPunct="0">
              <a:spcBef>
                <a:spcPct val="0"/>
              </a:spcBef>
              <a:spcAft>
                <a:spcPct val="0"/>
              </a:spcAft>
              <a:defRPr sz="1400">
                <a:solidFill>
                  <a:schemeClr val="tx2"/>
                </a:solidFill>
                <a:latin typeface="Calibri" pitchFamily="34" charset="0"/>
              </a:defRPr>
            </a:lvl6pPr>
            <a:lvl7pPr marL="2971800" indent="-228600" eaLnBrk="0" fontAlgn="base" hangingPunct="0">
              <a:spcBef>
                <a:spcPct val="0"/>
              </a:spcBef>
              <a:spcAft>
                <a:spcPct val="0"/>
              </a:spcAft>
              <a:defRPr sz="1400">
                <a:solidFill>
                  <a:schemeClr val="tx2"/>
                </a:solidFill>
                <a:latin typeface="Calibri" pitchFamily="34" charset="0"/>
              </a:defRPr>
            </a:lvl7pPr>
            <a:lvl8pPr marL="3429000" indent="-228600" eaLnBrk="0" fontAlgn="base" hangingPunct="0">
              <a:spcBef>
                <a:spcPct val="0"/>
              </a:spcBef>
              <a:spcAft>
                <a:spcPct val="0"/>
              </a:spcAft>
              <a:defRPr sz="1400">
                <a:solidFill>
                  <a:schemeClr val="tx2"/>
                </a:solidFill>
                <a:latin typeface="Calibri" pitchFamily="34" charset="0"/>
              </a:defRPr>
            </a:lvl8pPr>
            <a:lvl9pPr marL="3886200" indent="-228600" eaLnBrk="0" fontAlgn="base" hangingPunct="0">
              <a:spcBef>
                <a:spcPct val="0"/>
              </a:spcBef>
              <a:spcAft>
                <a:spcPct val="0"/>
              </a:spcAft>
              <a:defRPr sz="1400">
                <a:solidFill>
                  <a:schemeClr val="tx2"/>
                </a:solidFill>
                <a:latin typeface="Calibri" pitchFamily="34" charset="0"/>
              </a:defRPr>
            </a:lvl9pPr>
          </a:lstStyle>
          <a:p>
            <a:pPr eaLnBrk="1" hangingPunct="1"/>
            <a:r>
              <a:rPr lang="en-US" altLang="en-US" sz="1800" b="1" dirty="0"/>
              <a:t>W</a:t>
            </a:r>
            <a:r>
              <a:rPr lang="en-US" altLang="en-US" sz="1200" b="1" dirty="0"/>
              <a:t>2</a:t>
            </a:r>
            <a:endParaRPr lang="en-GB" altLang="en-US" sz="1800" b="1" dirty="0"/>
          </a:p>
        </p:txBody>
      </p:sp>
      <p:sp>
        <p:nvSpPr>
          <p:cNvPr id="15" name="TextBox 14"/>
          <p:cNvSpPr txBox="1">
            <a:spLocks noChangeArrowheads="1"/>
          </p:cNvSpPr>
          <p:nvPr/>
        </p:nvSpPr>
        <p:spPr bwMode="auto">
          <a:xfrm>
            <a:off x="4857750" y="6072188"/>
            <a:ext cx="5461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2"/>
                </a:solidFill>
                <a:latin typeface="Calibri" pitchFamily="34" charset="0"/>
              </a:defRPr>
            </a:lvl1pPr>
            <a:lvl2pPr marL="742950" indent="-285750" eaLnBrk="0" hangingPunct="0">
              <a:defRPr sz="1400">
                <a:solidFill>
                  <a:schemeClr val="tx2"/>
                </a:solidFill>
                <a:latin typeface="Calibri" pitchFamily="34" charset="0"/>
              </a:defRPr>
            </a:lvl2pPr>
            <a:lvl3pPr marL="1143000" indent="-228600" eaLnBrk="0" hangingPunct="0">
              <a:defRPr sz="1400">
                <a:solidFill>
                  <a:schemeClr val="tx2"/>
                </a:solidFill>
                <a:latin typeface="Calibri" pitchFamily="34" charset="0"/>
              </a:defRPr>
            </a:lvl3pPr>
            <a:lvl4pPr marL="1600200" indent="-228600" eaLnBrk="0" hangingPunct="0">
              <a:defRPr sz="1400">
                <a:solidFill>
                  <a:schemeClr val="tx2"/>
                </a:solidFill>
                <a:latin typeface="Calibri" pitchFamily="34" charset="0"/>
              </a:defRPr>
            </a:lvl4pPr>
            <a:lvl5pPr marL="2057400" indent="-228600" eaLnBrk="0" hangingPunct="0">
              <a:defRPr sz="1400">
                <a:solidFill>
                  <a:schemeClr val="tx2"/>
                </a:solidFill>
                <a:latin typeface="Calibri" pitchFamily="34" charset="0"/>
              </a:defRPr>
            </a:lvl5pPr>
            <a:lvl6pPr marL="2514600" indent="-228600" eaLnBrk="0" fontAlgn="base" hangingPunct="0">
              <a:spcBef>
                <a:spcPct val="0"/>
              </a:spcBef>
              <a:spcAft>
                <a:spcPct val="0"/>
              </a:spcAft>
              <a:defRPr sz="1400">
                <a:solidFill>
                  <a:schemeClr val="tx2"/>
                </a:solidFill>
                <a:latin typeface="Calibri" pitchFamily="34" charset="0"/>
              </a:defRPr>
            </a:lvl6pPr>
            <a:lvl7pPr marL="2971800" indent="-228600" eaLnBrk="0" fontAlgn="base" hangingPunct="0">
              <a:spcBef>
                <a:spcPct val="0"/>
              </a:spcBef>
              <a:spcAft>
                <a:spcPct val="0"/>
              </a:spcAft>
              <a:defRPr sz="1400">
                <a:solidFill>
                  <a:schemeClr val="tx2"/>
                </a:solidFill>
                <a:latin typeface="Calibri" pitchFamily="34" charset="0"/>
              </a:defRPr>
            </a:lvl7pPr>
            <a:lvl8pPr marL="3429000" indent="-228600" eaLnBrk="0" fontAlgn="base" hangingPunct="0">
              <a:spcBef>
                <a:spcPct val="0"/>
              </a:spcBef>
              <a:spcAft>
                <a:spcPct val="0"/>
              </a:spcAft>
              <a:defRPr sz="1400">
                <a:solidFill>
                  <a:schemeClr val="tx2"/>
                </a:solidFill>
                <a:latin typeface="Calibri" pitchFamily="34" charset="0"/>
              </a:defRPr>
            </a:lvl8pPr>
            <a:lvl9pPr marL="3886200" indent="-228600" eaLnBrk="0" fontAlgn="base" hangingPunct="0">
              <a:spcBef>
                <a:spcPct val="0"/>
              </a:spcBef>
              <a:spcAft>
                <a:spcPct val="0"/>
              </a:spcAft>
              <a:defRPr sz="1400">
                <a:solidFill>
                  <a:schemeClr val="tx2"/>
                </a:solidFill>
                <a:latin typeface="Calibri" pitchFamily="34" charset="0"/>
              </a:defRPr>
            </a:lvl9pPr>
          </a:lstStyle>
          <a:p>
            <a:pPr eaLnBrk="1" hangingPunct="1"/>
            <a:r>
              <a:rPr lang="en-US" altLang="en-US" sz="1800" b="1" dirty="0"/>
              <a:t>Qd</a:t>
            </a:r>
            <a:r>
              <a:rPr lang="en-US" altLang="en-US" sz="1200" b="1" dirty="0"/>
              <a:t>1</a:t>
            </a:r>
            <a:endParaRPr lang="en-GB" altLang="en-US" sz="1800" b="1" dirty="0"/>
          </a:p>
        </p:txBody>
      </p:sp>
      <p:sp>
        <p:nvSpPr>
          <p:cNvPr id="16" name="TextBox 15"/>
          <p:cNvSpPr txBox="1">
            <a:spLocks noChangeArrowheads="1"/>
          </p:cNvSpPr>
          <p:nvPr/>
        </p:nvSpPr>
        <p:spPr bwMode="auto">
          <a:xfrm>
            <a:off x="4143375" y="6072188"/>
            <a:ext cx="5461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2"/>
                </a:solidFill>
                <a:latin typeface="Calibri" pitchFamily="34" charset="0"/>
              </a:defRPr>
            </a:lvl1pPr>
            <a:lvl2pPr marL="742950" indent="-285750" eaLnBrk="0" hangingPunct="0">
              <a:defRPr sz="1400">
                <a:solidFill>
                  <a:schemeClr val="tx2"/>
                </a:solidFill>
                <a:latin typeface="Calibri" pitchFamily="34" charset="0"/>
              </a:defRPr>
            </a:lvl2pPr>
            <a:lvl3pPr marL="1143000" indent="-228600" eaLnBrk="0" hangingPunct="0">
              <a:defRPr sz="1400">
                <a:solidFill>
                  <a:schemeClr val="tx2"/>
                </a:solidFill>
                <a:latin typeface="Calibri" pitchFamily="34" charset="0"/>
              </a:defRPr>
            </a:lvl3pPr>
            <a:lvl4pPr marL="1600200" indent="-228600" eaLnBrk="0" hangingPunct="0">
              <a:defRPr sz="1400">
                <a:solidFill>
                  <a:schemeClr val="tx2"/>
                </a:solidFill>
                <a:latin typeface="Calibri" pitchFamily="34" charset="0"/>
              </a:defRPr>
            </a:lvl4pPr>
            <a:lvl5pPr marL="2057400" indent="-228600" eaLnBrk="0" hangingPunct="0">
              <a:defRPr sz="1400">
                <a:solidFill>
                  <a:schemeClr val="tx2"/>
                </a:solidFill>
                <a:latin typeface="Calibri" pitchFamily="34" charset="0"/>
              </a:defRPr>
            </a:lvl5pPr>
            <a:lvl6pPr marL="2514600" indent="-228600" eaLnBrk="0" fontAlgn="base" hangingPunct="0">
              <a:spcBef>
                <a:spcPct val="0"/>
              </a:spcBef>
              <a:spcAft>
                <a:spcPct val="0"/>
              </a:spcAft>
              <a:defRPr sz="1400">
                <a:solidFill>
                  <a:schemeClr val="tx2"/>
                </a:solidFill>
                <a:latin typeface="Calibri" pitchFamily="34" charset="0"/>
              </a:defRPr>
            </a:lvl6pPr>
            <a:lvl7pPr marL="2971800" indent="-228600" eaLnBrk="0" fontAlgn="base" hangingPunct="0">
              <a:spcBef>
                <a:spcPct val="0"/>
              </a:spcBef>
              <a:spcAft>
                <a:spcPct val="0"/>
              </a:spcAft>
              <a:defRPr sz="1400">
                <a:solidFill>
                  <a:schemeClr val="tx2"/>
                </a:solidFill>
                <a:latin typeface="Calibri" pitchFamily="34" charset="0"/>
              </a:defRPr>
            </a:lvl7pPr>
            <a:lvl8pPr marL="3429000" indent="-228600" eaLnBrk="0" fontAlgn="base" hangingPunct="0">
              <a:spcBef>
                <a:spcPct val="0"/>
              </a:spcBef>
              <a:spcAft>
                <a:spcPct val="0"/>
              </a:spcAft>
              <a:defRPr sz="1400">
                <a:solidFill>
                  <a:schemeClr val="tx2"/>
                </a:solidFill>
                <a:latin typeface="Calibri" pitchFamily="34" charset="0"/>
              </a:defRPr>
            </a:lvl8pPr>
            <a:lvl9pPr marL="3886200" indent="-228600" eaLnBrk="0" fontAlgn="base" hangingPunct="0">
              <a:spcBef>
                <a:spcPct val="0"/>
              </a:spcBef>
              <a:spcAft>
                <a:spcPct val="0"/>
              </a:spcAft>
              <a:defRPr sz="1400">
                <a:solidFill>
                  <a:schemeClr val="tx2"/>
                </a:solidFill>
                <a:latin typeface="Calibri" pitchFamily="34" charset="0"/>
              </a:defRPr>
            </a:lvl9pPr>
          </a:lstStyle>
          <a:p>
            <a:pPr eaLnBrk="1" hangingPunct="1"/>
            <a:r>
              <a:rPr lang="en-US" altLang="en-US" sz="1800" b="1" dirty="0"/>
              <a:t>Qd</a:t>
            </a:r>
            <a:r>
              <a:rPr lang="en-US" altLang="en-US" sz="1200" b="1" dirty="0"/>
              <a:t>2</a:t>
            </a:r>
            <a:endParaRPr lang="en-GB" altLang="en-US" sz="1800" b="1" dirty="0"/>
          </a:p>
        </p:txBody>
      </p:sp>
      <p:cxnSp>
        <p:nvCxnSpPr>
          <p:cNvPr id="17" name="Straight Arrow Connector 16"/>
          <p:cNvCxnSpPr/>
          <p:nvPr/>
        </p:nvCxnSpPr>
        <p:spPr bwMode="auto">
          <a:xfrm rot="5400000" flipH="1" flipV="1">
            <a:off x="1070769" y="3929857"/>
            <a:ext cx="714375" cy="1587"/>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8" name="Straight Arrow Connector 17"/>
          <p:cNvCxnSpPr/>
          <p:nvPr/>
        </p:nvCxnSpPr>
        <p:spPr bwMode="auto">
          <a:xfrm rot="10800000">
            <a:off x="4357688" y="6500813"/>
            <a:ext cx="785812" cy="1587"/>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9" name="Straight Connector 18"/>
          <p:cNvCxnSpPr/>
          <p:nvPr/>
        </p:nvCxnSpPr>
        <p:spPr bwMode="auto">
          <a:xfrm>
            <a:off x="2571750" y="2357438"/>
            <a:ext cx="4286250" cy="3143250"/>
          </a:xfrm>
          <a:prstGeom prst="line">
            <a:avLst/>
          </a:prstGeom>
          <a:ln>
            <a:solidFill>
              <a:srgbClr val="FF0000"/>
            </a:solidFill>
            <a:headEnd type="none" w="med" len="med"/>
            <a:tailEnd type="none" w="med" len="med"/>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7161777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5" name="Picture 4"/>
          <p:cNvPicPr>
            <a:picLocks noChangeAspect="1"/>
          </p:cNvPicPr>
          <p:nvPr/>
        </p:nvPicPr>
        <p:blipFill>
          <a:blip r:embed="rId2"/>
          <a:stretch>
            <a:fillRect/>
          </a:stretch>
        </p:blipFill>
        <p:spPr>
          <a:xfrm>
            <a:off x="914400" y="0"/>
            <a:ext cx="6858000" cy="6858000"/>
          </a:xfrm>
          <a:prstGeom prst="rect">
            <a:avLst/>
          </a:prstGeom>
        </p:spPr>
      </p:pic>
    </p:spTree>
    <p:extLst>
      <p:ext uri="{BB962C8B-B14F-4D97-AF65-F5344CB8AC3E}">
        <p14:creationId xmlns:p14="http://schemas.microsoft.com/office/powerpoint/2010/main" val="17549906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00">
            <a:alpha val="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1143000"/>
          </a:xfrm>
        </p:spPr>
        <p:txBody>
          <a:bodyPr>
            <a:normAutofit fontScale="90000"/>
          </a:bodyPr>
          <a:lstStyle/>
          <a:p>
            <a:r>
              <a:rPr lang="en-GB" b="1" dirty="0" smtClean="0"/>
              <a:t>Pedro and his Wheelbarrow Business</a:t>
            </a:r>
            <a:br>
              <a:rPr lang="en-GB" b="1" dirty="0" smtClean="0"/>
            </a:br>
            <a:r>
              <a:rPr lang="en-GB" sz="2700" b="1" dirty="0" smtClean="0">
                <a:solidFill>
                  <a:srgbClr val="FF0000"/>
                </a:solidFill>
              </a:rPr>
              <a:t>Calculating MPP and MRP</a:t>
            </a:r>
            <a:endParaRPr lang="en-GB" sz="2700" b="1" dirty="0">
              <a:solidFill>
                <a:srgbClr val="FF0000"/>
              </a:solidFill>
            </a:endParaRPr>
          </a:p>
        </p:txBody>
      </p:sp>
      <p:pic>
        <p:nvPicPr>
          <p:cNvPr id="5" name="Content Placeholder 4" descr="pedr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77000" y="2600960"/>
            <a:ext cx="2133600" cy="2590800"/>
          </a:xfrm>
          <a:prstGeom prst="rect">
            <a:avLst/>
          </a:prstGeom>
          <a:noFill/>
          <a:ln>
            <a:noFill/>
          </a:ln>
        </p:spPr>
      </p:pic>
      <p:sp>
        <p:nvSpPr>
          <p:cNvPr id="6" name="TextBox 5"/>
          <p:cNvSpPr txBox="1"/>
          <p:nvPr/>
        </p:nvSpPr>
        <p:spPr>
          <a:xfrm>
            <a:off x="7119164" y="4839507"/>
            <a:ext cx="849271" cy="369332"/>
          </a:xfrm>
          <a:prstGeom prst="rect">
            <a:avLst/>
          </a:prstGeom>
          <a:solidFill>
            <a:schemeClr val="bg1"/>
          </a:solidFill>
        </p:spPr>
        <p:txBody>
          <a:bodyPr wrap="none" rtlCol="0">
            <a:spAutoFit/>
          </a:bodyPr>
          <a:lstStyle/>
          <a:p>
            <a:r>
              <a:rPr lang="en-GB" b="1" dirty="0" smtClean="0"/>
              <a:t>PEDRO</a:t>
            </a:r>
            <a:endParaRPr lang="en-GB" b="1" dirty="0"/>
          </a:p>
        </p:txBody>
      </p:sp>
      <p:graphicFrame>
        <p:nvGraphicFramePr>
          <p:cNvPr id="7" name="Table 6"/>
          <p:cNvGraphicFramePr>
            <a:graphicFrameLocks noGrp="1"/>
          </p:cNvGraphicFramePr>
          <p:nvPr>
            <p:extLst>
              <p:ext uri="{D42A27DB-BD31-4B8C-83A1-F6EECF244321}">
                <p14:modId xmlns:p14="http://schemas.microsoft.com/office/powerpoint/2010/main" val="2674313082"/>
              </p:ext>
            </p:extLst>
          </p:nvPr>
        </p:nvGraphicFramePr>
        <p:xfrm>
          <a:off x="136119" y="1292772"/>
          <a:ext cx="6112281" cy="5476240"/>
        </p:xfrm>
        <a:graphic>
          <a:graphicData uri="http://schemas.openxmlformats.org/drawingml/2006/table">
            <a:tbl>
              <a:tblPr firstRow="1" bandRow="1">
                <a:tableStyleId>{5940675A-B579-460E-94D1-54222C63F5DA}</a:tableStyleId>
              </a:tblPr>
              <a:tblGrid>
                <a:gridCol w="680119"/>
                <a:gridCol w="1010513"/>
                <a:gridCol w="1105412"/>
                <a:gridCol w="1166391"/>
                <a:gridCol w="1160560"/>
                <a:gridCol w="989286"/>
              </a:tblGrid>
              <a:tr h="370840">
                <a:tc>
                  <a:txBody>
                    <a:bodyPr/>
                    <a:lstStyle/>
                    <a:p>
                      <a:pPr algn="ctr"/>
                      <a:r>
                        <a:rPr lang="en-GB" sz="2000" b="1" dirty="0" smtClean="0"/>
                        <a:t>1</a:t>
                      </a:r>
                      <a:endParaRPr lang="en-GB" sz="2000" b="1" dirty="0"/>
                    </a:p>
                  </a:txBody>
                  <a:tcPr anchor="ctr">
                    <a:solidFill>
                      <a:schemeClr val="bg1">
                        <a:lumMod val="65000"/>
                      </a:schemeClr>
                    </a:solidFill>
                  </a:tcPr>
                </a:tc>
                <a:tc>
                  <a:txBody>
                    <a:bodyPr/>
                    <a:lstStyle/>
                    <a:p>
                      <a:pPr algn="ctr"/>
                      <a:r>
                        <a:rPr lang="en-GB" sz="2000" b="1" dirty="0" smtClean="0"/>
                        <a:t>2</a:t>
                      </a:r>
                      <a:endParaRPr lang="en-GB" sz="2000" b="1" dirty="0"/>
                    </a:p>
                  </a:txBody>
                  <a:tcPr anchor="ctr">
                    <a:solidFill>
                      <a:schemeClr val="bg1">
                        <a:lumMod val="65000"/>
                      </a:schemeClr>
                    </a:solidFill>
                  </a:tcPr>
                </a:tc>
                <a:tc>
                  <a:txBody>
                    <a:bodyPr/>
                    <a:lstStyle/>
                    <a:p>
                      <a:pPr algn="ctr"/>
                      <a:r>
                        <a:rPr lang="en-GB" sz="2000" b="1" dirty="0" smtClean="0"/>
                        <a:t>3</a:t>
                      </a:r>
                      <a:endParaRPr lang="en-GB" sz="2000" b="1" dirty="0"/>
                    </a:p>
                  </a:txBody>
                  <a:tcPr anchor="ctr">
                    <a:solidFill>
                      <a:schemeClr val="bg1">
                        <a:lumMod val="65000"/>
                      </a:schemeClr>
                    </a:solidFill>
                  </a:tcPr>
                </a:tc>
                <a:tc>
                  <a:txBody>
                    <a:bodyPr/>
                    <a:lstStyle/>
                    <a:p>
                      <a:pPr algn="ctr"/>
                      <a:r>
                        <a:rPr lang="en-GB" sz="2000" b="1" dirty="0" smtClean="0"/>
                        <a:t>4</a:t>
                      </a:r>
                      <a:endParaRPr lang="en-GB" sz="2000" b="1" dirty="0"/>
                    </a:p>
                  </a:txBody>
                  <a:tcPr anchor="ctr">
                    <a:solidFill>
                      <a:schemeClr val="bg1">
                        <a:lumMod val="65000"/>
                      </a:schemeClr>
                    </a:solidFill>
                  </a:tcPr>
                </a:tc>
                <a:tc>
                  <a:txBody>
                    <a:bodyPr/>
                    <a:lstStyle/>
                    <a:p>
                      <a:pPr algn="ctr"/>
                      <a:r>
                        <a:rPr lang="en-GB" sz="2000" b="1" dirty="0" smtClean="0"/>
                        <a:t>5</a:t>
                      </a:r>
                      <a:endParaRPr lang="en-GB" sz="2000" b="1" dirty="0"/>
                    </a:p>
                  </a:txBody>
                  <a:tcPr anchor="ctr">
                    <a:solidFill>
                      <a:schemeClr val="bg1">
                        <a:lumMod val="65000"/>
                      </a:schemeClr>
                    </a:solidFill>
                  </a:tcPr>
                </a:tc>
                <a:tc>
                  <a:txBody>
                    <a:bodyPr/>
                    <a:lstStyle/>
                    <a:p>
                      <a:pPr algn="ctr"/>
                      <a:r>
                        <a:rPr lang="en-GB" sz="2000" b="1" dirty="0" smtClean="0"/>
                        <a:t>6</a:t>
                      </a:r>
                      <a:endParaRPr lang="en-GB" sz="2000" b="1" dirty="0"/>
                    </a:p>
                  </a:txBody>
                  <a:tcPr anchor="ctr">
                    <a:solidFill>
                      <a:schemeClr val="bg1">
                        <a:lumMod val="65000"/>
                      </a:schemeClr>
                    </a:solidFill>
                  </a:tcPr>
                </a:tc>
              </a:tr>
              <a:tr h="370840">
                <a:tc>
                  <a:txBody>
                    <a:bodyPr/>
                    <a:lstStyle/>
                    <a:p>
                      <a:r>
                        <a:rPr lang="en-GB" sz="1200" b="1" dirty="0" smtClean="0"/>
                        <a:t>Size</a:t>
                      </a:r>
                      <a:r>
                        <a:rPr lang="en-GB" sz="1200" b="1" baseline="0" dirty="0" smtClean="0"/>
                        <a:t> of Labour Force</a:t>
                      </a:r>
                      <a:endParaRPr lang="en-GB" sz="1200" b="1" dirty="0"/>
                    </a:p>
                  </a:txBody>
                  <a:tcPr anchor="ctr">
                    <a:solidFill>
                      <a:schemeClr val="bg1">
                        <a:lumMod val="65000"/>
                      </a:schemeClr>
                    </a:solidFill>
                  </a:tcPr>
                </a:tc>
                <a:tc>
                  <a:txBody>
                    <a:bodyPr/>
                    <a:lstStyle/>
                    <a:p>
                      <a:r>
                        <a:rPr lang="en-GB" sz="1200" b="1" dirty="0" smtClean="0"/>
                        <a:t>Total Physical Product of Labour </a:t>
                      </a:r>
                      <a:r>
                        <a:rPr lang="en-GB" sz="1000" b="1" dirty="0" smtClean="0"/>
                        <a:t>(wheel barrow</a:t>
                      </a:r>
                      <a:r>
                        <a:rPr lang="en-GB" sz="1000" b="1" baseline="0" dirty="0" smtClean="0"/>
                        <a:t> per week)</a:t>
                      </a:r>
                      <a:endParaRPr lang="en-GB" sz="1000" b="1" dirty="0"/>
                    </a:p>
                  </a:txBody>
                  <a:tcPr anchor="ctr">
                    <a:solidFill>
                      <a:schemeClr val="bg1">
                        <a:lumMod val="65000"/>
                      </a:schemeClr>
                    </a:solidFill>
                  </a:tcPr>
                </a:tc>
                <a:tc>
                  <a:txBody>
                    <a:bodyPr/>
                    <a:lstStyle/>
                    <a:p>
                      <a:r>
                        <a:rPr lang="en-GB" sz="1200" b="1" dirty="0" smtClean="0"/>
                        <a:t>Marginal Physical Product</a:t>
                      </a:r>
                      <a:endParaRPr lang="en-GB" sz="1200" b="1" dirty="0"/>
                    </a:p>
                  </a:txBody>
                  <a:tcPr anchor="ctr">
                    <a:solidFill>
                      <a:schemeClr val="bg1">
                        <a:lumMod val="65000"/>
                      </a:schemeClr>
                    </a:solidFill>
                  </a:tcPr>
                </a:tc>
                <a:tc>
                  <a:txBody>
                    <a:bodyPr/>
                    <a:lstStyle/>
                    <a:p>
                      <a:r>
                        <a:rPr lang="en-GB" sz="1200" b="1" dirty="0" smtClean="0"/>
                        <a:t>Marginal Revenue Product if</a:t>
                      </a:r>
                      <a:r>
                        <a:rPr lang="en-GB" sz="1200" b="1" baseline="0" dirty="0" smtClean="0"/>
                        <a:t> wheelbarrows were £20 each</a:t>
                      </a:r>
                      <a:endParaRPr lang="en-GB" sz="1200" b="1" dirty="0"/>
                    </a:p>
                  </a:txBody>
                  <a:tcPr anchor="ctr">
                    <a:solidFill>
                      <a:schemeClr val="bg1">
                        <a:lumMod val="65000"/>
                      </a:schemeClr>
                    </a:solidFill>
                  </a:tcPr>
                </a:tc>
                <a:tc>
                  <a:txBody>
                    <a:bodyPr/>
                    <a:lstStyle/>
                    <a:p>
                      <a:r>
                        <a:rPr lang="en-GB" sz="1200" b="1" dirty="0" smtClean="0"/>
                        <a:t>Marginal Revenue Product if wheelbarrows were now £10</a:t>
                      </a:r>
                      <a:endParaRPr lang="en-GB" sz="1200" b="1" dirty="0"/>
                    </a:p>
                  </a:txBody>
                  <a:tcPr anchor="ctr">
                    <a:solidFill>
                      <a:schemeClr val="bg1">
                        <a:lumMod val="6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t>Marginal Revenue Product at</a:t>
                      </a:r>
                      <a:r>
                        <a:rPr lang="en-GB" sz="1200" b="1" baseline="0" dirty="0" smtClean="0"/>
                        <a:t> £10 (because of whipping the workers)</a:t>
                      </a:r>
                      <a:endParaRPr lang="en-GB" sz="1200" b="1" dirty="0" smtClean="0"/>
                    </a:p>
                  </a:txBody>
                  <a:tcPr anchor="ctr">
                    <a:solidFill>
                      <a:schemeClr val="bg1">
                        <a:lumMod val="65000"/>
                      </a:schemeClr>
                    </a:solidFill>
                  </a:tcPr>
                </a:tc>
              </a:tr>
              <a:tr h="370840">
                <a:tc>
                  <a:txBody>
                    <a:bodyPr/>
                    <a:lstStyle/>
                    <a:p>
                      <a:pPr algn="ctr"/>
                      <a:r>
                        <a:rPr lang="en-GB" b="0" dirty="0" smtClean="0"/>
                        <a:t>0</a:t>
                      </a:r>
                      <a:endParaRPr lang="en-GB" b="0" dirty="0"/>
                    </a:p>
                  </a:txBody>
                  <a:tcPr anchor="ctr"/>
                </a:tc>
                <a:tc>
                  <a:txBody>
                    <a:bodyPr/>
                    <a:lstStyle/>
                    <a:p>
                      <a:pPr algn="ctr"/>
                      <a:r>
                        <a:rPr lang="en-GB" b="0" dirty="0" smtClean="0"/>
                        <a:t>0</a:t>
                      </a:r>
                      <a:endParaRPr lang="en-GB" b="0" dirty="0"/>
                    </a:p>
                  </a:txBody>
                  <a:tcPr anchor="ctr"/>
                </a:tc>
                <a:tc>
                  <a:txBody>
                    <a:bodyPr/>
                    <a:lstStyle/>
                    <a:p>
                      <a:pPr algn="ctr"/>
                      <a:r>
                        <a:rPr lang="en-GB" b="0" dirty="0" smtClean="0"/>
                        <a:t>0</a:t>
                      </a:r>
                      <a:endParaRPr lang="en-GB" b="0" dirty="0"/>
                    </a:p>
                  </a:txBody>
                  <a:tcPr anchor="ctr"/>
                </a:tc>
                <a:tc>
                  <a:txBody>
                    <a:bodyPr/>
                    <a:lstStyle/>
                    <a:p>
                      <a:pPr algn="ctr"/>
                      <a:r>
                        <a:rPr lang="en-GB" b="0" dirty="0" smtClean="0">
                          <a:solidFill>
                            <a:schemeClr val="tx1"/>
                          </a:solidFill>
                        </a:rPr>
                        <a:t>0</a:t>
                      </a:r>
                      <a:endParaRPr lang="en-GB" b="0" dirty="0">
                        <a:solidFill>
                          <a:schemeClr val="tx1"/>
                        </a:solidFill>
                      </a:endParaRPr>
                    </a:p>
                  </a:txBody>
                  <a:tcPr anchor="ctr"/>
                </a:tc>
                <a:tc>
                  <a:txBody>
                    <a:bodyPr/>
                    <a:lstStyle/>
                    <a:p>
                      <a:pPr algn="ctr"/>
                      <a:r>
                        <a:rPr lang="en-GB" b="0" dirty="0" smtClean="0">
                          <a:solidFill>
                            <a:schemeClr val="tx1"/>
                          </a:solidFill>
                        </a:rPr>
                        <a:t>0</a:t>
                      </a:r>
                      <a:endParaRPr lang="en-GB" b="0" dirty="0">
                        <a:solidFill>
                          <a:schemeClr val="tx1"/>
                        </a:solidFill>
                      </a:endParaRPr>
                    </a:p>
                  </a:txBody>
                  <a:tcPr anchor="ctr"/>
                </a:tc>
                <a:tc>
                  <a:txBody>
                    <a:bodyPr/>
                    <a:lstStyle/>
                    <a:p>
                      <a:pPr algn="ctr"/>
                      <a:r>
                        <a:rPr lang="en-GB" b="0" dirty="0" smtClean="0">
                          <a:solidFill>
                            <a:schemeClr val="tx1"/>
                          </a:solidFill>
                        </a:rPr>
                        <a:t>0</a:t>
                      </a:r>
                      <a:endParaRPr lang="en-GB" b="0" dirty="0">
                        <a:solidFill>
                          <a:schemeClr val="tx1"/>
                        </a:solidFill>
                      </a:endParaRPr>
                    </a:p>
                  </a:txBody>
                  <a:tcPr anchor="ctr"/>
                </a:tc>
              </a:tr>
              <a:tr h="370840">
                <a:tc>
                  <a:txBody>
                    <a:bodyPr/>
                    <a:lstStyle/>
                    <a:p>
                      <a:pPr algn="ctr"/>
                      <a:r>
                        <a:rPr lang="en-GB" dirty="0" smtClean="0"/>
                        <a:t>1</a:t>
                      </a:r>
                      <a:endParaRPr lang="en-GB" b="1" dirty="0"/>
                    </a:p>
                  </a:txBody>
                  <a:tcPr anchor="ctr"/>
                </a:tc>
                <a:tc>
                  <a:txBody>
                    <a:bodyPr/>
                    <a:lstStyle/>
                    <a:p>
                      <a:pPr algn="ctr"/>
                      <a:r>
                        <a:rPr lang="en-GB" dirty="0" smtClean="0"/>
                        <a:t>5</a:t>
                      </a:r>
                      <a:endParaRPr lang="en-GB" b="1" dirty="0"/>
                    </a:p>
                  </a:txBody>
                  <a:tcPr anchor="ctr"/>
                </a:tc>
                <a:tc>
                  <a:txBody>
                    <a:bodyPr/>
                    <a:lstStyle/>
                    <a:p>
                      <a:pPr algn="ctr"/>
                      <a:r>
                        <a:rPr lang="en-GB" b="1" dirty="0" smtClean="0"/>
                        <a:t>5</a:t>
                      </a:r>
                      <a:endParaRPr lang="en-GB" b="1" dirty="0"/>
                    </a:p>
                  </a:txBody>
                  <a:tcPr anchor="ctr"/>
                </a:tc>
                <a:tc>
                  <a:txBody>
                    <a:bodyPr/>
                    <a:lstStyle/>
                    <a:p>
                      <a:pPr algn="ctr"/>
                      <a:r>
                        <a:rPr lang="en-GB" b="1" dirty="0" smtClean="0">
                          <a:solidFill>
                            <a:schemeClr val="tx1"/>
                          </a:solidFill>
                        </a:rPr>
                        <a:t>£100</a:t>
                      </a:r>
                      <a:endParaRPr lang="en-GB" b="1" dirty="0">
                        <a:solidFill>
                          <a:schemeClr val="tx1"/>
                        </a:solidFill>
                      </a:endParaRPr>
                    </a:p>
                  </a:txBody>
                  <a:tcPr anchor="ctr"/>
                </a:tc>
                <a:tc>
                  <a:txBody>
                    <a:bodyPr/>
                    <a:lstStyle/>
                    <a:p>
                      <a:pPr algn="ctr"/>
                      <a:endParaRPr lang="en-GB" b="1" dirty="0">
                        <a:solidFill>
                          <a:schemeClr val="tx1"/>
                        </a:solidFill>
                      </a:endParaRPr>
                    </a:p>
                  </a:txBody>
                  <a:tcPr anchor="ctr"/>
                </a:tc>
                <a:tc>
                  <a:txBody>
                    <a:bodyPr/>
                    <a:lstStyle/>
                    <a:p>
                      <a:pPr algn="ctr"/>
                      <a:endParaRPr lang="en-GB" b="1" dirty="0">
                        <a:solidFill>
                          <a:schemeClr val="tx1"/>
                        </a:solidFill>
                      </a:endParaRPr>
                    </a:p>
                  </a:txBody>
                  <a:tcPr anchor="ctr"/>
                </a:tc>
              </a:tr>
              <a:tr h="370840">
                <a:tc>
                  <a:txBody>
                    <a:bodyPr/>
                    <a:lstStyle/>
                    <a:p>
                      <a:pPr algn="ctr"/>
                      <a:r>
                        <a:rPr lang="en-GB" dirty="0" smtClean="0"/>
                        <a:t>2</a:t>
                      </a:r>
                      <a:endParaRPr lang="en-GB" b="1" dirty="0"/>
                    </a:p>
                  </a:txBody>
                  <a:tcPr anchor="ctr"/>
                </a:tc>
                <a:tc>
                  <a:txBody>
                    <a:bodyPr/>
                    <a:lstStyle/>
                    <a:p>
                      <a:pPr algn="ctr"/>
                      <a:r>
                        <a:rPr lang="en-GB" dirty="0" smtClean="0"/>
                        <a:t>12</a:t>
                      </a:r>
                      <a:endParaRPr lang="en-GB" b="1" dirty="0"/>
                    </a:p>
                  </a:txBody>
                  <a:tcPr anchor="ctr"/>
                </a:tc>
                <a:tc>
                  <a:txBody>
                    <a:bodyPr/>
                    <a:lstStyle/>
                    <a:p>
                      <a:pPr algn="ctr"/>
                      <a:r>
                        <a:rPr lang="en-GB" b="1" dirty="0" smtClean="0"/>
                        <a:t>7</a:t>
                      </a:r>
                      <a:endParaRPr lang="en-GB" b="1" dirty="0"/>
                    </a:p>
                  </a:txBody>
                  <a:tcPr anchor="ctr"/>
                </a:tc>
                <a:tc>
                  <a:txBody>
                    <a:bodyPr/>
                    <a:lstStyle/>
                    <a:p>
                      <a:pPr algn="ctr"/>
                      <a:r>
                        <a:rPr lang="en-GB" b="1" dirty="0" smtClean="0">
                          <a:solidFill>
                            <a:schemeClr val="tx1"/>
                          </a:solidFill>
                        </a:rPr>
                        <a:t>£140</a:t>
                      </a:r>
                      <a:endParaRPr lang="en-GB" b="1" dirty="0">
                        <a:solidFill>
                          <a:schemeClr val="tx1"/>
                        </a:solidFill>
                      </a:endParaRPr>
                    </a:p>
                  </a:txBody>
                  <a:tcPr anchor="ctr"/>
                </a:tc>
                <a:tc>
                  <a:txBody>
                    <a:bodyPr/>
                    <a:lstStyle/>
                    <a:p>
                      <a:pPr algn="ctr"/>
                      <a:endParaRPr lang="en-GB" b="1" dirty="0">
                        <a:solidFill>
                          <a:schemeClr val="tx1"/>
                        </a:solidFill>
                      </a:endParaRPr>
                    </a:p>
                  </a:txBody>
                  <a:tcPr anchor="ctr"/>
                </a:tc>
                <a:tc>
                  <a:txBody>
                    <a:bodyPr/>
                    <a:lstStyle/>
                    <a:p>
                      <a:pPr algn="ctr"/>
                      <a:endParaRPr lang="en-GB" b="1" dirty="0">
                        <a:solidFill>
                          <a:schemeClr val="tx1"/>
                        </a:solidFill>
                      </a:endParaRPr>
                    </a:p>
                  </a:txBody>
                  <a:tcPr anchor="ctr"/>
                </a:tc>
              </a:tr>
              <a:tr h="370840">
                <a:tc>
                  <a:txBody>
                    <a:bodyPr/>
                    <a:lstStyle/>
                    <a:p>
                      <a:pPr algn="ctr"/>
                      <a:r>
                        <a:rPr lang="en-GB" dirty="0" smtClean="0"/>
                        <a:t>3</a:t>
                      </a:r>
                      <a:endParaRPr lang="en-GB" b="1" dirty="0"/>
                    </a:p>
                  </a:txBody>
                  <a:tcPr anchor="ctr"/>
                </a:tc>
                <a:tc>
                  <a:txBody>
                    <a:bodyPr/>
                    <a:lstStyle/>
                    <a:p>
                      <a:pPr algn="ctr"/>
                      <a:r>
                        <a:rPr lang="en-GB" dirty="0" smtClean="0"/>
                        <a:t>21</a:t>
                      </a:r>
                      <a:endParaRPr lang="en-GB" b="1" dirty="0"/>
                    </a:p>
                  </a:txBody>
                  <a:tcPr anchor="ctr"/>
                </a:tc>
                <a:tc>
                  <a:txBody>
                    <a:bodyPr/>
                    <a:lstStyle/>
                    <a:p>
                      <a:pPr algn="ctr"/>
                      <a:r>
                        <a:rPr lang="en-GB" b="1" dirty="0" smtClean="0"/>
                        <a:t>9</a:t>
                      </a:r>
                      <a:endParaRPr lang="en-GB" b="1" dirty="0"/>
                    </a:p>
                  </a:txBody>
                  <a:tcPr anchor="ctr"/>
                </a:tc>
                <a:tc>
                  <a:txBody>
                    <a:bodyPr/>
                    <a:lstStyle/>
                    <a:p>
                      <a:pPr algn="ctr"/>
                      <a:r>
                        <a:rPr lang="en-GB" b="1" dirty="0" smtClean="0">
                          <a:solidFill>
                            <a:schemeClr val="tx1"/>
                          </a:solidFill>
                        </a:rPr>
                        <a:t>£180</a:t>
                      </a:r>
                      <a:endParaRPr lang="en-GB" b="1" dirty="0">
                        <a:solidFill>
                          <a:schemeClr val="tx1"/>
                        </a:solidFill>
                      </a:endParaRPr>
                    </a:p>
                  </a:txBody>
                  <a:tcPr anchor="ctr"/>
                </a:tc>
                <a:tc>
                  <a:txBody>
                    <a:bodyPr/>
                    <a:lstStyle/>
                    <a:p>
                      <a:pPr algn="ctr"/>
                      <a:endParaRPr lang="en-GB" b="1" dirty="0">
                        <a:solidFill>
                          <a:schemeClr val="tx1"/>
                        </a:solidFill>
                      </a:endParaRPr>
                    </a:p>
                  </a:txBody>
                  <a:tcPr anchor="ctr"/>
                </a:tc>
                <a:tc>
                  <a:txBody>
                    <a:bodyPr/>
                    <a:lstStyle/>
                    <a:p>
                      <a:pPr algn="ctr"/>
                      <a:endParaRPr lang="en-GB" b="1" dirty="0">
                        <a:solidFill>
                          <a:schemeClr val="tx1"/>
                        </a:solidFill>
                      </a:endParaRPr>
                    </a:p>
                  </a:txBody>
                  <a:tcPr anchor="ctr"/>
                </a:tc>
              </a:tr>
              <a:tr h="370840">
                <a:tc>
                  <a:txBody>
                    <a:bodyPr/>
                    <a:lstStyle/>
                    <a:p>
                      <a:pPr algn="ctr"/>
                      <a:r>
                        <a:rPr lang="en-GB" dirty="0" smtClean="0"/>
                        <a:t>4</a:t>
                      </a:r>
                      <a:endParaRPr lang="en-GB" b="1" dirty="0"/>
                    </a:p>
                  </a:txBody>
                  <a:tcPr anchor="ctr"/>
                </a:tc>
                <a:tc>
                  <a:txBody>
                    <a:bodyPr/>
                    <a:lstStyle/>
                    <a:p>
                      <a:pPr algn="ctr"/>
                      <a:r>
                        <a:rPr lang="en-GB" dirty="0" smtClean="0"/>
                        <a:t>31</a:t>
                      </a:r>
                      <a:endParaRPr lang="en-GB" b="1" dirty="0"/>
                    </a:p>
                  </a:txBody>
                  <a:tcPr anchor="ctr"/>
                </a:tc>
                <a:tc>
                  <a:txBody>
                    <a:bodyPr/>
                    <a:lstStyle/>
                    <a:p>
                      <a:pPr algn="ctr"/>
                      <a:r>
                        <a:rPr lang="en-GB" b="1" dirty="0" smtClean="0"/>
                        <a:t>10</a:t>
                      </a:r>
                      <a:endParaRPr lang="en-GB" b="1" dirty="0"/>
                    </a:p>
                  </a:txBody>
                  <a:tcPr anchor="ctr"/>
                </a:tc>
                <a:tc>
                  <a:txBody>
                    <a:bodyPr/>
                    <a:lstStyle/>
                    <a:p>
                      <a:pPr algn="ctr"/>
                      <a:r>
                        <a:rPr lang="en-GB" b="1" dirty="0" smtClean="0">
                          <a:solidFill>
                            <a:schemeClr val="tx1"/>
                          </a:solidFill>
                        </a:rPr>
                        <a:t>£200</a:t>
                      </a:r>
                      <a:endParaRPr lang="en-GB" b="1" dirty="0">
                        <a:solidFill>
                          <a:schemeClr val="tx1"/>
                        </a:solidFill>
                      </a:endParaRPr>
                    </a:p>
                  </a:txBody>
                  <a:tcPr anchor="ctr"/>
                </a:tc>
                <a:tc>
                  <a:txBody>
                    <a:bodyPr/>
                    <a:lstStyle/>
                    <a:p>
                      <a:pPr algn="ctr"/>
                      <a:endParaRPr lang="en-GB" b="1" dirty="0">
                        <a:solidFill>
                          <a:schemeClr val="tx1"/>
                        </a:solidFill>
                      </a:endParaRPr>
                    </a:p>
                  </a:txBody>
                  <a:tcPr anchor="ctr"/>
                </a:tc>
                <a:tc>
                  <a:txBody>
                    <a:bodyPr/>
                    <a:lstStyle/>
                    <a:p>
                      <a:pPr algn="ctr"/>
                      <a:endParaRPr lang="en-GB" b="1" dirty="0">
                        <a:solidFill>
                          <a:schemeClr val="tx1"/>
                        </a:solidFill>
                      </a:endParaRPr>
                    </a:p>
                  </a:txBody>
                  <a:tcPr anchor="ctr"/>
                </a:tc>
              </a:tr>
              <a:tr h="370840">
                <a:tc>
                  <a:txBody>
                    <a:bodyPr/>
                    <a:lstStyle/>
                    <a:p>
                      <a:pPr algn="ctr"/>
                      <a:r>
                        <a:rPr lang="en-GB" dirty="0" smtClean="0"/>
                        <a:t>5</a:t>
                      </a:r>
                      <a:endParaRPr lang="en-GB" b="1" dirty="0"/>
                    </a:p>
                  </a:txBody>
                  <a:tcPr anchor="ctr"/>
                </a:tc>
                <a:tc>
                  <a:txBody>
                    <a:bodyPr/>
                    <a:lstStyle/>
                    <a:p>
                      <a:pPr algn="ctr"/>
                      <a:r>
                        <a:rPr lang="en-GB" dirty="0" smtClean="0"/>
                        <a:t>40</a:t>
                      </a:r>
                      <a:endParaRPr lang="en-GB" b="1" dirty="0"/>
                    </a:p>
                  </a:txBody>
                  <a:tcPr anchor="ctr"/>
                </a:tc>
                <a:tc>
                  <a:txBody>
                    <a:bodyPr/>
                    <a:lstStyle/>
                    <a:p>
                      <a:pPr algn="ctr"/>
                      <a:r>
                        <a:rPr lang="en-GB" b="1" dirty="0" smtClean="0"/>
                        <a:t>9</a:t>
                      </a:r>
                      <a:endParaRPr lang="en-GB" b="1" dirty="0"/>
                    </a:p>
                  </a:txBody>
                  <a:tcPr anchor="ctr"/>
                </a:tc>
                <a:tc>
                  <a:txBody>
                    <a:bodyPr/>
                    <a:lstStyle/>
                    <a:p>
                      <a:pPr algn="ctr"/>
                      <a:r>
                        <a:rPr lang="en-GB" b="1" dirty="0" smtClean="0">
                          <a:solidFill>
                            <a:schemeClr val="tx1"/>
                          </a:solidFill>
                        </a:rPr>
                        <a:t>£180</a:t>
                      </a:r>
                      <a:endParaRPr lang="en-GB" b="1" dirty="0">
                        <a:solidFill>
                          <a:schemeClr val="tx1"/>
                        </a:solidFill>
                      </a:endParaRPr>
                    </a:p>
                  </a:txBody>
                  <a:tcPr anchor="ctr"/>
                </a:tc>
                <a:tc>
                  <a:txBody>
                    <a:bodyPr/>
                    <a:lstStyle/>
                    <a:p>
                      <a:pPr algn="ctr"/>
                      <a:endParaRPr lang="en-GB" b="1" dirty="0">
                        <a:solidFill>
                          <a:schemeClr val="tx1"/>
                        </a:solidFill>
                      </a:endParaRPr>
                    </a:p>
                  </a:txBody>
                  <a:tcPr anchor="ctr"/>
                </a:tc>
                <a:tc>
                  <a:txBody>
                    <a:bodyPr/>
                    <a:lstStyle/>
                    <a:p>
                      <a:pPr algn="ctr"/>
                      <a:endParaRPr lang="en-GB" b="1" dirty="0">
                        <a:solidFill>
                          <a:schemeClr val="tx1"/>
                        </a:solidFill>
                      </a:endParaRPr>
                    </a:p>
                  </a:txBody>
                  <a:tcPr anchor="ctr"/>
                </a:tc>
              </a:tr>
              <a:tr h="370840">
                <a:tc>
                  <a:txBody>
                    <a:bodyPr/>
                    <a:lstStyle/>
                    <a:p>
                      <a:pPr algn="ctr"/>
                      <a:r>
                        <a:rPr lang="en-GB" dirty="0" smtClean="0"/>
                        <a:t>6</a:t>
                      </a:r>
                      <a:endParaRPr lang="en-GB" b="1" dirty="0"/>
                    </a:p>
                  </a:txBody>
                  <a:tcPr anchor="ctr"/>
                </a:tc>
                <a:tc>
                  <a:txBody>
                    <a:bodyPr/>
                    <a:lstStyle/>
                    <a:p>
                      <a:pPr algn="ctr"/>
                      <a:r>
                        <a:rPr lang="en-GB" dirty="0" smtClean="0"/>
                        <a:t>46</a:t>
                      </a:r>
                      <a:endParaRPr lang="en-GB" b="1" dirty="0"/>
                    </a:p>
                  </a:txBody>
                  <a:tcPr anchor="ctr"/>
                </a:tc>
                <a:tc>
                  <a:txBody>
                    <a:bodyPr/>
                    <a:lstStyle/>
                    <a:p>
                      <a:pPr algn="ctr"/>
                      <a:r>
                        <a:rPr lang="en-GB" b="1" dirty="0" smtClean="0"/>
                        <a:t>6</a:t>
                      </a:r>
                      <a:endParaRPr lang="en-GB" b="1" dirty="0"/>
                    </a:p>
                  </a:txBody>
                  <a:tcPr anchor="ctr"/>
                </a:tc>
                <a:tc>
                  <a:txBody>
                    <a:bodyPr/>
                    <a:lstStyle/>
                    <a:p>
                      <a:pPr algn="ctr"/>
                      <a:r>
                        <a:rPr lang="en-GB" b="1" dirty="0" smtClean="0">
                          <a:solidFill>
                            <a:schemeClr val="tx1"/>
                          </a:solidFill>
                        </a:rPr>
                        <a:t>£120</a:t>
                      </a:r>
                      <a:endParaRPr lang="en-GB" b="1" dirty="0">
                        <a:solidFill>
                          <a:schemeClr val="tx1"/>
                        </a:solidFill>
                      </a:endParaRPr>
                    </a:p>
                  </a:txBody>
                  <a:tcPr anchor="ctr"/>
                </a:tc>
                <a:tc>
                  <a:txBody>
                    <a:bodyPr/>
                    <a:lstStyle/>
                    <a:p>
                      <a:pPr algn="ctr"/>
                      <a:endParaRPr lang="en-GB" b="1" dirty="0">
                        <a:solidFill>
                          <a:schemeClr val="tx1"/>
                        </a:solidFill>
                      </a:endParaRPr>
                    </a:p>
                  </a:txBody>
                  <a:tcPr anchor="ctr"/>
                </a:tc>
                <a:tc>
                  <a:txBody>
                    <a:bodyPr/>
                    <a:lstStyle/>
                    <a:p>
                      <a:pPr algn="ctr"/>
                      <a:endParaRPr lang="en-GB" b="1" dirty="0">
                        <a:solidFill>
                          <a:schemeClr val="tx1"/>
                        </a:solidFill>
                      </a:endParaRPr>
                    </a:p>
                  </a:txBody>
                  <a:tcPr anchor="ctr"/>
                </a:tc>
              </a:tr>
              <a:tr h="370840">
                <a:tc>
                  <a:txBody>
                    <a:bodyPr/>
                    <a:lstStyle/>
                    <a:p>
                      <a:pPr algn="ctr"/>
                      <a:r>
                        <a:rPr lang="en-GB" dirty="0" smtClean="0"/>
                        <a:t>7</a:t>
                      </a:r>
                      <a:endParaRPr lang="en-GB" b="1" dirty="0"/>
                    </a:p>
                  </a:txBody>
                  <a:tcPr anchor="ctr"/>
                </a:tc>
                <a:tc>
                  <a:txBody>
                    <a:bodyPr/>
                    <a:lstStyle/>
                    <a:p>
                      <a:pPr algn="ctr"/>
                      <a:r>
                        <a:rPr lang="en-GB" dirty="0" smtClean="0"/>
                        <a:t>50</a:t>
                      </a:r>
                      <a:endParaRPr lang="en-GB" b="1" dirty="0"/>
                    </a:p>
                  </a:txBody>
                  <a:tcPr anchor="ctr"/>
                </a:tc>
                <a:tc>
                  <a:txBody>
                    <a:bodyPr/>
                    <a:lstStyle/>
                    <a:p>
                      <a:pPr algn="ctr"/>
                      <a:r>
                        <a:rPr lang="en-GB" b="1" dirty="0" smtClean="0"/>
                        <a:t>4</a:t>
                      </a:r>
                      <a:endParaRPr lang="en-GB" b="1" dirty="0"/>
                    </a:p>
                  </a:txBody>
                  <a:tcPr anchor="ctr"/>
                </a:tc>
                <a:tc>
                  <a:txBody>
                    <a:bodyPr/>
                    <a:lstStyle/>
                    <a:p>
                      <a:pPr algn="ctr"/>
                      <a:r>
                        <a:rPr lang="en-GB" b="1" dirty="0" smtClean="0">
                          <a:solidFill>
                            <a:schemeClr val="tx1"/>
                          </a:solidFill>
                        </a:rPr>
                        <a:t>£80</a:t>
                      </a:r>
                      <a:endParaRPr lang="en-GB" b="1" dirty="0">
                        <a:solidFill>
                          <a:schemeClr val="tx1"/>
                        </a:solidFill>
                      </a:endParaRPr>
                    </a:p>
                  </a:txBody>
                  <a:tcPr anchor="ctr"/>
                </a:tc>
                <a:tc>
                  <a:txBody>
                    <a:bodyPr/>
                    <a:lstStyle/>
                    <a:p>
                      <a:pPr algn="ctr"/>
                      <a:endParaRPr lang="en-GB" b="1" dirty="0">
                        <a:solidFill>
                          <a:schemeClr val="tx1"/>
                        </a:solidFill>
                      </a:endParaRPr>
                    </a:p>
                  </a:txBody>
                  <a:tcPr anchor="ctr"/>
                </a:tc>
                <a:tc>
                  <a:txBody>
                    <a:bodyPr/>
                    <a:lstStyle/>
                    <a:p>
                      <a:pPr algn="ctr"/>
                      <a:endParaRPr lang="en-GB" b="1" dirty="0">
                        <a:solidFill>
                          <a:schemeClr val="tx1"/>
                        </a:solidFill>
                      </a:endParaRPr>
                    </a:p>
                  </a:txBody>
                  <a:tcPr anchor="ctr"/>
                </a:tc>
              </a:tr>
              <a:tr h="370840">
                <a:tc>
                  <a:txBody>
                    <a:bodyPr/>
                    <a:lstStyle/>
                    <a:p>
                      <a:pPr algn="ctr"/>
                      <a:r>
                        <a:rPr lang="en-GB" dirty="0" smtClean="0"/>
                        <a:t>8</a:t>
                      </a:r>
                      <a:endParaRPr lang="en-GB" b="1" dirty="0"/>
                    </a:p>
                  </a:txBody>
                  <a:tcPr anchor="ctr"/>
                </a:tc>
                <a:tc>
                  <a:txBody>
                    <a:bodyPr/>
                    <a:lstStyle/>
                    <a:p>
                      <a:pPr algn="ctr"/>
                      <a:r>
                        <a:rPr lang="en-GB" dirty="0" smtClean="0"/>
                        <a:t>51</a:t>
                      </a:r>
                      <a:endParaRPr lang="en-GB" b="1" dirty="0"/>
                    </a:p>
                  </a:txBody>
                  <a:tcPr anchor="ctr"/>
                </a:tc>
                <a:tc>
                  <a:txBody>
                    <a:bodyPr/>
                    <a:lstStyle/>
                    <a:p>
                      <a:pPr algn="ctr"/>
                      <a:r>
                        <a:rPr lang="en-GB" b="1" dirty="0" smtClean="0"/>
                        <a:t>1</a:t>
                      </a:r>
                      <a:endParaRPr lang="en-GB" b="1" dirty="0"/>
                    </a:p>
                  </a:txBody>
                  <a:tcPr anchor="ctr"/>
                </a:tc>
                <a:tc>
                  <a:txBody>
                    <a:bodyPr/>
                    <a:lstStyle/>
                    <a:p>
                      <a:pPr algn="ctr"/>
                      <a:r>
                        <a:rPr lang="en-GB" b="1" dirty="0" smtClean="0">
                          <a:solidFill>
                            <a:schemeClr val="tx1"/>
                          </a:solidFill>
                        </a:rPr>
                        <a:t>£20</a:t>
                      </a:r>
                      <a:endParaRPr lang="en-GB" b="1" dirty="0">
                        <a:solidFill>
                          <a:schemeClr val="tx1"/>
                        </a:solidFill>
                      </a:endParaRPr>
                    </a:p>
                  </a:txBody>
                  <a:tcPr anchor="ctr"/>
                </a:tc>
                <a:tc>
                  <a:txBody>
                    <a:bodyPr/>
                    <a:lstStyle/>
                    <a:p>
                      <a:pPr algn="ctr"/>
                      <a:endParaRPr lang="en-GB" b="1" dirty="0">
                        <a:solidFill>
                          <a:schemeClr val="tx1"/>
                        </a:solidFill>
                      </a:endParaRPr>
                    </a:p>
                  </a:txBody>
                  <a:tcPr anchor="ctr"/>
                </a:tc>
                <a:tc>
                  <a:txBody>
                    <a:bodyPr/>
                    <a:lstStyle/>
                    <a:p>
                      <a:pPr algn="ctr"/>
                      <a:endParaRPr lang="en-GB" b="1" dirty="0">
                        <a:solidFill>
                          <a:schemeClr val="tx1"/>
                        </a:solidFill>
                      </a:endParaRPr>
                    </a:p>
                  </a:txBody>
                  <a:tcPr anchor="ctr"/>
                </a:tc>
              </a:tr>
              <a:tr h="370840">
                <a:tc>
                  <a:txBody>
                    <a:bodyPr/>
                    <a:lstStyle/>
                    <a:p>
                      <a:pPr algn="ctr"/>
                      <a:r>
                        <a:rPr lang="en-GB" dirty="0" smtClean="0"/>
                        <a:t>9</a:t>
                      </a:r>
                      <a:endParaRPr lang="en-GB" b="1" dirty="0"/>
                    </a:p>
                  </a:txBody>
                  <a:tcPr anchor="ctr"/>
                </a:tc>
                <a:tc>
                  <a:txBody>
                    <a:bodyPr/>
                    <a:lstStyle/>
                    <a:p>
                      <a:pPr algn="ctr"/>
                      <a:r>
                        <a:rPr lang="en-GB" dirty="0" smtClean="0"/>
                        <a:t>51</a:t>
                      </a:r>
                      <a:endParaRPr lang="en-GB" b="1" dirty="0"/>
                    </a:p>
                  </a:txBody>
                  <a:tcPr anchor="ctr"/>
                </a:tc>
                <a:tc>
                  <a:txBody>
                    <a:bodyPr/>
                    <a:lstStyle/>
                    <a:p>
                      <a:pPr algn="ctr"/>
                      <a:r>
                        <a:rPr lang="en-GB" b="1" dirty="0" smtClean="0"/>
                        <a:t>0</a:t>
                      </a:r>
                      <a:endParaRPr lang="en-GB" b="1" dirty="0"/>
                    </a:p>
                  </a:txBody>
                  <a:tcPr anchor="ctr"/>
                </a:tc>
                <a:tc>
                  <a:txBody>
                    <a:bodyPr/>
                    <a:lstStyle/>
                    <a:p>
                      <a:pPr algn="ctr"/>
                      <a:r>
                        <a:rPr lang="en-GB" b="1" dirty="0" smtClean="0">
                          <a:solidFill>
                            <a:schemeClr val="tx1"/>
                          </a:solidFill>
                        </a:rPr>
                        <a:t>0</a:t>
                      </a:r>
                      <a:endParaRPr lang="en-GB" b="1" dirty="0">
                        <a:solidFill>
                          <a:schemeClr val="tx1"/>
                        </a:solidFill>
                      </a:endParaRPr>
                    </a:p>
                  </a:txBody>
                  <a:tcPr anchor="ctr"/>
                </a:tc>
                <a:tc>
                  <a:txBody>
                    <a:bodyPr/>
                    <a:lstStyle/>
                    <a:p>
                      <a:pPr algn="ctr"/>
                      <a:endParaRPr lang="en-GB" b="1" dirty="0">
                        <a:solidFill>
                          <a:schemeClr val="tx1"/>
                        </a:solidFill>
                      </a:endParaRPr>
                    </a:p>
                  </a:txBody>
                  <a:tcPr anchor="ctr"/>
                </a:tc>
                <a:tc>
                  <a:txBody>
                    <a:bodyPr/>
                    <a:lstStyle/>
                    <a:p>
                      <a:pPr algn="ctr"/>
                      <a:endParaRPr lang="en-GB" b="1" dirty="0">
                        <a:solidFill>
                          <a:schemeClr val="tx1"/>
                        </a:solidFill>
                      </a:endParaRPr>
                    </a:p>
                  </a:txBody>
                  <a:tcPr anchor="ctr"/>
                </a:tc>
              </a:tr>
            </a:tbl>
          </a:graphicData>
        </a:graphic>
      </p:graphicFrame>
    </p:spTree>
    <p:extLst>
      <p:ext uri="{BB962C8B-B14F-4D97-AF65-F5344CB8AC3E}">
        <p14:creationId xmlns:p14="http://schemas.microsoft.com/office/powerpoint/2010/main" val="21936802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00">
            <a:alpha val="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1143000"/>
          </a:xfrm>
        </p:spPr>
        <p:txBody>
          <a:bodyPr>
            <a:normAutofit fontScale="90000"/>
          </a:bodyPr>
          <a:lstStyle/>
          <a:p>
            <a:r>
              <a:rPr lang="en-GB" b="1" dirty="0" smtClean="0"/>
              <a:t>Pedro and his Wheelbarrow Business</a:t>
            </a:r>
            <a:br>
              <a:rPr lang="en-GB" b="1" dirty="0" smtClean="0"/>
            </a:br>
            <a:r>
              <a:rPr lang="en-GB" sz="2700" b="1" dirty="0" smtClean="0">
                <a:solidFill>
                  <a:srgbClr val="FF0000"/>
                </a:solidFill>
              </a:rPr>
              <a:t>Calculating MPP and MRP</a:t>
            </a:r>
            <a:endParaRPr lang="en-GB" sz="2700" b="1" dirty="0">
              <a:solidFill>
                <a:srgbClr val="FF0000"/>
              </a:solidFill>
            </a:endParaRPr>
          </a:p>
        </p:txBody>
      </p:sp>
      <p:pic>
        <p:nvPicPr>
          <p:cNvPr id="5" name="Content Placeholder 4" descr="pedr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53200" y="1676400"/>
            <a:ext cx="2190092" cy="3352800"/>
          </a:xfrm>
          <a:prstGeom prst="rect">
            <a:avLst/>
          </a:prstGeom>
          <a:noFill/>
          <a:ln>
            <a:noFill/>
          </a:ln>
        </p:spPr>
      </p:pic>
      <p:sp>
        <p:nvSpPr>
          <p:cNvPr id="6" name="TextBox 5"/>
          <p:cNvSpPr txBox="1"/>
          <p:nvPr/>
        </p:nvSpPr>
        <p:spPr>
          <a:xfrm>
            <a:off x="7223610" y="4659868"/>
            <a:ext cx="849271" cy="369332"/>
          </a:xfrm>
          <a:prstGeom prst="rect">
            <a:avLst/>
          </a:prstGeom>
          <a:solidFill>
            <a:schemeClr val="bg1"/>
          </a:solidFill>
        </p:spPr>
        <p:txBody>
          <a:bodyPr wrap="none" rtlCol="0">
            <a:spAutoFit/>
          </a:bodyPr>
          <a:lstStyle/>
          <a:p>
            <a:r>
              <a:rPr lang="en-GB" b="1" dirty="0" smtClean="0"/>
              <a:t>PEDRO</a:t>
            </a:r>
            <a:endParaRPr lang="en-GB" b="1" dirty="0"/>
          </a:p>
        </p:txBody>
      </p:sp>
      <p:sp>
        <p:nvSpPr>
          <p:cNvPr id="8" name="TextBox 7"/>
          <p:cNvSpPr txBox="1"/>
          <p:nvPr/>
        </p:nvSpPr>
        <p:spPr>
          <a:xfrm>
            <a:off x="279463" y="1447800"/>
            <a:ext cx="5833241" cy="5447645"/>
          </a:xfrm>
          <a:prstGeom prst="rect">
            <a:avLst/>
          </a:prstGeom>
          <a:noFill/>
        </p:spPr>
        <p:txBody>
          <a:bodyPr wrap="square" rtlCol="0">
            <a:spAutoFit/>
          </a:bodyPr>
          <a:lstStyle/>
          <a:p>
            <a:r>
              <a:rPr lang="en-GB" sz="1200" b="1" u="sng" dirty="0" smtClean="0">
                <a:solidFill>
                  <a:schemeClr val="tx2"/>
                </a:solidFill>
              </a:rPr>
              <a:t>TASKS:</a:t>
            </a:r>
          </a:p>
          <a:p>
            <a:pPr marL="342900" indent="-342900">
              <a:buFont typeface="+mj-lt"/>
              <a:buAutoNum type="arabicPeriod"/>
            </a:pPr>
            <a:r>
              <a:rPr lang="en-GB" sz="1200" dirty="0"/>
              <a:t>The wages fall back to £</a:t>
            </a:r>
            <a:r>
              <a:rPr lang="en-GB" sz="1200" dirty="0" smtClean="0"/>
              <a:t>80 due to immigration </a:t>
            </a:r>
            <a:r>
              <a:rPr lang="en-GB" sz="1200" dirty="0"/>
              <a:t>but wheelbarrows aren’t what they used to be.  The Welsh have flooded the market with their wheelbarrows and the price has plummeted.  Calculate the MRP for each worker at the new price in the table </a:t>
            </a:r>
            <a:r>
              <a:rPr lang="en-GB" sz="1200" dirty="0" smtClean="0"/>
              <a:t>above - column 5 - and </a:t>
            </a:r>
            <a:r>
              <a:rPr lang="en-GB" sz="1200" dirty="0"/>
              <a:t>draw a new MRP diagram to plot the </a:t>
            </a:r>
            <a:r>
              <a:rPr lang="en-GB" sz="1200" b="1" i="1" dirty="0"/>
              <a:t>old and new </a:t>
            </a:r>
            <a:r>
              <a:rPr lang="en-GB" sz="1200" dirty="0"/>
              <a:t>points).  What has happened to the MRP </a:t>
            </a:r>
            <a:r>
              <a:rPr lang="en-GB" sz="1200" dirty="0" smtClean="0"/>
              <a:t>curve?</a:t>
            </a:r>
          </a:p>
          <a:p>
            <a:pPr marL="342900" indent="-342900">
              <a:buFont typeface="+mj-lt"/>
              <a:buAutoNum type="arabicPeriod"/>
            </a:pPr>
            <a:r>
              <a:rPr lang="en-GB" sz="1200" dirty="0" smtClean="0"/>
              <a:t>In </a:t>
            </a:r>
            <a:r>
              <a:rPr lang="en-GB" sz="1200" dirty="0"/>
              <a:t>a desperate bid to save his cabbage farm, Pedro employs some dubious techniques to get his workers productivity to rise and employs a “whipping” strategy.  </a:t>
            </a:r>
            <a:r>
              <a:rPr lang="en-GB" sz="1200" dirty="0" smtClean="0"/>
              <a:t>If </a:t>
            </a:r>
            <a:r>
              <a:rPr lang="en-GB" sz="1200" dirty="0"/>
              <a:t>the workers are not considered to be doing enough work then they will be publicly flogged.  </a:t>
            </a:r>
            <a:r>
              <a:rPr lang="en-GB" sz="1200" dirty="0" smtClean="0"/>
              <a:t>Amazingly </a:t>
            </a:r>
            <a:r>
              <a:rPr lang="en-GB" sz="1200" dirty="0"/>
              <a:t>labour productivity </a:t>
            </a:r>
            <a:r>
              <a:rPr lang="en-GB" sz="1200" dirty="0" smtClean="0"/>
              <a:t>triples for each worker.  Referring to the table above, you will need to alter one of the columns (which one!?) and then with the new information fill in column 6.</a:t>
            </a:r>
          </a:p>
          <a:p>
            <a:pPr marL="342900" indent="-342900">
              <a:buFont typeface="+mj-lt"/>
              <a:buAutoNum type="arabicPeriod"/>
            </a:pPr>
            <a:r>
              <a:rPr lang="en-GB" sz="1200" dirty="0" smtClean="0"/>
              <a:t>Summary: Which two factors have affected the firms labour demand and therefore caused the</a:t>
            </a:r>
            <a:r>
              <a:rPr lang="en-GB" sz="1200" dirty="0"/>
              <a:t> </a:t>
            </a:r>
            <a:r>
              <a:rPr lang="en-GB" sz="1200" dirty="0" smtClean="0"/>
              <a:t>labour demand curve to shift?</a:t>
            </a:r>
          </a:p>
          <a:p>
            <a:pPr marL="342900" indent="-342900">
              <a:buFont typeface="+mj-lt"/>
              <a:buAutoNum type="arabicPeriod"/>
            </a:pPr>
            <a:r>
              <a:rPr lang="en-GB" sz="1200" dirty="0"/>
              <a:t>The Commission for Working Conditions and Practices catches up with Pedro and he is closed down.  After his prison spell, Pedro decides to start a business of his second love, accounting!  PPN Accounting is born!  His first task is to try and improve his labour productivity again.  However this time public humiliation is not on the menu….he implements a longer holidays programme for his workers.  Productivity increases by 25%!  Using MRP theory and a labour demand curve, </a:t>
            </a:r>
            <a:r>
              <a:rPr lang="en-GB" sz="1200" dirty="0" smtClean="0"/>
              <a:t>explain what would </a:t>
            </a:r>
            <a:r>
              <a:rPr lang="en-GB" sz="1200" dirty="0"/>
              <a:t>happen to labour demand if this </a:t>
            </a:r>
            <a:r>
              <a:rPr lang="en-GB" sz="1200" dirty="0" smtClean="0"/>
              <a:t>happened using a ‘sketched’ diagram to help (do not bother plotting it from the numbers).</a:t>
            </a:r>
          </a:p>
          <a:p>
            <a:endParaRPr lang="en-GB" sz="1200" dirty="0" smtClean="0"/>
          </a:p>
          <a:p>
            <a:r>
              <a:rPr lang="en-GB" sz="1200" b="1" u="sng" dirty="0" smtClean="0">
                <a:solidFill>
                  <a:schemeClr val="tx2"/>
                </a:solidFill>
              </a:rPr>
              <a:t>APPLICATION TASKS: </a:t>
            </a:r>
          </a:p>
          <a:p>
            <a:pPr marL="342900" indent="-342900">
              <a:buFont typeface="+mj-lt"/>
              <a:buAutoNum type="arabicPeriod"/>
            </a:pPr>
            <a:r>
              <a:rPr lang="en-US" sz="1200" b="1" dirty="0"/>
              <a:t>Using MRP theory explain why an experienced carpenter might earn more money than a farm worker making </a:t>
            </a:r>
            <a:r>
              <a:rPr lang="en-US" sz="1200" b="1" dirty="0" smtClean="0"/>
              <a:t>cabbages</a:t>
            </a:r>
          </a:p>
          <a:p>
            <a:pPr marL="342900" indent="-342900">
              <a:buFont typeface="+mj-lt"/>
              <a:buAutoNum type="arabicPeriod"/>
            </a:pPr>
            <a:r>
              <a:rPr lang="en-US" sz="1200" b="1" dirty="0"/>
              <a:t>Using MRP theory, explain why Investment Bankers in the City of London might earn more money than an Economics teacher at </a:t>
            </a:r>
            <a:r>
              <a:rPr lang="en-US" sz="1200" b="1" dirty="0" err="1"/>
              <a:t>Godalming</a:t>
            </a:r>
            <a:r>
              <a:rPr lang="en-US" sz="1200" b="1" dirty="0"/>
              <a:t> College</a:t>
            </a:r>
            <a:endParaRPr lang="en-US" sz="1200" b="1" dirty="0" smtClean="0"/>
          </a:p>
          <a:p>
            <a:pPr marL="342900" indent="-342900">
              <a:buFont typeface="+mj-lt"/>
              <a:buAutoNum type="arabicPeriod"/>
            </a:pPr>
            <a:endParaRPr lang="en-GB" sz="1200" dirty="0"/>
          </a:p>
        </p:txBody>
      </p:sp>
    </p:spTree>
    <p:extLst>
      <p:ext uri="{BB962C8B-B14F-4D97-AF65-F5344CB8AC3E}">
        <p14:creationId xmlns:p14="http://schemas.microsoft.com/office/powerpoint/2010/main" val="122006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1143000"/>
          </a:xfrm>
        </p:spPr>
        <p:txBody>
          <a:bodyPr>
            <a:normAutofit fontScale="90000"/>
          </a:bodyPr>
          <a:lstStyle/>
          <a:p>
            <a:r>
              <a:rPr lang="en-GB" b="1" dirty="0" smtClean="0"/>
              <a:t>Pedro and his Wheelbarrow Business</a:t>
            </a:r>
            <a:br>
              <a:rPr lang="en-GB" b="1" dirty="0" smtClean="0"/>
            </a:br>
            <a:r>
              <a:rPr lang="en-GB" sz="2700" b="1" dirty="0" smtClean="0">
                <a:solidFill>
                  <a:srgbClr val="FF0000"/>
                </a:solidFill>
              </a:rPr>
              <a:t>Calculating MPP and MRP: ANSWERS</a:t>
            </a:r>
            <a:endParaRPr lang="en-GB" sz="2700" b="1" dirty="0">
              <a:solidFill>
                <a:srgbClr val="FF0000"/>
              </a:solidFill>
            </a:endParaRPr>
          </a:p>
        </p:txBody>
      </p:sp>
      <p:pic>
        <p:nvPicPr>
          <p:cNvPr id="5" name="Content Placeholder 4" descr="pedr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43800" y="2517140"/>
            <a:ext cx="1447800" cy="2590800"/>
          </a:xfrm>
          <a:prstGeom prst="rect">
            <a:avLst/>
          </a:prstGeom>
          <a:noFill/>
          <a:ln>
            <a:noFill/>
          </a:ln>
        </p:spPr>
      </p:pic>
      <p:sp>
        <p:nvSpPr>
          <p:cNvPr id="6" name="TextBox 5"/>
          <p:cNvSpPr txBox="1"/>
          <p:nvPr/>
        </p:nvSpPr>
        <p:spPr>
          <a:xfrm>
            <a:off x="7902982" y="4738608"/>
            <a:ext cx="881836" cy="369332"/>
          </a:xfrm>
          <a:prstGeom prst="rect">
            <a:avLst/>
          </a:prstGeom>
          <a:solidFill>
            <a:schemeClr val="bg1"/>
          </a:solidFill>
        </p:spPr>
        <p:txBody>
          <a:bodyPr wrap="square" rtlCol="0">
            <a:spAutoFit/>
          </a:bodyPr>
          <a:lstStyle/>
          <a:p>
            <a:r>
              <a:rPr lang="en-GB" b="1" dirty="0" smtClean="0"/>
              <a:t>PEDRO</a:t>
            </a:r>
            <a:endParaRPr lang="en-GB" b="1" dirty="0"/>
          </a:p>
        </p:txBody>
      </p:sp>
      <p:graphicFrame>
        <p:nvGraphicFramePr>
          <p:cNvPr id="7" name="Table 6"/>
          <p:cNvGraphicFramePr>
            <a:graphicFrameLocks noGrp="1"/>
          </p:cNvGraphicFramePr>
          <p:nvPr>
            <p:extLst>
              <p:ext uri="{D42A27DB-BD31-4B8C-83A1-F6EECF244321}">
                <p14:modId xmlns:p14="http://schemas.microsoft.com/office/powerpoint/2010/main" val="2054443510"/>
              </p:ext>
            </p:extLst>
          </p:nvPr>
        </p:nvGraphicFramePr>
        <p:xfrm>
          <a:off x="136120" y="1292772"/>
          <a:ext cx="7255280" cy="5293360"/>
        </p:xfrm>
        <a:graphic>
          <a:graphicData uri="http://schemas.openxmlformats.org/drawingml/2006/table">
            <a:tbl>
              <a:tblPr firstRow="1" bandRow="1">
                <a:tableStyleId>{5940675A-B579-460E-94D1-54222C63F5DA}</a:tableStyleId>
              </a:tblPr>
              <a:tblGrid>
                <a:gridCol w="712382"/>
                <a:gridCol w="1058448"/>
                <a:gridCol w="836250"/>
                <a:gridCol w="1066800"/>
                <a:gridCol w="1143000"/>
                <a:gridCol w="1143000"/>
                <a:gridCol w="1295400"/>
              </a:tblGrid>
              <a:tr h="370840">
                <a:tc>
                  <a:txBody>
                    <a:bodyPr/>
                    <a:lstStyle/>
                    <a:p>
                      <a:pPr algn="ctr"/>
                      <a:r>
                        <a:rPr lang="en-GB" sz="2000" b="1" dirty="0" smtClean="0"/>
                        <a:t>1</a:t>
                      </a:r>
                      <a:endParaRPr lang="en-GB" sz="2000" b="1" dirty="0"/>
                    </a:p>
                  </a:txBody>
                  <a:tcPr anchor="ctr">
                    <a:solidFill>
                      <a:schemeClr val="bg1">
                        <a:lumMod val="65000"/>
                      </a:schemeClr>
                    </a:solidFill>
                  </a:tcPr>
                </a:tc>
                <a:tc>
                  <a:txBody>
                    <a:bodyPr/>
                    <a:lstStyle/>
                    <a:p>
                      <a:pPr algn="ctr"/>
                      <a:r>
                        <a:rPr lang="en-GB" sz="2000" b="1" dirty="0" smtClean="0"/>
                        <a:t>2</a:t>
                      </a:r>
                      <a:endParaRPr lang="en-GB" sz="2000" b="1" dirty="0"/>
                    </a:p>
                  </a:txBody>
                  <a:tcPr anchor="ctr">
                    <a:solidFill>
                      <a:schemeClr val="bg1">
                        <a:lumMod val="65000"/>
                      </a:schemeClr>
                    </a:solidFill>
                  </a:tcPr>
                </a:tc>
                <a:tc>
                  <a:txBody>
                    <a:bodyPr/>
                    <a:lstStyle/>
                    <a:p>
                      <a:pPr algn="ctr"/>
                      <a:r>
                        <a:rPr lang="en-GB" sz="2000" b="1" dirty="0" smtClean="0"/>
                        <a:t>3</a:t>
                      </a:r>
                      <a:endParaRPr lang="en-GB" sz="2000" b="1" dirty="0"/>
                    </a:p>
                  </a:txBody>
                  <a:tcPr anchor="ctr">
                    <a:solidFill>
                      <a:schemeClr val="bg1">
                        <a:lumMod val="65000"/>
                      </a:schemeClr>
                    </a:solidFill>
                  </a:tcPr>
                </a:tc>
                <a:tc>
                  <a:txBody>
                    <a:bodyPr/>
                    <a:lstStyle/>
                    <a:p>
                      <a:pPr algn="ctr"/>
                      <a:r>
                        <a:rPr lang="en-GB" sz="2000" b="1" dirty="0" smtClean="0"/>
                        <a:t>3a</a:t>
                      </a:r>
                      <a:endParaRPr lang="en-GB" sz="2000" b="1" dirty="0"/>
                    </a:p>
                  </a:txBody>
                  <a:tcPr anchor="ctr">
                    <a:solidFill>
                      <a:schemeClr val="bg1">
                        <a:lumMod val="65000"/>
                      </a:schemeClr>
                    </a:solidFill>
                  </a:tcPr>
                </a:tc>
                <a:tc>
                  <a:txBody>
                    <a:bodyPr/>
                    <a:lstStyle/>
                    <a:p>
                      <a:pPr algn="ctr"/>
                      <a:r>
                        <a:rPr lang="en-GB" sz="2000" b="1" dirty="0" smtClean="0"/>
                        <a:t>4</a:t>
                      </a:r>
                      <a:endParaRPr lang="en-GB" sz="2000" b="1" dirty="0"/>
                    </a:p>
                  </a:txBody>
                  <a:tcPr anchor="ctr">
                    <a:solidFill>
                      <a:schemeClr val="bg1">
                        <a:lumMod val="65000"/>
                      </a:schemeClr>
                    </a:solidFill>
                  </a:tcPr>
                </a:tc>
                <a:tc>
                  <a:txBody>
                    <a:bodyPr/>
                    <a:lstStyle/>
                    <a:p>
                      <a:pPr algn="ctr"/>
                      <a:r>
                        <a:rPr lang="en-GB" sz="2000" b="1" dirty="0" smtClean="0"/>
                        <a:t>5</a:t>
                      </a:r>
                      <a:endParaRPr lang="en-GB" sz="2000" b="1" dirty="0"/>
                    </a:p>
                  </a:txBody>
                  <a:tcPr anchor="ctr">
                    <a:solidFill>
                      <a:schemeClr val="bg1">
                        <a:lumMod val="65000"/>
                      </a:schemeClr>
                    </a:solidFill>
                  </a:tcPr>
                </a:tc>
                <a:tc>
                  <a:txBody>
                    <a:bodyPr/>
                    <a:lstStyle/>
                    <a:p>
                      <a:pPr algn="ctr"/>
                      <a:r>
                        <a:rPr lang="en-GB" sz="2000" b="1" dirty="0" smtClean="0"/>
                        <a:t>6</a:t>
                      </a:r>
                      <a:endParaRPr lang="en-GB" sz="2000" b="1" dirty="0"/>
                    </a:p>
                  </a:txBody>
                  <a:tcPr anchor="ctr">
                    <a:solidFill>
                      <a:schemeClr val="bg1">
                        <a:lumMod val="65000"/>
                      </a:schemeClr>
                    </a:solidFill>
                  </a:tcPr>
                </a:tc>
              </a:tr>
              <a:tr h="370840">
                <a:tc>
                  <a:txBody>
                    <a:bodyPr/>
                    <a:lstStyle/>
                    <a:p>
                      <a:r>
                        <a:rPr lang="en-GB" sz="1200" b="1" dirty="0" smtClean="0"/>
                        <a:t>Size</a:t>
                      </a:r>
                      <a:r>
                        <a:rPr lang="en-GB" sz="1200" b="1" baseline="0" dirty="0" smtClean="0"/>
                        <a:t> of Labour Force</a:t>
                      </a:r>
                      <a:endParaRPr lang="en-GB" sz="1200" b="1" dirty="0"/>
                    </a:p>
                  </a:txBody>
                  <a:tcPr anchor="ctr">
                    <a:solidFill>
                      <a:schemeClr val="bg1">
                        <a:lumMod val="65000"/>
                      </a:schemeClr>
                    </a:solidFill>
                  </a:tcPr>
                </a:tc>
                <a:tc>
                  <a:txBody>
                    <a:bodyPr/>
                    <a:lstStyle/>
                    <a:p>
                      <a:r>
                        <a:rPr lang="en-GB" sz="1200" b="1" dirty="0" smtClean="0"/>
                        <a:t>Total Physical Product of Labour </a:t>
                      </a:r>
                      <a:r>
                        <a:rPr lang="en-GB" sz="1000" b="1" dirty="0" smtClean="0"/>
                        <a:t>(wheel barrow</a:t>
                      </a:r>
                      <a:r>
                        <a:rPr lang="en-GB" sz="1000" b="1" baseline="0" dirty="0" smtClean="0"/>
                        <a:t> per week)</a:t>
                      </a:r>
                      <a:endParaRPr lang="en-GB" sz="1000" b="1" dirty="0"/>
                    </a:p>
                  </a:txBody>
                  <a:tcPr anchor="ctr">
                    <a:solidFill>
                      <a:schemeClr val="bg1">
                        <a:lumMod val="65000"/>
                      </a:schemeClr>
                    </a:solidFill>
                  </a:tcPr>
                </a:tc>
                <a:tc>
                  <a:txBody>
                    <a:bodyPr/>
                    <a:lstStyle/>
                    <a:p>
                      <a:r>
                        <a:rPr lang="en-GB" sz="1200" b="1" dirty="0" smtClean="0"/>
                        <a:t>Marginal Physical Product</a:t>
                      </a:r>
                      <a:endParaRPr lang="en-GB" sz="1200" b="1" dirty="0"/>
                    </a:p>
                  </a:txBody>
                  <a:tcPr anchor="ctr">
                    <a:solidFill>
                      <a:schemeClr val="bg1">
                        <a:lumMod val="65000"/>
                      </a:schemeClr>
                    </a:solidFill>
                  </a:tcPr>
                </a:tc>
                <a:tc>
                  <a:txBody>
                    <a:bodyPr/>
                    <a:lstStyle/>
                    <a:p>
                      <a:r>
                        <a:rPr lang="en-GB" sz="1200" b="1" dirty="0" smtClean="0"/>
                        <a:t>Marginal Physical Product (Productivity triples!)</a:t>
                      </a:r>
                      <a:endParaRPr lang="en-GB" sz="1200" b="1" dirty="0"/>
                    </a:p>
                  </a:txBody>
                  <a:tcPr anchor="ctr">
                    <a:solidFill>
                      <a:schemeClr val="bg1">
                        <a:lumMod val="65000"/>
                      </a:schemeClr>
                    </a:solidFill>
                  </a:tcPr>
                </a:tc>
                <a:tc>
                  <a:txBody>
                    <a:bodyPr/>
                    <a:lstStyle/>
                    <a:p>
                      <a:r>
                        <a:rPr lang="en-GB" sz="1200" b="1" dirty="0" smtClean="0"/>
                        <a:t>Marginal Revenue Product if</a:t>
                      </a:r>
                      <a:r>
                        <a:rPr lang="en-GB" sz="1200" b="1" baseline="0" dirty="0" smtClean="0"/>
                        <a:t> wheelbarrows were £20 each</a:t>
                      </a:r>
                      <a:endParaRPr lang="en-GB" sz="1200" b="1" dirty="0"/>
                    </a:p>
                  </a:txBody>
                  <a:tcPr anchor="ctr">
                    <a:solidFill>
                      <a:schemeClr val="bg1">
                        <a:lumMod val="65000"/>
                      </a:schemeClr>
                    </a:solidFill>
                  </a:tcPr>
                </a:tc>
                <a:tc>
                  <a:txBody>
                    <a:bodyPr/>
                    <a:lstStyle/>
                    <a:p>
                      <a:r>
                        <a:rPr lang="en-GB" sz="1200" b="1" dirty="0" smtClean="0"/>
                        <a:t>Marginal Revenue Product if wheelbarrows were now £10</a:t>
                      </a:r>
                      <a:endParaRPr lang="en-GB" sz="1200" b="1" dirty="0"/>
                    </a:p>
                  </a:txBody>
                  <a:tcPr anchor="ctr">
                    <a:solidFill>
                      <a:schemeClr val="bg1">
                        <a:lumMod val="6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t>Marginal Revenue Product at</a:t>
                      </a:r>
                      <a:r>
                        <a:rPr lang="en-GB" sz="1200" b="1" baseline="0" dirty="0" smtClean="0"/>
                        <a:t> £10 with the addition of whipping the workers</a:t>
                      </a:r>
                      <a:endParaRPr lang="en-GB" sz="1200" b="1" dirty="0" smtClean="0"/>
                    </a:p>
                  </a:txBody>
                  <a:tcPr anchor="ctr">
                    <a:solidFill>
                      <a:schemeClr val="bg1">
                        <a:lumMod val="65000"/>
                      </a:schemeClr>
                    </a:solidFill>
                  </a:tcPr>
                </a:tc>
              </a:tr>
              <a:tr h="370840">
                <a:tc>
                  <a:txBody>
                    <a:bodyPr/>
                    <a:lstStyle/>
                    <a:p>
                      <a:pPr algn="ctr"/>
                      <a:r>
                        <a:rPr lang="en-GB" b="0" dirty="0" smtClean="0"/>
                        <a:t>0</a:t>
                      </a:r>
                      <a:endParaRPr lang="en-GB" b="0" dirty="0"/>
                    </a:p>
                  </a:txBody>
                  <a:tcPr anchor="ctr"/>
                </a:tc>
                <a:tc>
                  <a:txBody>
                    <a:bodyPr/>
                    <a:lstStyle/>
                    <a:p>
                      <a:pPr algn="ctr"/>
                      <a:r>
                        <a:rPr lang="en-GB" b="0" dirty="0" smtClean="0"/>
                        <a:t>0</a:t>
                      </a:r>
                      <a:endParaRPr lang="en-GB" b="0" dirty="0"/>
                    </a:p>
                  </a:txBody>
                  <a:tcPr anchor="ctr"/>
                </a:tc>
                <a:tc>
                  <a:txBody>
                    <a:bodyPr/>
                    <a:lstStyle/>
                    <a:p>
                      <a:pPr algn="ctr"/>
                      <a:r>
                        <a:rPr lang="en-GB" b="0" dirty="0" smtClean="0"/>
                        <a:t>0</a:t>
                      </a:r>
                      <a:endParaRPr lang="en-GB" b="0" dirty="0"/>
                    </a:p>
                  </a:txBody>
                  <a:tcPr anchor="ctr"/>
                </a:tc>
                <a:tc>
                  <a:txBody>
                    <a:bodyPr/>
                    <a:lstStyle/>
                    <a:p>
                      <a:pPr algn="ctr"/>
                      <a:r>
                        <a:rPr lang="en-GB" b="0" dirty="0" smtClean="0">
                          <a:solidFill>
                            <a:srgbClr val="FF0000"/>
                          </a:solidFill>
                        </a:rPr>
                        <a:t>0</a:t>
                      </a:r>
                      <a:endParaRPr lang="en-GB" b="0" dirty="0">
                        <a:solidFill>
                          <a:srgbClr val="FF0000"/>
                        </a:solidFill>
                      </a:endParaRPr>
                    </a:p>
                  </a:txBody>
                  <a:tcPr anchor="ctr"/>
                </a:tc>
                <a:tc>
                  <a:txBody>
                    <a:bodyPr/>
                    <a:lstStyle/>
                    <a:p>
                      <a:pPr algn="ctr"/>
                      <a:r>
                        <a:rPr lang="en-GB" b="0" dirty="0" smtClean="0">
                          <a:solidFill>
                            <a:srgbClr val="FF0000"/>
                          </a:solidFill>
                        </a:rPr>
                        <a:t>£0</a:t>
                      </a:r>
                      <a:endParaRPr lang="en-GB" b="0" dirty="0">
                        <a:solidFill>
                          <a:srgbClr val="FF0000"/>
                        </a:solidFill>
                      </a:endParaRPr>
                    </a:p>
                  </a:txBody>
                  <a:tcPr anchor="ctr"/>
                </a:tc>
                <a:tc>
                  <a:txBody>
                    <a:bodyPr/>
                    <a:lstStyle/>
                    <a:p>
                      <a:pPr algn="ctr"/>
                      <a:r>
                        <a:rPr lang="en-GB" b="0" dirty="0" smtClean="0">
                          <a:solidFill>
                            <a:srgbClr val="FF0000"/>
                          </a:solidFill>
                        </a:rPr>
                        <a:t>£0</a:t>
                      </a:r>
                      <a:endParaRPr lang="en-GB" b="0" dirty="0">
                        <a:solidFill>
                          <a:srgbClr val="FF0000"/>
                        </a:solidFill>
                      </a:endParaRPr>
                    </a:p>
                  </a:txBody>
                  <a:tcPr anchor="ctr"/>
                </a:tc>
                <a:tc>
                  <a:txBody>
                    <a:bodyPr/>
                    <a:lstStyle/>
                    <a:p>
                      <a:pPr algn="ctr"/>
                      <a:r>
                        <a:rPr lang="en-GB" b="0" dirty="0" smtClean="0">
                          <a:solidFill>
                            <a:srgbClr val="FF0000"/>
                          </a:solidFill>
                        </a:rPr>
                        <a:t>£0</a:t>
                      </a:r>
                      <a:endParaRPr lang="en-GB" b="0" dirty="0">
                        <a:solidFill>
                          <a:srgbClr val="FF0000"/>
                        </a:solidFill>
                      </a:endParaRPr>
                    </a:p>
                  </a:txBody>
                  <a:tcPr anchor="ctr"/>
                </a:tc>
              </a:tr>
              <a:tr h="370840">
                <a:tc>
                  <a:txBody>
                    <a:bodyPr/>
                    <a:lstStyle/>
                    <a:p>
                      <a:pPr algn="ctr"/>
                      <a:r>
                        <a:rPr lang="en-GB" dirty="0" smtClean="0"/>
                        <a:t>1</a:t>
                      </a:r>
                      <a:endParaRPr lang="en-GB" b="1" dirty="0"/>
                    </a:p>
                  </a:txBody>
                  <a:tcPr anchor="ctr"/>
                </a:tc>
                <a:tc>
                  <a:txBody>
                    <a:bodyPr/>
                    <a:lstStyle/>
                    <a:p>
                      <a:pPr algn="ctr"/>
                      <a:r>
                        <a:rPr lang="en-GB" dirty="0" smtClean="0"/>
                        <a:t>5</a:t>
                      </a:r>
                      <a:endParaRPr lang="en-GB" b="1" dirty="0"/>
                    </a:p>
                  </a:txBody>
                  <a:tcPr anchor="ctr"/>
                </a:tc>
                <a:tc>
                  <a:txBody>
                    <a:bodyPr/>
                    <a:lstStyle/>
                    <a:p>
                      <a:pPr algn="ctr"/>
                      <a:r>
                        <a:rPr lang="en-GB" b="1" dirty="0" smtClean="0"/>
                        <a:t>5</a:t>
                      </a:r>
                      <a:endParaRPr lang="en-GB" b="1" dirty="0"/>
                    </a:p>
                  </a:txBody>
                  <a:tcPr anchor="ctr"/>
                </a:tc>
                <a:tc>
                  <a:txBody>
                    <a:bodyPr/>
                    <a:lstStyle/>
                    <a:p>
                      <a:pPr algn="ctr"/>
                      <a:r>
                        <a:rPr lang="en-GB" b="1" dirty="0" smtClean="0">
                          <a:solidFill>
                            <a:srgbClr val="FF0000"/>
                          </a:solidFill>
                        </a:rPr>
                        <a:t>15</a:t>
                      </a:r>
                      <a:endParaRPr lang="en-GB" b="1" dirty="0">
                        <a:solidFill>
                          <a:srgbClr val="FF0000"/>
                        </a:solidFill>
                      </a:endParaRPr>
                    </a:p>
                  </a:txBody>
                  <a:tcPr anchor="ctr"/>
                </a:tc>
                <a:tc>
                  <a:txBody>
                    <a:bodyPr/>
                    <a:lstStyle/>
                    <a:p>
                      <a:pPr algn="ctr"/>
                      <a:r>
                        <a:rPr lang="en-GB" b="1" dirty="0" smtClean="0">
                          <a:solidFill>
                            <a:srgbClr val="FF0000"/>
                          </a:solidFill>
                        </a:rPr>
                        <a:t>£100</a:t>
                      </a:r>
                      <a:endParaRPr lang="en-GB" b="1" dirty="0">
                        <a:solidFill>
                          <a:srgbClr val="FF0000"/>
                        </a:solidFill>
                      </a:endParaRPr>
                    </a:p>
                  </a:txBody>
                  <a:tcPr anchor="ctr"/>
                </a:tc>
                <a:tc>
                  <a:txBody>
                    <a:bodyPr/>
                    <a:lstStyle/>
                    <a:p>
                      <a:pPr algn="ctr"/>
                      <a:r>
                        <a:rPr lang="en-GB" b="1" dirty="0" smtClean="0">
                          <a:solidFill>
                            <a:srgbClr val="FF0000"/>
                          </a:solidFill>
                        </a:rPr>
                        <a:t>£50</a:t>
                      </a:r>
                      <a:endParaRPr lang="en-GB" b="1" dirty="0">
                        <a:solidFill>
                          <a:srgbClr val="FF0000"/>
                        </a:solidFill>
                      </a:endParaRPr>
                    </a:p>
                  </a:txBody>
                  <a:tcPr anchor="ctr"/>
                </a:tc>
                <a:tc>
                  <a:txBody>
                    <a:bodyPr/>
                    <a:lstStyle/>
                    <a:p>
                      <a:pPr algn="ctr"/>
                      <a:r>
                        <a:rPr lang="en-GB" b="1" dirty="0" smtClean="0">
                          <a:solidFill>
                            <a:srgbClr val="FF0000"/>
                          </a:solidFill>
                        </a:rPr>
                        <a:t>£150</a:t>
                      </a:r>
                      <a:endParaRPr lang="en-GB" b="1" dirty="0">
                        <a:solidFill>
                          <a:srgbClr val="FF0000"/>
                        </a:solidFill>
                      </a:endParaRPr>
                    </a:p>
                  </a:txBody>
                  <a:tcPr anchor="ctr"/>
                </a:tc>
              </a:tr>
              <a:tr h="370840">
                <a:tc>
                  <a:txBody>
                    <a:bodyPr/>
                    <a:lstStyle/>
                    <a:p>
                      <a:pPr algn="ctr"/>
                      <a:r>
                        <a:rPr lang="en-GB" dirty="0" smtClean="0"/>
                        <a:t>2</a:t>
                      </a:r>
                      <a:endParaRPr lang="en-GB" b="1" dirty="0"/>
                    </a:p>
                  </a:txBody>
                  <a:tcPr anchor="ctr"/>
                </a:tc>
                <a:tc>
                  <a:txBody>
                    <a:bodyPr/>
                    <a:lstStyle/>
                    <a:p>
                      <a:pPr algn="ctr"/>
                      <a:r>
                        <a:rPr lang="en-GB" dirty="0" smtClean="0"/>
                        <a:t>12</a:t>
                      </a:r>
                      <a:endParaRPr lang="en-GB" b="1" dirty="0"/>
                    </a:p>
                  </a:txBody>
                  <a:tcPr anchor="ctr"/>
                </a:tc>
                <a:tc>
                  <a:txBody>
                    <a:bodyPr/>
                    <a:lstStyle/>
                    <a:p>
                      <a:pPr algn="ctr"/>
                      <a:r>
                        <a:rPr lang="en-GB" b="1" dirty="0" smtClean="0"/>
                        <a:t>7</a:t>
                      </a:r>
                      <a:endParaRPr lang="en-GB" b="1" dirty="0"/>
                    </a:p>
                  </a:txBody>
                  <a:tcPr anchor="ctr"/>
                </a:tc>
                <a:tc>
                  <a:txBody>
                    <a:bodyPr/>
                    <a:lstStyle/>
                    <a:p>
                      <a:pPr algn="ctr"/>
                      <a:r>
                        <a:rPr lang="en-GB" b="1" dirty="0" smtClean="0">
                          <a:solidFill>
                            <a:srgbClr val="FF0000"/>
                          </a:solidFill>
                        </a:rPr>
                        <a:t>21</a:t>
                      </a:r>
                      <a:endParaRPr lang="en-GB" b="1" dirty="0">
                        <a:solidFill>
                          <a:srgbClr val="FF0000"/>
                        </a:solidFill>
                      </a:endParaRPr>
                    </a:p>
                  </a:txBody>
                  <a:tcPr anchor="ctr"/>
                </a:tc>
                <a:tc>
                  <a:txBody>
                    <a:bodyPr/>
                    <a:lstStyle/>
                    <a:p>
                      <a:pPr algn="ctr"/>
                      <a:r>
                        <a:rPr lang="en-GB" b="1" dirty="0" smtClean="0">
                          <a:solidFill>
                            <a:srgbClr val="FF0000"/>
                          </a:solidFill>
                        </a:rPr>
                        <a:t>£140</a:t>
                      </a:r>
                      <a:endParaRPr lang="en-GB" b="1" dirty="0">
                        <a:solidFill>
                          <a:srgbClr val="FF0000"/>
                        </a:solidFill>
                      </a:endParaRPr>
                    </a:p>
                  </a:txBody>
                  <a:tcPr anchor="ctr"/>
                </a:tc>
                <a:tc>
                  <a:txBody>
                    <a:bodyPr/>
                    <a:lstStyle/>
                    <a:p>
                      <a:pPr algn="ctr"/>
                      <a:r>
                        <a:rPr lang="en-GB" b="1" dirty="0" smtClean="0">
                          <a:solidFill>
                            <a:srgbClr val="FF0000"/>
                          </a:solidFill>
                        </a:rPr>
                        <a:t>£70</a:t>
                      </a:r>
                      <a:endParaRPr lang="en-GB" b="1" dirty="0">
                        <a:solidFill>
                          <a:srgbClr val="FF0000"/>
                        </a:solidFill>
                      </a:endParaRPr>
                    </a:p>
                  </a:txBody>
                  <a:tcPr anchor="ctr"/>
                </a:tc>
                <a:tc>
                  <a:txBody>
                    <a:bodyPr/>
                    <a:lstStyle/>
                    <a:p>
                      <a:pPr algn="ctr"/>
                      <a:r>
                        <a:rPr lang="en-GB" b="1" dirty="0" smtClean="0">
                          <a:solidFill>
                            <a:srgbClr val="FF0000"/>
                          </a:solidFill>
                        </a:rPr>
                        <a:t>£210</a:t>
                      </a:r>
                      <a:endParaRPr lang="en-GB" b="1" dirty="0">
                        <a:solidFill>
                          <a:srgbClr val="FF0000"/>
                        </a:solidFill>
                      </a:endParaRPr>
                    </a:p>
                  </a:txBody>
                  <a:tcPr anchor="ctr"/>
                </a:tc>
              </a:tr>
              <a:tr h="370840">
                <a:tc>
                  <a:txBody>
                    <a:bodyPr/>
                    <a:lstStyle/>
                    <a:p>
                      <a:pPr algn="ctr"/>
                      <a:r>
                        <a:rPr lang="en-GB" dirty="0" smtClean="0"/>
                        <a:t>3</a:t>
                      </a:r>
                      <a:endParaRPr lang="en-GB" b="1" dirty="0"/>
                    </a:p>
                  </a:txBody>
                  <a:tcPr anchor="ctr"/>
                </a:tc>
                <a:tc>
                  <a:txBody>
                    <a:bodyPr/>
                    <a:lstStyle/>
                    <a:p>
                      <a:pPr algn="ctr"/>
                      <a:r>
                        <a:rPr lang="en-GB" dirty="0" smtClean="0"/>
                        <a:t>21</a:t>
                      </a:r>
                      <a:endParaRPr lang="en-GB" b="1" dirty="0"/>
                    </a:p>
                  </a:txBody>
                  <a:tcPr anchor="ctr"/>
                </a:tc>
                <a:tc>
                  <a:txBody>
                    <a:bodyPr/>
                    <a:lstStyle/>
                    <a:p>
                      <a:pPr algn="ctr"/>
                      <a:r>
                        <a:rPr lang="en-GB" b="1" dirty="0" smtClean="0"/>
                        <a:t>9</a:t>
                      </a:r>
                      <a:endParaRPr lang="en-GB" b="1" dirty="0"/>
                    </a:p>
                  </a:txBody>
                  <a:tcPr anchor="ctr"/>
                </a:tc>
                <a:tc>
                  <a:txBody>
                    <a:bodyPr/>
                    <a:lstStyle/>
                    <a:p>
                      <a:pPr algn="ctr"/>
                      <a:r>
                        <a:rPr lang="en-GB" b="1" dirty="0" smtClean="0">
                          <a:solidFill>
                            <a:srgbClr val="FF0000"/>
                          </a:solidFill>
                        </a:rPr>
                        <a:t>27</a:t>
                      </a:r>
                      <a:endParaRPr lang="en-GB" b="1" dirty="0">
                        <a:solidFill>
                          <a:srgbClr val="FF0000"/>
                        </a:solidFill>
                      </a:endParaRPr>
                    </a:p>
                  </a:txBody>
                  <a:tcPr anchor="ctr"/>
                </a:tc>
                <a:tc>
                  <a:txBody>
                    <a:bodyPr/>
                    <a:lstStyle/>
                    <a:p>
                      <a:pPr algn="ctr"/>
                      <a:r>
                        <a:rPr lang="en-GB" b="1" dirty="0" smtClean="0">
                          <a:solidFill>
                            <a:srgbClr val="FF0000"/>
                          </a:solidFill>
                        </a:rPr>
                        <a:t>£180</a:t>
                      </a:r>
                      <a:endParaRPr lang="en-GB" b="1" dirty="0">
                        <a:solidFill>
                          <a:srgbClr val="FF0000"/>
                        </a:solidFill>
                      </a:endParaRPr>
                    </a:p>
                  </a:txBody>
                  <a:tcPr anchor="ctr"/>
                </a:tc>
                <a:tc>
                  <a:txBody>
                    <a:bodyPr/>
                    <a:lstStyle/>
                    <a:p>
                      <a:pPr algn="ctr"/>
                      <a:r>
                        <a:rPr lang="en-GB" b="1" dirty="0" smtClean="0">
                          <a:solidFill>
                            <a:srgbClr val="FF0000"/>
                          </a:solidFill>
                        </a:rPr>
                        <a:t>£90</a:t>
                      </a:r>
                      <a:endParaRPr lang="en-GB" b="1" dirty="0">
                        <a:solidFill>
                          <a:srgbClr val="FF0000"/>
                        </a:solidFill>
                      </a:endParaRPr>
                    </a:p>
                  </a:txBody>
                  <a:tcPr anchor="ctr"/>
                </a:tc>
                <a:tc>
                  <a:txBody>
                    <a:bodyPr/>
                    <a:lstStyle/>
                    <a:p>
                      <a:pPr algn="ctr"/>
                      <a:r>
                        <a:rPr lang="en-GB" b="1" dirty="0" smtClean="0">
                          <a:solidFill>
                            <a:srgbClr val="FF0000"/>
                          </a:solidFill>
                        </a:rPr>
                        <a:t>£280</a:t>
                      </a:r>
                      <a:endParaRPr lang="en-GB" b="1" dirty="0">
                        <a:solidFill>
                          <a:srgbClr val="FF0000"/>
                        </a:solidFill>
                      </a:endParaRPr>
                    </a:p>
                  </a:txBody>
                  <a:tcPr anchor="ctr"/>
                </a:tc>
              </a:tr>
              <a:tr h="370840">
                <a:tc>
                  <a:txBody>
                    <a:bodyPr/>
                    <a:lstStyle/>
                    <a:p>
                      <a:pPr algn="ctr"/>
                      <a:r>
                        <a:rPr lang="en-GB" dirty="0" smtClean="0"/>
                        <a:t>4</a:t>
                      </a:r>
                      <a:endParaRPr lang="en-GB" b="1" dirty="0"/>
                    </a:p>
                  </a:txBody>
                  <a:tcPr anchor="ctr"/>
                </a:tc>
                <a:tc>
                  <a:txBody>
                    <a:bodyPr/>
                    <a:lstStyle/>
                    <a:p>
                      <a:pPr algn="ctr"/>
                      <a:r>
                        <a:rPr lang="en-GB" dirty="0" smtClean="0"/>
                        <a:t>31</a:t>
                      </a:r>
                      <a:endParaRPr lang="en-GB" b="1" dirty="0"/>
                    </a:p>
                  </a:txBody>
                  <a:tcPr anchor="ctr"/>
                </a:tc>
                <a:tc>
                  <a:txBody>
                    <a:bodyPr/>
                    <a:lstStyle/>
                    <a:p>
                      <a:pPr algn="ctr"/>
                      <a:r>
                        <a:rPr lang="en-GB" b="1" dirty="0" smtClean="0"/>
                        <a:t>10</a:t>
                      </a:r>
                      <a:endParaRPr lang="en-GB" b="1" dirty="0"/>
                    </a:p>
                  </a:txBody>
                  <a:tcPr anchor="ctr"/>
                </a:tc>
                <a:tc>
                  <a:txBody>
                    <a:bodyPr/>
                    <a:lstStyle/>
                    <a:p>
                      <a:pPr algn="ctr"/>
                      <a:r>
                        <a:rPr lang="en-GB" b="1" dirty="0" smtClean="0">
                          <a:solidFill>
                            <a:srgbClr val="FF0000"/>
                          </a:solidFill>
                        </a:rPr>
                        <a:t>30</a:t>
                      </a:r>
                      <a:endParaRPr lang="en-GB" b="1" dirty="0">
                        <a:solidFill>
                          <a:srgbClr val="FF0000"/>
                        </a:solidFill>
                      </a:endParaRPr>
                    </a:p>
                  </a:txBody>
                  <a:tcPr anchor="ctr"/>
                </a:tc>
                <a:tc>
                  <a:txBody>
                    <a:bodyPr/>
                    <a:lstStyle/>
                    <a:p>
                      <a:pPr algn="ctr"/>
                      <a:r>
                        <a:rPr lang="en-GB" b="1" dirty="0" smtClean="0">
                          <a:solidFill>
                            <a:srgbClr val="FF0000"/>
                          </a:solidFill>
                        </a:rPr>
                        <a:t>£200</a:t>
                      </a:r>
                      <a:endParaRPr lang="en-GB" b="1" dirty="0">
                        <a:solidFill>
                          <a:srgbClr val="FF0000"/>
                        </a:solidFill>
                      </a:endParaRPr>
                    </a:p>
                  </a:txBody>
                  <a:tcPr anchor="ctr"/>
                </a:tc>
                <a:tc>
                  <a:txBody>
                    <a:bodyPr/>
                    <a:lstStyle/>
                    <a:p>
                      <a:pPr algn="ctr"/>
                      <a:r>
                        <a:rPr lang="en-GB" b="1" dirty="0" smtClean="0">
                          <a:solidFill>
                            <a:srgbClr val="FF0000"/>
                          </a:solidFill>
                        </a:rPr>
                        <a:t>£100</a:t>
                      </a:r>
                      <a:endParaRPr lang="en-GB" b="1" dirty="0">
                        <a:solidFill>
                          <a:srgbClr val="FF0000"/>
                        </a:solidFill>
                      </a:endParaRPr>
                    </a:p>
                  </a:txBody>
                  <a:tcPr anchor="ctr"/>
                </a:tc>
                <a:tc>
                  <a:txBody>
                    <a:bodyPr/>
                    <a:lstStyle/>
                    <a:p>
                      <a:pPr algn="ctr"/>
                      <a:r>
                        <a:rPr lang="en-GB" b="1" dirty="0" smtClean="0">
                          <a:solidFill>
                            <a:srgbClr val="FF0000"/>
                          </a:solidFill>
                        </a:rPr>
                        <a:t>£300</a:t>
                      </a:r>
                      <a:endParaRPr lang="en-GB" b="1" dirty="0">
                        <a:solidFill>
                          <a:srgbClr val="FF0000"/>
                        </a:solidFill>
                      </a:endParaRPr>
                    </a:p>
                  </a:txBody>
                  <a:tcPr anchor="ctr"/>
                </a:tc>
              </a:tr>
              <a:tr h="370840">
                <a:tc>
                  <a:txBody>
                    <a:bodyPr/>
                    <a:lstStyle/>
                    <a:p>
                      <a:pPr algn="ctr"/>
                      <a:r>
                        <a:rPr lang="en-GB" dirty="0" smtClean="0"/>
                        <a:t>5</a:t>
                      </a:r>
                      <a:endParaRPr lang="en-GB" b="1" dirty="0"/>
                    </a:p>
                  </a:txBody>
                  <a:tcPr anchor="ctr"/>
                </a:tc>
                <a:tc>
                  <a:txBody>
                    <a:bodyPr/>
                    <a:lstStyle/>
                    <a:p>
                      <a:pPr algn="ctr"/>
                      <a:r>
                        <a:rPr lang="en-GB" dirty="0" smtClean="0"/>
                        <a:t>40</a:t>
                      </a:r>
                      <a:endParaRPr lang="en-GB" b="1" dirty="0"/>
                    </a:p>
                  </a:txBody>
                  <a:tcPr anchor="ctr"/>
                </a:tc>
                <a:tc>
                  <a:txBody>
                    <a:bodyPr/>
                    <a:lstStyle/>
                    <a:p>
                      <a:pPr algn="ctr"/>
                      <a:r>
                        <a:rPr lang="en-GB" b="1" dirty="0" smtClean="0"/>
                        <a:t>9</a:t>
                      </a:r>
                      <a:endParaRPr lang="en-GB" b="1" dirty="0"/>
                    </a:p>
                  </a:txBody>
                  <a:tcPr anchor="ctr"/>
                </a:tc>
                <a:tc>
                  <a:txBody>
                    <a:bodyPr/>
                    <a:lstStyle/>
                    <a:p>
                      <a:pPr algn="ctr"/>
                      <a:r>
                        <a:rPr lang="en-GB" b="1" dirty="0" smtClean="0">
                          <a:solidFill>
                            <a:srgbClr val="FF0000"/>
                          </a:solidFill>
                        </a:rPr>
                        <a:t>27</a:t>
                      </a:r>
                      <a:endParaRPr lang="en-GB" b="1" dirty="0">
                        <a:solidFill>
                          <a:srgbClr val="FF0000"/>
                        </a:solidFill>
                      </a:endParaRPr>
                    </a:p>
                  </a:txBody>
                  <a:tcPr anchor="ctr"/>
                </a:tc>
                <a:tc>
                  <a:txBody>
                    <a:bodyPr/>
                    <a:lstStyle/>
                    <a:p>
                      <a:pPr algn="ctr"/>
                      <a:r>
                        <a:rPr lang="en-GB" b="1" dirty="0" smtClean="0">
                          <a:solidFill>
                            <a:srgbClr val="FF0000"/>
                          </a:solidFill>
                        </a:rPr>
                        <a:t>£180</a:t>
                      </a:r>
                      <a:endParaRPr lang="en-GB" b="1" dirty="0">
                        <a:solidFill>
                          <a:srgbClr val="FF0000"/>
                        </a:solidFill>
                      </a:endParaRPr>
                    </a:p>
                  </a:txBody>
                  <a:tcPr anchor="ctr"/>
                </a:tc>
                <a:tc>
                  <a:txBody>
                    <a:bodyPr/>
                    <a:lstStyle/>
                    <a:p>
                      <a:pPr algn="ctr"/>
                      <a:r>
                        <a:rPr lang="en-GB" b="1" dirty="0" smtClean="0">
                          <a:solidFill>
                            <a:srgbClr val="FF0000"/>
                          </a:solidFill>
                        </a:rPr>
                        <a:t>£90</a:t>
                      </a:r>
                      <a:endParaRPr lang="en-GB" b="1" dirty="0">
                        <a:solidFill>
                          <a:srgbClr val="FF0000"/>
                        </a:solidFill>
                      </a:endParaRPr>
                    </a:p>
                  </a:txBody>
                  <a:tcPr anchor="ctr"/>
                </a:tc>
                <a:tc>
                  <a:txBody>
                    <a:bodyPr/>
                    <a:lstStyle/>
                    <a:p>
                      <a:pPr algn="ctr"/>
                      <a:r>
                        <a:rPr lang="en-GB" b="1" dirty="0" smtClean="0">
                          <a:solidFill>
                            <a:srgbClr val="FF0000"/>
                          </a:solidFill>
                        </a:rPr>
                        <a:t>£280</a:t>
                      </a:r>
                      <a:endParaRPr lang="en-GB" b="1" dirty="0">
                        <a:solidFill>
                          <a:srgbClr val="FF0000"/>
                        </a:solidFill>
                      </a:endParaRPr>
                    </a:p>
                  </a:txBody>
                  <a:tcPr anchor="ctr"/>
                </a:tc>
              </a:tr>
              <a:tr h="370840">
                <a:tc>
                  <a:txBody>
                    <a:bodyPr/>
                    <a:lstStyle/>
                    <a:p>
                      <a:pPr algn="ctr"/>
                      <a:r>
                        <a:rPr lang="en-GB" dirty="0" smtClean="0"/>
                        <a:t>6</a:t>
                      </a:r>
                      <a:endParaRPr lang="en-GB" b="1" dirty="0"/>
                    </a:p>
                  </a:txBody>
                  <a:tcPr anchor="ctr"/>
                </a:tc>
                <a:tc>
                  <a:txBody>
                    <a:bodyPr/>
                    <a:lstStyle/>
                    <a:p>
                      <a:pPr algn="ctr"/>
                      <a:r>
                        <a:rPr lang="en-GB" dirty="0" smtClean="0"/>
                        <a:t>46</a:t>
                      </a:r>
                      <a:endParaRPr lang="en-GB" b="1" dirty="0"/>
                    </a:p>
                  </a:txBody>
                  <a:tcPr anchor="ctr"/>
                </a:tc>
                <a:tc>
                  <a:txBody>
                    <a:bodyPr/>
                    <a:lstStyle/>
                    <a:p>
                      <a:pPr algn="ctr"/>
                      <a:r>
                        <a:rPr lang="en-GB" b="1" dirty="0" smtClean="0"/>
                        <a:t>6</a:t>
                      </a:r>
                      <a:endParaRPr lang="en-GB" b="1" dirty="0"/>
                    </a:p>
                  </a:txBody>
                  <a:tcPr anchor="ctr"/>
                </a:tc>
                <a:tc>
                  <a:txBody>
                    <a:bodyPr/>
                    <a:lstStyle/>
                    <a:p>
                      <a:pPr algn="ctr"/>
                      <a:r>
                        <a:rPr lang="en-GB" b="1" dirty="0" smtClean="0">
                          <a:solidFill>
                            <a:srgbClr val="FF0000"/>
                          </a:solidFill>
                        </a:rPr>
                        <a:t>18</a:t>
                      </a:r>
                      <a:endParaRPr lang="en-GB" b="1" dirty="0">
                        <a:solidFill>
                          <a:srgbClr val="FF0000"/>
                        </a:solidFill>
                      </a:endParaRPr>
                    </a:p>
                  </a:txBody>
                  <a:tcPr anchor="ctr"/>
                </a:tc>
                <a:tc>
                  <a:txBody>
                    <a:bodyPr/>
                    <a:lstStyle/>
                    <a:p>
                      <a:pPr algn="ctr"/>
                      <a:r>
                        <a:rPr lang="en-GB" b="1" dirty="0" smtClean="0">
                          <a:solidFill>
                            <a:srgbClr val="FF0000"/>
                          </a:solidFill>
                        </a:rPr>
                        <a:t>£120</a:t>
                      </a:r>
                      <a:endParaRPr lang="en-GB" b="1" dirty="0">
                        <a:solidFill>
                          <a:srgbClr val="FF0000"/>
                        </a:solidFill>
                      </a:endParaRPr>
                    </a:p>
                  </a:txBody>
                  <a:tcPr anchor="ctr"/>
                </a:tc>
                <a:tc>
                  <a:txBody>
                    <a:bodyPr/>
                    <a:lstStyle/>
                    <a:p>
                      <a:pPr algn="ctr"/>
                      <a:r>
                        <a:rPr lang="en-GB" b="1" dirty="0" smtClean="0">
                          <a:solidFill>
                            <a:srgbClr val="FF0000"/>
                          </a:solidFill>
                        </a:rPr>
                        <a:t>£60</a:t>
                      </a:r>
                      <a:endParaRPr lang="en-GB" b="1" dirty="0">
                        <a:solidFill>
                          <a:srgbClr val="FF0000"/>
                        </a:solidFill>
                      </a:endParaRPr>
                    </a:p>
                  </a:txBody>
                  <a:tcPr anchor="ctr"/>
                </a:tc>
                <a:tc>
                  <a:txBody>
                    <a:bodyPr/>
                    <a:lstStyle/>
                    <a:p>
                      <a:pPr algn="ctr"/>
                      <a:r>
                        <a:rPr lang="en-GB" b="1" dirty="0" smtClean="0">
                          <a:solidFill>
                            <a:srgbClr val="FF0000"/>
                          </a:solidFill>
                        </a:rPr>
                        <a:t>£180</a:t>
                      </a:r>
                      <a:endParaRPr lang="en-GB" b="1" dirty="0">
                        <a:solidFill>
                          <a:srgbClr val="FF0000"/>
                        </a:solidFill>
                      </a:endParaRPr>
                    </a:p>
                  </a:txBody>
                  <a:tcPr anchor="ctr"/>
                </a:tc>
              </a:tr>
              <a:tr h="370840">
                <a:tc>
                  <a:txBody>
                    <a:bodyPr/>
                    <a:lstStyle/>
                    <a:p>
                      <a:pPr algn="ctr"/>
                      <a:r>
                        <a:rPr lang="en-GB" dirty="0" smtClean="0"/>
                        <a:t>7</a:t>
                      </a:r>
                      <a:endParaRPr lang="en-GB" b="1" dirty="0"/>
                    </a:p>
                  </a:txBody>
                  <a:tcPr anchor="ctr"/>
                </a:tc>
                <a:tc>
                  <a:txBody>
                    <a:bodyPr/>
                    <a:lstStyle/>
                    <a:p>
                      <a:pPr algn="ctr"/>
                      <a:r>
                        <a:rPr lang="en-GB" dirty="0" smtClean="0"/>
                        <a:t>50</a:t>
                      </a:r>
                      <a:endParaRPr lang="en-GB" b="1" dirty="0"/>
                    </a:p>
                  </a:txBody>
                  <a:tcPr anchor="ctr"/>
                </a:tc>
                <a:tc>
                  <a:txBody>
                    <a:bodyPr/>
                    <a:lstStyle/>
                    <a:p>
                      <a:pPr algn="ctr"/>
                      <a:r>
                        <a:rPr lang="en-GB" b="1" dirty="0" smtClean="0"/>
                        <a:t>4</a:t>
                      </a:r>
                      <a:endParaRPr lang="en-GB" b="1" dirty="0"/>
                    </a:p>
                  </a:txBody>
                  <a:tcPr anchor="ctr"/>
                </a:tc>
                <a:tc>
                  <a:txBody>
                    <a:bodyPr/>
                    <a:lstStyle/>
                    <a:p>
                      <a:pPr algn="ctr"/>
                      <a:r>
                        <a:rPr lang="en-GB" b="1" dirty="0" smtClean="0">
                          <a:solidFill>
                            <a:srgbClr val="FF0000"/>
                          </a:solidFill>
                        </a:rPr>
                        <a:t>12</a:t>
                      </a:r>
                      <a:endParaRPr lang="en-GB" b="1" dirty="0">
                        <a:solidFill>
                          <a:srgbClr val="FF0000"/>
                        </a:solidFill>
                      </a:endParaRPr>
                    </a:p>
                  </a:txBody>
                  <a:tcPr anchor="ctr"/>
                </a:tc>
                <a:tc>
                  <a:txBody>
                    <a:bodyPr/>
                    <a:lstStyle/>
                    <a:p>
                      <a:pPr algn="ctr"/>
                      <a:r>
                        <a:rPr lang="en-GB" b="1" dirty="0" smtClean="0">
                          <a:solidFill>
                            <a:srgbClr val="FF0000"/>
                          </a:solidFill>
                        </a:rPr>
                        <a:t>£80</a:t>
                      </a:r>
                      <a:endParaRPr lang="en-GB" b="1" dirty="0">
                        <a:solidFill>
                          <a:srgbClr val="FF0000"/>
                        </a:solidFill>
                      </a:endParaRPr>
                    </a:p>
                  </a:txBody>
                  <a:tcPr anchor="ctr"/>
                </a:tc>
                <a:tc>
                  <a:txBody>
                    <a:bodyPr/>
                    <a:lstStyle/>
                    <a:p>
                      <a:pPr algn="ctr"/>
                      <a:r>
                        <a:rPr lang="en-GB" b="1" dirty="0" smtClean="0">
                          <a:solidFill>
                            <a:srgbClr val="FF0000"/>
                          </a:solidFill>
                        </a:rPr>
                        <a:t>£40</a:t>
                      </a:r>
                      <a:endParaRPr lang="en-GB" b="1" dirty="0">
                        <a:solidFill>
                          <a:srgbClr val="FF0000"/>
                        </a:solidFill>
                      </a:endParaRPr>
                    </a:p>
                  </a:txBody>
                  <a:tcPr anchor="ctr"/>
                </a:tc>
                <a:tc>
                  <a:txBody>
                    <a:bodyPr/>
                    <a:lstStyle/>
                    <a:p>
                      <a:pPr algn="ctr"/>
                      <a:r>
                        <a:rPr lang="en-GB" b="1" dirty="0" smtClean="0">
                          <a:solidFill>
                            <a:srgbClr val="FF0000"/>
                          </a:solidFill>
                        </a:rPr>
                        <a:t>£120</a:t>
                      </a:r>
                      <a:endParaRPr lang="en-GB" b="1" dirty="0">
                        <a:solidFill>
                          <a:srgbClr val="FF0000"/>
                        </a:solidFill>
                      </a:endParaRPr>
                    </a:p>
                  </a:txBody>
                  <a:tcPr anchor="ctr"/>
                </a:tc>
              </a:tr>
              <a:tr h="370840">
                <a:tc>
                  <a:txBody>
                    <a:bodyPr/>
                    <a:lstStyle/>
                    <a:p>
                      <a:pPr algn="ctr"/>
                      <a:r>
                        <a:rPr lang="en-GB" dirty="0" smtClean="0"/>
                        <a:t>8</a:t>
                      </a:r>
                      <a:endParaRPr lang="en-GB" b="1" dirty="0"/>
                    </a:p>
                  </a:txBody>
                  <a:tcPr anchor="ctr"/>
                </a:tc>
                <a:tc>
                  <a:txBody>
                    <a:bodyPr/>
                    <a:lstStyle/>
                    <a:p>
                      <a:pPr algn="ctr"/>
                      <a:r>
                        <a:rPr lang="en-GB" dirty="0" smtClean="0"/>
                        <a:t>51</a:t>
                      </a:r>
                      <a:endParaRPr lang="en-GB" b="1" dirty="0"/>
                    </a:p>
                  </a:txBody>
                  <a:tcPr anchor="ctr"/>
                </a:tc>
                <a:tc>
                  <a:txBody>
                    <a:bodyPr/>
                    <a:lstStyle/>
                    <a:p>
                      <a:pPr algn="ctr"/>
                      <a:r>
                        <a:rPr lang="en-GB" b="1" dirty="0" smtClean="0"/>
                        <a:t>1</a:t>
                      </a:r>
                      <a:endParaRPr lang="en-GB" b="1" dirty="0"/>
                    </a:p>
                  </a:txBody>
                  <a:tcPr anchor="ctr"/>
                </a:tc>
                <a:tc>
                  <a:txBody>
                    <a:bodyPr/>
                    <a:lstStyle/>
                    <a:p>
                      <a:pPr algn="ctr"/>
                      <a:r>
                        <a:rPr lang="en-GB" b="1" dirty="0" smtClean="0">
                          <a:solidFill>
                            <a:srgbClr val="FF0000"/>
                          </a:solidFill>
                        </a:rPr>
                        <a:t>3</a:t>
                      </a:r>
                      <a:endParaRPr lang="en-GB" b="1" dirty="0">
                        <a:solidFill>
                          <a:srgbClr val="FF0000"/>
                        </a:solidFill>
                      </a:endParaRPr>
                    </a:p>
                  </a:txBody>
                  <a:tcPr anchor="ctr"/>
                </a:tc>
                <a:tc>
                  <a:txBody>
                    <a:bodyPr/>
                    <a:lstStyle/>
                    <a:p>
                      <a:pPr algn="ctr"/>
                      <a:r>
                        <a:rPr lang="en-GB" b="1" dirty="0" smtClean="0">
                          <a:solidFill>
                            <a:srgbClr val="FF0000"/>
                          </a:solidFill>
                        </a:rPr>
                        <a:t>£20</a:t>
                      </a:r>
                      <a:endParaRPr lang="en-GB" b="1" dirty="0">
                        <a:solidFill>
                          <a:srgbClr val="FF0000"/>
                        </a:solidFill>
                      </a:endParaRPr>
                    </a:p>
                  </a:txBody>
                  <a:tcPr anchor="ctr"/>
                </a:tc>
                <a:tc>
                  <a:txBody>
                    <a:bodyPr/>
                    <a:lstStyle/>
                    <a:p>
                      <a:pPr algn="ctr"/>
                      <a:r>
                        <a:rPr lang="en-GB" b="1" dirty="0" smtClean="0">
                          <a:solidFill>
                            <a:srgbClr val="FF0000"/>
                          </a:solidFill>
                        </a:rPr>
                        <a:t>£10</a:t>
                      </a:r>
                      <a:endParaRPr lang="en-GB" b="1" dirty="0">
                        <a:solidFill>
                          <a:srgbClr val="FF0000"/>
                        </a:solidFill>
                      </a:endParaRPr>
                    </a:p>
                  </a:txBody>
                  <a:tcPr anchor="ctr"/>
                </a:tc>
                <a:tc>
                  <a:txBody>
                    <a:bodyPr/>
                    <a:lstStyle/>
                    <a:p>
                      <a:pPr algn="ctr"/>
                      <a:r>
                        <a:rPr lang="en-GB" b="1" dirty="0" smtClean="0">
                          <a:solidFill>
                            <a:srgbClr val="FF0000"/>
                          </a:solidFill>
                        </a:rPr>
                        <a:t>£30</a:t>
                      </a:r>
                      <a:endParaRPr lang="en-GB" b="1" dirty="0">
                        <a:solidFill>
                          <a:srgbClr val="FF0000"/>
                        </a:solidFill>
                      </a:endParaRPr>
                    </a:p>
                  </a:txBody>
                  <a:tcPr anchor="ctr"/>
                </a:tc>
              </a:tr>
              <a:tr h="370840">
                <a:tc>
                  <a:txBody>
                    <a:bodyPr/>
                    <a:lstStyle/>
                    <a:p>
                      <a:pPr algn="ctr"/>
                      <a:r>
                        <a:rPr lang="en-GB" dirty="0" smtClean="0"/>
                        <a:t>9</a:t>
                      </a:r>
                      <a:endParaRPr lang="en-GB" b="1" dirty="0"/>
                    </a:p>
                  </a:txBody>
                  <a:tcPr anchor="ctr"/>
                </a:tc>
                <a:tc>
                  <a:txBody>
                    <a:bodyPr/>
                    <a:lstStyle/>
                    <a:p>
                      <a:pPr algn="ctr"/>
                      <a:r>
                        <a:rPr lang="en-GB" dirty="0" smtClean="0"/>
                        <a:t>51</a:t>
                      </a:r>
                      <a:endParaRPr lang="en-GB" b="1" dirty="0"/>
                    </a:p>
                  </a:txBody>
                  <a:tcPr anchor="ctr"/>
                </a:tc>
                <a:tc>
                  <a:txBody>
                    <a:bodyPr/>
                    <a:lstStyle/>
                    <a:p>
                      <a:pPr algn="ctr"/>
                      <a:r>
                        <a:rPr lang="en-GB" b="1" dirty="0" smtClean="0"/>
                        <a:t>0</a:t>
                      </a:r>
                      <a:endParaRPr lang="en-GB" b="1" dirty="0"/>
                    </a:p>
                  </a:txBody>
                  <a:tcPr anchor="ctr"/>
                </a:tc>
                <a:tc>
                  <a:txBody>
                    <a:bodyPr/>
                    <a:lstStyle/>
                    <a:p>
                      <a:pPr algn="ctr"/>
                      <a:r>
                        <a:rPr lang="en-GB" b="1" dirty="0" smtClean="0">
                          <a:solidFill>
                            <a:srgbClr val="FF0000"/>
                          </a:solidFill>
                        </a:rPr>
                        <a:t>0</a:t>
                      </a:r>
                      <a:endParaRPr lang="en-GB" b="1" dirty="0">
                        <a:solidFill>
                          <a:srgbClr val="FF0000"/>
                        </a:solidFill>
                      </a:endParaRPr>
                    </a:p>
                  </a:txBody>
                  <a:tcPr anchor="ctr"/>
                </a:tc>
                <a:tc>
                  <a:txBody>
                    <a:bodyPr/>
                    <a:lstStyle/>
                    <a:p>
                      <a:pPr algn="ctr"/>
                      <a:r>
                        <a:rPr lang="en-GB" b="1" dirty="0" smtClean="0">
                          <a:solidFill>
                            <a:srgbClr val="FF0000"/>
                          </a:solidFill>
                        </a:rPr>
                        <a:t>£0</a:t>
                      </a:r>
                      <a:endParaRPr lang="en-GB" b="1" dirty="0">
                        <a:solidFill>
                          <a:srgbClr val="FF0000"/>
                        </a:solidFill>
                      </a:endParaRPr>
                    </a:p>
                  </a:txBody>
                  <a:tcPr anchor="ctr"/>
                </a:tc>
                <a:tc>
                  <a:txBody>
                    <a:bodyPr/>
                    <a:lstStyle/>
                    <a:p>
                      <a:pPr algn="ctr"/>
                      <a:r>
                        <a:rPr lang="en-GB" b="1" dirty="0" smtClean="0">
                          <a:solidFill>
                            <a:srgbClr val="FF0000"/>
                          </a:solidFill>
                        </a:rPr>
                        <a:t>£0</a:t>
                      </a:r>
                      <a:endParaRPr lang="en-GB" b="1" dirty="0">
                        <a:solidFill>
                          <a:srgbClr val="FF0000"/>
                        </a:solidFill>
                      </a:endParaRPr>
                    </a:p>
                  </a:txBody>
                  <a:tcPr anchor="ctr"/>
                </a:tc>
                <a:tc>
                  <a:txBody>
                    <a:bodyPr/>
                    <a:lstStyle/>
                    <a:p>
                      <a:pPr algn="ctr"/>
                      <a:r>
                        <a:rPr lang="en-GB" b="1" dirty="0" smtClean="0">
                          <a:solidFill>
                            <a:srgbClr val="FF0000"/>
                          </a:solidFill>
                        </a:rPr>
                        <a:t>£0</a:t>
                      </a:r>
                      <a:endParaRPr lang="en-GB" b="1" dirty="0">
                        <a:solidFill>
                          <a:srgbClr val="FF0000"/>
                        </a:solidFill>
                      </a:endParaRPr>
                    </a:p>
                  </a:txBody>
                  <a:tcPr anchor="ctr"/>
                </a:tc>
              </a:tr>
            </a:tbl>
          </a:graphicData>
        </a:graphic>
      </p:graphicFrame>
    </p:spTree>
    <p:extLst>
      <p:ext uri="{BB962C8B-B14F-4D97-AF65-F5344CB8AC3E}">
        <p14:creationId xmlns:p14="http://schemas.microsoft.com/office/powerpoint/2010/main" val="25203892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t>APPLICATION TASK ANSWERS</a:t>
            </a:r>
            <a:br>
              <a:rPr lang="en-US" sz="2400" b="1" dirty="0" smtClean="0"/>
            </a:br>
            <a:r>
              <a:rPr lang="en-US" sz="2400" b="1" dirty="0" smtClean="0"/>
              <a:t>Using </a:t>
            </a:r>
            <a:r>
              <a:rPr lang="en-US" sz="2400" b="1" dirty="0"/>
              <a:t>MRP theory explain why an experienced </a:t>
            </a:r>
            <a:r>
              <a:rPr lang="en-US" sz="2400" b="1" dirty="0" smtClean="0"/>
              <a:t>carpenter might </a:t>
            </a:r>
            <a:r>
              <a:rPr lang="en-US" sz="2400" b="1" dirty="0"/>
              <a:t>earn more money than a farm worker making </a:t>
            </a:r>
            <a:r>
              <a:rPr lang="en-US" sz="2400" b="1" dirty="0" smtClean="0"/>
              <a:t>cabbages</a:t>
            </a:r>
            <a:endParaRPr lang="en-US" sz="2400" b="1" dirty="0"/>
          </a:p>
        </p:txBody>
      </p:sp>
      <p:sp>
        <p:nvSpPr>
          <p:cNvPr id="3" name="Content Placeholder 2"/>
          <p:cNvSpPr>
            <a:spLocks noGrp="1"/>
          </p:cNvSpPr>
          <p:nvPr>
            <p:ph idx="1"/>
          </p:nvPr>
        </p:nvSpPr>
        <p:spPr>
          <a:xfrm>
            <a:off x="457200" y="1600200"/>
            <a:ext cx="8229600" cy="4953000"/>
          </a:xfrm>
        </p:spPr>
        <p:txBody>
          <a:bodyPr>
            <a:normAutofit fontScale="92500" lnSpcReduction="20000"/>
          </a:bodyPr>
          <a:lstStyle/>
          <a:p>
            <a:r>
              <a:rPr lang="en-US" dirty="0" smtClean="0"/>
              <a:t>Furniture maker builds hand-made items</a:t>
            </a:r>
          </a:p>
          <a:p>
            <a:r>
              <a:rPr lang="en-US" dirty="0" smtClean="0"/>
              <a:t>Farm worker contributes to cabbage production (production in </a:t>
            </a:r>
            <a:r>
              <a:rPr lang="en-US" dirty="0" err="1" smtClean="0"/>
              <a:t>tonnes</a:t>
            </a:r>
            <a:r>
              <a:rPr lang="en-US" dirty="0" smtClean="0"/>
              <a:t>)</a:t>
            </a:r>
          </a:p>
          <a:p>
            <a:r>
              <a:rPr lang="en-US" dirty="0" smtClean="0"/>
              <a:t>What is the price of an individual hand made piece of furniture compared to a cabbage?</a:t>
            </a:r>
          </a:p>
          <a:p>
            <a:r>
              <a:rPr lang="en-US" dirty="0" smtClean="0"/>
              <a:t>Therefore how might the demand curve for hand-made products differ from cabbages?</a:t>
            </a:r>
          </a:p>
          <a:p>
            <a:r>
              <a:rPr lang="en-US" dirty="0" smtClean="0"/>
              <a:t>Therefore how might the </a:t>
            </a:r>
            <a:r>
              <a:rPr lang="en-US" dirty="0" err="1" smtClean="0"/>
              <a:t>labour</a:t>
            </a:r>
            <a:r>
              <a:rPr lang="en-US" dirty="0" smtClean="0"/>
              <a:t> demand curve for carpenters compare to cabbage workers?</a:t>
            </a:r>
          </a:p>
          <a:p>
            <a:r>
              <a:rPr lang="en-US" dirty="0" smtClean="0"/>
              <a:t>What role does </a:t>
            </a:r>
            <a:r>
              <a:rPr lang="en-US" dirty="0" err="1" smtClean="0"/>
              <a:t>labour</a:t>
            </a:r>
            <a:r>
              <a:rPr lang="en-US" dirty="0" smtClean="0"/>
              <a:t> productivity have, if any in the example?</a:t>
            </a:r>
          </a:p>
          <a:p>
            <a:endParaRPr lang="en-US" dirty="0"/>
          </a:p>
        </p:txBody>
      </p:sp>
    </p:spTree>
    <p:extLst>
      <p:ext uri="{BB962C8B-B14F-4D97-AF65-F5344CB8AC3E}">
        <p14:creationId xmlns:p14="http://schemas.microsoft.com/office/powerpoint/2010/main" val="3279667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Autofit/>
          </a:bodyPr>
          <a:lstStyle/>
          <a:p>
            <a:r>
              <a:rPr lang="en-US" sz="2800" b="1" dirty="0" smtClean="0"/>
              <a:t>APPLICATION TASK ANSWERS</a:t>
            </a:r>
            <a:br>
              <a:rPr lang="en-US" sz="2800" b="1" dirty="0" smtClean="0"/>
            </a:br>
            <a:r>
              <a:rPr lang="en-US" sz="2800" b="1" dirty="0" smtClean="0"/>
              <a:t>Using </a:t>
            </a:r>
            <a:r>
              <a:rPr lang="en-US" sz="2800" b="1" dirty="0"/>
              <a:t>MRP theory, explain why Investment Bankers in the City of London might earn more money than an Economics teacher at </a:t>
            </a:r>
            <a:r>
              <a:rPr lang="en-US" sz="2800" b="1" dirty="0" err="1"/>
              <a:t>Godalming</a:t>
            </a:r>
            <a:r>
              <a:rPr lang="en-US" sz="2800" b="1" dirty="0"/>
              <a:t> </a:t>
            </a:r>
            <a:r>
              <a:rPr lang="en-US" sz="2800" b="1" dirty="0" smtClean="0"/>
              <a:t>College</a:t>
            </a:r>
            <a:endParaRPr lang="en-US" sz="2800" b="1" dirty="0"/>
          </a:p>
        </p:txBody>
      </p:sp>
      <p:sp>
        <p:nvSpPr>
          <p:cNvPr id="3" name="Content Placeholder 2"/>
          <p:cNvSpPr>
            <a:spLocks noGrp="1"/>
          </p:cNvSpPr>
          <p:nvPr>
            <p:ph idx="1"/>
          </p:nvPr>
        </p:nvSpPr>
        <p:spPr>
          <a:xfrm>
            <a:off x="381000" y="2057400"/>
            <a:ext cx="8610600" cy="4876800"/>
          </a:xfrm>
        </p:spPr>
        <p:txBody>
          <a:bodyPr>
            <a:normAutofit fontScale="70000" lnSpcReduction="20000"/>
          </a:bodyPr>
          <a:lstStyle/>
          <a:p>
            <a:r>
              <a:rPr lang="en-US" dirty="0" smtClean="0"/>
              <a:t>Investment banker works for an Investment Bank (Goldman Sachs for example) and will invest their clients money for a fee.</a:t>
            </a:r>
          </a:p>
          <a:p>
            <a:r>
              <a:rPr lang="en-US" dirty="0" smtClean="0"/>
              <a:t>Economics teacher works for College (which is funded by the Government) and gives information to students to help them get the grade they deserve in their Economics A-level. The benefit is a society full of educated Economists!</a:t>
            </a:r>
          </a:p>
          <a:p>
            <a:r>
              <a:rPr lang="en-US" dirty="0" smtClean="0"/>
              <a:t>What is the price of the fee given to the investment banker and therefore their company compared to the price or value to society of more A-level Economists?!</a:t>
            </a:r>
          </a:p>
          <a:p>
            <a:r>
              <a:rPr lang="en-US" dirty="0" smtClean="0"/>
              <a:t>Therefore how does the demand curve for both these services compare and how does the </a:t>
            </a:r>
            <a:r>
              <a:rPr lang="en-US" dirty="0" err="1" smtClean="0"/>
              <a:t>labour</a:t>
            </a:r>
            <a:r>
              <a:rPr lang="en-US" dirty="0" smtClean="0"/>
              <a:t> demand curve for workers in these markets compare?</a:t>
            </a:r>
          </a:p>
          <a:p>
            <a:r>
              <a:rPr lang="en-US" dirty="0" smtClean="0"/>
              <a:t>Does </a:t>
            </a:r>
            <a:r>
              <a:rPr lang="en-US" dirty="0" err="1" smtClean="0"/>
              <a:t>labour</a:t>
            </a:r>
            <a:r>
              <a:rPr lang="en-US" dirty="0" smtClean="0"/>
              <a:t> productivity have any relevance to this question in your view? </a:t>
            </a:r>
            <a:r>
              <a:rPr lang="en-US" dirty="0" smtClean="0">
                <a:sym typeface="Wingdings" panose="05000000000000000000" pitchFamily="2" charset="2"/>
              </a:rPr>
              <a:t></a:t>
            </a:r>
            <a:endParaRPr lang="en-US" dirty="0" smtClean="0"/>
          </a:p>
          <a:p>
            <a:endParaRPr lang="en-US" dirty="0"/>
          </a:p>
        </p:txBody>
      </p:sp>
    </p:spTree>
    <p:extLst>
      <p:ext uri="{BB962C8B-B14F-4D97-AF65-F5344CB8AC3E}">
        <p14:creationId xmlns:p14="http://schemas.microsoft.com/office/powerpoint/2010/main" val="8066679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675" y="226984"/>
            <a:ext cx="8229600" cy="1143000"/>
          </a:xfrm>
        </p:spPr>
        <p:txBody>
          <a:bodyPr>
            <a:normAutofit fontScale="90000"/>
          </a:bodyPr>
          <a:lstStyle/>
          <a:p>
            <a:r>
              <a:rPr lang="en-GB" sz="3600" b="1" dirty="0" smtClean="0"/>
              <a:t>What shifts the demand curve?</a:t>
            </a:r>
            <a:br>
              <a:rPr lang="en-GB" sz="3600" b="1" dirty="0" smtClean="0"/>
            </a:br>
            <a:r>
              <a:rPr lang="en-GB" sz="3600" b="1" dirty="0" smtClean="0"/>
              <a:t>(NOT THE PRICE of Labour i.e. the Wage)</a:t>
            </a:r>
            <a:endParaRPr lang="en-GB" sz="3600" b="1" dirty="0"/>
          </a:p>
        </p:txBody>
      </p:sp>
      <p:sp>
        <p:nvSpPr>
          <p:cNvPr id="3" name="Content Placeholder 2"/>
          <p:cNvSpPr>
            <a:spLocks noGrp="1"/>
          </p:cNvSpPr>
          <p:nvPr>
            <p:ph idx="1"/>
          </p:nvPr>
        </p:nvSpPr>
        <p:spPr>
          <a:xfrm>
            <a:off x="4750592" y="1607343"/>
            <a:ext cx="4164808" cy="2393157"/>
          </a:xfrm>
        </p:spPr>
        <p:txBody>
          <a:bodyPr>
            <a:normAutofit fontScale="77500" lnSpcReduction="20000"/>
          </a:bodyPr>
          <a:lstStyle/>
          <a:p>
            <a:pPr marL="0" indent="0">
              <a:buNone/>
            </a:pPr>
            <a:r>
              <a:rPr lang="en-GB" sz="2000" dirty="0" smtClean="0"/>
              <a:t>Labour demand will shift to the left or right dependent on changes in two factors:</a:t>
            </a:r>
          </a:p>
          <a:p>
            <a:pPr marL="457200" indent="-457200">
              <a:buFont typeface="+mj-lt"/>
              <a:buAutoNum type="arabicPeriod"/>
            </a:pPr>
            <a:r>
              <a:rPr lang="en-GB" sz="2000" b="1" dirty="0" smtClean="0"/>
              <a:t>Price of the product: </a:t>
            </a:r>
            <a:r>
              <a:rPr lang="en-GB" sz="2000" dirty="0" smtClean="0"/>
              <a:t>If the price rises, then the MRP of each worker will increase as well and </a:t>
            </a:r>
            <a:r>
              <a:rPr lang="en-GB" sz="2000" dirty="0" err="1" smtClean="0"/>
              <a:t>Ld</a:t>
            </a:r>
            <a:r>
              <a:rPr lang="en-GB" sz="2000" dirty="0" smtClean="0"/>
              <a:t> shifts to the right</a:t>
            </a:r>
          </a:p>
          <a:p>
            <a:pPr marL="457200" indent="-457200">
              <a:buFont typeface="+mj-lt"/>
              <a:buAutoNum type="arabicPeriod"/>
            </a:pPr>
            <a:r>
              <a:rPr lang="en-GB" sz="2000" b="1" dirty="0" smtClean="0"/>
              <a:t>Productivity of the Worker: </a:t>
            </a:r>
            <a:r>
              <a:rPr lang="en-GB" sz="2000" dirty="0" smtClean="0"/>
              <a:t>if workers become more productive (for whatever reason), they will increase their MPP and therefore MRP will increase regardless of the price.</a:t>
            </a:r>
            <a:endParaRPr lang="en-GB" sz="2000" dirty="0"/>
          </a:p>
        </p:txBody>
      </p:sp>
      <p:cxnSp>
        <p:nvCxnSpPr>
          <p:cNvPr id="4" name="Straight Connector 3"/>
          <p:cNvCxnSpPr/>
          <p:nvPr/>
        </p:nvCxnSpPr>
        <p:spPr bwMode="auto">
          <a:xfrm rot="5400000">
            <a:off x="214312" y="4000501"/>
            <a:ext cx="4143375"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5" name="Straight Connector 4"/>
          <p:cNvCxnSpPr/>
          <p:nvPr/>
        </p:nvCxnSpPr>
        <p:spPr bwMode="auto">
          <a:xfrm>
            <a:off x="2286000" y="6072188"/>
            <a:ext cx="51435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6" name="TextBox 4"/>
          <p:cNvSpPr txBox="1">
            <a:spLocks noChangeArrowheads="1"/>
          </p:cNvSpPr>
          <p:nvPr/>
        </p:nvSpPr>
        <p:spPr bwMode="auto">
          <a:xfrm>
            <a:off x="1285875" y="1857375"/>
            <a:ext cx="8128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2"/>
                </a:solidFill>
                <a:latin typeface="Calibri" pitchFamily="34" charset="0"/>
              </a:defRPr>
            </a:lvl1pPr>
            <a:lvl2pPr marL="742950" indent="-285750" eaLnBrk="0" hangingPunct="0">
              <a:defRPr sz="1400">
                <a:solidFill>
                  <a:schemeClr val="tx2"/>
                </a:solidFill>
                <a:latin typeface="Calibri" pitchFamily="34" charset="0"/>
              </a:defRPr>
            </a:lvl2pPr>
            <a:lvl3pPr marL="1143000" indent="-228600" eaLnBrk="0" hangingPunct="0">
              <a:defRPr sz="1400">
                <a:solidFill>
                  <a:schemeClr val="tx2"/>
                </a:solidFill>
                <a:latin typeface="Calibri" pitchFamily="34" charset="0"/>
              </a:defRPr>
            </a:lvl3pPr>
            <a:lvl4pPr marL="1600200" indent="-228600" eaLnBrk="0" hangingPunct="0">
              <a:defRPr sz="1400">
                <a:solidFill>
                  <a:schemeClr val="tx2"/>
                </a:solidFill>
                <a:latin typeface="Calibri" pitchFamily="34" charset="0"/>
              </a:defRPr>
            </a:lvl4pPr>
            <a:lvl5pPr marL="2057400" indent="-228600" eaLnBrk="0" hangingPunct="0">
              <a:defRPr sz="1400">
                <a:solidFill>
                  <a:schemeClr val="tx2"/>
                </a:solidFill>
                <a:latin typeface="Calibri" pitchFamily="34" charset="0"/>
              </a:defRPr>
            </a:lvl5pPr>
            <a:lvl6pPr marL="2514600" indent="-228600" eaLnBrk="0" fontAlgn="base" hangingPunct="0">
              <a:spcBef>
                <a:spcPct val="0"/>
              </a:spcBef>
              <a:spcAft>
                <a:spcPct val="0"/>
              </a:spcAft>
              <a:defRPr sz="1400">
                <a:solidFill>
                  <a:schemeClr val="tx2"/>
                </a:solidFill>
                <a:latin typeface="Calibri" pitchFamily="34" charset="0"/>
              </a:defRPr>
            </a:lvl6pPr>
            <a:lvl7pPr marL="2971800" indent="-228600" eaLnBrk="0" fontAlgn="base" hangingPunct="0">
              <a:spcBef>
                <a:spcPct val="0"/>
              </a:spcBef>
              <a:spcAft>
                <a:spcPct val="0"/>
              </a:spcAft>
              <a:defRPr sz="1400">
                <a:solidFill>
                  <a:schemeClr val="tx2"/>
                </a:solidFill>
                <a:latin typeface="Calibri" pitchFamily="34" charset="0"/>
              </a:defRPr>
            </a:lvl7pPr>
            <a:lvl8pPr marL="3429000" indent="-228600" eaLnBrk="0" fontAlgn="base" hangingPunct="0">
              <a:spcBef>
                <a:spcPct val="0"/>
              </a:spcBef>
              <a:spcAft>
                <a:spcPct val="0"/>
              </a:spcAft>
              <a:defRPr sz="1400">
                <a:solidFill>
                  <a:schemeClr val="tx2"/>
                </a:solidFill>
                <a:latin typeface="Calibri" pitchFamily="34" charset="0"/>
              </a:defRPr>
            </a:lvl8pPr>
            <a:lvl9pPr marL="3886200" indent="-228600" eaLnBrk="0" fontAlgn="base" hangingPunct="0">
              <a:spcBef>
                <a:spcPct val="0"/>
              </a:spcBef>
              <a:spcAft>
                <a:spcPct val="0"/>
              </a:spcAft>
              <a:defRPr sz="1400">
                <a:solidFill>
                  <a:schemeClr val="tx2"/>
                </a:solidFill>
                <a:latin typeface="Calibri" pitchFamily="34" charset="0"/>
              </a:defRPr>
            </a:lvl9pPr>
          </a:lstStyle>
          <a:p>
            <a:pPr eaLnBrk="1" hangingPunct="1"/>
            <a:r>
              <a:rPr lang="en-US" altLang="en-US" sz="1800" b="1" dirty="0"/>
              <a:t>Wages</a:t>
            </a:r>
            <a:endParaRPr lang="en-GB" altLang="en-US" sz="1800" b="1" dirty="0"/>
          </a:p>
        </p:txBody>
      </p:sp>
      <p:sp>
        <p:nvSpPr>
          <p:cNvPr id="7" name="TextBox 5"/>
          <p:cNvSpPr txBox="1">
            <a:spLocks noChangeArrowheads="1"/>
          </p:cNvSpPr>
          <p:nvPr/>
        </p:nvSpPr>
        <p:spPr bwMode="auto">
          <a:xfrm>
            <a:off x="7000875" y="6143625"/>
            <a:ext cx="212883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2"/>
                </a:solidFill>
                <a:latin typeface="Calibri" pitchFamily="34" charset="0"/>
              </a:defRPr>
            </a:lvl1pPr>
            <a:lvl2pPr marL="742950" indent="-285750" eaLnBrk="0" hangingPunct="0">
              <a:defRPr sz="1400">
                <a:solidFill>
                  <a:schemeClr val="tx2"/>
                </a:solidFill>
                <a:latin typeface="Calibri" pitchFamily="34" charset="0"/>
              </a:defRPr>
            </a:lvl2pPr>
            <a:lvl3pPr marL="1143000" indent="-228600" eaLnBrk="0" hangingPunct="0">
              <a:defRPr sz="1400">
                <a:solidFill>
                  <a:schemeClr val="tx2"/>
                </a:solidFill>
                <a:latin typeface="Calibri" pitchFamily="34" charset="0"/>
              </a:defRPr>
            </a:lvl3pPr>
            <a:lvl4pPr marL="1600200" indent="-228600" eaLnBrk="0" hangingPunct="0">
              <a:defRPr sz="1400">
                <a:solidFill>
                  <a:schemeClr val="tx2"/>
                </a:solidFill>
                <a:latin typeface="Calibri" pitchFamily="34" charset="0"/>
              </a:defRPr>
            </a:lvl4pPr>
            <a:lvl5pPr marL="2057400" indent="-228600" eaLnBrk="0" hangingPunct="0">
              <a:defRPr sz="1400">
                <a:solidFill>
                  <a:schemeClr val="tx2"/>
                </a:solidFill>
                <a:latin typeface="Calibri" pitchFamily="34" charset="0"/>
              </a:defRPr>
            </a:lvl5pPr>
            <a:lvl6pPr marL="2514600" indent="-228600" eaLnBrk="0" fontAlgn="base" hangingPunct="0">
              <a:spcBef>
                <a:spcPct val="0"/>
              </a:spcBef>
              <a:spcAft>
                <a:spcPct val="0"/>
              </a:spcAft>
              <a:defRPr sz="1400">
                <a:solidFill>
                  <a:schemeClr val="tx2"/>
                </a:solidFill>
                <a:latin typeface="Calibri" pitchFamily="34" charset="0"/>
              </a:defRPr>
            </a:lvl6pPr>
            <a:lvl7pPr marL="2971800" indent="-228600" eaLnBrk="0" fontAlgn="base" hangingPunct="0">
              <a:spcBef>
                <a:spcPct val="0"/>
              </a:spcBef>
              <a:spcAft>
                <a:spcPct val="0"/>
              </a:spcAft>
              <a:defRPr sz="1400">
                <a:solidFill>
                  <a:schemeClr val="tx2"/>
                </a:solidFill>
                <a:latin typeface="Calibri" pitchFamily="34" charset="0"/>
              </a:defRPr>
            </a:lvl7pPr>
            <a:lvl8pPr marL="3429000" indent="-228600" eaLnBrk="0" fontAlgn="base" hangingPunct="0">
              <a:spcBef>
                <a:spcPct val="0"/>
              </a:spcBef>
              <a:spcAft>
                <a:spcPct val="0"/>
              </a:spcAft>
              <a:defRPr sz="1400">
                <a:solidFill>
                  <a:schemeClr val="tx2"/>
                </a:solidFill>
                <a:latin typeface="Calibri" pitchFamily="34" charset="0"/>
              </a:defRPr>
            </a:lvl8pPr>
            <a:lvl9pPr marL="3886200" indent="-228600" eaLnBrk="0" fontAlgn="base" hangingPunct="0">
              <a:spcBef>
                <a:spcPct val="0"/>
              </a:spcBef>
              <a:spcAft>
                <a:spcPct val="0"/>
              </a:spcAft>
              <a:defRPr sz="1400">
                <a:solidFill>
                  <a:schemeClr val="tx2"/>
                </a:solidFill>
                <a:latin typeface="Calibri" pitchFamily="34" charset="0"/>
              </a:defRPr>
            </a:lvl9pPr>
          </a:lstStyle>
          <a:p>
            <a:pPr eaLnBrk="1" hangingPunct="1"/>
            <a:r>
              <a:rPr lang="en-US" altLang="en-US" sz="1800" b="1" dirty="0"/>
              <a:t>Quantity Demanded</a:t>
            </a:r>
            <a:endParaRPr lang="en-GB" altLang="en-US" sz="1800" b="1" dirty="0"/>
          </a:p>
        </p:txBody>
      </p:sp>
      <p:sp>
        <p:nvSpPr>
          <p:cNvPr id="8" name="TextBox 6"/>
          <p:cNvSpPr txBox="1">
            <a:spLocks noChangeArrowheads="1"/>
          </p:cNvSpPr>
          <p:nvPr/>
        </p:nvSpPr>
        <p:spPr bwMode="auto">
          <a:xfrm>
            <a:off x="6929438" y="5357813"/>
            <a:ext cx="114326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2"/>
                </a:solidFill>
                <a:latin typeface="Calibri" pitchFamily="34" charset="0"/>
              </a:defRPr>
            </a:lvl1pPr>
            <a:lvl2pPr marL="742950" indent="-285750" eaLnBrk="0" hangingPunct="0">
              <a:defRPr sz="1400">
                <a:solidFill>
                  <a:schemeClr val="tx2"/>
                </a:solidFill>
                <a:latin typeface="Calibri" pitchFamily="34" charset="0"/>
              </a:defRPr>
            </a:lvl2pPr>
            <a:lvl3pPr marL="1143000" indent="-228600" eaLnBrk="0" hangingPunct="0">
              <a:defRPr sz="1400">
                <a:solidFill>
                  <a:schemeClr val="tx2"/>
                </a:solidFill>
                <a:latin typeface="Calibri" pitchFamily="34" charset="0"/>
              </a:defRPr>
            </a:lvl3pPr>
            <a:lvl4pPr marL="1600200" indent="-228600" eaLnBrk="0" hangingPunct="0">
              <a:defRPr sz="1400">
                <a:solidFill>
                  <a:schemeClr val="tx2"/>
                </a:solidFill>
                <a:latin typeface="Calibri" pitchFamily="34" charset="0"/>
              </a:defRPr>
            </a:lvl4pPr>
            <a:lvl5pPr marL="2057400" indent="-228600" eaLnBrk="0" hangingPunct="0">
              <a:defRPr sz="1400">
                <a:solidFill>
                  <a:schemeClr val="tx2"/>
                </a:solidFill>
                <a:latin typeface="Calibri" pitchFamily="34" charset="0"/>
              </a:defRPr>
            </a:lvl5pPr>
            <a:lvl6pPr marL="2514600" indent="-228600" eaLnBrk="0" fontAlgn="base" hangingPunct="0">
              <a:spcBef>
                <a:spcPct val="0"/>
              </a:spcBef>
              <a:spcAft>
                <a:spcPct val="0"/>
              </a:spcAft>
              <a:defRPr sz="1400">
                <a:solidFill>
                  <a:schemeClr val="tx2"/>
                </a:solidFill>
                <a:latin typeface="Calibri" pitchFamily="34" charset="0"/>
              </a:defRPr>
            </a:lvl6pPr>
            <a:lvl7pPr marL="2971800" indent="-228600" eaLnBrk="0" fontAlgn="base" hangingPunct="0">
              <a:spcBef>
                <a:spcPct val="0"/>
              </a:spcBef>
              <a:spcAft>
                <a:spcPct val="0"/>
              </a:spcAft>
              <a:defRPr sz="1400">
                <a:solidFill>
                  <a:schemeClr val="tx2"/>
                </a:solidFill>
                <a:latin typeface="Calibri" pitchFamily="34" charset="0"/>
              </a:defRPr>
            </a:lvl7pPr>
            <a:lvl8pPr marL="3429000" indent="-228600" eaLnBrk="0" fontAlgn="base" hangingPunct="0">
              <a:spcBef>
                <a:spcPct val="0"/>
              </a:spcBef>
              <a:spcAft>
                <a:spcPct val="0"/>
              </a:spcAft>
              <a:defRPr sz="1400">
                <a:solidFill>
                  <a:schemeClr val="tx2"/>
                </a:solidFill>
                <a:latin typeface="Calibri" pitchFamily="34" charset="0"/>
              </a:defRPr>
            </a:lvl8pPr>
            <a:lvl9pPr marL="3886200" indent="-228600" eaLnBrk="0" fontAlgn="base" hangingPunct="0">
              <a:spcBef>
                <a:spcPct val="0"/>
              </a:spcBef>
              <a:spcAft>
                <a:spcPct val="0"/>
              </a:spcAft>
              <a:defRPr sz="1400">
                <a:solidFill>
                  <a:schemeClr val="tx2"/>
                </a:solidFill>
                <a:latin typeface="Calibri" pitchFamily="34" charset="0"/>
              </a:defRPr>
            </a:lvl9pPr>
          </a:lstStyle>
          <a:p>
            <a:pPr eaLnBrk="1" hangingPunct="1"/>
            <a:r>
              <a:rPr lang="en-US" altLang="en-US" sz="1800" b="1" dirty="0" smtClean="0"/>
              <a:t>Ld. = MRP</a:t>
            </a:r>
            <a:endParaRPr lang="en-GB" altLang="en-US" sz="1800" b="1" dirty="0"/>
          </a:p>
        </p:txBody>
      </p:sp>
      <p:cxnSp>
        <p:nvCxnSpPr>
          <p:cNvPr id="9" name="Straight Connector 7"/>
          <p:cNvCxnSpPr>
            <a:cxnSpLocks noChangeShapeType="1"/>
          </p:cNvCxnSpPr>
          <p:nvPr/>
        </p:nvCxnSpPr>
        <p:spPr bwMode="auto">
          <a:xfrm>
            <a:off x="2286000" y="3714750"/>
            <a:ext cx="2143125" cy="0"/>
          </a:xfrm>
          <a:prstGeom prst="line">
            <a:avLst/>
          </a:prstGeom>
          <a:noFill/>
          <a:ln w="9525" algn="ctr">
            <a:solidFill>
              <a:schemeClr val="tx1"/>
            </a:solidFill>
            <a:prstDash val="dash"/>
            <a:round/>
            <a:headEnd/>
            <a:tailEnd/>
          </a:ln>
          <a:extLst>
            <a:ext uri="{909E8E84-426E-40dd-AFC4-6F175D3DCCD1}">
              <a14:hiddenFill xmlns="" xmlns:a14="http://schemas.microsoft.com/office/drawing/2010/main">
                <a:noFill/>
              </a14:hiddenFill>
            </a:ext>
          </a:extLst>
        </p:spPr>
      </p:cxnSp>
      <p:cxnSp>
        <p:nvCxnSpPr>
          <p:cNvPr id="10" name="Straight Connector 8"/>
          <p:cNvCxnSpPr>
            <a:cxnSpLocks noChangeShapeType="1"/>
          </p:cNvCxnSpPr>
          <p:nvPr/>
        </p:nvCxnSpPr>
        <p:spPr bwMode="auto">
          <a:xfrm rot="5400000">
            <a:off x="4143375" y="5143501"/>
            <a:ext cx="1857375" cy="0"/>
          </a:xfrm>
          <a:prstGeom prst="line">
            <a:avLst/>
          </a:prstGeom>
          <a:noFill/>
          <a:ln w="9525" algn="ctr">
            <a:solidFill>
              <a:schemeClr val="tx1"/>
            </a:solidFill>
            <a:prstDash val="dash"/>
            <a:round/>
            <a:headEnd/>
            <a:tailEnd/>
          </a:ln>
          <a:extLst>
            <a:ext uri="{909E8E84-426E-40dd-AFC4-6F175D3DCCD1}">
              <a14:hiddenFill xmlns="" xmlns:a14="http://schemas.microsoft.com/office/drawing/2010/main">
                <a:noFill/>
              </a14:hiddenFill>
            </a:ext>
          </a:extLst>
        </p:spPr>
      </p:cxnSp>
      <p:cxnSp>
        <p:nvCxnSpPr>
          <p:cNvPr id="11" name="Straight Connector 9"/>
          <p:cNvCxnSpPr>
            <a:cxnSpLocks noChangeShapeType="1"/>
          </p:cNvCxnSpPr>
          <p:nvPr/>
        </p:nvCxnSpPr>
        <p:spPr bwMode="auto">
          <a:xfrm>
            <a:off x="2286000" y="4214813"/>
            <a:ext cx="2786063" cy="0"/>
          </a:xfrm>
          <a:prstGeom prst="line">
            <a:avLst/>
          </a:prstGeom>
          <a:noFill/>
          <a:ln w="9525" algn="ctr">
            <a:solidFill>
              <a:schemeClr val="tx1"/>
            </a:solidFill>
            <a:prstDash val="dash"/>
            <a:round/>
            <a:headEnd/>
            <a:tailEnd/>
          </a:ln>
          <a:extLst>
            <a:ext uri="{909E8E84-426E-40dd-AFC4-6F175D3DCCD1}">
              <a14:hiddenFill xmlns="" xmlns:a14="http://schemas.microsoft.com/office/drawing/2010/main">
                <a:noFill/>
              </a14:hiddenFill>
            </a:ext>
          </a:extLst>
        </p:spPr>
      </p:cxnSp>
      <p:cxnSp>
        <p:nvCxnSpPr>
          <p:cNvPr id="12" name="Straight Connector 10"/>
          <p:cNvCxnSpPr>
            <a:cxnSpLocks noChangeShapeType="1"/>
          </p:cNvCxnSpPr>
          <p:nvPr/>
        </p:nvCxnSpPr>
        <p:spPr bwMode="auto">
          <a:xfrm rot="5400000">
            <a:off x="3250406" y="4893469"/>
            <a:ext cx="2357438" cy="0"/>
          </a:xfrm>
          <a:prstGeom prst="line">
            <a:avLst/>
          </a:prstGeom>
          <a:noFill/>
          <a:ln w="9525" algn="ctr">
            <a:solidFill>
              <a:schemeClr val="tx1"/>
            </a:solidFill>
            <a:prstDash val="dash"/>
            <a:round/>
            <a:headEnd/>
            <a:tailEnd/>
          </a:ln>
          <a:extLst>
            <a:ext uri="{909E8E84-426E-40dd-AFC4-6F175D3DCCD1}">
              <a14:hiddenFill xmlns="" xmlns:a14="http://schemas.microsoft.com/office/drawing/2010/main">
                <a:noFill/>
              </a14:hiddenFill>
            </a:ext>
          </a:extLst>
        </p:spPr>
      </p:cxnSp>
      <p:sp>
        <p:nvSpPr>
          <p:cNvPr id="13" name="TextBox 12"/>
          <p:cNvSpPr txBox="1">
            <a:spLocks noChangeArrowheads="1"/>
          </p:cNvSpPr>
          <p:nvPr/>
        </p:nvSpPr>
        <p:spPr bwMode="auto">
          <a:xfrm>
            <a:off x="1785938" y="4000500"/>
            <a:ext cx="48577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2"/>
                </a:solidFill>
                <a:latin typeface="Calibri" pitchFamily="34" charset="0"/>
              </a:defRPr>
            </a:lvl1pPr>
            <a:lvl2pPr marL="742950" indent="-285750" eaLnBrk="0" hangingPunct="0">
              <a:defRPr sz="1400">
                <a:solidFill>
                  <a:schemeClr val="tx2"/>
                </a:solidFill>
                <a:latin typeface="Calibri" pitchFamily="34" charset="0"/>
              </a:defRPr>
            </a:lvl2pPr>
            <a:lvl3pPr marL="1143000" indent="-228600" eaLnBrk="0" hangingPunct="0">
              <a:defRPr sz="1400">
                <a:solidFill>
                  <a:schemeClr val="tx2"/>
                </a:solidFill>
                <a:latin typeface="Calibri" pitchFamily="34" charset="0"/>
              </a:defRPr>
            </a:lvl3pPr>
            <a:lvl4pPr marL="1600200" indent="-228600" eaLnBrk="0" hangingPunct="0">
              <a:defRPr sz="1400">
                <a:solidFill>
                  <a:schemeClr val="tx2"/>
                </a:solidFill>
                <a:latin typeface="Calibri" pitchFamily="34" charset="0"/>
              </a:defRPr>
            </a:lvl4pPr>
            <a:lvl5pPr marL="2057400" indent="-228600" eaLnBrk="0" hangingPunct="0">
              <a:defRPr sz="1400">
                <a:solidFill>
                  <a:schemeClr val="tx2"/>
                </a:solidFill>
                <a:latin typeface="Calibri" pitchFamily="34" charset="0"/>
              </a:defRPr>
            </a:lvl5pPr>
            <a:lvl6pPr marL="2514600" indent="-228600" eaLnBrk="0" fontAlgn="base" hangingPunct="0">
              <a:spcBef>
                <a:spcPct val="0"/>
              </a:spcBef>
              <a:spcAft>
                <a:spcPct val="0"/>
              </a:spcAft>
              <a:defRPr sz="1400">
                <a:solidFill>
                  <a:schemeClr val="tx2"/>
                </a:solidFill>
                <a:latin typeface="Calibri" pitchFamily="34" charset="0"/>
              </a:defRPr>
            </a:lvl6pPr>
            <a:lvl7pPr marL="2971800" indent="-228600" eaLnBrk="0" fontAlgn="base" hangingPunct="0">
              <a:spcBef>
                <a:spcPct val="0"/>
              </a:spcBef>
              <a:spcAft>
                <a:spcPct val="0"/>
              </a:spcAft>
              <a:defRPr sz="1400">
                <a:solidFill>
                  <a:schemeClr val="tx2"/>
                </a:solidFill>
                <a:latin typeface="Calibri" pitchFamily="34" charset="0"/>
              </a:defRPr>
            </a:lvl7pPr>
            <a:lvl8pPr marL="3429000" indent="-228600" eaLnBrk="0" fontAlgn="base" hangingPunct="0">
              <a:spcBef>
                <a:spcPct val="0"/>
              </a:spcBef>
              <a:spcAft>
                <a:spcPct val="0"/>
              </a:spcAft>
              <a:defRPr sz="1400">
                <a:solidFill>
                  <a:schemeClr val="tx2"/>
                </a:solidFill>
                <a:latin typeface="Calibri" pitchFamily="34" charset="0"/>
              </a:defRPr>
            </a:lvl8pPr>
            <a:lvl9pPr marL="3886200" indent="-228600" eaLnBrk="0" fontAlgn="base" hangingPunct="0">
              <a:spcBef>
                <a:spcPct val="0"/>
              </a:spcBef>
              <a:spcAft>
                <a:spcPct val="0"/>
              </a:spcAft>
              <a:defRPr sz="1400">
                <a:solidFill>
                  <a:schemeClr val="tx2"/>
                </a:solidFill>
                <a:latin typeface="Calibri" pitchFamily="34" charset="0"/>
              </a:defRPr>
            </a:lvl9pPr>
          </a:lstStyle>
          <a:p>
            <a:pPr eaLnBrk="1" hangingPunct="1"/>
            <a:r>
              <a:rPr lang="en-US" altLang="en-US" sz="1800" b="1" dirty="0"/>
              <a:t>W</a:t>
            </a:r>
            <a:r>
              <a:rPr lang="en-US" altLang="en-US" sz="1200" b="1" dirty="0"/>
              <a:t>1</a:t>
            </a:r>
            <a:endParaRPr lang="en-GB" altLang="en-US" sz="1800" b="1" dirty="0"/>
          </a:p>
        </p:txBody>
      </p:sp>
      <p:sp>
        <p:nvSpPr>
          <p:cNvPr id="14" name="TextBox 13"/>
          <p:cNvSpPr txBox="1">
            <a:spLocks noChangeArrowheads="1"/>
          </p:cNvSpPr>
          <p:nvPr/>
        </p:nvSpPr>
        <p:spPr bwMode="auto">
          <a:xfrm>
            <a:off x="1785938" y="3500438"/>
            <a:ext cx="47307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2"/>
                </a:solidFill>
                <a:latin typeface="Calibri" pitchFamily="34" charset="0"/>
              </a:defRPr>
            </a:lvl1pPr>
            <a:lvl2pPr marL="742950" indent="-285750" eaLnBrk="0" hangingPunct="0">
              <a:defRPr sz="1400">
                <a:solidFill>
                  <a:schemeClr val="tx2"/>
                </a:solidFill>
                <a:latin typeface="Calibri" pitchFamily="34" charset="0"/>
              </a:defRPr>
            </a:lvl2pPr>
            <a:lvl3pPr marL="1143000" indent="-228600" eaLnBrk="0" hangingPunct="0">
              <a:defRPr sz="1400">
                <a:solidFill>
                  <a:schemeClr val="tx2"/>
                </a:solidFill>
                <a:latin typeface="Calibri" pitchFamily="34" charset="0"/>
              </a:defRPr>
            </a:lvl3pPr>
            <a:lvl4pPr marL="1600200" indent="-228600" eaLnBrk="0" hangingPunct="0">
              <a:defRPr sz="1400">
                <a:solidFill>
                  <a:schemeClr val="tx2"/>
                </a:solidFill>
                <a:latin typeface="Calibri" pitchFamily="34" charset="0"/>
              </a:defRPr>
            </a:lvl4pPr>
            <a:lvl5pPr marL="2057400" indent="-228600" eaLnBrk="0" hangingPunct="0">
              <a:defRPr sz="1400">
                <a:solidFill>
                  <a:schemeClr val="tx2"/>
                </a:solidFill>
                <a:latin typeface="Calibri" pitchFamily="34" charset="0"/>
              </a:defRPr>
            </a:lvl5pPr>
            <a:lvl6pPr marL="2514600" indent="-228600" eaLnBrk="0" fontAlgn="base" hangingPunct="0">
              <a:spcBef>
                <a:spcPct val="0"/>
              </a:spcBef>
              <a:spcAft>
                <a:spcPct val="0"/>
              </a:spcAft>
              <a:defRPr sz="1400">
                <a:solidFill>
                  <a:schemeClr val="tx2"/>
                </a:solidFill>
                <a:latin typeface="Calibri" pitchFamily="34" charset="0"/>
              </a:defRPr>
            </a:lvl6pPr>
            <a:lvl7pPr marL="2971800" indent="-228600" eaLnBrk="0" fontAlgn="base" hangingPunct="0">
              <a:spcBef>
                <a:spcPct val="0"/>
              </a:spcBef>
              <a:spcAft>
                <a:spcPct val="0"/>
              </a:spcAft>
              <a:defRPr sz="1400">
                <a:solidFill>
                  <a:schemeClr val="tx2"/>
                </a:solidFill>
                <a:latin typeface="Calibri" pitchFamily="34" charset="0"/>
              </a:defRPr>
            </a:lvl7pPr>
            <a:lvl8pPr marL="3429000" indent="-228600" eaLnBrk="0" fontAlgn="base" hangingPunct="0">
              <a:spcBef>
                <a:spcPct val="0"/>
              </a:spcBef>
              <a:spcAft>
                <a:spcPct val="0"/>
              </a:spcAft>
              <a:defRPr sz="1400">
                <a:solidFill>
                  <a:schemeClr val="tx2"/>
                </a:solidFill>
                <a:latin typeface="Calibri" pitchFamily="34" charset="0"/>
              </a:defRPr>
            </a:lvl8pPr>
            <a:lvl9pPr marL="3886200" indent="-228600" eaLnBrk="0" fontAlgn="base" hangingPunct="0">
              <a:spcBef>
                <a:spcPct val="0"/>
              </a:spcBef>
              <a:spcAft>
                <a:spcPct val="0"/>
              </a:spcAft>
              <a:defRPr sz="1400">
                <a:solidFill>
                  <a:schemeClr val="tx2"/>
                </a:solidFill>
                <a:latin typeface="Calibri" pitchFamily="34" charset="0"/>
              </a:defRPr>
            </a:lvl9pPr>
          </a:lstStyle>
          <a:p>
            <a:pPr eaLnBrk="1" hangingPunct="1"/>
            <a:r>
              <a:rPr lang="en-US" altLang="en-US" sz="1800" b="1" dirty="0"/>
              <a:t>W</a:t>
            </a:r>
            <a:r>
              <a:rPr lang="en-US" altLang="en-US" sz="1200" b="1" dirty="0"/>
              <a:t>2</a:t>
            </a:r>
            <a:endParaRPr lang="en-GB" altLang="en-US" sz="1800" b="1" dirty="0"/>
          </a:p>
        </p:txBody>
      </p:sp>
      <p:sp>
        <p:nvSpPr>
          <p:cNvPr id="15" name="TextBox 14"/>
          <p:cNvSpPr txBox="1">
            <a:spLocks noChangeArrowheads="1"/>
          </p:cNvSpPr>
          <p:nvPr/>
        </p:nvSpPr>
        <p:spPr bwMode="auto">
          <a:xfrm>
            <a:off x="4857750" y="6072188"/>
            <a:ext cx="5461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2"/>
                </a:solidFill>
                <a:latin typeface="Calibri" pitchFamily="34" charset="0"/>
              </a:defRPr>
            </a:lvl1pPr>
            <a:lvl2pPr marL="742950" indent="-285750" eaLnBrk="0" hangingPunct="0">
              <a:defRPr sz="1400">
                <a:solidFill>
                  <a:schemeClr val="tx2"/>
                </a:solidFill>
                <a:latin typeface="Calibri" pitchFamily="34" charset="0"/>
              </a:defRPr>
            </a:lvl2pPr>
            <a:lvl3pPr marL="1143000" indent="-228600" eaLnBrk="0" hangingPunct="0">
              <a:defRPr sz="1400">
                <a:solidFill>
                  <a:schemeClr val="tx2"/>
                </a:solidFill>
                <a:latin typeface="Calibri" pitchFamily="34" charset="0"/>
              </a:defRPr>
            </a:lvl3pPr>
            <a:lvl4pPr marL="1600200" indent="-228600" eaLnBrk="0" hangingPunct="0">
              <a:defRPr sz="1400">
                <a:solidFill>
                  <a:schemeClr val="tx2"/>
                </a:solidFill>
                <a:latin typeface="Calibri" pitchFamily="34" charset="0"/>
              </a:defRPr>
            </a:lvl4pPr>
            <a:lvl5pPr marL="2057400" indent="-228600" eaLnBrk="0" hangingPunct="0">
              <a:defRPr sz="1400">
                <a:solidFill>
                  <a:schemeClr val="tx2"/>
                </a:solidFill>
                <a:latin typeface="Calibri" pitchFamily="34" charset="0"/>
              </a:defRPr>
            </a:lvl5pPr>
            <a:lvl6pPr marL="2514600" indent="-228600" eaLnBrk="0" fontAlgn="base" hangingPunct="0">
              <a:spcBef>
                <a:spcPct val="0"/>
              </a:spcBef>
              <a:spcAft>
                <a:spcPct val="0"/>
              </a:spcAft>
              <a:defRPr sz="1400">
                <a:solidFill>
                  <a:schemeClr val="tx2"/>
                </a:solidFill>
                <a:latin typeface="Calibri" pitchFamily="34" charset="0"/>
              </a:defRPr>
            </a:lvl6pPr>
            <a:lvl7pPr marL="2971800" indent="-228600" eaLnBrk="0" fontAlgn="base" hangingPunct="0">
              <a:spcBef>
                <a:spcPct val="0"/>
              </a:spcBef>
              <a:spcAft>
                <a:spcPct val="0"/>
              </a:spcAft>
              <a:defRPr sz="1400">
                <a:solidFill>
                  <a:schemeClr val="tx2"/>
                </a:solidFill>
                <a:latin typeface="Calibri" pitchFamily="34" charset="0"/>
              </a:defRPr>
            </a:lvl7pPr>
            <a:lvl8pPr marL="3429000" indent="-228600" eaLnBrk="0" fontAlgn="base" hangingPunct="0">
              <a:spcBef>
                <a:spcPct val="0"/>
              </a:spcBef>
              <a:spcAft>
                <a:spcPct val="0"/>
              </a:spcAft>
              <a:defRPr sz="1400">
                <a:solidFill>
                  <a:schemeClr val="tx2"/>
                </a:solidFill>
                <a:latin typeface="Calibri" pitchFamily="34" charset="0"/>
              </a:defRPr>
            </a:lvl8pPr>
            <a:lvl9pPr marL="3886200" indent="-228600" eaLnBrk="0" fontAlgn="base" hangingPunct="0">
              <a:spcBef>
                <a:spcPct val="0"/>
              </a:spcBef>
              <a:spcAft>
                <a:spcPct val="0"/>
              </a:spcAft>
              <a:defRPr sz="1400">
                <a:solidFill>
                  <a:schemeClr val="tx2"/>
                </a:solidFill>
                <a:latin typeface="Calibri" pitchFamily="34" charset="0"/>
              </a:defRPr>
            </a:lvl9pPr>
          </a:lstStyle>
          <a:p>
            <a:pPr eaLnBrk="1" hangingPunct="1"/>
            <a:r>
              <a:rPr lang="en-US" altLang="en-US" sz="1800" b="1" dirty="0"/>
              <a:t>Qd</a:t>
            </a:r>
            <a:r>
              <a:rPr lang="en-US" altLang="en-US" sz="1200" b="1" dirty="0"/>
              <a:t>1</a:t>
            </a:r>
            <a:endParaRPr lang="en-GB" altLang="en-US" sz="1800" b="1" dirty="0"/>
          </a:p>
        </p:txBody>
      </p:sp>
      <p:sp>
        <p:nvSpPr>
          <p:cNvPr id="16" name="TextBox 15"/>
          <p:cNvSpPr txBox="1">
            <a:spLocks noChangeArrowheads="1"/>
          </p:cNvSpPr>
          <p:nvPr/>
        </p:nvSpPr>
        <p:spPr bwMode="auto">
          <a:xfrm>
            <a:off x="4143375" y="6072188"/>
            <a:ext cx="5461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2"/>
                </a:solidFill>
                <a:latin typeface="Calibri" pitchFamily="34" charset="0"/>
              </a:defRPr>
            </a:lvl1pPr>
            <a:lvl2pPr marL="742950" indent="-285750" eaLnBrk="0" hangingPunct="0">
              <a:defRPr sz="1400">
                <a:solidFill>
                  <a:schemeClr val="tx2"/>
                </a:solidFill>
                <a:latin typeface="Calibri" pitchFamily="34" charset="0"/>
              </a:defRPr>
            </a:lvl2pPr>
            <a:lvl3pPr marL="1143000" indent="-228600" eaLnBrk="0" hangingPunct="0">
              <a:defRPr sz="1400">
                <a:solidFill>
                  <a:schemeClr val="tx2"/>
                </a:solidFill>
                <a:latin typeface="Calibri" pitchFamily="34" charset="0"/>
              </a:defRPr>
            </a:lvl3pPr>
            <a:lvl4pPr marL="1600200" indent="-228600" eaLnBrk="0" hangingPunct="0">
              <a:defRPr sz="1400">
                <a:solidFill>
                  <a:schemeClr val="tx2"/>
                </a:solidFill>
                <a:latin typeface="Calibri" pitchFamily="34" charset="0"/>
              </a:defRPr>
            </a:lvl4pPr>
            <a:lvl5pPr marL="2057400" indent="-228600" eaLnBrk="0" hangingPunct="0">
              <a:defRPr sz="1400">
                <a:solidFill>
                  <a:schemeClr val="tx2"/>
                </a:solidFill>
                <a:latin typeface="Calibri" pitchFamily="34" charset="0"/>
              </a:defRPr>
            </a:lvl5pPr>
            <a:lvl6pPr marL="2514600" indent="-228600" eaLnBrk="0" fontAlgn="base" hangingPunct="0">
              <a:spcBef>
                <a:spcPct val="0"/>
              </a:spcBef>
              <a:spcAft>
                <a:spcPct val="0"/>
              </a:spcAft>
              <a:defRPr sz="1400">
                <a:solidFill>
                  <a:schemeClr val="tx2"/>
                </a:solidFill>
                <a:latin typeface="Calibri" pitchFamily="34" charset="0"/>
              </a:defRPr>
            </a:lvl6pPr>
            <a:lvl7pPr marL="2971800" indent="-228600" eaLnBrk="0" fontAlgn="base" hangingPunct="0">
              <a:spcBef>
                <a:spcPct val="0"/>
              </a:spcBef>
              <a:spcAft>
                <a:spcPct val="0"/>
              </a:spcAft>
              <a:defRPr sz="1400">
                <a:solidFill>
                  <a:schemeClr val="tx2"/>
                </a:solidFill>
                <a:latin typeface="Calibri" pitchFamily="34" charset="0"/>
              </a:defRPr>
            </a:lvl7pPr>
            <a:lvl8pPr marL="3429000" indent="-228600" eaLnBrk="0" fontAlgn="base" hangingPunct="0">
              <a:spcBef>
                <a:spcPct val="0"/>
              </a:spcBef>
              <a:spcAft>
                <a:spcPct val="0"/>
              </a:spcAft>
              <a:defRPr sz="1400">
                <a:solidFill>
                  <a:schemeClr val="tx2"/>
                </a:solidFill>
                <a:latin typeface="Calibri" pitchFamily="34" charset="0"/>
              </a:defRPr>
            </a:lvl8pPr>
            <a:lvl9pPr marL="3886200" indent="-228600" eaLnBrk="0" fontAlgn="base" hangingPunct="0">
              <a:spcBef>
                <a:spcPct val="0"/>
              </a:spcBef>
              <a:spcAft>
                <a:spcPct val="0"/>
              </a:spcAft>
              <a:defRPr sz="1400">
                <a:solidFill>
                  <a:schemeClr val="tx2"/>
                </a:solidFill>
                <a:latin typeface="Calibri" pitchFamily="34" charset="0"/>
              </a:defRPr>
            </a:lvl9pPr>
          </a:lstStyle>
          <a:p>
            <a:pPr eaLnBrk="1" hangingPunct="1"/>
            <a:r>
              <a:rPr lang="en-US" altLang="en-US" sz="1800" b="1" dirty="0"/>
              <a:t>Qd</a:t>
            </a:r>
            <a:r>
              <a:rPr lang="en-US" altLang="en-US" sz="1200" b="1" dirty="0"/>
              <a:t>2</a:t>
            </a:r>
            <a:endParaRPr lang="en-GB" altLang="en-US" sz="1800" b="1" dirty="0"/>
          </a:p>
        </p:txBody>
      </p:sp>
      <p:cxnSp>
        <p:nvCxnSpPr>
          <p:cNvPr id="17" name="Straight Arrow Connector 16"/>
          <p:cNvCxnSpPr/>
          <p:nvPr/>
        </p:nvCxnSpPr>
        <p:spPr bwMode="auto">
          <a:xfrm rot="5400000" flipH="1" flipV="1">
            <a:off x="1070769" y="3929857"/>
            <a:ext cx="714375" cy="1587"/>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8" name="Straight Arrow Connector 17"/>
          <p:cNvCxnSpPr/>
          <p:nvPr/>
        </p:nvCxnSpPr>
        <p:spPr bwMode="auto">
          <a:xfrm rot="10800000">
            <a:off x="4357688" y="6500813"/>
            <a:ext cx="785812" cy="1587"/>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9" name="Straight Connector 18"/>
          <p:cNvCxnSpPr/>
          <p:nvPr/>
        </p:nvCxnSpPr>
        <p:spPr bwMode="auto">
          <a:xfrm>
            <a:off x="2571750" y="2357438"/>
            <a:ext cx="4286250" cy="3143250"/>
          </a:xfrm>
          <a:prstGeom prst="line">
            <a:avLst/>
          </a:prstGeom>
          <a:ln>
            <a:solidFill>
              <a:srgbClr val="FF0000"/>
            </a:solidFill>
            <a:headEnd type="none" w="med" len="med"/>
            <a:tailEnd type="none" w="med" len="med"/>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8536803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04800"/>
            <a:ext cx="8382000" cy="63246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600" b="1" dirty="0" smtClean="0"/>
              <a:t>WEEK 3</a:t>
            </a:r>
            <a:endParaRPr lang="en-US" sz="16600" b="1" dirty="0"/>
          </a:p>
        </p:txBody>
      </p:sp>
    </p:spTree>
    <p:extLst>
      <p:ext uri="{BB962C8B-B14F-4D97-AF65-F5344CB8AC3E}">
        <p14:creationId xmlns:p14="http://schemas.microsoft.com/office/powerpoint/2010/main" val="4474768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04800"/>
            <a:ext cx="8382000" cy="63246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600" b="1" dirty="0" smtClean="0"/>
              <a:t>HWK</a:t>
            </a:r>
            <a:endParaRPr lang="en-US" sz="16600" b="1" dirty="0"/>
          </a:p>
        </p:txBody>
      </p:sp>
    </p:spTree>
    <p:extLst>
      <p:ext uri="{BB962C8B-B14F-4D97-AF65-F5344CB8AC3E}">
        <p14:creationId xmlns:p14="http://schemas.microsoft.com/office/powerpoint/2010/main" val="42604898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285750" y="214313"/>
            <a:ext cx="8569325" cy="1385887"/>
          </a:xfrm>
        </p:spPr>
        <p:txBody>
          <a:bodyPr>
            <a:normAutofit/>
          </a:bodyPr>
          <a:lstStyle/>
          <a:p>
            <a:pPr eaLnBrk="1" hangingPunct="1"/>
            <a:r>
              <a:rPr lang="en-GB" altLang="en-US" sz="3600" b="1" dirty="0" smtClean="0">
                <a:solidFill>
                  <a:srgbClr val="0070C0"/>
                </a:solidFill>
              </a:rPr>
              <a:t>The Labour Demand Curve</a:t>
            </a:r>
          </a:p>
        </p:txBody>
      </p:sp>
      <p:cxnSp>
        <p:nvCxnSpPr>
          <p:cNvPr id="3" name="Straight Connector 2"/>
          <p:cNvCxnSpPr/>
          <p:nvPr/>
        </p:nvCxnSpPr>
        <p:spPr bwMode="auto">
          <a:xfrm rot="5400000">
            <a:off x="214312" y="4000501"/>
            <a:ext cx="4143375"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4" name="Straight Connector 3"/>
          <p:cNvCxnSpPr/>
          <p:nvPr/>
        </p:nvCxnSpPr>
        <p:spPr bwMode="auto">
          <a:xfrm>
            <a:off x="2286000" y="6072188"/>
            <a:ext cx="51435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9221" name="TextBox 4"/>
          <p:cNvSpPr txBox="1">
            <a:spLocks noChangeArrowheads="1"/>
          </p:cNvSpPr>
          <p:nvPr/>
        </p:nvSpPr>
        <p:spPr bwMode="auto">
          <a:xfrm>
            <a:off x="1285875" y="1857375"/>
            <a:ext cx="8128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2"/>
                </a:solidFill>
                <a:latin typeface="Calibri" pitchFamily="34" charset="0"/>
              </a:defRPr>
            </a:lvl1pPr>
            <a:lvl2pPr marL="742950" indent="-285750" eaLnBrk="0" hangingPunct="0">
              <a:defRPr sz="1400">
                <a:solidFill>
                  <a:schemeClr val="tx2"/>
                </a:solidFill>
                <a:latin typeface="Calibri" pitchFamily="34" charset="0"/>
              </a:defRPr>
            </a:lvl2pPr>
            <a:lvl3pPr marL="1143000" indent="-228600" eaLnBrk="0" hangingPunct="0">
              <a:defRPr sz="1400">
                <a:solidFill>
                  <a:schemeClr val="tx2"/>
                </a:solidFill>
                <a:latin typeface="Calibri" pitchFamily="34" charset="0"/>
              </a:defRPr>
            </a:lvl3pPr>
            <a:lvl4pPr marL="1600200" indent="-228600" eaLnBrk="0" hangingPunct="0">
              <a:defRPr sz="1400">
                <a:solidFill>
                  <a:schemeClr val="tx2"/>
                </a:solidFill>
                <a:latin typeface="Calibri" pitchFamily="34" charset="0"/>
              </a:defRPr>
            </a:lvl4pPr>
            <a:lvl5pPr marL="2057400" indent="-228600" eaLnBrk="0" hangingPunct="0">
              <a:defRPr sz="1400">
                <a:solidFill>
                  <a:schemeClr val="tx2"/>
                </a:solidFill>
                <a:latin typeface="Calibri" pitchFamily="34" charset="0"/>
              </a:defRPr>
            </a:lvl5pPr>
            <a:lvl6pPr marL="2514600" indent="-228600" eaLnBrk="0" fontAlgn="base" hangingPunct="0">
              <a:spcBef>
                <a:spcPct val="0"/>
              </a:spcBef>
              <a:spcAft>
                <a:spcPct val="0"/>
              </a:spcAft>
              <a:defRPr sz="1400">
                <a:solidFill>
                  <a:schemeClr val="tx2"/>
                </a:solidFill>
                <a:latin typeface="Calibri" pitchFamily="34" charset="0"/>
              </a:defRPr>
            </a:lvl6pPr>
            <a:lvl7pPr marL="2971800" indent="-228600" eaLnBrk="0" fontAlgn="base" hangingPunct="0">
              <a:spcBef>
                <a:spcPct val="0"/>
              </a:spcBef>
              <a:spcAft>
                <a:spcPct val="0"/>
              </a:spcAft>
              <a:defRPr sz="1400">
                <a:solidFill>
                  <a:schemeClr val="tx2"/>
                </a:solidFill>
                <a:latin typeface="Calibri" pitchFamily="34" charset="0"/>
              </a:defRPr>
            </a:lvl7pPr>
            <a:lvl8pPr marL="3429000" indent="-228600" eaLnBrk="0" fontAlgn="base" hangingPunct="0">
              <a:spcBef>
                <a:spcPct val="0"/>
              </a:spcBef>
              <a:spcAft>
                <a:spcPct val="0"/>
              </a:spcAft>
              <a:defRPr sz="1400">
                <a:solidFill>
                  <a:schemeClr val="tx2"/>
                </a:solidFill>
                <a:latin typeface="Calibri" pitchFamily="34" charset="0"/>
              </a:defRPr>
            </a:lvl8pPr>
            <a:lvl9pPr marL="3886200" indent="-228600" eaLnBrk="0" fontAlgn="base" hangingPunct="0">
              <a:spcBef>
                <a:spcPct val="0"/>
              </a:spcBef>
              <a:spcAft>
                <a:spcPct val="0"/>
              </a:spcAft>
              <a:defRPr sz="1400">
                <a:solidFill>
                  <a:schemeClr val="tx2"/>
                </a:solidFill>
                <a:latin typeface="Calibri" pitchFamily="34" charset="0"/>
              </a:defRPr>
            </a:lvl9pPr>
          </a:lstStyle>
          <a:p>
            <a:pPr eaLnBrk="1" hangingPunct="1"/>
            <a:r>
              <a:rPr lang="en-US" altLang="en-US" sz="1800" b="1"/>
              <a:t>Wages</a:t>
            </a:r>
            <a:endParaRPr lang="en-GB" altLang="en-US" sz="1800" b="1"/>
          </a:p>
        </p:txBody>
      </p:sp>
      <p:sp>
        <p:nvSpPr>
          <p:cNvPr id="9222" name="TextBox 5"/>
          <p:cNvSpPr txBox="1">
            <a:spLocks noChangeArrowheads="1"/>
          </p:cNvSpPr>
          <p:nvPr/>
        </p:nvSpPr>
        <p:spPr bwMode="auto">
          <a:xfrm>
            <a:off x="7000875" y="6143625"/>
            <a:ext cx="212883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2"/>
                </a:solidFill>
                <a:latin typeface="Calibri" pitchFamily="34" charset="0"/>
              </a:defRPr>
            </a:lvl1pPr>
            <a:lvl2pPr marL="742950" indent="-285750" eaLnBrk="0" hangingPunct="0">
              <a:defRPr sz="1400">
                <a:solidFill>
                  <a:schemeClr val="tx2"/>
                </a:solidFill>
                <a:latin typeface="Calibri" pitchFamily="34" charset="0"/>
              </a:defRPr>
            </a:lvl2pPr>
            <a:lvl3pPr marL="1143000" indent="-228600" eaLnBrk="0" hangingPunct="0">
              <a:defRPr sz="1400">
                <a:solidFill>
                  <a:schemeClr val="tx2"/>
                </a:solidFill>
                <a:latin typeface="Calibri" pitchFamily="34" charset="0"/>
              </a:defRPr>
            </a:lvl3pPr>
            <a:lvl4pPr marL="1600200" indent="-228600" eaLnBrk="0" hangingPunct="0">
              <a:defRPr sz="1400">
                <a:solidFill>
                  <a:schemeClr val="tx2"/>
                </a:solidFill>
                <a:latin typeface="Calibri" pitchFamily="34" charset="0"/>
              </a:defRPr>
            </a:lvl4pPr>
            <a:lvl5pPr marL="2057400" indent="-228600" eaLnBrk="0" hangingPunct="0">
              <a:defRPr sz="1400">
                <a:solidFill>
                  <a:schemeClr val="tx2"/>
                </a:solidFill>
                <a:latin typeface="Calibri" pitchFamily="34" charset="0"/>
              </a:defRPr>
            </a:lvl5pPr>
            <a:lvl6pPr marL="2514600" indent="-228600" eaLnBrk="0" fontAlgn="base" hangingPunct="0">
              <a:spcBef>
                <a:spcPct val="0"/>
              </a:spcBef>
              <a:spcAft>
                <a:spcPct val="0"/>
              </a:spcAft>
              <a:defRPr sz="1400">
                <a:solidFill>
                  <a:schemeClr val="tx2"/>
                </a:solidFill>
                <a:latin typeface="Calibri" pitchFamily="34" charset="0"/>
              </a:defRPr>
            </a:lvl6pPr>
            <a:lvl7pPr marL="2971800" indent="-228600" eaLnBrk="0" fontAlgn="base" hangingPunct="0">
              <a:spcBef>
                <a:spcPct val="0"/>
              </a:spcBef>
              <a:spcAft>
                <a:spcPct val="0"/>
              </a:spcAft>
              <a:defRPr sz="1400">
                <a:solidFill>
                  <a:schemeClr val="tx2"/>
                </a:solidFill>
                <a:latin typeface="Calibri" pitchFamily="34" charset="0"/>
              </a:defRPr>
            </a:lvl7pPr>
            <a:lvl8pPr marL="3429000" indent="-228600" eaLnBrk="0" fontAlgn="base" hangingPunct="0">
              <a:spcBef>
                <a:spcPct val="0"/>
              </a:spcBef>
              <a:spcAft>
                <a:spcPct val="0"/>
              </a:spcAft>
              <a:defRPr sz="1400">
                <a:solidFill>
                  <a:schemeClr val="tx2"/>
                </a:solidFill>
                <a:latin typeface="Calibri" pitchFamily="34" charset="0"/>
              </a:defRPr>
            </a:lvl8pPr>
            <a:lvl9pPr marL="3886200" indent="-228600" eaLnBrk="0" fontAlgn="base" hangingPunct="0">
              <a:spcBef>
                <a:spcPct val="0"/>
              </a:spcBef>
              <a:spcAft>
                <a:spcPct val="0"/>
              </a:spcAft>
              <a:defRPr sz="1400">
                <a:solidFill>
                  <a:schemeClr val="tx2"/>
                </a:solidFill>
                <a:latin typeface="Calibri" pitchFamily="34" charset="0"/>
              </a:defRPr>
            </a:lvl9pPr>
          </a:lstStyle>
          <a:p>
            <a:pPr eaLnBrk="1" hangingPunct="1"/>
            <a:r>
              <a:rPr lang="en-US" altLang="en-US" sz="1800" b="1"/>
              <a:t>Quantity Demanded</a:t>
            </a:r>
            <a:endParaRPr lang="en-GB" altLang="en-US" sz="1800" b="1"/>
          </a:p>
        </p:txBody>
      </p:sp>
      <p:sp>
        <p:nvSpPr>
          <p:cNvPr id="9223" name="TextBox 6"/>
          <p:cNvSpPr txBox="1">
            <a:spLocks noChangeArrowheads="1"/>
          </p:cNvSpPr>
          <p:nvPr/>
        </p:nvSpPr>
        <p:spPr bwMode="auto">
          <a:xfrm>
            <a:off x="6929438" y="5357813"/>
            <a:ext cx="4064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2"/>
                </a:solidFill>
                <a:latin typeface="Calibri" pitchFamily="34" charset="0"/>
              </a:defRPr>
            </a:lvl1pPr>
            <a:lvl2pPr marL="742950" indent="-285750" eaLnBrk="0" hangingPunct="0">
              <a:defRPr sz="1400">
                <a:solidFill>
                  <a:schemeClr val="tx2"/>
                </a:solidFill>
                <a:latin typeface="Calibri" pitchFamily="34" charset="0"/>
              </a:defRPr>
            </a:lvl2pPr>
            <a:lvl3pPr marL="1143000" indent="-228600" eaLnBrk="0" hangingPunct="0">
              <a:defRPr sz="1400">
                <a:solidFill>
                  <a:schemeClr val="tx2"/>
                </a:solidFill>
                <a:latin typeface="Calibri" pitchFamily="34" charset="0"/>
              </a:defRPr>
            </a:lvl3pPr>
            <a:lvl4pPr marL="1600200" indent="-228600" eaLnBrk="0" hangingPunct="0">
              <a:defRPr sz="1400">
                <a:solidFill>
                  <a:schemeClr val="tx2"/>
                </a:solidFill>
                <a:latin typeface="Calibri" pitchFamily="34" charset="0"/>
              </a:defRPr>
            </a:lvl4pPr>
            <a:lvl5pPr marL="2057400" indent="-228600" eaLnBrk="0" hangingPunct="0">
              <a:defRPr sz="1400">
                <a:solidFill>
                  <a:schemeClr val="tx2"/>
                </a:solidFill>
                <a:latin typeface="Calibri" pitchFamily="34" charset="0"/>
              </a:defRPr>
            </a:lvl5pPr>
            <a:lvl6pPr marL="2514600" indent="-228600" eaLnBrk="0" fontAlgn="base" hangingPunct="0">
              <a:spcBef>
                <a:spcPct val="0"/>
              </a:spcBef>
              <a:spcAft>
                <a:spcPct val="0"/>
              </a:spcAft>
              <a:defRPr sz="1400">
                <a:solidFill>
                  <a:schemeClr val="tx2"/>
                </a:solidFill>
                <a:latin typeface="Calibri" pitchFamily="34" charset="0"/>
              </a:defRPr>
            </a:lvl6pPr>
            <a:lvl7pPr marL="2971800" indent="-228600" eaLnBrk="0" fontAlgn="base" hangingPunct="0">
              <a:spcBef>
                <a:spcPct val="0"/>
              </a:spcBef>
              <a:spcAft>
                <a:spcPct val="0"/>
              </a:spcAft>
              <a:defRPr sz="1400">
                <a:solidFill>
                  <a:schemeClr val="tx2"/>
                </a:solidFill>
                <a:latin typeface="Calibri" pitchFamily="34" charset="0"/>
              </a:defRPr>
            </a:lvl7pPr>
            <a:lvl8pPr marL="3429000" indent="-228600" eaLnBrk="0" fontAlgn="base" hangingPunct="0">
              <a:spcBef>
                <a:spcPct val="0"/>
              </a:spcBef>
              <a:spcAft>
                <a:spcPct val="0"/>
              </a:spcAft>
              <a:defRPr sz="1400">
                <a:solidFill>
                  <a:schemeClr val="tx2"/>
                </a:solidFill>
                <a:latin typeface="Calibri" pitchFamily="34" charset="0"/>
              </a:defRPr>
            </a:lvl8pPr>
            <a:lvl9pPr marL="3886200" indent="-228600" eaLnBrk="0" fontAlgn="base" hangingPunct="0">
              <a:spcBef>
                <a:spcPct val="0"/>
              </a:spcBef>
              <a:spcAft>
                <a:spcPct val="0"/>
              </a:spcAft>
              <a:defRPr sz="1400">
                <a:solidFill>
                  <a:schemeClr val="tx2"/>
                </a:solidFill>
                <a:latin typeface="Calibri" pitchFamily="34" charset="0"/>
              </a:defRPr>
            </a:lvl9pPr>
          </a:lstStyle>
          <a:p>
            <a:pPr eaLnBrk="1" hangingPunct="1"/>
            <a:r>
              <a:rPr lang="en-US" altLang="en-US" sz="1800" b="1"/>
              <a:t>Ld</a:t>
            </a:r>
            <a:endParaRPr lang="en-GB" altLang="en-US" sz="1800" b="1"/>
          </a:p>
        </p:txBody>
      </p:sp>
      <p:cxnSp>
        <p:nvCxnSpPr>
          <p:cNvPr id="9224" name="Straight Connector 7"/>
          <p:cNvCxnSpPr>
            <a:cxnSpLocks noChangeShapeType="1"/>
          </p:cNvCxnSpPr>
          <p:nvPr/>
        </p:nvCxnSpPr>
        <p:spPr bwMode="auto">
          <a:xfrm>
            <a:off x="2286000" y="3714750"/>
            <a:ext cx="2143125" cy="0"/>
          </a:xfrm>
          <a:prstGeom prst="line">
            <a:avLst/>
          </a:prstGeom>
          <a:noFill/>
          <a:ln w="9525" algn="ctr">
            <a:solidFill>
              <a:schemeClr val="tx1"/>
            </a:solidFill>
            <a:prstDash val="dash"/>
            <a:round/>
            <a:headEnd/>
            <a:tailEnd/>
          </a:ln>
          <a:extLst>
            <a:ext uri="{909E8E84-426E-40dd-AFC4-6F175D3DCCD1}">
              <a14:hiddenFill xmlns="" xmlns:a14="http://schemas.microsoft.com/office/drawing/2010/main">
                <a:noFill/>
              </a14:hiddenFill>
            </a:ext>
          </a:extLst>
        </p:spPr>
      </p:cxnSp>
      <p:cxnSp>
        <p:nvCxnSpPr>
          <p:cNvPr id="9225" name="Straight Connector 8"/>
          <p:cNvCxnSpPr>
            <a:cxnSpLocks noChangeShapeType="1"/>
          </p:cNvCxnSpPr>
          <p:nvPr/>
        </p:nvCxnSpPr>
        <p:spPr bwMode="auto">
          <a:xfrm rot="5400000">
            <a:off x="4143375" y="5143501"/>
            <a:ext cx="1857375" cy="0"/>
          </a:xfrm>
          <a:prstGeom prst="line">
            <a:avLst/>
          </a:prstGeom>
          <a:noFill/>
          <a:ln w="9525" algn="ctr">
            <a:solidFill>
              <a:schemeClr val="tx1"/>
            </a:solidFill>
            <a:prstDash val="dash"/>
            <a:round/>
            <a:headEnd/>
            <a:tailEnd/>
          </a:ln>
          <a:extLst>
            <a:ext uri="{909E8E84-426E-40dd-AFC4-6F175D3DCCD1}">
              <a14:hiddenFill xmlns="" xmlns:a14="http://schemas.microsoft.com/office/drawing/2010/main">
                <a:noFill/>
              </a14:hiddenFill>
            </a:ext>
          </a:extLst>
        </p:spPr>
      </p:cxnSp>
      <p:cxnSp>
        <p:nvCxnSpPr>
          <p:cNvPr id="9226" name="Straight Connector 9"/>
          <p:cNvCxnSpPr>
            <a:cxnSpLocks noChangeShapeType="1"/>
          </p:cNvCxnSpPr>
          <p:nvPr/>
        </p:nvCxnSpPr>
        <p:spPr bwMode="auto">
          <a:xfrm>
            <a:off x="2286000" y="4214813"/>
            <a:ext cx="2786063" cy="0"/>
          </a:xfrm>
          <a:prstGeom prst="line">
            <a:avLst/>
          </a:prstGeom>
          <a:noFill/>
          <a:ln w="9525" algn="ctr">
            <a:solidFill>
              <a:schemeClr val="tx1"/>
            </a:solidFill>
            <a:prstDash val="dash"/>
            <a:round/>
            <a:headEnd/>
            <a:tailEnd/>
          </a:ln>
          <a:extLst>
            <a:ext uri="{909E8E84-426E-40dd-AFC4-6F175D3DCCD1}">
              <a14:hiddenFill xmlns="" xmlns:a14="http://schemas.microsoft.com/office/drawing/2010/main">
                <a:noFill/>
              </a14:hiddenFill>
            </a:ext>
          </a:extLst>
        </p:spPr>
      </p:cxnSp>
      <p:cxnSp>
        <p:nvCxnSpPr>
          <p:cNvPr id="9227" name="Straight Connector 10"/>
          <p:cNvCxnSpPr>
            <a:cxnSpLocks noChangeShapeType="1"/>
          </p:cNvCxnSpPr>
          <p:nvPr/>
        </p:nvCxnSpPr>
        <p:spPr bwMode="auto">
          <a:xfrm rot="5400000">
            <a:off x="3250406" y="4893469"/>
            <a:ext cx="2357438" cy="0"/>
          </a:xfrm>
          <a:prstGeom prst="line">
            <a:avLst/>
          </a:prstGeom>
          <a:noFill/>
          <a:ln w="9525" algn="ctr">
            <a:solidFill>
              <a:schemeClr val="tx1"/>
            </a:solidFill>
            <a:prstDash val="dash"/>
            <a:round/>
            <a:headEnd/>
            <a:tailEnd/>
          </a:ln>
          <a:extLst>
            <a:ext uri="{909E8E84-426E-40dd-AFC4-6F175D3DCCD1}">
              <a14:hiddenFill xmlns="" xmlns:a14="http://schemas.microsoft.com/office/drawing/2010/main">
                <a:noFill/>
              </a14:hiddenFill>
            </a:ext>
          </a:extLst>
        </p:spPr>
      </p:cxnSp>
      <p:sp>
        <p:nvSpPr>
          <p:cNvPr id="9228" name="TextBox 12"/>
          <p:cNvSpPr txBox="1">
            <a:spLocks noChangeArrowheads="1"/>
          </p:cNvSpPr>
          <p:nvPr/>
        </p:nvSpPr>
        <p:spPr bwMode="auto">
          <a:xfrm>
            <a:off x="1785938" y="4000500"/>
            <a:ext cx="48577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2"/>
                </a:solidFill>
                <a:latin typeface="Calibri" pitchFamily="34" charset="0"/>
              </a:defRPr>
            </a:lvl1pPr>
            <a:lvl2pPr marL="742950" indent="-285750" eaLnBrk="0" hangingPunct="0">
              <a:defRPr sz="1400">
                <a:solidFill>
                  <a:schemeClr val="tx2"/>
                </a:solidFill>
                <a:latin typeface="Calibri" pitchFamily="34" charset="0"/>
              </a:defRPr>
            </a:lvl2pPr>
            <a:lvl3pPr marL="1143000" indent="-228600" eaLnBrk="0" hangingPunct="0">
              <a:defRPr sz="1400">
                <a:solidFill>
                  <a:schemeClr val="tx2"/>
                </a:solidFill>
                <a:latin typeface="Calibri" pitchFamily="34" charset="0"/>
              </a:defRPr>
            </a:lvl3pPr>
            <a:lvl4pPr marL="1600200" indent="-228600" eaLnBrk="0" hangingPunct="0">
              <a:defRPr sz="1400">
                <a:solidFill>
                  <a:schemeClr val="tx2"/>
                </a:solidFill>
                <a:latin typeface="Calibri" pitchFamily="34" charset="0"/>
              </a:defRPr>
            </a:lvl4pPr>
            <a:lvl5pPr marL="2057400" indent="-228600" eaLnBrk="0" hangingPunct="0">
              <a:defRPr sz="1400">
                <a:solidFill>
                  <a:schemeClr val="tx2"/>
                </a:solidFill>
                <a:latin typeface="Calibri" pitchFamily="34" charset="0"/>
              </a:defRPr>
            </a:lvl5pPr>
            <a:lvl6pPr marL="2514600" indent="-228600" eaLnBrk="0" fontAlgn="base" hangingPunct="0">
              <a:spcBef>
                <a:spcPct val="0"/>
              </a:spcBef>
              <a:spcAft>
                <a:spcPct val="0"/>
              </a:spcAft>
              <a:defRPr sz="1400">
                <a:solidFill>
                  <a:schemeClr val="tx2"/>
                </a:solidFill>
                <a:latin typeface="Calibri" pitchFamily="34" charset="0"/>
              </a:defRPr>
            </a:lvl6pPr>
            <a:lvl7pPr marL="2971800" indent="-228600" eaLnBrk="0" fontAlgn="base" hangingPunct="0">
              <a:spcBef>
                <a:spcPct val="0"/>
              </a:spcBef>
              <a:spcAft>
                <a:spcPct val="0"/>
              </a:spcAft>
              <a:defRPr sz="1400">
                <a:solidFill>
                  <a:schemeClr val="tx2"/>
                </a:solidFill>
                <a:latin typeface="Calibri" pitchFamily="34" charset="0"/>
              </a:defRPr>
            </a:lvl7pPr>
            <a:lvl8pPr marL="3429000" indent="-228600" eaLnBrk="0" fontAlgn="base" hangingPunct="0">
              <a:spcBef>
                <a:spcPct val="0"/>
              </a:spcBef>
              <a:spcAft>
                <a:spcPct val="0"/>
              </a:spcAft>
              <a:defRPr sz="1400">
                <a:solidFill>
                  <a:schemeClr val="tx2"/>
                </a:solidFill>
                <a:latin typeface="Calibri" pitchFamily="34" charset="0"/>
              </a:defRPr>
            </a:lvl8pPr>
            <a:lvl9pPr marL="3886200" indent="-228600" eaLnBrk="0" fontAlgn="base" hangingPunct="0">
              <a:spcBef>
                <a:spcPct val="0"/>
              </a:spcBef>
              <a:spcAft>
                <a:spcPct val="0"/>
              </a:spcAft>
              <a:defRPr sz="1400">
                <a:solidFill>
                  <a:schemeClr val="tx2"/>
                </a:solidFill>
                <a:latin typeface="Calibri" pitchFamily="34" charset="0"/>
              </a:defRPr>
            </a:lvl9pPr>
          </a:lstStyle>
          <a:p>
            <a:pPr eaLnBrk="1" hangingPunct="1"/>
            <a:r>
              <a:rPr lang="en-US" altLang="en-US" sz="1800" b="1"/>
              <a:t>W</a:t>
            </a:r>
            <a:r>
              <a:rPr lang="en-US" altLang="en-US" sz="1200" b="1"/>
              <a:t>1</a:t>
            </a:r>
            <a:endParaRPr lang="en-GB" altLang="en-US" sz="1800" b="1"/>
          </a:p>
        </p:txBody>
      </p:sp>
      <p:sp>
        <p:nvSpPr>
          <p:cNvPr id="9229" name="TextBox 13"/>
          <p:cNvSpPr txBox="1">
            <a:spLocks noChangeArrowheads="1"/>
          </p:cNvSpPr>
          <p:nvPr/>
        </p:nvSpPr>
        <p:spPr bwMode="auto">
          <a:xfrm>
            <a:off x="1785938" y="3500438"/>
            <a:ext cx="47307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2"/>
                </a:solidFill>
                <a:latin typeface="Calibri" pitchFamily="34" charset="0"/>
              </a:defRPr>
            </a:lvl1pPr>
            <a:lvl2pPr marL="742950" indent="-285750" eaLnBrk="0" hangingPunct="0">
              <a:defRPr sz="1400">
                <a:solidFill>
                  <a:schemeClr val="tx2"/>
                </a:solidFill>
                <a:latin typeface="Calibri" pitchFamily="34" charset="0"/>
              </a:defRPr>
            </a:lvl2pPr>
            <a:lvl3pPr marL="1143000" indent="-228600" eaLnBrk="0" hangingPunct="0">
              <a:defRPr sz="1400">
                <a:solidFill>
                  <a:schemeClr val="tx2"/>
                </a:solidFill>
                <a:latin typeface="Calibri" pitchFamily="34" charset="0"/>
              </a:defRPr>
            </a:lvl3pPr>
            <a:lvl4pPr marL="1600200" indent="-228600" eaLnBrk="0" hangingPunct="0">
              <a:defRPr sz="1400">
                <a:solidFill>
                  <a:schemeClr val="tx2"/>
                </a:solidFill>
                <a:latin typeface="Calibri" pitchFamily="34" charset="0"/>
              </a:defRPr>
            </a:lvl4pPr>
            <a:lvl5pPr marL="2057400" indent="-228600" eaLnBrk="0" hangingPunct="0">
              <a:defRPr sz="1400">
                <a:solidFill>
                  <a:schemeClr val="tx2"/>
                </a:solidFill>
                <a:latin typeface="Calibri" pitchFamily="34" charset="0"/>
              </a:defRPr>
            </a:lvl5pPr>
            <a:lvl6pPr marL="2514600" indent="-228600" eaLnBrk="0" fontAlgn="base" hangingPunct="0">
              <a:spcBef>
                <a:spcPct val="0"/>
              </a:spcBef>
              <a:spcAft>
                <a:spcPct val="0"/>
              </a:spcAft>
              <a:defRPr sz="1400">
                <a:solidFill>
                  <a:schemeClr val="tx2"/>
                </a:solidFill>
                <a:latin typeface="Calibri" pitchFamily="34" charset="0"/>
              </a:defRPr>
            </a:lvl6pPr>
            <a:lvl7pPr marL="2971800" indent="-228600" eaLnBrk="0" fontAlgn="base" hangingPunct="0">
              <a:spcBef>
                <a:spcPct val="0"/>
              </a:spcBef>
              <a:spcAft>
                <a:spcPct val="0"/>
              </a:spcAft>
              <a:defRPr sz="1400">
                <a:solidFill>
                  <a:schemeClr val="tx2"/>
                </a:solidFill>
                <a:latin typeface="Calibri" pitchFamily="34" charset="0"/>
              </a:defRPr>
            </a:lvl7pPr>
            <a:lvl8pPr marL="3429000" indent="-228600" eaLnBrk="0" fontAlgn="base" hangingPunct="0">
              <a:spcBef>
                <a:spcPct val="0"/>
              </a:spcBef>
              <a:spcAft>
                <a:spcPct val="0"/>
              </a:spcAft>
              <a:defRPr sz="1400">
                <a:solidFill>
                  <a:schemeClr val="tx2"/>
                </a:solidFill>
                <a:latin typeface="Calibri" pitchFamily="34" charset="0"/>
              </a:defRPr>
            </a:lvl8pPr>
            <a:lvl9pPr marL="3886200" indent="-228600" eaLnBrk="0" fontAlgn="base" hangingPunct="0">
              <a:spcBef>
                <a:spcPct val="0"/>
              </a:spcBef>
              <a:spcAft>
                <a:spcPct val="0"/>
              </a:spcAft>
              <a:defRPr sz="1400">
                <a:solidFill>
                  <a:schemeClr val="tx2"/>
                </a:solidFill>
                <a:latin typeface="Calibri" pitchFamily="34" charset="0"/>
              </a:defRPr>
            </a:lvl9pPr>
          </a:lstStyle>
          <a:p>
            <a:pPr eaLnBrk="1" hangingPunct="1"/>
            <a:r>
              <a:rPr lang="en-US" altLang="en-US" sz="1800" b="1"/>
              <a:t>W</a:t>
            </a:r>
            <a:r>
              <a:rPr lang="en-US" altLang="en-US" sz="1200" b="1"/>
              <a:t>2</a:t>
            </a:r>
            <a:endParaRPr lang="en-GB" altLang="en-US" sz="1800" b="1"/>
          </a:p>
        </p:txBody>
      </p:sp>
      <p:sp>
        <p:nvSpPr>
          <p:cNvPr id="9230" name="TextBox 14"/>
          <p:cNvSpPr txBox="1">
            <a:spLocks noChangeArrowheads="1"/>
          </p:cNvSpPr>
          <p:nvPr/>
        </p:nvSpPr>
        <p:spPr bwMode="auto">
          <a:xfrm>
            <a:off x="4857750" y="6072188"/>
            <a:ext cx="5461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2"/>
                </a:solidFill>
                <a:latin typeface="Calibri" pitchFamily="34" charset="0"/>
              </a:defRPr>
            </a:lvl1pPr>
            <a:lvl2pPr marL="742950" indent="-285750" eaLnBrk="0" hangingPunct="0">
              <a:defRPr sz="1400">
                <a:solidFill>
                  <a:schemeClr val="tx2"/>
                </a:solidFill>
                <a:latin typeface="Calibri" pitchFamily="34" charset="0"/>
              </a:defRPr>
            </a:lvl2pPr>
            <a:lvl3pPr marL="1143000" indent="-228600" eaLnBrk="0" hangingPunct="0">
              <a:defRPr sz="1400">
                <a:solidFill>
                  <a:schemeClr val="tx2"/>
                </a:solidFill>
                <a:latin typeface="Calibri" pitchFamily="34" charset="0"/>
              </a:defRPr>
            </a:lvl3pPr>
            <a:lvl4pPr marL="1600200" indent="-228600" eaLnBrk="0" hangingPunct="0">
              <a:defRPr sz="1400">
                <a:solidFill>
                  <a:schemeClr val="tx2"/>
                </a:solidFill>
                <a:latin typeface="Calibri" pitchFamily="34" charset="0"/>
              </a:defRPr>
            </a:lvl4pPr>
            <a:lvl5pPr marL="2057400" indent="-228600" eaLnBrk="0" hangingPunct="0">
              <a:defRPr sz="1400">
                <a:solidFill>
                  <a:schemeClr val="tx2"/>
                </a:solidFill>
                <a:latin typeface="Calibri" pitchFamily="34" charset="0"/>
              </a:defRPr>
            </a:lvl5pPr>
            <a:lvl6pPr marL="2514600" indent="-228600" eaLnBrk="0" fontAlgn="base" hangingPunct="0">
              <a:spcBef>
                <a:spcPct val="0"/>
              </a:spcBef>
              <a:spcAft>
                <a:spcPct val="0"/>
              </a:spcAft>
              <a:defRPr sz="1400">
                <a:solidFill>
                  <a:schemeClr val="tx2"/>
                </a:solidFill>
                <a:latin typeface="Calibri" pitchFamily="34" charset="0"/>
              </a:defRPr>
            </a:lvl6pPr>
            <a:lvl7pPr marL="2971800" indent="-228600" eaLnBrk="0" fontAlgn="base" hangingPunct="0">
              <a:spcBef>
                <a:spcPct val="0"/>
              </a:spcBef>
              <a:spcAft>
                <a:spcPct val="0"/>
              </a:spcAft>
              <a:defRPr sz="1400">
                <a:solidFill>
                  <a:schemeClr val="tx2"/>
                </a:solidFill>
                <a:latin typeface="Calibri" pitchFamily="34" charset="0"/>
              </a:defRPr>
            </a:lvl7pPr>
            <a:lvl8pPr marL="3429000" indent="-228600" eaLnBrk="0" fontAlgn="base" hangingPunct="0">
              <a:spcBef>
                <a:spcPct val="0"/>
              </a:spcBef>
              <a:spcAft>
                <a:spcPct val="0"/>
              </a:spcAft>
              <a:defRPr sz="1400">
                <a:solidFill>
                  <a:schemeClr val="tx2"/>
                </a:solidFill>
                <a:latin typeface="Calibri" pitchFamily="34" charset="0"/>
              </a:defRPr>
            </a:lvl8pPr>
            <a:lvl9pPr marL="3886200" indent="-228600" eaLnBrk="0" fontAlgn="base" hangingPunct="0">
              <a:spcBef>
                <a:spcPct val="0"/>
              </a:spcBef>
              <a:spcAft>
                <a:spcPct val="0"/>
              </a:spcAft>
              <a:defRPr sz="1400">
                <a:solidFill>
                  <a:schemeClr val="tx2"/>
                </a:solidFill>
                <a:latin typeface="Calibri" pitchFamily="34" charset="0"/>
              </a:defRPr>
            </a:lvl9pPr>
          </a:lstStyle>
          <a:p>
            <a:pPr eaLnBrk="1" hangingPunct="1"/>
            <a:r>
              <a:rPr lang="en-US" altLang="en-US" sz="1800" b="1"/>
              <a:t>Qd</a:t>
            </a:r>
            <a:r>
              <a:rPr lang="en-US" altLang="en-US" sz="1200" b="1"/>
              <a:t>1</a:t>
            </a:r>
            <a:endParaRPr lang="en-GB" altLang="en-US" sz="1800" b="1"/>
          </a:p>
        </p:txBody>
      </p:sp>
      <p:sp>
        <p:nvSpPr>
          <p:cNvPr id="9231" name="TextBox 15"/>
          <p:cNvSpPr txBox="1">
            <a:spLocks noChangeArrowheads="1"/>
          </p:cNvSpPr>
          <p:nvPr/>
        </p:nvSpPr>
        <p:spPr bwMode="auto">
          <a:xfrm>
            <a:off x="4143375" y="6072188"/>
            <a:ext cx="5461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2"/>
                </a:solidFill>
                <a:latin typeface="Calibri" pitchFamily="34" charset="0"/>
              </a:defRPr>
            </a:lvl1pPr>
            <a:lvl2pPr marL="742950" indent="-285750" eaLnBrk="0" hangingPunct="0">
              <a:defRPr sz="1400">
                <a:solidFill>
                  <a:schemeClr val="tx2"/>
                </a:solidFill>
                <a:latin typeface="Calibri" pitchFamily="34" charset="0"/>
              </a:defRPr>
            </a:lvl2pPr>
            <a:lvl3pPr marL="1143000" indent="-228600" eaLnBrk="0" hangingPunct="0">
              <a:defRPr sz="1400">
                <a:solidFill>
                  <a:schemeClr val="tx2"/>
                </a:solidFill>
                <a:latin typeface="Calibri" pitchFamily="34" charset="0"/>
              </a:defRPr>
            </a:lvl3pPr>
            <a:lvl4pPr marL="1600200" indent="-228600" eaLnBrk="0" hangingPunct="0">
              <a:defRPr sz="1400">
                <a:solidFill>
                  <a:schemeClr val="tx2"/>
                </a:solidFill>
                <a:latin typeface="Calibri" pitchFamily="34" charset="0"/>
              </a:defRPr>
            </a:lvl4pPr>
            <a:lvl5pPr marL="2057400" indent="-228600" eaLnBrk="0" hangingPunct="0">
              <a:defRPr sz="1400">
                <a:solidFill>
                  <a:schemeClr val="tx2"/>
                </a:solidFill>
                <a:latin typeface="Calibri" pitchFamily="34" charset="0"/>
              </a:defRPr>
            </a:lvl5pPr>
            <a:lvl6pPr marL="2514600" indent="-228600" eaLnBrk="0" fontAlgn="base" hangingPunct="0">
              <a:spcBef>
                <a:spcPct val="0"/>
              </a:spcBef>
              <a:spcAft>
                <a:spcPct val="0"/>
              </a:spcAft>
              <a:defRPr sz="1400">
                <a:solidFill>
                  <a:schemeClr val="tx2"/>
                </a:solidFill>
                <a:latin typeface="Calibri" pitchFamily="34" charset="0"/>
              </a:defRPr>
            </a:lvl6pPr>
            <a:lvl7pPr marL="2971800" indent="-228600" eaLnBrk="0" fontAlgn="base" hangingPunct="0">
              <a:spcBef>
                <a:spcPct val="0"/>
              </a:spcBef>
              <a:spcAft>
                <a:spcPct val="0"/>
              </a:spcAft>
              <a:defRPr sz="1400">
                <a:solidFill>
                  <a:schemeClr val="tx2"/>
                </a:solidFill>
                <a:latin typeface="Calibri" pitchFamily="34" charset="0"/>
              </a:defRPr>
            </a:lvl7pPr>
            <a:lvl8pPr marL="3429000" indent="-228600" eaLnBrk="0" fontAlgn="base" hangingPunct="0">
              <a:spcBef>
                <a:spcPct val="0"/>
              </a:spcBef>
              <a:spcAft>
                <a:spcPct val="0"/>
              </a:spcAft>
              <a:defRPr sz="1400">
                <a:solidFill>
                  <a:schemeClr val="tx2"/>
                </a:solidFill>
                <a:latin typeface="Calibri" pitchFamily="34" charset="0"/>
              </a:defRPr>
            </a:lvl8pPr>
            <a:lvl9pPr marL="3886200" indent="-228600" eaLnBrk="0" fontAlgn="base" hangingPunct="0">
              <a:spcBef>
                <a:spcPct val="0"/>
              </a:spcBef>
              <a:spcAft>
                <a:spcPct val="0"/>
              </a:spcAft>
              <a:defRPr sz="1400">
                <a:solidFill>
                  <a:schemeClr val="tx2"/>
                </a:solidFill>
                <a:latin typeface="Calibri" pitchFamily="34" charset="0"/>
              </a:defRPr>
            </a:lvl9pPr>
          </a:lstStyle>
          <a:p>
            <a:pPr eaLnBrk="1" hangingPunct="1"/>
            <a:r>
              <a:rPr lang="en-US" altLang="en-US" sz="1800" b="1"/>
              <a:t>Qd</a:t>
            </a:r>
            <a:r>
              <a:rPr lang="en-US" altLang="en-US" sz="1200" b="1"/>
              <a:t>2</a:t>
            </a:r>
            <a:endParaRPr lang="en-GB" altLang="en-US" sz="1800" b="1"/>
          </a:p>
        </p:txBody>
      </p:sp>
      <p:cxnSp>
        <p:nvCxnSpPr>
          <p:cNvPr id="17" name="Straight Arrow Connector 16"/>
          <p:cNvCxnSpPr/>
          <p:nvPr/>
        </p:nvCxnSpPr>
        <p:spPr bwMode="auto">
          <a:xfrm rot="5400000" flipH="1" flipV="1">
            <a:off x="1070769" y="3929857"/>
            <a:ext cx="714375" cy="1587"/>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8" name="Straight Arrow Connector 17"/>
          <p:cNvCxnSpPr/>
          <p:nvPr/>
        </p:nvCxnSpPr>
        <p:spPr bwMode="auto">
          <a:xfrm rot="10800000">
            <a:off x="4357688" y="6500813"/>
            <a:ext cx="785812" cy="1587"/>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2" name="Straight Connector 11"/>
          <p:cNvCxnSpPr/>
          <p:nvPr/>
        </p:nvCxnSpPr>
        <p:spPr bwMode="auto">
          <a:xfrm>
            <a:off x="2571750" y="2357438"/>
            <a:ext cx="4286250" cy="3143250"/>
          </a:xfrm>
          <a:prstGeom prst="line">
            <a:avLst/>
          </a:prstGeom>
          <a:ln>
            <a:solidFill>
              <a:srgbClr val="FF0000"/>
            </a:solidFill>
            <a:headEnd type="none" w="med" len="med"/>
            <a:tailEnd type="none" w="med" len="med"/>
          </a:ln>
        </p:spPr>
        <p:style>
          <a:lnRef idx="2">
            <a:schemeClr val="accent6"/>
          </a:lnRef>
          <a:fillRef idx="0">
            <a:schemeClr val="accent6"/>
          </a:fillRef>
          <a:effectRef idx="1">
            <a:schemeClr val="accent6"/>
          </a:effectRef>
          <a:fontRef idx="minor">
            <a:schemeClr val="tx1"/>
          </a:fontRef>
        </p:style>
      </p:cxnSp>
      <p:sp>
        <p:nvSpPr>
          <p:cNvPr id="20" name="TextBox 19"/>
          <p:cNvSpPr txBox="1">
            <a:spLocks noChangeArrowheads="1"/>
          </p:cNvSpPr>
          <p:nvPr/>
        </p:nvSpPr>
        <p:spPr bwMode="auto">
          <a:xfrm>
            <a:off x="5638800" y="1524000"/>
            <a:ext cx="3200400" cy="246221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2"/>
                </a:solidFill>
                <a:latin typeface="Calibri" pitchFamily="34" charset="0"/>
              </a:defRPr>
            </a:lvl1pPr>
            <a:lvl2pPr marL="742950" indent="-285750" eaLnBrk="0" hangingPunct="0">
              <a:defRPr sz="1400">
                <a:solidFill>
                  <a:schemeClr val="tx2"/>
                </a:solidFill>
                <a:latin typeface="Calibri" pitchFamily="34" charset="0"/>
              </a:defRPr>
            </a:lvl2pPr>
            <a:lvl3pPr marL="1143000" indent="-228600" eaLnBrk="0" hangingPunct="0">
              <a:defRPr sz="1400">
                <a:solidFill>
                  <a:schemeClr val="tx2"/>
                </a:solidFill>
                <a:latin typeface="Calibri" pitchFamily="34" charset="0"/>
              </a:defRPr>
            </a:lvl3pPr>
            <a:lvl4pPr marL="1600200" indent="-228600" eaLnBrk="0" hangingPunct="0">
              <a:defRPr sz="1400">
                <a:solidFill>
                  <a:schemeClr val="tx2"/>
                </a:solidFill>
                <a:latin typeface="Calibri" pitchFamily="34" charset="0"/>
              </a:defRPr>
            </a:lvl4pPr>
            <a:lvl5pPr marL="2057400" indent="-228600" eaLnBrk="0" hangingPunct="0">
              <a:defRPr sz="1400">
                <a:solidFill>
                  <a:schemeClr val="tx2"/>
                </a:solidFill>
                <a:latin typeface="Calibri" pitchFamily="34" charset="0"/>
              </a:defRPr>
            </a:lvl5pPr>
            <a:lvl6pPr marL="2514600" indent="-228600" eaLnBrk="0" fontAlgn="base" hangingPunct="0">
              <a:spcBef>
                <a:spcPct val="0"/>
              </a:spcBef>
              <a:spcAft>
                <a:spcPct val="0"/>
              </a:spcAft>
              <a:defRPr sz="1400">
                <a:solidFill>
                  <a:schemeClr val="tx2"/>
                </a:solidFill>
                <a:latin typeface="Calibri" pitchFamily="34" charset="0"/>
              </a:defRPr>
            </a:lvl6pPr>
            <a:lvl7pPr marL="2971800" indent="-228600" eaLnBrk="0" fontAlgn="base" hangingPunct="0">
              <a:spcBef>
                <a:spcPct val="0"/>
              </a:spcBef>
              <a:spcAft>
                <a:spcPct val="0"/>
              </a:spcAft>
              <a:defRPr sz="1400">
                <a:solidFill>
                  <a:schemeClr val="tx2"/>
                </a:solidFill>
                <a:latin typeface="Calibri" pitchFamily="34" charset="0"/>
              </a:defRPr>
            </a:lvl7pPr>
            <a:lvl8pPr marL="3429000" indent="-228600" eaLnBrk="0" fontAlgn="base" hangingPunct="0">
              <a:spcBef>
                <a:spcPct val="0"/>
              </a:spcBef>
              <a:spcAft>
                <a:spcPct val="0"/>
              </a:spcAft>
              <a:defRPr sz="1400">
                <a:solidFill>
                  <a:schemeClr val="tx2"/>
                </a:solidFill>
                <a:latin typeface="Calibri" pitchFamily="34" charset="0"/>
              </a:defRPr>
            </a:lvl8pPr>
            <a:lvl9pPr marL="3886200" indent="-228600" eaLnBrk="0" fontAlgn="base" hangingPunct="0">
              <a:spcBef>
                <a:spcPct val="0"/>
              </a:spcBef>
              <a:spcAft>
                <a:spcPct val="0"/>
              </a:spcAft>
              <a:defRPr sz="1400">
                <a:solidFill>
                  <a:schemeClr val="tx2"/>
                </a:solidFill>
                <a:latin typeface="Calibri" pitchFamily="34" charset="0"/>
              </a:defRPr>
            </a:lvl9pPr>
          </a:lstStyle>
          <a:p>
            <a:pPr eaLnBrk="1" hangingPunct="1"/>
            <a:r>
              <a:rPr lang="en-GB" altLang="en-US" b="1" dirty="0"/>
              <a:t>(1) Draw the </a:t>
            </a:r>
            <a:r>
              <a:rPr lang="en-GB" altLang="en-US" b="1" dirty="0" smtClean="0"/>
              <a:t>demand </a:t>
            </a:r>
            <a:r>
              <a:rPr lang="en-GB" altLang="en-US" b="1" dirty="0"/>
              <a:t>curve to the left for your notes</a:t>
            </a:r>
          </a:p>
          <a:p>
            <a:pPr eaLnBrk="1" hangingPunct="1"/>
            <a:endParaRPr lang="en-GB" altLang="en-US" b="1" dirty="0"/>
          </a:p>
          <a:p>
            <a:pPr eaLnBrk="1" hangingPunct="1"/>
            <a:r>
              <a:rPr lang="en-GB" altLang="en-US" b="1" dirty="0"/>
              <a:t>(2) Explain why the Labour </a:t>
            </a:r>
            <a:r>
              <a:rPr lang="en-GB" altLang="en-US" b="1" dirty="0" smtClean="0"/>
              <a:t>demand curve </a:t>
            </a:r>
            <a:r>
              <a:rPr lang="en-GB" altLang="en-US" b="1" dirty="0"/>
              <a:t>is </a:t>
            </a:r>
            <a:r>
              <a:rPr lang="en-GB" altLang="en-US" b="1" dirty="0" smtClean="0"/>
              <a:t>downward </a:t>
            </a:r>
            <a:r>
              <a:rPr lang="en-GB" altLang="en-US" b="1" dirty="0"/>
              <a:t>sloping?</a:t>
            </a:r>
          </a:p>
          <a:p>
            <a:pPr eaLnBrk="1" hangingPunct="1"/>
            <a:endParaRPr lang="en-GB" altLang="en-US" b="1" dirty="0"/>
          </a:p>
          <a:p>
            <a:pPr eaLnBrk="1" hangingPunct="1"/>
            <a:r>
              <a:rPr lang="en-GB" altLang="en-US" b="1" dirty="0" smtClean="0"/>
              <a:t>(3) Draw a second demand curve and show it shifting to the left and the right at a given wage rate….Provide reasons as to why might the curve shift to the left or the right?</a:t>
            </a:r>
            <a:endParaRPr lang="en-GB" altLang="en-US" b="1" dirty="0"/>
          </a:p>
        </p:txBody>
      </p:sp>
    </p:spTree>
    <p:extLst>
      <p:ext uri="{BB962C8B-B14F-4D97-AF65-F5344CB8AC3E}">
        <p14:creationId xmlns:p14="http://schemas.microsoft.com/office/powerpoint/2010/main" val="2222625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ox(in)">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
                                            <p:txEl>
                                              <p:pRg st="2" end="2"/>
                                            </p:txEl>
                                          </p:spTgt>
                                        </p:tgtEl>
                                        <p:attrNameLst>
                                          <p:attrName>style.visibility</p:attrName>
                                        </p:attrNameLst>
                                      </p:cBhvr>
                                      <p:to>
                                        <p:strVal val="visible"/>
                                      </p:to>
                                    </p:set>
                                    <p:animEffect transition="in" filter="box(in)">
                                      <p:cBhvr>
                                        <p:cTn id="12" dur="500"/>
                                        <p:tgtEl>
                                          <p:spTgt spid="2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0">
                                            <p:txEl>
                                              <p:pRg st="4" end="4"/>
                                            </p:txEl>
                                          </p:spTgt>
                                        </p:tgtEl>
                                        <p:attrNameLst>
                                          <p:attrName>style.visibility</p:attrName>
                                        </p:attrNameLst>
                                      </p:cBhvr>
                                      <p:to>
                                        <p:strVal val="visible"/>
                                      </p:to>
                                    </p:set>
                                    <p:animEffect transition="in" filter="box(in)">
                                      <p:cBhvr>
                                        <p:cTn id="1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RWS HOMEWORK</a:t>
            </a:r>
            <a:br>
              <a:rPr lang="en-US" b="1" dirty="0" smtClean="0"/>
            </a:br>
            <a:r>
              <a:rPr lang="en-US" sz="3200" b="1" dirty="0" smtClean="0">
                <a:solidFill>
                  <a:srgbClr val="FF0000"/>
                </a:solidFill>
              </a:rPr>
              <a:t>Due w/b 22</a:t>
            </a:r>
            <a:r>
              <a:rPr lang="en-US" sz="3200" b="1" baseline="30000" dirty="0" smtClean="0">
                <a:solidFill>
                  <a:srgbClr val="FF0000"/>
                </a:solidFill>
              </a:rPr>
              <a:t>nd</a:t>
            </a:r>
            <a:r>
              <a:rPr lang="en-US" sz="3200" b="1" dirty="0" smtClean="0">
                <a:solidFill>
                  <a:srgbClr val="FF0000"/>
                </a:solidFill>
              </a:rPr>
              <a:t> January (2.25 to 3 hours)</a:t>
            </a:r>
            <a:endParaRPr lang="en-US" sz="3200" b="1" dirty="0">
              <a:solidFill>
                <a:srgbClr val="FF0000"/>
              </a:solidFill>
            </a:endParaRPr>
          </a:p>
        </p:txBody>
      </p:sp>
      <p:pic>
        <p:nvPicPr>
          <p:cNvPr id="4" name="Content Placeholder 3"/>
          <p:cNvPicPr>
            <a:picLocks noGrp="1" noChangeAspect="1"/>
          </p:cNvPicPr>
          <p:nvPr>
            <p:ph idx="1"/>
          </p:nvPr>
        </p:nvPicPr>
        <p:blipFill>
          <a:blip r:embed="rId3"/>
          <a:stretch>
            <a:fillRect/>
          </a:stretch>
        </p:blipFill>
        <p:spPr>
          <a:xfrm>
            <a:off x="4480297" y="2250272"/>
            <a:ext cx="4644008" cy="3645463"/>
          </a:xfrm>
          <a:prstGeom prst="rect">
            <a:avLst/>
          </a:prstGeom>
        </p:spPr>
      </p:pic>
      <p:pic>
        <p:nvPicPr>
          <p:cNvPr id="5" name="Picture 4"/>
          <p:cNvPicPr>
            <a:picLocks noChangeAspect="1"/>
          </p:cNvPicPr>
          <p:nvPr/>
        </p:nvPicPr>
        <p:blipFill>
          <a:blip r:embed="rId4"/>
          <a:stretch>
            <a:fillRect/>
          </a:stretch>
        </p:blipFill>
        <p:spPr>
          <a:xfrm>
            <a:off x="23480" y="2244151"/>
            <a:ext cx="4213293" cy="3651584"/>
          </a:xfrm>
          <a:prstGeom prst="rect">
            <a:avLst/>
          </a:prstGeom>
        </p:spPr>
      </p:pic>
    </p:spTree>
    <p:extLst>
      <p:ext uri="{BB962C8B-B14F-4D97-AF65-F5344CB8AC3E}">
        <p14:creationId xmlns:p14="http://schemas.microsoft.com/office/powerpoint/2010/main" val="30693975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04800"/>
            <a:ext cx="8382000" cy="63246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600" b="1" smtClean="0"/>
              <a:t>45</a:t>
            </a:r>
            <a:endParaRPr lang="en-US" sz="16600" b="1" dirty="0"/>
          </a:p>
        </p:txBody>
      </p:sp>
    </p:spTree>
    <p:extLst>
      <p:ext uri="{BB962C8B-B14F-4D97-AF65-F5344CB8AC3E}">
        <p14:creationId xmlns:p14="http://schemas.microsoft.com/office/powerpoint/2010/main" val="20115742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RWS17: Wage Determination</a:t>
            </a:r>
            <a:br>
              <a:rPr lang="en-US" b="1" dirty="0" smtClean="0"/>
            </a:br>
            <a:r>
              <a:rPr lang="en-US" sz="3100" b="1" dirty="0" err="1" smtClean="0">
                <a:solidFill>
                  <a:srgbClr val="FF0000"/>
                </a:solidFill>
              </a:rPr>
              <a:t>Labour</a:t>
            </a:r>
            <a:r>
              <a:rPr lang="en-US" sz="3100" b="1" dirty="0" smtClean="0">
                <a:solidFill>
                  <a:srgbClr val="FF0000"/>
                </a:solidFill>
              </a:rPr>
              <a:t> Demand and MRP Theory in a ‘Perfect World’!</a:t>
            </a:r>
            <a:endParaRPr lang="en-US" sz="3100" b="1" dirty="0">
              <a:solidFill>
                <a:srgbClr val="FF0000"/>
              </a:solidFill>
            </a:endParaRPr>
          </a:p>
        </p:txBody>
      </p:sp>
      <p:cxnSp>
        <p:nvCxnSpPr>
          <p:cNvPr id="4" name="Straight Connector 3"/>
          <p:cNvCxnSpPr/>
          <p:nvPr/>
        </p:nvCxnSpPr>
        <p:spPr bwMode="auto">
          <a:xfrm rot="5400000">
            <a:off x="214312" y="4000501"/>
            <a:ext cx="4143375"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5" name="Straight Connector 4"/>
          <p:cNvCxnSpPr/>
          <p:nvPr/>
        </p:nvCxnSpPr>
        <p:spPr bwMode="auto">
          <a:xfrm>
            <a:off x="2286000" y="6072188"/>
            <a:ext cx="51435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6" name="TextBox 4"/>
          <p:cNvSpPr txBox="1">
            <a:spLocks noChangeArrowheads="1"/>
          </p:cNvSpPr>
          <p:nvPr/>
        </p:nvSpPr>
        <p:spPr bwMode="auto">
          <a:xfrm>
            <a:off x="1285875" y="1857375"/>
            <a:ext cx="8128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2"/>
                </a:solidFill>
                <a:latin typeface="Calibri" pitchFamily="34" charset="0"/>
              </a:defRPr>
            </a:lvl1pPr>
            <a:lvl2pPr marL="742950" indent="-285750" eaLnBrk="0" hangingPunct="0">
              <a:defRPr sz="1400">
                <a:solidFill>
                  <a:schemeClr val="tx2"/>
                </a:solidFill>
                <a:latin typeface="Calibri" pitchFamily="34" charset="0"/>
              </a:defRPr>
            </a:lvl2pPr>
            <a:lvl3pPr marL="1143000" indent="-228600" eaLnBrk="0" hangingPunct="0">
              <a:defRPr sz="1400">
                <a:solidFill>
                  <a:schemeClr val="tx2"/>
                </a:solidFill>
                <a:latin typeface="Calibri" pitchFamily="34" charset="0"/>
              </a:defRPr>
            </a:lvl3pPr>
            <a:lvl4pPr marL="1600200" indent="-228600" eaLnBrk="0" hangingPunct="0">
              <a:defRPr sz="1400">
                <a:solidFill>
                  <a:schemeClr val="tx2"/>
                </a:solidFill>
                <a:latin typeface="Calibri" pitchFamily="34" charset="0"/>
              </a:defRPr>
            </a:lvl4pPr>
            <a:lvl5pPr marL="2057400" indent="-228600" eaLnBrk="0" hangingPunct="0">
              <a:defRPr sz="1400">
                <a:solidFill>
                  <a:schemeClr val="tx2"/>
                </a:solidFill>
                <a:latin typeface="Calibri" pitchFamily="34" charset="0"/>
              </a:defRPr>
            </a:lvl5pPr>
            <a:lvl6pPr marL="2514600" indent="-228600" eaLnBrk="0" fontAlgn="base" hangingPunct="0">
              <a:spcBef>
                <a:spcPct val="0"/>
              </a:spcBef>
              <a:spcAft>
                <a:spcPct val="0"/>
              </a:spcAft>
              <a:defRPr sz="1400">
                <a:solidFill>
                  <a:schemeClr val="tx2"/>
                </a:solidFill>
                <a:latin typeface="Calibri" pitchFamily="34" charset="0"/>
              </a:defRPr>
            </a:lvl6pPr>
            <a:lvl7pPr marL="2971800" indent="-228600" eaLnBrk="0" fontAlgn="base" hangingPunct="0">
              <a:spcBef>
                <a:spcPct val="0"/>
              </a:spcBef>
              <a:spcAft>
                <a:spcPct val="0"/>
              </a:spcAft>
              <a:defRPr sz="1400">
                <a:solidFill>
                  <a:schemeClr val="tx2"/>
                </a:solidFill>
                <a:latin typeface="Calibri" pitchFamily="34" charset="0"/>
              </a:defRPr>
            </a:lvl7pPr>
            <a:lvl8pPr marL="3429000" indent="-228600" eaLnBrk="0" fontAlgn="base" hangingPunct="0">
              <a:spcBef>
                <a:spcPct val="0"/>
              </a:spcBef>
              <a:spcAft>
                <a:spcPct val="0"/>
              </a:spcAft>
              <a:defRPr sz="1400">
                <a:solidFill>
                  <a:schemeClr val="tx2"/>
                </a:solidFill>
                <a:latin typeface="Calibri" pitchFamily="34" charset="0"/>
              </a:defRPr>
            </a:lvl8pPr>
            <a:lvl9pPr marL="3886200" indent="-228600" eaLnBrk="0" fontAlgn="base" hangingPunct="0">
              <a:spcBef>
                <a:spcPct val="0"/>
              </a:spcBef>
              <a:spcAft>
                <a:spcPct val="0"/>
              </a:spcAft>
              <a:defRPr sz="1400">
                <a:solidFill>
                  <a:schemeClr val="tx2"/>
                </a:solidFill>
                <a:latin typeface="Calibri" pitchFamily="34" charset="0"/>
              </a:defRPr>
            </a:lvl9pPr>
          </a:lstStyle>
          <a:p>
            <a:pPr eaLnBrk="1" hangingPunct="1"/>
            <a:r>
              <a:rPr lang="en-US" altLang="en-US" sz="1800" b="1"/>
              <a:t>Wages</a:t>
            </a:r>
            <a:endParaRPr lang="en-GB" altLang="en-US" sz="1800" b="1"/>
          </a:p>
        </p:txBody>
      </p:sp>
      <p:sp>
        <p:nvSpPr>
          <p:cNvPr id="7" name="TextBox 5"/>
          <p:cNvSpPr txBox="1">
            <a:spLocks noChangeArrowheads="1"/>
          </p:cNvSpPr>
          <p:nvPr/>
        </p:nvSpPr>
        <p:spPr bwMode="auto">
          <a:xfrm>
            <a:off x="7000875" y="6143625"/>
            <a:ext cx="212883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2"/>
                </a:solidFill>
                <a:latin typeface="Calibri" pitchFamily="34" charset="0"/>
              </a:defRPr>
            </a:lvl1pPr>
            <a:lvl2pPr marL="742950" indent="-285750" eaLnBrk="0" hangingPunct="0">
              <a:defRPr sz="1400">
                <a:solidFill>
                  <a:schemeClr val="tx2"/>
                </a:solidFill>
                <a:latin typeface="Calibri" pitchFamily="34" charset="0"/>
              </a:defRPr>
            </a:lvl2pPr>
            <a:lvl3pPr marL="1143000" indent="-228600" eaLnBrk="0" hangingPunct="0">
              <a:defRPr sz="1400">
                <a:solidFill>
                  <a:schemeClr val="tx2"/>
                </a:solidFill>
                <a:latin typeface="Calibri" pitchFamily="34" charset="0"/>
              </a:defRPr>
            </a:lvl3pPr>
            <a:lvl4pPr marL="1600200" indent="-228600" eaLnBrk="0" hangingPunct="0">
              <a:defRPr sz="1400">
                <a:solidFill>
                  <a:schemeClr val="tx2"/>
                </a:solidFill>
                <a:latin typeface="Calibri" pitchFamily="34" charset="0"/>
              </a:defRPr>
            </a:lvl4pPr>
            <a:lvl5pPr marL="2057400" indent="-228600" eaLnBrk="0" hangingPunct="0">
              <a:defRPr sz="1400">
                <a:solidFill>
                  <a:schemeClr val="tx2"/>
                </a:solidFill>
                <a:latin typeface="Calibri" pitchFamily="34" charset="0"/>
              </a:defRPr>
            </a:lvl5pPr>
            <a:lvl6pPr marL="2514600" indent="-228600" eaLnBrk="0" fontAlgn="base" hangingPunct="0">
              <a:spcBef>
                <a:spcPct val="0"/>
              </a:spcBef>
              <a:spcAft>
                <a:spcPct val="0"/>
              </a:spcAft>
              <a:defRPr sz="1400">
                <a:solidFill>
                  <a:schemeClr val="tx2"/>
                </a:solidFill>
                <a:latin typeface="Calibri" pitchFamily="34" charset="0"/>
              </a:defRPr>
            </a:lvl6pPr>
            <a:lvl7pPr marL="2971800" indent="-228600" eaLnBrk="0" fontAlgn="base" hangingPunct="0">
              <a:spcBef>
                <a:spcPct val="0"/>
              </a:spcBef>
              <a:spcAft>
                <a:spcPct val="0"/>
              </a:spcAft>
              <a:defRPr sz="1400">
                <a:solidFill>
                  <a:schemeClr val="tx2"/>
                </a:solidFill>
                <a:latin typeface="Calibri" pitchFamily="34" charset="0"/>
              </a:defRPr>
            </a:lvl7pPr>
            <a:lvl8pPr marL="3429000" indent="-228600" eaLnBrk="0" fontAlgn="base" hangingPunct="0">
              <a:spcBef>
                <a:spcPct val="0"/>
              </a:spcBef>
              <a:spcAft>
                <a:spcPct val="0"/>
              </a:spcAft>
              <a:defRPr sz="1400">
                <a:solidFill>
                  <a:schemeClr val="tx2"/>
                </a:solidFill>
                <a:latin typeface="Calibri" pitchFamily="34" charset="0"/>
              </a:defRPr>
            </a:lvl8pPr>
            <a:lvl9pPr marL="3886200" indent="-228600" eaLnBrk="0" fontAlgn="base" hangingPunct="0">
              <a:spcBef>
                <a:spcPct val="0"/>
              </a:spcBef>
              <a:spcAft>
                <a:spcPct val="0"/>
              </a:spcAft>
              <a:defRPr sz="1400">
                <a:solidFill>
                  <a:schemeClr val="tx2"/>
                </a:solidFill>
                <a:latin typeface="Calibri" pitchFamily="34" charset="0"/>
              </a:defRPr>
            </a:lvl9pPr>
          </a:lstStyle>
          <a:p>
            <a:pPr eaLnBrk="1" hangingPunct="1"/>
            <a:r>
              <a:rPr lang="en-US" altLang="en-US" sz="1800" b="1"/>
              <a:t>Quantity Demanded</a:t>
            </a:r>
            <a:endParaRPr lang="en-GB" altLang="en-US" sz="1800" b="1"/>
          </a:p>
        </p:txBody>
      </p:sp>
      <p:sp>
        <p:nvSpPr>
          <p:cNvPr id="8" name="TextBox 6"/>
          <p:cNvSpPr txBox="1">
            <a:spLocks noChangeArrowheads="1"/>
          </p:cNvSpPr>
          <p:nvPr/>
        </p:nvSpPr>
        <p:spPr bwMode="auto">
          <a:xfrm>
            <a:off x="6929438" y="5357813"/>
            <a:ext cx="108234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2"/>
                </a:solidFill>
                <a:latin typeface="Calibri" pitchFamily="34" charset="0"/>
              </a:defRPr>
            </a:lvl1pPr>
            <a:lvl2pPr marL="742950" indent="-285750" eaLnBrk="0" hangingPunct="0">
              <a:defRPr sz="1400">
                <a:solidFill>
                  <a:schemeClr val="tx2"/>
                </a:solidFill>
                <a:latin typeface="Calibri" pitchFamily="34" charset="0"/>
              </a:defRPr>
            </a:lvl2pPr>
            <a:lvl3pPr marL="1143000" indent="-228600" eaLnBrk="0" hangingPunct="0">
              <a:defRPr sz="1400">
                <a:solidFill>
                  <a:schemeClr val="tx2"/>
                </a:solidFill>
                <a:latin typeface="Calibri" pitchFamily="34" charset="0"/>
              </a:defRPr>
            </a:lvl3pPr>
            <a:lvl4pPr marL="1600200" indent="-228600" eaLnBrk="0" hangingPunct="0">
              <a:defRPr sz="1400">
                <a:solidFill>
                  <a:schemeClr val="tx2"/>
                </a:solidFill>
                <a:latin typeface="Calibri" pitchFamily="34" charset="0"/>
              </a:defRPr>
            </a:lvl4pPr>
            <a:lvl5pPr marL="2057400" indent="-228600" eaLnBrk="0" hangingPunct="0">
              <a:defRPr sz="1400">
                <a:solidFill>
                  <a:schemeClr val="tx2"/>
                </a:solidFill>
                <a:latin typeface="Calibri" pitchFamily="34" charset="0"/>
              </a:defRPr>
            </a:lvl5pPr>
            <a:lvl6pPr marL="2514600" indent="-228600" eaLnBrk="0" fontAlgn="base" hangingPunct="0">
              <a:spcBef>
                <a:spcPct val="0"/>
              </a:spcBef>
              <a:spcAft>
                <a:spcPct val="0"/>
              </a:spcAft>
              <a:defRPr sz="1400">
                <a:solidFill>
                  <a:schemeClr val="tx2"/>
                </a:solidFill>
                <a:latin typeface="Calibri" pitchFamily="34" charset="0"/>
              </a:defRPr>
            </a:lvl6pPr>
            <a:lvl7pPr marL="2971800" indent="-228600" eaLnBrk="0" fontAlgn="base" hangingPunct="0">
              <a:spcBef>
                <a:spcPct val="0"/>
              </a:spcBef>
              <a:spcAft>
                <a:spcPct val="0"/>
              </a:spcAft>
              <a:defRPr sz="1400">
                <a:solidFill>
                  <a:schemeClr val="tx2"/>
                </a:solidFill>
                <a:latin typeface="Calibri" pitchFamily="34" charset="0"/>
              </a:defRPr>
            </a:lvl7pPr>
            <a:lvl8pPr marL="3429000" indent="-228600" eaLnBrk="0" fontAlgn="base" hangingPunct="0">
              <a:spcBef>
                <a:spcPct val="0"/>
              </a:spcBef>
              <a:spcAft>
                <a:spcPct val="0"/>
              </a:spcAft>
              <a:defRPr sz="1400">
                <a:solidFill>
                  <a:schemeClr val="tx2"/>
                </a:solidFill>
                <a:latin typeface="Calibri" pitchFamily="34" charset="0"/>
              </a:defRPr>
            </a:lvl8pPr>
            <a:lvl9pPr marL="3886200" indent="-228600" eaLnBrk="0" fontAlgn="base" hangingPunct="0">
              <a:spcBef>
                <a:spcPct val="0"/>
              </a:spcBef>
              <a:spcAft>
                <a:spcPct val="0"/>
              </a:spcAft>
              <a:defRPr sz="1400">
                <a:solidFill>
                  <a:schemeClr val="tx2"/>
                </a:solidFill>
                <a:latin typeface="Calibri" pitchFamily="34" charset="0"/>
              </a:defRPr>
            </a:lvl9pPr>
          </a:lstStyle>
          <a:p>
            <a:pPr eaLnBrk="1" hangingPunct="1"/>
            <a:r>
              <a:rPr lang="en-US" altLang="en-US" sz="1800" b="1" dirty="0" err="1" smtClean="0"/>
              <a:t>Ld</a:t>
            </a:r>
            <a:r>
              <a:rPr lang="en-US" altLang="en-US" sz="1800" b="1" dirty="0" smtClean="0"/>
              <a:t> = MRP</a:t>
            </a:r>
            <a:endParaRPr lang="en-GB" altLang="en-US" sz="1800" b="1" dirty="0"/>
          </a:p>
        </p:txBody>
      </p:sp>
      <p:cxnSp>
        <p:nvCxnSpPr>
          <p:cNvPr id="10" name="Straight Connector 8"/>
          <p:cNvCxnSpPr>
            <a:cxnSpLocks noChangeShapeType="1"/>
          </p:cNvCxnSpPr>
          <p:nvPr/>
        </p:nvCxnSpPr>
        <p:spPr bwMode="auto">
          <a:xfrm rot="5400000">
            <a:off x="4143375" y="5143501"/>
            <a:ext cx="1857375" cy="0"/>
          </a:xfrm>
          <a:prstGeom prst="line">
            <a:avLst/>
          </a:prstGeom>
          <a:noFill/>
          <a:ln w="9525" algn="ctr">
            <a:solidFill>
              <a:schemeClr val="tx1"/>
            </a:solidFill>
            <a:prstDash val="dash"/>
            <a:round/>
            <a:headEnd/>
            <a:tailEnd/>
          </a:ln>
          <a:extLst>
            <a:ext uri="{909E8E84-426E-40dd-AFC4-6F175D3DCCD1}">
              <a14:hiddenFill xmlns="" xmlns:a14="http://schemas.microsoft.com/office/drawing/2010/main">
                <a:noFill/>
              </a14:hiddenFill>
            </a:ext>
          </a:extLst>
        </p:spPr>
      </p:cxnSp>
      <p:cxnSp>
        <p:nvCxnSpPr>
          <p:cNvPr id="11" name="Straight Connector 9"/>
          <p:cNvCxnSpPr>
            <a:cxnSpLocks noChangeShapeType="1"/>
          </p:cNvCxnSpPr>
          <p:nvPr/>
        </p:nvCxnSpPr>
        <p:spPr bwMode="auto">
          <a:xfrm>
            <a:off x="2286000" y="4214813"/>
            <a:ext cx="2786063" cy="0"/>
          </a:xfrm>
          <a:prstGeom prst="line">
            <a:avLst/>
          </a:prstGeom>
          <a:noFill/>
          <a:ln w="9525" algn="ctr">
            <a:solidFill>
              <a:schemeClr val="tx1"/>
            </a:solidFill>
            <a:prstDash val="dash"/>
            <a:round/>
            <a:headEnd/>
            <a:tailEnd/>
          </a:ln>
          <a:extLst>
            <a:ext uri="{909E8E84-426E-40dd-AFC4-6F175D3DCCD1}">
              <a14:hiddenFill xmlns="" xmlns:a14="http://schemas.microsoft.com/office/drawing/2010/main">
                <a:noFill/>
              </a14:hiddenFill>
            </a:ext>
          </a:extLst>
        </p:spPr>
      </p:cxnSp>
      <p:sp>
        <p:nvSpPr>
          <p:cNvPr id="13" name="TextBox 12"/>
          <p:cNvSpPr txBox="1">
            <a:spLocks noChangeArrowheads="1"/>
          </p:cNvSpPr>
          <p:nvPr/>
        </p:nvSpPr>
        <p:spPr bwMode="auto">
          <a:xfrm>
            <a:off x="1785938" y="4000500"/>
            <a:ext cx="48577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2"/>
                </a:solidFill>
                <a:latin typeface="Calibri" pitchFamily="34" charset="0"/>
              </a:defRPr>
            </a:lvl1pPr>
            <a:lvl2pPr marL="742950" indent="-285750" eaLnBrk="0" hangingPunct="0">
              <a:defRPr sz="1400">
                <a:solidFill>
                  <a:schemeClr val="tx2"/>
                </a:solidFill>
                <a:latin typeface="Calibri" pitchFamily="34" charset="0"/>
              </a:defRPr>
            </a:lvl2pPr>
            <a:lvl3pPr marL="1143000" indent="-228600" eaLnBrk="0" hangingPunct="0">
              <a:defRPr sz="1400">
                <a:solidFill>
                  <a:schemeClr val="tx2"/>
                </a:solidFill>
                <a:latin typeface="Calibri" pitchFamily="34" charset="0"/>
              </a:defRPr>
            </a:lvl3pPr>
            <a:lvl4pPr marL="1600200" indent="-228600" eaLnBrk="0" hangingPunct="0">
              <a:defRPr sz="1400">
                <a:solidFill>
                  <a:schemeClr val="tx2"/>
                </a:solidFill>
                <a:latin typeface="Calibri" pitchFamily="34" charset="0"/>
              </a:defRPr>
            </a:lvl4pPr>
            <a:lvl5pPr marL="2057400" indent="-228600" eaLnBrk="0" hangingPunct="0">
              <a:defRPr sz="1400">
                <a:solidFill>
                  <a:schemeClr val="tx2"/>
                </a:solidFill>
                <a:latin typeface="Calibri" pitchFamily="34" charset="0"/>
              </a:defRPr>
            </a:lvl5pPr>
            <a:lvl6pPr marL="2514600" indent="-228600" eaLnBrk="0" fontAlgn="base" hangingPunct="0">
              <a:spcBef>
                <a:spcPct val="0"/>
              </a:spcBef>
              <a:spcAft>
                <a:spcPct val="0"/>
              </a:spcAft>
              <a:defRPr sz="1400">
                <a:solidFill>
                  <a:schemeClr val="tx2"/>
                </a:solidFill>
                <a:latin typeface="Calibri" pitchFamily="34" charset="0"/>
              </a:defRPr>
            </a:lvl6pPr>
            <a:lvl7pPr marL="2971800" indent="-228600" eaLnBrk="0" fontAlgn="base" hangingPunct="0">
              <a:spcBef>
                <a:spcPct val="0"/>
              </a:spcBef>
              <a:spcAft>
                <a:spcPct val="0"/>
              </a:spcAft>
              <a:defRPr sz="1400">
                <a:solidFill>
                  <a:schemeClr val="tx2"/>
                </a:solidFill>
                <a:latin typeface="Calibri" pitchFamily="34" charset="0"/>
              </a:defRPr>
            </a:lvl7pPr>
            <a:lvl8pPr marL="3429000" indent="-228600" eaLnBrk="0" fontAlgn="base" hangingPunct="0">
              <a:spcBef>
                <a:spcPct val="0"/>
              </a:spcBef>
              <a:spcAft>
                <a:spcPct val="0"/>
              </a:spcAft>
              <a:defRPr sz="1400">
                <a:solidFill>
                  <a:schemeClr val="tx2"/>
                </a:solidFill>
                <a:latin typeface="Calibri" pitchFamily="34" charset="0"/>
              </a:defRPr>
            </a:lvl8pPr>
            <a:lvl9pPr marL="3886200" indent="-228600" eaLnBrk="0" fontAlgn="base" hangingPunct="0">
              <a:spcBef>
                <a:spcPct val="0"/>
              </a:spcBef>
              <a:spcAft>
                <a:spcPct val="0"/>
              </a:spcAft>
              <a:defRPr sz="1400">
                <a:solidFill>
                  <a:schemeClr val="tx2"/>
                </a:solidFill>
                <a:latin typeface="Calibri" pitchFamily="34" charset="0"/>
              </a:defRPr>
            </a:lvl9pPr>
          </a:lstStyle>
          <a:p>
            <a:pPr eaLnBrk="1" hangingPunct="1"/>
            <a:r>
              <a:rPr lang="en-US" altLang="en-US" sz="1800" b="1"/>
              <a:t>W</a:t>
            </a:r>
            <a:r>
              <a:rPr lang="en-US" altLang="en-US" sz="1200" b="1"/>
              <a:t>1</a:t>
            </a:r>
            <a:endParaRPr lang="en-GB" altLang="en-US" sz="1800" b="1"/>
          </a:p>
        </p:txBody>
      </p:sp>
      <p:sp>
        <p:nvSpPr>
          <p:cNvPr id="15" name="TextBox 14"/>
          <p:cNvSpPr txBox="1">
            <a:spLocks noChangeArrowheads="1"/>
          </p:cNvSpPr>
          <p:nvPr/>
        </p:nvSpPr>
        <p:spPr bwMode="auto">
          <a:xfrm>
            <a:off x="4857750" y="6072188"/>
            <a:ext cx="5461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2"/>
                </a:solidFill>
                <a:latin typeface="Calibri" pitchFamily="34" charset="0"/>
              </a:defRPr>
            </a:lvl1pPr>
            <a:lvl2pPr marL="742950" indent="-285750" eaLnBrk="0" hangingPunct="0">
              <a:defRPr sz="1400">
                <a:solidFill>
                  <a:schemeClr val="tx2"/>
                </a:solidFill>
                <a:latin typeface="Calibri" pitchFamily="34" charset="0"/>
              </a:defRPr>
            </a:lvl2pPr>
            <a:lvl3pPr marL="1143000" indent="-228600" eaLnBrk="0" hangingPunct="0">
              <a:defRPr sz="1400">
                <a:solidFill>
                  <a:schemeClr val="tx2"/>
                </a:solidFill>
                <a:latin typeface="Calibri" pitchFamily="34" charset="0"/>
              </a:defRPr>
            </a:lvl3pPr>
            <a:lvl4pPr marL="1600200" indent="-228600" eaLnBrk="0" hangingPunct="0">
              <a:defRPr sz="1400">
                <a:solidFill>
                  <a:schemeClr val="tx2"/>
                </a:solidFill>
                <a:latin typeface="Calibri" pitchFamily="34" charset="0"/>
              </a:defRPr>
            </a:lvl4pPr>
            <a:lvl5pPr marL="2057400" indent="-228600" eaLnBrk="0" hangingPunct="0">
              <a:defRPr sz="1400">
                <a:solidFill>
                  <a:schemeClr val="tx2"/>
                </a:solidFill>
                <a:latin typeface="Calibri" pitchFamily="34" charset="0"/>
              </a:defRPr>
            </a:lvl5pPr>
            <a:lvl6pPr marL="2514600" indent="-228600" eaLnBrk="0" fontAlgn="base" hangingPunct="0">
              <a:spcBef>
                <a:spcPct val="0"/>
              </a:spcBef>
              <a:spcAft>
                <a:spcPct val="0"/>
              </a:spcAft>
              <a:defRPr sz="1400">
                <a:solidFill>
                  <a:schemeClr val="tx2"/>
                </a:solidFill>
                <a:latin typeface="Calibri" pitchFamily="34" charset="0"/>
              </a:defRPr>
            </a:lvl6pPr>
            <a:lvl7pPr marL="2971800" indent="-228600" eaLnBrk="0" fontAlgn="base" hangingPunct="0">
              <a:spcBef>
                <a:spcPct val="0"/>
              </a:spcBef>
              <a:spcAft>
                <a:spcPct val="0"/>
              </a:spcAft>
              <a:defRPr sz="1400">
                <a:solidFill>
                  <a:schemeClr val="tx2"/>
                </a:solidFill>
                <a:latin typeface="Calibri" pitchFamily="34" charset="0"/>
              </a:defRPr>
            </a:lvl7pPr>
            <a:lvl8pPr marL="3429000" indent="-228600" eaLnBrk="0" fontAlgn="base" hangingPunct="0">
              <a:spcBef>
                <a:spcPct val="0"/>
              </a:spcBef>
              <a:spcAft>
                <a:spcPct val="0"/>
              </a:spcAft>
              <a:defRPr sz="1400">
                <a:solidFill>
                  <a:schemeClr val="tx2"/>
                </a:solidFill>
                <a:latin typeface="Calibri" pitchFamily="34" charset="0"/>
              </a:defRPr>
            </a:lvl8pPr>
            <a:lvl9pPr marL="3886200" indent="-228600" eaLnBrk="0" fontAlgn="base" hangingPunct="0">
              <a:spcBef>
                <a:spcPct val="0"/>
              </a:spcBef>
              <a:spcAft>
                <a:spcPct val="0"/>
              </a:spcAft>
              <a:defRPr sz="1400">
                <a:solidFill>
                  <a:schemeClr val="tx2"/>
                </a:solidFill>
                <a:latin typeface="Calibri" pitchFamily="34" charset="0"/>
              </a:defRPr>
            </a:lvl9pPr>
          </a:lstStyle>
          <a:p>
            <a:pPr eaLnBrk="1" hangingPunct="1"/>
            <a:r>
              <a:rPr lang="en-US" altLang="en-US" sz="1800" b="1"/>
              <a:t>Qd</a:t>
            </a:r>
            <a:r>
              <a:rPr lang="en-US" altLang="en-US" sz="1200" b="1"/>
              <a:t>1</a:t>
            </a:r>
            <a:endParaRPr lang="en-GB" altLang="en-US" sz="1800" b="1"/>
          </a:p>
        </p:txBody>
      </p:sp>
      <p:cxnSp>
        <p:nvCxnSpPr>
          <p:cNvPr id="19" name="Straight Connector 18"/>
          <p:cNvCxnSpPr/>
          <p:nvPr/>
        </p:nvCxnSpPr>
        <p:spPr bwMode="auto">
          <a:xfrm>
            <a:off x="2571750" y="2357438"/>
            <a:ext cx="4286250" cy="3143250"/>
          </a:xfrm>
          <a:prstGeom prst="line">
            <a:avLst/>
          </a:prstGeom>
          <a:ln>
            <a:solidFill>
              <a:srgbClr val="FF0000"/>
            </a:solidFill>
            <a:headEnd type="none" w="med" len="med"/>
            <a:tailEnd type="none" w="med" len="med"/>
          </a:ln>
        </p:spPr>
        <p:style>
          <a:lnRef idx="2">
            <a:schemeClr val="accent6"/>
          </a:lnRef>
          <a:fillRef idx="0">
            <a:schemeClr val="accent6"/>
          </a:fillRef>
          <a:effectRef idx="1">
            <a:schemeClr val="accent6"/>
          </a:effectRef>
          <a:fontRef idx="minor">
            <a:schemeClr val="tx1"/>
          </a:fontRef>
        </p:style>
      </p:cxnSp>
      <p:sp>
        <p:nvSpPr>
          <p:cNvPr id="3" name="TextBox 2"/>
          <p:cNvSpPr txBox="1"/>
          <p:nvPr/>
        </p:nvSpPr>
        <p:spPr>
          <a:xfrm>
            <a:off x="5143810" y="1561180"/>
            <a:ext cx="3733800" cy="2308324"/>
          </a:xfrm>
          <a:prstGeom prst="rect">
            <a:avLst/>
          </a:prstGeom>
          <a:solidFill>
            <a:schemeClr val="bg1"/>
          </a:solidFill>
        </p:spPr>
        <p:txBody>
          <a:bodyPr wrap="square" rtlCol="0">
            <a:spAutoFit/>
          </a:bodyPr>
          <a:lstStyle/>
          <a:p>
            <a:r>
              <a:rPr lang="en-GB" b="1" dirty="0" smtClean="0"/>
              <a:t>STARTER CHECKPOINT</a:t>
            </a:r>
          </a:p>
          <a:p>
            <a:pPr marL="342900" indent="-342900">
              <a:buFont typeface="+mj-lt"/>
              <a:buAutoNum type="arabicPeriod"/>
            </a:pPr>
            <a:r>
              <a:rPr lang="en-GB" dirty="0" smtClean="0"/>
              <a:t>What three factors affect the demand for labour in a market?</a:t>
            </a:r>
          </a:p>
          <a:p>
            <a:pPr marL="342900" indent="-342900">
              <a:buFont typeface="+mj-lt"/>
              <a:buAutoNum type="arabicPeriod"/>
            </a:pPr>
            <a:r>
              <a:rPr lang="en-GB" dirty="0" smtClean="0"/>
              <a:t>How does each factor affect the labour demand curve?</a:t>
            </a:r>
          </a:p>
          <a:p>
            <a:pPr marL="342900" indent="-342900">
              <a:buFont typeface="+mj-lt"/>
              <a:buAutoNum type="arabicPeriod"/>
            </a:pPr>
            <a:r>
              <a:rPr lang="en-GB" dirty="0" smtClean="0"/>
              <a:t>What about the supply curve - what factors affect a movement along and a shift?</a:t>
            </a:r>
            <a:endParaRPr lang="en-GB" dirty="0"/>
          </a:p>
        </p:txBody>
      </p:sp>
    </p:spTree>
    <p:extLst>
      <p:ext uri="{BB962C8B-B14F-4D97-AF65-F5344CB8AC3E}">
        <p14:creationId xmlns:p14="http://schemas.microsoft.com/office/powerpoint/2010/main" val="37921291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GB" b="1" dirty="0" smtClean="0"/>
              <a:t>EXTRA TASKS ON MRP THEORY</a:t>
            </a:r>
            <a:endParaRPr lang="en-GB" sz="1800" b="1" dirty="0">
              <a:solidFill>
                <a:srgbClr val="FF0000"/>
              </a:solidFill>
            </a:endParaRPr>
          </a:p>
        </p:txBody>
      </p:sp>
      <p:sp>
        <p:nvSpPr>
          <p:cNvPr id="3" name="Content Placeholder 2"/>
          <p:cNvSpPr>
            <a:spLocks noGrp="1"/>
          </p:cNvSpPr>
          <p:nvPr>
            <p:ph idx="1"/>
          </p:nvPr>
        </p:nvSpPr>
        <p:spPr>
          <a:xfrm>
            <a:off x="114300" y="1295400"/>
            <a:ext cx="8915400" cy="5257800"/>
          </a:xfrm>
        </p:spPr>
        <p:txBody>
          <a:bodyPr>
            <a:noAutofit/>
          </a:bodyPr>
          <a:lstStyle/>
          <a:p>
            <a:pPr marL="228600" lvl="1">
              <a:buFont typeface="+mj-lt"/>
              <a:buAutoNum type="alphaLcParenR"/>
            </a:pPr>
            <a:r>
              <a:rPr lang="en-GB" altLang="en-US" sz="1800" b="1" dirty="0" smtClean="0"/>
              <a:t>Using </a:t>
            </a:r>
            <a:r>
              <a:rPr lang="en-GB" altLang="en-US" sz="1800" b="1" dirty="0"/>
              <a:t>MRP theory, draw a diagram for each one and explain why the curve is affected in the way it is.  Demonstrate on a Labour demand curve, what would happen to the demand for builders </a:t>
            </a:r>
            <a:r>
              <a:rPr lang="en-GB" altLang="en-US" sz="1800" b="1" dirty="0" smtClean="0"/>
              <a:t>if:</a:t>
            </a:r>
          </a:p>
          <a:p>
            <a:pPr marL="742950" lvl="2" indent="-342900">
              <a:buFont typeface="+mj-lt"/>
              <a:buAutoNum type="romanLcPeriod"/>
            </a:pPr>
            <a:r>
              <a:rPr lang="en-GB" altLang="en-US" sz="1800" dirty="0" smtClean="0"/>
              <a:t>A </a:t>
            </a:r>
            <a:r>
              <a:rPr lang="en-GB" altLang="en-US" sz="1800" dirty="0"/>
              <a:t>new foreman was employed to make sure the amount of tea breaks in a day was reduced from 50 to only </a:t>
            </a:r>
            <a:r>
              <a:rPr lang="en-GB" altLang="en-US" sz="1800" dirty="0" smtClean="0"/>
              <a:t>3.</a:t>
            </a:r>
          </a:p>
          <a:p>
            <a:pPr marL="800100" lvl="2" indent="-400050">
              <a:buFont typeface="+mj-lt"/>
              <a:buAutoNum type="romanLcPeriod"/>
            </a:pPr>
            <a:r>
              <a:rPr lang="en-GB" altLang="en-US" sz="1800" dirty="0" smtClean="0"/>
              <a:t>Interest </a:t>
            </a:r>
            <a:r>
              <a:rPr lang="en-GB" altLang="en-US" sz="1800" dirty="0"/>
              <a:t>rates </a:t>
            </a:r>
            <a:r>
              <a:rPr lang="en-GB" altLang="en-US" sz="1800" dirty="0" smtClean="0"/>
              <a:t>rise</a:t>
            </a:r>
          </a:p>
          <a:p>
            <a:pPr marL="800100" lvl="2" indent="-400050">
              <a:buFont typeface="+mj-lt"/>
              <a:buAutoNum type="romanLcPeriod"/>
            </a:pPr>
            <a:r>
              <a:rPr lang="en-GB" altLang="en-US" sz="1800" dirty="0" smtClean="0"/>
              <a:t>Financial </a:t>
            </a:r>
            <a:r>
              <a:rPr lang="en-GB" altLang="en-US" sz="1800" dirty="0"/>
              <a:t>deregulation, making it easier to borrow </a:t>
            </a:r>
            <a:r>
              <a:rPr lang="en-GB" altLang="en-US" sz="1800" dirty="0" smtClean="0"/>
              <a:t>money</a:t>
            </a:r>
          </a:p>
          <a:p>
            <a:pPr marL="800100" lvl="2" indent="-400050">
              <a:buFont typeface="+mj-lt"/>
              <a:buAutoNum type="romanLcPeriod"/>
            </a:pPr>
            <a:r>
              <a:rPr lang="en-GB" altLang="en-US" sz="1800" dirty="0" smtClean="0"/>
              <a:t>A rise in immigration leads to a fall in the real wage of an unskilled labourer</a:t>
            </a:r>
          </a:p>
          <a:p>
            <a:pPr marL="312738" indent="-255588">
              <a:lnSpc>
                <a:spcPct val="80000"/>
              </a:lnSpc>
              <a:buNone/>
              <a:tabLst>
                <a:tab pos="712788" algn="l"/>
              </a:tabLst>
            </a:pPr>
            <a:r>
              <a:rPr lang="en-GB" altLang="en-US" sz="1800" dirty="0" smtClean="0"/>
              <a:t>b)   </a:t>
            </a:r>
            <a:r>
              <a:rPr lang="en-GB" altLang="en-US" sz="1800" b="1" dirty="0" smtClean="0"/>
              <a:t>Using MRP theory, draw a diagram for each one and explain why the curve is affected in the way it is.  Demonstrate on a Labour demand curve, what would happen to the demand for Car workers if:</a:t>
            </a:r>
          </a:p>
          <a:p>
            <a:pPr marL="800100" lvl="1">
              <a:lnSpc>
                <a:spcPct val="80000"/>
              </a:lnSpc>
              <a:buFont typeface="+mj-lt"/>
              <a:buAutoNum type="romanLcPeriod"/>
            </a:pPr>
            <a:r>
              <a:rPr lang="en-GB" altLang="en-US" sz="1800" dirty="0" smtClean="0"/>
              <a:t>A report came out to say that the new Mercedes XL and BMW 5 series were unsafe.  The Mercedes XL topples over at high speeds and the BMW 5 series spontaneously combusts.</a:t>
            </a:r>
          </a:p>
          <a:p>
            <a:pPr marL="800100" lvl="1">
              <a:lnSpc>
                <a:spcPct val="80000"/>
              </a:lnSpc>
              <a:buFont typeface="+mj-lt"/>
              <a:buAutoNum type="romanLcPeriod"/>
            </a:pPr>
            <a:r>
              <a:rPr lang="en-GB" altLang="en-US" sz="1800" dirty="0" smtClean="0"/>
              <a:t>There is an influx of Turkish workers into Germany (where the VW factories are)</a:t>
            </a:r>
          </a:p>
          <a:p>
            <a:pPr marL="800100" lvl="1">
              <a:lnSpc>
                <a:spcPct val="80000"/>
              </a:lnSpc>
              <a:buFont typeface="+mj-lt"/>
              <a:buAutoNum type="romanLcPeriod"/>
            </a:pPr>
            <a:r>
              <a:rPr lang="en-GB" altLang="en-US" sz="1800" dirty="0" smtClean="0"/>
              <a:t>Justin Bieber is seen driving around in a VW</a:t>
            </a:r>
          </a:p>
          <a:p>
            <a:pPr marL="0" indent="0">
              <a:buNone/>
            </a:pPr>
            <a:endParaRPr lang="en-US" sz="1800" b="1" dirty="0" smtClean="0">
              <a:solidFill>
                <a:schemeClr val="tx2"/>
              </a:solidFill>
            </a:endParaRPr>
          </a:p>
          <a:p>
            <a:pPr marL="0" indent="0">
              <a:buNone/>
            </a:pPr>
            <a:r>
              <a:rPr lang="en-US" sz="1800" b="1" dirty="0" smtClean="0">
                <a:solidFill>
                  <a:schemeClr val="tx2"/>
                </a:solidFill>
              </a:rPr>
              <a:t>EXTENSION: Can </a:t>
            </a:r>
            <a:r>
              <a:rPr lang="en-US" sz="1800" b="1" dirty="0">
                <a:solidFill>
                  <a:schemeClr val="tx2"/>
                </a:solidFill>
              </a:rPr>
              <a:t>you think of </a:t>
            </a:r>
            <a:r>
              <a:rPr lang="en-US" sz="1800" b="1" dirty="0" smtClean="0">
                <a:solidFill>
                  <a:schemeClr val="tx2"/>
                </a:solidFill>
              </a:rPr>
              <a:t>why </a:t>
            </a:r>
            <a:r>
              <a:rPr lang="en-US" sz="1800" b="1" dirty="0">
                <a:solidFill>
                  <a:schemeClr val="tx2"/>
                </a:solidFill>
              </a:rPr>
              <a:t>MRP </a:t>
            </a:r>
            <a:r>
              <a:rPr lang="en-US" sz="1800" b="1" dirty="0" smtClean="0">
                <a:solidFill>
                  <a:schemeClr val="tx2"/>
                </a:solidFill>
              </a:rPr>
              <a:t>theory might be a controversial ?</a:t>
            </a:r>
            <a:endParaRPr lang="en-US" sz="1800" b="1" dirty="0">
              <a:solidFill>
                <a:schemeClr val="tx2"/>
              </a:solidFill>
            </a:endParaRPr>
          </a:p>
          <a:p>
            <a:pPr marL="228600" lvl="3">
              <a:buFont typeface="+mj-lt"/>
              <a:buAutoNum type="arabicPeriod"/>
            </a:pPr>
            <a:endParaRPr lang="en-GB" altLang="en-US" sz="1400" dirty="0" smtClean="0"/>
          </a:p>
          <a:p>
            <a:pPr marL="0" lvl="2" indent="4763">
              <a:buFont typeface="+mj-lt"/>
              <a:buAutoNum type="alphaLcParenR"/>
            </a:pPr>
            <a:endParaRPr lang="en-GB" altLang="en-US" sz="1800" dirty="0" smtClean="0"/>
          </a:p>
          <a:p>
            <a:pPr marL="0" lvl="2" indent="4763">
              <a:buFont typeface="+mj-lt"/>
              <a:buAutoNum type="alphaLcParenR"/>
            </a:pPr>
            <a:endParaRPr lang="en-GB" altLang="en-US" sz="1800" dirty="0"/>
          </a:p>
          <a:p>
            <a:pPr marL="0" lvl="1" indent="4763"/>
            <a:endParaRPr lang="en-GB" sz="3200" dirty="0" smtClean="0"/>
          </a:p>
          <a:p>
            <a:endParaRPr lang="en-GB" sz="3600" dirty="0"/>
          </a:p>
        </p:txBody>
      </p:sp>
    </p:spTree>
    <p:extLst>
      <p:ext uri="{BB962C8B-B14F-4D97-AF65-F5344CB8AC3E}">
        <p14:creationId xmlns:p14="http://schemas.microsoft.com/office/powerpoint/2010/main" val="29922817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2" y="0"/>
            <a:ext cx="9136117" cy="1143000"/>
          </a:xfrm>
        </p:spPr>
        <p:txBody>
          <a:bodyPr>
            <a:normAutofit/>
          </a:bodyPr>
          <a:lstStyle/>
          <a:p>
            <a:r>
              <a:rPr lang="en-GB" sz="3200" b="1" dirty="0" smtClean="0"/>
              <a:t>Accountant Task</a:t>
            </a:r>
            <a:r>
              <a:rPr lang="en-GB" dirty="0" smtClean="0"/>
              <a:t/>
            </a:r>
            <a:br>
              <a:rPr lang="en-GB" dirty="0" smtClean="0"/>
            </a:br>
            <a:r>
              <a:rPr lang="en-GB" sz="1400" b="1" dirty="0" err="1" smtClean="0">
                <a:solidFill>
                  <a:srgbClr val="FF0000"/>
                </a:solidFill>
              </a:rPr>
              <a:t>TASK</a:t>
            </a:r>
            <a:r>
              <a:rPr lang="en-GB" sz="1400" b="1" dirty="0" smtClean="0">
                <a:solidFill>
                  <a:srgbClr val="FF0000"/>
                </a:solidFill>
              </a:rPr>
              <a:t>: </a:t>
            </a:r>
            <a:r>
              <a:rPr lang="en-GB" sz="1400" dirty="0" smtClean="0"/>
              <a:t>Read </a:t>
            </a:r>
            <a:r>
              <a:rPr lang="en-GB" sz="1400" dirty="0"/>
              <a:t>the following article and explain using MRP theory why demand for accountants increased</a:t>
            </a:r>
          </a:p>
        </p:txBody>
      </p:sp>
      <p:pic>
        <p:nvPicPr>
          <p:cNvPr id="4" name="Content Placeholder 3"/>
          <p:cNvPicPr>
            <a:picLocks noGrp="1"/>
          </p:cNvPicPr>
          <p:nvPr>
            <p:ph idx="1"/>
          </p:nvPr>
        </p:nvPicPr>
        <p:blipFill>
          <a:blip r:embed="rId3"/>
          <a:stretch>
            <a:fillRect/>
          </a:stretch>
        </p:blipFill>
        <p:spPr>
          <a:xfrm>
            <a:off x="1600200" y="1676400"/>
            <a:ext cx="6019800" cy="4800600"/>
          </a:xfrm>
          <a:prstGeom prst="rect">
            <a:avLst/>
          </a:prstGeom>
        </p:spPr>
      </p:pic>
      <p:sp>
        <p:nvSpPr>
          <p:cNvPr id="3" name="TextBox 2"/>
          <p:cNvSpPr txBox="1"/>
          <p:nvPr/>
        </p:nvSpPr>
        <p:spPr>
          <a:xfrm>
            <a:off x="267357" y="1066800"/>
            <a:ext cx="8610600" cy="461665"/>
          </a:xfrm>
          <a:prstGeom prst="rect">
            <a:avLst/>
          </a:prstGeom>
          <a:solidFill>
            <a:schemeClr val="bg1">
              <a:lumMod val="75000"/>
            </a:schemeClr>
          </a:solidFill>
        </p:spPr>
        <p:txBody>
          <a:bodyPr wrap="square" rtlCol="0">
            <a:spAutoFit/>
          </a:bodyPr>
          <a:lstStyle/>
          <a:p>
            <a:r>
              <a:rPr lang="en-GB" sz="1200" dirty="0" smtClean="0"/>
              <a:t>An accountant monitors accounts for individuals and firms to ensure they are complying with the laws of the land.  Accountants get paid an annual salary and their work consists of signing off accounts for the accounting firm’s clients to ensure they have met all regulations. </a:t>
            </a:r>
            <a:endParaRPr lang="en-GB" sz="1200" dirty="0"/>
          </a:p>
        </p:txBody>
      </p:sp>
    </p:spTree>
    <p:extLst>
      <p:ext uri="{BB962C8B-B14F-4D97-AF65-F5344CB8AC3E}">
        <p14:creationId xmlns:p14="http://schemas.microsoft.com/office/powerpoint/2010/main" val="32820497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Labour Supply Curve facing…</a:t>
            </a:r>
            <a:endParaRPr lang="en-GB" b="1" dirty="0"/>
          </a:p>
        </p:txBody>
      </p:sp>
      <p:grpSp>
        <p:nvGrpSpPr>
          <p:cNvPr id="39" name="Group 38"/>
          <p:cNvGrpSpPr/>
          <p:nvPr/>
        </p:nvGrpSpPr>
        <p:grpSpPr>
          <a:xfrm>
            <a:off x="110184" y="1905000"/>
            <a:ext cx="2872070" cy="3820120"/>
            <a:chOff x="110184" y="1905000"/>
            <a:chExt cx="2872070" cy="3820120"/>
          </a:xfrm>
        </p:grpSpPr>
        <p:cxnSp>
          <p:nvCxnSpPr>
            <p:cNvPr id="5" name="Straight Connector 4"/>
            <p:cNvCxnSpPr/>
            <p:nvPr/>
          </p:nvCxnSpPr>
          <p:spPr>
            <a:xfrm>
              <a:off x="467654" y="2679931"/>
              <a:ext cx="0" cy="2667000"/>
            </a:xfrm>
            <a:prstGeom prst="line">
              <a:avLst/>
            </a:prstGeom>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467654" y="5346931"/>
              <a:ext cx="2514600" cy="0"/>
            </a:xfrm>
            <a:prstGeom prst="line">
              <a:avLst/>
            </a:prstGeom>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110184" y="2317351"/>
              <a:ext cx="662361" cy="338554"/>
            </a:xfrm>
            <a:prstGeom prst="rect">
              <a:avLst/>
            </a:prstGeom>
            <a:noFill/>
          </p:spPr>
          <p:txBody>
            <a:bodyPr wrap="none" rtlCol="0">
              <a:spAutoFit/>
            </a:bodyPr>
            <a:lstStyle/>
            <a:p>
              <a:r>
                <a:rPr lang="en-GB" sz="1600" b="1" dirty="0" smtClean="0"/>
                <a:t>Wage</a:t>
              </a:r>
              <a:endParaRPr lang="en-GB" sz="1600" b="1" dirty="0"/>
            </a:p>
          </p:txBody>
        </p:sp>
        <p:sp>
          <p:nvSpPr>
            <p:cNvPr id="14" name="TextBox 13"/>
            <p:cNvSpPr txBox="1"/>
            <p:nvPr/>
          </p:nvSpPr>
          <p:spPr>
            <a:xfrm>
              <a:off x="2525054" y="5386566"/>
              <a:ext cx="391454" cy="338554"/>
            </a:xfrm>
            <a:prstGeom prst="rect">
              <a:avLst/>
            </a:prstGeom>
            <a:noFill/>
          </p:spPr>
          <p:txBody>
            <a:bodyPr wrap="none" rtlCol="0">
              <a:spAutoFit/>
            </a:bodyPr>
            <a:lstStyle/>
            <a:p>
              <a:r>
                <a:rPr lang="en-GB" sz="1600" b="1" dirty="0" smtClean="0"/>
                <a:t>Q</a:t>
              </a:r>
              <a:r>
                <a:rPr lang="en-GB" sz="1100" b="1" dirty="0" smtClean="0"/>
                <a:t>L</a:t>
              </a:r>
              <a:endParaRPr lang="en-GB" sz="1100" b="1" dirty="0"/>
            </a:p>
          </p:txBody>
        </p:sp>
        <p:sp>
          <p:nvSpPr>
            <p:cNvPr id="27" name="TextBox 26"/>
            <p:cNvSpPr txBox="1"/>
            <p:nvPr/>
          </p:nvSpPr>
          <p:spPr>
            <a:xfrm>
              <a:off x="962207" y="1905000"/>
              <a:ext cx="1554849" cy="461665"/>
            </a:xfrm>
            <a:prstGeom prst="rect">
              <a:avLst/>
            </a:prstGeom>
            <a:noFill/>
          </p:spPr>
          <p:txBody>
            <a:bodyPr wrap="none" rtlCol="0">
              <a:spAutoFit/>
            </a:bodyPr>
            <a:lstStyle/>
            <a:p>
              <a:r>
                <a:rPr lang="en-GB" sz="2400" b="1" dirty="0" smtClean="0">
                  <a:latin typeface="Birch Std" pitchFamily="66" charset="0"/>
                </a:rPr>
                <a:t>…an INDIVIDUAL</a:t>
              </a:r>
              <a:endParaRPr lang="en-GB" sz="2400" b="1" dirty="0">
                <a:latin typeface="Birch Std" pitchFamily="66" charset="0"/>
              </a:endParaRPr>
            </a:p>
          </p:txBody>
        </p:sp>
        <p:sp>
          <p:nvSpPr>
            <p:cNvPr id="31" name="Freeform 30"/>
            <p:cNvSpPr/>
            <p:nvPr/>
          </p:nvSpPr>
          <p:spPr>
            <a:xfrm>
              <a:off x="787078" y="2766349"/>
              <a:ext cx="1724880" cy="2187616"/>
            </a:xfrm>
            <a:custGeom>
              <a:avLst/>
              <a:gdLst>
                <a:gd name="connsiteX0" fmla="*/ 0 w 1724880"/>
                <a:gd name="connsiteY0" fmla="*/ 2187616 h 2187616"/>
                <a:gd name="connsiteX1" fmla="*/ 1088021 w 1724880"/>
                <a:gd name="connsiteY1" fmla="*/ 1875099 h 2187616"/>
                <a:gd name="connsiteX2" fmla="*/ 1585732 w 1724880"/>
                <a:gd name="connsiteY2" fmla="*/ 1319514 h 2187616"/>
                <a:gd name="connsiteX3" fmla="*/ 1724628 w 1724880"/>
                <a:gd name="connsiteY3" fmla="*/ 833378 h 2187616"/>
                <a:gd name="connsiteX4" fmla="*/ 1608881 w 1724880"/>
                <a:gd name="connsiteY4" fmla="*/ 474562 h 2187616"/>
                <a:gd name="connsiteX5" fmla="*/ 1250066 w 1724880"/>
                <a:gd name="connsiteY5" fmla="*/ 208345 h 2187616"/>
                <a:gd name="connsiteX6" fmla="*/ 763930 w 1724880"/>
                <a:gd name="connsiteY6" fmla="*/ 57874 h 2187616"/>
                <a:gd name="connsiteX7" fmla="*/ 486137 w 1724880"/>
                <a:gd name="connsiteY7" fmla="*/ 0 h 2187616"/>
                <a:gd name="connsiteX8" fmla="*/ 486137 w 1724880"/>
                <a:gd name="connsiteY8" fmla="*/ 0 h 218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4880" h="2187616">
                  <a:moveTo>
                    <a:pt x="0" y="2187616"/>
                  </a:moveTo>
                  <a:cubicBezTo>
                    <a:pt x="411866" y="2103699"/>
                    <a:pt x="823732" y="2019783"/>
                    <a:pt x="1088021" y="1875099"/>
                  </a:cubicBezTo>
                  <a:cubicBezTo>
                    <a:pt x="1352310" y="1730415"/>
                    <a:pt x="1479631" y="1493134"/>
                    <a:pt x="1585732" y="1319514"/>
                  </a:cubicBezTo>
                  <a:cubicBezTo>
                    <a:pt x="1691833" y="1145894"/>
                    <a:pt x="1720770" y="974203"/>
                    <a:pt x="1724628" y="833378"/>
                  </a:cubicBezTo>
                  <a:cubicBezTo>
                    <a:pt x="1728486" y="692553"/>
                    <a:pt x="1687975" y="578734"/>
                    <a:pt x="1608881" y="474562"/>
                  </a:cubicBezTo>
                  <a:cubicBezTo>
                    <a:pt x="1529787" y="370390"/>
                    <a:pt x="1390891" y="277793"/>
                    <a:pt x="1250066" y="208345"/>
                  </a:cubicBezTo>
                  <a:cubicBezTo>
                    <a:pt x="1109241" y="138897"/>
                    <a:pt x="891252" y="92598"/>
                    <a:pt x="763930" y="57874"/>
                  </a:cubicBezTo>
                  <a:cubicBezTo>
                    <a:pt x="636609" y="23150"/>
                    <a:pt x="486137" y="0"/>
                    <a:pt x="486137" y="0"/>
                  </a:cubicBezTo>
                  <a:lnTo>
                    <a:pt x="486137" y="0"/>
                  </a:ln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GB"/>
            </a:p>
          </p:txBody>
        </p:sp>
        <p:sp>
          <p:nvSpPr>
            <p:cNvPr id="32" name="TextBox 31"/>
            <p:cNvSpPr txBox="1"/>
            <p:nvPr/>
          </p:nvSpPr>
          <p:spPr>
            <a:xfrm>
              <a:off x="962207" y="2602468"/>
              <a:ext cx="372218" cy="369332"/>
            </a:xfrm>
            <a:prstGeom prst="rect">
              <a:avLst/>
            </a:prstGeom>
            <a:noFill/>
          </p:spPr>
          <p:txBody>
            <a:bodyPr wrap="none" rtlCol="0">
              <a:spAutoFit/>
            </a:bodyPr>
            <a:lstStyle/>
            <a:p>
              <a:r>
                <a:rPr lang="en-GB" b="1" dirty="0" err="1" smtClean="0"/>
                <a:t>Ls</a:t>
              </a:r>
              <a:endParaRPr lang="en-GB" b="1" dirty="0"/>
            </a:p>
          </p:txBody>
        </p:sp>
      </p:grpSp>
      <p:grpSp>
        <p:nvGrpSpPr>
          <p:cNvPr id="41" name="Group 40"/>
          <p:cNvGrpSpPr/>
          <p:nvPr/>
        </p:nvGrpSpPr>
        <p:grpSpPr>
          <a:xfrm>
            <a:off x="5721137" y="1864131"/>
            <a:ext cx="2872070" cy="3848058"/>
            <a:chOff x="5721137" y="1864131"/>
            <a:chExt cx="2872070" cy="3848058"/>
          </a:xfrm>
        </p:grpSpPr>
        <p:cxnSp>
          <p:nvCxnSpPr>
            <p:cNvPr id="21" name="Straight Connector 20"/>
            <p:cNvCxnSpPr/>
            <p:nvPr/>
          </p:nvCxnSpPr>
          <p:spPr>
            <a:xfrm>
              <a:off x="6078607" y="2667000"/>
              <a:ext cx="0" cy="2667000"/>
            </a:xfrm>
            <a:prstGeom prst="line">
              <a:avLst/>
            </a:prstGeom>
          </p:spPr>
          <p:style>
            <a:lnRef idx="3">
              <a:schemeClr val="dk1"/>
            </a:lnRef>
            <a:fillRef idx="0">
              <a:schemeClr val="dk1"/>
            </a:fillRef>
            <a:effectRef idx="2">
              <a:schemeClr val="dk1"/>
            </a:effectRef>
            <a:fontRef idx="minor">
              <a:schemeClr val="tx1"/>
            </a:fontRef>
          </p:style>
        </p:cxnSp>
        <p:cxnSp>
          <p:nvCxnSpPr>
            <p:cNvPr id="22" name="Straight Connector 21"/>
            <p:cNvCxnSpPr/>
            <p:nvPr/>
          </p:nvCxnSpPr>
          <p:spPr>
            <a:xfrm>
              <a:off x="6078607" y="5334000"/>
              <a:ext cx="2514600" cy="0"/>
            </a:xfrm>
            <a:prstGeom prst="line">
              <a:avLst/>
            </a:prstGeom>
          </p:spPr>
          <p:style>
            <a:lnRef idx="3">
              <a:schemeClr val="dk1"/>
            </a:lnRef>
            <a:fillRef idx="0">
              <a:schemeClr val="dk1"/>
            </a:fillRef>
            <a:effectRef idx="2">
              <a:schemeClr val="dk1"/>
            </a:effectRef>
            <a:fontRef idx="minor">
              <a:schemeClr val="tx1"/>
            </a:fontRef>
          </p:style>
        </p:cxnSp>
        <p:cxnSp>
          <p:nvCxnSpPr>
            <p:cNvPr id="23" name="Straight Connector 22"/>
            <p:cNvCxnSpPr/>
            <p:nvPr/>
          </p:nvCxnSpPr>
          <p:spPr>
            <a:xfrm flipV="1">
              <a:off x="6307207" y="2971800"/>
              <a:ext cx="1828800" cy="2133600"/>
            </a:xfrm>
            <a:prstGeom prst="line">
              <a:avLst/>
            </a:prstGeom>
          </p:spPr>
          <p:style>
            <a:lnRef idx="3">
              <a:schemeClr val="accent2"/>
            </a:lnRef>
            <a:fillRef idx="0">
              <a:schemeClr val="accent2"/>
            </a:fillRef>
            <a:effectRef idx="2">
              <a:schemeClr val="accent2"/>
            </a:effectRef>
            <a:fontRef idx="minor">
              <a:schemeClr val="tx1"/>
            </a:fontRef>
          </p:style>
        </p:cxnSp>
        <p:sp>
          <p:nvSpPr>
            <p:cNvPr id="25" name="TextBox 24"/>
            <p:cNvSpPr txBox="1"/>
            <p:nvPr/>
          </p:nvSpPr>
          <p:spPr>
            <a:xfrm>
              <a:off x="5721137" y="2304420"/>
              <a:ext cx="662361" cy="338554"/>
            </a:xfrm>
            <a:prstGeom prst="rect">
              <a:avLst/>
            </a:prstGeom>
            <a:noFill/>
          </p:spPr>
          <p:txBody>
            <a:bodyPr wrap="none" rtlCol="0">
              <a:spAutoFit/>
            </a:bodyPr>
            <a:lstStyle/>
            <a:p>
              <a:r>
                <a:rPr lang="en-GB" sz="1600" b="1" dirty="0" smtClean="0"/>
                <a:t>Wage</a:t>
              </a:r>
              <a:endParaRPr lang="en-GB" sz="1600" b="1" dirty="0"/>
            </a:p>
          </p:txBody>
        </p:sp>
        <p:sp>
          <p:nvSpPr>
            <p:cNvPr id="26" name="TextBox 25"/>
            <p:cNvSpPr txBox="1"/>
            <p:nvPr/>
          </p:nvSpPr>
          <p:spPr>
            <a:xfrm>
              <a:off x="8136007" y="5373635"/>
              <a:ext cx="391454" cy="338554"/>
            </a:xfrm>
            <a:prstGeom prst="rect">
              <a:avLst/>
            </a:prstGeom>
            <a:noFill/>
          </p:spPr>
          <p:txBody>
            <a:bodyPr wrap="none" rtlCol="0">
              <a:spAutoFit/>
            </a:bodyPr>
            <a:lstStyle/>
            <a:p>
              <a:r>
                <a:rPr lang="en-GB" sz="1600" b="1" dirty="0" smtClean="0"/>
                <a:t>Q</a:t>
              </a:r>
              <a:r>
                <a:rPr lang="en-GB" sz="1100" b="1" dirty="0" smtClean="0"/>
                <a:t>L</a:t>
              </a:r>
              <a:endParaRPr lang="en-GB" sz="1100" b="1" dirty="0"/>
            </a:p>
          </p:txBody>
        </p:sp>
        <p:sp>
          <p:nvSpPr>
            <p:cNvPr id="29" name="TextBox 28"/>
            <p:cNvSpPr txBox="1"/>
            <p:nvPr/>
          </p:nvSpPr>
          <p:spPr>
            <a:xfrm>
              <a:off x="6703298" y="1864131"/>
              <a:ext cx="1252394" cy="461665"/>
            </a:xfrm>
            <a:prstGeom prst="rect">
              <a:avLst/>
            </a:prstGeom>
            <a:noFill/>
          </p:spPr>
          <p:txBody>
            <a:bodyPr wrap="none" rtlCol="0">
              <a:spAutoFit/>
            </a:bodyPr>
            <a:lstStyle/>
            <a:p>
              <a:r>
                <a:rPr lang="en-GB" sz="2400" b="1" dirty="0" smtClean="0">
                  <a:latin typeface="Birch Std" pitchFamily="66" charset="0"/>
                </a:rPr>
                <a:t>an INDUSTRY</a:t>
              </a:r>
              <a:endParaRPr lang="en-GB" sz="2400" b="1" dirty="0">
                <a:latin typeface="Birch Std" pitchFamily="66" charset="0"/>
              </a:endParaRPr>
            </a:p>
          </p:txBody>
        </p:sp>
        <p:sp>
          <p:nvSpPr>
            <p:cNvPr id="38" name="TextBox 37"/>
            <p:cNvSpPr txBox="1"/>
            <p:nvPr/>
          </p:nvSpPr>
          <p:spPr>
            <a:xfrm>
              <a:off x="8220989" y="2741616"/>
              <a:ext cx="372218" cy="369332"/>
            </a:xfrm>
            <a:prstGeom prst="rect">
              <a:avLst/>
            </a:prstGeom>
            <a:noFill/>
          </p:spPr>
          <p:txBody>
            <a:bodyPr wrap="none" rtlCol="0">
              <a:spAutoFit/>
            </a:bodyPr>
            <a:lstStyle/>
            <a:p>
              <a:r>
                <a:rPr lang="en-GB" b="1" dirty="0" err="1" smtClean="0"/>
                <a:t>Ls</a:t>
              </a:r>
              <a:endParaRPr lang="en-GB" b="1" dirty="0"/>
            </a:p>
          </p:txBody>
        </p:sp>
      </p:grpSp>
      <p:sp>
        <p:nvSpPr>
          <p:cNvPr id="42" name="Oval 41"/>
          <p:cNvSpPr/>
          <p:nvPr/>
        </p:nvSpPr>
        <p:spPr>
          <a:xfrm>
            <a:off x="5283849" y="1295400"/>
            <a:ext cx="3860151" cy="52578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p:cNvPicPr>
            <a:picLocks noChangeAspect="1"/>
          </p:cNvPicPr>
          <p:nvPr/>
        </p:nvPicPr>
        <p:blipFill>
          <a:blip r:embed="rId3"/>
          <a:stretch>
            <a:fillRect/>
          </a:stretch>
        </p:blipFill>
        <p:spPr>
          <a:xfrm>
            <a:off x="157713" y="2395378"/>
            <a:ext cx="4462023" cy="3329742"/>
          </a:xfrm>
          <a:prstGeom prst="rect">
            <a:avLst/>
          </a:prstGeom>
        </p:spPr>
      </p:pic>
    </p:spTree>
    <p:extLst>
      <p:ext uri="{BB962C8B-B14F-4D97-AF65-F5344CB8AC3E}">
        <p14:creationId xmlns:p14="http://schemas.microsoft.com/office/powerpoint/2010/main" val="31901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GB" sz="3200" b="1" dirty="0" smtClean="0"/>
              <a:t>Elasticity of Labour Supply and Demand</a:t>
            </a:r>
            <a:endParaRPr lang="en-GB" sz="3200" b="1" dirty="0"/>
          </a:p>
        </p:txBody>
      </p:sp>
      <p:pic>
        <p:nvPicPr>
          <p:cNvPr id="5" name="Picture 4"/>
          <p:cNvPicPr>
            <a:picLocks noChangeAspect="1"/>
          </p:cNvPicPr>
          <p:nvPr/>
        </p:nvPicPr>
        <p:blipFill>
          <a:blip r:embed="rId3"/>
          <a:stretch>
            <a:fillRect/>
          </a:stretch>
        </p:blipFill>
        <p:spPr>
          <a:xfrm>
            <a:off x="4648200" y="951043"/>
            <a:ext cx="4302952" cy="5678357"/>
          </a:xfrm>
          <a:prstGeom prst="rect">
            <a:avLst/>
          </a:prstGeom>
        </p:spPr>
      </p:pic>
      <p:pic>
        <p:nvPicPr>
          <p:cNvPr id="7" name="Picture 6"/>
          <p:cNvPicPr>
            <a:picLocks noChangeAspect="1"/>
          </p:cNvPicPr>
          <p:nvPr/>
        </p:nvPicPr>
        <p:blipFill>
          <a:blip r:embed="rId4"/>
          <a:stretch>
            <a:fillRect/>
          </a:stretch>
        </p:blipFill>
        <p:spPr>
          <a:xfrm>
            <a:off x="192849" y="965910"/>
            <a:ext cx="4190999" cy="5663489"/>
          </a:xfrm>
          <a:prstGeom prst="rect">
            <a:avLst/>
          </a:prstGeom>
        </p:spPr>
      </p:pic>
    </p:spTree>
    <p:extLst>
      <p:ext uri="{BB962C8B-B14F-4D97-AF65-F5344CB8AC3E}">
        <p14:creationId xmlns:p14="http://schemas.microsoft.com/office/powerpoint/2010/main" val="19419559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00">
            <a:alpha val="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911" y="-28908"/>
            <a:ext cx="3937701" cy="1143000"/>
          </a:xfrm>
        </p:spPr>
        <p:txBody>
          <a:bodyPr>
            <a:noAutofit/>
          </a:bodyPr>
          <a:lstStyle/>
          <a:p>
            <a:r>
              <a:rPr lang="en-GB" sz="3200" b="1" dirty="0" smtClean="0"/>
              <a:t>Elasticity in the Labour Market</a:t>
            </a:r>
            <a:endParaRPr lang="en-GB" sz="3200" b="1" dirty="0"/>
          </a:p>
        </p:txBody>
      </p:sp>
      <p:sp>
        <p:nvSpPr>
          <p:cNvPr id="3" name="Content Placeholder 2"/>
          <p:cNvSpPr>
            <a:spLocks noGrp="1"/>
          </p:cNvSpPr>
          <p:nvPr>
            <p:ph idx="1"/>
          </p:nvPr>
        </p:nvSpPr>
        <p:spPr>
          <a:xfrm>
            <a:off x="97553" y="1119668"/>
            <a:ext cx="4197394" cy="5433532"/>
          </a:xfrm>
        </p:spPr>
        <p:txBody>
          <a:bodyPr>
            <a:normAutofit/>
          </a:bodyPr>
          <a:lstStyle/>
          <a:p>
            <a:pPr marL="0" indent="0">
              <a:buNone/>
            </a:pPr>
            <a:r>
              <a:rPr lang="en-GB" sz="1400" b="1" u="sng" dirty="0" smtClean="0"/>
              <a:t>TASK: Complete these questions by writing notes in the space below</a:t>
            </a:r>
          </a:p>
          <a:p>
            <a:pPr>
              <a:buFont typeface="+mj-lt"/>
              <a:buAutoNum type="arabicPeriod"/>
            </a:pPr>
            <a:r>
              <a:rPr lang="en-GB" sz="1400" dirty="0" smtClean="0"/>
              <a:t>Identify, why the </a:t>
            </a:r>
            <a:r>
              <a:rPr lang="en-GB" sz="1400" dirty="0" err="1" smtClean="0"/>
              <a:t>Ld</a:t>
            </a:r>
            <a:r>
              <a:rPr lang="en-GB" sz="1400" dirty="0" smtClean="0"/>
              <a:t> curves are shaped like they are?</a:t>
            </a:r>
          </a:p>
          <a:p>
            <a:pPr>
              <a:buFont typeface="+mj-lt"/>
              <a:buAutoNum type="arabicPeriod"/>
            </a:pPr>
            <a:r>
              <a:rPr lang="en-GB" sz="1400" dirty="0" smtClean="0"/>
              <a:t>What would the supply curve for these professions look like do you think?</a:t>
            </a:r>
          </a:p>
          <a:p>
            <a:endParaRPr lang="en-GB" sz="1600" dirty="0" smtClean="0"/>
          </a:p>
          <a:p>
            <a:pPr lvl="1"/>
            <a:endParaRPr lang="en-GB" sz="1400" dirty="0"/>
          </a:p>
        </p:txBody>
      </p:sp>
      <p:cxnSp>
        <p:nvCxnSpPr>
          <p:cNvPr id="5" name="Straight Connector 4"/>
          <p:cNvCxnSpPr/>
          <p:nvPr/>
        </p:nvCxnSpPr>
        <p:spPr>
          <a:xfrm>
            <a:off x="4495800" y="76200"/>
            <a:ext cx="0" cy="6477000"/>
          </a:xfrm>
          <a:prstGeom prst="line">
            <a:avLst/>
          </a:prstGeom>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flipH="1">
            <a:off x="4495800" y="6553200"/>
            <a:ext cx="4343400" cy="0"/>
          </a:xfrm>
          <a:prstGeom prst="line">
            <a:avLst/>
          </a:prstGeom>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a:off x="4631453" y="6087836"/>
            <a:ext cx="2836147" cy="312964"/>
          </a:xfrm>
          <a:prstGeom prst="line">
            <a:avLst/>
          </a:prstGeom>
        </p:spPr>
        <p:style>
          <a:lnRef idx="3">
            <a:schemeClr val="accent2"/>
          </a:lnRef>
          <a:fillRef idx="0">
            <a:schemeClr val="accent2"/>
          </a:fillRef>
          <a:effectRef idx="2">
            <a:schemeClr val="accent2"/>
          </a:effectRef>
          <a:fontRef idx="minor">
            <a:schemeClr val="tx1"/>
          </a:fontRef>
        </p:style>
      </p:cxnSp>
      <p:cxnSp>
        <p:nvCxnSpPr>
          <p:cNvPr id="16" name="Straight Connector 15"/>
          <p:cNvCxnSpPr/>
          <p:nvPr/>
        </p:nvCxnSpPr>
        <p:spPr>
          <a:xfrm>
            <a:off x="4631453" y="2967613"/>
            <a:ext cx="3211286" cy="3174427"/>
          </a:xfrm>
          <a:prstGeom prst="line">
            <a:avLst/>
          </a:prstGeom>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a:off x="4631453" y="152400"/>
            <a:ext cx="3293347" cy="5513196"/>
          </a:xfrm>
          <a:prstGeom prst="line">
            <a:avLst/>
          </a:prstGeom>
        </p:spPr>
        <p:style>
          <a:lnRef idx="3">
            <a:schemeClr val="accent2"/>
          </a:lnRef>
          <a:fillRef idx="0">
            <a:schemeClr val="accent2"/>
          </a:fillRef>
          <a:effectRef idx="2">
            <a:schemeClr val="accent2"/>
          </a:effectRef>
          <a:fontRef idx="minor">
            <a:schemeClr val="tx1"/>
          </a:fontRef>
        </p:style>
      </p:cxnSp>
      <p:sp>
        <p:nvSpPr>
          <p:cNvPr id="34" name="TextBox 33"/>
          <p:cNvSpPr txBox="1"/>
          <p:nvPr/>
        </p:nvSpPr>
        <p:spPr>
          <a:xfrm>
            <a:off x="7875272" y="5434763"/>
            <a:ext cx="1196592" cy="461665"/>
          </a:xfrm>
          <a:prstGeom prst="rect">
            <a:avLst/>
          </a:prstGeom>
          <a:noFill/>
        </p:spPr>
        <p:txBody>
          <a:bodyPr wrap="square" rtlCol="0">
            <a:spAutoFit/>
          </a:bodyPr>
          <a:lstStyle/>
          <a:p>
            <a:r>
              <a:rPr lang="en-GB" sz="1400" b="1" dirty="0" err="1" smtClean="0">
                <a:solidFill>
                  <a:srgbClr val="FF0000"/>
                </a:solidFill>
              </a:rPr>
              <a:t>Ld</a:t>
            </a:r>
            <a:r>
              <a:rPr lang="en-GB" sz="1400" dirty="0" smtClean="0"/>
              <a:t> </a:t>
            </a:r>
            <a:r>
              <a:rPr lang="en-GB" sz="900" b="1" u="sng" dirty="0" smtClean="0"/>
              <a:t>Premier League Footballer</a:t>
            </a:r>
            <a:endParaRPr lang="en-GB" sz="900" b="1" u="sng" dirty="0"/>
          </a:p>
        </p:txBody>
      </p:sp>
      <p:sp>
        <p:nvSpPr>
          <p:cNvPr id="35" name="TextBox 34"/>
          <p:cNvSpPr txBox="1"/>
          <p:nvPr/>
        </p:nvSpPr>
        <p:spPr>
          <a:xfrm>
            <a:off x="7790935" y="5988151"/>
            <a:ext cx="990600" cy="307777"/>
          </a:xfrm>
          <a:prstGeom prst="rect">
            <a:avLst/>
          </a:prstGeom>
          <a:noFill/>
        </p:spPr>
        <p:txBody>
          <a:bodyPr wrap="square" rtlCol="0">
            <a:spAutoFit/>
          </a:bodyPr>
          <a:lstStyle/>
          <a:p>
            <a:r>
              <a:rPr lang="en-GB" sz="1400" b="1" dirty="0" err="1" smtClean="0">
                <a:solidFill>
                  <a:srgbClr val="FF0000"/>
                </a:solidFill>
              </a:rPr>
              <a:t>Ld</a:t>
            </a:r>
            <a:r>
              <a:rPr lang="en-GB" sz="1400" dirty="0" smtClean="0"/>
              <a:t> </a:t>
            </a:r>
            <a:r>
              <a:rPr lang="en-GB" sz="900" b="1" u="sng" dirty="0" smtClean="0"/>
              <a:t>Doctor</a:t>
            </a:r>
            <a:endParaRPr lang="en-GB" sz="900" b="1" u="sng" dirty="0"/>
          </a:p>
        </p:txBody>
      </p:sp>
      <p:sp>
        <p:nvSpPr>
          <p:cNvPr id="36" name="TextBox 35"/>
          <p:cNvSpPr txBox="1"/>
          <p:nvPr/>
        </p:nvSpPr>
        <p:spPr>
          <a:xfrm>
            <a:off x="7429500" y="6221340"/>
            <a:ext cx="1104900" cy="307777"/>
          </a:xfrm>
          <a:prstGeom prst="rect">
            <a:avLst/>
          </a:prstGeom>
          <a:noFill/>
        </p:spPr>
        <p:txBody>
          <a:bodyPr wrap="square" rtlCol="0">
            <a:spAutoFit/>
          </a:bodyPr>
          <a:lstStyle/>
          <a:p>
            <a:r>
              <a:rPr lang="en-GB" sz="1400" b="1" dirty="0" err="1" smtClean="0">
                <a:solidFill>
                  <a:srgbClr val="FF0000"/>
                </a:solidFill>
              </a:rPr>
              <a:t>Ld</a:t>
            </a:r>
            <a:r>
              <a:rPr lang="en-GB" sz="1400" dirty="0" smtClean="0"/>
              <a:t> </a:t>
            </a:r>
            <a:r>
              <a:rPr lang="en-GB" sz="900" b="1" u="sng" dirty="0" smtClean="0"/>
              <a:t>Coffee Barista</a:t>
            </a:r>
            <a:endParaRPr lang="en-GB" sz="900" b="1" u="sng" dirty="0"/>
          </a:p>
        </p:txBody>
      </p:sp>
      <p:sp>
        <p:nvSpPr>
          <p:cNvPr id="40" name="TextBox 39"/>
          <p:cNvSpPr txBox="1"/>
          <p:nvPr/>
        </p:nvSpPr>
        <p:spPr>
          <a:xfrm rot="16200000">
            <a:off x="3930903" y="255075"/>
            <a:ext cx="722057" cy="369332"/>
          </a:xfrm>
          <a:prstGeom prst="rect">
            <a:avLst/>
          </a:prstGeom>
          <a:noFill/>
        </p:spPr>
        <p:txBody>
          <a:bodyPr wrap="none" rtlCol="0">
            <a:spAutoFit/>
          </a:bodyPr>
          <a:lstStyle/>
          <a:p>
            <a:r>
              <a:rPr lang="en-GB" b="1" dirty="0" smtClean="0"/>
              <a:t>Wage</a:t>
            </a:r>
            <a:endParaRPr lang="en-GB" b="1" dirty="0"/>
          </a:p>
        </p:txBody>
      </p:sp>
      <p:sp>
        <p:nvSpPr>
          <p:cNvPr id="41" name="TextBox 40"/>
          <p:cNvSpPr txBox="1"/>
          <p:nvPr/>
        </p:nvSpPr>
        <p:spPr>
          <a:xfrm>
            <a:off x="8203517" y="6498395"/>
            <a:ext cx="1027333" cy="369332"/>
          </a:xfrm>
          <a:prstGeom prst="rect">
            <a:avLst/>
          </a:prstGeom>
          <a:noFill/>
        </p:spPr>
        <p:txBody>
          <a:bodyPr wrap="none" rtlCol="0">
            <a:spAutoFit/>
          </a:bodyPr>
          <a:lstStyle/>
          <a:p>
            <a:r>
              <a:rPr lang="en-GB" b="1" dirty="0" smtClean="0"/>
              <a:t>Quantity</a:t>
            </a:r>
            <a:endParaRPr lang="en-GB" b="1" dirty="0"/>
          </a:p>
        </p:txBody>
      </p:sp>
      <p:sp>
        <p:nvSpPr>
          <p:cNvPr id="42" name="TextBox 41"/>
          <p:cNvSpPr txBox="1"/>
          <p:nvPr/>
        </p:nvSpPr>
        <p:spPr>
          <a:xfrm>
            <a:off x="6989048" y="149512"/>
            <a:ext cx="1663840" cy="369332"/>
          </a:xfrm>
          <a:prstGeom prst="rect">
            <a:avLst/>
          </a:prstGeom>
          <a:noFill/>
        </p:spPr>
        <p:txBody>
          <a:bodyPr wrap="square" rtlCol="0">
            <a:spAutoFit/>
          </a:bodyPr>
          <a:lstStyle/>
          <a:p>
            <a:pPr algn="ctr"/>
            <a:r>
              <a:rPr lang="en-GB" b="1" u="sng" dirty="0" smtClean="0">
                <a:solidFill>
                  <a:srgbClr val="FF0000"/>
                </a:solidFill>
              </a:rPr>
              <a:t>Labour Market</a:t>
            </a:r>
            <a:endParaRPr lang="en-GB" b="1" u="sng" dirty="0">
              <a:solidFill>
                <a:srgbClr val="FF0000"/>
              </a:solidFill>
            </a:endParaRPr>
          </a:p>
        </p:txBody>
      </p:sp>
    </p:spTree>
    <p:extLst>
      <p:ext uri="{BB962C8B-B14F-4D97-AF65-F5344CB8AC3E}">
        <p14:creationId xmlns:p14="http://schemas.microsoft.com/office/powerpoint/2010/main" val="36412978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228599" y="152400"/>
            <a:ext cx="8627693" cy="6553200"/>
          </a:xfrm>
          <a:prstGeom prst="rect">
            <a:avLst/>
          </a:prstGeom>
        </p:spPr>
      </p:pic>
    </p:spTree>
    <p:extLst>
      <p:ext uri="{BB962C8B-B14F-4D97-AF65-F5344CB8AC3E}">
        <p14:creationId xmlns:p14="http://schemas.microsoft.com/office/powerpoint/2010/main" val="18229514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04800"/>
            <a:ext cx="8382000" cy="63246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600" b="1" dirty="0" smtClean="0"/>
              <a:t>90</a:t>
            </a:r>
            <a:endParaRPr lang="en-US" sz="16600" b="1" dirty="0"/>
          </a:p>
        </p:txBody>
      </p:sp>
    </p:spTree>
    <p:extLst>
      <p:ext uri="{BB962C8B-B14F-4D97-AF65-F5344CB8AC3E}">
        <p14:creationId xmlns:p14="http://schemas.microsoft.com/office/powerpoint/2010/main" val="29262821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10 Weirdest Jobs in the World</a:t>
            </a:r>
            <a:endParaRPr lang="en-US" dirty="0"/>
          </a:p>
        </p:txBody>
      </p:sp>
      <p:sp>
        <p:nvSpPr>
          <p:cNvPr id="3" name="Content Placeholder 2"/>
          <p:cNvSpPr>
            <a:spLocks noGrp="1"/>
          </p:cNvSpPr>
          <p:nvPr>
            <p:ph idx="1"/>
          </p:nvPr>
        </p:nvSpPr>
        <p:spPr>
          <a:xfrm>
            <a:off x="457200" y="1600200"/>
            <a:ext cx="8229600" cy="5257800"/>
          </a:xfrm>
        </p:spPr>
        <p:txBody>
          <a:bodyPr>
            <a:normAutofit fontScale="70000" lnSpcReduction="20000"/>
          </a:bodyPr>
          <a:lstStyle/>
          <a:p>
            <a:pPr marL="0" indent="0">
              <a:buNone/>
            </a:pPr>
            <a:r>
              <a:rPr lang="en-US" dirty="0" smtClean="0"/>
              <a:t>Using MRP theory, explain which of these jobs would pay the most and which would pay the least….make sure you explain your answer using the theory!!!!</a:t>
            </a:r>
          </a:p>
          <a:p>
            <a:r>
              <a:rPr lang="en-US" dirty="0" smtClean="0"/>
              <a:t>1: Professional Sleeper</a:t>
            </a:r>
          </a:p>
          <a:p>
            <a:r>
              <a:rPr lang="en-US" dirty="0" smtClean="0"/>
              <a:t>2: Vomit Collector</a:t>
            </a:r>
          </a:p>
          <a:p>
            <a:r>
              <a:rPr lang="en-US" dirty="0" smtClean="0"/>
              <a:t>3: Virtual Gold Farmer</a:t>
            </a:r>
          </a:p>
          <a:p>
            <a:r>
              <a:rPr lang="en-US" dirty="0" smtClean="0"/>
              <a:t>4: Cow Inseminator</a:t>
            </a:r>
          </a:p>
          <a:p>
            <a:r>
              <a:rPr lang="en-US" dirty="0" smtClean="0"/>
              <a:t>5: Worm Picker</a:t>
            </a:r>
          </a:p>
          <a:p>
            <a:r>
              <a:rPr lang="en-US" dirty="0" smtClean="0"/>
              <a:t>6: Fortune Cookie Writer</a:t>
            </a:r>
          </a:p>
          <a:p>
            <a:r>
              <a:rPr lang="en-US" dirty="0" smtClean="0"/>
              <a:t>7: Chicken </a:t>
            </a:r>
            <a:r>
              <a:rPr lang="en-US" dirty="0" err="1" smtClean="0"/>
              <a:t>Sexer</a:t>
            </a:r>
            <a:endParaRPr lang="en-US" dirty="0" smtClean="0"/>
          </a:p>
          <a:p>
            <a:r>
              <a:rPr lang="en-US" dirty="0" smtClean="0"/>
              <a:t>8: </a:t>
            </a:r>
            <a:r>
              <a:rPr lang="en-US" dirty="0" err="1" smtClean="0"/>
              <a:t>Roadkill</a:t>
            </a:r>
            <a:r>
              <a:rPr lang="en-US" dirty="0" smtClean="0"/>
              <a:t> Cleaner</a:t>
            </a:r>
          </a:p>
          <a:p>
            <a:r>
              <a:rPr lang="en-US" dirty="0" smtClean="0"/>
              <a:t>9: Gum Buster</a:t>
            </a:r>
          </a:p>
          <a:p>
            <a:r>
              <a:rPr lang="en-US" dirty="0" smtClean="0"/>
              <a:t>10: Grave Digger</a:t>
            </a:r>
          </a:p>
          <a:p>
            <a:endParaRPr lang="en-US" dirty="0"/>
          </a:p>
          <a:p>
            <a:pPr marL="0" indent="0">
              <a:buNone/>
            </a:pPr>
            <a:r>
              <a:rPr lang="en-US" dirty="0" smtClean="0"/>
              <a:t>POINT: </a:t>
            </a:r>
            <a:r>
              <a:rPr lang="en-US" dirty="0" err="1" smtClean="0"/>
              <a:t>Hmmmmm</a:t>
            </a:r>
            <a:r>
              <a:rPr lang="en-US" dirty="0" smtClean="0"/>
              <a:t>….perhaps there is something else that also determines the wage of a worker………  LABOUR SUPPLY!!</a:t>
            </a:r>
          </a:p>
          <a:p>
            <a:pPr marL="0" indent="0">
              <a:buNone/>
            </a:pPr>
            <a:endParaRPr lang="en-US" dirty="0"/>
          </a:p>
        </p:txBody>
      </p:sp>
    </p:spTree>
    <p:extLst>
      <p:ext uri="{BB962C8B-B14F-4D97-AF65-F5344CB8AC3E}">
        <p14:creationId xmlns:p14="http://schemas.microsoft.com/office/powerpoint/2010/main" val="130069155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RWS17: Wage Determination</a:t>
            </a:r>
            <a:br>
              <a:rPr lang="en-US" b="1" dirty="0" smtClean="0"/>
            </a:br>
            <a:r>
              <a:rPr lang="en-US" sz="3100" b="1" dirty="0" smtClean="0">
                <a:solidFill>
                  <a:srgbClr val="FF0000"/>
                </a:solidFill>
              </a:rPr>
              <a:t>Wage Determination Exercises (Perfectly Competitive </a:t>
            </a:r>
            <a:r>
              <a:rPr lang="en-US" sz="3100" b="1" dirty="0" err="1" smtClean="0">
                <a:solidFill>
                  <a:srgbClr val="FF0000"/>
                </a:solidFill>
              </a:rPr>
              <a:t>Labour</a:t>
            </a:r>
            <a:r>
              <a:rPr lang="en-US" sz="3100" b="1" dirty="0" smtClean="0">
                <a:solidFill>
                  <a:srgbClr val="FF0000"/>
                </a:solidFill>
              </a:rPr>
              <a:t> Market)</a:t>
            </a:r>
            <a:endParaRPr lang="en-US" sz="3100" b="1" dirty="0">
              <a:solidFill>
                <a:srgbClr val="FF0000"/>
              </a:solidFill>
            </a:endParaRPr>
          </a:p>
        </p:txBody>
      </p:sp>
      <p:sp>
        <p:nvSpPr>
          <p:cNvPr id="3" name="Content Placeholder 2"/>
          <p:cNvSpPr>
            <a:spLocks noGrp="1"/>
          </p:cNvSpPr>
          <p:nvPr>
            <p:ph idx="1"/>
          </p:nvPr>
        </p:nvSpPr>
        <p:spPr/>
        <p:txBody>
          <a:bodyPr/>
          <a:lstStyle/>
          <a:p>
            <a:endParaRPr lang="en-US" dirty="0"/>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489" y="1676400"/>
            <a:ext cx="8541021" cy="5068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98990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00">
            <a:alpha val="0"/>
          </a:srgbClr>
        </a:solidFill>
        <a:effectLst/>
      </p:bgPr>
    </p:bg>
    <p:spTree>
      <p:nvGrpSpPr>
        <p:cNvPr id="1" name=""/>
        <p:cNvGrpSpPr/>
        <p:nvPr/>
      </p:nvGrpSpPr>
      <p:grpSpPr>
        <a:xfrm>
          <a:off x="0" y="0"/>
          <a:ext cx="0" cy="0"/>
          <a:chOff x="0" y="0"/>
          <a:chExt cx="0" cy="0"/>
        </a:xfrm>
      </p:grpSpPr>
      <p:cxnSp>
        <p:nvCxnSpPr>
          <p:cNvPr id="6" name="Straight Connector 5"/>
          <p:cNvCxnSpPr/>
          <p:nvPr/>
        </p:nvCxnSpPr>
        <p:spPr bwMode="auto">
          <a:xfrm>
            <a:off x="785813" y="6429375"/>
            <a:ext cx="7643812" cy="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bwMode="auto">
          <a:xfrm rot="5400000" flipH="1" flipV="1">
            <a:off x="-2143125" y="3500438"/>
            <a:ext cx="5857875" cy="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21508" name="TextBox 12"/>
          <p:cNvSpPr txBox="1">
            <a:spLocks noChangeArrowheads="1"/>
          </p:cNvSpPr>
          <p:nvPr/>
        </p:nvSpPr>
        <p:spPr bwMode="auto">
          <a:xfrm>
            <a:off x="7000875" y="6429375"/>
            <a:ext cx="1590675"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2"/>
                </a:solidFill>
                <a:latin typeface="Calibri" pitchFamily="34" charset="0"/>
              </a:defRPr>
            </a:lvl1pPr>
            <a:lvl2pPr marL="742950" indent="-285750" eaLnBrk="0" hangingPunct="0">
              <a:defRPr sz="1400">
                <a:solidFill>
                  <a:schemeClr val="tx2"/>
                </a:solidFill>
                <a:latin typeface="Calibri" pitchFamily="34" charset="0"/>
              </a:defRPr>
            </a:lvl2pPr>
            <a:lvl3pPr marL="1143000" indent="-228600" eaLnBrk="0" hangingPunct="0">
              <a:defRPr sz="1400">
                <a:solidFill>
                  <a:schemeClr val="tx2"/>
                </a:solidFill>
                <a:latin typeface="Calibri" pitchFamily="34" charset="0"/>
              </a:defRPr>
            </a:lvl3pPr>
            <a:lvl4pPr marL="1600200" indent="-228600" eaLnBrk="0" hangingPunct="0">
              <a:defRPr sz="1400">
                <a:solidFill>
                  <a:schemeClr val="tx2"/>
                </a:solidFill>
                <a:latin typeface="Calibri" pitchFamily="34" charset="0"/>
              </a:defRPr>
            </a:lvl4pPr>
            <a:lvl5pPr marL="2057400" indent="-228600" eaLnBrk="0" hangingPunct="0">
              <a:defRPr sz="1400">
                <a:solidFill>
                  <a:schemeClr val="tx2"/>
                </a:solidFill>
                <a:latin typeface="Calibri" pitchFamily="34" charset="0"/>
              </a:defRPr>
            </a:lvl5pPr>
            <a:lvl6pPr marL="2514600" indent="-228600" eaLnBrk="0" fontAlgn="base" hangingPunct="0">
              <a:spcBef>
                <a:spcPct val="0"/>
              </a:spcBef>
              <a:spcAft>
                <a:spcPct val="0"/>
              </a:spcAft>
              <a:defRPr sz="1400">
                <a:solidFill>
                  <a:schemeClr val="tx2"/>
                </a:solidFill>
                <a:latin typeface="Calibri" pitchFamily="34" charset="0"/>
              </a:defRPr>
            </a:lvl6pPr>
            <a:lvl7pPr marL="2971800" indent="-228600" eaLnBrk="0" fontAlgn="base" hangingPunct="0">
              <a:spcBef>
                <a:spcPct val="0"/>
              </a:spcBef>
              <a:spcAft>
                <a:spcPct val="0"/>
              </a:spcAft>
              <a:defRPr sz="1400">
                <a:solidFill>
                  <a:schemeClr val="tx2"/>
                </a:solidFill>
                <a:latin typeface="Calibri" pitchFamily="34" charset="0"/>
              </a:defRPr>
            </a:lvl7pPr>
            <a:lvl8pPr marL="3429000" indent="-228600" eaLnBrk="0" fontAlgn="base" hangingPunct="0">
              <a:spcBef>
                <a:spcPct val="0"/>
              </a:spcBef>
              <a:spcAft>
                <a:spcPct val="0"/>
              </a:spcAft>
              <a:defRPr sz="1400">
                <a:solidFill>
                  <a:schemeClr val="tx2"/>
                </a:solidFill>
                <a:latin typeface="Calibri" pitchFamily="34" charset="0"/>
              </a:defRPr>
            </a:lvl8pPr>
            <a:lvl9pPr marL="3886200" indent="-228600" eaLnBrk="0" fontAlgn="base" hangingPunct="0">
              <a:spcBef>
                <a:spcPct val="0"/>
              </a:spcBef>
              <a:spcAft>
                <a:spcPct val="0"/>
              </a:spcAft>
              <a:defRPr sz="1400">
                <a:solidFill>
                  <a:schemeClr val="tx2"/>
                </a:solidFill>
                <a:latin typeface="Calibri" pitchFamily="34" charset="0"/>
              </a:defRPr>
            </a:lvl9pPr>
          </a:lstStyle>
          <a:p>
            <a:pPr eaLnBrk="1" hangingPunct="1"/>
            <a:r>
              <a:rPr lang="en-GB" altLang="en-US" b="1"/>
              <a:t>Quantity of Labour</a:t>
            </a:r>
          </a:p>
        </p:txBody>
      </p:sp>
      <p:sp>
        <p:nvSpPr>
          <p:cNvPr id="21509" name="TextBox 13"/>
          <p:cNvSpPr txBox="1">
            <a:spLocks noChangeArrowheads="1"/>
          </p:cNvSpPr>
          <p:nvPr/>
        </p:nvSpPr>
        <p:spPr bwMode="auto">
          <a:xfrm>
            <a:off x="285750" y="285750"/>
            <a:ext cx="67468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2"/>
                </a:solidFill>
                <a:latin typeface="Calibri" pitchFamily="34" charset="0"/>
              </a:defRPr>
            </a:lvl1pPr>
            <a:lvl2pPr marL="742950" indent="-285750" eaLnBrk="0" hangingPunct="0">
              <a:defRPr sz="1400">
                <a:solidFill>
                  <a:schemeClr val="tx2"/>
                </a:solidFill>
                <a:latin typeface="Calibri" pitchFamily="34" charset="0"/>
              </a:defRPr>
            </a:lvl2pPr>
            <a:lvl3pPr marL="1143000" indent="-228600" eaLnBrk="0" hangingPunct="0">
              <a:defRPr sz="1400">
                <a:solidFill>
                  <a:schemeClr val="tx2"/>
                </a:solidFill>
                <a:latin typeface="Calibri" pitchFamily="34" charset="0"/>
              </a:defRPr>
            </a:lvl3pPr>
            <a:lvl4pPr marL="1600200" indent="-228600" eaLnBrk="0" hangingPunct="0">
              <a:defRPr sz="1400">
                <a:solidFill>
                  <a:schemeClr val="tx2"/>
                </a:solidFill>
                <a:latin typeface="Calibri" pitchFamily="34" charset="0"/>
              </a:defRPr>
            </a:lvl4pPr>
            <a:lvl5pPr marL="2057400" indent="-228600" eaLnBrk="0" hangingPunct="0">
              <a:defRPr sz="1400">
                <a:solidFill>
                  <a:schemeClr val="tx2"/>
                </a:solidFill>
                <a:latin typeface="Calibri" pitchFamily="34" charset="0"/>
              </a:defRPr>
            </a:lvl5pPr>
            <a:lvl6pPr marL="2514600" indent="-228600" eaLnBrk="0" fontAlgn="base" hangingPunct="0">
              <a:spcBef>
                <a:spcPct val="0"/>
              </a:spcBef>
              <a:spcAft>
                <a:spcPct val="0"/>
              </a:spcAft>
              <a:defRPr sz="1400">
                <a:solidFill>
                  <a:schemeClr val="tx2"/>
                </a:solidFill>
                <a:latin typeface="Calibri" pitchFamily="34" charset="0"/>
              </a:defRPr>
            </a:lvl6pPr>
            <a:lvl7pPr marL="2971800" indent="-228600" eaLnBrk="0" fontAlgn="base" hangingPunct="0">
              <a:spcBef>
                <a:spcPct val="0"/>
              </a:spcBef>
              <a:spcAft>
                <a:spcPct val="0"/>
              </a:spcAft>
              <a:defRPr sz="1400">
                <a:solidFill>
                  <a:schemeClr val="tx2"/>
                </a:solidFill>
                <a:latin typeface="Calibri" pitchFamily="34" charset="0"/>
              </a:defRPr>
            </a:lvl7pPr>
            <a:lvl8pPr marL="3429000" indent="-228600" eaLnBrk="0" fontAlgn="base" hangingPunct="0">
              <a:spcBef>
                <a:spcPct val="0"/>
              </a:spcBef>
              <a:spcAft>
                <a:spcPct val="0"/>
              </a:spcAft>
              <a:defRPr sz="1400">
                <a:solidFill>
                  <a:schemeClr val="tx2"/>
                </a:solidFill>
                <a:latin typeface="Calibri" pitchFamily="34" charset="0"/>
              </a:defRPr>
            </a:lvl8pPr>
            <a:lvl9pPr marL="3886200" indent="-228600" eaLnBrk="0" fontAlgn="base" hangingPunct="0">
              <a:spcBef>
                <a:spcPct val="0"/>
              </a:spcBef>
              <a:spcAft>
                <a:spcPct val="0"/>
              </a:spcAft>
              <a:defRPr sz="1400">
                <a:solidFill>
                  <a:schemeClr val="tx2"/>
                </a:solidFill>
                <a:latin typeface="Calibri" pitchFamily="34" charset="0"/>
              </a:defRPr>
            </a:lvl9pPr>
          </a:lstStyle>
          <a:p>
            <a:pPr eaLnBrk="1" hangingPunct="1"/>
            <a:r>
              <a:rPr lang="en-GB" altLang="en-US" b="1"/>
              <a:t>Wages</a:t>
            </a:r>
          </a:p>
        </p:txBody>
      </p:sp>
      <p:sp>
        <p:nvSpPr>
          <p:cNvPr id="21510" name="TextBox 16"/>
          <p:cNvSpPr txBox="1">
            <a:spLocks noChangeArrowheads="1"/>
          </p:cNvSpPr>
          <p:nvPr/>
        </p:nvSpPr>
        <p:spPr bwMode="auto">
          <a:xfrm>
            <a:off x="3071813" y="142875"/>
            <a:ext cx="3302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2"/>
                </a:solidFill>
                <a:latin typeface="Calibri" pitchFamily="34" charset="0"/>
              </a:defRPr>
            </a:lvl1pPr>
            <a:lvl2pPr marL="742950" indent="-285750" eaLnBrk="0" hangingPunct="0">
              <a:defRPr sz="1400">
                <a:solidFill>
                  <a:schemeClr val="tx2"/>
                </a:solidFill>
                <a:latin typeface="Calibri" pitchFamily="34" charset="0"/>
              </a:defRPr>
            </a:lvl2pPr>
            <a:lvl3pPr marL="1143000" indent="-228600" eaLnBrk="0" hangingPunct="0">
              <a:defRPr sz="1400">
                <a:solidFill>
                  <a:schemeClr val="tx2"/>
                </a:solidFill>
                <a:latin typeface="Calibri" pitchFamily="34" charset="0"/>
              </a:defRPr>
            </a:lvl3pPr>
            <a:lvl4pPr marL="1600200" indent="-228600" eaLnBrk="0" hangingPunct="0">
              <a:defRPr sz="1400">
                <a:solidFill>
                  <a:schemeClr val="tx2"/>
                </a:solidFill>
                <a:latin typeface="Calibri" pitchFamily="34" charset="0"/>
              </a:defRPr>
            </a:lvl4pPr>
            <a:lvl5pPr marL="2057400" indent="-228600" eaLnBrk="0" hangingPunct="0">
              <a:defRPr sz="1400">
                <a:solidFill>
                  <a:schemeClr val="tx2"/>
                </a:solidFill>
                <a:latin typeface="Calibri" pitchFamily="34" charset="0"/>
              </a:defRPr>
            </a:lvl5pPr>
            <a:lvl6pPr marL="2514600" indent="-228600" eaLnBrk="0" fontAlgn="base" hangingPunct="0">
              <a:spcBef>
                <a:spcPct val="0"/>
              </a:spcBef>
              <a:spcAft>
                <a:spcPct val="0"/>
              </a:spcAft>
              <a:defRPr sz="1400">
                <a:solidFill>
                  <a:schemeClr val="tx2"/>
                </a:solidFill>
                <a:latin typeface="Calibri" pitchFamily="34" charset="0"/>
              </a:defRPr>
            </a:lvl6pPr>
            <a:lvl7pPr marL="2971800" indent="-228600" eaLnBrk="0" fontAlgn="base" hangingPunct="0">
              <a:spcBef>
                <a:spcPct val="0"/>
              </a:spcBef>
              <a:spcAft>
                <a:spcPct val="0"/>
              </a:spcAft>
              <a:defRPr sz="1400">
                <a:solidFill>
                  <a:schemeClr val="tx2"/>
                </a:solidFill>
                <a:latin typeface="Calibri" pitchFamily="34" charset="0"/>
              </a:defRPr>
            </a:lvl7pPr>
            <a:lvl8pPr marL="3429000" indent="-228600" eaLnBrk="0" fontAlgn="base" hangingPunct="0">
              <a:spcBef>
                <a:spcPct val="0"/>
              </a:spcBef>
              <a:spcAft>
                <a:spcPct val="0"/>
              </a:spcAft>
              <a:defRPr sz="1400">
                <a:solidFill>
                  <a:schemeClr val="tx2"/>
                </a:solidFill>
                <a:latin typeface="Calibri" pitchFamily="34" charset="0"/>
              </a:defRPr>
            </a:lvl8pPr>
            <a:lvl9pPr marL="3886200" indent="-228600" eaLnBrk="0" fontAlgn="base" hangingPunct="0">
              <a:spcBef>
                <a:spcPct val="0"/>
              </a:spcBef>
              <a:spcAft>
                <a:spcPct val="0"/>
              </a:spcAft>
              <a:defRPr sz="1400">
                <a:solidFill>
                  <a:schemeClr val="tx2"/>
                </a:solidFill>
                <a:latin typeface="Calibri" pitchFamily="34" charset="0"/>
              </a:defRPr>
            </a:lvl9pPr>
          </a:lstStyle>
          <a:p>
            <a:pPr eaLnBrk="1" hangingPunct="1"/>
            <a:r>
              <a:rPr lang="en-GB" altLang="en-US" b="1"/>
              <a:t>Ls</a:t>
            </a:r>
          </a:p>
        </p:txBody>
      </p:sp>
      <p:sp>
        <p:nvSpPr>
          <p:cNvPr id="21511" name="TextBox 18"/>
          <p:cNvSpPr txBox="1">
            <a:spLocks noChangeArrowheads="1"/>
          </p:cNvSpPr>
          <p:nvPr/>
        </p:nvSpPr>
        <p:spPr bwMode="auto">
          <a:xfrm>
            <a:off x="5000625" y="2500313"/>
            <a:ext cx="3302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2"/>
                </a:solidFill>
                <a:latin typeface="Calibri" pitchFamily="34" charset="0"/>
              </a:defRPr>
            </a:lvl1pPr>
            <a:lvl2pPr marL="742950" indent="-285750" eaLnBrk="0" hangingPunct="0">
              <a:defRPr sz="1400">
                <a:solidFill>
                  <a:schemeClr val="tx2"/>
                </a:solidFill>
                <a:latin typeface="Calibri" pitchFamily="34" charset="0"/>
              </a:defRPr>
            </a:lvl2pPr>
            <a:lvl3pPr marL="1143000" indent="-228600" eaLnBrk="0" hangingPunct="0">
              <a:defRPr sz="1400">
                <a:solidFill>
                  <a:schemeClr val="tx2"/>
                </a:solidFill>
                <a:latin typeface="Calibri" pitchFamily="34" charset="0"/>
              </a:defRPr>
            </a:lvl3pPr>
            <a:lvl4pPr marL="1600200" indent="-228600" eaLnBrk="0" hangingPunct="0">
              <a:defRPr sz="1400">
                <a:solidFill>
                  <a:schemeClr val="tx2"/>
                </a:solidFill>
                <a:latin typeface="Calibri" pitchFamily="34" charset="0"/>
              </a:defRPr>
            </a:lvl4pPr>
            <a:lvl5pPr marL="2057400" indent="-228600" eaLnBrk="0" hangingPunct="0">
              <a:defRPr sz="1400">
                <a:solidFill>
                  <a:schemeClr val="tx2"/>
                </a:solidFill>
                <a:latin typeface="Calibri" pitchFamily="34" charset="0"/>
              </a:defRPr>
            </a:lvl5pPr>
            <a:lvl6pPr marL="2514600" indent="-228600" eaLnBrk="0" fontAlgn="base" hangingPunct="0">
              <a:spcBef>
                <a:spcPct val="0"/>
              </a:spcBef>
              <a:spcAft>
                <a:spcPct val="0"/>
              </a:spcAft>
              <a:defRPr sz="1400">
                <a:solidFill>
                  <a:schemeClr val="tx2"/>
                </a:solidFill>
                <a:latin typeface="Calibri" pitchFamily="34" charset="0"/>
              </a:defRPr>
            </a:lvl6pPr>
            <a:lvl7pPr marL="2971800" indent="-228600" eaLnBrk="0" fontAlgn="base" hangingPunct="0">
              <a:spcBef>
                <a:spcPct val="0"/>
              </a:spcBef>
              <a:spcAft>
                <a:spcPct val="0"/>
              </a:spcAft>
              <a:defRPr sz="1400">
                <a:solidFill>
                  <a:schemeClr val="tx2"/>
                </a:solidFill>
                <a:latin typeface="Calibri" pitchFamily="34" charset="0"/>
              </a:defRPr>
            </a:lvl7pPr>
            <a:lvl8pPr marL="3429000" indent="-228600" eaLnBrk="0" fontAlgn="base" hangingPunct="0">
              <a:spcBef>
                <a:spcPct val="0"/>
              </a:spcBef>
              <a:spcAft>
                <a:spcPct val="0"/>
              </a:spcAft>
              <a:defRPr sz="1400">
                <a:solidFill>
                  <a:schemeClr val="tx2"/>
                </a:solidFill>
                <a:latin typeface="Calibri" pitchFamily="34" charset="0"/>
              </a:defRPr>
            </a:lvl8pPr>
            <a:lvl9pPr marL="3886200" indent="-228600" eaLnBrk="0" fontAlgn="base" hangingPunct="0">
              <a:spcBef>
                <a:spcPct val="0"/>
              </a:spcBef>
              <a:spcAft>
                <a:spcPct val="0"/>
              </a:spcAft>
              <a:defRPr sz="1400">
                <a:solidFill>
                  <a:schemeClr val="tx2"/>
                </a:solidFill>
                <a:latin typeface="Calibri" pitchFamily="34" charset="0"/>
              </a:defRPr>
            </a:lvl9pPr>
          </a:lstStyle>
          <a:p>
            <a:pPr eaLnBrk="1" hangingPunct="1"/>
            <a:r>
              <a:rPr lang="en-GB" altLang="en-US" b="1"/>
              <a:t>Ls</a:t>
            </a:r>
          </a:p>
        </p:txBody>
      </p:sp>
      <p:sp>
        <p:nvSpPr>
          <p:cNvPr id="21512" name="TextBox 20"/>
          <p:cNvSpPr txBox="1">
            <a:spLocks noChangeArrowheads="1"/>
          </p:cNvSpPr>
          <p:nvPr/>
        </p:nvSpPr>
        <p:spPr bwMode="auto">
          <a:xfrm>
            <a:off x="5786438" y="4857750"/>
            <a:ext cx="3302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2"/>
                </a:solidFill>
                <a:latin typeface="Calibri" pitchFamily="34" charset="0"/>
              </a:defRPr>
            </a:lvl1pPr>
            <a:lvl2pPr marL="742950" indent="-285750" eaLnBrk="0" hangingPunct="0">
              <a:defRPr sz="1400">
                <a:solidFill>
                  <a:schemeClr val="tx2"/>
                </a:solidFill>
                <a:latin typeface="Calibri" pitchFamily="34" charset="0"/>
              </a:defRPr>
            </a:lvl2pPr>
            <a:lvl3pPr marL="1143000" indent="-228600" eaLnBrk="0" hangingPunct="0">
              <a:defRPr sz="1400">
                <a:solidFill>
                  <a:schemeClr val="tx2"/>
                </a:solidFill>
                <a:latin typeface="Calibri" pitchFamily="34" charset="0"/>
              </a:defRPr>
            </a:lvl3pPr>
            <a:lvl4pPr marL="1600200" indent="-228600" eaLnBrk="0" hangingPunct="0">
              <a:defRPr sz="1400">
                <a:solidFill>
                  <a:schemeClr val="tx2"/>
                </a:solidFill>
                <a:latin typeface="Calibri" pitchFamily="34" charset="0"/>
              </a:defRPr>
            </a:lvl4pPr>
            <a:lvl5pPr marL="2057400" indent="-228600" eaLnBrk="0" hangingPunct="0">
              <a:defRPr sz="1400">
                <a:solidFill>
                  <a:schemeClr val="tx2"/>
                </a:solidFill>
                <a:latin typeface="Calibri" pitchFamily="34" charset="0"/>
              </a:defRPr>
            </a:lvl5pPr>
            <a:lvl6pPr marL="2514600" indent="-228600" eaLnBrk="0" fontAlgn="base" hangingPunct="0">
              <a:spcBef>
                <a:spcPct val="0"/>
              </a:spcBef>
              <a:spcAft>
                <a:spcPct val="0"/>
              </a:spcAft>
              <a:defRPr sz="1400">
                <a:solidFill>
                  <a:schemeClr val="tx2"/>
                </a:solidFill>
                <a:latin typeface="Calibri" pitchFamily="34" charset="0"/>
              </a:defRPr>
            </a:lvl6pPr>
            <a:lvl7pPr marL="2971800" indent="-228600" eaLnBrk="0" fontAlgn="base" hangingPunct="0">
              <a:spcBef>
                <a:spcPct val="0"/>
              </a:spcBef>
              <a:spcAft>
                <a:spcPct val="0"/>
              </a:spcAft>
              <a:defRPr sz="1400">
                <a:solidFill>
                  <a:schemeClr val="tx2"/>
                </a:solidFill>
                <a:latin typeface="Calibri" pitchFamily="34" charset="0"/>
              </a:defRPr>
            </a:lvl7pPr>
            <a:lvl8pPr marL="3429000" indent="-228600" eaLnBrk="0" fontAlgn="base" hangingPunct="0">
              <a:spcBef>
                <a:spcPct val="0"/>
              </a:spcBef>
              <a:spcAft>
                <a:spcPct val="0"/>
              </a:spcAft>
              <a:defRPr sz="1400">
                <a:solidFill>
                  <a:schemeClr val="tx2"/>
                </a:solidFill>
                <a:latin typeface="Calibri" pitchFamily="34" charset="0"/>
              </a:defRPr>
            </a:lvl8pPr>
            <a:lvl9pPr marL="3886200" indent="-228600" eaLnBrk="0" fontAlgn="base" hangingPunct="0">
              <a:spcBef>
                <a:spcPct val="0"/>
              </a:spcBef>
              <a:spcAft>
                <a:spcPct val="0"/>
              </a:spcAft>
              <a:defRPr sz="1400">
                <a:solidFill>
                  <a:schemeClr val="tx2"/>
                </a:solidFill>
                <a:latin typeface="Calibri" pitchFamily="34" charset="0"/>
              </a:defRPr>
            </a:lvl9pPr>
          </a:lstStyle>
          <a:p>
            <a:pPr eaLnBrk="1" hangingPunct="1"/>
            <a:r>
              <a:rPr lang="en-GB" altLang="en-US" b="1"/>
              <a:t>Ls</a:t>
            </a:r>
          </a:p>
        </p:txBody>
      </p:sp>
      <p:sp>
        <p:nvSpPr>
          <p:cNvPr id="21513" name="TextBox 27"/>
          <p:cNvSpPr txBox="1">
            <a:spLocks noChangeArrowheads="1"/>
          </p:cNvSpPr>
          <p:nvPr/>
        </p:nvSpPr>
        <p:spPr bwMode="auto">
          <a:xfrm>
            <a:off x="3429000" y="1714500"/>
            <a:ext cx="88036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2"/>
                </a:solidFill>
                <a:latin typeface="Calibri" pitchFamily="34" charset="0"/>
              </a:defRPr>
            </a:lvl1pPr>
            <a:lvl2pPr marL="742950" indent="-285750" eaLnBrk="0" hangingPunct="0">
              <a:defRPr sz="1400">
                <a:solidFill>
                  <a:schemeClr val="tx2"/>
                </a:solidFill>
                <a:latin typeface="Calibri" pitchFamily="34" charset="0"/>
              </a:defRPr>
            </a:lvl2pPr>
            <a:lvl3pPr marL="1143000" indent="-228600" eaLnBrk="0" hangingPunct="0">
              <a:defRPr sz="1400">
                <a:solidFill>
                  <a:schemeClr val="tx2"/>
                </a:solidFill>
                <a:latin typeface="Calibri" pitchFamily="34" charset="0"/>
              </a:defRPr>
            </a:lvl3pPr>
            <a:lvl4pPr marL="1600200" indent="-228600" eaLnBrk="0" hangingPunct="0">
              <a:defRPr sz="1400">
                <a:solidFill>
                  <a:schemeClr val="tx2"/>
                </a:solidFill>
                <a:latin typeface="Calibri" pitchFamily="34" charset="0"/>
              </a:defRPr>
            </a:lvl4pPr>
            <a:lvl5pPr marL="2057400" indent="-228600" eaLnBrk="0" hangingPunct="0">
              <a:defRPr sz="1400">
                <a:solidFill>
                  <a:schemeClr val="tx2"/>
                </a:solidFill>
                <a:latin typeface="Calibri" pitchFamily="34" charset="0"/>
              </a:defRPr>
            </a:lvl5pPr>
            <a:lvl6pPr marL="2514600" indent="-228600" eaLnBrk="0" fontAlgn="base" hangingPunct="0">
              <a:spcBef>
                <a:spcPct val="0"/>
              </a:spcBef>
              <a:spcAft>
                <a:spcPct val="0"/>
              </a:spcAft>
              <a:defRPr sz="1400">
                <a:solidFill>
                  <a:schemeClr val="tx2"/>
                </a:solidFill>
                <a:latin typeface="Calibri" pitchFamily="34" charset="0"/>
              </a:defRPr>
            </a:lvl6pPr>
            <a:lvl7pPr marL="2971800" indent="-228600" eaLnBrk="0" fontAlgn="base" hangingPunct="0">
              <a:spcBef>
                <a:spcPct val="0"/>
              </a:spcBef>
              <a:spcAft>
                <a:spcPct val="0"/>
              </a:spcAft>
              <a:defRPr sz="1400">
                <a:solidFill>
                  <a:schemeClr val="tx2"/>
                </a:solidFill>
                <a:latin typeface="Calibri" pitchFamily="34" charset="0"/>
              </a:defRPr>
            </a:lvl7pPr>
            <a:lvl8pPr marL="3429000" indent="-228600" eaLnBrk="0" fontAlgn="base" hangingPunct="0">
              <a:spcBef>
                <a:spcPct val="0"/>
              </a:spcBef>
              <a:spcAft>
                <a:spcPct val="0"/>
              </a:spcAft>
              <a:defRPr sz="1400">
                <a:solidFill>
                  <a:schemeClr val="tx2"/>
                </a:solidFill>
                <a:latin typeface="Calibri" pitchFamily="34" charset="0"/>
              </a:defRPr>
            </a:lvl8pPr>
            <a:lvl9pPr marL="3886200" indent="-228600" eaLnBrk="0" fontAlgn="base" hangingPunct="0">
              <a:spcBef>
                <a:spcPct val="0"/>
              </a:spcBef>
              <a:spcAft>
                <a:spcPct val="0"/>
              </a:spcAft>
              <a:defRPr sz="1400">
                <a:solidFill>
                  <a:schemeClr val="tx2"/>
                </a:solidFill>
                <a:latin typeface="Calibri" pitchFamily="34" charset="0"/>
              </a:defRPr>
            </a:lvl9pPr>
          </a:lstStyle>
          <a:p>
            <a:pPr eaLnBrk="1" hangingPunct="1"/>
            <a:r>
              <a:rPr lang="en-GB" altLang="en-US" b="1" dirty="0" err="1" smtClean="0"/>
              <a:t>Ld</a:t>
            </a:r>
            <a:r>
              <a:rPr lang="en-GB" altLang="en-US" b="1" dirty="0" smtClean="0"/>
              <a:t> = MRP</a:t>
            </a:r>
            <a:endParaRPr lang="en-GB" altLang="en-US" b="1" dirty="0"/>
          </a:p>
        </p:txBody>
      </p:sp>
      <p:sp>
        <p:nvSpPr>
          <p:cNvPr id="21514" name="TextBox 29"/>
          <p:cNvSpPr txBox="1">
            <a:spLocks noChangeArrowheads="1"/>
          </p:cNvSpPr>
          <p:nvPr/>
        </p:nvSpPr>
        <p:spPr bwMode="auto">
          <a:xfrm>
            <a:off x="4714875" y="4143375"/>
            <a:ext cx="88036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2"/>
                </a:solidFill>
                <a:latin typeface="Calibri" pitchFamily="34" charset="0"/>
              </a:defRPr>
            </a:lvl1pPr>
            <a:lvl2pPr marL="742950" indent="-285750" eaLnBrk="0" hangingPunct="0">
              <a:defRPr sz="1400">
                <a:solidFill>
                  <a:schemeClr val="tx2"/>
                </a:solidFill>
                <a:latin typeface="Calibri" pitchFamily="34" charset="0"/>
              </a:defRPr>
            </a:lvl2pPr>
            <a:lvl3pPr marL="1143000" indent="-228600" eaLnBrk="0" hangingPunct="0">
              <a:defRPr sz="1400">
                <a:solidFill>
                  <a:schemeClr val="tx2"/>
                </a:solidFill>
                <a:latin typeface="Calibri" pitchFamily="34" charset="0"/>
              </a:defRPr>
            </a:lvl3pPr>
            <a:lvl4pPr marL="1600200" indent="-228600" eaLnBrk="0" hangingPunct="0">
              <a:defRPr sz="1400">
                <a:solidFill>
                  <a:schemeClr val="tx2"/>
                </a:solidFill>
                <a:latin typeface="Calibri" pitchFamily="34" charset="0"/>
              </a:defRPr>
            </a:lvl4pPr>
            <a:lvl5pPr marL="2057400" indent="-228600" eaLnBrk="0" hangingPunct="0">
              <a:defRPr sz="1400">
                <a:solidFill>
                  <a:schemeClr val="tx2"/>
                </a:solidFill>
                <a:latin typeface="Calibri" pitchFamily="34" charset="0"/>
              </a:defRPr>
            </a:lvl5pPr>
            <a:lvl6pPr marL="2514600" indent="-228600" eaLnBrk="0" fontAlgn="base" hangingPunct="0">
              <a:spcBef>
                <a:spcPct val="0"/>
              </a:spcBef>
              <a:spcAft>
                <a:spcPct val="0"/>
              </a:spcAft>
              <a:defRPr sz="1400">
                <a:solidFill>
                  <a:schemeClr val="tx2"/>
                </a:solidFill>
                <a:latin typeface="Calibri" pitchFamily="34" charset="0"/>
              </a:defRPr>
            </a:lvl6pPr>
            <a:lvl7pPr marL="2971800" indent="-228600" eaLnBrk="0" fontAlgn="base" hangingPunct="0">
              <a:spcBef>
                <a:spcPct val="0"/>
              </a:spcBef>
              <a:spcAft>
                <a:spcPct val="0"/>
              </a:spcAft>
              <a:defRPr sz="1400">
                <a:solidFill>
                  <a:schemeClr val="tx2"/>
                </a:solidFill>
                <a:latin typeface="Calibri" pitchFamily="34" charset="0"/>
              </a:defRPr>
            </a:lvl7pPr>
            <a:lvl8pPr marL="3429000" indent="-228600" eaLnBrk="0" fontAlgn="base" hangingPunct="0">
              <a:spcBef>
                <a:spcPct val="0"/>
              </a:spcBef>
              <a:spcAft>
                <a:spcPct val="0"/>
              </a:spcAft>
              <a:defRPr sz="1400">
                <a:solidFill>
                  <a:schemeClr val="tx2"/>
                </a:solidFill>
                <a:latin typeface="Calibri" pitchFamily="34" charset="0"/>
              </a:defRPr>
            </a:lvl8pPr>
            <a:lvl9pPr marL="3886200" indent="-228600" eaLnBrk="0" fontAlgn="base" hangingPunct="0">
              <a:spcBef>
                <a:spcPct val="0"/>
              </a:spcBef>
              <a:spcAft>
                <a:spcPct val="0"/>
              </a:spcAft>
              <a:defRPr sz="1400">
                <a:solidFill>
                  <a:schemeClr val="tx2"/>
                </a:solidFill>
                <a:latin typeface="Calibri" pitchFamily="34" charset="0"/>
              </a:defRPr>
            </a:lvl9pPr>
          </a:lstStyle>
          <a:p>
            <a:pPr eaLnBrk="1" hangingPunct="1"/>
            <a:r>
              <a:rPr lang="en-GB" altLang="en-US" b="1" dirty="0" err="1" smtClean="0"/>
              <a:t>Ld</a:t>
            </a:r>
            <a:r>
              <a:rPr lang="en-GB" altLang="en-US" b="1" dirty="0" smtClean="0"/>
              <a:t> = MRP</a:t>
            </a:r>
            <a:endParaRPr lang="en-GB" altLang="en-US" b="1" dirty="0"/>
          </a:p>
        </p:txBody>
      </p:sp>
      <p:sp>
        <p:nvSpPr>
          <p:cNvPr id="21515" name="TextBox 32"/>
          <p:cNvSpPr txBox="1">
            <a:spLocks noChangeArrowheads="1"/>
          </p:cNvSpPr>
          <p:nvPr/>
        </p:nvSpPr>
        <p:spPr bwMode="auto">
          <a:xfrm>
            <a:off x="5929313" y="6072188"/>
            <a:ext cx="107156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2"/>
                </a:solidFill>
                <a:latin typeface="Calibri" pitchFamily="34" charset="0"/>
              </a:defRPr>
            </a:lvl1pPr>
            <a:lvl2pPr marL="742950" indent="-285750" eaLnBrk="0" hangingPunct="0">
              <a:defRPr sz="1400">
                <a:solidFill>
                  <a:schemeClr val="tx2"/>
                </a:solidFill>
                <a:latin typeface="Calibri" pitchFamily="34" charset="0"/>
              </a:defRPr>
            </a:lvl2pPr>
            <a:lvl3pPr marL="1143000" indent="-228600" eaLnBrk="0" hangingPunct="0">
              <a:defRPr sz="1400">
                <a:solidFill>
                  <a:schemeClr val="tx2"/>
                </a:solidFill>
                <a:latin typeface="Calibri" pitchFamily="34" charset="0"/>
              </a:defRPr>
            </a:lvl3pPr>
            <a:lvl4pPr marL="1600200" indent="-228600" eaLnBrk="0" hangingPunct="0">
              <a:defRPr sz="1400">
                <a:solidFill>
                  <a:schemeClr val="tx2"/>
                </a:solidFill>
                <a:latin typeface="Calibri" pitchFamily="34" charset="0"/>
              </a:defRPr>
            </a:lvl4pPr>
            <a:lvl5pPr marL="2057400" indent="-228600" eaLnBrk="0" hangingPunct="0">
              <a:defRPr sz="1400">
                <a:solidFill>
                  <a:schemeClr val="tx2"/>
                </a:solidFill>
                <a:latin typeface="Calibri" pitchFamily="34" charset="0"/>
              </a:defRPr>
            </a:lvl5pPr>
            <a:lvl6pPr marL="2514600" indent="-228600" eaLnBrk="0" fontAlgn="base" hangingPunct="0">
              <a:spcBef>
                <a:spcPct val="0"/>
              </a:spcBef>
              <a:spcAft>
                <a:spcPct val="0"/>
              </a:spcAft>
              <a:defRPr sz="1400">
                <a:solidFill>
                  <a:schemeClr val="tx2"/>
                </a:solidFill>
                <a:latin typeface="Calibri" pitchFamily="34" charset="0"/>
              </a:defRPr>
            </a:lvl6pPr>
            <a:lvl7pPr marL="2971800" indent="-228600" eaLnBrk="0" fontAlgn="base" hangingPunct="0">
              <a:spcBef>
                <a:spcPct val="0"/>
              </a:spcBef>
              <a:spcAft>
                <a:spcPct val="0"/>
              </a:spcAft>
              <a:defRPr sz="1400">
                <a:solidFill>
                  <a:schemeClr val="tx2"/>
                </a:solidFill>
                <a:latin typeface="Calibri" pitchFamily="34" charset="0"/>
              </a:defRPr>
            </a:lvl7pPr>
            <a:lvl8pPr marL="3429000" indent="-228600" eaLnBrk="0" fontAlgn="base" hangingPunct="0">
              <a:spcBef>
                <a:spcPct val="0"/>
              </a:spcBef>
              <a:spcAft>
                <a:spcPct val="0"/>
              </a:spcAft>
              <a:defRPr sz="1400">
                <a:solidFill>
                  <a:schemeClr val="tx2"/>
                </a:solidFill>
                <a:latin typeface="Calibri" pitchFamily="34" charset="0"/>
              </a:defRPr>
            </a:lvl8pPr>
            <a:lvl9pPr marL="3886200" indent="-228600" eaLnBrk="0" fontAlgn="base" hangingPunct="0">
              <a:spcBef>
                <a:spcPct val="0"/>
              </a:spcBef>
              <a:spcAft>
                <a:spcPct val="0"/>
              </a:spcAft>
              <a:defRPr sz="1400">
                <a:solidFill>
                  <a:schemeClr val="tx2"/>
                </a:solidFill>
                <a:latin typeface="Calibri" pitchFamily="34" charset="0"/>
              </a:defRPr>
            </a:lvl9pPr>
          </a:lstStyle>
          <a:p>
            <a:pPr eaLnBrk="1" hangingPunct="1"/>
            <a:r>
              <a:rPr lang="en-GB" altLang="en-US" b="1" dirty="0" err="1" smtClean="0"/>
              <a:t>Ld</a:t>
            </a:r>
            <a:r>
              <a:rPr lang="en-GB" altLang="en-US" b="1" dirty="0" smtClean="0"/>
              <a:t> = MRP</a:t>
            </a:r>
            <a:endParaRPr lang="en-GB" altLang="en-US" b="1" dirty="0"/>
          </a:p>
        </p:txBody>
      </p:sp>
      <p:cxnSp>
        <p:nvCxnSpPr>
          <p:cNvPr id="37" name="Straight Connector 36"/>
          <p:cNvCxnSpPr/>
          <p:nvPr/>
        </p:nvCxnSpPr>
        <p:spPr bwMode="auto">
          <a:xfrm>
            <a:off x="785813" y="1071563"/>
            <a:ext cx="1571625"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bwMode="auto">
          <a:xfrm rot="16200000" flipV="1">
            <a:off x="-285749" y="3714750"/>
            <a:ext cx="5357812" cy="71437"/>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bwMode="auto">
          <a:xfrm>
            <a:off x="785813" y="3643313"/>
            <a:ext cx="3214687"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bwMode="auto">
          <a:xfrm>
            <a:off x="785813" y="5643563"/>
            <a:ext cx="4429125"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520" name="Straight Connector 56"/>
          <p:cNvCxnSpPr>
            <a:cxnSpLocks noChangeShapeType="1"/>
          </p:cNvCxnSpPr>
          <p:nvPr/>
        </p:nvCxnSpPr>
        <p:spPr bwMode="auto">
          <a:xfrm rot="5400000">
            <a:off x="2643187" y="5000626"/>
            <a:ext cx="2714625" cy="0"/>
          </a:xfrm>
          <a:prstGeom prst="line">
            <a:avLst/>
          </a:prstGeom>
          <a:noFill/>
          <a:ln w="9525" algn="ctr">
            <a:solidFill>
              <a:schemeClr val="tx1"/>
            </a:solidFill>
            <a:round/>
            <a:headEnd/>
            <a:tailEnd/>
          </a:ln>
          <a:extLst>
            <a:ext uri="{909E8E84-426E-40dd-AFC4-6F175D3DCCD1}">
              <a14:hiddenFill xmlns="" xmlns:a14="http://schemas.microsoft.com/office/drawing/2010/main">
                <a:noFill/>
              </a14:hiddenFill>
            </a:ext>
          </a:extLst>
        </p:spPr>
      </p:cxnSp>
      <p:cxnSp>
        <p:nvCxnSpPr>
          <p:cNvPr id="21521" name="Straight Connector 64"/>
          <p:cNvCxnSpPr>
            <a:cxnSpLocks noChangeShapeType="1"/>
          </p:cNvCxnSpPr>
          <p:nvPr/>
        </p:nvCxnSpPr>
        <p:spPr bwMode="auto">
          <a:xfrm rot="5400000">
            <a:off x="4822032" y="6036469"/>
            <a:ext cx="785812" cy="0"/>
          </a:xfrm>
          <a:prstGeom prst="line">
            <a:avLst/>
          </a:prstGeom>
          <a:noFill/>
          <a:ln w="9525" algn="ctr">
            <a:solidFill>
              <a:schemeClr val="tx1"/>
            </a:solidFill>
            <a:round/>
            <a:headEnd/>
            <a:tailEnd/>
          </a:ln>
          <a:extLst>
            <a:ext uri="{909E8E84-426E-40dd-AFC4-6F175D3DCCD1}">
              <a14:hiddenFill xmlns="" xmlns:a14="http://schemas.microsoft.com/office/drawing/2010/main">
                <a:noFill/>
              </a14:hiddenFill>
            </a:ext>
          </a:extLst>
        </p:spPr>
      </p:cxnSp>
      <p:sp>
        <p:nvSpPr>
          <p:cNvPr id="21522" name="TextBox 68"/>
          <p:cNvSpPr txBox="1">
            <a:spLocks noChangeArrowheads="1"/>
          </p:cNvSpPr>
          <p:nvPr/>
        </p:nvSpPr>
        <p:spPr bwMode="auto">
          <a:xfrm>
            <a:off x="214313" y="1071563"/>
            <a:ext cx="538162"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2"/>
                </a:solidFill>
                <a:latin typeface="Calibri" pitchFamily="34" charset="0"/>
              </a:defRPr>
            </a:lvl1pPr>
            <a:lvl2pPr marL="742950" indent="-285750" eaLnBrk="0" hangingPunct="0">
              <a:defRPr sz="1400">
                <a:solidFill>
                  <a:schemeClr val="tx2"/>
                </a:solidFill>
                <a:latin typeface="Calibri" pitchFamily="34" charset="0"/>
              </a:defRPr>
            </a:lvl2pPr>
            <a:lvl3pPr marL="1143000" indent="-228600" eaLnBrk="0" hangingPunct="0">
              <a:defRPr sz="1400">
                <a:solidFill>
                  <a:schemeClr val="tx2"/>
                </a:solidFill>
                <a:latin typeface="Calibri" pitchFamily="34" charset="0"/>
              </a:defRPr>
            </a:lvl3pPr>
            <a:lvl4pPr marL="1600200" indent="-228600" eaLnBrk="0" hangingPunct="0">
              <a:defRPr sz="1400">
                <a:solidFill>
                  <a:schemeClr val="tx2"/>
                </a:solidFill>
                <a:latin typeface="Calibri" pitchFamily="34" charset="0"/>
              </a:defRPr>
            </a:lvl4pPr>
            <a:lvl5pPr marL="2057400" indent="-228600" eaLnBrk="0" hangingPunct="0">
              <a:defRPr sz="1400">
                <a:solidFill>
                  <a:schemeClr val="tx2"/>
                </a:solidFill>
                <a:latin typeface="Calibri" pitchFamily="34" charset="0"/>
              </a:defRPr>
            </a:lvl5pPr>
            <a:lvl6pPr marL="2514600" indent="-228600" eaLnBrk="0" fontAlgn="base" hangingPunct="0">
              <a:spcBef>
                <a:spcPct val="0"/>
              </a:spcBef>
              <a:spcAft>
                <a:spcPct val="0"/>
              </a:spcAft>
              <a:defRPr sz="1400">
                <a:solidFill>
                  <a:schemeClr val="tx2"/>
                </a:solidFill>
                <a:latin typeface="Calibri" pitchFamily="34" charset="0"/>
              </a:defRPr>
            </a:lvl6pPr>
            <a:lvl7pPr marL="2971800" indent="-228600" eaLnBrk="0" fontAlgn="base" hangingPunct="0">
              <a:spcBef>
                <a:spcPct val="0"/>
              </a:spcBef>
              <a:spcAft>
                <a:spcPct val="0"/>
              </a:spcAft>
              <a:defRPr sz="1400">
                <a:solidFill>
                  <a:schemeClr val="tx2"/>
                </a:solidFill>
                <a:latin typeface="Calibri" pitchFamily="34" charset="0"/>
              </a:defRPr>
            </a:lvl7pPr>
            <a:lvl8pPr marL="3429000" indent="-228600" eaLnBrk="0" fontAlgn="base" hangingPunct="0">
              <a:spcBef>
                <a:spcPct val="0"/>
              </a:spcBef>
              <a:spcAft>
                <a:spcPct val="0"/>
              </a:spcAft>
              <a:defRPr sz="1400">
                <a:solidFill>
                  <a:schemeClr val="tx2"/>
                </a:solidFill>
                <a:latin typeface="Calibri" pitchFamily="34" charset="0"/>
              </a:defRPr>
            </a:lvl8pPr>
            <a:lvl9pPr marL="3886200" indent="-228600" eaLnBrk="0" fontAlgn="base" hangingPunct="0">
              <a:spcBef>
                <a:spcPct val="0"/>
              </a:spcBef>
              <a:spcAft>
                <a:spcPct val="0"/>
              </a:spcAft>
              <a:defRPr sz="1400">
                <a:solidFill>
                  <a:schemeClr val="tx2"/>
                </a:solidFill>
                <a:latin typeface="Calibri" pitchFamily="34" charset="0"/>
              </a:defRPr>
            </a:lvl9pPr>
          </a:lstStyle>
          <a:p>
            <a:pPr eaLnBrk="1" hangingPunct="1"/>
            <a:r>
              <a:rPr lang="en-GB" altLang="en-US"/>
              <a:t>W</a:t>
            </a:r>
            <a:r>
              <a:rPr lang="en-GB" altLang="en-US" sz="900"/>
              <a:t>CEO</a:t>
            </a:r>
            <a:endParaRPr lang="en-GB" altLang="en-US"/>
          </a:p>
        </p:txBody>
      </p:sp>
      <p:sp>
        <p:nvSpPr>
          <p:cNvPr id="21523" name="TextBox 69"/>
          <p:cNvSpPr txBox="1">
            <a:spLocks noChangeArrowheads="1"/>
          </p:cNvSpPr>
          <p:nvPr/>
        </p:nvSpPr>
        <p:spPr bwMode="auto">
          <a:xfrm>
            <a:off x="285750" y="3500438"/>
            <a:ext cx="500063"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2"/>
                </a:solidFill>
                <a:latin typeface="Calibri" pitchFamily="34" charset="0"/>
              </a:defRPr>
            </a:lvl1pPr>
            <a:lvl2pPr marL="742950" indent="-285750" eaLnBrk="0" hangingPunct="0">
              <a:defRPr sz="1400">
                <a:solidFill>
                  <a:schemeClr val="tx2"/>
                </a:solidFill>
                <a:latin typeface="Calibri" pitchFamily="34" charset="0"/>
              </a:defRPr>
            </a:lvl2pPr>
            <a:lvl3pPr marL="1143000" indent="-228600" eaLnBrk="0" hangingPunct="0">
              <a:defRPr sz="1400">
                <a:solidFill>
                  <a:schemeClr val="tx2"/>
                </a:solidFill>
                <a:latin typeface="Calibri" pitchFamily="34" charset="0"/>
              </a:defRPr>
            </a:lvl3pPr>
            <a:lvl4pPr marL="1600200" indent="-228600" eaLnBrk="0" hangingPunct="0">
              <a:defRPr sz="1400">
                <a:solidFill>
                  <a:schemeClr val="tx2"/>
                </a:solidFill>
                <a:latin typeface="Calibri" pitchFamily="34" charset="0"/>
              </a:defRPr>
            </a:lvl4pPr>
            <a:lvl5pPr marL="2057400" indent="-228600" eaLnBrk="0" hangingPunct="0">
              <a:defRPr sz="1400">
                <a:solidFill>
                  <a:schemeClr val="tx2"/>
                </a:solidFill>
                <a:latin typeface="Calibri" pitchFamily="34" charset="0"/>
              </a:defRPr>
            </a:lvl5pPr>
            <a:lvl6pPr marL="2514600" indent="-228600" eaLnBrk="0" fontAlgn="base" hangingPunct="0">
              <a:spcBef>
                <a:spcPct val="0"/>
              </a:spcBef>
              <a:spcAft>
                <a:spcPct val="0"/>
              </a:spcAft>
              <a:defRPr sz="1400">
                <a:solidFill>
                  <a:schemeClr val="tx2"/>
                </a:solidFill>
                <a:latin typeface="Calibri" pitchFamily="34" charset="0"/>
              </a:defRPr>
            </a:lvl6pPr>
            <a:lvl7pPr marL="2971800" indent="-228600" eaLnBrk="0" fontAlgn="base" hangingPunct="0">
              <a:spcBef>
                <a:spcPct val="0"/>
              </a:spcBef>
              <a:spcAft>
                <a:spcPct val="0"/>
              </a:spcAft>
              <a:defRPr sz="1400">
                <a:solidFill>
                  <a:schemeClr val="tx2"/>
                </a:solidFill>
                <a:latin typeface="Calibri" pitchFamily="34" charset="0"/>
              </a:defRPr>
            </a:lvl7pPr>
            <a:lvl8pPr marL="3429000" indent="-228600" eaLnBrk="0" fontAlgn="base" hangingPunct="0">
              <a:spcBef>
                <a:spcPct val="0"/>
              </a:spcBef>
              <a:spcAft>
                <a:spcPct val="0"/>
              </a:spcAft>
              <a:defRPr sz="1400">
                <a:solidFill>
                  <a:schemeClr val="tx2"/>
                </a:solidFill>
                <a:latin typeface="Calibri" pitchFamily="34" charset="0"/>
              </a:defRPr>
            </a:lvl8pPr>
            <a:lvl9pPr marL="3886200" indent="-228600" eaLnBrk="0" fontAlgn="base" hangingPunct="0">
              <a:spcBef>
                <a:spcPct val="0"/>
              </a:spcBef>
              <a:spcAft>
                <a:spcPct val="0"/>
              </a:spcAft>
              <a:defRPr sz="1400">
                <a:solidFill>
                  <a:schemeClr val="tx2"/>
                </a:solidFill>
                <a:latin typeface="Calibri" pitchFamily="34" charset="0"/>
              </a:defRPr>
            </a:lvl9pPr>
          </a:lstStyle>
          <a:p>
            <a:pPr eaLnBrk="1" hangingPunct="1"/>
            <a:r>
              <a:rPr lang="en-GB" altLang="en-US"/>
              <a:t>W</a:t>
            </a:r>
            <a:r>
              <a:rPr lang="en-GB" altLang="en-US" sz="900"/>
              <a:t>SW</a:t>
            </a:r>
            <a:endParaRPr lang="en-GB" altLang="en-US"/>
          </a:p>
        </p:txBody>
      </p:sp>
      <p:sp>
        <p:nvSpPr>
          <p:cNvPr id="21524" name="TextBox 70"/>
          <p:cNvSpPr txBox="1">
            <a:spLocks noChangeArrowheads="1"/>
          </p:cNvSpPr>
          <p:nvPr/>
        </p:nvSpPr>
        <p:spPr bwMode="auto">
          <a:xfrm>
            <a:off x="285750" y="5500688"/>
            <a:ext cx="4524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2"/>
                </a:solidFill>
                <a:latin typeface="Calibri" pitchFamily="34" charset="0"/>
              </a:defRPr>
            </a:lvl1pPr>
            <a:lvl2pPr marL="742950" indent="-285750" eaLnBrk="0" hangingPunct="0">
              <a:defRPr sz="1400">
                <a:solidFill>
                  <a:schemeClr val="tx2"/>
                </a:solidFill>
                <a:latin typeface="Calibri" pitchFamily="34" charset="0"/>
              </a:defRPr>
            </a:lvl2pPr>
            <a:lvl3pPr marL="1143000" indent="-228600" eaLnBrk="0" hangingPunct="0">
              <a:defRPr sz="1400">
                <a:solidFill>
                  <a:schemeClr val="tx2"/>
                </a:solidFill>
                <a:latin typeface="Calibri" pitchFamily="34" charset="0"/>
              </a:defRPr>
            </a:lvl3pPr>
            <a:lvl4pPr marL="1600200" indent="-228600" eaLnBrk="0" hangingPunct="0">
              <a:defRPr sz="1400">
                <a:solidFill>
                  <a:schemeClr val="tx2"/>
                </a:solidFill>
                <a:latin typeface="Calibri" pitchFamily="34" charset="0"/>
              </a:defRPr>
            </a:lvl4pPr>
            <a:lvl5pPr marL="2057400" indent="-228600" eaLnBrk="0" hangingPunct="0">
              <a:defRPr sz="1400">
                <a:solidFill>
                  <a:schemeClr val="tx2"/>
                </a:solidFill>
                <a:latin typeface="Calibri" pitchFamily="34" charset="0"/>
              </a:defRPr>
            </a:lvl5pPr>
            <a:lvl6pPr marL="2514600" indent="-228600" eaLnBrk="0" fontAlgn="base" hangingPunct="0">
              <a:spcBef>
                <a:spcPct val="0"/>
              </a:spcBef>
              <a:spcAft>
                <a:spcPct val="0"/>
              </a:spcAft>
              <a:defRPr sz="1400">
                <a:solidFill>
                  <a:schemeClr val="tx2"/>
                </a:solidFill>
                <a:latin typeface="Calibri" pitchFamily="34" charset="0"/>
              </a:defRPr>
            </a:lvl6pPr>
            <a:lvl7pPr marL="2971800" indent="-228600" eaLnBrk="0" fontAlgn="base" hangingPunct="0">
              <a:spcBef>
                <a:spcPct val="0"/>
              </a:spcBef>
              <a:spcAft>
                <a:spcPct val="0"/>
              </a:spcAft>
              <a:defRPr sz="1400">
                <a:solidFill>
                  <a:schemeClr val="tx2"/>
                </a:solidFill>
                <a:latin typeface="Calibri" pitchFamily="34" charset="0"/>
              </a:defRPr>
            </a:lvl7pPr>
            <a:lvl8pPr marL="3429000" indent="-228600" eaLnBrk="0" fontAlgn="base" hangingPunct="0">
              <a:spcBef>
                <a:spcPct val="0"/>
              </a:spcBef>
              <a:spcAft>
                <a:spcPct val="0"/>
              </a:spcAft>
              <a:defRPr sz="1400">
                <a:solidFill>
                  <a:schemeClr val="tx2"/>
                </a:solidFill>
                <a:latin typeface="Calibri" pitchFamily="34" charset="0"/>
              </a:defRPr>
            </a:lvl8pPr>
            <a:lvl9pPr marL="3886200" indent="-228600" eaLnBrk="0" fontAlgn="base" hangingPunct="0">
              <a:spcBef>
                <a:spcPct val="0"/>
              </a:spcBef>
              <a:spcAft>
                <a:spcPct val="0"/>
              </a:spcAft>
              <a:defRPr sz="1400">
                <a:solidFill>
                  <a:schemeClr val="tx2"/>
                </a:solidFill>
                <a:latin typeface="Calibri" pitchFamily="34" charset="0"/>
              </a:defRPr>
            </a:lvl9pPr>
          </a:lstStyle>
          <a:p>
            <a:pPr eaLnBrk="1" hangingPunct="1"/>
            <a:r>
              <a:rPr lang="en-GB" altLang="en-US"/>
              <a:t>W</a:t>
            </a:r>
            <a:r>
              <a:rPr lang="en-GB" altLang="en-US" sz="900"/>
              <a:t>LP</a:t>
            </a:r>
            <a:endParaRPr lang="en-GB" altLang="en-US"/>
          </a:p>
        </p:txBody>
      </p:sp>
      <p:cxnSp>
        <p:nvCxnSpPr>
          <p:cNvPr id="16" name="Straight Connector 15"/>
          <p:cNvCxnSpPr/>
          <p:nvPr/>
        </p:nvCxnSpPr>
        <p:spPr bwMode="auto">
          <a:xfrm flipV="1">
            <a:off x="1357313" y="428625"/>
            <a:ext cx="1714500" cy="1500188"/>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8" name="Straight Connector 17"/>
          <p:cNvCxnSpPr/>
          <p:nvPr/>
        </p:nvCxnSpPr>
        <p:spPr bwMode="auto">
          <a:xfrm flipV="1">
            <a:off x="3357563" y="2643188"/>
            <a:ext cx="1643062" cy="163195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20" name="Straight Connector 19"/>
          <p:cNvCxnSpPr/>
          <p:nvPr/>
        </p:nvCxnSpPr>
        <p:spPr bwMode="auto">
          <a:xfrm flipV="1">
            <a:off x="4500563" y="5143500"/>
            <a:ext cx="1285875" cy="114300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22" name="Straight Connector 21"/>
          <p:cNvCxnSpPr/>
          <p:nvPr/>
        </p:nvCxnSpPr>
        <p:spPr bwMode="auto">
          <a:xfrm rot="10800000">
            <a:off x="1571625" y="500063"/>
            <a:ext cx="1857375" cy="1357312"/>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29" name="Straight Connector 28"/>
          <p:cNvCxnSpPr/>
          <p:nvPr/>
        </p:nvCxnSpPr>
        <p:spPr bwMode="auto">
          <a:xfrm rot="10800000">
            <a:off x="3214688" y="3000375"/>
            <a:ext cx="1571625" cy="1285875"/>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32" name="Straight Connector 31"/>
          <p:cNvCxnSpPr/>
          <p:nvPr/>
        </p:nvCxnSpPr>
        <p:spPr bwMode="auto">
          <a:xfrm flipH="1" flipV="1">
            <a:off x="4500563" y="5011737"/>
            <a:ext cx="1428750" cy="1274763"/>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21531" name="TextBox 71"/>
          <p:cNvSpPr txBox="1">
            <a:spLocks noChangeArrowheads="1"/>
          </p:cNvSpPr>
          <p:nvPr/>
        </p:nvSpPr>
        <p:spPr bwMode="auto">
          <a:xfrm>
            <a:off x="2143125" y="6550025"/>
            <a:ext cx="498475"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2"/>
                </a:solidFill>
                <a:latin typeface="Calibri" pitchFamily="34" charset="0"/>
              </a:defRPr>
            </a:lvl1pPr>
            <a:lvl2pPr marL="742950" indent="-285750" eaLnBrk="0" hangingPunct="0">
              <a:defRPr sz="1400">
                <a:solidFill>
                  <a:schemeClr val="tx2"/>
                </a:solidFill>
                <a:latin typeface="Calibri" pitchFamily="34" charset="0"/>
              </a:defRPr>
            </a:lvl2pPr>
            <a:lvl3pPr marL="1143000" indent="-228600" eaLnBrk="0" hangingPunct="0">
              <a:defRPr sz="1400">
                <a:solidFill>
                  <a:schemeClr val="tx2"/>
                </a:solidFill>
                <a:latin typeface="Calibri" pitchFamily="34" charset="0"/>
              </a:defRPr>
            </a:lvl3pPr>
            <a:lvl4pPr marL="1600200" indent="-228600" eaLnBrk="0" hangingPunct="0">
              <a:defRPr sz="1400">
                <a:solidFill>
                  <a:schemeClr val="tx2"/>
                </a:solidFill>
                <a:latin typeface="Calibri" pitchFamily="34" charset="0"/>
              </a:defRPr>
            </a:lvl4pPr>
            <a:lvl5pPr marL="2057400" indent="-228600" eaLnBrk="0" hangingPunct="0">
              <a:defRPr sz="1400">
                <a:solidFill>
                  <a:schemeClr val="tx2"/>
                </a:solidFill>
                <a:latin typeface="Calibri" pitchFamily="34" charset="0"/>
              </a:defRPr>
            </a:lvl5pPr>
            <a:lvl6pPr marL="2514600" indent="-228600" eaLnBrk="0" fontAlgn="base" hangingPunct="0">
              <a:spcBef>
                <a:spcPct val="0"/>
              </a:spcBef>
              <a:spcAft>
                <a:spcPct val="0"/>
              </a:spcAft>
              <a:defRPr sz="1400">
                <a:solidFill>
                  <a:schemeClr val="tx2"/>
                </a:solidFill>
                <a:latin typeface="Calibri" pitchFamily="34" charset="0"/>
              </a:defRPr>
            </a:lvl6pPr>
            <a:lvl7pPr marL="2971800" indent="-228600" eaLnBrk="0" fontAlgn="base" hangingPunct="0">
              <a:spcBef>
                <a:spcPct val="0"/>
              </a:spcBef>
              <a:spcAft>
                <a:spcPct val="0"/>
              </a:spcAft>
              <a:defRPr sz="1400">
                <a:solidFill>
                  <a:schemeClr val="tx2"/>
                </a:solidFill>
                <a:latin typeface="Calibri" pitchFamily="34" charset="0"/>
              </a:defRPr>
            </a:lvl7pPr>
            <a:lvl8pPr marL="3429000" indent="-228600" eaLnBrk="0" fontAlgn="base" hangingPunct="0">
              <a:spcBef>
                <a:spcPct val="0"/>
              </a:spcBef>
              <a:spcAft>
                <a:spcPct val="0"/>
              </a:spcAft>
              <a:defRPr sz="1400">
                <a:solidFill>
                  <a:schemeClr val="tx2"/>
                </a:solidFill>
                <a:latin typeface="Calibri" pitchFamily="34" charset="0"/>
              </a:defRPr>
            </a:lvl8pPr>
            <a:lvl9pPr marL="3886200" indent="-228600" eaLnBrk="0" fontAlgn="base" hangingPunct="0">
              <a:spcBef>
                <a:spcPct val="0"/>
              </a:spcBef>
              <a:spcAft>
                <a:spcPct val="0"/>
              </a:spcAft>
              <a:defRPr sz="1400">
                <a:solidFill>
                  <a:schemeClr val="tx2"/>
                </a:solidFill>
                <a:latin typeface="Calibri" pitchFamily="34" charset="0"/>
              </a:defRPr>
            </a:lvl9pPr>
          </a:lstStyle>
          <a:p>
            <a:pPr eaLnBrk="1" hangingPunct="1"/>
            <a:r>
              <a:rPr lang="en-GB" altLang="en-US"/>
              <a:t>Q</a:t>
            </a:r>
            <a:r>
              <a:rPr lang="en-GB" altLang="en-US" sz="900"/>
              <a:t>CEO</a:t>
            </a:r>
            <a:endParaRPr lang="en-GB" altLang="en-US"/>
          </a:p>
        </p:txBody>
      </p:sp>
      <p:sp>
        <p:nvSpPr>
          <p:cNvPr id="21532" name="TextBox 72"/>
          <p:cNvSpPr txBox="1">
            <a:spLocks noChangeArrowheads="1"/>
          </p:cNvSpPr>
          <p:nvPr/>
        </p:nvSpPr>
        <p:spPr bwMode="auto">
          <a:xfrm>
            <a:off x="3786188" y="6550025"/>
            <a:ext cx="460375"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2"/>
                </a:solidFill>
                <a:latin typeface="Calibri" pitchFamily="34" charset="0"/>
              </a:defRPr>
            </a:lvl1pPr>
            <a:lvl2pPr marL="742950" indent="-285750" eaLnBrk="0" hangingPunct="0">
              <a:defRPr sz="1400">
                <a:solidFill>
                  <a:schemeClr val="tx2"/>
                </a:solidFill>
                <a:latin typeface="Calibri" pitchFamily="34" charset="0"/>
              </a:defRPr>
            </a:lvl2pPr>
            <a:lvl3pPr marL="1143000" indent="-228600" eaLnBrk="0" hangingPunct="0">
              <a:defRPr sz="1400">
                <a:solidFill>
                  <a:schemeClr val="tx2"/>
                </a:solidFill>
                <a:latin typeface="Calibri" pitchFamily="34" charset="0"/>
              </a:defRPr>
            </a:lvl3pPr>
            <a:lvl4pPr marL="1600200" indent="-228600" eaLnBrk="0" hangingPunct="0">
              <a:defRPr sz="1400">
                <a:solidFill>
                  <a:schemeClr val="tx2"/>
                </a:solidFill>
                <a:latin typeface="Calibri" pitchFamily="34" charset="0"/>
              </a:defRPr>
            </a:lvl4pPr>
            <a:lvl5pPr marL="2057400" indent="-228600" eaLnBrk="0" hangingPunct="0">
              <a:defRPr sz="1400">
                <a:solidFill>
                  <a:schemeClr val="tx2"/>
                </a:solidFill>
                <a:latin typeface="Calibri" pitchFamily="34" charset="0"/>
              </a:defRPr>
            </a:lvl5pPr>
            <a:lvl6pPr marL="2514600" indent="-228600" eaLnBrk="0" fontAlgn="base" hangingPunct="0">
              <a:spcBef>
                <a:spcPct val="0"/>
              </a:spcBef>
              <a:spcAft>
                <a:spcPct val="0"/>
              </a:spcAft>
              <a:defRPr sz="1400">
                <a:solidFill>
                  <a:schemeClr val="tx2"/>
                </a:solidFill>
                <a:latin typeface="Calibri" pitchFamily="34" charset="0"/>
              </a:defRPr>
            </a:lvl6pPr>
            <a:lvl7pPr marL="2971800" indent="-228600" eaLnBrk="0" fontAlgn="base" hangingPunct="0">
              <a:spcBef>
                <a:spcPct val="0"/>
              </a:spcBef>
              <a:spcAft>
                <a:spcPct val="0"/>
              </a:spcAft>
              <a:defRPr sz="1400">
                <a:solidFill>
                  <a:schemeClr val="tx2"/>
                </a:solidFill>
                <a:latin typeface="Calibri" pitchFamily="34" charset="0"/>
              </a:defRPr>
            </a:lvl7pPr>
            <a:lvl8pPr marL="3429000" indent="-228600" eaLnBrk="0" fontAlgn="base" hangingPunct="0">
              <a:spcBef>
                <a:spcPct val="0"/>
              </a:spcBef>
              <a:spcAft>
                <a:spcPct val="0"/>
              </a:spcAft>
              <a:defRPr sz="1400">
                <a:solidFill>
                  <a:schemeClr val="tx2"/>
                </a:solidFill>
                <a:latin typeface="Calibri" pitchFamily="34" charset="0"/>
              </a:defRPr>
            </a:lvl8pPr>
            <a:lvl9pPr marL="3886200" indent="-228600" eaLnBrk="0" fontAlgn="base" hangingPunct="0">
              <a:spcBef>
                <a:spcPct val="0"/>
              </a:spcBef>
              <a:spcAft>
                <a:spcPct val="0"/>
              </a:spcAft>
              <a:defRPr sz="1400">
                <a:solidFill>
                  <a:schemeClr val="tx2"/>
                </a:solidFill>
                <a:latin typeface="Calibri" pitchFamily="34" charset="0"/>
              </a:defRPr>
            </a:lvl9pPr>
          </a:lstStyle>
          <a:p>
            <a:pPr eaLnBrk="1" hangingPunct="1"/>
            <a:r>
              <a:rPr lang="en-GB" altLang="en-US"/>
              <a:t>Q</a:t>
            </a:r>
            <a:r>
              <a:rPr lang="en-GB" altLang="en-US" sz="900"/>
              <a:t>SW</a:t>
            </a:r>
            <a:endParaRPr lang="en-GB" altLang="en-US"/>
          </a:p>
        </p:txBody>
      </p:sp>
      <p:sp>
        <p:nvSpPr>
          <p:cNvPr id="21533" name="TextBox 73"/>
          <p:cNvSpPr txBox="1">
            <a:spLocks noChangeArrowheads="1"/>
          </p:cNvSpPr>
          <p:nvPr/>
        </p:nvSpPr>
        <p:spPr bwMode="auto">
          <a:xfrm>
            <a:off x="5072063" y="6550025"/>
            <a:ext cx="41275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2"/>
                </a:solidFill>
                <a:latin typeface="Calibri" pitchFamily="34" charset="0"/>
              </a:defRPr>
            </a:lvl1pPr>
            <a:lvl2pPr marL="742950" indent="-285750" eaLnBrk="0" hangingPunct="0">
              <a:defRPr sz="1400">
                <a:solidFill>
                  <a:schemeClr val="tx2"/>
                </a:solidFill>
                <a:latin typeface="Calibri" pitchFamily="34" charset="0"/>
              </a:defRPr>
            </a:lvl2pPr>
            <a:lvl3pPr marL="1143000" indent="-228600" eaLnBrk="0" hangingPunct="0">
              <a:defRPr sz="1400">
                <a:solidFill>
                  <a:schemeClr val="tx2"/>
                </a:solidFill>
                <a:latin typeface="Calibri" pitchFamily="34" charset="0"/>
              </a:defRPr>
            </a:lvl3pPr>
            <a:lvl4pPr marL="1600200" indent="-228600" eaLnBrk="0" hangingPunct="0">
              <a:defRPr sz="1400">
                <a:solidFill>
                  <a:schemeClr val="tx2"/>
                </a:solidFill>
                <a:latin typeface="Calibri" pitchFamily="34" charset="0"/>
              </a:defRPr>
            </a:lvl4pPr>
            <a:lvl5pPr marL="2057400" indent="-228600" eaLnBrk="0" hangingPunct="0">
              <a:defRPr sz="1400">
                <a:solidFill>
                  <a:schemeClr val="tx2"/>
                </a:solidFill>
                <a:latin typeface="Calibri" pitchFamily="34" charset="0"/>
              </a:defRPr>
            </a:lvl5pPr>
            <a:lvl6pPr marL="2514600" indent="-228600" eaLnBrk="0" fontAlgn="base" hangingPunct="0">
              <a:spcBef>
                <a:spcPct val="0"/>
              </a:spcBef>
              <a:spcAft>
                <a:spcPct val="0"/>
              </a:spcAft>
              <a:defRPr sz="1400">
                <a:solidFill>
                  <a:schemeClr val="tx2"/>
                </a:solidFill>
                <a:latin typeface="Calibri" pitchFamily="34" charset="0"/>
              </a:defRPr>
            </a:lvl6pPr>
            <a:lvl7pPr marL="2971800" indent="-228600" eaLnBrk="0" fontAlgn="base" hangingPunct="0">
              <a:spcBef>
                <a:spcPct val="0"/>
              </a:spcBef>
              <a:spcAft>
                <a:spcPct val="0"/>
              </a:spcAft>
              <a:defRPr sz="1400">
                <a:solidFill>
                  <a:schemeClr val="tx2"/>
                </a:solidFill>
                <a:latin typeface="Calibri" pitchFamily="34" charset="0"/>
              </a:defRPr>
            </a:lvl7pPr>
            <a:lvl8pPr marL="3429000" indent="-228600" eaLnBrk="0" fontAlgn="base" hangingPunct="0">
              <a:spcBef>
                <a:spcPct val="0"/>
              </a:spcBef>
              <a:spcAft>
                <a:spcPct val="0"/>
              </a:spcAft>
              <a:defRPr sz="1400">
                <a:solidFill>
                  <a:schemeClr val="tx2"/>
                </a:solidFill>
                <a:latin typeface="Calibri" pitchFamily="34" charset="0"/>
              </a:defRPr>
            </a:lvl8pPr>
            <a:lvl9pPr marL="3886200" indent="-228600" eaLnBrk="0" fontAlgn="base" hangingPunct="0">
              <a:spcBef>
                <a:spcPct val="0"/>
              </a:spcBef>
              <a:spcAft>
                <a:spcPct val="0"/>
              </a:spcAft>
              <a:defRPr sz="1400">
                <a:solidFill>
                  <a:schemeClr val="tx2"/>
                </a:solidFill>
                <a:latin typeface="Calibri" pitchFamily="34" charset="0"/>
              </a:defRPr>
            </a:lvl9pPr>
          </a:lstStyle>
          <a:p>
            <a:pPr eaLnBrk="1" hangingPunct="1"/>
            <a:r>
              <a:rPr lang="en-GB" altLang="en-US"/>
              <a:t>Q</a:t>
            </a:r>
            <a:r>
              <a:rPr lang="en-GB" altLang="en-US" sz="900"/>
              <a:t>LP</a:t>
            </a:r>
            <a:endParaRPr lang="en-GB" altLang="en-US"/>
          </a:p>
        </p:txBody>
      </p:sp>
      <p:sp>
        <p:nvSpPr>
          <p:cNvPr id="21534" name="TextBox 74"/>
          <p:cNvSpPr txBox="1">
            <a:spLocks noChangeArrowheads="1"/>
          </p:cNvSpPr>
          <p:nvPr/>
        </p:nvSpPr>
        <p:spPr bwMode="auto">
          <a:xfrm>
            <a:off x="3429000" y="425451"/>
            <a:ext cx="2046287" cy="954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2"/>
                </a:solidFill>
                <a:latin typeface="Calibri" pitchFamily="34" charset="0"/>
              </a:defRPr>
            </a:lvl1pPr>
            <a:lvl2pPr marL="742950" indent="-285750" eaLnBrk="0" hangingPunct="0">
              <a:defRPr sz="1400">
                <a:solidFill>
                  <a:schemeClr val="tx2"/>
                </a:solidFill>
                <a:latin typeface="Calibri" pitchFamily="34" charset="0"/>
              </a:defRPr>
            </a:lvl2pPr>
            <a:lvl3pPr marL="1143000" indent="-228600" eaLnBrk="0" hangingPunct="0">
              <a:defRPr sz="1400">
                <a:solidFill>
                  <a:schemeClr val="tx2"/>
                </a:solidFill>
                <a:latin typeface="Calibri" pitchFamily="34" charset="0"/>
              </a:defRPr>
            </a:lvl3pPr>
            <a:lvl4pPr marL="1600200" indent="-228600" eaLnBrk="0" hangingPunct="0">
              <a:defRPr sz="1400">
                <a:solidFill>
                  <a:schemeClr val="tx2"/>
                </a:solidFill>
                <a:latin typeface="Calibri" pitchFamily="34" charset="0"/>
              </a:defRPr>
            </a:lvl4pPr>
            <a:lvl5pPr marL="2057400" indent="-228600" eaLnBrk="0" hangingPunct="0">
              <a:defRPr sz="1400">
                <a:solidFill>
                  <a:schemeClr val="tx2"/>
                </a:solidFill>
                <a:latin typeface="Calibri" pitchFamily="34" charset="0"/>
              </a:defRPr>
            </a:lvl5pPr>
            <a:lvl6pPr marL="2514600" indent="-228600" eaLnBrk="0" fontAlgn="base" hangingPunct="0">
              <a:spcBef>
                <a:spcPct val="0"/>
              </a:spcBef>
              <a:spcAft>
                <a:spcPct val="0"/>
              </a:spcAft>
              <a:defRPr sz="1400">
                <a:solidFill>
                  <a:schemeClr val="tx2"/>
                </a:solidFill>
                <a:latin typeface="Calibri" pitchFamily="34" charset="0"/>
              </a:defRPr>
            </a:lvl6pPr>
            <a:lvl7pPr marL="2971800" indent="-228600" eaLnBrk="0" fontAlgn="base" hangingPunct="0">
              <a:spcBef>
                <a:spcPct val="0"/>
              </a:spcBef>
              <a:spcAft>
                <a:spcPct val="0"/>
              </a:spcAft>
              <a:defRPr sz="1400">
                <a:solidFill>
                  <a:schemeClr val="tx2"/>
                </a:solidFill>
                <a:latin typeface="Calibri" pitchFamily="34" charset="0"/>
              </a:defRPr>
            </a:lvl7pPr>
            <a:lvl8pPr marL="3429000" indent="-228600" eaLnBrk="0" fontAlgn="base" hangingPunct="0">
              <a:spcBef>
                <a:spcPct val="0"/>
              </a:spcBef>
              <a:spcAft>
                <a:spcPct val="0"/>
              </a:spcAft>
              <a:defRPr sz="1400">
                <a:solidFill>
                  <a:schemeClr val="tx2"/>
                </a:solidFill>
                <a:latin typeface="Calibri" pitchFamily="34" charset="0"/>
              </a:defRPr>
            </a:lvl8pPr>
            <a:lvl9pPr marL="3886200" indent="-228600" eaLnBrk="0" fontAlgn="base" hangingPunct="0">
              <a:spcBef>
                <a:spcPct val="0"/>
              </a:spcBef>
              <a:spcAft>
                <a:spcPct val="0"/>
              </a:spcAft>
              <a:defRPr sz="1400">
                <a:solidFill>
                  <a:schemeClr val="tx2"/>
                </a:solidFill>
                <a:latin typeface="Calibri" pitchFamily="34" charset="0"/>
              </a:defRPr>
            </a:lvl9pPr>
          </a:lstStyle>
          <a:p>
            <a:pPr eaLnBrk="1" hangingPunct="1"/>
            <a:r>
              <a:rPr lang="en-GB" altLang="en-US" b="1" dirty="0"/>
              <a:t>Key:</a:t>
            </a:r>
          </a:p>
          <a:p>
            <a:pPr eaLnBrk="1" hangingPunct="1"/>
            <a:r>
              <a:rPr lang="en-GB" altLang="en-US" dirty="0"/>
              <a:t>CEO – Executive Manager</a:t>
            </a:r>
          </a:p>
          <a:p>
            <a:pPr eaLnBrk="1" hangingPunct="1"/>
            <a:r>
              <a:rPr lang="en-GB" altLang="en-US" dirty="0"/>
              <a:t>SW – Sewer Worker</a:t>
            </a:r>
          </a:p>
          <a:p>
            <a:pPr eaLnBrk="1" hangingPunct="1"/>
            <a:r>
              <a:rPr lang="en-GB" altLang="en-US" dirty="0"/>
              <a:t>LP – Leek Picker</a:t>
            </a:r>
          </a:p>
        </p:txBody>
      </p:sp>
      <p:sp>
        <p:nvSpPr>
          <p:cNvPr id="78" name="TextBox 77"/>
          <p:cNvSpPr txBox="1"/>
          <p:nvPr/>
        </p:nvSpPr>
        <p:spPr>
          <a:xfrm>
            <a:off x="5998322" y="422821"/>
            <a:ext cx="2928938" cy="4154984"/>
          </a:xfrm>
          <a:prstGeom prst="rect">
            <a:avLst/>
          </a:prstGeom>
          <a:solidFill>
            <a:schemeClr val="bg1"/>
          </a:solidFill>
        </p:spPr>
        <p:txBody>
          <a:bodyPr>
            <a:spAutoFit/>
          </a:bodyPr>
          <a:lstStyle/>
          <a:p>
            <a:pPr>
              <a:defRPr/>
            </a:pPr>
            <a:r>
              <a:rPr lang="en-GB" sz="1600" b="1" dirty="0">
                <a:solidFill>
                  <a:srgbClr val="FF0000"/>
                </a:solidFill>
              </a:rPr>
              <a:t>Questions:</a:t>
            </a:r>
          </a:p>
          <a:p>
            <a:pPr marL="342900" indent="-342900">
              <a:buFont typeface="+mj-lt"/>
              <a:buAutoNum type="arabicPeriod"/>
              <a:defRPr/>
            </a:pPr>
            <a:r>
              <a:rPr lang="en-GB" sz="1600" b="1" dirty="0"/>
              <a:t>Explain why the Ls curves are in these positions? </a:t>
            </a:r>
          </a:p>
          <a:p>
            <a:pPr marL="342900" indent="-342900">
              <a:buFont typeface="+mj-lt"/>
              <a:buAutoNum type="arabicPeriod"/>
              <a:defRPr/>
            </a:pPr>
            <a:r>
              <a:rPr lang="en-GB" sz="1600" b="1" dirty="0"/>
              <a:t>Explain why the Ld curves are in these positions using MRP theory?</a:t>
            </a:r>
          </a:p>
          <a:p>
            <a:pPr marL="342900" indent="-342900">
              <a:buFont typeface="+mj-lt"/>
              <a:buAutoNum type="arabicPeriod"/>
              <a:defRPr/>
            </a:pPr>
            <a:r>
              <a:rPr lang="en-GB" sz="1600" b="1" dirty="0"/>
              <a:t>I have not taken into account elasticity.  Explain how each Ls and Ld curve for each job might be steeper or flatter (i.e. more </a:t>
            </a:r>
            <a:r>
              <a:rPr lang="en-GB" sz="1600" b="1" dirty="0" err="1"/>
              <a:t>inelasitc</a:t>
            </a:r>
            <a:r>
              <a:rPr lang="en-GB" sz="1600" b="1" dirty="0"/>
              <a:t> or elastic)?</a:t>
            </a:r>
          </a:p>
          <a:p>
            <a:pPr marL="342900" indent="-342900">
              <a:buFont typeface="+mj-lt"/>
              <a:buAutoNum type="arabicPeriod"/>
              <a:defRPr/>
            </a:pPr>
            <a:r>
              <a:rPr lang="en-GB" sz="1600" b="1" dirty="0"/>
              <a:t>Using economic theory, explain why executive managers get paid more than leek pickers</a:t>
            </a:r>
          </a:p>
        </p:txBody>
      </p:sp>
    </p:spTree>
    <p:extLst>
      <p:ext uri="{BB962C8B-B14F-4D97-AF65-F5344CB8AC3E}">
        <p14:creationId xmlns:p14="http://schemas.microsoft.com/office/powerpoint/2010/main" val="13709578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313" y="142875"/>
            <a:ext cx="8715375" cy="6709529"/>
          </a:xfrm>
          <a:prstGeom prst="rect">
            <a:avLst/>
          </a:prstGeom>
          <a:noFill/>
        </p:spPr>
        <p:txBody>
          <a:bodyPr>
            <a:spAutoFit/>
          </a:bodyPr>
          <a:lstStyle/>
          <a:p>
            <a:pPr algn="ctr">
              <a:defRPr/>
            </a:pPr>
            <a:r>
              <a:rPr lang="en-GB" sz="4000" b="1" dirty="0">
                <a:solidFill>
                  <a:schemeClr val="accent2"/>
                </a:solidFill>
              </a:rPr>
              <a:t>Wage Determination </a:t>
            </a:r>
          </a:p>
          <a:p>
            <a:pPr algn="ctr">
              <a:defRPr/>
            </a:pPr>
            <a:r>
              <a:rPr lang="en-GB" sz="2400" b="1" dirty="0">
                <a:solidFill>
                  <a:srgbClr val="FF0000"/>
                </a:solidFill>
              </a:rPr>
              <a:t>Extra </a:t>
            </a:r>
            <a:r>
              <a:rPr lang="en-GB" sz="2400" b="1" dirty="0" smtClean="0">
                <a:solidFill>
                  <a:srgbClr val="FF0000"/>
                </a:solidFill>
              </a:rPr>
              <a:t>Questions - please answer all of these questions by using economic analysis and a diagram for your explanation</a:t>
            </a:r>
            <a:endParaRPr lang="en-GB" sz="2400" b="1" dirty="0">
              <a:solidFill>
                <a:srgbClr val="FF0000"/>
              </a:solidFill>
            </a:endParaRPr>
          </a:p>
          <a:p>
            <a:pPr>
              <a:defRPr/>
            </a:pPr>
            <a:endParaRPr lang="en-GB" b="1" dirty="0"/>
          </a:p>
          <a:p>
            <a:pPr marL="342900" indent="-342900">
              <a:buFont typeface="+mj-lt"/>
              <a:buAutoNum type="arabicPeriod"/>
              <a:defRPr/>
            </a:pPr>
            <a:r>
              <a:rPr lang="en-GB" b="1" dirty="0"/>
              <a:t>In the 1980’s the Steel Industry in the UK </a:t>
            </a:r>
            <a:r>
              <a:rPr lang="en-GB" b="1" dirty="0" smtClean="0"/>
              <a:t>started to decline.  </a:t>
            </a:r>
            <a:r>
              <a:rPr lang="en-GB" b="1" dirty="0"/>
              <a:t>Using economic theory, explain why the wage of steel workers would fall.</a:t>
            </a:r>
          </a:p>
          <a:p>
            <a:pPr marL="342900" indent="-342900">
              <a:buFont typeface="+mj-lt"/>
              <a:buAutoNum type="arabicPeriod"/>
              <a:defRPr/>
            </a:pPr>
            <a:endParaRPr lang="en-GB" b="1" dirty="0"/>
          </a:p>
          <a:p>
            <a:pPr marL="342900" indent="-342900">
              <a:buFont typeface="+mj-lt"/>
              <a:buAutoNum type="arabicPeriod"/>
              <a:defRPr/>
            </a:pPr>
            <a:r>
              <a:rPr lang="en-GB" b="1" dirty="0"/>
              <a:t>Using economic theory, explain what </a:t>
            </a:r>
            <a:r>
              <a:rPr lang="en-GB" b="1" dirty="0" smtClean="0"/>
              <a:t>might </a:t>
            </a:r>
            <a:r>
              <a:rPr lang="en-GB" b="1" dirty="0"/>
              <a:t>happen to the wage rate of the unskilled if the UK relaxed its border controls and made it easier for foreign nationals to obtain work visas?</a:t>
            </a:r>
          </a:p>
          <a:p>
            <a:pPr marL="342900" indent="-342900">
              <a:buFont typeface="+mj-lt"/>
              <a:buAutoNum type="arabicPeriod"/>
              <a:defRPr/>
            </a:pPr>
            <a:endParaRPr lang="en-GB" b="1" dirty="0"/>
          </a:p>
          <a:p>
            <a:pPr marL="342900" indent="-342900">
              <a:buFont typeface="+mj-lt"/>
              <a:buAutoNum type="arabicPeriod"/>
              <a:defRPr/>
            </a:pPr>
            <a:r>
              <a:rPr lang="en-GB" b="1" dirty="0" smtClean="0"/>
              <a:t>Malawi </a:t>
            </a:r>
            <a:r>
              <a:rPr lang="en-GB" b="1" dirty="0"/>
              <a:t>currently suffers from “Brain Drain” where a large proportion of educated people are leaving the country to find work elsewhere.  What would happen to the wages of a brain surgeon in Malawi as a result of this?  Use economic theory to explain</a:t>
            </a:r>
            <a:r>
              <a:rPr lang="en-GB" b="1" dirty="0" smtClean="0"/>
              <a:t>.</a:t>
            </a:r>
          </a:p>
          <a:p>
            <a:pPr marL="342900" indent="-342900">
              <a:buFont typeface="+mj-lt"/>
              <a:buAutoNum type="arabicPeriod"/>
              <a:defRPr/>
            </a:pPr>
            <a:endParaRPr lang="en-GB" b="1" dirty="0"/>
          </a:p>
          <a:p>
            <a:pPr marL="342900" indent="-342900">
              <a:buFont typeface="+mj-lt"/>
              <a:buAutoNum type="arabicPeriod"/>
              <a:defRPr/>
            </a:pPr>
            <a:r>
              <a:rPr lang="en-GB" b="1" dirty="0" smtClean="0"/>
              <a:t>New information technology means workers in an office are able to complete more tasks in a given period of time.  Explain what might happen to their wages as a result?</a:t>
            </a:r>
          </a:p>
          <a:p>
            <a:pPr marL="342900" indent="-342900">
              <a:buFont typeface="+mj-lt"/>
              <a:buAutoNum type="arabicPeriod"/>
              <a:defRPr/>
            </a:pPr>
            <a:endParaRPr lang="en-GB" b="1" dirty="0"/>
          </a:p>
          <a:p>
            <a:pPr marL="342900" indent="-342900">
              <a:buFont typeface="+mj-lt"/>
              <a:buAutoNum type="arabicPeriod"/>
              <a:defRPr/>
            </a:pPr>
            <a:r>
              <a:rPr lang="en-GB" b="1" dirty="0" smtClean="0"/>
              <a:t>New robotic, artificial intelligence technology would result in there being no need for human teachers by 2072.  Explain what would happen to teachers wages from now until then.</a:t>
            </a:r>
            <a:endParaRPr lang="en-GB" b="1" dirty="0"/>
          </a:p>
        </p:txBody>
      </p:sp>
    </p:spTree>
    <p:extLst>
      <p:ext uri="{BB962C8B-B14F-4D97-AF65-F5344CB8AC3E}">
        <p14:creationId xmlns:p14="http://schemas.microsoft.com/office/powerpoint/2010/main" val="6717751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397565" y="0"/>
            <a:ext cx="8348870" cy="6874236"/>
          </a:xfrm>
          <a:prstGeom prst="rect">
            <a:avLst/>
          </a:prstGeom>
        </p:spPr>
      </p:pic>
    </p:spTree>
    <p:extLst>
      <p:ext uri="{BB962C8B-B14F-4D97-AF65-F5344CB8AC3E}">
        <p14:creationId xmlns:p14="http://schemas.microsoft.com/office/powerpoint/2010/main" val="24857938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797050"/>
          </a:xfrm>
        </p:spPr>
        <p:txBody>
          <a:bodyPr>
            <a:normAutofit fontScale="90000"/>
          </a:bodyPr>
          <a:lstStyle/>
          <a:p>
            <a:pPr eaLnBrk="1" hangingPunct="1"/>
            <a:r>
              <a:rPr lang="en-US" altLang="en-US" b="1" dirty="0" smtClean="0"/>
              <a:t>CLASS DEBATE:</a:t>
            </a:r>
            <a:r>
              <a:rPr lang="en-US" altLang="en-US" sz="3600" b="1" dirty="0" smtClean="0"/>
              <a:t/>
            </a:r>
            <a:br>
              <a:rPr lang="en-US" altLang="en-US" sz="3600" b="1" dirty="0" smtClean="0"/>
            </a:br>
            <a:r>
              <a:rPr lang="en-US" altLang="en-US" sz="3600" b="1" dirty="0" smtClean="0">
                <a:solidFill>
                  <a:srgbClr val="0070C0"/>
                </a:solidFill>
              </a:rPr>
              <a:t>Should David De </a:t>
            </a:r>
            <a:r>
              <a:rPr lang="en-US" altLang="en-US" sz="3600" b="1" dirty="0" err="1" smtClean="0">
                <a:solidFill>
                  <a:srgbClr val="0070C0"/>
                </a:solidFill>
              </a:rPr>
              <a:t>Gea</a:t>
            </a:r>
            <a:r>
              <a:rPr lang="en-US" altLang="en-US" sz="3600" b="1" dirty="0" smtClean="0">
                <a:solidFill>
                  <a:srgbClr val="0070C0"/>
                </a:solidFill>
              </a:rPr>
              <a:t> (Manchester United Goalkeeper) be paid more than a doctor?</a:t>
            </a:r>
            <a:endParaRPr lang="en-GB" altLang="en-US" sz="3600" b="1" dirty="0" smtClean="0">
              <a:solidFill>
                <a:srgbClr val="0070C0"/>
              </a:solidFill>
            </a:endParaRPr>
          </a:p>
        </p:txBody>
      </p:sp>
      <p:sp>
        <p:nvSpPr>
          <p:cNvPr id="4104" name="TextBox 9"/>
          <p:cNvSpPr txBox="1">
            <a:spLocks noChangeArrowheads="1"/>
          </p:cNvSpPr>
          <p:nvPr/>
        </p:nvSpPr>
        <p:spPr bwMode="auto">
          <a:xfrm>
            <a:off x="214313" y="1785938"/>
            <a:ext cx="864393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2"/>
                </a:solidFill>
                <a:latin typeface="Calibri" pitchFamily="34" charset="0"/>
              </a:defRPr>
            </a:lvl1pPr>
            <a:lvl2pPr marL="742950" indent="-285750" eaLnBrk="0" hangingPunct="0">
              <a:defRPr sz="1400">
                <a:solidFill>
                  <a:schemeClr val="tx2"/>
                </a:solidFill>
                <a:latin typeface="Calibri" pitchFamily="34" charset="0"/>
              </a:defRPr>
            </a:lvl2pPr>
            <a:lvl3pPr marL="1143000" indent="-228600" eaLnBrk="0" hangingPunct="0">
              <a:defRPr sz="1400">
                <a:solidFill>
                  <a:schemeClr val="tx2"/>
                </a:solidFill>
                <a:latin typeface="Calibri" pitchFamily="34" charset="0"/>
              </a:defRPr>
            </a:lvl3pPr>
            <a:lvl4pPr marL="1600200" indent="-228600" eaLnBrk="0" hangingPunct="0">
              <a:defRPr sz="1400">
                <a:solidFill>
                  <a:schemeClr val="tx2"/>
                </a:solidFill>
                <a:latin typeface="Calibri" pitchFamily="34" charset="0"/>
              </a:defRPr>
            </a:lvl4pPr>
            <a:lvl5pPr marL="2057400" indent="-228600" eaLnBrk="0" hangingPunct="0">
              <a:defRPr sz="1400">
                <a:solidFill>
                  <a:schemeClr val="tx2"/>
                </a:solidFill>
                <a:latin typeface="Calibri" pitchFamily="34" charset="0"/>
              </a:defRPr>
            </a:lvl5pPr>
            <a:lvl6pPr marL="2514600" indent="-228600" eaLnBrk="0" fontAlgn="base" hangingPunct="0">
              <a:spcBef>
                <a:spcPct val="0"/>
              </a:spcBef>
              <a:spcAft>
                <a:spcPct val="0"/>
              </a:spcAft>
              <a:defRPr sz="1400">
                <a:solidFill>
                  <a:schemeClr val="tx2"/>
                </a:solidFill>
                <a:latin typeface="Calibri" pitchFamily="34" charset="0"/>
              </a:defRPr>
            </a:lvl6pPr>
            <a:lvl7pPr marL="2971800" indent="-228600" eaLnBrk="0" fontAlgn="base" hangingPunct="0">
              <a:spcBef>
                <a:spcPct val="0"/>
              </a:spcBef>
              <a:spcAft>
                <a:spcPct val="0"/>
              </a:spcAft>
              <a:defRPr sz="1400">
                <a:solidFill>
                  <a:schemeClr val="tx2"/>
                </a:solidFill>
                <a:latin typeface="Calibri" pitchFamily="34" charset="0"/>
              </a:defRPr>
            </a:lvl7pPr>
            <a:lvl8pPr marL="3429000" indent="-228600" eaLnBrk="0" fontAlgn="base" hangingPunct="0">
              <a:spcBef>
                <a:spcPct val="0"/>
              </a:spcBef>
              <a:spcAft>
                <a:spcPct val="0"/>
              </a:spcAft>
              <a:defRPr sz="1400">
                <a:solidFill>
                  <a:schemeClr val="tx2"/>
                </a:solidFill>
                <a:latin typeface="Calibri" pitchFamily="34" charset="0"/>
              </a:defRPr>
            </a:lvl8pPr>
            <a:lvl9pPr marL="3886200" indent="-228600" eaLnBrk="0" fontAlgn="base" hangingPunct="0">
              <a:spcBef>
                <a:spcPct val="0"/>
              </a:spcBef>
              <a:spcAft>
                <a:spcPct val="0"/>
              </a:spcAft>
              <a:defRPr sz="1400">
                <a:solidFill>
                  <a:schemeClr val="tx2"/>
                </a:solidFill>
                <a:latin typeface="Calibri" pitchFamily="34" charset="0"/>
              </a:defRPr>
            </a:lvl9pPr>
          </a:lstStyle>
          <a:p>
            <a:pPr eaLnBrk="1" hangingPunct="1"/>
            <a:r>
              <a:rPr lang="en-US" altLang="en-US" sz="1800" b="1" dirty="0"/>
              <a:t>EXERCISE: Think of some opinions and be prepared to back them up with your </a:t>
            </a:r>
            <a:r>
              <a:rPr lang="en-US" altLang="en-US" sz="1800" b="1" dirty="0" smtClean="0"/>
              <a:t>ideas and Economic Theory!</a:t>
            </a:r>
            <a:endParaRPr lang="en-GB" altLang="en-US" sz="1800"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599" y="2638424"/>
            <a:ext cx="2791055" cy="34575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581433"/>
            <a:ext cx="2590800" cy="349852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extBox 1"/>
          <p:cNvSpPr txBox="1"/>
          <p:nvPr/>
        </p:nvSpPr>
        <p:spPr>
          <a:xfrm>
            <a:off x="5555280" y="6278099"/>
            <a:ext cx="1707327" cy="369332"/>
          </a:xfrm>
          <a:prstGeom prst="rect">
            <a:avLst/>
          </a:prstGeom>
          <a:noFill/>
        </p:spPr>
        <p:txBody>
          <a:bodyPr wrap="none" rtlCol="0">
            <a:spAutoFit/>
          </a:bodyPr>
          <a:lstStyle/>
          <a:p>
            <a:r>
              <a:rPr lang="en-GB" b="1" dirty="0" smtClean="0"/>
              <a:t>£2500 per week</a:t>
            </a:r>
            <a:endParaRPr lang="en-GB" b="1" dirty="0"/>
          </a:p>
        </p:txBody>
      </p:sp>
      <p:sp>
        <p:nvSpPr>
          <p:cNvPr id="7" name="TextBox 6"/>
          <p:cNvSpPr txBox="1"/>
          <p:nvPr/>
        </p:nvSpPr>
        <p:spPr>
          <a:xfrm>
            <a:off x="1385788" y="6278099"/>
            <a:ext cx="2000676" cy="369332"/>
          </a:xfrm>
          <a:prstGeom prst="rect">
            <a:avLst/>
          </a:prstGeom>
          <a:noFill/>
        </p:spPr>
        <p:txBody>
          <a:bodyPr wrap="none" rtlCol="0">
            <a:spAutoFit/>
          </a:bodyPr>
          <a:lstStyle/>
          <a:p>
            <a:r>
              <a:rPr lang="en-GB" b="1" dirty="0" smtClean="0"/>
              <a:t>£200,000 per week</a:t>
            </a:r>
            <a:endParaRPr lang="en-GB" b="1" dirty="0"/>
          </a:p>
        </p:txBody>
      </p:sp>
    </p:spTree>
    <p:extLst>
      <p:ext uri="{BB962C8B-B14F-4D97-AF65-F5344CB8AC3E}">
        <p14:creationId xmlns:p14="http://schemas.microsoft.com/office/powerpoint/2010/main" val="218889420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determines wages</a:t>
            </a:r>
            <a:endParaRPr lang="en-US" b="1" dirty="0"/>
          </a:p>
        </p:txBody>
      </p:sp>
      <p:sp>
        <p:nvSpPr>
          <p:cNvPr id="3" name="Content Placeholder 2"/>
          <p:cNvSpPr>
            <a:spLocks noGrp="1"/>
          </p:cNvSpPr>
          <p:nvPr>
            <p:ph idx="1"/>
          </p:nvPr>
        </p:nvSpPr>
        <p:spPr>
          <a:xfrm>
            <a:off x="228600" y="1600200"/>
            <a:ext cx="4267200" cy="5029200"/>
          </a:xfrm>
        </p:spPr>
        <p:txBody>
          <a:bodyPr>
            <a:normAutofit fontScale="55000" lnSpcReduction="20000"/>
          </a:bodyPr>
          <a:lstStyle/>
          <a:p>
            <a:pPr marL="0" indent="0">
              <a:buNone/>
            </a:pPr>
            <a:r>
              <a:rPr lang="en-US" b="1" dirty="0" smtClean="0"/>
              <a:t>Wage determination: Why do some people get paid more than others? (Market Success - Free Market Theory)</a:t>
            </a:r>
          </a:p>
          <a:p>
            <a:r>
              <a:rPr lang="en-US" dirty="0" smtClean="0"/>
              <a:t>Demand changes = MRP Theory (Wage, Price of product and Productivity of </a:t>
            </a:r>
            <a:r>
              <a:rPr lang="en-US" dirty="0" err="1" smtClean="0"/>
              <a:t>Labour</a:t>
            </a:r>
            <a:endParaRPr lang="en-US" dirty="0" smtClean="0"/>
          </a:p>
          <a:p>
            <a:r>
              <a:rPr lang="en-US" dirty="0" smtClean="0"/>
              <a:t>Supply changes (Wage and Non-Monetary Considerations)</a:t>
            </a:r>
          </a:p>
          <a:p>
            <a:r>
              <a:rPr lang="en-US" dirty="0" smtClean="0"/>
              <a:t>If supply of </a:t>
            </a:r>
            <a:r>
              <a:rPr lang="en-US" dirty="0" err="1" smtClean="0"/>
              <a:t>labour</a:t>
            </a:r>
            <a:r>
              <a:rPr lang="en-US" dirty="0" smtClean="0"/>
              <a:t> becomes more inelastic, the wages are likely to be higher</a:t>
            </a:r>
          </a:p>
          <a:p>
            <a:pPr marL="0" indent="0">
              <a:buNone/>
            </a:pPr>
            <a:endParaRPr lang="en-US" dirty="0"/>
          </a:p>
          <a:p>
            <a:pPr marL="0" indent="0">
              <a:buNone/>
            </a:pPr>
            <a:r>
              <a:rPr lang="en-US" b="1" dirty="0" smtClean="0"/>
              <a:t>Other possible reasons (Examples of market failure):</a:t>
            </a:r>
          </a:p>
          <a:p>
            <a:r>
              <a:rPr lang="en-US" dirty="0" smtClean="0"/>
              <a:t>Discrimination against certain social groups</a:t>
            </a:r>
          </a:p>
          <a:p>
            <a:r>
              <a:rPr lang="en-US" dirty="0" smtClean="0"/>
              <a:t>Lack of competition (Monopsony Employers and Monopoly)</a:t>
            </a:r>
          </a:p>
          <a:p>
            <a:r>
              <a:rPr lang="en-US" dirty="0" smtClean="0"/>
              <a:t>Government intervention (minimum wage etc.)</a:t>
            </a:r>
            <a:endParaRPr lang="en-US" dirty="0"/>
          </a:p>
        </p:txBody>
      </p:sp>
      <p:pic>
        <p:nvPicPr>
          <p:cNvPr id="4" name="Picture 3"/>
          <p:cNvPicPr>
            <a:picLocks noChangeAspect="1"/>
          </p:cNvPicPr>
          <p:nvPr/>
        </p:nvPicPr>
        <p:blipFill>
          <a:blip r:embed="rId2"/>
          <a:stretch>
            <a:fillRect/>
          </a:stretch>
        </p:blipFill>
        <p:spPr>
          <a:xfrm>
            <a:off x="4572000" y="2362200"/>
            <a:ext cx="4409274" cy="3349083"/>
          </a:xfrm>
          <a:prstGeom prst="rect">
            <a:avLst/>
          </a:prstGeom>
        </p:spPr>
      </p:pic>
    </p:spTree>
    <p:extLst>
      <p:ext uri="{BB962C8B-B14F-4D97-AF65-F5344CB8AC3E}">
        <p14:creationId xmlns:p14="http://schemas.microsoft.com/office/powerpoint/2010/main" val="37615092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04800"/>
            <a:ext cx="8382000" cy="632460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600" b="1" dirty="0" smtClean="0"/>
              <a:t>END</a:t>
            </a:r>
            <a:endParaRPr lang="en-US" sz="16600" b="1" dirty="0"/>
          </a:p>
        </p:txBody>
      </p:sp>
    </p:spTree>
    <p:extLst>
      <p:ext uri="{BB962C8B-B14F-4D97-AF65-F5344CB8AC3E}">
        <p14:creationId xmlns:p14="http://schemas.microsoft.com/office/powerpoint/2010/main" val="295502568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Perfect Competition .v. Imperfect Competition</a:t>
            </a:r>
            <a:endParaRPr lang="en-GB" b="1" dirty="0"/>
          </a:p>
        </p:txBody>
      </p:sp>
      <p:sp>
        <p:nvSpPr>
          <p:cNvPr id="3" name="Content Placeholder 2"/>
          <p:cNvSpPr>
            <a:spLocks noGrp="1"/>
          </p:cNvSpPr>
          <p:nvPr>
            <p:ph idx="1"/>
          </p:nvPr>
        </p:nvSpPr>
        <p:spPr/>
        <p:txBody>
          <a:bodyPr>
            <a:normAutofit fontScale="85000" lnSpcReduction="10000"/>
          </a:bodyPr>
          <a:lstStyle/>
          <a:p>
            <a:pPr lvl="1"/>
            <a:r>
              <a:rPr lang="en-US" dirty="0"/>
              <a:t>Q: Is the </a:t>
            </a:r>
            <a:r>
              <a:rPr lang="en-US" dirty="0" err="1"/>
              <a:t>labour</a:t>
            </a:r>
            <a:r>
              <a:rPr lang="en-US" dirty="0"/>
              <a:t> market for </a:t>
            </a:r>
            <a:r>
              <a:rPr lang="en-US" dirty="0" err="1"/>
              <a:t>Godalming</a:t>
            </a:r>
            <a:r>
              <a:rPr lang="en-US" dirty="0"/>
              <a:t> College teachers and Sainsbury’s checkout workers perfectly competitive?  Explain your answer.</a:t>
            </a:r>
          </a:p>
          <a:p>
            <a:pPr lvl="2"/>
            <a:r>
              <a:rPr lang="en-US" dirty="0"/>
              <a:t>A: NO!  Economics teachers face an employer with some ‘monopsony power’. Over the past 2 years, we have increased our number of Economics students and this year significantly and so why have Economics teachers not had their pay increased?  Lots of Economics teachers are also affiliated with Trade Unions.  Equally, you might argue that Waitrose checkout staff are not able to transfer into any other job (you might say that about Economics teachers as well!).  Also, do Waitrose staff have limited substitutes in terms of supplying their </a:t>
            </a:r>
            <a:r>
              <a:rPr lang="en-US" dirty="0" err="1"/>
              <a:t>labour</a:t>
            </a:r>
            <a:r>
              <a:rPr lang="en-US" dirty="0"/>
              <a:t> like Economics teachers?</a:t>
            </a:r>
          </a:p>
          <a:p>
            <a:pPr lvl="1"/>
            <a:r>
              <a:rPr lang="en-US" dirty="0" smtClean="0"/>
              <a:t>Perfectly </a:t>
            </a:r>
            <a:r>
              <a:rPr lang="en-US" dirty="0"/>
              <a:t>Competitive .v. Imperfectly Competitive</a:t>
            </a:r>
          </a:p>
          <a:p>
            <a:pPr lvl="1"/>
            <a:r>
              <a:rPr lang="en-US" dirty="0"/>
              <a:t>Concept of Monopoly and Monopsony</a:t>
            </a:r>
          </a:p>
          <a:p>
            <a:endParaRPr lang="en-GB" dirty="0"/>
          </a:p>
        </p:txBody>
      </p:sp>
    </p:spTree>
    <p:extLst>
      <p:ext uri="{BB962C8B-B14F-4D97-AF65-F5344CB8AC3E}">
        <p14:creationId xmlns:p14="http://schemas.microsoft.com/office/powerpoint/2010/main" val="23409371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Perfectly Competitive Labour Markets</a:t>
            </a:r>
            <a:br>
              <a:rPr lang="en-GB" b="1" dirty="0" smtClean="0"/>
            </a:br>
            <a:r>
              <a:rPr lang="en-GB" sz="3600" b="1" dirty="0" smtClean="0">
                <a:solidFill>
                  <a:srgbClr val="FF0000"/>
                </a:solidFill>
              </a:rPr>
              <a:t>Key Assumptions of MRP Theory</a:t>
            </a:r>
            <a:endParaRPr lang="en-GB" sz="3600" b="1"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1343025" y="2133600"/>
            <a:ext cx="6457950" cy="3514725"/>
          </a:xfrm>
          <a:prstGeom prst="rect">
            <a:avLst/>
          </a:prstGeom>
        </p:spPr>
      </p:pic>
    </p:spTree>
    <p:extLst>
      <p:ext uri="{BB962C8B-B14F-4D97-AF65-F5344CB8AC3E}">
        <p14:creationId xmlns:p14="http://schemas.microsoft.com/office/powerpoint/2010/main" val="5262614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RWS17: Wage Determination</a:t>
            </a:r>
            <a:br>
              <a:rPr lang="en-US" b="1" dirty="0" smtClean="0"/>
            </a:br>
            <a:r>
              <a:rPr lang="en-US" sz="2000" b="1" dirty="0" err="1" smtClean="0">
                <a:solidFill>
                  <a:srgbClr val="FF0000"/>
                </a:solidFill>
              </a:rPr>
              <a:t>Labour</a:t>
            </a:r>
            <a:r>
              <a:rPr lang="en-US" sz="2000" b="1" dirty="0" smtClean="0">
                <a:solidFill>
                  <a:srgbClr val="FF0000"/>
                </a:solidFill>
              </a:rPr>
              <a:t> Demand and </a:t>
            </a:r>
            <a:r>
              <a:rPr lang="en-US" sz="2000" b="1" dirty="0" err="1" smtClean="0">
                <a:solidFill>
                  <a:srgbClr val="FF0000"/>
                </a:solidFill>
              </a:rPr>
              <a:t>Labour</a:t>
            </a:r>
            <a:r>
              <a:rPr lang="en-US" sz="2000" b="1" dirty="0" smtClean="0">
                <a:solidFill>
                  <a:srgbClr val="FF0000"/>
                </a:solidFill>
              </a:rPr>
              <a:t> Supply for a Perfectly Competitive Firm and Market</a:t>
            </a:r>
            <a:endParaRPr lang="en-US" sz="2000" b="1" dirty="0">
              <a:solidFill>
                <a:srgbClr val="FF0000"/>
              </a:solidFill>
            </a:endParaRPr>
          </a:p>
        </p:txBody>
      </p:sp>
      <p:pic>
        <p:nvPicPr>
          <p:cNvPr id="7" name="Content Placeholder 6"/>
          <p:cNvPicPr>
            <a:picLocks noGrp="1" noChangeAspect="1"/>
          </p:cNvPicPr>
          <p:nvPr>
            <p:ph idx="1"/>
          </p:nvPr>
        </p:nvPicPr>
        <p:blipFill>
          <a:blip r:embed="rId2"/>
          <a:stretch>
            <a:fillRect/>
          </a:stretch>
        </p:blipFill>
        <p:spPr>
          <a:xfrm>
            <a:off x="1333500" y="2134394"/>
            <a:ext cx="6477000" cy="3457575"/>
          </a:xfrm>
          <a:prstGeom prst="rect">
            <a:avLst/>
          </a:prstGeom>
        </p:spPr>
      </p:pic>
    </p:spTree>
    <p:extLst>
      <p:ext uri="{BB962C8B-B14F-4D97-AF65-F5344CB8AC3E}">
        <p14:creationId xmlns:p14="http://schemas.microsoft.com/office/powerpoint/2010/main" val="34327910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859"/>
            <a:ext cx="8229600" cy="1143000"/>
          </a:xfrm>
        </p:spPr>
        <p:txBody>
          <a:bodyPr>
            <a:normAutofit/>
          </a:bodyPr>
          <a:lstStyle/>
          <a:p>
            <a:r>
              <a:rPr lang="en-US" b="1" dirty="0" err="1" smtClean="0"/>
              <a:t>Labour</a:t>
            </a:r>
            <a:r>
              <a:rPr lang="en-US" b="1" dirty="0" smtClean="0"/>
              <a:t> Supply</a:t>
            </a:r>
            <a:br>
              <a:rPr lang="en-US" b="1" dirty="0" smtClean="0"/>
            </a:br>
            <a:r>
              <a:rPr lang="en-US" sz="2200" b="1" dirty="0" smtClean="0">
                <a:solidFill>
                  <a:srgbClr val="FF0000"/>
                </a:solidFill>
              </a:rPr>
              <a:t>(using whiteboards!!)</a:t>
            </a:r>
            <a:endParaRPr lang="en-US" b="1" dirty="0">
              <a:solidFill>
                <a:srgbClr val="FF0000"/>
              </a:solidFill>
            </a:endParaRPr>
          </a:p>
        </p:txBody>
      </p:sp>
      <p:sp>
        <p:nvSpPr>
          <p:cNvPr id="3" name="Content Placeholder 2"/>
          <p:cNvSpPr>
            <a:spLocks noGrp="1"/>
          </p:cNvSpPr>
          <p:nvPr>
            <p:ph idx="1"/>
          </p:nvPr>
        </p:nvSpPr>
        <p:spPr>
          <a:xfrm>
            <a:off x="152400" y="1219200"/>
            <a:ext cx="8763000" cy="5410200"/>
          </a:xfrm>
        </p:spPr>
        <p:txBody>
          <a:bodyPr>
            <a:normAutofit fontScale="85000" lnSpcReduction="20000"/>
          </a:bodyPr>
          <a:lstStyle/>
          <a:p>
            <a:r>
              <a:rPr lang="en-US" b="1" dirty="0" smtClean="0"/>
              <a:t>Who’s supplying?</a:t>
            </a:r>
          </a:p>
          <a:p>
            <a:r>
              <a:rPr lang="en-US" b="1" dirty="0" smtClean="0"/>
              <a:t>What does the supply curve look like for:</a:t>
            </a:r>
          </a:p>
          <a:p>
            <a:pPr lvl="1"/>
            <a:r>
              <a:rPr lang="en-US" dirty="0" smtClean="0"/>
              <a:t>The industry?</a:t>
            </a:r>
          </a:p>
          <a:p>
            <a:pPr lvl="1"/>
            <a:r>
              <a:rPr lang="en-US" dirty="0" smtClean="0"/>
              <a:t>The firm?</a:t>
            </a:r>
          </a:p>
          <a:p>
            <a:r>
              <a:rPr lang="en-US" b="1" dirty="0" smtClean="0"/>
              <a:t>Why might there be a movement along the supply curve?</a:t>
            </a:r>
          </a:p>
          <a:p>
            <a:pPr lvl="1"/>
            <a:r>
              <a:rPr lang="en-US" dirty="0" smtClean="0"/>
              <a:t>Wages</a:t>
            </a:r>
          </a:p>
          <a:p>
            <a:r>
              <a:rPr lang="en-US" b="1" dirty="0" smtClean="0"/>
              <a:t>Why might there be a shift in the supply curve?</a:t>
            </a:r>
          </a:p>
          <a:p>
            <a:pPr lvl="1"/>
            <a:r>
              <a:rPr lang="en-US" dirty="0" smtClean="0"/>
              <a:t>Expertise</a:t>
            </a:r>
          </a:p>
          <a:p>
            <a:pPr lvl="1"/>
            <a:r>
              <a:rPr lang="en-US" dirty="0" smtClean="0"/>
              <a:t>Job Welfare/Preference</a:t>
            </a:r>
          </a:p>
          <a:p>
            <a:r>
              <a:rPr lang="en-US" b="1" dirty="0" smtClean="0"/>
              <a:t>Different </a:t>
            </a:r>
            <a:r>
              <a:rPr lang="en-US" b="1" dirty="0"/>
              <a:t>types of supply curve</a:t>
            </a:r>
          </a:p>
          <a:p>
            <a:pPr lvl="1"/>
            <a:r>
              <a:rPr lang="en-US" dirty="0"/>
              <a:t>Market (upward sloping) </a:t>
            </a:r>
          </a:p>
          <a:p>
            <a:pPr lvl="1"/>
            <a:r>
              <a:rPr lang="en-US" dirty="0"/>
              <a:t>Individual (backward bending), the opportunity cost of working and substitution and income effects</a:t>
            </a:r>
          </a:p>
          <a:p>
            <a:pPr lvl="1"/>
            <a:endParaRPr lang="en-US" dirty="0" smtClean="0"/>
          </a:p>
          <a:p>
            <a:pPr lvl="1"/>
            <a:endParaRPr lang="en-US" dirty="0"/>
          </a:p>
        </p:txBody>
      </p:sp>
    </p:spTree>
    <p:extLst>
      <p:ext uri="{BB962C8B-B14F-4D97-AF65-F5344CB8AC3E}">
        <p14:creationId xmlns:p14="http://schemas.microsoft.com/office/powerpoint/2010/main" val="3105777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285750" y="0"/>
            <a:ext cx="8569325" cy="1371600"/>
          </a:xfrm>
        </p:spPr>
        <p:txBody>
          <a:bodyPr>
            <a:normAutofit/>
          </a:bodyPr>
          <a:lstStyle/>
          <a:p>
            <a:pPr eaLnBrk="1" hangingPunct="1"/>
            <a:r>
              <a:rPr lang="en-GB" altLang="en-US" sz="3600" b="1" dirty="0" smtClean="0">
                <a:solidFill>
                  <a:srgbClr val="0070C0"/>
                </a:solidFill>
              </a:rPr>
              <a:t>Labour Supply for the Market</a:t>
            </a:r>
          </a:p>
        </p:txBody>
      </p:sp>
      <p:cxnSp>
        <p:nvCxnSpPr>
          <p:cNvPr id="6" name="Straight Connector 5"/>
          <p:cNvCxnSpPr/>
          <p:nvPr/>
        </p:nvCxnSpPr>
        <p:spPr bwMode="auto">
          <a:xfrm rot="5400000">
            <a:off x="-1428750" y="3857626"/>
            <a:ext cx="4143375"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8" name="Straight Connector 7"/>
          <p:cNvCxnSpPr/>
          <p:nvPr/>
        </p:nvCxnSpPr>
        <p:spPr bwMode="auto">
          <a:xfrm>
            <a:off x="642938" y="5929313"/>
            <a:ext cx="457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8197" name="TextBox 8"/>
          <p:cNvSpPr txBox="1">
            <a:spLocks noChangeArrowheads="1"/>
          </p:cNvSpPr>
          <p:nvPr/>
        </p:nvSpPr>
        <p:spPr bwMode="auto">
          <a:xfrm rot="-5400000">
            <a:off x="-78581" y="1935956"/>
            <a:ext cx="8128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2"/>
                </a:solidFill>
                <a:latin typeface="Calibri" pitchFamily="34" charset="0"/>
              </a:defRPr>
            </a:lvl1pPr>
            <a:lvl2pPr marL="742950" indent="-285750" eaLnBrk="0" hangingPunct="0">
              <a:defRPr sz="1400">
                <a:solidFill>
                  <a:schemeClr val="tx2"/>
                </a:solidFill>
                <a:latin typeface="Calibri" pitchFamily="34" charset="0"/>
              </a:defRPr>
            </a:lvl2pPr>
            <a:lvl3pPr marL="1143000" indent="-228600" eaLnBrk="0" hangingPunct="0">
              <a:defRPr sz="1400">
                <a:solidFill>
                  <a:schemeClr val="tx2"/>
                </a:solidFill>
                <a:latin typeface="Calibri" pitchFamily="34" charset="0"/>
              </a:defRPr>
            </a:lvl3pPr>
            <a:lvl4pPr marL="1600200" indent="-228600" eaLnBrk="0" hangingPunct="0">
              <a:defRPr sz="1400">
                <a:solidFill>
                  <a:schemeClr val="tx2"/>
                </a:solidFill>
                <a:latin typeface="Calibri" pitchFamily="34" charset="0"/>
              </a:defRPr>
            </a:lvl4pPr>
            <a:lvl5pPr marL="2057400" indent="-228600" eaLnBrk="0" hangingPunct="0">
              <a:defRPr sz="1400">
                <a:solidFill>
                  <a:schemeClr val="tx2"/>
                </a:solidFill>
                <a:latin typeface="Calibri" pitchFamily="34" charset="0"/>
              </a:defRPr>
            </a:lvl5pPr>
            <a:lvl6pPr marL="2514600" indent="-228600" eaLnBrk="0" fontAlgn="base" hangingPunct="0">
              <a:spcBef>
                <a:spcPct val="0"/>
              </a:spcBef>
              <a:spcAft>
                <a:spcPct val="0"/>
              </a:spcAft>
              <a:defRPr sz="1400">
                <a:solidFill>
                  <a:schemeClr val="tx2"/>
                </a:solidFill>
                <a:latin typeface="Calibri" pitchFamily="34" charset="0"/>
              </a:defRPr>
            </a:lvl6pPr>
            <a:lvl7pPr marL="2971800" indent="-228600" eaLnBrk="0" fontAlgn="base" hangingPunct="0">
              <a:spcBef>
                <a:spcPct val="0"/>
              </a:spcBef>
              <a:spcAft>
                <a:spcPct val="0"/>
              </a:spcAft>
              <a:defRPr sz="1400">
                <a:solidFill>
                  <a:schemeClr val="tx2"/>
                </a:solidFill>
                <a:latin typeface="Calibri" pitchFamily="34" charset="0"/>
              </a:defRPr>
            </a:lvl7pPr>
            <a:lvl8pPr marL="3429000" indent="-228600" eaLnBrk="0" fontAlgn="base" hangingPunct="0">
              <a:spcBef>
                <a:spcPct val="0"/>
              </a:spcBef>
              <a:spcAft>
                <a:spcPct val="0"/>
              </a:spcAft>
              <a:defRPr sz="1400">
                <a:solidFill>
                  <a:schemeClr val="tx2"/>
                </a:solidFill>
                <a:latin typeface="Calibri" pitchFamily="34" charset="0"/>
              </a:defRPr>
            </a:lvl8pPr>
            <a:lvl9pPr marL="3886200" indent="-228600" eaLnBrk="0" fontAlgn="base" hangingPunct="0">
              <a:spcBef>
                <a:spcPct val="0"/>
              </a:spcBef>
              <a:spcAft>
                <a:spcPct val="0"/>
              </a:spcAft>
              <a:defRPr sz="1400">
                <a:solidFill>
                  <a:schemeClr val="tx2"/>
                </a:solidFill>
                <a:latin typeface="Calibri" pitchFamily="34" charset="0"/>
              </a:defRPr>
            </a:lvl9pPr>
          </a:lstStyle>
          <a:p>
            <a:pPr eaLnBrk="1" hangingPunct="1"/>
            <a:r>
              <a:rPr lang="en-US" altLang="en-US" sz="1800" b="1"/>
              <a:t>Wages</a:t>
            </a:r>
            <a:endParaRPr lang="en-GB" altLang="en-US" sz="1800" b="1"/>
          </a:p>
        </p:txBody>
      </p:sp>
      <p:sp>
        <p:nvSpPr>
          <p:cNvPr id="8198" name="TextBox 9"/>
          <p:cNvSpPr txBox="1">
            <a:spLocks noChangeArrowheads="1"/>
          </p:cNvSpPr>
          <p:nvPr/>
        </p:nvSpPr>
        <p:spPr bwMode="auto">
          <a:xfrm>
            <a:off x="3429000" y="5500688"/>
            <a:ext cx="191135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2"/>
                </a:solidFill>
                <a:latin typeface="Calibri" pitchFamily="34" charset="0"/>
              </a:defRPr>
            </a:lvl1pPr>
            <a:lvl2pPr marL="742950" indent="-285750" eaLnBrk="0" hangingPunct="0">
              <a:defRPr sz="1400">
                <a:solidFill>
                  <a:schemeClr val="tx2"/>
                </a:solidFill>
                <a:latin typeface="Calibri" pitchFamily="34" charset="0"/>
              </a:defRPr>
            </a:lvl2pPr>
            <a:lvl3pPr marL="1143000" indent="-228600" eaLnBrk="0" hangingPunct="0">
              <a:defRPr sz="1400">
                <a:solidFill>
                  <a:schemeClr val="tx2"/>
                </a:solidFill>
                <a:latin typeface="Calibri" pitchFamily="34" charset="0"/>
              </a:defRPr>
            </a:lvl3pPr>
            <a:lvl4pPr marL="1600200" indent="-228600" eaLnBrk="0" hangingPunct="0">
              <a:defRPr sz="1400">
                <a:solidFill>
                  <a:schemeClr val="tx2"/>
                </a:solidFill>
                <a:latin typeface="Calibri" pitchFamily="34" charset="0"/>
              </a:defRPr>
            </a:lvl4pPr>
            <a:lvl5pPr marL="2057400" indent="-228600" eaLnBrk="0" hangingPunct="0">
              <a:defRPr sz="1400">
                <a:solidFill>
                  <a:schemeClr val="tx2"/>
                </a:solidFill>
                <a:latin typeface="Calibri" pitchFamily="34" charset="0"/>
              </a:defRPr>
            </a:lvl5pPr>
            <a:lvl6pPr marL="2514600" indent="-228600" eaLnBrk="0" fontAlgn="base" hangingPunct="0">
              <a:spcBef>
                <a:spcPct val="0"/>
              </a:spcBef>
              <a:spcAft>
                <a:spcPct val="0"/>
              </a:spcAft>
              <a:defRPr sz="1400">
                <a:solidFill>
                  <a:schemeClr val="tx2"/>
                </a:solidFill>
                <a:latin typeface="Calibri" pitchFamily="34" charset="0"/>
              </a:defRPr>
            </a:lvl6pPr>
            <a:lvl7pPr marL="2971800" indent="-228600" eaLnBrk="0" fontAlgn="base" hangingPunct="0">
              <a:spcBef>
                <a:spcPct val="0"/>
              </a:spcBef>
              <a:spcAft>
                <a:spcPct val="0"/>
              </a:spcAft>
              <a:defRPr sz="1400">
                <a:solidFill>
                  <a:schemeClr val="tx2"/>
                </a:solidFill>
                <a:latin typeface="Calibri" pitchFamily="34" charset="0"/>
              </a:defRPr>
            </a:lvl7pPr>
            <a:lvl8pPr marL="3429000" indent="-228600" eaLnBrk="0" fontAlgn="base" hangingPunct="0">
              <a:spcBef>
                <a:spcPct val="0"/>
              </a:spcBef>
              <a:spcAft>
                <a:spcPct val="0"/>
              </a:spcAft>
              <a:defRPr sz="1400">
                <a:solidFill>
                  <a:schemeClr val="tx2"/>
                </a:solidFill>
                <a:latin typeface="Calibri" pitchFamily="34" charset="0"/>
              </a:defRPr>
            </a:lvl8pPr>
            <a:lvl9pPr marL="3886200" indent="-228600" eaLnBrk="0" fontAlgn="base" hangingPunct="0">
              <a:spcBef>
                <a:spcPct val="0"/>
              </a:spcBef>
              <a:spcAft>
                <a:spcPct val="0"/>
              </a:spcAft>
              <a:defRPr sz="1400">
                <a:solidFill>
                  <a:schemeClr val="tx2"/>
                </a:solidFill>
                <a:latin typeface="Calibri" pitchFamily="34" charset="0"/>
              </a:defRPr>
            </a:lvl9pPr>
          </a:lstStyle>
          <a:p>
            <a:pPr eaLnBrk="1" hangingPunct="1"/>
            <a:r>
              <a:rPr lang="en-US" altLang="en-US" sz="1800" b="1"/>
              <a:t>Quantity Supplied</a:t>
            </a:r>
            <a:endParaRPr lang="en-GB" altLang="en-US" sz="1800" b="1"/>
          </a:p>
        </p:txBody>
      </p:sp>
      <p:sp>
        <p:nvSpPr>
          <p:cNvPr id="8199" name="TextBox 10"/>
          <p:cNvSpPr txBox="1">
            <a:spLocks noChangeArrowheads="1"/>
          </p:cNvSpPr>
          <p:nvPr/>
        </p:nvSpPr>
        <p:spPr bwMode="auto">
          <a:xfrm>
            <a:off x="4572000" y="2214563"/>
            <a:ext cx="373063"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2"/>
                </a:solidFill>
                <a:latin typeface="Calibri" pitchFamily="34" charset="0"/>
              </a:defRPr>
            </a:lvl1pPr>
            <a:lvl2pPr marL="742950" indent="-285750" eaLnBrk="0" hangingPunct="0">
              <a:defRPr sz="1400">
                <a:solidFill>
                  <a:schemeClr val="tx2"/>
                </a:solidFill>
                <a:latin typeface="Calibri" pitchFamily="34" charset="0"/>
              </a:defRPr>
            </a:lvl2pPr>
            <a:lvl3pPr marL="1143000" indent="-228600" eaLnBrk="0" hangingPunct="0">
              <a:defRPr sz="1400">
                <a:solidFill>
                  <a:schemeClr val="tx2"/>
                </a:solidFill>
                <a:latin typeface="Calibri" pitchFamily="34" charset="0"/>
              </a:defRPr>
            </a:lvl3pPr>
            <a:lvl4pPr marL="1600200" indent="-228600" eaLnBrk="0" hangingPunct="0">
              <a:defRPr sz="1400">
                <a:solidFill>
                  <a:schemeClr val="tx2"/>
                </a:solidFill>
                <a:latin typeface="Calibri" pitchFamily="34" charset="0"/>
              </a:defRPr>
            </a:lvl4pPr>
            <a:lvl5pPr marL="2057400" indent="-228600" eaLnBrk="0" hangingPunct="0">
              <a:defRPr sz="1400">
                <a:solidFill>
                  <a:schemeClr val="tx2"/>
                </a:solidFill>
                <a:latin typeface="Calibri" pitchFamily="34" charset="0"/>
              </a:defRPr>
            </a:lvl5pPr>
            <a:lvl6pPr marL="2514600" indent="-228600" eaLnBrk="0" fontAlgn="base" hangingPunct="0">
              <a:spcBef>
                <a:spcPct val="0"/>
              </a:spcBef>
              <a:spcAft>
                <a:spcPct val="0"/>
              </a:spcAft>
              <a:defRPr sz="1400">
                <a:solidFill>
                  <a:schemeClr val="tx2"/>
                </a:solidFill>
                <a:latin typeface="Calibri" pitchFamily="34" charset="0"/>
              </a:defRPr>
            </a:lvl6pPr>
            <a:lvl7pPr marL="2971800" indent="-228600" eaLnBrk="0" fontAlgn="base" hangingPunct="0">
              <a:spcBef>
                <a:spcPct val="0"/>
              </a:spcBef>
              <a:spcAft>
                <a:spcPct val="0"/>
              </a:spcAft>
              <a:defRPr sz="1400">
                <a:solidFill>
                  <a:schemeClr val="tx2"/>
                </a:solidFill>
                <a:latin typeface="Calibri" pitchFamily="34" charset="0"/>
              </a:defRPr>
            </a:lvl7pPr>
            <a:lvl8pPr marL="3429000" indent="-228600" eaLnBrk="0" fontAlgn="base" hangingPunct="0">
              <a:spcBef>
                <a:spcPct val="0"/>
              </a:spcBef>
              <a:spcAft>
                <a:spcPct val="0"/>
              </a:spcAft>
              <a:defRPr sz="1400">
                <a:solidFill>
                  <a:schemeClr val="tx2"/>
                </a:solidFill>
                <a:latin typeface="Calibri" pitchFamily="34" charset="0"/>
              </a:defRPr>
            </a:lvl8pPr>
            <a:lvl9pPr marL="3886200" indent="-228600" eaLnBrk="0" fontAlgn="base" hangingPunct="0">
              <a:spcBef>
                <a:spcPct val="0"/>
              </a:spcBef>
              <a:spcAft>
                <a:spcPct val="0"/>
              </a:spcAft>
              <a:defRPr sz="1400">
                <a:solidFill>
                  <a:schemeClr val="tx2"/>
                </a:solidFill>
                <a:latin typeface="Calibri" pitchFamily="34" charset="0"/>
              </a:defRPr>
            </a:lvl9pPr>
          </a:lstStyle>
          <a:p>
            <a:pPr eaLnBrk="1" hangingPunct="1"/>
            <a:r>
              <a:rPr lang="en-US" altLang="en-US" sz="1800" b="1"/>
              <a:t>Ls</a:t>
            </a:r>
            <a:endParaRPr lang="en-GB" altLang="en-US" sz="1800" b="1"/>
          </a:p>
        </p:txBody>
      </p:sp>
      <p:cxnSp>
        <p:nvCxnSpPr>
          <p:cNvPr id="15" name="Straight Connector 14"/>
          <p:cNvCxnSpPr>
            <a:cxnSpLocks noChangeShapeType="1"/>
          </p:cNvCxnSpPr>
          <p:nvPr/>
        </p:nvCxnSpPr>
        <p:spPr bwMode="auto">
          <a:xfrm>
            <a:off x="642938" y="4071938"/>
            <a:ext cx="2143125" cy="0"/>
          </a:xfrm>
          <a:prstGeom prst="line">
            <a:avLst/>
          </a:prstGeom>
          <a:noFill/>
          <a:ln w="9525" algn="ctr">
            <a:solidFill>
              <a:schemeClr val="tx1"/>
            </a:solidFill>
            <a:prstDash val="dash"/>
            <a:round/>
            <a:headEnd/>
            <a:tailEnd/>
          </a:ln>
          <a:extLst>
            <a:ext uri="{909E8E84-426E-40dd-AFC4-6F175D3DCCD1}">
              <a14:hiddenFill xmlns="" xmlns:a14="http://schemas.microsoft.com/office/drawing/2010/main">
                <a:noFill/>
              </a14:hiddenFill>
            </a:ext>
          </a:extLst>
        </p:spPr>
      </p:cxnSp>
      <p:cxnSp>
        <p:nvCxnSpPr>
          <p:cNvPr id="17" name="Straight Connector 16"/>
          <p:cNvCxnSpPr>
            <a:cxnSpLocks noChangeShapeType="1"/>
          </p:cNvCxnSpPr>
          <p:nvPr/>
        </p:nvCxnSpPr>
        <p:spPr bwMode="auto">
          <a:xfrm rot="5400000">
            <a:off x="1857375" y="5000626"/>
            <a:ext cx="1857375" cy="0"/>
          </a:xfrm>
          <a:prstGeom prst="line">
            <a:avLst/>
          </a:prstGeom>
          <a:noFill/>
          <a:ln w="9525" algn="ctr">
            <a:solidFill>
              <a:schemeClr val="tx1"/>
            </a:solidFill>
            <a:prstDash val="dash"/>
            <a:round/>
            <a:headEnd/>
            <a:tailEnd/>
          </a:ln>
          <a:extLst>
            <a:ext uri="{909E8E84-426E-40dd-AFC4-6F175D3DCCD1}">
              <a14:hiddenFill xmlns="" xmlns:a14="http://schemas.microsoft.com/office/drawing/2010/main">
                <a:noFill/>
              </a14:hiddenFill>
            </a:ext>
          </a:extLst>
        </p:spPr>
      </p:cxnSp>
      <p:cxnSp>
        <p:nvCxnSpPr>
          <p:cNvPr id="20" name="Straight Connector 19"/>
          <p:cNvCxnSpPr>
            <a:cxnSpLocks noChangeShapeType="1"/>
          </p:cNvCxnSpPr>
          <p:nvPr/>
        </p:nvCxnSpPr>
        <p:spPr bwMode="auto">
          <a:xfrm>
            <a:off x="642938" y="3500438"/>
            <a:ext cx="2786062" cy="0"/>
          </a:xfrm>
          <a:prstGeom prst="line">
            <a:avLst/>
          </a:prstGeom>
          <a:noFill/>
          <a:ln w="9525" algn="ctr">
            <a:solidFill>
              <a:schemeClr val="tx1"/>
            </a:solidFill>
            <a:prstDash val="dash"/>
            <a:round/>
            <a:headEnd/>
            <a:tailEnd/>
          </a:ln>
          <a:extLst>
            <a:ext uri="{909E8E84-426E-40dd-AFC4-6F175D3DCCD1}">
              <a14:hiddenFill xmlns="" xmlns:a14="http://schemas.microsoft.com/office/drawing/2010/main">
                <a:noFill/>
              </a14:hiddenFill>
            </a:ext>
          </a:extLst>
        </p:spPr>
      </p:cxnSp>
      <p:cxnSp>
        <p:nvCxnSpPr>
          <p:cNvPr id="22" name="Straight Connector 21"/>
          <p:cNvCxnSpPr>
            <a:cxnSpLocks noChangeShapeType="1"/>
          </p:cNvCxnSpPr>
          <p:nvPr/>
        </p:nvCxnSpPr>
        <p:spPr bwMode="auto">
          <a:xfrm rot="5400000">
            <a:off x="2214562" y="4714876"/>
            <a:ext cx="2428875" cy="0"/>
          </a:xfrm>
          <a:prstGeom prst="line">
            <a:avLst/>
          </a:prstGeom>
          <a:noFill/>
          <a:ln w="9525" algn="ctr">
            <a:solidFill>
              <a:schemeClr val="tx1"/>
            </a:solidFill>
            <a:prstDash val="dash"/>
            <a:round/>
            <a:headEnd/>
            <a:tailEnd/>
          </a:ln>
          <a:extLst>
            <a:ext uri="{909E8E84-426E-40dd-AFC4-6F175D3DCCD1}">
              <a14:hiddenFill xmlns="" xmlns:a14="http://schemas.microsoft.com/office/drawing/2010/main">
                <a:noFill/>
              </a14:hiddenFill>
            </a:ext>
          </a:extLst>
        </p:spPr>
      </p:cxnSp>
      <p:cxnSp>
        <p:nvCxnSpPr>
          <p:cNvPr id="13" name="Straight Connector 12"/>
          <p:cNvCxnSpPr/>
          <p:nvPr/>
        </p:nvCxnSpPr>
        <p:spPr bwMode="auto">
          <a:xfrm flipV="1">
            <a:off x="1071563" y="2500313"/>
            <a:ext cx="3500437" cy="3143250"/>
          </a:xfrm>
          <a:prstGeom prst="line">
            <a:avLst/>
          </a:prstGeom>
          <a:ln>
            <a:solidFill>
              <a:srgbClr val="FF0000"/>
            </a:solidFill>
            <a:headEnd type="none" w="med" len="med"/>
            <a:tailEnd type="none" w="med" len="med"/>
          </a:ln>
        </p:spPr>
        <p:style>
          <a:lnRef idx="2">
            <a:schemeClr val="accent6"/>
          </a:lnRef>
          <a:fillRef idx="0">
            <a:schemeClr val="accent6"/>
          </a:fillRef>
          <a:effectRef idx="1">
            <a:schemeClr val="accent6"/>
          </a:effectRef>
          <a:fontRef idx="minor">
            <a:schemeClr val="tx1"/>
          </a:fontRef>
        </p:style>
      </p:cxnSp>
      <p:sp>
        <p:nvSpPr>
          <p:cNvPr id="24" name="TextBox 23"/>
          <p:cNvSpPr txBox="1">
            <a:spLocks noChangeArrowheads="1"/>
          </p:cNvSpPr>
          <p:nvPr/>
        </p:nvSpPr>
        <p:spPr bwMode="auto">
          <a:xfrm>
            <a:off x="142875" y="3857625"/>
            <a:ext cx="48577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2"/>
                </a:solidFill>
                <a:latin typeface="Calibri" pitchFamily="34" charset="0"/>
              </a:defRPr>
            </a:lvl1pPr>
            <a:lvl2pPr marL="742950" indent="-285750" eaLnBrk="0" hangingPunct="0">
              <a:defRPr sz="1400">
                <a:solidFill>
                  <a:schemeClr val="tx2"/>
                </a:solidFill>
                <a:latin typeface="Calibri" pitchFamily="34" charset="0"/>
              </a:defRPr>
            </a:lvl2pPr>
            <a:lvl3pPr marL="1143000" indent="-228600" eaLnBrk="0" hangingPunct="0">
              <a:defRPr sz="1400">
                <a:solidFill>
                  <a:schemeClr val="tx2"/>
                </a:solidFill>
                <a:latin typeface="Calibri" pitchFamily="34" charset="0"/>
              </a:defRPr>
            </a:lvl3pPr>
            <a:lvl4pPr marL="1600200" indent="-228600" eaLnBrk="0" hangingPunct="0">
              <a:defRPr sz="1400">
                <a:solidFill>
                  <a:schemeClr val="tx2"/>
                </a:solidFill>
                <a:latin typeface="Calibri" pitchFamily="34" charset="0"/>
              </a:defRPr>
            </a:lvl4pPr>
            <a:lvl5pPr marL="2057400" indent="-228600" eaLnBrk="0" hangingPunct="0">
              <a:defRPr sz="1400">
                <a:solidFill>
                  <a:schemeClr val="tx2"/>
                </a:solidFill>
                <a:latin typeface="Calibri" pitchFamily="34" charset="0"/>
              </a:defRPr>
            </a:lvl5pPr>
            <a:lvl6pPr marL="2514600" indent="-228600" eaLnBrk="0" fontAlgn="base" hangingPunct="0">
              <a:spcBef>
                <a:spcPct val="0"/>
              </a:spcBef>
              <a:spcAft>
                <a:spcPct val="0"/>
              </a:spcAft>
              <a:defRPr sz="1400">
                <a:solidFill>
                  <a:schemeClr val="tx2"/>
                </a:solidFill>
                <a:latin typeface="Calibri" pitchFamily="34" charset="0"/>
              </a:defRPr>
            </a:lvl6pPr>
            <a:lvl7pPr marL="2971800" indent="-228600" eaLnBrk="0" fontAlgn="base" hangingPunct="0">
              <a:spcBef>
                <a:spcPct val="0"/>
              </a:spcBef>
              <a:spcAft>
                <a:spcPct val="0"/>
              </a:spcAft>
              <a:defRPr sz="1400">
                <a:solidFill>
                  <a:schemeClr val="tx2"/>
                </a:solidFill>
                <a:latin typeface="Calibri" pitchFamily="34" charset="0"/>
              </a:defRPr>
            </a:lvl7pPr>
            <a:lvl8pPr marL="3429000" indent="-228600" eaLnBrk="0" fontAlgn="base" hangingPunct="0">
              <a:spcBef>
                <a:spcPct val="0"/>
              </a:spcBef>
              <a:spcAft>
                <a:spcPct val="0"/>
              </a:spcAft>
              <a:defRPr sz="1400">
                <a:solidFill>
                  <a:schemeClr val="tx2"/>
                </a:solidFill>
                <a:latin typeface="Calibri" pitchFamily="34" charset="0"/>
              </a:defRPr>
            </a:lvl8pPr>
            <a:lvl9pPr marL="3886200" indent="-228600" eaLnBrk="0" fontAlgn="base" hangingPunct="0">
              <a:spcBef>
                <a:spcPct val="0"/>
              </a:spcBef>
              <a:spcAft>
                <a:spcPct val="0"/>
              </a:spcAft>
              <a:defRPr sz="1400">
                <a:solidFill>
                  <a:schemeClr val="tx2"/>
                </a:solidFill>
                <a:latin typeface="Calibri" pitchFamily="34" charset="0"/>
              </a:defRPr>
            </a:lvl9pPr>
          </a:lstStyle>
          <a:p>
            <a:pPr eaLnBrk="1" hangingPunct="1"/>
            <a:r>
              <a:rPr lang="en-US" altLang="en-US" sz="1800" b="1"/>
              <a:t>W</a:t>
            </a:r>
            <a:r>
              <a:rPr lang="en-US" altLang="en-US" sz="1200" b="1"/>
              <a:t>1</a:t>
            </a:r>
            <a:endParaRPr lang="en-GB" altLang="en-US" sz="1800" b="1"/>
          </a:p>
        </p:txBody>
      </p:sp>
      <p:sp>
        <p:nvSpPr>
          <p:cNvPr id="25" name="TextBox 24"/>
          <p:cNvSpPr txBox="1">
            <a:spLocks noChangeArrowheads="1"/>
          </p:cNvSpPr>
          <p:nvPr/>
        </p:nvSpPr>
        <p:spPr bwMode="auto">
          <a:xfrm>
            <a:off x="142875" y="3357563"/>
            <a:ext cx="47307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2"/>
                </a:solidFill>
                <a:latin typeface="Calibri" pitchFamily="34" charset="0"/>
              </a:defRPr>
            </a:lvl1pPr>
            <a:lvl2pPr marL="742950" indent="-285750" eaLnBrk="0" hangingPunct="0">
              <a:defRPr sz="1400">
                <a:solidFill>
                  <a:schemeClr val="tx2"/>
                </a:solidFill>
                <a:latin typeface="Calibri" pitchFamily="34" charset="0"/>
              </a:defRPr>
            </a:lvl2pPr>
            <a:lvl3pPr marL="1143000" indent="-228600" eaLnBrk="0" hangingPunct="0">
              <a:defRPr sz="1400">
                <a:solidFill>
                  <a:schemeClr val="tx2"/>
                </a:solidFill>
                <a:latin typeface="Calibri" pitchFamily="34" charset="0"/>
              </a:defRPr>
            </a:lvl3pPr>
            <a:lvl4pPr marL="1600200" indent="-228600" eaLnBrk="0" hangingPunct="0">
              <a:defRPr sz="1400">
                <a:solidFill>
                  <a:schemeClr val="tx2"/>
                </a:solidFill>
                <a:latin typeface="Calibri" pitchFamily="34" charset="0"/>
              </a:defRPr>
            </a:lvl4pPr>
            <a:lvl5pPr marL="2057400" indent="-228600" eaLnBrk="0" hangingPunct="0">
              <a:defRPr sz="1400">
                <a:solidFill>
                  <a:schemeClr val="tx2"/>
                </a:solidFill>
                <a:latin typeface="Calibri" pitchFamily="34" charset="0"/>
              </a:defRPr>
            </a:lvl5pPr>
            <a:lvl6pPr marL="2514600" indent="-228600" eaLnBrk="0" fontAlgn="base" hangingPunct="0">
              <a:spcBef>
                <a:spcPct val="0"/>
              </a:spcBef>
              <a:spcAft>
                <a:spcPct val="0"/>
              </a:spcAft>
              <a:defRPr sz="1400">
                <a:solidFill>
                  <a:schemeClr val="tx2"/>
                </a:solidFill>
                <a:latin typeface="Calibri" pitchFamily="34" charset="0"/>
              </a:defRPr>
            </a:lvl6pPr>
            <a:lvl7pPr marL="2971800" indent="-228600" eaLnBrk="0" fontAlgn="base" hangingPunct="0">
              <a:spcBef>
                <a:spcPct val="0"/>
              </a:spcBef>
              <a:spcAft>
                <a:spcPct val="0"/>
              </a:spcAft>
              <a:defRPr sz="1400">
                <a:solidFill>
                  <a:schemeClr val="tx2"/>
                </a:solidFill>
                <a:latin typeface="Calibri" pitchFamily="34" charset="0"/>
              </a:defRPr>
            </a:lvl7pPr>
            <a:lvl8pPr marL="3429000" indent="-228600" eaLnBrk="0" fontAlgn="base" hangingPunct="0">
              <a:spcBef>
                <a:spcPct val="0"/>
              </a:spcBef>
              <a:spcAft>
                <a:spcPct val="0"/>
              </a:spcAft>
              <a:defRPr sz="1400">
                <a:solidFill>
                  <a:schemeClr val="tx2"/>
                </a:solidFill>
                <a:latin typeface="Calibri" pitchFamily="34" charset="0"/>
              </a:defRPr>
            </a:lvl8pPr>
            <a:lvl9pPr marL="3886200" indent="-228600" eaLnBrk="0" fontAlgn="base" hangingPunct="0">
              <a:spcBef>
                <a:spcPct val="0"/>
              </a:spcBef>
              <a:spcAft>
                <a:spcPct val="0"/>
              </a:spcAft>
              <a:defRPr sz="1400">
                <a:solidFill>
                  <a:schemeClr val="tx2"/>
                </a:solidFill>
                <a:latin typeface="Calibri" pitchFamily="34" charset="0"/>
              </a:defRPr>
            </a:lvl9pPr>
          </a:lstStyle>
          <a:p>
            <a:pPr eaLnBrk="1" hangingPunct="1"/>
            <a:r>
              <a:rPr lang="en-US" altLang="en-US" sz="1800" b="1"/>
              <a:t>W</a:t>
            </a:r>
            <a:r>
              <a:rPr lang="en-US" altLang="en-US" sz="1200" b="1"/>
              <a:t>2</a:t>
            </a:r>
            <a:endParaRPr lang="en-GB" altLang="en-US" sz="1800" b="1"/>
          </a:p>
        </p:txBody>
      </p:sp>
      <p:sp>
        <p:nvSpPr>
          <p:cNvPr id="26" name="TextBox 25"/>
          <p:cNvSpPr txBox="1">
            <a:spLocks noChangeArrowheads="1"/>
          </p:cNvSpPr>
          <p:nvPr/>
        </p:nvSpPr>
        <p:spPr bwMode="auto">
          <a:xfrm>
            <a:off x="2571750" y="5929313"/>
            <a:ext cx="53022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2"/>
                </a:solidFill>
                <a:latin typeface="Calibri" pitchFamily="34" charset="0"/>
              </a:defRPr>
            </a:lvl1pPr>
            <a:lvl2pPr marL="742950" indent="-285750" eaLnBrk="0" hangingPunct="0">
              <a:defRPr sz="1400">
                <a:solidFill>
                  <a:schemeClr val="tx2"/>
                </a:solidFill>
                <a:latin typeface="Calibri" pitchFamily="34" charset="0"/>
              </a:defRPr>
            </a:lvl2pPr>
            <a:lvl3pPr marL="1143000" indent="-228600" eaLnBrk="0" hangingPunct="0">
              <a:defRPr sz="1400">
                <a:solidFill>
                  <a:schemeClr val="tx2"/>
                </a:solidFill>
                <a:latin typeface="Calibri" pitchFamily="34" charset="0"/>
              </a:defRPr>
            </a:lvl3pPr>
            <a:lvl4pPr marL="1600200" indent="-228600" eaLnBrk="0" hangingPunct="0">
              <a:defRPr sz="1400">
                <a:solidFill>
                  <a:schemeClr val="tx2"/>
                </a:solidFill>
                <a:latin typeface="Calibri" pitchFamily="34" charset="0"/>
              </a:defRPr>
            </a:lvl4pPr>
            <a:lvl5pPr marL="2057400" indent="-228600" eaLnBrk="0" hangingPunct="0">
              <a:defRPr sz="1400">
                <a:solidFill>
                  <a:schemeClr val="tx2"/>
                </a:solidFill>
                <a:latin typeface="Calibri" pitchFamily="34" charset="0"/>
              </a:defRPr>
            </a:lvl5pPr>
            <a:lvl6pPr marL="2514600" indent="-228600" eaLnBrk="0" fontAlgn="base" hangingPunct="0">
              <a:spcBef>
                <a:spcPct val="0"/>
              </a:spcBef>
              <a:spcAft>
                <a:spcPct val="0"/>
              </a:spcAft>
              <a:defRPr sz="1400">
                <a:solidFill>
                  <a:schemeClr val="tx2"/>
                </a:solidFill>
                <a:latin typeface="Calibri" pitchFamily="34" charset="0"/>
              </a:defRPr>
            </a:lvl6pPr>
            <a:lvl7pPr marL="2971800" indent="-228600" eaLnBrk="0" fontAlgn="base" hangingPunct="0">
              <a:spcBef>
                <a:spcPct val="0"/>
              </a:spcBef>
              <a:spcAft>
                <a:spcPct val="0"/>
              </a:spcAft>
              <a:defRPr sz="1400">
                <a:solidFill>
                  <a:schemeClr val="tx2"/>
                </a:solidFill>
                <a:latin typeface="Calibri" pitchFamily="34" charset="0"/>
              </a:defRPr>
            </a:lvl7pPr>
            <a:lvl8pPr marL="3429000" indent="-228600" eaLnBrk="0" fontAlgn="base" hangingPunct="0">
              <a:spcBef>
                <a:spcPct val="0"/>
              </a:spcBef>
              <a:spcAft>
                <a:spcPct val="0"/>
              </a:spcAft>
              <a:defRPr sz="1400">
                <a:solidFill>
                  <a:schemeClr val="tx2"/>
                </a:solidFill>
                <a:latin typeface="Calibri" pitchFamily="34" charset="0"/>
              </a:defRPr>
            </a:lvl8pPr>
            <a:lvl9pPr marL="3886200" indent="-228600" eaLnBrk="0" fontAlgn="base" hangingPunct="0">
              <a:spcBef>
                <a:spcPct val="0"/>
              </a:spcBef>
              <a:spcAft>
                <a:spcPct val="0"/>
              </a:spcAft>
              <a:defRPr sz="1400">
                <a:solidFill>
                  <a:schemeClr val="tx2"/>
                </a:solidFill>
                <a:latin typeface="Calibri" pitchFamily="34" charset="0"/>
              </a:defRPr>
            </a:lvl9pPr>
          </a:lstStyle>
          <a:p>
            <a:pPr eaLnBrk="1" hangingPunct="1"/>
            <a:r>
              <a:rPr lang="en-US" altLang="en-US" sz="1800" b="1"/>
              <a:t>Qs</a:t>
            </a:r>
            <a:r>
              <a:rPr lang="en-US" altLang="en-US" sz="1200" b="1"/>
              <a:t>1</a:t>
            </a:r>
            <a:endParaRPr lang="en-GB" altLang="en-US" sz="1800" b="1"/>
          </a:p>
        </p:txBody>
      </p:sp>
      <p:sp>
        <p:nvSpPr>
          <p:cNvPr id="27" name="TextBox 26"/>
          <p:cNvSpPr txBox="1">
            <a:spLocks noChangeArrowheads="1"/>
          </p:cNvSpPr>
          <p:nvPr/>
        </p:nvSpPr>
        <p:spPr bwMode="auto">
          <a:xfrm>
            <a:off x="3214688" y="5929313"/>
            <a:ext cx="53022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2"/>
                </a:solidFill>
                <a:latin typeface="Calibri" pitchFamily="34" charset="0"/>
              </a:defRPr>
            </a:lvl1pPr>
            <a:lvl2pPr marL="742950" indent="-285750" eaLnBrk="0" hangingPunct="0">
              <a:defRPr sz="1400">
                <a:solidFill>
                  <a:schemeClr val="tx2"/>
                </a:solidFill>
                <a:latin typeface="Calibri" pitchFamily="34" charset="0"/>
              </a:defRPr>
            </a:lvl2pPr>
            <a:lvl3pPr marL="1143000" indent="-228600" eaLnBrk="0" hangingPunct="0">
              <a:defRPr sz="1400">
                <a:solidFill>
                  <a:schemeClr val="tx2"/>
                </a:solidFill>
                <a:latin typeface="Calibri" pitchFamily="34" charset="0"/>
              </a:defRPr>
            </a:lvl3pPr>
            <a:lvl4pPr marL="1600200" indent="-228600" eaLnBrk="0" hangingPunct="0">
              <a:defRPr sz="1400">
                <a:solidFill>
                  <a:schemeClr val="tx2"/>
                </a:solidFill>
                <a:latin typeface="Calibri" pitchFamily="34" charset="0"/>
              </a:defRPr>
            </a:lvl4pPr>
            <a:lvl5pPr marL="2057400" indent="-228600" eaLnBrk="0" hangingPunct="0">
              <a:defRPr sz="1400">
                <a:solidFill>
                  <a:schemeClr val="tx2"/>
                </a:solidFill>
                <a:latin typeface="Calibri" pitchFamily="34" charset="0"/>
              </a:defRPr>
            </a:lvl5pPr>
            <a:lvl6pPr marL="2514600" indent="-228600" eaLnBrk="0" fontAlgn="base" hangingPunct="0">
              <a:spcBef>
                <a:spcPct val="0"/>
              </a:spcBef>
              <a:spcAft>
                <a:spcPct val="0"/>
              </a:spcAft>
              <a:defRPr sz="1400">
                <a:solidFill>
                  <a:schemeClr val="tx2"/>
                </a:solidFill>
                <a:latin typeface="Calibri" pitchFamily="34" charset="0"/>
              </a:defRPr>
            </a:lvl6pPr>
            <a:lvl7pPr marL="2971800" indent="-228600" eaLnBrk="0" fontAlgn="base" hangingPunct="0">
              <a:spcBef>
                <a:spcPct val="0"/>
              </a:spcBef>
              <a:spcAft>
                <a:spcPct val="0"/>
              </a:spcAft>
              <a:defRPr sz="1400">
                <a:solidFill>
                  <a:schemeClr val="tx2"/>
                </a:solidFill>
                <a:latin typeface="Calibri" pitchFamily="34" charset="0"/>
              </a:defRPr>
            </a:lvl7pPr>
            <a:lvl8pPr marL="3429000" indent="-228600" eaLnBrk="0" fontAlgn="base" hangingPunct="0">
              <a:spcBef>
                <a:spcPct val="0"/>
              </a:spcBef>
              <a:spcAft>
                <a:spcPct val="0"/>
              </a:spcAft>
              <a:defRPr sz="1400">
                <a:solidFill>
                  <a:schemeClr val="tx2"/>
                </a:solidFill>
                <a:latin typeface="Calibri" pitchFamily="34" charset="0"/>
              </a:defRPr>
            </a:lvl8pPr>
            <a:lvl9pPr marL="3886200" indent="-228600" eaLnBrk="0" fontAlgn="base" hangingPunct="0">
              <a:spcBef>
                <a:spcPct val="0"/>
              </a:spcBef>
              <a:spcAft>
                <a:spcPct val="0"/>
              </a:spcAft>
              <a:defRPr sz="1400">
                <a:solidFill>
                  <a:schemeClr val="tx2"/>
                </a:solidFill>
                <a:latin typeface="Calibri" pitchFamily="34" charset="0"/>
              </a:defRPr>
            </a:lvl9pPr>
          </a:lstStyle>
          <a:p>
            <a:pPr eaLnBrk="1" hangingPunct="1"/>
            <a:r>
              <a:rPr lang="en-US" altLang="en-US" sz="1800" b="1"/>
              <a:t>Qs</a:t>
            </a:r>
            <a:r>
              <a:rPr lang="en-US" altLang="en-US" sz="1200" b="1"/>
              <a:t>2</a:t>
            </a:r>
            <a:endParaRPr lang="en-GB" altLang="en-US" sz="1800" b="1"/>
          </a:p>
        </p:txBody>
      </p:sp>
      <p:cxnSp>
        <p:nvCxnSpPr>
          <p:cNvPr id="29" name="Straight Arrow Connector 28"/>
          <p:cNvCxnSpPr/>
          <p:nvPr/>
        </p:nvCxnSpPr>
        <p:spPr bwMode="auto">
          <a:xfrm rot="5400000" flipH="1" flipV="1">
            <a:off x="-213519" y="3785394"/>
            <a:ext cx="714375"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30" name="Straight Arrow Connector 29"/>
          <p:cNvCxnSpPr/>
          <p:nvPr/>
        </p:nvCxnSpPr>
        <p:spPr bwMode="auto">
          <a:xfrm rot="16200000" flipH="1">
            <a:off x="3178175" y="6037263"/>
            <a:ext cx="1587" cy="64293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36" name="TextBox 35"/>
          <p:cNvSpPr txBox="1">
            <a:spLocks noChangeArrowheads="1"/>
          </p:cNvSpPr>
          <p:nvPr/>
        </p:nvSpPr>
        <p:spPr bwMode="auto">
          <a:xfrm>
            <a:off x="5943600" y="1673245"/>
            <a:ext cx="2743200" cy="397031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2"/>
                </a:solidFill>
                <a:latin typeface="Calibri" pitchFamily="34" charset="0"/>
              </a:defRPr>
            </a:lvl1pPr>
            <a:lvl2pPr marL="742950" indent="-285750" eaLnBrk="0" hangingPunct="0">
              <a:defRPr sz="1400">
                <a:solidFill>
                  <a:schemeClr val="tx2"/>
                </a:solidFill>
                <a:latin typeface="Calibri" pitchFamily="34" charset="0"/>
              </a:defRPr>
            </a:lvl2pPr>
            <a:lvl3pPr marL="1143000" indent="-228600" eaLnBrk="0" hangingPunct="0">
              <a:defRPr sz="1400">
                <a:solidFill>
                  <a:schemeClr val="tx2"/>
                </a:solidFill>
                <a:latin typeface="Calibri" pitchFamily="34" charset="0"/>
              </a:defRPr>
            </a:lvl3pPr>
            <a:lvl4pPr marL="1600200" indent="-228600" eaLnBrk="0" hangingPunct="0">
              <a:defRPr sz="1400">
                <a:solidFill>
                  <a:schemeClr val="tx2"/>
                </a:solidFill>
                <a:latin typeface="Calibri" pitchFamily="34" charset="0"/>
              </a:defRPr>
            </a:lvl4pPr>
            <a:lvl5pPr marL="2057400" indent="-228600" eaLnBrk="0" hangingPunct="0">
              <a:defRPr sz="1400">
                <a:solidFill>
                  <a:schemeClr val="tx2"/>
                </a:solidFill>
                <a:latin typeface="Calibri" pitchFamily="34" charset="0"/>
              </a:defRPr>
            </a:lvl5pPr>
            <a:lvl6pPr marL="2514600" indent="-228600" eaLnBrk="0" fontAlgn="base" hangingPunct="0">
              <a:spcBef>
                <a:spcPct val="0"/>
              </a:spcBef>
              <a:spcAft>
                <a:spcPct val="0"/>
              </a:spcAft>
              <a:defRPr sz="1400">
                <a:solidFill>
                  <a:schemeClr val="tx2"/>
                </a:solidFill>
                <a:latin typeface="Calibri" pitchFamily="34" charset="0"/>
              </a:defRPr>
            </a:lvl6pPr>
            <a:lvl7pPr marL="2971800" indent="-228600" eaLnBrk="0" fontAlgn="base" hangingPunct="0">
              <a:spcBef>
                <a:spcPct val="0"/>
              </a:spcBef>
              <a:spcAft>
                <a:spcPct val="0"/>
              </a:spcAft>
              <a:defRPr sz="1400">
                <a:solidFill>
                  <a:schemeClr val="tx2"/>
                </a:solidFill>
                <a:latin typeface="Calibri" pitchFamily="34" charset="0"/>
              </a:defRPr>
            </a:lvl7pPr>
            <a:lvl8pPr marL="3429000" indent="-228600" eaLnBrk="0" fontAlgn="base" hangingPunct="0">
              <a:spcBef>
                <a:spcPct val="0"/>
              </a:spcBef>
              <a:spcAft>
                <a:spcPct val="0"/>
              </a:spcAft>
              <a:defRPr sz="1400">
                <a:solidFill>
                  <a:schemeClr val="tx2"/>
                </a:solidFill>
                <a:latin typeface="Calibri" pitchFamily="34" charset="0"/>
              </a:defRPr>
            </a:lvl8pPr>
            <a:lvl9pPr marL="3886200" indent="-228600" eaLnBrk="0" fontAlgn="base" hangingPunct="0">
              <a:spcBef>
                <a:spcPct val="0"/>
              </a:spcBef>
              <a:spcAft>
                <a:spcPct val="0"/>
              </a:spcAft>
              <a:defRPr sz="1400">
                <a:solidFill>
                  <a:schemeClr val="tx2"/>
                </a:solidFill>
                <a:latin typeface="Calibri" pitchFamily="34" charset="0"/>
              </a:defRPr>
            </a:lvl9pPr>
          </a:lstStyle>
          <a:p>
            <a:pPr eaLnBrk="1" hangingPunct="1"/>
            <a:r>
              <a:rPr lang="en-GB" altLang="en-US" sz="1800" b="1" dirty="0"/>
              <a:t>(1) Draw the supply curve to the left for your notes</a:t>
            </a:r>
          </a:p>
          <a:p>
            <a:pPr eaLnBrk="1" hangingPunct="1"/>
            <a:endParaRPr lang="en-GB" altLang="en-US" sz="1800" b="1" dirty="0"/>
          </a:p>
          <a:p>
            <a:pPr eaLnBrk="1" hangingPunct="1"/>
            <a:r>
              <a:rPr lang="en-GB" altLang="en-US" sz="1800" b="1" dirty="0"/>
              <a:t>(2) Explain why the Labour supply curve is upwards sloping?</a:t>
            </a:r>
          </a:p>
          <a:p>
            <a:pPr eaLnBrk="1" hangingPunct="1"/>
            <a:endParaRPr lang="en-GB" altLang="en-US" sz="1800" b="1" dirty="0"/>
          </a:p>
          <a:p>
            <a:pPr eaLnBrk="1" hangingPunct="1"/>
            <a:r>
              <a:rPr lang="en-GB" altLang="en-US" sz="1800" b="1" dirty="0" smtClean="0"/>
              <a:t>(3) Draw a second supply curve and show it shifting to the left and the right….Provide reasons as to why might the curve shift to the left or the right?</a:t>
            </a:r>
            <a:endParaRPr lang="en-GB" altLang="en-US" sz="1800" b="1" dirty="0"/>
          </a:p>
        </p:txBody>
      </p:sp>
    </p:spTree>
    <p:extLst>
      <p:ext uri="{BB962C8B-B14F-4D97-AF65-F5344CB8AC3E}">
        <p14:creationId xmlns:p14="http://schemas.microsoft.com/office/powerpoint/2010/main" val="1977687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ox(in)">
                                      <p:cBhvr>
                                        <p:cTn id="7" dur="500"/>
                                        <p:tgtEl>
                                          <p:spTgt spid="24"/>
                                        </p:tgtEl>
                                      </p:cBhvr>
                                    </p:animEffect>
                                  </p:childTnLst>
                                </p:cTn>
                              </p:par>
                              <p:par>
                                <p:cTn id="8" presetID="4"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ox(in)">
                                      <p:cBhvr>
                                        <p:cTn id="10" dur="500"/>
                                        <p:tgtEl>
                                          <p:spTgt spid="15"/>
                                        </p:tgtEl>
                                      </p:cBhvr>
                                    </p:animEffect>
                                  </p:childTnLst>
                                </p:cTn>
                              </p:par>
                              <p:par>
                                <p:cTn id="11" presetID="4" presetClass="entr" presetSubtype="16"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ox(in)">
                                      <p:cBhvr>
                                        <p:cTn id="13" dur="500"/>
                                        <p:tgtEl>
                                          <p:spTgt spid="17"/>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box(in)">
                                      <p:cBhvr>
                                        <p:cTn id="16" dur="500"/>
                                        <p:tgtEl>
                                          <p:spTgt spid="2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ox(in)">
                                      <p:cBhvr>
                                        <p:cTn id="21" dur="500"/>
                                        <p:tgtEl>
                                          <p:spTgt spid="22"/>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box(in)">
                                      <p:cBhvr>
                                        <p:cTn id="24" dur="500"/>
                                        <p:tgtEl>
                                          <p:spTgt spid="27"/>
                                        </p:tgtEl>
                                      </p:cBhvr>
                                    </p:animEffect>
                                  </p:childTnLst>
                                </p:cTn>
                              </p:par>
                              <p:par>
                                <p:cTn id="25" presetID="4" presetClass="entr" presetSubtype="16"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ox(in)">
                                      <p:cBhvr>
                                        <p:cTn id="27" dur="500"/>
                                        <p:tgtEl>
                                          <p:spTgt spid="20"/>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box(in)">
                                      <p:cBhvr>
                                        <p:cTn id="30" dur="500"/>
                                        <p:tgtEl>
                                          <p:spTgt spid="25"/>
                                        </p:tgtEl>
                                      </p:cBhvr>
                                    </p:animEffect>
                                  </p:childTnLst>
                                </p:cTn>
                              </p:par>
                              <p:par>
                                <p:cTn id="31" presetID="4" presetClass="entr" presetSubtype="16"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box(in)">
                                      <p:cBhvr>
                                        <p:cTn id="33" dur="500"/>
                                        <p:tgtEl>
                                          <p:spTgt spid="29"/>
                                        </p:tgtEl>
                                      </p:cBhvr>
                                    </p:animEffect>
                                  </p:childTnLst>
                                </p:cTn>
                              </p:par>
                              <p:par>
                                <p:cTn id="34" presetID="4" presetClass="entr" presetSubtype="16" fill="hold"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box(in)">
                                      <p:cBhvr>
                                        <p:cTn id="36" dur="500"/>
                                        <p:tgtEl>
                                          <p:spTgt spid="3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ntr" presetSubtype="16" fill="hold" nodeType="clickEffect">
                                  <p:stCondLst>
                                    <p:cond delay="0"/>
                                  </p:stCondLst>
                                  <p:childTnLst>
                                    <p:set>
                                      <p:cBhvr>
                                        <p:cTn id="40" dur="1" fill="hold">
                                          <p:stCondLst>
                                            <p:cond delay="0"/>
                                          </p:stCondLst>
                                        </p:cTn>
                                        <p:tgtEl>
                                          <p:spTgt spid="36">
                                            <p:txEl>
                                              <p:pRg st="0" end="0"/>
                                            </p:txEl>
                                          </p:spTgt>
                                        </p:tgtEl>
                                        <p:attrNameLst>
                                          <p:attrName>style.visibility</p:attrName>
                                        </p:attrNameLst>
                                      </p:cBhvr>
                                      <p:to>
                                        <p:strVal val="visible"/>
                                      </p:to>
                                    </p:set>
                                    <p:animEffect transition="in" filter="box(in)">
                                      <p:cBhvr>
                                        <p:cTn id="41" dur="500"/>
                                        <p:tgtEl>
                                          <p:spTgt spid="36">
                                            <p:txEl>
                                              <p:pRg st="0" end="0"/>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 presetClass="entr" presetSubtype="16" fill="hold" nodeType="clickEffect">
                                  <p:stCondLst>
                                    <p:cond delay="0"/>
                                  </p:stCondLst>
                                  <p:childTnLst>
                                    <p:set>
                                      <p:cBhvr>
                                        <p:cTn id="45" dur="1" fill="hold">
                                          <p:stCondLst>
                                            <p:cond delay="0"/>
                                          </p:stCondLst>
                                        </p:cTn>
                                        <p:tgtEl>
                                          <p:spTgt spid="36">
                                            <p:txEl>
                                              <p:pRg st="2" end="2"/>
                                            </p:txEl>
                                          </p:spTgt>
                                        </p:tgtEl>
                                        <p:attrNameLst>
                                          <p:attrName>style.visibility</p:attrName>
                                        </p:attrNameLst>
                                      </p:cBhvr>
                                      <p:to>
                                        <p:strVal val="visible"/>
                                      </p:to>
                                    </p:set>
                                    <p:animEffect transition="in" filter="box(in)">
                                      <p:cBhvr>
                                        <p:cTn id="46" dur="500"/>
                                        <p:tgtEl>
                                          <p:spTgt spid="36">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nodeType="clickEffect">
                                  <p:stCondLst>
                                    <p:cond delay="0"/>
                                  </p:stCondLst>
                                  <p:childTnLst>
                                    <p:set>
                                      <p:cBhvr>
                                        <p:cTn id="50" dur="1" fill="hold">
                                          <p:stCondLst>
                                            <p:cond delay="0"/>
                                          </p:stCondLst>
                                        </p:cTn>
                                        <p:tgtEl>
                                          <p:spTgt spid="36">
                                            <p:txEl>
                                              <p:pRg st="4" end="4"/>
                                            </p:txEl>
                                          </p:spTgt>
                                        </p:tgtEl>
                                        <p:attrNameLst>
                                          <p:attrName>style.visibility</p:attrName>
                                        </p:attrNameLst>
                                      </p:cBhvr>
                                      <p:to>
                                        <p:strVal val="visible"/>
                                      </p:to>
                                    </p:set>
                                    <p:animEffect transition="in" filter="box(in)">
                                      <p:cBhvr>
                                        <p:cTn id="51" dur="500"/>
                                        <p:tgtEl>
                                          <p:spTgt spid="3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Wage Determination: </a:t>
            </a:r>
            <a:r>
              <a:rPr lang="en-GB" dirty="0" smtClean="0"/>
              <a:t/>
            </a:r>
            <a:br>
              <a:rPr lang="en-GB" dirty="0" smtClean="0"/>
            </a:br>
            <a:r>
              <a:rPr lang="en-GB" sz="3100" b="1" dirty="0" smtClean="0">
                <a:solidFill>
                  <a:srgbClr val="FF0000"/>
                </a:solidFill>
              </a:rPr>
              <a:t>Labour Market </a:t>
            </a:r>
            <a:r>
              <a:rPr lang="en-GB" sz="3100" b="1" dirty="0" err="1" smtClean="0">
                <a:solidFill>
                  <a:srgbClr val="FF0000"/>
                </a:solidFill>
              </a:rPr>
              <a:t>Equilbrium</a:t>
            </a:r>
            <a:endParaRPr lang="en-GB" sz="3100" b="1" dirty="0">
              <a:solidFill>
                <a:srgbClr val="FF0000"/>
              </a:solidFill>
            </a:endParaRPr>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762000" y="1524000"/>
            <a:ext cx="7772400" cy="4987291"/>
          </a:xfrm>
          <a:prstGeom prst="rect">
            <a:avLst/>
          </a:prstGeom>
        </p:spPr>
      </p:pic>
    </p:spTree>
    <p:extLst>
      <p:ext uri="{BB962C8B-B14F-4D97-AF65-F5344CB8AC3E}">
        <p14:creationId xmlns:p14="http://schemas.microsoft.com/office/powerpoint/2010/main" val="4777307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a:bodyPr>
          <a:lstStyle/>
          <a:p>
            <a:r>
              <a:rPr lang="en-GB" b="1" dirty="0" smtClean="0"/>
              <a:t>Exercise: Wage Determination</a:t>
            </a:r>
            <a:endParaRPr lang="en-GB" b="1" dirty="0"/>
          </a:p>
        </p:txBody>
      </p:sp>
      <p:sp>
        <p:nvSpPr>
          <p:cNvPr id="3" name="Content Placeholder 2"/>
          <p:cNvSpPr>
            <a:spLocks noGrp="1"/>
          </p:cNvSpPr>
          <p:nvPr>
            <p:ph idx="1"/>
          </p:nvPr>
        </p:nvSpPr>
        <p:spPr>
          <a:xfrm>
            <a:off x="152400" y="1295400"/>
            <a:ext cx="8839200" cy="5486400"/>
          </a:xfrm>
        </p:spPr>
        <p:txBody>
          <a:bodyPr>
            <a:normAutofit fontScale="70000" lnSpcReduction="20000"/>
          </a:bodyPr>
          <a:lstStyle/>
          <a:p>
            <a:pPr marL="0" indent="0" algn="ctr">
              <a:buNone/>
            </a:pPr>
            <a:r>
              <a:rPr lang="en-GB" b="1" dirty="0" smtClean="0">
                <a:solidFill>
                  <a:srgbClr val="FF0000"/>
                </a:solidFill>
              </a:rPr>
              <a:t>SCRIBBLE AND MAKE MISTAKES!!!!</a:t>
            </a:r>
          </a:p>
          <a:p>
            <a:r>
              <a:rPr lang="en-GB" dirty="0" smtClean="0"/>
              <a:t>Using a labour supply and demand diagram, show what </a:t>
            </a:r>
            <a:r>
              <a:rPr lang="en-GB" dirty="0"/>
              <a:t>would happen to the wage for </a:t>
            </a:r>
            <a:r>
              <a:rPr lang="en-GB" dirty="0" smtClean="0"/>
              <a:t>coffee Barista’s if coffee became more popular?</a:t>
            </a:r>
            <a:endParaRPr lang="en-GB" dirty="0"/>
          </a:p>
          <a:p>
            <a:r>
              <a:rPr lang="en-GB" dirty="0"/>
              <a:t>What impact might greater immigration have on the wages for Barista’s - demonstrate on a </a:t>
            </a:r>
            <a:r>
              <a:rPr lang="en-GB" dirty="0" smtClean="0"/>
              <a:t>labour demand </a:t>
            </a:r>
            <a:r>
              <a:rPr lang="en-GB" dirty="0"/>
              <a:t>and supply diagram.</a:t>
            </a:r>
          </a:p>
          <a:p>
            <a:r>
              <a:rPr lang="en-GB" dirty="0"/>
              <a:t>Using a Ls curve, explain what might happen to the supply of Investment Bankers if bonuses (wages) increase further?</a:t>
            </a:r>
          </a:p>
          <a:p>
            <a:r>
              <a:rPr lang="en-GB" dirty="0"/>
              <a:t>The ‘Brain Drain’ of surgeons from India to the USA and UK has been a problem for the Indian Government.  Using an Ls and </a:t>
            </a:r>
            <a:r>
              <a:rPr lang="en-GB" dirty="0" err="1"/>
              <a:t>Ld</a:t>
            </a:r>
            <a:r>
              <a:rPr lang="en-GB" dirty="0"/>
              <a:t> curve, explain what might happen to the wage rates of surgeons in India.</a:t>
            </a:r>
          </a:p>
          <a:p>
            <a:r>
              <a:rPr lang="en-GB" dirty="0" smtClean="0"/>
              <a:t>How could you draw two supply and demand diagrams side by side to determine the difference between a doctors equilibrium wage</a:t>
            </a:r>
            <a:r>
              <a:rPr lang="en-GB" dirty="0"/>
              <a:t> </a:t>
            </a:r>
            <a:r>
              <a:rPr lang="en-GB" dirty="0" smtClean="0"/>
              <a:t>and a coffee barista’s wage</a:t>
            </a:r>
          </a:p>
          <a:p>
            <a:r>
              <a:rPr lang="en-GB" dirty="0" smtClean="0"/>
              <a:t>EXTENSION (no diagram but discussion): Should a doctor (£2500 per week) get paid more than a Barista (£350 per week) to this extent? Arguments for and against?</a:t>
            </a:r>
          </a:p>
        </p:txBody>
      </p:sp>
    </p:spTree>
    <p:extLst>
      <p:ext uri="{BB962C8B-B14F-4D97-AF65-F5344CB8AC3E}">
        <p14:creationId xmlns:p14="http://schemas.microsoft.com/office/powerpoint/2010/main" val="36175296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2607</TotalTime>
  <Words>3998</Words>
  <Application>Microsoft Office PowerPoint</Application>
  <PresentationFormat>On-screen Show (4:3)</PresentationFormat>
  <Paragraphs>619</Paragraphs>
  <Slides>59</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59</vt:i4>
      </vt:variant>
    </vt:vector>
  </HeadingPairs>
  <TitlesOfParts>
    <vt:vector size="65" baseType="lpstr">
      <vt:lpstr>Arial</vt:lpstr>
      <vt:lpstr>Birch Std</vt:lpstr>
      <vt:lpstr>Calibri</vt:lpstr>
      <vt:lpstr>Times New Roman</vt:lpstr>
      <vt:lpstr>Wingdings</vt:lpstr>
      <vt:lpstr>Office Theme</vt:lpstr>
      <vt:lpstr>PowerPoint Presentation</vt:lpstr>
      <vt:lpstr>PowerPoint Presentation</vt:lpstr>
      <vt:lpstr>RWS17: Wage Determination An Introduction to the Labour Market</vt:lpstr>
      <vt:lpstr>The Labour Demand Curve</vt:lpstr>
      <vt:lpstr>10 Weirdest Jobs in the World</vt:lpstr>
      <vt:lpstr>Labour Supply (using whiteboards!!)</vt:lpstr>
      <vt:lpstr>Labour Supply for the Market</vt:lpstr>
      <vt:lpstr>Wage Determination:  Labour Market Equilbrium</vt:lpstr>
      <vt:lpstr>Exercise: Wage Determination</vt:lpstr>
      <vt:lpstr>RWS17: Wage Determination An Introduction to the Labour Market</vt:lpstr>
      <vt:lpstr>PowerPoint Presentation</vt:lpstr>
      <vt:lpstr>KEY ISSUES in the UK Labour Market over the past 30 years</vt:lpstr>
      <vt:lpstr>PowerPoint Presentation</vt:lpstr>
      <vt:lpstr>PowerPoint Presentation</vt:lpstr>
      <vt:lpstr>PREP HWK</vt:lpstr>
      <vt:lpstr>PowerPoint Presentation</vt:lpstr>
      <vt:lpstr>PowerPoint Presentation</vt:lpstr>
      <vt:lpstr>PREP HOMEWORK Due w/b 15th January (2.25 to 3 Hours)</vt:lpstr>
      <vt:lpstr>PowerPoint Presentation</vt:lpstr>
      <vt:lpstr>RWS17: Wage Determination Issues in the Labour Market</vt:lpstr>
      <vt:lpstr>PowerPoint Presentation</vt:lpstr>
      <vt:lpstr>RWS17: Wage Determination (MICRO) TODAY: Deriving the Labour Demand Curve using MRP Theory</vt:lpstr>
      <vt:lpstr>RWS17: Wage Determination Labour Demand and MRP Theory in a ‘Perfect World’!</vt:lpstr>
      <vt:lpstr>PowerPoint Presentation</vt:lpstr>
      <vt:lpstr>PowerPoint Presentation</vt:lpstr>
      <vt:lpstr>How much do I know?</vt:lpstr>
      <vt:lpstr>Pedro and his Wheelbarrow Business Calculating MPP and MRP</vt:lpstr>
      <vt:lpstr>Pedro and his Wheelbarrow Business Calculating MPP and MRP</vt:lpstr>
      <vt:lpstr>Pedro and his Wheelbarrow Business Calculating MPP and MRP</vt:lpstr>
      <vt:lpstr>Why the MRP Curve is the Demand Curve</vt:lpstr>
      <vt:lpstr>PowerPoint Presentation</vt:lpstr>
      <vt:lpstr>Pedro and his Wheelbarrow Business Calculating MPP and MRP</vt:lpstr>
      <vt:lpstr>Pedro and his Wheelbarrow Business Calculating MPP and MRP</vt:lpstr>
      <vt:lpstr>Pedro and his Wheelbarrow Business Calculating MPP and MRP: ANSWERS</vt:lpstr>
      <vt:lpstr>APPLICATION TASK ANSWERS Using MRP theory explain why an experienced carpenter might earn more money than a farm worker making cabbages</vt:lpstr>
      <vt:lpstr>APPLICATION TASK ANSWERS Using MRP theory, explain why Investment Bankers in the City of London might earn more money than an Economics teacher at Godalming College</vt:lpstr>
      <vt:lpstr>What shifts the demand curve? (NOT THE PRICE of Labour i.e. the Wage)</vt:lpstr>
      <vt:lpstr>PowerPoint Presentation</vt:lpstr>
      <vt:lpstr>PowerPoint Presentation</vt:lpstr>
      <vt:lpstr>RWS HOMEWORK Due w/b 22nd January (2.25 to 3 hours)</vt:lpstr>
      <vt:lpstr>PowerPoint Presentation</vt:lpstr>
      <vt:lpstr>RWS17: Wage Determination Labour Demand and MRP Theory in a ‘Perfect World’!</vt:lpstr>
      <vt:lpstr>EXTRA TASKS ON MRP THEORY</vt:lpstr>
      <vt:lpstr>Accountant Task TASK: Read the following article and explain using MRP theory why demand for accountants increased</vt:lpstr>
      <vt:lpstr>The Labour Supply Curve facing…</vt:lpstr>
      <vt:lpstr>Elasticity of Labour Supply and Demand</vt:lpstr>
      <vt:lpstr>Elasticity in the Labour Market</vt:lpstr>
      <vt:lpstr>PowerPoint Presentation</vt:lpstr>
      <vt:lpstr>PowerPoint Presentation</vt:lpstr>
      <vt:lpstr>RWS17: Wage Determination Wage Determination Exercises (Perfectly Competitive Labour Market)</vt:lpstr>
      <vt:lpstr>PowerPoint Presentation</vt:lpstr>
      <vt:lpstr>PowerPoint Presentation</vt:lpstr>
      <vt:lpstr>PowerPoint Presentation</vt:lpstr>
      <vt:lpstr>CLASS DEBATE: Should David De Gea (Manchester United Goalkeeper) be paid more than a doctor?</vt:lpstr>
      <vt:lpstr>What determines wages</vt:lpstr>
      <vt:lpstr>PowerPoint Presentation</vt:lpstr>
      <vt:lpstr>Perfect Competition .v. Imperfect Competition</vt:lpstr>
      <vt:lpstr>Perfectly Competitive Labour Markets Key Assumptions of MRP Theory</vt:lpstr>
      <vt:lpstr>RWS17: Wage Determination Labour Demand and Labour Supply for a Perfectly Competitive Firm and Market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Oliver Stevens</dc:creator>
  <cp:lastModifiedBy>Oliver Stevens</cp:lastModifiedBy>
  <cp:revision>204</cp:revision>
  <cp:lastPrinted>2018-01-12T08:48:29Z</cp:lastPrinted>
  <dcterms:created xsi:type="dcterms:W3CDTF">2006-08-16T00:00:00Z</dcterms:created>
  <dcterms:modified xsi:type="dcterms:W3CDTF">2018-01-16T14:44:13Z</dcterms:modified>
</cp:coreProperties>
</file>