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0A40F6-A28E-46EB-85F5-ABBB2F815A47}" type="datetimeFigureOut">
              <a:rPr lang="en-GB" smtClean="0"/>
              <a:t>08/01/2018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78CAC-DFBD-4FA2-9BB1-5530B4DA55C4}" type="slidenum">
              <a:rPr lang="en-GB" smtClean="0"/>
              <a:t>‹#›</a:t>
            </a:fld>
            <a:endParaRPr lang="en-GB"/>
          </a:p>
        </p:txBody>
      </p:sp>
    </p:spTree>
    <p:extLst>
      <p:ext uri="{BB962C8B-B14F-4D97-AF65-F5344CB8AC3E}">
        <p14:creationId xmlns:p14="http://schemas.microsoft.com/office/powerpoint/2010/main" val="808083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753E944-E842-4C7C-B683-341E2DE2BF1E}" type="slidenum">
              <a:rPr lang="en-GB" altLang="en-US" smtClean="0"/>
              <a:pPr>
                <a:defRPr/>
              </a:pPr>
              <a:t>14</a:t>
            </a:fld>
            <a:endParaRPr lang="en-GB" altLang="en-US"/>
          </a:p>
        </p:txBody>
      </p:sp>
    </p:spTree>
    <p:extLst>
      <p:ext uri="{BB962C8B-B14F-4D97-AF65-F5344CB8AC3E}">
        <p14:creationId xmlns:p14="http://schemas.microsoft.com/office/powerpoint/2010/main" val="311250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088D2A-FF86-4AF5-A2F0-2B7670B93F87}"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106484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088D2A-FF86-4AF5-A2F0-2B7670B93F87}"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374486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088D2A-FF86-4AF5-A2F0-2B7670B93F87}"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376370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088D2A-FF86-4AF5-A2F0-2B7670B93F87}"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417673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88D2A-FF86-4AF5-A2F0-2B7670B93F87}"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412607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088D2A-FF86-4AF5-A2F0-2B7670B93F87}"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217600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088D2A-FF86-4AF5-A2F0-2B7670B93F87}" type="datetimeFigureOut">
              <a:rPr lang="en-GB" smtClean="0"/>
              <a:t>08/01/2018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124763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088D2A-FF86-4AF5-A2F0-2B7670B93F87}" type="datetimeFigureOut">
              <a:rPr lang="en-GB" smtClean="0"/>
              <a:t>08/01/2018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235249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88D2A-FF86-4AF5-A2F0-2B7670B93F87}" type="datetimeFigureOut">
              <a:rPr lang="en-GB" smtClean="0"/>
              <a:t>08/01/2018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106128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88D2A-FF86-4AF5-A2F0-2B7670B93F87}"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261008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88D2A-FF86-4AF5-A2F0-2B7670B93F87}"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E24AE3-B476-4957-B984-AC792EEFDB71}" type="slidenum">
              <a:rPr lang="en-GB" smtClean="0"/>
              <a:t>‹#›</a:t>
            </a:fld>
            <a:endParaRPr lang="en-GB"/>
          </a:p>
        </p:txBody>
      </p:sp>
    </p:spTree>
    <p:extLst>
      <p:ext uri="{BB962C8B-B14F-4D97-AF65-F5344CB8AC3E}">
        <p14:creationId xmlns:p14="http://schemas.microsoft.com/office/powerpoint/2010/main" val="171794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88D2A-FF86-4AF5-A2F0-2B7670B93F87}" type="datetimeFigureOut">
              <a:rPr lang="en-GB" smtClean="0"/>
              <a:t>08/01/2018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24AE3-B476-4957-B984-AC792EEFDB71}" type="slidenum">
              <a:rPr lang="en-GB" smtClean="0"/>
              <a:t>‹#›</a:t>
            </a:fld>
            <a:endParaRPr lang="en-GB"/>
          </a:p>
        </p:txBody>
      </p:sp>
    </p:spTree>
    <p:extLst>
      <p:ext uri="{BB962C8B-B14F-4D97-AF65-F5344CB8AC3E}">
        <p14:creationId xmlns:p14="http://schemas.microsoft.com/office/powerpoint/2010/main" val="415444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36809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GB" sz="3600" b="1" dirty="0"/>
              <a:t>SOLVING UNEMPLOYMENT</a:t>
            </a:r>
            <a:r>
              <a:rPr lang="en-GB" sz="3600" dirty="0"/>
              <a:t/>
            </a:r>
            <a:br>
              <a:rPr lang="en-GB" sz="3600" dirty="0"/>
            </a:br>
            <a:r>
              <a:rPr lang="en-GB" sz="2400" b="1" dirty="0">
                <a:solidFill>
                  <a:srgbClr val="FF0000"/>
                </a:solidFill>
              </a:rPr>
              <a:t>Equilibrium Unemployment: is this FULL EMPLOYMENT?</a:t>
            </a:r>
            <a:endParaRPr lang="en-GB" sz="2400" b="1" dirty="0">
              <a:solidFill>
                <a:srgbClr val="FF0000"/>
              </a:solidFill>
            </a:endParaRPr>
          </a:p>
        </p:txBody>
      </p:sp>
      <p:sp>
        <p:nvSpPr>
          <p:cNvPr id="3" name="Content Placeholder 2"/>
          <p:cNvSpPr>
            <a:spLocks noGrp="1"/>
          </p:cNvSpPr>
          <p:nvPr>
            <p:ph sz="half" idx="1"/>
          </p:nvPr>
        </p:nvSpPr>
        <p:spPr>
          <a:xfrm>
            <a:off x="1952464" y="1207294"/>
            <a:ext cx="4038600" cy="4525963"/>
          </a:xfrm>
        </p:spPr>
        <p:txBody>
          <a:bodyPr/>
          <a:lstStyle/>
          <a:p>
            <a:pPr marL="0" indent="0" algn="ctr">
              <a:buNone/>
            </a:pPr>
            <a:r>
              <a:rPr lang="en-GB" b="1" u="sng" dirty="0" smtClean="0"/>
              <a:t>MICRO ANALYSIS</a:t>
            </a:r>
            <a:endParaRPr lang="en-GB" u="sng" dirty="0" smtClean="0"/>
          </a:p>
        </p:txBody>
      </p:sp>
      <p:sp>
        <p:nvSpPr>
          <p:cNvPr id="4" name="Content Placeholder 3"/>
          <p:cNvSpPr>
            <a:spLocks noGrp="1"/>
          </p:cNvSpPr>
          <p:nvPr>
            <p:ph sz="half" idx="2"/>
          </p:nvPr>
        </p:nvSpPr>
        <p:spPr>
          <a:xfrm>
            <a:off x="6143464" y="1207294"/>
            <a:ext cx="4038600" cy="4525963"/>
          </a:xfrm>
        </p:spPr>
        <p:txBody>
          <a:bodyPr/>
          <a:lstStyle/>
          <a:p>
            <a:pPr marL="0" indent="0" algn="ctr">
              <a:buNone/>
            </a:pPr>
            <a:r>
              <a:rPr lang="en-GB" b="1" u="sng" dirty="0" smtClean="0"/>
              <a:t>MACRO ANALYSIS</a:t>
            </a:r>
          </a:p>
          <a:p>
            <a:endParaRPr lang="en-GB" b="1"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64" y="1739949"/>
            <a:ext cx="4203400" cy="4320480"/>
          </a:xfrm>
          <a:prstGeom prst="rect">
            <a:avLst/>
          </a:prstGeom>
        </p:spPr>
      </p:pic>
      <p:cxnSp>
        <p:nvCxnSpPr>
          <p:cNvPr id="7" name="Straight Connector 6"/>
          <p:cNvCxnSpPr/>
          <p:nvPr/>
        </p:nvCxnSpPr>
        <p:spPr bwMode="auto">
          <a:xfrm>
            <a:off x="2106824" y="2027981"/>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106824" y="5628381"/>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0" name="TextBox 9"/>
          <p:cNvSpPr txBox="1"/>
          <p:nvPr/>
        </p:nvSpPr>
        <p:spPr>
          <a:xfrm>
            <a:off x="1778049" y="1739949"/>
            <a:ext cx="1294329" cy="369332"/>
          </a:xfrm>
          <a:prstGeom prst="rect">
            <a:avLst/>
          </a:prstGeom>
          <a:noFill/>
        </p:spPr>
        <p:txBody>
          <a:bodyPr wrap="none" rtlCol="0">
            <a:spAutoFit/>
          </a:bodyPr>
          <a:lstStyle/>
          <a:p>
            <a:r>
              <a:rPr lang="en-GB" dirty="0"/>
              <a:t>Wage/Price</a:t>
            </a:r>
            <a:endParaRPr lang="en-GB" dirty="0"/>
          </a:p>
        </p:txBody>
      </p:sp>
      <p:sp>
        <p:nvSpPr>
          <p:cNvPr id="11" name="TextBox 10"/>
          <p:cNvSpPr txBox="1"/>
          <p:nvPr/>
        </p:nvSpPr>
        <p:spPr>
          <a:xfrm>
            <a:off x="5347185" y="5691096"/>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13" name="Straight Connector 12"/>
          <p:cNvCxnSpPr/>
          <p:nvPr/>
        </p:nvCxnSpPr>
        <p:spPr bwMode="auto">
          <a:xfrm flipV="1">
            <a:off x="2425212" y="2171997"/>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4" name="Straight Connector 13"/>
          <p:cNvCxnSpPr/>
          <p:nvPr/>
        </p:nvCxnSpPr>
        <p:spPr bwMode="auto">
          <a:xfrm>
            <a:off x="2425212" y="2316013"/>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7" name="TextBox 16"/>
          <p:cNvSpPr txBox="1"/>
          <p:nvPr/>
        </p:nvSpPr>
        <p:spPr>
          <a:xfrm>
            <a:off x="4792548" y="1987331"/>
            <a:ext cx="373820" cy="369332"/>
          </a:xfrm>
          <a:prstGeom prst="rect">
            <a:avLst/>
          </a:prstGeom>
          <a:noFill/>
        </p:spPr>
        <p:txBody>
          <a:bodyPr wrap="none" rtlCol="0">
            <a:spAutoFit/>
          </a:bodyPr>
          <a:lstStyle/>
          <a:p>
            <a:r>
              <a:rPr lang="en-GB" dirty="0" err="1"/>
              <a:t>Ls</a:t>
            </a:r>
            <a:endParaRPr lang="en-GB" dirty="0"/>
          </a:p>
        </p:txBody>
      </p:sp>
      <p:sp>
        <p:nvSpPr>
          <p:cNvPr id="18" name="TextBox 17"/>
          <p:cNvSpPr txBox="1"/>
          <p:nvPr/>
        </p:nvSpPr>
        <p:spPr>
          <a:xfrm>
            <a:off x="4828233" y="5115033"/>
            <a:ext cx="405880" cy="369332"/>
          </a:xfrm>
          <a:prstGeom prst="rect">
            <a:avLst/>
          </a:prstGeom>
          <a:noFill/>
        </p:spPr>
        <p:txBody>
          <a:bodyPr wrap="none" rtlCol="0">
            <a:spAutoFit/>
          </a:bodyPr>
          <a:lstStyle/>
          <a:p>
            <a:r>
              <a:rPr lang="en-GB" dirty="0" err="1"/>
              <a:t>Ld</a:t>
            </a:r>
            <a:endParaRPr lang="en-GB" dirty="0"/>
          </a:p>
        </p:txBody>
      </p:sp>
      <p:cxnSp>
        <p:nvCxnSpPr>
          <p:cNvPr id="20" name="Straight Connector 19"/>
          <p:cNvCxnSpPr/>
          <p:nvPr/>
        </p:nvCxnSpPr>
        <p:spPr bwMode="auto">
          <a:xfrm>
            <a:off x="2106824" y="3828181"/>
            <a:ext cx="2664296"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flipV="1">
            <a:off x="3598166"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388814" y="5649695"/>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26" name="TextBox 25"/>
          <p:cNvSpPr txBox="1"/>
          <p:nvPr/>
        </p:nvSpPr>
        <p:spPr>
          <a:xfrm>
            <a:off x="1568696" y="3643515"/>
            <a:ext cx="486030" cy="369332"/>
          </a:xfrm>
          <a:prstGeom prst="rect">
            <a:avLst/>
          </a:prstGeom>
          <a:noFill/>
        </p:spPr>
        <p:txBody>
          <a:bodyPr wrap="none" rtlCol="0">
            <a:spAutoFit/>
          </a:bodyPr>
          <a:lstStyle/>
          <a:p>
            <a:r>
              <a:rPr lang="en-GB" dirty="0"/>
              <a:t>W</a:t>
            </a:r>
            <a:r>
              <a:rPr lang="en-GB" sz="1200" dirty="0"/>
              <a:t>1</a:t>
            </a:r>
            <a:endParaRPr lang="en-GB" sz="1200" dirty="0"/>
          </a:p>
        </p:txBody>
      </p:sp>
      <p:cxnSp>
        <p:nvCxnSpPr>
          <p:cNvPr id="33" name="Straight Connector 32"/>
          <p:cNvCxnSpPr/>
          <p:nvPr/>
        </p:nvCxnSpPr>
        <p:spPr bwMode="auto">
          <a:xfrm flipV="1">
            <a:off x="4237685" y="2780928"/>
            <a:ext cx="793489" cy="2628518"/>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
        <p:nvSpPr>
          <p:cNvPr id="36" name="TextBox 35"/>
          <p:cNvSpPr txBox="1"/>
          <p:nvPr/>
        </p:nvSpPr>
        <p:spPr>
          <a:xfrm>
            <a:off x="4852815" y="2515558"/>
            <a:ext cx="762596" cy="461665"/>
          </a:xfrm>
          <a:prstGeom prst="rect">
            <a:avLst/>
          </a:prstGeom>
          <a:noFill/>
        </p:spPr>
        <p:txBody>
          <a:bodyPr wrap="square" rtlCol="0">
            <a:spAutoFit/>
          </a:bodyPr>
          <a:lstStyle/>
          <a:p>
            <a:pPr algn="ctr"/>
            <a:r>
              <a:rPr lang="en-GB" sz="1200" dirty="0"/>
              <a:t>Labour Force</a:t>
            </a:r>
            <a:endParaRPr lang="en-GB" sz="1200" dirty="0"/>
          </a:p>
        </p:txBody>
      </p:sp>
      <p:cxnSp>
        <p:nvCxnSpPr>
          <p:cNvPr id="42" name="Straight Connector 41"/>
          <p:cNvCxnSpPr/>
          <p:nvPr/>
        </p:nvCxnSpPr>
        <p:spPr bwMode="auto">
          <a:xfrm flipV="1">
            <a:off x="4745374"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2" name="TextBox 21"/>
          <p:cNvSpPr txBox="1"/>
          <p:nvPr/>
        </p:nvSpPr>
        <p:spPr>
          <a:xfrm>
            <a:off x="4536022" y="5649695"/>
            <a:ext cx="479618" cy="369332"/>
          </a:xfrm>
          <a:prstGeom prst="rect">
            <a:avLst/>
          </a:prstGeom>
          <a:noFill/>
        </p:spPr>
        <p:txBody>
          <a:bodyPr wrap="none" rtlCol="0">
            <a:spAutoFit/>
          </a:bodyPr>
          <a:lstStyle/>
          <a:p>
            <a:r>
              <a:rPr lang="en-GB" dirty="0"/>
              <a:t>Q</a:t>
            </a:r>
            <a:r>
              <a:rPr lang="en-GB" sz="1200" dirty="0"/>
              <a:t>LF</a:t>
            </a:r>
            <a:endParaRPr lang="en-GB" sz="1200" dirty="0"/>
          </a:p>
        </p:txBody>
      </p:sp>
      <p:sp>
        <p:nvSpPr>
          <p:cNvPr id="6" name="Right Brace 5"/>
          <p:cNvSpPr/>
          <p:nvPr/>
        </p:nvSpPr>
        <p:spPr bwMode="auto">
          <a:xfrm rot="5400000">
            <a:off x="3987218" y="5292593"/>
            <a:ext cx="394735" cy="1633905"/>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8" name="TextBox 7"/>
          <p:cNvSpPr txBox="1"/>
          <p:nvPr/>
        </p:nvSpPr>
        <p:spPr>
          <a:xfrm>
            <a:off x="2906165" y="6444872"/>
            <a:ext cx="7655044" cy="369332"/>
          </a:xfrm>
          <a:prstGeom prst="rect">
            <a:avLst/>
          </a:prstGeom>
          <a:noFill/>
        </p:spPr>
        <p:txBody>
          <a:bodyPr wrap="none" rtlCol="0">
            <a:spAutoFit/>
          </a:bodyPr>
          <a:lstStyle/>
          <a:p>
            <a:r>
              <a:rPr lang="en-GB" dirty="0"/>
              <a:t>Voluntary Unemployment - </a:t>
            </a:r>
            <a:r>
              <a:rPr lang="en-GB" sz="1400" dirty="0"/>
              <a:t>consisting of frictional and structural unemployment (</a:t>
            </a:r>
            <a:r>
              <a:rPr lang="en-GB" sz="1400" dirty="0" err="1"/>
              <a:t>Classicals</a:t>
            </a:r>
            <a:r>
              <a:rPr lang="en-GB" sz="1400" dirty="0"/>
              <a:t>)</a:t>
            </a:r>
            <a:endParaRPr lang="en-GB" sz="1400" dirty="0"/>
          </a:p>
        </p:txBody>
      </p:sp>
      <p:sp>
        <p:nvSpPr>
          <p:cNvPr id="24" name="TextBox 23"/>
          <p:cNvSpPr txBox="1"/>
          <p:nvPr/>
        </p:nvSpPr>
        <p:spPr>
          <a:xfrm>
            <a:off x="7842568" y="5740212"/>
            <a:ext cx="304892" cy="369332"/>
          </a:xfrm>
          <a:prstGeom prst="rect">
            <a:avLst/>
          </a:prstGeom>
          <a:noFill/>
        </p:spPr>
        <p:txBody>
          <a:bodyPr wrap="none" rtlCol="0">
            <a:spAutoFit/>
          </a:bodyPr>
          <a:lstStyle/>
          <a:p>
            <a:r>
              <a:rPr lang="en-GB" dirty="0"/>
              <a:t>Y</a:t>
            </a:r>
            <a:endParaRPr lang="en-GB" sz="1200" dirty="0"/>
          </a:p>
        </p:txBody>
      </p:sp>
    </p:spTree>
    <p:extLst>
      <p:ext uri="{BB962C8B-B14F-4D97-AF65-F5344CB8AC3E}">
        <p14:creationId xmlns:p14="http://schemas.microsoft.com/office/powerpoint/2010/main" val="2735318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0" y="32458"/>
            <a:ext cx="9144000" cy="1143000"/>
          </a:xfrm>
        </p:spPr>
        <p:txBody>
          <a:bodyPr/>
          <a:lstStyle/>
          <a:p>
            <a:pPr eaLnBrk="1" hangingPunct="1"/>
            <a:r>
              <a:rPr lang="en-GB" altLang="en-US" sz="4000" b="1" dirty="0"/>
              <a:t>EQUILIBRIUM UNEMPLOYMENT</a:t>
            </a:r>
            <a:br>
              <a:rPr lang="en-GB" altLang="en-US" sz="4000" b="1" dirty="0"/>
            </a:br>
            <a:r>
              <a:rPr lang="en-GB" altLang="en-US" sz="2000" b="1" dirty="0"/>
              <a:t>The Natural Rate of Unemployment Theory (NRU)</a:t>
            </a:r>
            <a:endParaRPr lang="en-GB" altLang="en-US" sz="1200" b="1" dirty="0"/>
          </a:p>
        </p:txBody>
      </p:sp>
      <p:sp>
        <p:nvSpPr>
          <p:cNvPr id="31747" name="Line 24"/>
          <p:cNvSpPr>
            <a:spLocks noChangeShapeType="1"/>
          </p:cNvSpPr>
          <p:nvPr/>
        </p:nvSpPr>
        <p:spPr bwMode="auto">
          <a:xfrm>
            <a:off x="2424114" y="1341439"/>
            <a:ext cx="3175" cy="4606925"/>
          </a:xfrm>
          <a:prstGeom prst="line">
            <a:avLst/>
          </a:prstGeom>
          <a:noFill/>
          <a:ln w="889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48" name="Line 25"/>
          <p:cNvSpPr>
            <a:spLocks noChangeShapeType="1"/>
          </p:cNvSpPr>
          <p:nvPr/>
        </p:nvSpPr>
        <p:spPr bwMode="auto">
          <a:xfrm>
            <a:off x="2427289" y="5948363"/>
            <a:ext cx="4892675" cy="0"/>
          </a:xfrm>
          <a:prstGeom prst="line">
            <a:avLst/>
          </a:prstGeom>
          <a:noFill/>
          <a:ln w="889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49" name="Line 26"/>
          <p:cNvSpPr>
            <a:spLocks noChangeShapeType="1"/>
          </p:cNvSpPr>
          <p:nvPr/>
        </p:nvSpPr>
        <p:spPr bwMode="auto">
          <a:xfrm>
            <a:off x="2528888" y="3005662"/>
            <a:ext cx="2447925" cy="251936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50" name="Text Box 28"/>
          <p:cNvSpPr txBox="1">
            <a:spLocks noChangeArrowheads="1"/>
          </p:cNvSpPr>
          <p:nvPr/>
        </p:nvSpPr>
        <p:spPr bwMode="auto">
          <a:xfrm>
            <a:off x="7248525" y="5876925"/>
            <a:ext cx="8651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GB" altLang="en-US" sz="1200">
                <a:latin typeface="Arial Narrow" pitchFamily="34" charset="0"/>
              </a:rPr>
              <a:t>NATIONAL </a:t>
            </a:r>
          </a:p>
          <a:p>
            <a:pPr algn="ctr" eaLnBrk="1" hangingPunct="1">
              <a:spcBef>
                <a:spcPct val="0"/>
              </a:spcBef>
              <a:buFontTx/>
              <a:buNone/>
            </a:pPr>
            <a:r>
              <a:rPr lang="en-GB" altLang="en-US" sz="1200">
                <a:latin typeface="Arial Narrow" pitchFamily="34" charset="0"/>
              </a:rPr>
              <a:t>INCOME</a:t>
            </a:r>
          </a:p>
        </p:txBody>
      </p:sp>
      <p:sp>
        <p:nvSpPr>
          <p:cNvPr id="31751" name="Text Box 29"/>
          <p:cNvSpPr txBox="1">
            <a:spLocks noChangeArrowheads="1"/>
          </p:cNvSpPr>
          <p:nvPr/>
        </p:nvSpPr>
        <p:spPr bwMode="auto">
          <a:xfrm>
            <a:off x="1703388" y="1268413"/>
            <a:ext cx="5889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GB" altLang="en-US" sz="1200">
                <a:latin typeface="Arial Narrow" pitchFamily="34" charset="0"/>
              </a:rPr>
              <a:t>PRICE</a:t>
            </a:r>
          </a:p>
          <a:p>
            <a:pPr algn="ctr" eaLnBrk="1" hangingPunct="1">
              <a:spcBef>
                <a:spcPct val="0"/>
              </a:spcBef>
              <a:buFontTx/>
              <a:buNone/>
            </a:pPr>
            <a:r>
              <a:rPr lang="en-GB" altLang="en-US" sz="1200">
                <a:latin typeface="Arial Narrow" pitchFamily="34" charset="0"/>
              </a:rPr>
              <a:t>LEVEL</a:t>
            </a:r>
          </a:p>
        </p:txBody>
      </p:sp>
      <p:sp>
        <p:nvSpPr>
          <p:cNvPr id="31752" name="Line 30"/>
          <p:cNvSpPr>
            <a:spLocks noChangeShapeType="1"/>
          </p:cNvSpPr>
          <p:nvPr/>
        </p:nvSpPr>
        <p:spPr bwMode="auto">
          <a:xfrm flipV="1">
            <a:off x="3648076" y="2636838"/>
            <a:ext cx="2663825" cy="288131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53" name="Text Box 31"/>
          <p:cNvSpPr txBox="1">
            <a:spLocks noChangeArrowheads="1"/>
          </p:cNvSpPr>
          <p:nvPr/>
        </p:nvSpPr>
        <p:spPr bwMode="auto">
          <a:xfrm>
            <a:off x="6240464" y="2420939"/>
            <a:ext cx="607859"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Narrow" pitchFamily="34" charset="0"/>
              </a:rPr>
              <a:t>SRAS</a:t>
            </a:r>
            <a:r>
              <a:rPr lang="en-GB" altLang="en-US" sz="1000" dirty="0">
                <a:latin typeface="Arial Narrow" pitchFamily="34" charset="0"/>
              </a:rPr>
              <a:t>1</a:t>
            </a:r>
            <a:endParaRPr lang="en-GB" altLang="en-US" sz="900" dirty="0">
              <a:latin typeface="Arial Narrow" pitchFamily="34" charset="0"/>
            </a:endParaRPr>
          </a:p>
        </p:txBody>
      </p:sp>
      <p:sp>
        <p:nvSpPr>
          <p:cNvPr id="31754" name="Text Box 32"/>
          <p:cNvSpPr txBox="1">
            <a:spLocks noChangeArrowheads="1"/>
          </p:cNvSpPr>
          <p:nvPr/>
        </p:nvSpPr>
        <p:spPr bwMode="auto">
          <a:xfrm>
            <a:off x="4979987" y="5416043"/>
            <a:ext cx="425116"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Narrow" pitchFamily="34" charset="0"/>
              </a:rPr>
              <a:t>AD</a:t>
            </a:r>
            <a:r>
              <a:rPr lang="en-GB" altLang="en-US" sz="1000" dirty="0">
                <a:latin typeface="Arial Narrow" pitchFamily="34" charset="0"/>
              </a:rPr>
              <a:t>1</a:t>
            </a:r>
            <a:endParaRPr lang="en-GB" altLang="en-US" sz="900" dirty="0">
              <a:latin typeface="Arial Narrow" pitchFamily="34" charset="0"/>
            </a:endParaRPr>
          </a:p>
        </p:txBody>
      </p:sp>
      <p:sp>
        <p:nvSpPr>
          <p:cNvPr id="31755" name="Text Box 33"/>
          <p:cNvSpPr txBox="1">
            <a:spLocks noChangeArrowheads="1"/>
          </p:cNvSpPr>
          <p:nvPr/>
        </p:nvSpPr>
        <p:spPr bwMode="auto">
          <a:xfrm>
            <a:off x="4295775" y="1916113"/>
            <a:ext cx="7810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a:latin typeface="Arial" charset="0"/>
              </a:rPr>
              <a:t>LRAS</a:t>
            </a:r>
          </a:p>
        </p:txBody>
      </p:sp>
      <p:sp>
        <p:nvSpPr>
          <p:cNvPr id="31756" name="Text Box 35"/>
          <p:cNvSpPr txBox="1">
            <a:spLocks noChangeArrowheads="1"/>
          </p:cNvSpPr>
          <p:nvPr/>
        </p:nvSpPr>
        <p:spPr bwMode="auto">
          <a:xfrm>
            <a:off x="4510088" y="6019800"/>
            <a:ext cx="42351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dirty="0">
                <a:latin typeface="Arial" charset="0"/>
              </a:rPr>
              <a:t>Y</a:t>
            </a:r>
            <a:r>
              <a:rPr lang="en-GB" altLang="en-US" sz="1200" dirty="0">
                <a:latin typeface="Arial" charset="0"/>
              </a:rPr>
              <a:t>e</a:t>
            </a:r>
            <a:endParaRPr lang="en-GB" altLang="en-US" sz="900" dirty="0">
              <a:latin typeface="Arial" charset="0"/>
            </a:endParaRPr>
          </a:p>
        </p:txBody>
      </p:sp>
      <p:sp>
        <p:nvSpPr>
          <p:cNvPr id="31757" name="Text Box 44"/>
          <p:cNvSpPr txBox="1">
            <a:spLocks noChangeArrowheads="1"/>
          </p:cNvSpPr>
          <p:nvPr/>
        </p:nvSpPr>
        <p:spPr bwMode="auto">
          <a:xfrm>
            <a:off x="4696095" y="4265344"/>
            <a:ext cx="29527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charset="0"/>
              </a:rPr>
              <a:t>A</a:t>
            </a:r>
          </a:p>
        </p:txBody>
      </p:sp>
      <p:sp>
        <p:nvSpPr>
          <p:cNvPr id="31758" name="Line 46"/>
          <p:cNvSpPr>
            <a:spLocks noChangeShapeType="1"/>
          </p:cNvSpPr>
          <p:nvPr/>
        </p:nvSpPr>
        <p:spPr bwMode="auto">
          <a:xfrm>
            <a:off x="4656138" y="2852738"/>
            <a:ext cx="0" cy="3097212"/>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24591" name="Text Box 53"/>
          <p:cNvSpPr txBox="1">
            <a:spLocks noChangeArrowheads="1"/>
          </p:cNvSpPr>
          <p:nvPr/>
        </p:nvSpPr>
        <p:spPr bwMode="auto">
          <a:xfrm>
            <a:off x="7308016" y="1296549"/>
            <a:ext cx="3279929" cy="4355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400" dirty="0">
                <a:solidFill>
                  <a:schemeClr val="accent2"/>
                </a:solidFill>
              </a:rPr>
              <a:t>The NRU:</a:t>
            </a:r>
          </a:p>
          <a:p>
            <a:pPr eaLnBrk="1" hangingPunct="1">
              <a:spcBef>
                <a:spcPct val="0"/>
              </a:spcBef>
              <a:buFontTx/>
              <a:buNone/>
            </a:pPr>
            <a:endParaRPr lang="en-GB" altLang="en-US" sz="1400" dirty="0">
              <a:solidFill>
                <a:schemeClr val="accent2"/>
              </a:solidFill>
            </a:endParaRPr>
          </a:p>
          <a:p>
            <a:pPr eaLnBrk="1" hangingPunct="1">
              <a:spcBef>
                <a:spcPct val="0"/>
              </a:spcBef>
              <a:buFontTx/>
              <a:buNone/>
            </a:pPr>
            <a:r>
              <a:rPr lang="en-GB" altLang="en-US" sz="1400" u="sng" dirty="0">
                <a:solidFill>
                  <a:schemeClr val="accent2"/>
                </a:solidFill>
              </a:rPr>
              <a:t>CLASSICAL INTERPRETATION</a:t>
            </a:r>
            <a:endParaRPr lang="en-GB" altLang="en-US" sz="1400" u="sng" dirty="0">
              <a:solidFill>
                <a:schemeClr val="accent2"/>
              </a:solidFill>
            </a:endParaRPr>
          </a:p>
          <a:p>
            <a:pPr eaLnBrk="1" hangingPunct="1">
              <a:spcBef>
                <a:spcPct val="0"/>
              </a:spcBef>
              <a:buFontTx/>
              <a:buNone/>
            </a:pPr>
            <a:r>
              <a:rPr lang="en-GB" altLang="en-US" sz="1400" dirty="0">
                <a:solidFill>
                  <a:schemeClr val="accent2"/>
                </a:solidFill>
              </a:rPr>
              <a:t>4.2% Unemployment - perhaps made up of…</a:t>
            </a:r>
          </a:p>
          <a:p>
            <a:pPr marL="285750" indent="-285750" eaLnBrk="1" hangingPunct="1">
              <a:spcBef>
                <a:spcPct val="0"/>
              </a:spcBef>
            </a:pPr>
            <a:r>
              <a:rPr lang="en-GB" altLang="en-US" sz="1400" dirty="0">
                <a:solidFill>
                  <a:schemeClr val="accent2"/>
                </a:solidFill>
              </a:rPr>
              <a:t>1</a:t>
            </a:r>
            <a:r>
              <a:rPr lang="en-GB" altLang="en-US" sz="1400" dirty="0">
                <a:solidFill>
                  <a:schemeClr val="accent2"/>
                </a:solidFill>
              </a:rPr>
              <a:t>% </a:t>
            </a:r>
            <a:r>
              <a:rPr lang="en-GB" altLang="en-US" sz="1400" dirty="0" err="1">
                <a:solidFill>
                  <a:schemeClr val="accent2"/>
                </a:solidFill>
              </a:rPr>
              <a:t>Disequilbirum</a:t>
            </a:r>
            <a:r>
              <a:rPr lang="en-GB" altLang="en-US" sz="1400" dirty="0">
                <a:solidFill>
                  <a:schemeClr val="accent2"/>
                </a:solidFill>
              </a:rPr>
              <a:t> (or Cyclical/Demand Deficient) </a:t>
            </a:r>
            <a:r>
              <a:rPr lang="en-GB" altLang="en-US" sz="1100" dirty="0">
                <a:solidFill>
                  <a:srgbClr val="00B050"/>
                </a:solidFill>
              </a:rPr>
              <a:t>[C to B]</a:t>
            </a:r>
          </a:p>
          <a:p>
            <a:pPr marL="285750" indent="-285750" eaLnBrk="1" hangingPunct="1">
              <a:spcBef>
                <a:spcPct val="0"/>
              </a:spcBef>
            </a:pPr>
            <a:r>
              <a:rPr lang="en-GB" altLang="en-US" sz="1400" dirty="0">
                <a:solidFill>
                  <a:schemeClr val="accent2"/>
                </a:solidFill>
              </a:rPr>
              <a:t>3.2% Equilibrium </a:t>
            </a:r>
            <a:r>
              <a:rPr lang="en-GB" altLang="en-US" sz="1100" dirty="0">
                <a:solidFill>
                  <a:srgbClr val="00B050"/>
                </a:solidFill>
              </a:rPr>
              <a:t>[B]</a:t>
            </a:r>
          </a:p>
          <a:p>
            <a:pPr eaLnBrk="1" hangingPunct="1">
              <a:spcBef>
                <a:spcPct val="0"/>
              </a:spcBef>
              <a:buFontTx/>
              <a:buNone/>
            </a:pPr>
            <a:endParaRPr lang="en-GB" altLang="en-US" sz="1400" dirty="0">
              <a:solidFill>
                <a:schemeClr val="accent2"/>
              </a:solidFill>
            </a:endParaRPr>
          </a:p>
          <a:p>
            <a:pPr eaLnBrk="1" hangingPunct="1">
              <a:spcBef>
                <a:spcPct val="0"/>
              </a:spcBef>
              <a:buFontTx/>
              <a:buNone/>
            </a:pPr>
            <a:r>
              <a:rPr lang="en-GB" altLang="en-US" sz="1400" u="sng" dirty="0">
                <a:solidFill>
                  <a:schemeClr val="accent2"/>
                </a:solidFill>
              </a:rPr>
              <a:t>KEYNESIAN INTERPRETATION</a:t>
            </a:r>
            <a:endParaRPr lang="en-GB" altLang="en-US" sz="1400" u="sng" dirty="0">
              <a:solidFill>
                <a:schemeClr val="accent2"/>
              </a:solidFill>
            </a:endParaRPr>
          </a:p>
          <a:p>
            <a:pPr eaLnBrk="1" hangingPunct="1">
              <a:spcBef>
                <a:spcPct val="0"/>
              </a:spcBef>
              <a:buFontTx/>
              <a:buNone/>
            </a:pPr>
            <a:r>
              <a:rPr lang="en-GB" altLang="en-US" sz="1400" dirty="0">
                <a:solidFill>
                  <a:schemeClr val="accent2"/>
                </a:solidFill>
              </a:rPr>
              <a:t>4.2% Unemployment - perhaps made up of….</a:t>
            </a:r>
          </a:p>
          <a:p>
            <a:pPr marL="285750" indent="-285750" eaLnBrk="1" hangingPunct="1">
              <a:spcBef>
                <a:spcPct val="0"/>
              </a:spcBef>
            </a:pPr>
            <a:r>
              <a:rPr lang="en-GB" altLang="en-US" sz="1400" dirty="0">
                <a:solidFill>
                  <a:schemeClr val="accent2"/>
                </a:solidFill>
              </a:rPr>
              <a:t>4.2% Disequilibrium (Real Wage/Classical </a:t>
            </a:r>
            <a:r>
              <a:rPr lang="en-GB" altLang="en-US" sz="1100" dirty="0">
                <a:solidFill>
                  <a:srgbClr val="00B050"/>
                </a:solidFill>
              </a:rPr>
              <a:t>[C to A]</a:t>
            </a:r>
            <a:endParaRPr lang="en-GB" altLang="en-US" sz="1400" dirty="0">
              <a:solidFill>
                <a:srgbClr val="00B050"/>
              </a:solidFill>
            </a:endParaRPr>
          </a:p>
          <a:p>
            <a:pPr marL="285750" indent="-285750" eaLnBrk="1" hangingPunct="1">
              <a:spcBef>
                <a:spcPct val="0"/>
              </a:spcBef>
            </a:pPr>
            <a:r>
              <a:rPr lang="en-GB" altLang="en-US" sz="1400" dirty="0">
                <a:solidFill>
                  <a:schemeClr val="accent2"/>
                </a:solidFill>
              </a:rPr>
              <a:t>0% Equilibrium </a:t>
            </a:r>
            <a:r>
              <a:rPr lang="en-GB" altLang="en-US" sz="1100" dirty="0">
                <a:solidFill>
                  <a:srgbClr val="00B050"/>
                </a:solidFill>
              </a:rPr>
              <a:t>[A]</a:t>
            </a:r>
          </a:p>
          <a:p>
            <a:pPr eaLnBrk="1" hangingPunct="1">
              <a:spcBef>
                <a:spcPct val="0"/>
              </a:spcBef>
              <a:buNone/>
            </a:pPr>
            <a:endParaRPr lang="en-GB" altLang="en-US" sz="1100" dirty="0">
              <a:solidFill>
                <a:srgbClr val="00B050"/>
              </a:solidFill>
            </a:endParaRPr>
          </a:p>
          <a:p>
            <a:pPr eaLnBrk="1" hangingPunct="1">
              <a:spcBef>
                <a:spcPct val="0"/>
              </a:spcBef>
              <a:buNone/>
            </a:pPr>
            <a:r>
              <a:rPr lang="en-GB" altLang="en-US" sz="1400" dirty="0">
                <a:solidFill>
                  <a:srgbClr val="FF0000"/>
                </a:solidFill>
              </a:rPr>
              <a:t>THEREFORE with 4.2% unemployment Keynesians and </a:t>
            </a:r>
            <a:r>
              <a:rPr lang="en-GB" altLang="en-US" sz="1400" dirty="0" err="1">
                <a:solidFill>
                  <a:srgbClr val="FF0000"/>
                </a:solidFill>
              </a:rPr>
              <a:t>Classicals</a:t>
            </a:r>
            <a:r>
              <a:rPr lang="en-GB" altLang="en-US" sz="1400" dirty="0">
                <a:solidFill>
                  <a:srgbClr val="FF0000"/>
                </a:solidFill>
              </a:rPr>
              <a:t> are differing with their view of where we are on this AD/AS Model</a:t>
            </a:r>
            <a:endParaRPr lang="en-GB" altLang="en-US" sz="1800" dirty="0">
              <a:solidFill>
                <a:srgbClr val="FF0000"/>
              </a:solidFill>
            </a:endParaRPr>
          </a:p>
        </p:txBody>
      </p:sp>
      <p:sp>
        <p:nvSpPr>
          <p:cNvPr id="31760" name="Text Box 75"/>
          <p:cNvSpPr txBox="1">
            <a:spLocks noChangeArrowheads="1"/>
          </p:cNvSpPr>
          <p:nvPr/>
        </p:nvSpPr>
        <p:spPr bwMode="auto">
          <a:xfrm>
            <a:off x="1890714" y="4221163"/>
            <a:ext cx="537327"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dirty="0">
                <a:latin typeface="Arial Narrow" pitchFamily="34" charset="0"/>
              </a:rPr>
              <a:t>P/L</a:t>
            </a:r>
            <a:r>
              <a:rPr lang="en-GB" altLang="en-US" sz="1000" dirty="0">
                <a:latin typeface="Arial Narrow" pitchFamily="34" charset="0"/>
              </a:rPr>
              <a:t>2</a:t>
            </a:r>
          </a:p>
        </p:txBody>
      </p:sp>
      <p:sp>
        <p:nvSpPr>
          <p:cNvPr id="31761" name="Line 76"/>
          <p:cNvSpPr>
            <a:spLocks noChangeShapeType="1"/>
          </p:cNvSpPr>
          <p:nvPr/>
        </p:nvSpPr>
        <p:spPr bwMode="auto">
          <a:xfrm flipH="1">
            <a:off x="2424114" y="4437063"/>
            <a:ext cx="2232025" cy="0"/>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62" name="Line 27"/>
          <p:cNvSpPr>
            <a:spLocks noChangeShapeType="1"/>
          </p:cNvSpPr>
          <p:nvPr/>
        </p:nvSpPr>
        <p:spPr bwMode="auto">
          <a:xfrm flipH="1" flipV="1">
            <a:off x="4656139" y="2276475"/>
            <a:ext cx="3175" cy="3671888"/>
          </a:xfrm>
          <a:prstGeom prst="line">
            <a:avLst/>
          </a:prstGeom>
          <a:noFill/>
          <a:ln w="50800">
            <a:solidFill>
              <a:srgbClr val="0000FF"/>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63" name="Oval 40"/>
          <p:cNvSpPr>
            <a:spLocks noChangeArrowheads="1"/>
          </p:cNvSpPr>
          <p:nvPr/>
        </p:nvSpPr>
        <p:spPr bwMode="auto">
          <a:xfrm>
            <a:off x="4583113" y="4365626"/>
            <a:ext cx="144462" cy="144463"/>
          </a:xfrm>
          <a:prstGeom prst="ellipse">
            <a:avLst/>
          </a:prstGeom>
          <a:solidFill>
            <a:srgbClr val="FF00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endParaRPr lang="en-US" altLang="en-US" sz="1800"/>
          </a:p>
        </p:txBody>
      </p:sp>
      <p:sp>
        <p:nvSpPr>
          <p:cNvPr id="20" name="TextBox 19"/>
          <p:cNvSpPr txBox="1">
            <a:spLocks noChangeArrowheads="1"/>
          </p:cNvSpPr>
          <p:nvPr/>
        </p:nvSpPr>
        <p:spPr bwMode="auto">
          <a:xfrm>
            <a:off x="1735138" y="6389132"/>
            <a:ext cx="755123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dirty="0">
                <a:solidFill>
                  <a:srgbClr val="FF0000"/>
                </a:solidFill>
              </a:rPr>
              <a:t>Equilibrium Unemployment: </a:t>
            </a:r>
            <a:r>
              <a:rPr lang="en-GB" altLang="en-US" sz="1800" dirty="0">
                <a:solidFill>
                  <a:srgbClr val="FF0000"/>
                </a:solidFill>
              </a:rPr>
              <a:t>Frictional and Structural for Classical Economists</a:t>
            </a:r>
            <a:endParaRPr lang="en-GB" altLang="en-US" sz="1800" dirty="0">
              <a:solidFill>
                <a:srgbClr val="FF0000"/>
              </a:solidFill>
            </a:endParaRPr>
          </a:p>
        </p:txBody>
      </p:sp>
      <p:sp>
        <p:nvSpPr>
          <p:cNvPr id="21" name="Line 26"/>
          <p:cNvSpPr>
            <a:spLocks noChangeShapeType="1"/>
          </p:cNvSpPr>
          <p:nvPr/>
        </p:nvSpPr>
        <p:spPr bwMode="auto">
          <a:xfrm>
            <a:off x="3071068" y="2817675"/>
            <a:ext cx="2447925" cy="251936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22" name="Text Box 32"/>
          <p:cNvSpPr txBox="1">
            <a:spLocks noChangeArrowheads="1"/>
          </p:cNvSpPr>
          <p:nvPr/>
        </p:nvSpPr>
        <p:spPr bwMode="auto">
          <a:xfrm>
            <a:off x="5499100" y="5236882"/>
            <a:ext cx="41870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Narrow" pitchFamily="34" charset="0"/>
              </a:rPr>
              <a:t>AD</a:t>
            </a:r>
            <a:r>
              <a:rPr lang="en-GB" altLang="en-US" sz="1000" dirty="0">
                <a:latin typeface="Arial Narrow" pitchFamily="34" charset="0"/>
              </a:rPr>
              <a:t>2</a:t>
            </a:r>
            <a:endParaRPr lang="en-GB" altLang="en-US" sz="900" dirty="0">
              <a:latin typeface="Arial Narrow" pitchFamily="34" charset="0"/>
            </a:endParaRPr>
          </a:p>
        </p:txBody>
      </p:sp>
      <p:sp>
        <p:nvSpPr>
          <p:cNvPr id="23" name="Line 76"/>
          <p:cNvSpPr>
            <a:spLocks noChangeShapeType="1"/>
          </p:cNvSpPr>
          <p:nvPr/>
        </p:nvSpPr>
        <p:spPr bwMode="auto">
          <a:xfrm flipH="1">
            <a:off x="4295772" y="4797150"/>
            <a:ext cx="0" cy="1079774"/>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24" name="Text Box 35"/>
          <p:cNvSpPr txBox="1">
            <a:spLocks noChangeArrowheads="1"/>
          </p:cNvSpPr>
          <p:nvPr/>
        </p:nvSpPr>
        <p:spPr bwMode="auto">
          <a:xfrm>
            <a:off x="4126703" y="6019800"/>
            <a:ext cx="43794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dirty="0" err="1">
                <a:latin typeface="Arial" charset="0"/>
              </a:rPr>
              <a:t>Y</a:t>
            </a:r>
            <a:r>
              <a:rPr lang="en-GB" altLang="en-US" sz="1200" dirty="0" err="1">
                <a:latin typeface="Arial" charset="0"/>
              </a:rPr>
              <a:t>d</a:t>
            </a:r>
            <a:endParaRPr lang="en-GB" altLang="en-US" sz="900" dirty="0">
              <a:latin typeface="Arial" charset="0"/>
            </a:endParaRPr>
          </a:p>
        </p:txBody>
      </p:sp>
      <p:sp>
        <p:nvSpPr>
          <p:cNvPr id="25" name="Line 30"/>
          <p:cNvSpPr>
            <a:spLocks noChangeShapeType="1"/>
          </p:cNvSpPr>
          <p:nvPr/>
        </p:nvSpPr>
        <p:spPr bwMode="auto">
          <a:xfrm flipV="1">
            <a:off x="4187825" y="2849563"/>
            <a:ext cx="2663825" cy="288131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26" name="Text Box 31"/>
          <p:cNvSpPr txBox="1">
            <a:spLocks noChangeArrowheads="1"/>
          </p:cNvSpPr>
          <p:nvPr/>
        </p:nvSpPr>
        <p:spPr bwMode="auto">
          <a:xfrm>
            <a:off x="6780213" y="2633664"/>
            <a:ext cx="607859"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Narrow" pitchFamily="34" charset="0"/>
              </a:rPr>
              <a:t>SRAS</a:t>
            </a:r>
            <a:r>
              <a:rPr lang="en-GB" altLang="en-US" sz="1000" dirty="0">
                <a:latin typeface="Arial Narrow" pitchFamily="34" charset="0"/>
              </a:rPr>
              <a:t>2</a:t>
            </a:r>
            <a:endParaRPr lang="en-GB" altLang="en-US" sz="900" dirty="0">
              <a:latin typeface="Arial Narrow" pitchFamily="34" charset="0"/>
            </a:endParaRPr>
          </a:p>
        </p:txBody>
      </p:sp>
      <p:sp>
        <p:nvSpPr>
          <p:cNvPr id="27" name="Oval 40"/>
          <p:cNvSpPr>
            <a:spLocks noChangeArrowheads="1"/>
          </p:cNvSpPr>
          <p:nvPr/>
        </p:nvSpPr>
        <p:spPr bwMode="auto">
          <a:xfrm>
            <a:off x="4583113" y="5112263"/>
            <a:ext cx="144462" cy="144463"/>
          </a:xfrm>
          <a:prstGeom prst="ellipse">
            <a:avLst/>
          </a:prstGeom>
          <a:solidFill>
            <a:srgbClr val="FF00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endParaRPr lang="en-US" altLang="en-US" sz="1800"/>
          </a:p>
        </p:txBody>
      </p:sp>
      <p:sp>
        <p:nvSpPr>
          <p:cNvPr id="28" name="Text Box 44"/>
          <p:cNvSpPr txBox="1">
            <a:spLocks noChangeArrowheads="1"/>
          </p:cNvSpPr>
          <p:nvPr/>
        </p:nvSpPr>
        <p:spPr bwMode="auto">
          <a:xfrm>
            <a:off x="4726607" y="5062644"/>
            <a:ext cx="29527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charset="0"/>
              </a:rPr>
              <a:t>B</a:t>
            </a:r>
            <a:endParaRPr lang="en-GB" altLang="en-US" sz="1200" dirty="0">
              <a:latin typeface="Arial" charset="0"/>
            </a:endParaRPr>
          </a:p>
        </p:txBody>
      </p:sp>
      <p:sp>
        <p:nvSpPr>
          <p:cNvPr id="29" name="Line 76"/>
          <p:cNvSpPr>
            <a:spLocks noChangeShapeType="1"/>
          </p:cNvSpPr>
          <p:nvPr/>
        </p:nvSpPr>
        <p:spPr bwMode="auto">
          <a:xfrm flipH="1">
            <a:off x="2497138" y="4797150"/>
            <a:ext cx="1798637" cy="0"/>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0" name="Text Box 75"/>
          <p:cNvSpPr txBox="1">
            <a:spLocks noChangeArrowheads="1"/>
          </p:cNvSpPr>
          <p:nvPr/>
        </p:nvSpPr>
        <p:spPr bwMode="auto">
          <a:xfrm>
            <a:off x="1893888" y="4587875"/>
            <a:ext cx="5334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dirty="0">
                <a:latin typeface="Arial Narrow" pitchFamily="34" charset="0"/>
              </a:rPr>
              <a:t>P/L</a:t>
            </a:r>
            <a:r>
              <a:rPr lang="en-GB" altLang="en-US" sz="1000" dirty="0">
                <a:latin typeface="Arial Narrow" pitchFamily="34" charset="0"/>
              </a:rPr>
              <a:t>1</a:t>
            </a:r>
          </a:p>
        </p:txBody>
      </p:sp>
      <p:sp>
        <p:nvSpPr>
          <p:cNvPr id="31" name="Oval 40"/>
          <p:cNvSpPr>
            <a:spLocks noChangeArrowheads="1"/>
          </p:cNvSpPr>
          <p:nvPr/>
        </p:nvSpPr>
        <p:spPr bwMode="auto">
          <a:xfrm>
            <a:off x="4223544" y="4724919"/>
            <a:ext cx="144462" cy="144463"/>
          </a:xfrm>
          <a:prstGeom prst="ellipse">
            <a:avLst/>
          </a:prstGeom>
          <a:solidFill>
            <a:srgbClr val="FF00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endParaRPr lang="en-US" altLang="en-US" sz="1800"/>
          </a:p>
        </p:txBody>
      </p:sp>
      <p:sp>
        <p:nvSpPr>
          <p:cNvPr id="32" name="Text Box 44"/>
          <p:cNvSpPr txBox="1">
            <a:spLocks noChangeArrowheads="1"/>
          </p:cNvSpPr>
          <p:nvPr/>
        </p:nvSpPr>
        <p:spPr bwMode="auto">
          <a:xfrm>
            <a:off x="4307506" y="4677589"/>
            <a:ext cx="29527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dirty="0">
                <a:latin typeface="Arial" charset="0"/>
              </a:rPr>
              <a:t>C</a:t>
            </a:r>
            <a:endParaRPr lang="en-GB" altLang="en-US" sz="1200" dirty="0">
              <a:latin typeface="Arial" charset="0"/>
            </a:endParaRPr>
          </a:p>
        </p:txBody>
      </p:sp>
    </p:spTree>
    <p:extLst>
      <p:ext uri="{BB962C8B-B14F-4D97-AF65-F5344CB8AC3E}">
        <p14:creationId xmlns:p14="http://schemas.microsoft.com/office/powerpoint/2010/main" val="4256200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91">
                                            <p:txEl>
                                              <p:pRg st="3" end="3"/>
                                            </p:txEl>
                                          </p:spTgt>
                                        </p:tgtEl>
                                        <p:attrNameLst>
                                          <p:attrName>style.visibility</p:attrName>
                                        </p:attrNameLst>
                                      </p:cBhvr>
                                      <p:to>
                                        <p:strVal val="visible"/>
                                      </p:to>
                                    </p:set>
                                    <p:animEffect transition="in" filter="box(in)">
                                      <p:cBhvr>
                                        <p:cTn id="7" dur="500"/>
                                        <p:tgtEl>
                                          <p:spTgt spid="2459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4591">
                                            <p:txEl>
                                              <p:pRg st="4" end="4"/>
                                            </p:txEl>
                                          </p:spTgt>
                                        </p:tgtEl>
                                        <p:attrNameLst>
                                          <p:attrName>style.visibility</p:attrName>
                                        </p:attrNameLst>
                                      </p:cBhvr>
                                      <p:to>
                                        <p:strVal val="visible"/>
                                      </p:to>
                                    </p:set>
                                    <p:animEffect transition="in" filter="box(in)">
                                      <p:cBhvr>
                                        <p:cTn id="12" dur="500"/>
                                        <p:tgtEl>
                                          <p:spTgt spid="2459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4591">
                                            <p:txEl>
                                              <p:pRg st="5" end="5"/>
                                            </p:txEl>
                                          </p:spTgt>
                                        </p:tgtEl>
                                        <p:attrNameLst>
                                          <p:attrName>style.visibility</p:attrName>
                                        </p:attrNameLst>
                                      </p:cBhvr>
                                      <p:to>
                                        <p:strVal val="visible"/>
                                      </p:to>
                                    </p:set>
                                    <p:animEffect transition="in" filter="box(in)">
                                      <p:cBhvr>
                                        <p:cTn id="23" dur="500"/>
                                        <p:tgtEl>
                                          <p:spTgt spid="24591">
                                            <p:txEl>
                                              <p:pRg st="5" end="5"/>
                                            </p:txEl>
                                          </p:spTgt>
                                        </p:tgtEl>
                                      </p:cBhvr>
                                    </p:animEffect>
                                  </p:childTnLst>
                                </p:cTn>
                              </p:par>
                              <p:par>
                                <p:cTn id="24" presetID="45" presetClass="exit" presetSubtype="0" fill="hold" grpId="1" nodeType="withEffect">
                                  <p:stCondLst>
                                    <p:cond delay="0"/>
                                  </p:stCondLst>
                                  <p:childTnLst>
                                    <p:animEffect transition="out" filter="fade">
                                      <p:cBhvr>
                                        <p:cTn id="25" dur="2000"/>
                                        <p:tgtEl>
                                          <p:spTgt spid="25"/>
                                        </p:tgtEl>
                                      </p:cBhvr>
                                    </p:animEffect>
                                    <p:anim calcmode="lin" valueType="num">
                                      <p:cBhvr>
                                        <p:cTn id="26" dur="2000"/>
                                        <p:tgtEl>
                                          <p:spTgt spid="2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7" dur="2000"/>
                                        <p:tgtEl>
                                          <p:spTgt spid="25"/>
                                        </p:tgtEl>
                                        <p:attrNameLst>
                                          <p:attrName>ppt_h</p:attrName>
                                        </p:attrNameLst>
                                      </p:cBhvr>
                                      <p:tavLst>
                                        <p:tav tm="0">
                                          <p:val>
                                            <p:strVal val="ppt_h"/>
                                          </p:val>
                                        </p:tav>
                                        <p:tav tm="100000">
                                          <p:val>
                                            <p:strVal val="ppt_h"/>
                                          </p:val>
                                        </p:tav>
                                      </p:tavLst>
                                    </p:anim>
                                    <p:set>
                                      <p:cBhvr>
                                        <p:cTn id="28" dur="1" fill="hold">
                                          <p:stCondLst>
                                            <p:cond delay="1999"/>
                                          </p:stCondLst>
                                        </p:cTn>
                                        <p:tgtEl>
                                          <p:spTgt spid="25"/>
                                        </p:tgtEl>
                                        <p:attrNameLst>
                                          <p:attrName>style.visibility</p:attrName>
                                        </p:attrNameLst>
                                      </p:cBhvr>
                                      <p:to>
                                        <p:strVal val="hidden"/>
                                      </p:to>
                                    </p:set>
                                  </p:childTnLst>
                                </p:cTn>
                              </p:par>
                              <p:par>
                                <p:cTn id="29" presetID="45" presetClass="exit" presetSubtype="0" fill="hold" grpId="1" nodeType="withEffect">
                                  <p:stCondLst>
                                    <p:cond delay="0"/>
                                  </p:stCondLst>
                                  <p:childTnLst>
                                    <p:animEffect transition="out" filter="fade">
                                      <p:cBhvr>
                                        <p:cTn id="30" dur="2000"/>
                                        <p:tgtEl>
                                          <p:spTgt spid="26"/>
                                        </p:tgtEl>
                                      </p:cBhvr>
                                    </p:animEffect>
                                    <p:anim calcmode="lin" valueType="num">
                                      <p:cBhvr>
                                        <p:cTn id="31" dur="2000"/>
                                        <p:tgtEl>
                                          <p:spTgt spid="2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26"/>
                                        </p:tgtEl>
                                        <p:attrNameLst>
                                          <p:attrName>ppt_h</p:attrName>
                                        </p:attrNameLst>
                                      </p:cBhvr>
                                      <p:tavLst>
                                        <p:tav tm="0">
                                          <p:val>
                                            <p:strVal val="ppt_h"/>
                                          </p:val>
                                        </p:tav>
                                        <p:tav tm="100000">
                                          <p:val>
                                            <p:strVal val="ppt_h"/>
                                          </p:val>
                                        </p:tav>
                                      </p:tavLst>
                                    </p:anim>
                                    <p:set>
                                      <p:cBhvr>
                                        <p:cTn id="33" dur="1" fill="hold">
                                          <p:stCondLst>
                                            <p:cond delay="1999"/>
                                          </p:stCondLst>
                                        </p:cTn>
                                        <p:tgtEl>
                                          <p:spTgt spid="26"/>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24591">
                                            <p:txEl>
                                              <p:pRg st="7" end="7"/>
                                            </p:txEl>
                                          </p:spTgt>
                                        </p:tgtEl>
                                        <p:attrNameLst>
                                          <p:attrName>style.visibility</p:attrName>
                                        </p:attrNameLst>
                                      </p:cBhvr>
                                      <p:to>
                                        <p:strVal val="visible"/>
                                      </p:to>
                                    </p:set>
                                    <p:animEffect transition="in" filter="box(in)">
                                      <p:cBhvr>
                                        <p:cTn id="38" dur="500"/>
                                        <p:tgtEl>
                                          <p:spTgt spid="24591">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24591">
                                            <p:txEl>
                                              <p:pRg st="8" end="8"/>
                                            </p:txEl>
                                          </p:spTgt>
                                        </p:tgtEl>
                                        <p:attrNameLst>
                                          <p:attrName>style.visibility</p:attrName>
                                        </p:attrNameLst>
                                      </p:cBhvr>
                                      <p:to>
                                        <p:strVal val="visible"/>
                                      </p:to>
                                    </p:set>
                                    <p:animEffect transition="in" filter="box(in)">
                                      <p:cBhvr>
                                        <p:cTn id="43" dur="500"/>
                                        <p:tgtEl>
                                          <p:spTgt spid="24591">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24591">
                                            <p:txEl>
                                              <p:pRg st="9" end="9"/>
                                            </p:txEl>
                                          </p:spTgt>
                                        </p:tgtEl>
                                        <p:attrNameLst>
                                          <p:attrName>style.visibility</p:attrName>
                                        </p:attrNameLst>
                                      </p:cBhvr>
                                      <p:to>
                                        <p:strVal val="visible"/>
                                      </p:to>
                                    </p:set>
                                    <p:animEffect transition="in" filter="box(in)">
                                      <p:cBhvr>
                                        <p:cTn id="48" dur="500"/>
                                        <p:tgtEl>
                                          <p:spTgt spid="24591">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7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176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nodeType="clickEffect">
                                  <p:stCondLst>
                                    <p:cond delay="0"/>
                                  </p:stCondLst>
                                  <p:childTnLst>
                                    <p:set>
                                      <p:cBhvr>
                                        <p:cTn id="64" dur="1" fill="hold">
                                          <p:stCondLst>
                                            <p:cond delay="0"/>
                                          </p:stCondLst>
                                        </p:cTn>
                                        <p:tgtEl>
                                          <p:spTgt spid="24591">
                                            <p:txEl>
                                              <p:pRg st="10" end="10"/>
                                            </p:txEl>
                                          </p:spTgt>
                                        </p:tgtEl>
                                        <p:attrNameLst>
                                          <p:attrName>style.visibility</p:attrName>
                                        </p:attrNameLst>
                                      </p:cBhvr>
                                      <p:to>
                                        <p:strVal val="visible"/>
                                      </p:to>
                                    </p:set>
                                    <p:animEffect transition="in" filter="box(in)">
                                      <p:cBhvr>
                                        <p:cTn id="65" dur="500"/>
                                        <p:tgtEl>
                                          <p:spTgt spid="24591">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nodeType="clickEffect">
                                  <p:stCondLst>
                                    <p:cond delay="0"/>
                                  </p:stCondLst>
                                  <p:childTnLst>
                                    <p:set>
                                      <p:cBhvr>
                                        <p:cTn id="69" dur="1" fill="hold">
                                          <p:stCondLst>
                                            <p:cond delay="0"/>
                                          </p:stCondLst>
                                        </p:cTn>
                                        <p:tgtEl>
                                          <p:spTgt spid="24591">
                                            <p:txEl>
                                              <p:pRg st="12" end="12"/>
                                            </p:txEl>
                                          </p:spTgt>
                                        </p:tgtEl>
                                        <p:attrNameLst>
                                          <p:attrName>style.visibility</p:attrName>
                                        </p:attrNameLst>
                                      </p:cBhvr>
                                      <p:to>
                                        <p:strVal val="visible"/>
                                      </p:to>
                                    </p:set>
                                    <p:animEffect transition="in" filter="box(in)">
                                      <p:cBhvr>
                                        <p:cTn id="70" dur="500"/>
                                        <p:tgtEl>
                                          <p:spTgt spid="24591">
                                            <p:txEl>
                                              <p:pRg st="12" end="12"/>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box(in)">
                                      <p:cBhvr>
                                        <p:cTn id="7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p:bldP spid="31761" grpId="0" animBg="1"/>
      <p:bldP spid="20" grpId="0"/>
      <p:bldP spid="21" grpId="0" animBg="1"/>
      <p:bldP spid="22" grpId="0"/>
      <p:bldP spid="25" grpId="0" animBg="1"/>
      <p:bldP spid="25" grpId="1" animBg="1"/>
      <p:bldP spid="26" grpId="0"/>
      <p:bldP spid="26" grpId="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570186"/>
          </a:xfrm>
        </p:spPr>
        <p:txBody>
          <a:bodyPr/>
          <a:lstStyle/>
          <a:p>
            <a:r>
              <a:rPr lang="en-GB" sz="4000" b="1" dirty="0"/>
              <a:t>SOLVING UNEMPLOYMENT</a:t>
            </a:r>
            <a:r>
              <a:rPr lang="en-GB" sz="4000" dirty="0"/>
              <a:t/>
            </a:r>
            <a:br>
              <a:rPr lang="en-GB" sz="4000" dirty="0"/>
            </a:br>
            <a:r>
              <a:rPr lang="en-GB" sz="2800" b="1" dirty="0">
                <a:solidFill>
                  <a:srgbClr val="FF0000"/>
                </a:solidFill>
              </a:rPr>
              <a:t>FULL EMPLOYMENT = Equilibrium Unemployment</a:t>
            </a:r>
            <a:br>
              <a:rPr lang="en-GB" sz="2800" b="1" dirty="0">
                <a:solidFill>
                  <a:srgbClr val="FF0000"/>
                </a:solidFill>
              </a:rPr>
            </a:br>
            <a:r>
              <a:rPr lang="en-GB" sz="2800" b="1" dirty="0">
                <a:solidFill>
                  <a:srgbClr val="FF0000"/>
                </a:solidFill>
              </a:rPr>
              <a:t>The Natural Rate of Unemployment</a:t>
            </a:r>
            <a:endParaRPr lang="en-GB" sz="2800" b="1" dirty="0">
              <a:solidFill>
                <a:srgbClr val="FF0000"/>
              </a:solidFill>
            </a:endParaRPr>
          </a:p>
        </p:txBody>
      </p:sp>
      <p:sp>
        <p:nvSpPr>
          <p:cNvPr id="3" name="Content Placeholder 2"/>
          <p:cNvSpPr>
            <a:spLocks noGrp="1"/>
          </p:cNvSpPr>
          <p:nvPr>
            <p:ph sz="half" idx="1"/>
          </p:nvPr>
        </p:nvSpPr>
        <p:spPr>
          <a:xfrm>
            <a:off x="1847528" y="1916833"/>
            <a:ext cx="4038600" cy="4525963"/>
          </a:xfrm>
        </p:spPr>
        <p:txBody>
          <a:bodyPr>
            <a:normAutofit lnSpcReduction="10000"/>
          </a:bodyPr>
          <a:lstStyle/>
          <a:p>
            <a:r>
              <a:rPr lang="en-GB" b="1" dirty="0" smtClean="0"/>
              <a:t>Classical Economists</a:t>
            </a:r>
          </a:p>
          <a:p>
            <a:pPr marL="0" indent="0">
              <a:buNone/>
            </a:pPr>
            <a:r>
              <a:rPr lang="en-GB" dirty="0" smtClean="0"/>
              <a:t>2-3% of people are always voluntarily choosing not to work because:</a:t>
            </a:r>
          </a:p>
          <a:p>
            <a:r>
              <a:rPr lang="en-GB" sz="2400" dirty="0"/>
              <a:t>Frictional: Choosing not to work so they can get a better job</a:t>
            </a:r>
          </a:p>
          <a:p>
            <a:r>
              <a:rPr lang="en-GB" sz="2400" dirty="0"/>
              <a:t>Structural: Choosing not to work as they are wanting to work in the same sector or are not willing to move or retrain</a:t>
            </a:r>
          </a:p>
        </p:txBody>
      </p:sp>
      <p:sp>
        <p:nvSpPr>
          <p:cNvPr id="4" name="Content Placeholder 3"/>
          <p:cNvSpPr>
            <a:spLocks noGrp="1"/>
          </p:cNvSpPr>
          <p:nvPr>
            <p:ph sz="half" idx="2"/>
          </p:nvPr>
        </p:nvSpPr>
        <p:spPr>
          <a:xfrm>
            <a:off x="6023992" y="1916833"/>
            <a:ext cx="4464496" cy="4525963"/>
          </a:xfrm>
        </p:spPr>
        <p:txBody>
          <a:bodyPr>
            <a:normAutofit lnSpcReduction="10000"/>
          </a:bodyPr>
          <a:lstStyle/>
          <a:p>
            <a:r>
              <a:rPr lang="en-GB" b="1" dirty="0" smtClean="0"/>
              <a:t>Keynesian Economists</a:t>
            </a:r>
          </a:p>
          <a:p>
            <a:pPr marL="0" indent="0">
              <a:buNone/>
            </a:pPr>
            <a:r>
              <a:rPr lang="en-GB" dirty="0" smtClean="0"/>
              <a:t>0%??? - absence of involuntary unemployment</a:t>
            </a:r>
          </a:p>
          <a:p>
            <a:r>
              <a:rPr lang="en-GB" sz="2400" dirty="0"/>
              <a:t>Frictional due to a lack of demand for workers; frictional time would be close to zero if enough demand.</a:t>
            </a:r>
          </a:p>
          <a:p>
            <a:r>
              <a:rPr lang="en-GB" sz="2400" dirty="0"/>
              <a:t>Structural unemployment is a lack of demand for labour and is involuntary.  It should not be considered voluntary.</a:t>
            </a:r>
            <a:endParaRPr lang="en-GB" sz="2400" dirty="0"/>
          </a:p>
        </p:txBody>
      </p:sp>
    </p:spTree>
    <p:extLst>
      <p:ext uri="{BB962C8B-B14F-4D97-AF65-F5344CB8AC3E}">
        <p14:creationId xmlns:p14="http://schemas.microsoft.com/office/powerpoint/2010/main" val="41764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0" y="32458"/>
            <a:ext cx="9144000" cy="1143000"/>
          </a:xfrm>
        </p:spPr>
        <p:txBody>
          <a:bodyPr/>
          <a:lstStyle/>
          <a:p>
            <a:pPr eaLnBrk="1" hangingPunct="1"/>
            <a:r>
              <a:rPr lang="en-GB" altLang="en-US" sz="4000" b="1"/>
              <a:t>EQUILIBRIUM UNEMPLOYMENT</a:t>
            </a:r>
            <a:br>
              <a:rPr lang="en-GB" altLang="en-US" sz="4000" b="1"/>
            </a:br>
            <a:r>
              <a:rPr lang="en-GB" altLang="en-US" sz="2000" b="1"/>
              <a:t>The Natural Rate of Unemployment Theory</a:t>
            </a:r>
            <a:endParaRPr lang="en-GB" altLang="en-US" sz="1200" b="1"/>
          </a:p>
        </p:txBody>
      </p:sp>
      <p:sp>
        <p:nvSpPr>
          <p:cNvPr id="31747" name="Line 24"/>
          <p:cNvSpPr>
            <a:spLocks noChangeShapeType="1"/>
          </p:cNvSpPr>
          <p:nvPr/>
        </p:nvSpPr>
        <p:spPr bwMode="auto">
          <a:xfrm>
            <a:off x="2424114" y="1341439"/>
            <a:ext cx="3175" cy="4606925"/>
          </a:xfrm>
          <a:prstGeom prst="line">
            <a:avLst/>
          </a:prstGeom>
          <a:noFill/>
          <a:ln w="889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48" name="Line 25"/>
          <p:cNvSpPr>
            <a:spLocks noChangeShapeType="1"/>
          </p:cNvSpPr>
          <p:nvPr/>
        </p:nvSpPr>
        <p:spPr bwMode="auto">
          <a:xfrm>
            <a:off x="2427289" y="5948363"/>
            <a:ext cx="4892675" cy="0"/>
          </a:xfrm>
          <a:prstGeom prst="line">
            <a:avLst/>
          </a:prstGeom>
          <a:noFill/>
          <a:ln w="889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49" name="Line 26"/>
          <p:cNvSpPr>
            <a:spLocks noChangeShapeType="1"/>
          </p:cNvSpPr>
          <p:nvPr/>
        </p:nvSpPr>
        <p:spPr bwMode="auto">
          <a:xfrm>
            <a:off x="2927351" y="2636838"/>
            <a:ext cx="2447925" cy="251936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50" name="Text Box 28"/>
          <p:cNvSpPr txBox="1">
            <a:spLocks noChangeArrowheads="1"/>
          </p:cNvSpPr>
          <p:nvPr/>
        </p:nvSpPr>
        <p:spPr bwMode="auto">
          <a:xfrm>
            <a:off x="7248525" y="5876925"/>
            <a:ext cx="8651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GB" altLang="en-US" sz="1200">
                <a:latin typeface="Arial Narrow" pitchFamily="34" charset="0"/>
              </a:rPr>
              <a:t>NATIONAL </a:t>
            </a:r>
          </a:p>
          <a:p>
            <a:pPr algn="ctr" eaLnBrk="1" hangingPunct="1">
              <a:spcBef>
                <a:spcPct val="0"/>
              </a:spcBef>
              <a:buFontTx/>
              <a:buNone/>
            </a:pPr>
            <a:r>
              <a:rPr lang="en-GB" altLang="en-US" sz="1200">
                <a:latin typeface="Arial Narrow" pitchFamily="34" charset="0"/>
              </a:rPr>
              <a:t>INCOME</a:t>
            </a:r>
          </a:p>
        </p:txBody>
      </p:sp>
      <p:sp>
        <p:nvSpPr>
          <p:cNvPr id="31751" name="Text Box 29"/>
          <p:cNvSpPr txBox="1">
            <a:spLocks noChangeArrowheads="1"/>
          </p:cNvSpPr>
          <p:nvPr/>
        </p:nvSpPr>
        <p:spPr bwMode="auto">
          <a:xfrm>
            <a:off x="1703388" y="1268413"/>
            <a:ext cx="5889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GB" altLang="en-US" sz="1200">
                <a:latin typeface="Arial Narrow" pitchFamily="34" charset="0"/>
              </a:rPr>
              <a:t>PRICE</a:t>
            </a:r>
          </a:p>
          <a:p>
            <a:pPr algn="ctr" eaLnBrk="1" hangingPunct="1">
              <a:spcBef>
                <a:spcPct val="0"/>
              </a:spcBef>
              <a:buFontTx/>
              <a:buNone/>
            </a:pPr>
            <a:r>
              <a:rPr lang="en-GB" altLang="en-US" sz="1200">
                <a:latin typeface="Arial Narrow" pitchFamily="34" charset="0"/>
              </a:rPr>
              <a:t>LEVEL</a:t>
            </a:r>
          </a:p>
        </p:txBody>
      </p:sp>
      <p:sp>
        <p:nvSpPr>
          <p:cNvPr id="31752" name="Line 30"/>
          <p:cNvSpPr>
            <a:spLocks noChangeShapeType="1"/>
          </p:cNvSpPr>
          <p:nvPr/>
        </p:nvSpPr>
        <p:spPr bwMode="auto">
          <a:xfrm flipV="1">
            <a:off x="3648076" y="2636838"/>
            <a:ext cx="2663825" cy="2881312"/>
          </a:xfrm>
          <a:prstGeom prst="line">
            <a:avLst/>
          </a:prstGeom>
          <a:noFill/>
          <a:ln w="5080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53" name="Text Box 31"/>
          <p:cNvSpPr txBox="1">
            <a:spLocks noChangeArrowheads="1"/>
          </p:cNvSpPr>
          <p:nvPr/>
        </p:nvSpPr>
        <p:spPr bwMode="auto">
          <a:xfrm>
            <a:off x="6240464" y="2420939"/>
            <a:ext cx="534987"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a:latin typeface="Arial Narrow" pitchFamily="34" charset="0"/>
              </a:rPr>
              <a:t>SRAS</a:t>
            </a:r>
            <a:endParaRPr lang="en-GB" altLang="en-US" sz="900">
              <a:latin typeface="Arial Narrow" pitchFamily="34" charset="0"/>
            </a:endParaRPr>
          </a:p>
        </p:txBody>
      </p:sp>
      <p:sp>
        <p:nvSpPr>
          <p:cNvPr id="31754" name="Text Box 32"/>
          <p:cNvSpPr txBox="1">
            <a:spLocks noChangeArrowheads="1"/>
          </p:cNvSpPr>
          <p:nvPr/>
        </p:nvSpPr>
        <p:spPr bwMode="auto">
          <a:xfrm>
            <a:off x="5334001" y="5084764"/>
            <a:ext cx="36671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200">
                <a:latin typeface="Arial Narrow" pitchFamily="34" charset="0"/>
              </a:rPr>
              <a:t>AD</a:t>
            </a:r>
            <a:endParaRPr lang="en-GB" altLang="en-US" sz="900">
              <a:latin typeface="Arial Narrow" pitchFamily="34" charset="0"/>
            </a:endParaRPr>
          </a:p>
        </p:txBody>
      </p:sp>
      <p:sp>
        <p:nvSpPr>
          <p:cNvPr id="31755" name="Text Box 33"/>
          <p:cNvSpPr txBox="1">
            <a:spLocks noChangeArrowheads="1"/>
          </p:cNvSpPr>
          <p:nvPr/>
        </p:nvSpPr>
        <p:spPr bwMode="auto">
          <a:xfrm>
            <a:off x="4295775" y="1916113"/>
            <a:ext cx="7810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a:latin typeface="Arial" charset="0"/>
              </a:rPr>
              <a:t>LRAS</a:t>
            </a:r>
          </a:p>
        </p:txBody>
      </p:sp>
      <p:sp>
        <p:nvSpPr>
          <p:cNvPr id="31756" name="Text Box 35"/>
          <p:cNvSpPr txBox="1">
            <a:spLocks noChangeArrowheads="1"/>
          </p:cNvSpPr>
          <p:nvPr/>
        </p:nvSpPr>
        <p:spPr bwMode="auto">
          <a:xfrm>
            <a:off x="4510089" y="6019800"/>
            <a:ext cx="338137"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a:latin typeface="Arial" charset="0"/>
              </a:rPr>
              <a:t>Y</a:t>
            </a:r>
            <a:endParaRPr lang="en-GB" altLang="en-US" sz="900">
              <a:latin typeface="Arial" charset="0"/>
            </a:endParaRPr>
          </a:p>
        </p:txBody>
      </p:sp>
      <p:sp>
        <p:nvSpPr>
          <p:cNvPr id="31757" name="Text Box 44"/>
          <p:cNvSpPr txBox="1">
            <a:spLocks noChangeArrowheads="1"/>
          </p:cNvSpPr>
          <p:nvPr/>
        </p:nvSpPr>
        <p:spPr bwMode="auto">
          <a:xfrm>
            <a:off x="4727575" y="4221163"/>
            <a:ext cx="312738"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400">
                <a:latin typeface="Arial" charset="0"/>
              </a:rPr>
              <a:t>A</a:t>
            </a:r>
          </a:p>
        </p:txBody>
      </p:sp>
      <p:sp>
        <p:nvSpPr>
          <p:cNvPr id="31758" name="Line 46"/>
          <p:cNvSpPr>
            <a:spLocks noChangeShapeType="1"/>
          </p:cNvSpPr>
          <p:nvPr/>
        </p:nvSpPr>
        <p:spPr bwMode="auto">
          <a:xfrm>
            <a:off x="4656138" y="2852738"/>
            <a:ext cx="0" cy="3097212"/>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24591" name="Text Box 53"/>
          <p:cNvSpPr txBox="1">
            <a:spLocks noChangeArrowheads="1"/>
          </p:cNvSpPr>
          <p:nvPr/>
        </p:nvSpPr>
        <p:spPr bwMode="auto">
          <a:xfrm>
            <a:off x="8077201" y="1371600"/>
            <a:ext cx="2398713" cy="50165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600">
                <a:solidFill>
                  <a:schemeClr val="accent2"/>
                </a:solidFill>
              </a:rPr>
              <a:t>The NRU:</a:t>
            </a:r>
          </a:p>
          <a:p>
            <a:pPr eaLnBrk="1" hangingPunct="1">
              <a:spcBef>
                <a:spcPct val="0"/>
              </a:spcBef>
              <a:buFontTx/>
              <a:buNone/>
            </a:pPr>
            <a:endParaRPr lang="en-GB" altLang="en-US" sz="1600">
              <a:solidFill>
                <a:schemeClr val="accent2"/>
              </a:solidFill>
            </a:endParaRPr>
          </a:p>
          <a:p>
            <a:pPr eaLnBrk="1" hangingPunct="1">
              <a:spcBef>
                <a:spcPct val="0"/>
              </a:spcBef>
              <a:buFontTx/>
              <a:buNone/>
            </a:pPr>
            <a:r>
              <a:rPr lang="en-GB" altLang="en-US" sz="1600">
                <a:solidFill>
                  <a:schemeClr val="accent2"/>
                </a:solidFill>
              </a:rPr>
              <a:t>Point A is where everyone who wants a job has a job at the going wage rate.</a:t>
            </a:r>
          </a:p>
          <a:p>
            <a:pPr eaLnBrk="1" hangingPunct="1">
              <a:spcBef>
                <a:spcPct val="0"/>
              </a:spcBef>
              <a:buFontTx/>
              <a:buNone/>
            </a:pPr>
            <a:endParaRPr lang="en-GB" altLang="en-US" sz="1600">
              <a:solidFill>
                <a:schemeClr val="accent2"/>
              </a:solidFill>
            </a:endParaRPr>
          </a:p>
          <a:p>
            <a:pPr eaLnBrk="1" hangingPunct="1">
              <a:spcBef>
                <a:spcPct val="0"/>
              </a:spcBef>
              <a:buFontTx/>
              <a:buNone/>
            </a:pPr>
            <a:r>
              <a:rPr lang="en-GB" altLang="en-US" sz="1600">
                <a:solidFill>
                  <a:schemeClr val="accent2"/>
                </a:solidFill>
              </a:rPr>
              <a:t>This does not mean 100% of the workforce is employed.  Classical economists would argue that there will still be elements of the workforce unemployed but they are choosing to be unemployed.</a:t>
            </a:r>
          </a:p>
          <a:p>
            <a:pPr eaLnBrk="1" hangingPunct="1">
              <a:spcBef>
                <a:spcPct val="0"/>
              </a:spcBef>
              <a:buFontTx/>
              <a:buNone/>
            </a:pPr>
            <a:endParaRPr lang="en-GB" altLang="en-US" sz="1600">
              <a:solidFill>
                <a:schemeClr val="accent2"/>
              </a:solidFill>
            </a:endParaRPr>
          </a:p>
          <a:p>
            <a:pPr eaLnBrk="1" hangingPunct="1">
              <a:spcBef>
                <a:spcPct val="0"/>
              </a:spcBef>
              <a:buFontTx/>
              <a:buNone/>
            </a:pPr>
            <a:r>
              <a:rPr lang="en-GB" altLang="en-US" sz="1600">
                <a:solidFill>
                  <a:schemeClr val="accent2"/>
                </a:solidFill>
              </a:rPr>
              <a:t>Therefore, if we are in equilibrium anywhere on the LRAS, the economy is at full employment </a:t>
            </a:r>
          </a:p>
        </p:txBody>
      </p:sp>
      <p:sp>
        <p:nvSpPr>
          <p:cNvPr id="31760" name="Text Box 75"/>
          <p:cNvSpPr txBox="1">
            <a:spLocks noChangeArrowheads="1"/>
          </p:cNvSpPr>
          <p:nvPr/>
        </p:nvSpPr>
        <p:spPr bwMode="auto">
          <a:xfrm>
            <a:off x="1774825" y="4221163"/>
            <a:ext cx="5334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a:latin typeface="Arial Narrow" pitchFamily="34" charset="0"/>
              </a:rPr>
              <a:t>P/L</a:t>
            </a:r>
            <a:r>
              <a:rPr lang="en-GB" altLang="en-US" sz="1000">
                <a:latin typeface="Arial Narrow" pitchFamily="34" charset="0"/>
              </a:rPr>
              <a:t>1</a:t>
            </a:r>
          </a:p>
        </p:txBody>
      </p:sp>
      <p:sp>
        <p:nvSpPr>
          <p:cNvPr id="31761" name="Line 76"/>
          <p:cNvSpPr>
            <a:spLocks noChangeShapeType="1"/>
          </p:cNvSpPr>
          <p:nvPr/>
        </p:nvSpPr>
        <p:spPr bwMode="auto">
          <a:xfrm flipH="1">
            <a:off x="2424114" y="4437063"/>
            <a:ext cx="2232025" cy="0"/>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62" name="Line 27"/>
          <p:cNvSpPr>
            <a:spLocks noChangeShapeType="1"/>
          </p:cNvSpPr>
          <p:nvPr/>
        </p:nvSpPr>
        <p:spPr bwMode="auto">
          <a:xfrm flipH="1" flipV="1">
            <a:off x="4656139" y="2276475"/>
            <a:ext cx="3175" cy="3671888"/>
          </a:xfrm>
          <a:prstGeom prst="line">
            <a:avLst/>
          </a:prstGeom>
          <a:noFill/>
          <a:ln w="50800">
            <a:solidFill>
              <a:srgbClr val="0000FF"/>
            </a:solidFill>
            <a:round/>
            <a:headEnd/>
            <a:tailEnd/>
          </a:ln>
          <a:extLst>
            <a:ext uri="{909E8E84-426E-40dd-AFC4-6F175D3DCCD1}">
              <a14:hiddenFill xmlns="" xmlns:a14="http://schemas.microsoft.com/office/drawing/2010/main">
                <a:noFill/>
              </a14:hiddenFill>
            </a:ext>
          </a:extLst>
        </p:spPr>
        <p:txBody>
          <a:bodyPr/>
          <a:lstStyle/>
          <a:p>
            <a:endParaRPr lang="en-GB"/>
          </a:p>
        </p:txBody>
      </p:sp>
      <p:sp>
        <p:nvSpPr>
          <p:cNvPr id="31763" name="Oval 40"/>
          <p:cNvSpPr>
            <a:spLocks noChangeArrowheads="1"/>
          </p:cNvSpPr>
          <p:nvPr/>
        </p:nvSpPr>
        <p:spPr bwMode="auto">
          <a:xfrm>
            <a:off x="4583113" y="4365626"/>
            <a:ext cx="144462" cy="144463"/>
          </a:xfrm>
          <a:prstGeom prst="ellipse">
            <a:avLst/>
          </a:prstGeom>
          <a:solidFill>
            <a:srgbClr val="FF00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endParaRPr lang="en-US" altLang="en-US" sz="1800"/>
          </a:p>
        </p:txBody>
      </p:sp>
      <p:sp>
        <p:nvSpPr>
          <p:cNvPr id="20" name="TextBox 19"/>
          <p:cNvSpPr txBox="1">
            <a:spLocks noChangeArrowheads="1"/>
          </p:cNvSpPr>
          <p:nvPr/>
        </p:nvSpPr>
        <p:spPr bwMode="auto">
          <a:xfrm>
            <a:off x="2238376" y="6357939"/>
            <a:ext cx="5243513"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1800">
                <a:solidFill>
                  <a:srgbClr val="FF0000"/>
                </a:solidFill>
              </a:rPr>
              <a:t>Equilibrium Unemployment: Frictional and Structural</a:t>
            </a:r>
          </a:p>
        </p:txBody>
      </p:sp>
    </p:spTree>
    <p:extLst>
      <p:ext uri="{BB962C8B-B14F-4D97-AF65-F5344CB8AC3E}">
        <p14:creationId xmlns:p14="http://schemas.microsoft.com/office/powerpoint/2010/main" val="2220440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91">
                                            <p:txEl>
                                              <p:pRg st="2" end="2"/>
                                            </p:txEl>
                                          </p:spTgt>
                                        </p:tgtEl>
                                        <p:attrNameLst>
                                          <p:attrName>style.visibility</p:attrName>
                                        </p:attrNameLst>
                                      </p:cBhvr>
                                      <p:to>
                                        <p:strVal val="visible"/>
                                      </p:to>
                                    </p:set>
                                    <p:animEffect transition="in" filter="box(in)">
                                      <p:cBhvr>
                                        <p:cTn id="7" dur="500"/>
                                        <p:tgtEl>
                                          <p:spTgt spid="2459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91">
                                            <p:txEl>
                                              <p:pRg st="4" end="4"/>
                                            </p:txEl>
                                          </p:spTgt>
                                        </p:tgtEl>
                                        <p:attrNameLst>
                                          <p:attrName>style.visibility</p:attrName>
                                        </p:attrNameLst>
                                      </p:cBhvr>
                                      <p:to>
                                        <p:strVal val="visible"/>
                                      </p:to>
                                    </p:set>
                                    <p:animEffect transition="in" filter="box(in)">
                                      <p:cBhvr>
                                        <p:cTn id="12" dur="500"/>
                                        <p:tgtEl>
                                          <p:spTgt spid="2459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4591">
                                            <p:txEl>
                                              <p:pRg st="6" end="6"/>
                                            </p:txEl>
                                          </p:spTgt>
                                        </p:tgtEl>
                                        <p:attrNameLst>
                                          <p:attrName>style.visibility</p:attrName>
                                        </p:attrNameLst>
                                      </p:cBhvr>
                                      <p:to>
                                        <p:strVal val="visible"/>
                                      </p:to>
                                    </p:set>
                                    <p:animEffect transition="in" filter="box(in)">
                                      <p:cBhvr>
                                        <p:cTn id="17" dur="500"/>
                                        <p:tgtEl>
                                          <p:spTgt spid="24591">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ox(in)">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t>Natural Rate of Unemployment</a:t>
            </a:r>
            <a:r>
              <a:rPr lang="en-GB" dirty="0" smtClean="0"/>
              <a:t/>
            </a:r>
            <a:br>
              <a:rPr lang="en-GB" dirty="0" smtClean="0"/>
            </a:br>
            <a:r>
              <a:rPr lang="en-GB" sz="2800" b="1" dirty="0">
                <a:solidFill>
                  <a:schemeClr val="accent2"/>
                </a:solidFill>
              </a:rPr>
              <a:t>Some questions…variations in the size of the NRU</a:t>
            </a:r>
            <a:endParaRPr lang="en-GB" sz="2800" b="1" dirty="0">
              <a:solidFill>
                <a:schemeClr val="accent2"/>
              </a:solidFill>
            </a:endParaRPr>
          </a:p>
        </p:txBody>
      </p:sp>
      <p:sp>
        <p:nvSpPr>
          <p:cNvPr id="6" name="Content Placeholder 5"/>
          <p:cNvSpPr>
            <a:spLocks noGrp="1"/>
          </p:cNvSpPr>
          <p:nvPr>
            <p:ph idx="1"/>
          </p:nvPr>
        </p:nvSpPr>
        <p:spPr>
          <a:xfrm>
            <a:off x="1775520" y="1556792"/>
            <a:ext cx="8640960" cy="5040560"/>
          </a:xfrm>
        </p:spPr>
        <p:txBody>
          <a:bodyPr/>
          <a:lstStyle/>
          <a:p>
            <a:pPr marL="514350" indent="-514350">
              <a:spcBef>
                <a:spcPct val="0"/>
              </a:spcBef>
              <a:buFont typeface="+mj-lt"/>
              <a:buAutoNum type="arabicPeriod"/>
            </a:pPr>
            <a:r>
              <a:rPr lang="en-GB" altLang="en-US" sz="2400" b="1" dirty="0"/>
              <a:t>The </a:t>
            </a:r>
            <a:r>
              <a:rPr lang="en-GB" altLang="en-US" sz="2400" b="1" dirty="0"/>
              <a:t>current UK employment rate </a:t>
            </a:r>
            <a:r>
              <a:rPr lang="en-GB" altLang="en-US" sz="2400" b="1" dirty="0"/>
              <a:t>is .  </a:t>
            </a:r>
          </a:p>
          <a:p>
            <a:pPr marL="966787" lvl="1" indent="-342900">
              <a:spcBef>
                <a:spcPct val="0"/>
              </a:spcBef>
            </a:pPr>
            <a:r>
              <a:rPr lang="en-GB" altLang="en-US" sz="2000" dirty="0"/>
              <a:t>How many of these workers are voluntary unemployed do you think?</a:t>
            </a:r>
          </a:p>
          <a:p>
            <a:pPr marL="966787" lvl="1" indent="-342900">
              <a:spcBef>
                <a:spcPct val="0"/>
              </a:spcBef>
            </a:pPr>
            <a:r>
              <a:rPr lang="en-GB" altLang="en-US" sz="2000" dirty="0"/>
              <a:t>Why </a:t>
            </a:r>
            <a:r>
              <a:rPr lang="en-GB" altLang="en-US" sz="2000" dirty="0"/>
              <a:t>might Classical economists argue </a:t>
            </a:r>
            <a:r>
              <a:rPr lang="en-GB" altLang="en-US" sz="2000" dirty="0"/>
              <a:t>the NRU </a:t>
            </a:r>
            <a:r>
              <a:rPr lang="en-GB" altLang="en-US" sz="2000" dirty="0"/>
              <a:t>is larger than Keynesian economists</a:t>
            </a:r>
            <a:r>
              <a:rPr lang="en-GB" altLang="en-US" sz="2000" dirty="0"/>
              <a:t>?</a:t>
            </a:r>
          </a:p>
          <a:p>
            <a:pPr marL="514350" indent="-514350">
              <a:spcBef>
                <a:spcPct val="0"/>
              </a:spcBef>
              <a:buFont typeface="+mj-lt"/>
              <a:buAutoNum type="arabicPeriod"/>
            </a:pPr>
            <a:r>
              <a:rPr lang="en-GB" altLang="en-US" sz="2400" b="1" dirty="0"/>
              <a:t>Why might our NRU have arguably have fallen since 1979 in the UK?</a:t>
            </a:r>
          </a:p>
          <a:p>
            <a:pPr marL="914400" lvl="1" indent="-290513">
              <a:spcBef>
                <a:spcPct val="0"/>
              </a:spcBef>
              <a:buFont typeface="Calibri" panose="020F0502020204030204" pitchFamily="34" charset="0"/>
              <a:buChar char="—"/>
            </a:pPr>
            <a:r>
              <a:rPr lang="en-GB" altLang="en-US" sz="2000" dirty="0"/>
              <a:t>Margaret Thatcher introduced supply side reforms to remove rigidities in the labour market and discourage voluntary unemployment (Examples?)</a:t>
            </a:r>
          </a:p>
          <a:p>
            <a:pPr marL="514350" indent="-514350">
              <a:spcBef>
                <a:spcPct val="0"/>
              </a:spcBef>
              <a:buFont typeface="+mj-lt"/>
              <a:buAutoNum type="arabicPeriod"/>
            </a:pPr>
            <a:r>
              <a:rPr lang="en-GB" altLang="en-US" sz="2400" b="1" dirty="0"/>
              <a:t>Why might some argue that the NRU of the EU in countries such as  is larger than the NRU of the UK</a:t>
            </a:r>
          </a:p>
          <a:p>
            <a:pPr marL="914400" lvl="1" indent="-290513">
              <a:spcBef>
                <a:spcPct val="0"/>
              </a:spcBef>
              <a:buFont typeface="Calibri" panose="020F0502020204030204" pitchFamily="34" charset="0"/>
              <a:buChar char="―"/>
            </a:pPr>
            <a:r>
              <a:rPr lang="en-GB" altLang="en-US" sz="2000" dirty="0"/>
              <a:t>Flexible labour markets?</a:t>
            </a:r>
          </a:p>
          <a:p>
            <a:pPr marL="514350" indent="-514350">
              <a:spcBef>
                <a:spcPct val="0"/>
              </a:spcBef>
              <a:buFont typeface="+mj-lt"/>
              <a:buAutoNum type="arabicPeriod"/>
            </a:pPr>
            <a:r>
              <a:rPr lang="en-GB" altLang="en-US" sz="2400" b="1" dirty="0"/>
              <a:t>What are problems with the NRU as a concept?</a:t>
            </a:r>
          </a:p>
          <a:p>
            <a:pPr marL="987425" lvl="2" indent="-363538">
              <a:spcBef>
                <a:spcPct val="0"/>
              </a:spcBef>
              <a:buFont typeface="Calibri" panose="020F0502020204030204" pitchFamily="34" charset="0"/>
              <a:buChar char="—"/>
            </a:pPr>
            <a:r>
              <a:rPr lang="en-GB" altLang="en-US" dirty="0"/>
              <a:t>How do you measure it?  Subjective! Who is voluntary and who is involuntary?</a:t>
            </a:r>
          </a:p>
          <a:p>
            <a:endParaRPr lang="en-GB" sz="2400" dirty="0"/>
          </a:p>
        </p:txBody>
      </p:sp>
    </p:spTree>
    <p:extLst>
      <p:ext uri="{BB962C8B-B14F-4D97-AF65-F5344CB8AC3E}">
        <p14:creationId xmlns:p14="http://schemas.microsoft.com/office/powerpoint/2010/main" val="341121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EXTRA QUESTIONS</a:t>
            </a:r>
            <a:br>
              <a:rPr lang="en-US" b="1" dirty="0" smtClean="0"/>
            </a:br>
            <a:r>
              <a:rPr lang="en-US" sz="3200" b="1" dirty="0"/>
              <a:t>Without notes…</a:t>
            </a:r>
            <a:endParaRPr lang="en-US" sz="3200" b="1" dirty="0"/>
          </a:p>
        </p:txBody>
      </p:sp>
      <p:sp>
        <p:nvSpPr>
          <p:cNvPr id="3" name="Content Placeholder 2"/>
          <p:cNvSpPr>
            <a:spLocks noGrp="1"/>
          </p:cNvSpPr>
          <p:nvPr>
            <p:ph idx="1"/>
          </p:nvPr>
        </p:nvSpPr>
        <p:spPr>
          <a:xfrm>
            <a:off x="1981200" y="1600200"/>
            <a:ext cx="8229600" cy="5069160"/>
          </a:xfrm>
        </p:spPr>
        <p:txBody>
          <a:bodyPr/>
          <a:lstStyle/>
          <a:p>
            <a:pPr marL="514350" indent="-514350">
              <a:buFont typeface="+mj-lt"/>
              <a:buAutoNum type="arabicPeriod"/>
            </a:pPr>
            <a:r>
              <a:rPr lang="en-US" dirty="0"/>
              <a:t>Using macro analysis, explain how a Classical economist would </a:t>
            </a:r>
            <a:r>
              <a:rPr lang="en-US" dirty="0" err="1"/>
              <a:t>theorise</a:t>
            </a:r>
            <a:r>
              <a:rPr lang="en-US" dirty="0"/>
              <a:t> about why there is prolonged unemployment in a recession?  What would they advise the Government to do?</a:t>
            </a:r>
          </a:p>
          <a:p>
            <a:pPr marL="514350" indent="-514350">
              <a:buFont typeface="+mj-lt"/>
              <a:buAutoNum type="arabicPeriod"/>
            </a:pPr>
            <a:r>
              <a:rPr lang="en-US" dirty="0"/>
              <a:t>Using macro analysis, explain how a </a:t>
            </a:r>
            <a:r>
              <a:rPr lang="en-US" dirty="0"/>
              <a:t>Keynesian economist </a:t>
            </a:r>
            <a:r>
              <a:rPr lang="en-US" dirty="0"/>
              <a:t>would </a:t>
            </a:r>
            <a:r>
              <a:rPr lang="en-US" dirty="0" err="1"/>
              <a:t>theorise</a:t>
            </a:r>
            <a:r>
              <a:rPr lang="en-US" dirty="0"/>
              <a:t> about why there is prolonged unemployment in a recession?  What would they advise the Government to do</a:t>
            </a:r>
            <a:r>
              <a:rPr lang="en-US" dirty="0"/>
              <a:t>?</a:t>
            </a:r>
          </a:p>
          <a:p>
            <a:pPr marL="514350" indent="-514350">
              <a:buFont typeface="+mj-lt"/>
              <a:buAutoNum type="arabicPeriod"/>
            </a:pPr>
            <a:r>
              <a:rPr lang="en-US" dirty="0"/>
              <a:t>Define the Natural Rate of Unemployment Theory?</a:t>
            </a:r>
            <a:endParaRPr lang="en-US" dirty="0"/>
          </a:p>
          <a:p>
            <a:endParaRPr lang="en-US" dirty="0"/>
          </a:p>
        </p:txBody>
      </p:sp>
    </p:spTree>
    <p:extLst>
      <p:ext uri="{BB962C8B-B14F-4D97-AF65-F5344CB8AC3E}">
        <p14:creationId xmlns:p14="http://schemas.microsoft.com/office/powerpoint/2010/main" val="325594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RWS 17 (MACRO): Philips Curve Analysis</a:t>
            </a:r>
            <a:r>
              <a:rPr lang="en-US" sz="3600" dirty="0"/>
              <a:t/>
            </a:r>
            <a:br>
              <a:rPr lang="en-US" sz="3600" dirty="0"/>
            </a:br>
            <a:r>
              <a:rPr lang="en-US" sz="2800" b="1" dirty="0">
                <a:solidFill>
                  <a:srgbClr val="FF0000"/>
                </a:solidFill>
              </a:rPr>
              <a:t>Causes of Unemployment</a:t>
            </a:r>
            <a:endParaRPr lang="en-US" sz="2800" b="1" dirty="0">
              <a:solidFill>
                <a:srgbClr val="FF0000"/>
              </a:solidFill>
            </a:endParaRPr>
          </a:p>
        </p:txBody>
      </p:sp>
      <p:sp>
        <p:nvSpPr>
          <p:cNvPr id="3" name="Content Placeholder 2"/>
          <p:cNvSpPr>
            <a:spLocks noGrp="1"/>
          </p:cNvSpPr>
          <p:nvPr>
            <p:ph idx="1"/>
          </p:nvPr>
        </p:nvSpPr>
        <p:spPr>
          <a:xfrm>
            <a:off x="1847528" y="1600201"/>
            <a:ext cx="8640960" cy="4525963"/>
          </a:xfrm>
        </p:spPr>
        <p:txBody>
          <a:bodyPr/>
          <a:lstStyle/>
          <a:p>
            <a:pPr marL="0" indent="0">
              <a:buNone/>
            </a:pPr>
            <a:r>
              <a:rPr lang="en-US" sz="2400" b="1" dirty="0"/>
              <a:t>STARTER ACTIVITY (10 minutes): </a:t>
            </a:r>
          </a:p>
          <a:p>
            <a:pPr marL="0" indent="0">
              <a:buNone/>
            </a:pPr>
            <a:r>
              <a:rPr lang="en-US" sz="2400" i="1" dirty="0">
                <a:solidFill>
                  <a:schemeClr val="accent2"/>
                </a:solidFill>
              </a:rPr>
              <a:t>“The </a:t>
            </a:r>
            <a:r>
              <a:rPr lang="en-US" sz="2400" i="1" dirty="0">
                <a:solidFill>
                  <a:schemeClr val="accent2"/>
                </a:solidFill>
              </a:rPr>
              <a:t>current UK unemployment rate is </a:t>
            </a:r>
            <a:r>
              <a:rPr lang="en-US" sz="2400" i="1" dirty="0">
                <a:solidFill>
                  <a:schemeClr val="accent2"/>
                </a:solidFill>
              </a:rPr>
              <a:t>currently 4.2</a:t>
            </a:r>
            <a:r>
              <a:rPr lang="en-US" sz="2400" i="1" dirty="0">
                <a:solidFill>
                  <a:schemeClr val="accent2"/>
                </a:solidFill>
              </a:rPr>
              <a:t>% of the workforce (16-65</a:t>
            </a:r>
            <a:r>
              <a:rPr lang="en-US" sz="2400" i="1" dirty="0">
                <a:solidFill>
                  <a:schemeClr val="accent2"/>
                </a:solidFill>
              </a:rPr>
              <a:t>), the lowest rate since the early 1970’s.”</a:t>
            </a:r>
          </a:p>
          <a:p>
            <a:pPr marL="0" indent="0">
              <a:buNone/>
            </a:pPr>
            <a:r>
              <a:rPr lang="en-US" sz="2400" dirty="0"/>
              <a:t>Using your prep homework on  unemployment to help, answer the following questions:</a:t>
            </a:r>
          </a:p>
          <a:p>
            <a:pPr marL="514350" indent="-514350">
              <a:buFont typeface="+mj-lt"/>
              <a:buAutoNum type="arabicPeriod"/>
            </a:pPr>
            <a:r>
              <a:rPr lang="en-US" sz="2400" dirty="0"/>
              <a:t>How would a ‘Classical Economist’ (like Hayek) and a ‘Keynesian Economist’ (like Keynes!) claim is the cause(s) of this unemployment?  </a:t>
            </a:r>
          </a:p>
          <a:p>
            <a:pPr marL="400050" lvl="1" indent="0">
              <a:buNone/>
            </a:pPr>
            <a:r>
              <a:rPr lang="en-US" sz="1400" i="1" dirty="0"/>
              <a:t>	</a:t>
            </a:r>
            <a:r>
              <a:rPr lang="en-US" sz="1800" i="1" dirty="0"/>
              <a:t>(HINT 1: Their views would differ!)</a:t>
            </a:r>
          </a:p>
          <a:p>
            <a:pPr marL="400050" lvl="1" indent="0">
              <a:buNone/>
            </a:pPr>
            <a:r>
              <a:rPr lang="en-US" sz="1800" i="1" dirty="0"/>
              <a:t>	</a:t>
            </a:r>
            <a:r>
              <a:rPr lang="en-US" sz="1800" i="1" dirty="0"/>
              <a:t>(HINT 2: Drawing macro and micro diagrams for your analysis might help?</a:t>
            </a:r>
          </a:p>
          <a:p>
            <a:pPr marL="514350" indent="-514350">
              <a:buFont typeface="+mj-lt"/>
              <a:buAutoNum type="arabicPeriod"/>
            </a:pPr>
            <a:r>
              <a:rPr lang="en-US" sz="2400" dirty="0"/>
              <a:t>Explain what policies (if any) these two economists would advise Theresa May to reduce unemployment further</a:t>
            </a:r>
          </a:p>
        </p:txBody>
      </p:sp>
    </p:spTree>
    <p:extLst>
      <p:ext uri="{BB962C8B-B14F-4D97-AF65-F5344CB8AC3E}">
        <p14:creationId xmlns:p14="http://schemas.microsoft.com/office/powerpoint/2010/main" val="1385396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3600" b="1" dirty="0"/>
              <a:t>Unemployment TODAY in the UK</a:t>
            </a:r>
            <a:r>
              <a:rPr lang="en-GB" sz="2800" dirty="0"/>
              <a:t/>
            </a:r>
            <a:br>
              <a:rPr lang="en-GB" sz="2800" dirty="0"/>
            </a:br>
            <a:r>
              <a:rPr lang="en-GB" sz="2400" b="1" dirty="0">
                <a:solidFill>
                  <a:srgbClr val="FF0000"/>
                </a:solidFill>
              </a:rPr>
              <a:t>HOW </a:t>
            </a:r>
            <a:r>
              <a:rPr lang="en-GB" sz="2400" b="1" dirty="0">
                <a:solidFill>
                  <a:srgbClr val="FF0000"/>
                </a:solidFill>
              </a:rPr>
              <a:t>might a Classical and Keynesian economist argue about the causes of unemployment </a:t>
            </a:r>
            <a:r>
              <a:rPr lang="en-GB" sz="2400" b="1" dirty="0">
                <a:solidFill>
                  <a:srgbClr val="FF0000"/>
                </a:solidFill>
              </a:rPr>
              <a:t>(4.2% of workforce) </a:t>
            </a:r>
            <a:r>
              <a:rPr lang="en-GB" sz="2400" b="1" dirty="0">
                <a:solidFill>
                  <a:srgbClr val="FF0000"/>
                </a:solidFill>
              </a:rPr>
              <a:t>in todays economy</a:t>
            </a:r>
            <a:r>
              <a:rPr lang="en-GB" sz="2400" b="1" dirty="0">
                <a:solidFill>
                  <a:srgbClr val="FF0000"/>
                </a:solidFill>
              </a:rPr>
              <a:t>?</a:t>
            </a:r>
            <a:endParaRPr lang="en-GB" sz="2400" b="1" dirty="0">
              <a:solidFill>
                <a:srgbClr val="FF0000"/>
              </a:solidFill>
            </a:endParaRPr>
          </a:p>
        </p:txBody>
      </p:sp>
      <p:sp>
        <p:nvSpPr>
          <p:cNvPr id="7" name="Content Placeholder 6"/>
          <p:cNvSpPr txBox="1">
            <a:spLocks noGrp="1"/>
          </p:cNvSpPr>
          <p:nvPr>
            <p:ph idx="1"/>
          </p:nvPr>
        </p:nvSpPr>
        <p:spPr>
          <a:xfrm>
            <a:off x="1703512" y="1844825"/>
            <a:ext cx="8784976" cy="4921347"/>
          </a:xfrm>
          <a:prstGeom prst="rect">
            <a:avLst/>
          </a:prstGeom>
          <a:solidFill>
            <a:schemeClr val="bg1"/>
          </a:solidFill>
        </p:spPr>
        <p:txBody>
          <a:bodyPr wrap="square" rtlCol="0">
            <a:spAutoFit/>
          </a:bodyPr>
          <a:lstStyle/>
          <a:p>
            <a:r>
              <a:rPr lang="en-GB" sz="1600" b="1" dirty="0"/>
              <a:t>Classical:</a:t>
            </a:r>
          </a:p>
          <a:p>
            <a:pPr lvl="1"/>
            <a:r>
              <a:rPr lang="en-GB" sz="1400" dirty="0"/>
              <a:t>Disequilibrium Unemployment</a:t>
            </a:r>
          </a:p>
          <a:p>
            <a:pPr lvl="2"/>
            <a:r>
              <a:rPr lang="en-GB" sz="1100" dirty="0"/>
              <a:t>Wages expectations are too high due to imperfections in the labour market.  The jobs are there but workers are not willing to lower their wages to get the jobs.  They are choosing to stay unemployed.</a:t>
            </a:r>
          </a:p>
          <a:p>
            <a:pPr lvl="1"/>
            <a:r>
              <a:rPr lang="en-GB" sz="1400" dirty="0"/>
              <a:t>Equilibrium Unemployment</a:t>
            </a:r>
          </a:p>
          <a:p>
            <a:pPr lvl="2"/>
            <a:r>
              <a:rPr lang="en-GB" sz="1200" dirty="0"/>
              <a:t>2-3% of frictional and structural unemployment</a:t>
            </a:r>
          </a:p>
          <a:p>
            <a:pPr lvl="2"/>
            <a:r>
              <a:rPr lang="en-GB" sz="1200" dirty="0"/>
              <a:t>Better today than it was back in 1979 due to more flexible labour markets but more to be done?  Minimum wage for example to be eradicated?</a:t>
            </a:r>
          </a:p>
          <a:p>
            <a:pPr lvl="1"/>
            <a:r>
              <a:rPr lang="en-GB" sz="1400" dirty="0"/>
              <a:t>SOLUTIONS:</a:t>
            </a:r>
          </a:p>
          <a:p>
            <a:pPr lvl="2"/>
            <a:r>
              <a:rPr lang="en-GB" sz="1200" dirty="0"/>
              <a:t>Encourage labour market flexibility to remove </a:t>
            </a:r>
            <a:r>
              <a:rPr lang="en-GB" sz="1200" dirty="0"/>
              <a:t>imperfections (rigidities) </a:t>
            </a:r>
            <a:r>
              <a:rPr lang="en-GB" sz="1200" dirty="0"/>
              <a:t>in the labour market.</a:t>
            </a:r>
          </a:p>
          <a:p>
            <a:pPr lvl="2"/>
            <a:r>
              <a:rPr lang="en-GB" sz="1200" dirty="0"/>
              <a:t>Wait for wages to fall</a:t>
            </a:r>
          </a:p>
          <a:p>
            <a:pPr lvl="2"/>
            <a:endParaRPr lang="en-GB" sz="1200" dirty="0"/>
          </a:p>
          <a:p>
            <a:r>
              <a:rPr lang="en-GB" sz="1600" b="1" dirty="0"/>
              <a:t>Keynesian:</a:t>
            </a:r>
          </a:p>
          <a:p>
            <a:pPr lvl="1"/>
            <a:r>
              <a:rPr lang="en-GB" sz="1400" dirty="0"/>
              <a:t>Disequilibrium Unemployment</a:t>
            </a:r>
          </a:p>
          <a:p>
            <a:pPr lvl="2"/>
            <a:r>
              <a:rPr lang="en-GB" sz="1200" dirty="0"/>
              <a:t>Mainly disequilibrium unemployment due to a lack of AD in the economy.  Workers are unable to access jobs due to a lack of overall demand from firms.</a:t>
            </a:r>
          </a:p>
          <a:p>
            <a:pPr lvl="1"/>
            <a:r>
              <a:rPr lang="en-GB" sz="1400" dirty="0"/>
              <a:t>Equilibrium Unemployment</a:t>
            </a:r>
          </a:p>
          <a:p>
            <a:pPr lvl="2"/>
            <a:r>
              <a:rPr lang="en-GB" sz="1200" dirty="0"/>
              <a:t>Technically, in the 1930’s it was considered to be 0% (but this was changed later to accept some frictional and structural)</a:t>
            </a:r>
          </a:p>
          <a:p>
            <a:pPr lvl="1"/>
            <a:r>
              <a:rPr lang="en-GB" sz="1600" dirty="0"/>
              <a:t>SOLUTIONS:</a:t>
            </a:r>
          </a:p>
          <a:p>
            <a:pPr lvl="2"/>
            <a:r>
              <a:rPr lang="en-GB" sz="1200" dirty="0"/>
              <a:t>Boost AD through monetary and fiscal policy</a:t>
            </a:r>
            <a:endParaRPr lang="en-GB" sz="1200" dirty="0"/>
          </a:p>
        </p:txBody>
      </p:sp>
    </p:spTree>
    <p:extLst>
      <p:ext uri="{BB962C8B-B14F-4D97-AF65-F5344CB8AC3E}">
        <p14:creationId xmlns:p14="http://schemas.microsoft.com/office/powerpoint/2010/main" val="232341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GB" sz="3600" b="1" dirty="0"/>
              <a:t>SOLVING UNEMPLOYMENT</a:t>
            </a:r>
            <a:r>
              <a:rPr lang="en-GB" sz="3600" dirty="0"/>
              <a:t/>
            </a:r>
            <a:br>
              <a:rPr lang="en-GB" sz="3600" dirty="0"/>
            </a:br>
            <a:r>
              <a:rPr lang="en-GB" sz="2400" b="1" dirty="0">
                <a:solidFill>
                  <a:srgbClr val="FF0000"/>
                </a:solidFill>
              </a:rPr>
              <a:t>Demonstrating Disequilibrium Unemployment</a:t>
            </a:r>
            <a:endParaRPr lang="en-GB" sz="2400" b="1" dirty="0">
              <a:solidFill>
                <a:srgbClr val="FF0000"/>
              </a:solidFill>
            </a:endParaRPr>
          </a:p>
        </p:txBody>
      </p:sp>
      <p:sp>
        <p:nvSpPr>
          <p:cNvPr id="3" name="Content Placeholder 2"/>
          <p:cNvSpPr>
            <a:spLocks noGrp="1"/>
          </p:cNvSpPr>
          <p:nvPr>
            <p:ph sz="half" idx="1"/>
          </p:nvPr>
        </p:nvSpPr>
        <p:spPr>
          <a:xfrm>
            <a:off x="1952464" y="1207294"/>
            <a:ext cx="4038600" cy="4525963"/>
          </a:xfrm>
        </p:spPr>
        <p:txBody>
          <a:bodyPr/>
          <a:lstStyle/>
          <a:p>
            <a:pPr marL="0" indent="0" algn="ctr">
              <a:buNone/>
            </a:pPr>
            <a:r>
              <a:rPr lang="en-GB" b="1" u="sng" dirty="0" smtClean="0"/>
              <a:t>MICRO ANALYSIS</a:t>
            </a:r>
            <a:endParaRPr lang="en-GB" u="sng" dirty="0" smtClean="0"/>
          </a:p>
        </p:txBody>
      </p:sp>
      <p:sp>
        <p:nvSpPr>
          <p:cNvPr id="4" name="Content Placeholder 3"/>
          <p:cNvSpPr>
            <a:spLocks noGrp="1"/>
          </p:cNvSpPr>
          <p:nvPr>
            <p:ph sz="half" idx="2"/>
          </p:nvPr>
        </p:nvSpPr>
        <p:spPr>
          <a:xfrm>
            <a:off x="6143464" y="1207294"/>
            <a:ext cx="4038600" cy="4525963"/>
          </a:xfrm>
        </p:spPr>
        <p:txBody>
          <a:bodyPr/>
          <a:lstStyle/>
          <a:p>
            <a:pPr marL="0" indent="0" algn="ctr">
              <a:buNone/>
            </a:pPr>
            <a:r>
              <a:rPr lang="en-GB" b="1" u="sng" dirty="0" smtClean="0"/>
              <a:t>MACRO ANALYSIS</a:t>
            </a:r>
          </a:p>
          <a:p>
            <a:endParaRPr lang="en-GB" b="1"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64" y="1739949"/>
            <a:ext cx="4203400" cy="4320480"/>
          </a:xfrm>
          <a:prstGeom prst="rect">
            <a:avLst/>
          </a:prstGeom>
        </p:spPr>
      </p:pic>
      <p:cxnSp>
        <p:nvCxnSpPr>
          <p:cNvPr id="7" name="Straight Connector 6"/>
          <p:cNvCxnSpPr/>
          <p:nvPr/>
        </p:nvCxnSpPr>
        <p:spPr bwMode="auto">
          <a:xfrm>
            <a:off x="2106824" y="2027981"/>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106824" y="5628381"/>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0" name="TextBox 9"/>
          <p:cNvSpPr txBox="1"/>
          <p:nvPr/>
        </p:nvSpPr>
        <p:spPr>
          <a:xfrm>
            <a:off x="1778049" y="1739949"/>
            <a:ext cx="1294329" cy="369332"/>
          </a:xfrm>
          <a:prstGeom prst="rect">
            <a:avLst/>
          </a:prstGeom>
          <a:noFill/>
        </p:spPr>
        <p:txBody>
          <a:bodyPr wrap="none" rtlCol="0">
            <a:spAutoFit/>
          </a:bodyPr>
          <a:lstStyle/>
          <a:p>
            <a:r>
              <a:rPr lang="en-GB" dirty="0"/>
              <a:t>Wage/Price</a:t>
            </a:r>
            <a:endParaRPr lang="en-GB" dirty="0"/>
          </a:p>
        </p:txBody>
      </p:sp>
      <p:sp>
        <p:nvSpPr>
          <p:cNvPr id="11" name="TextBox 10"/>
          <p:cNvSpPr txBox="1"/>
          <p:nvPr/>
        </p:nvSpPr>
        <p:spPr>
          <a:xfrm>
            <a:off x="5347185" y="5691096"/>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13" name="Straight Connector 12"/>
          <p:cNvCxnSpPr/>
          <p:nvPr/>
        </p:nvCxnSpPr>
        <p:spPr bwMode="auto">
          <a:xfrm flipV="1">
            <a:off x="2425212" y="2171997"/>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4" name="Straight Connector 13"/>
          <p:cNvCxnSpPr/>
          <p:nvPr/>
        </p:nvCxnSpPr>
        <p:spPr bwMode="auto">
          <a:xfrm>
            <a:off x="2425212" y="2316013"/>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7" name="TextBox 16"/>
          <p:cNvSpPr txBox="1"/>
          <p:nvPr/>
        </p:nvSpPr>
        <p:spPr>
          <a:xfrm>
            <a:off x="4792548" y="1987331"/>
            <a:ext cx="373820" cy="369332"/>
          </a:xfrm>
          <a:prstGeom prst="rect">
            <a:avLst/>
          </a:prstGeom>
          <a:noFill/>
        </p:spPr>
        <p:txBody>
          <a:bodyPr wrap="none" rtlCol="0">
            <a:spAutoFit/>
          </a:bodyPr>
          <a:lstStyle/>
          <a:p>
            <a:r>
              <a:rPr lang="en-GB" dirty="0" err="1"/>
              <a:t>Ls</a:t>
            </a:r>
            <a:endParaRPr lang="en-GB" dirty="0"/>
          </a:p>
        </p:txBody>
      </p:sp>
      <p:sp>
        <p:nvSpPr>
          <p:cNvPr id="18" name="TextBox 17"/>
          <p:cNvSpPr txBox="1"/>
          <p:nvPr/>
        </p:nvSpPr>
        <p:spPr>
          <a:xfrm>
            <a:off x="4828233" y="5115033"/>
            <a:ext cx="405880" cy="369332"/>
          </a:xfrm>
          <a:prstGeom prst="rect">
            <a:avLst/>
          </a:prstGeom>
          <a:noFill/>
        </p:spPr>
        <p:txBody>
          <a:bodyPr wrap="none" rtlCol="0">
            <a:spAutoFit/>
          </a:bodyPr>
          <a:lstStyle/>
          <a:p>
            <a:r>
              <a:rPr lang="en-GB" dirty="0" err="1"/>
              <a:t>Ld</a:t>
            </a:r>
            <a:endParaRPr lang="en-GB" dirty="0"/>
          </a:p>
        </p:txBody>
      </p:sp>
      <p:cxnSp>
        <p:nvCxnSpPr>
          <p:cNvPr id="20" name="Straight Connector 19"/>
          <p:cNvCxnSpPr/>
          <p:nvPr/>
        </p:nvCxnSpPr>
        <p:spPr bwMode="auto">
          <a:xfrm>
            <a:off x="2106824" y="3828181"/>
            <a:ext cx="149134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flipV="1">
            <a:off x="3598166"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388814" y="5649695"/>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26" name="TextBox 25"/>
          <p:cNvSpPr txBox="1"/>
          <p:nvPr/>
        </p:nvSpPr>
        <p:spPr>
          <a:xfrm>
            <a:off x="1568696" y="3643515"/>
            <a:ext cx="486030" cy="369332"/>
          </a:xfrm>
          <a:prstGeom prst="rect">
            <a:avLst/>
          </a:prstGeom>
          <a:noFill/>
        </p:spPr>
        <p:txBody>
          <a:bodyPr wrap="none" rtlCol="0">
            <a:spAutoFit/>
          </a:bodyPr>
          <a:lstStyle/>
          <a:p>
            <a:r>
              <a:rPr lang="en-GB" dirty="0"/>
              <a:t>W</a:t>
            </a:r>
            <a:r>
              <a:rPr lang="en-GB" sz="1200" dirty="0"/>
              <a:t>1</a:t>
            </a:r>
            <a:endParaRPr lang="en-GB" sz="1200" dirty="0"/>
          </a:p>
        </p:txBody>
      </p:sp>
      <p:cxnSp>
        <p:nvCxnSpPr>
          <p:cNvPr id="19" name="Straight Connector 18"/>
          <p:cNvCxnSpPr/>
          <p:nvPr/>
        </p:nvCxnSpPr>
        <p:spPr bwMode="auto">
          <a:xfrm>
            <a:off x="2115054" y="3068960"/>
            <a:ext cx="203673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flipV="1">
            <a:off x="4151784" y="3068961"/>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flipV="1">
            <a:off x="2999656" y="3068960"/>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4" name="TextBox 23"/>
          <p:cNvSpPr txBox="1"/>
          <p:nvPr/>
        </p:nvSpPr>
        <p:spPr>
          <a:xfrm>
            <a:off x="3936490" y="5649695"/>
            <a:ext cx="373820" cy="369332"/>
          </a:xfrm>
          <a:prstGeom prst="rect">
            <a:avLst/>
          </a:prstGeom>
          <a:noFill/>
        </p:spPr>
        <p:txBody>
          <a:bodyPr wrap="none" rtlCol="0">
            <a:spAutoFit/>
          </a:bodyPr>
          <a:lstStyle/>
          <a:p>
            <a:r>
              <a:rPr lang="en-GB" dirty="0" err="1"/>
              <a:t>Ls</a:t>
            </a:r>
            <a:endParaRPr lang="en-GB" sz="1200" dirty="0"/>
          </a:p>
        </p:txBody>
      </p:sp>
      <p:sp>
        <p:nvSpPr>
          <p:cNvPr id="27" name="TextBox 26"/>
          <p:cNvSpPr txBox="1"/>
          <p:nvPr/>
        </p:nvSpPr>
        <p:spPr>
          <a:xfrm>
            <a:off x="2805121" y="5652933"/>
            <a:ext cx="405880" cy="369332"/>
          </a:xfrm>
          <a:prstGeom prst="rect">
            <a:avLst/>
          </a:prstGeom>
          <a:noFill/>
        </p:spPr>
        <p:txBody>
          <a:bodyPr wrap="none" rtlCol="0">
            <a:spAutoFit/>
          </a:bodyPr>
          <a:lstStyle/>
          <a:p>
            <a:r>
              <a:rPr lang="en-GB" dirty="0" err="1"/>
              <a:t>Ld</a:t>
            </a:r>
            <a:endParaRPr lang="en-GB" sz="1200" dirty="0"/>
          </a:p>
        </p:txBody>
      </p:sp>
      <p:sp>
        <p:nvSpPr>
          <p:cNvPr id="12" name="Right Brace 11"/>
          <p:cNvSpPr/>
          <p:nvPr/>
        </p:nvSpPr>
        <p:spPr bwMode="auto">
          <a:xfrm rot="5400000">
            <a:off x="3413181" y="5307835"/>
            <a:ext cx="291423" cy="1505188"/>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15" name="TextBox 14"/>
          <p:cNvSpPr txBox="1"/>
          <p:nvPr/>
        </p:nvSpPr>
        <p:spPr>
          <a:xfrm>
            <a:off x="1753832" y="6340678"/>
            <a:ext cx="4168962" cy="369332"/>
          </a:xfrm>
          <a:prstGeom prst="rect">
            <a:avLst/>
          </a:prstGeom>
          <a:solidFill>
            <a:srgbClr val="92D050"/>
          </a:solidFill>
        </p:spPr>
        <p:txBody>
          <a:bodyPr wrap="none" rtlCol="0">
            <a:spAutoFit/>
          </a:bodyPr>
          <a:lstStyle/>
          <a:p>
            <a:r>
              <a:rPr lang="en-GB" dirty="0"/>
              <a:t>Excess Supply of Labour = Unemployment</a:t>
            </a:r>
            <a:endParaRPr lang="en-GB" dirty="0"/>
          </a:p>
        </p:txBody>
      </p:sp>
      <p:cxnSp>
        <p:nvCxnSpPr>
          <p:cNvPr id="28" name="Straight Connector 27"/>
          <p:cNvCxnSpPr/>
          <p:nvPr/>
        </p:nvCxnSpPr>
        <p:spPr bwMode="auto">
          <a:xfrm>
            <a:off x="6672064" y="3429001"/>
            <a:ext cx="1584176" cy="2055365"/>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29" name="TextBox 28"/>
          <p:cNvSpPr txBox="1"/>
          <p:nvPr/>
        </p:nvSpPr>
        <p:spPr>
          <a:xfrm>
            <a:off x="8201295" y="5351382"/>
            <a:ext cx="453970" cy="276999"/>
          </a:xfrm>
          <a:prstGeom prst="rect">
            <a:avLst/>
          </a:prstGeom>
          <a:noFill/>
        </p:spPr>
        <p:txBody>
          <a:bodyPr wrap="none" rtlCol="0">
            <a:spAutoFit/>
          </a:bodyPr>
          <a:lstStyle/>
          <a:p>
            <a:r>
              <a:rPr lang="en-GB" sz="1200" dirty="0"/>
              <a:t>AD</a:t>
            </a:r>
            <a:r>
              <a:rPr lang="en-GB" sz="1050" dirty="0"/>
              <a:t>2</a:t>
            </a:r>
            <a:endParaRPr lang="en-GB" sz="1050" dirty="0"/>
          </a:p>
        </p:txBody>
      </p:sp>
      <p:sp>
        <p:nvSpPr>
          <p:cNvPr id="30" name="Oval 29"/>
          <p:cNvSpPr/>
          <p:nvPr/>
        </p:nvSpPr>
        <p:spPr bwMode="auto">
          <a:xfrm>
            <a:off x="7608168" y="4692278"/>
            <a:ext cx="216024" cy="2430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cxnSp>
        <p:nvCxnSpPr>
          <p:cNvPr id="31" name="Straight Connector 30"/>
          <p:cNvCxnSpPr/>
          <p:nvPr/>
        </p:nvCxnSpPr>
        <p:spPr bwMode="auto">
          <a:xfrm flipV="1">
            <a:off x="7716180" y="4935315"/>
            <a:ext cx="0" cy="717619"/>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6600056" y="4813796"/>
            <a:ext cx="100811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35" name="TextBox 34"/>
          <p:cNvSpPr txBox="1"/>
          <p:nvPr/>
        </p:nvSpPr>
        <p:spPr>
          <a:xfrm>
            <a:off x="6067264" y="4647100"/>
            <a:ext cx="460382" cy="276999"/>
          </a:xfrm>
          <a:prstGeom prst="rect">
            <a:avLst/>
          </a:prstGeom>
          <a:noFill/>
        </p:spPr>
        <p:txBody>
          <a:bodyPr wrap="none" rtlCol="0">
            <a:spAutoFit/>
          </a:bodyPr>
          <a:lstStyle/>
          <a:p>
            <a:r>
              <a:rPr lang="en-GB" sz="1200" dirty="0"/>
              <a:t>P/L</a:t>
            </a:r>
            <a:r>
              <a:rPr lang="en-GB" sz="1000" dirty="0"/>
              <a:t>2</a:t>
            </a:r>
            <a:endParaRPr lang="en-GB" sz="1000" dirty="0"/>
          </a:p>
        </p:txBody>
      </p:sp>
      <p:sp>
        <p:nvSpPr>
          <p:cNvPr id="36" name="TextBox 35"/>
          <p:cNvSpPr txBox="1"/>
          <p:nvPr/>
        </p:nvSpPr>
        <p:spPr>
          <a:xfrm>
            <a:off x="7544498" y="5742029"/>
            <a:ext cx="325730" cy="276999"/>
          </a:xfrm>
          <a:prstGeom prst="rect">
            <a:avLst/>
          </a:prstGeom>
          <a:noFill/>
        </p:spPr>
        <p:txBody>
          <a:bodyPr wrap="none" rtlCol="0">
            <a:spAutoFit/>
          </a:bodyPr>
          <a:lstStyle/>
          <a:p>
            <a:r>
              <a:rPr lang="en-GB" sz="1200" dirty="0"/>
              <a:t>Y</a:t>
            </a:r>
            <a:r>
              <a:rPr lang="en-GB" sz="1000" dirty="0"/>
              <a:t>2</a:t>
            </a:r>
            <a:endParaRPr lang="en-GB" sz="1000" dirty="0"/>
          </a:p>
        </p:txBody>
      </p:sp>
      <p:sp>
        <p:nvSpPr>
          <p:cNvPr id="37" name="TextBox 36"/>
          <p:cNvSpPr txBox="1"/>
          <p:nvPr/>
        </p:nvSpPr>
        <p:spPr>
          <a:xfrm>
            <a:off x="7880223" y="5745267"/>
            <a:ext cx="264816" cy="276999"/>
          </a:xfrm>
          <a:prstGeom prst="rect">
            <a:avLst/>
          </a:prstGeom>
          <a:noFill/>
        </p:spPr>
        <p:txBody>
          <a:bodyPr wrap="none" rtlCol="0">
            <a:spAutoFit/>
          </a:bodyPr>
          <a:lstStyle/>
          <a:p>
            <a:r>
              <a:rPr lang="en-GB" sz="1200" dirty="0"/>
              <a:t>Y</a:t>
            </a:r>
            <a:endParaRPr lang="en-GB" sz="1000" dirty="0"/>
          </a:p>
        </p:txBody>
      </p:sp>
      <p:sp>
        <p:nvSpPr>
          <p:cNvPr id="38" name="Right Brace 37"/>
          <p:cNvSpPr/>
          <p:nvPr/>
        </p:nvSpPr>
        <p:spPr bwMode="auto">
          <a:xfrm rot="5400000">
            <a:off x="7735612" y="5999597"/>
            <a:ext cx="257589" cy="296451"/>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39" name="TextBox 38"/>
          <p:cNvSpPr txBox="1"/>
          <p:nvPr/>
        </p:nvSpPr>
        <p:spPr>
          <a:xfrm>
            <a:off x="6238332" y="6328682"/>
            <a:ext cx="3917611" cy="369332"/>
          </a:xfrm>
          <a:prstGeom prst="rect">
            <a:avLst/>
          </a:prstGeom>
          <a:solidFill>
            <a:srgbClr val="92D050"/>
          </a:solidFill>
        </p:spPr>
        <p:txBody>
          <a:bodyPr wrap="none" rtlCol="0">
            <a:spAutoFit/>
          </a:bodyPr>
          <a:lstStyle/>
          <a:p>
            <a:r>
              <a:rPr lang="en-GB" dirty="0"/>
              <a:t>Negative Output Gap = Unemployment</a:t>
            </a:r>
            <a:endParaRPr lang="en-GB" dirty="0"/>
          </a:p>
        </p:txBody>
      </p:sp>
      <p:sp>
        <p:nvSpPr>
          <p:cNvPr id="40" name="TextBox 39"/>
          <p:cNvSpPr txBox="1"/>
          <p:nvPr/>
        </p:nvSpPr>
        <p:spPr>
          <a:xfrm>
            <a:off x="1589283" y="2884293"/>
            <a:ext cx="486030" cy="369332"/>
          </a:xfrm>
          <a:prstGeom prst="rect">
            <a:avLst/>
          </a:prstGeom>
          <a:noFill/>
        </p:spPr>
        <p:txBody>
          <a:bodyPr wrap="none" rtlCol="0">
            <a:spAutoFit/>
          </a:bodyPr>
          <a:lstStyle/>
          <a:p>
            <a:r>
              <a:rPr lang="en-GB" dirty="0"/>
              <a:t>W</a:t>
            </a:r>
            <a:r>
              <a:rPr lang="en-GB" sz="1200" dirty="0"/>
              <a:t>0</a:t>
            </a:r>
            <a:endParaRPr lang="en-GB" sz="1200" dirty="0"/>
          </a:p>
        </p:txBody>
      </p:sp>
      <p:sp>
        <p:nvSpPr>
          <p:cNvPr id="41" name="Oval 40"/>
          <p:cNvSpPr/>
          <p:nvPr/>
        </p:nvSpPr>
        <p:spPr bwMode="auto">
          <a:xfrm>
            <a:off x="3508259" y="3740806"/>
            <a:ext cx="179814" cy="1747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Tree>
    <p:extLst>
      <p:ext uri="{BB962C8B-B14F-4D97-AF65-F5344CB8AC3E}">
        <p14:creationId xmlns:p14="http://schemas.microsoft.com/office/powerpoint/2010/main" val="1883943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lstStyle/>
          <a:p>
            <a:r>
              <a:rPr lang="en-GB" sz="3600" b="1" dirty="0"/>
              <a:t>SOLVING UNEMPLOYMENT</a:t>
            </a:r>
            <a:r>
              <a:rPr lang="en-GB" sz="3600" dirty="0"/>
              <a:t/>
            </a:r>
            <a:br>
              <a:rPr lang="en-GB" sz="3600" dirty="0"/>
            </a:br>
            <a:r>
              <a:rPr lang="en-GB" sz="2400" b="1" dirty="0">
                <a:solidFill>
                  <a:srgbClr val="FF0000"/>
                </a:solidFill>
              </a:rPr>
              <a:t>MICRO ANALYSIS: Disequilibrium Unemployment</a:t>
            </a:r>
            <a:endParaRPr lang="en-GB" sz="2400" b="1" dirty="0">
              <a:solidFill>
                <a:srgbClr val="FF0000"/>
              </a:solidFill>
            </a:endParaRPr>
          </a:p>
        </p:txBody>
      </p:sp>
      <p:cxnSp>
        <p:nvCxnSpPr>
          <p:cNvPr id="7" name="Straight Connector 6"/>
          <p:cNvCxnSpPr/>
          <p:nvPr/>
        </p:nvCxnSpPr>
        <p:spPr bwMode="auto">
          <a:xfrm>
            <a:off x="2106824" y="2027981"/>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106824" y="5628381"/>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0" name="TextBox 9"/>
          <p:cNvSpPr txBox="1"/>
          <p:nvPr/>
        </p:nvSpPr>
        <p:spPr>
          <a:xfrm>
            <a:off x="1568697" y="1739949"/>
            <a:ext cx="1294329" cy="369332"/>
          </a:xfrm>
          <a:prstGeom prst="rect">
            <a:avLst/>
          </a:prstGeom>
          <a:noFill/>
        </p:spPr>
        <p:txBody>
          <a:bodyPr wrap="none" rtlCol="0">
            <a:spAutoFit/>
          </a:bodyPr>
          <a:lstStyle/>
          <a:p>
            <a:r>
              <a:rPr lang="en-GB" dirty="0"/>
              <a:t>Wage/Price</a:t>
            </a:r>
            <a:endParaRPr lang="en-GB" dirty="0"/>
          </a:p>
        </p:txBody>
      </p:sp>
      <p:sp>
        <p:nvSpPr>
          <p:cNvPr id="11" name="TextBox 10"/>
          <p:cNvSpPr txBox="1"/>
          <p:nvPr/>
        </p:nvSpPr>
        <p:spPr>
          <a:xfrm>
            <a:off x="5347185" y="5691096"/>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13" name="Straight Connector 12"/>
          <p:cNvCxnSpPr/>
          <p:nvPr/>
        </p:nvCxnSpPr>
        <p:spPr bwMode="auto">
          <a:xfrm flipV="1">
            <a:off x="2425212" y="2171997"/>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4" name="Straight Connector 13"/>
          <p:cNvCxnSpPr/>
          <p:nvPr/>
        </p:nvCxnSpPr>
        <p:spPr bwMode="auto">
          <a:xfrm>
            <a:off x="2425212" y="2316013"/>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7" name="TextBox 16"/>
          <p:cNvSpPr txBox="1"/>
          <p:nvPr/>
        </p:nvSpPr>
        <p:spPr>
          <a:xfrm>
            <a:off x="4792548" y="1987331"/>
            <a:ext cx="373820" cy="369332"/>
          </a:xfrm>
          <a:prstGeom prst="rect">
            <a:avLst/>
          </a:prstGeom>
          <a:noFill/>
        </p:spPr>
        <p:txBody>
          <a:bodyPr wrap="none" rtlCol="0">
            <a:spAutoFit/>
          </a:bodyPr>
          <a:lstStyle/>
          <a:p>
            <a:r>
              <a:rPr lang="en-GB" dirty="0" err="1"/>
              <a:t>Ls</a:t>
            </a:r>
            <a:endParaRPr lang="en-GB" dirty="0"/>
          </a:p>
        </p:txBody>
      </p:sp>
      <p:sp>
        <p:nvSpPr>
          <p:cNvPr id="18" name="TextBox 17"/>
          <p:cNvSpPr txBox="1"/>
          <p:nvPr/>
        </p:nvSpPr>
        <p:spPr>
          <a:xfrm>
            <a:off x="4828233" y="5115033"/>
            <a:ext cx="405880" cy="369332"/>
          </a:xfrm>
          <a:prstGeom prst="rect">
            <a:avLst/>
          </a:prstGeom>
          <a:noFill/>
        </p:spPr>
        <p:txBody>
          <a:bodyPr wrap="none" rtlCol="0">
            <a:spAutoFit/>
          </a:bodyPr>
          <a:lstStyle/>
          <a:p>
            <a:r>
              <a:rPr lang="en-GB" dirty="0" err="1"/>
              <a:t>Ld</a:t>
            </a:r>
            <a:endParaRPr lang="en-GB" dirty="0"/>
          </a:p>
        </p:txBody>
      </p:sp>
      <p:cxnSp>
        <p:nvCxnSpPr>
          <p:cNvPr id="20" name="Straight Connector 19"/>
          <p:cNvCxnSpPr/>
          <p:nvPr/>
        </p:nvCxnSpPr>
        <p:spPr bwMode="auto">
          <a:xfrm>
            <a:off x="2106824" y="3828181"/>
            <a:ext cx="149134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flipV="1">
            <a:off x="3598166"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388814" y="5649695"/>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26" name="TextBox 25"/>
          <p:cNvSpPr txBox="1"/>
          <p:nvPr/>
        </p:nvSpPr>
        <p:spPr>
          <a:xfrm>
            <a:off x="1568696" y="3643515"/>
            <a:ext cx="486030" cy="369332"/>
          </a:xfrm>
          <a:prstGeom prst="rect">
            <a:avLst/>
          </a:prstGeom>
          <a:noFill/>
        </p:spPr>
        <p:txBody>
          <a:bodyPr wrap="none" rtlCol="0">
            <a:spAutoFit/>
          </a:bodyPr>
          <a:lstStyle/>
          <a:p>
            <a:r>
              <a:rPr lang="en-GB" dirty="0"/>
              <a:t>W</a:t>
            </a:r>
            <a:r>
              <a:rPr lang="en-GB" sz="1200" dirty="0"/>
              <a:t>1</a:t>
            </a:r>
            <a:endParaRPr lang="en-GB" sz="1200" dirty="0"/>
          </a:p>
        </p:txBody>
      </p:sp>
      <p:cxnSp>
        <p:nvCxnSpPr>
          <p:cNvPr id="19" name="Straight Connector 18"/>
          <p:cNvCxnSpPr/>
          <p:nvPr/>
        </p:nvCxnSpPr>
        <p:spPr bwMode="auto">
          <a:xfrm>
            <a:off x="2115054" y="3068960"/>
            <a:ext cx="203673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flipV="1">
            <a:off x="4151784" y="3068961"/>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flipV="1">
            <a:off x="2999656" y="3068960"/>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4" name="TextBox 23"/>
          <p:cNvSpPr txBox="1"/>
          <p:nvPr/>
        </p:nvSpPr>
        <p:spPr>
          <a:xfrm>
            <a:off x="3936490" y="5649695"/>
            <a:ext cx="373820" cy="369332"/>
          </a:xfrm>
          <a:prstGeom prst="rect">
            <a:avLst/>
          </a:prstGeom>
          <a:noFill/>
        </p:spPr>
        <p:txBody>
          <a:bodyPr wrap="none" rtlCol="0">
            <a:spAutoFit/>
          </a:bodyPr>
          <a:lstStyle/>
          <a:p>
            <a:r>
              <a:rPr lang="en-GB" dirty="0" err="1"/>
              <a:t>Ls</a:t>
            </a:r>
            <a:endParaRPr lang="en-GB" sz="1200" dirty="0"/>
          </a:p>
        </p:txBody>
      </p:sp>
      <p:sp>
        <p:nvSpPr>
          <p:cNvPr id="27" name="TextBox 26"/>
          <p:cNvSpPr txBox="1"/>
          <p:nvPr/>
        </p:nvSpPr>
        <p:spPr>
          <a:xfrm>
            <a:off x="2805121" y="5652933"/>
            <a:ext cx="405880" cy="369332"/>
          </a:xfrm>
          <a:prstGeom prst="rect">
            <a:avLst/>
          </a:prstGeom>
          <a:noFill/>
        </p:spPr>
        <p:txBody>
          <a:bodyPr wrap="none" rtlCol="0">
            <a:spAutoFit/>
          </a:bodyPr>
          <a:lstStyle/>
          <a:p>
            <a:r>
              <a:rPr lang="en-GB" dirty="0" err="1"/>
              <a:t>Ld</a:t>
            </a:r>
            <a:endParaRPr lang="en-GB" sz="1200" dirty="0"/>
          </a:p>
        </p:txBody>
      </p:sp>
      <p:sp>
        <p:nvSpPr>
          <p:cNvPr id="12" name="Right Brace 11"/>
          <p:cNvSpPr/>
          <p:nvPr/>
        </p:nvSpPr>
        <p:spPr bwMode="auto">
          <a:xfrm rot="5400000">
            <a:off x="3413181" y="5307835"/>
            <a:ext cx="291423" cy="1505188"/>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15" name="TextBox 14"/>
          <p:cNvSpPr txBox="1"/>
          <p:nvPr/>
        </p:nvSpPr>
        <p:spPr>
          <a:xfrm>
            <a:off x="1753832" y="6340678"/>
            <a:ext cx="4168962" cy="369332"/>
          </a:xfrm>
          <a:prstGeom prst="rect">
            <a:avLst/>
          </a:prstGeom>
          <a:solidFill>
            <a:srgbClr val="92D050"/>
          </a:solidFill>
        </p:spPr>
        <p:txBody>
          <a:bodyPr wrap="none" rtlCol="0">
            <a:spAutoFit/>
          </a:bodyPr>
          <a:lstStyle/>
          <a:p>
            <a:r>
              <a:rPr lang="en-GB" dirty="0"/>
              <a:t>Excess Supply of Labour = Unemployment</a:t>
            </a:r>
            <a:endParaRPr lang="en-GB" dirty="0"/>
          </a:p>
        </p:txBody>
      </p:sp>
      <p:sp>
        <p:nvSpPr>
          <p:cNvPr id="40" name="TextBox 39"/>
          <p:cNvSpPr txBox="1"/>
          <p:nvPr/>
        </p:nvSpPr>
        <p:spPr>
          <a:xfrm>
            <a:off x="1589283" y="2884293"/>
            <a:ext cx="486030" cy="369332"/>
          </a:xfrm>
          <a:prstGeom prst="rect">
            <a:avLst/>
          </a:prstGeom>
          <a:noFill/>
        </p:spPr>
        <p:txBody>
          <a:bodyPr wrap="none" rtlCol="0">
            <a:spAutoFit/>
          </a:bodyPr>
          <a:lstStyle/>
          <a:p>
            <a:r>
              <a:rPr lang="en-GB" dirty="0"/>
              <a:t>W</a:t>
            </a:r>
            <a:r>
              <a:rPr lang="en-GB" sz="1200" dirty="0"/>
              <a:t>0</a:t>
            </a:r>
            <a:endParaRPr lang="en-GB" sz="1200" dirty="0"/>
          </a:p>
        </p:txBody>
      </p:sp>
      <p:sp>
        <p:nvSpPr>
          <p:cNvPr id="41" name="Oval 40"/>
          <p:cNvSpPr/>
          <p:nvPr/>
        </p:nvSpPr>
        <p:spPr bwMode="auto">
          <a:xfrm>
            <a:off x="3508259" y="3740806"/>
            <a:ext cx="179814" cy="1747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cxnSp>
        <p:nvCxnSpPr>
          <p:cNvPr id="43" name="Straight Connector 42"/>
          <p:cNvCxnSpPr/>
          <p:nvPr/>
        </p:nvCxnSpPr>
        <p:spPr bwMode="auto">
          <a:xfrm>
            <a:off x="6402179" y="2023893"/>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6402179" y="5624293"/>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5" name="TextBox 44"/>
          <p:cNvSpPr txBox="1"/>
          <p:nvPr/>
        </p:nvSpPr>
        <p:spPr>
          <a:xfrm>
            <a:off x="5313251" y="1700226"/>
            <a:ext cx="1294329" cy="369332"/>
          </a:xfrm>
          <a:prstGeom prst="rect">
            <a:avLst/>
          </a:prstGeom>
          <a:noFill/>
        </p:spPr>
        <p:txBody>
          <a:bodyPr wrap="none" rtlCol="0">
            <a:spAutoFit/>
          </a:bodyPr>
          <a:lstStyle/>
          <a:p>
            <a:r>
              <a:rPr lang="en-GB" dirty="0"/>
              <a:t>Wage/Price</a:t>
            </a:r>
            <a:endParaRPr lang="en-GB" dirty="0"/>
          </a:p>
        </p:txBody>
      </p:sp>
      <p:sp>
        <p:nvSpPr>
          <p:cNvPr id="46" name="TextBox 45"/>
          <p:cNvSpPr txBox="1"/>
          <p:nvPr/>
        </p:nvSpPr>
        <p:spPr>
          <a:xfrm>
            <a:off x="9642540" y="5687008"/>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47" name="Straight Connector 46"/>
          <p:cNvCxnSpPr/>
          <p:nvPr/>
        </p:nvCxnSpPr>
        <p:spPr bwMode="auto">
          <a:xfrm flipV="1">
            <a:off x="6720567" y="2167909"/>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48" name="Straight Connector 47"/>
          <p:cNvCxnSpPr/>
          <p:nvPr/>
        </p:nvCxnSpPr>
        <p:spPr bwMode="auto">
          <a:xfrm>
            <a:off x="6720567" y="2311925"/>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49" name="TextBox 48"/>
          <p:cNvSpPr txBox="1"/>
          <p:nvPr/>
        </p:nvSpPr>
        <p:spPr>
          <a:xfrm>
            <a:off x="9087903" y="1983243"/>
            <a:ext cx="373820" cy="369332"/>
          </a:xfrm>
          <a:prstGeom prst="rect">
            <a:avLst/>
          </a:prstGeom>
          <a:noFill/>
        </p:spPr>
        <p:txBody>
          <a:bodyPr wrap="none" rtlCol="0">
            <a:spAutoFit/>
          </a:bodyPr>
          <a:lstStyle/>
          <a:p>
            <a:r>
              <a:rPr lang="en-GB" dirty="0" err="1"/>
              <a:t>Ls</a:t>
            </a:r>
            <a:endParaRPr lang="en-GB" dirty="0"/>
          </a:p>
        </p:txBody>
      </p:sp>
      <p:sp>
        <p:nvSpPr>
          <p:cNvPr id="50" name="TextBox 49"/>
          <p:cNvSpPr txBox="1"/>
          <p:nvPr/>
        </p:nvSpPr>
        <p:spPr>
          <a:xfrm>
            <a:off x="9123588" y="5110945"/>
            <a:ext cx="405880" cy="369332"/>
          </a:xfrm>
          <a:prstGeom prst="rect">
            <a:avLst/>
          </a:prstGeom>
          <a:noFill/>
        </p:spPr>
        <p:txBody>
          <a:bodyPr wrap="none" rtlCol="0">
            <a:spAutoFit/>
          </a:bodyPr>
          <a:lstStyle/>
          <a:p>
            <a:r>
              <a:rPr lang="en-GB" dirty="0" err="1"/>
              <a:t>Ld</a:t>
            </a:r>
            <a:endParaRPr lang="en-GB" dirty="0"/>
          </a:p>
        </p:txBody>
      </p:sp>
      <p:cxnSp>
        <p:nvCxnSpPr>
          <p:cNvPr id="51" name="Straight Connector 50"/>
          <p:cNvCxnSpPr/>
          <p:nvPr/>
        </p:nvCxnSpPr>
        <p:spPr bwMode="auto">
          <a:xfrm>
            <a:off x="6402179" y="3824093"/>
            <a:ext cx="149134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2" name="Straight Connector 51"/>
          <p:cNvCxnSpPr/>
          <p:nvPr/>
        </p:nvCxnSpPr>
        <p:spPr bwMode="auto">
          <a:xfrm flipV="1">
            <a:off x="7893521" y="3824093"/>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53" name="TextBox 52"/>
          <p:cNvSpPr txBox="1"/>
          <p:nvPr/>
        </p:nvSpPr>
        <p:spPr>
          <a:xfrm>
            <a:off x="7684169" y="5645607"/>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54" name="TextBox 53"/>
          <p:cNvSpPr txBox="1"/>
          <p:nvPr/>
        </p:nvSpPr>
        <p:spPr>
          <a:xfrm>
            <a:off x="5864051" y="3639427"/>
            <a:ext cx="486030" cy="369332"/>
          </a:xfrm>
          <a:prstGeom prst="rect">
            <a:avLst/>
          </a:prstGeom>
          <a:noFill/>
        </p:spPr>
        <p:txBody>
          <a:bodyPr wrap="none" rtlCol="0">
            <a:spAutoFit/>
          </a:bodyPr>
          <a:lstStyle/>
          <a:p>
            <a:r>
              <a:rPr lang="en-GB" dirty="0"/>
              <a:t>W</a:t>
            </a:r>
            <a:r>
              <a:rPr lang="en-GB" sz="1200" dirty="0"/>
              <a:t>1</a:t>
            </a:r>
            <a:endParaRPr lang="en-GB" sz="1200" dirty="0"/>
          </a:p>
        </p:txBody>
      </p:sp>
      <p:cxnSp>
        <p:nvCxnSpPr>
          <p:cNvPr id="55" name="Straight Connector 54"/>
          <p:cNvCxnSpPr/>
          <p:nvPr/>
        </p:nvCxnSpPr>
        <p:spPr bwMode="auto">
          <a:xfrm>
            <a:off x="6410409" y="3064872"/>
            <a:ext cx="203673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6" name="Straight Connector 55"/>
          <p:cNvCxnSpPr/>
          <p:nvPr/>
        </p:nvCxnSpPr>
        <p:spPr bwMode="auto">
          <a:xfrm flipV="1">
            <a:off x="8447139" y="3064873"/>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7" name="Straight Connector 56"/>
          <p:cNvCxnSpPr/>
          <p:nvPr/>
        </p:nvCxnSpPr>
        <p:spPr bwMode="auto">
          <a:xfrm flipV="1">
            <a:off x="7295011" y="3064872"/>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58" name="TextBox 57"/>
          <p:cNvSpPr txBox="1"/>
          <p:nvPr/>
        </p:nvSpPr>
        <p:spPr>
          <a:xfrm>
            <a:off x="8231845" y="5645607"/>
            <a:ext cx="373820" cy="369332"/>
          </a:xfrm>
          <a:prstGeom prst="rect">
            <a:avLst/>
          </a:prstGeom>
          <a:noFill/>
        </p:spPr>
        <p:txBody>
          <a:bodyPr wrap="none" rtlCol="0">
            <a:spAutoFit/>
          </a:bodyPr>
          <a:lstStyle/>
          <a:p>
            <a:r>
              <a:rPr lang="en-GB" dirty="0" err="1"/>
              <a:t>Ls</a:t>
            </a:r>
            <a:endParaRPr lang="en-GB" sz="1200" dirty="0"/>
          </a:p>
        </p:txBody>
      </p:sp>
      <p:sp>
        <p:nvSpPr>
          <p:cNvPr id="59" name="TextBox 58"/>
          <p:cNvSpPr txBox="1"/>
          <p:nvPr/>
        </p:nvSpPr>
        <p:spPr>
          <a:xfrm>
            <a:off x="7100476" y="5648845"/>
            <a:ext cx="405880" cy="369332"/>
          </a:xfrm>
          <a:prstGeom prst="rect">
            <a:avLst/>
          </a:prstGeom>
          <a:noFill/>
        </p:spPr>
        <p:txBody>
          <a:bodyPr wrap="none" rtlCol="0">
            <a:spAutoFit/>
          </a:bodyPr>
          <a:lstStyle/>
          <a:p>
            <a:r>
              <a:rPr lang="en-GB" dirty="0" err="1"/>
              <a:t>Ld</a:t>
            </a:r>
            <a:endParaRPr lang="en-GB" sz="1200" dirty="0"/>
          </a:p>
        </p:txBody>
      </p:sp>
      <p:sp>
        <p:nvSpPr>
          <p:cNvPr id="60" name="Right Brace 59"/>
          <p:cNvSpPr/>
          <p:nvPr/>
        </p:nvSpPr>
        <p:spPr bwMode="auto">
          <a:xfrm rot="5400000">
            <a:off x="7708536" y="5303747"/>
            <a:ext cx="291423" cy="1505188"/>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61" name="TextBox 60"/>
          <p:cNvSpPr txBox="1"/>
          <p:nvPr/>
        </p:nvSpPr>
        <p:spPr>
          <a:xfrm>
            <a:off x="6049187" y="6336590"/>
            <a:ext cx="4168962" cy="369332"/>
          </a:xfrm>
          <a:prstGeom prst="rect">
            <a:avLst/>
          </a:prstGeom>
          <a:solidFill>
            <a:srgbClr val="92D050"/>
          </a:solidFill>
        </p:spPr>
        <p:txBody>
          <a:bodyPr wrap="none" rtlCol="0">
            <a:spAutoFit/>
          </a:bodyPr>
          <a:lstStyle/>
          <a:p>
            <a:r>
              <a:rPr lang="en-GB" dirty="0"/>
              <a:t>Excess Supply of Labour = Unemployment</a:t>
            </a:r>
            <a:endParaRPr lang="en-GB" dirty="0"/>
          </a:p>
        </p:txBody>
      </p:sp>
      <p:sp>
        <p:nvSpPr>
          <p:cNvPr id="62" name="TextBox 61"/>
          <p:cNvSpPr txBox="1"/>
          <p:nvPr/>
        </p:nvSpPr>
        <p:spPr>
          <a:xfrm>
            <a:off x="5884638" y="2880205"/>
            <a:ext cx="486030" cy="369332"/>
          </a:xfrm>
          <a:prstGeom prst="rect">
            <a:avLst/>
          </a:prstGeom>
          <a:noFill/>
        </p:spPr>
        <p:txBody>
          <a:bodyPr wrap="none" rtlCol="0">
            <a:spAutoFit/>
          </a:bodyPr>
          <a:lstStyle/>
          <a:p>
            <a:r>
              <a:rPr lang="en-GB" dirty="0"/>
              <a:t>W</a:t>
            </a:r>
            <a:r>
              <a:rPr lang="en-GB" sz="1200" dirty="0"/>
              <a:t>0</a:t>
            </a:r>
            <a:endParaRPr lang="en-GB" sz="1200" dirty="0"/>
          </a:p>
        </p:txBody>
      </p:sp>
      <p:sp>
        <p:nvSpPr>
          <p:cNvPr id="63" name="Oval 62"/>
          <p:cNvSpPr/>
          <p:nvPr/>
        </p:nvSpPr>
        <p:spPr bwMode="auto">
          <a:xfrm>
            <a:off x="7803614" y="3736718"/>
            <a:ext cx="179814" cy="1747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32" name="TextBox 31"/>
          <p:cNvSpPr txBox="1"/>
          <p:nvPr/>
        </p:nvSpPr>
        <p:spPr>
          <a:xfrm>
            <a:off x="1635589" y="1115452"/>
            <a:ext cx="8827197" cy="584775"/>
          </a:xfrm>
          <a:prstGeom prst="rect">
            <a:avLst/>
          </a:prstGeom>
          <a:solidFill>
            <a:schemeClr val="bg1"/>
          </a:solidFill>
        </p:spPr>
        <p:txBody>
          <a:bodyPr wrap="square" rtlCol="0">
            <a:spAutoFit/>
          </a:bodyPr>
          <a:lstStyle/>
          <a:p>
            <a:r>
              <a:rPr lang="en-GB" sz="1600" dirty="0"/>
              <a:t>TASK: explain how Keynes and Hayek would differ in terms of their explanation of unemployment here and  what their policy recommendations might be and draw the possible result on the diagrams </a:t>
            </a:r>
            <a:endParaRPr lang="en-GB" sz="1600" dirty="0"/>
          </a:p>
        </p:txBody>
      </p:sp>
      <p:sp>
        <p:nvSpPr>
          <p:cNvPr id="3" name="TextBox 2"/>
          <p:cNvSpPr txBox="1"/>
          <p:nvPr/>
        </p:nvSpPr>
        <p:spPr>
          <a:xfrm>
            <a:off x="3129062" y="1774897"/>
            <a:ext cx="859659" cy="369332"/>
          </a:xfrm>
          <a:prstGeom prst="rect">
            <a:avLst/>
          </a:prstGeom>
          <a:noFill/>
        </p:spPr>
        <p:txBody>
          <a:bodyPr wrap="none" rtlCol="0">
            <a:spAutoFit/>
          </a:bodyPr>
          <a:lstStyle/>
          <a:p>
            <a:r>
              <a:rPr lang="en-GB" u="sng" dirty="0">
                <a:solidFill>
                  <a:srgbClr val="FF0000"/>
                </a:solidFill>
              </a:rPr>
              <a:t>Keynes</a:t>
            </a:r>
            <a:endParaRPr lang="en-GB" u="sng" dirty="0">
              <a:solidFill>
                <a:srgbClr val="FF0000"/>
              </a:solidFill>
            </a:endParaRPr>
          </a:p>
        </p:txBody>
      </p:sp>
      <p:sp>
        <p:nvSpPr>
          <p:cNvPr id="65" name="TextBox 64"/>
          <p:cNvSpPr txBox="1"/>
          <p:nvPr/>
        </p:nvSpPr>
        <p:spPr>
          <a:xfrm>
            <a:off x="7378725" y="1839227"/>
            <a:ext cx="772647" cy="369332"/>
          </a:xfrm>
          <a:prstGeom prst="rect">
            <a:avLst/>
          </a:prstGeom>
          <a:noFill/>
        </p:spPr>
        <p:txBody>
          <a:bodyPr wrap="none" rtlCol="0">
            <a:spAutoFit/>
          </a:bodyPr>
          <a:lstStyle/>
          <a:p>
            <a:r>
              <a:rPr lang="en-GB" u="sng" dirty="0">
                <a:solidFill>
                  <a:srgbClr val="FF0000"/>
                </a:solidFill>
              </a:rPr>
              <a:t>Hayek</a:t>
            </a:r>
            <a:endParaRPr lang="en-GB" u="sng" dirty="0">
              <a:solidFill>
                <a:srgbClr val="FF0000"/>
              </a:solidFill>
            </a:endParaRPr>
          </a:p>
        </p:txBody>
      </p:sp>
    </p:spTree>
    <p:extLst>
      <p:ext uri="{BB962C8B-B14F-4D97-AF65-F5344CB8AC3E}">
        <p14:creationId xmlns:p14="http://schemas.microsoft.com/office/powerpoint/2010/main" val="2918285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lstStyle/>
          <a:p>
            <a:r>
              <a:rPr lang="en-GB" sz="3600" b="1" dirty="0"/>
              <a:t>SOLVING UNEMPLOYMENT</a:t>
            </a:r>
            <a:r>
              <a:rPr lang="en-GB" sz="3600" dirty="0"/>
              <a:t/>
            </a:r>
            <a:br>
              <a:rPr lang="en-GB" sz="3600" dirty="0"/>
            </a:br>
            <a:r>
              <a:rPr lang="en-GB" sz="2400" b="1" dirty="0">
                <a:solidFill>
                  <a:srgbClr val="FF0000"/>
                </a:solidFill>
              </a:rPr>
              <a:t>MICRO ANALYSIS: Disequilibrium Unemployment</a:t>
            </a:r>
            <a:endParaRPr lang="en-GB" sz="2400" b="1" dirty="0">
              <a:solidFill>
                <a:srgbClr val="FF0000"/>
              </a:solidFill>
            </a:endParaRPr>
          </a:p>
        </p:txBody>
      </p:sp>
      <p:cxnSp>
        <p:nvCxnSpPr>
          <p:cNvPr id="7" name="Straight Connector 6"/>
          <p:cNvCxnSpPr/>
          <p:nvPr/>
        </p:nvCxnSpPr>
        <p:spPr bwMode="auto">
          <a:xfrm>
            <a:off x="2106824" y="2027981"/>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106824" y="5628381"/>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0" name="TextBox 9"/>
          <p:cNvSpPr txBox="1"/>
          <p:nvPr/>
        </p:nvSpPr>
        <p:spPr>
          <a:xfrm>
            <a:off x="1778049" y="1739949"/>
            <a:ext cx="1294329" cy="369332"/>
          </a:xfrm>
          <a:prstGeom prst="rect">
            <a:avLst/>
          </a:prstGeom>
          <a:noFill/>
        </p:spPr>
        <p:txBody>
          <a:bodyPr wrap="none" rtlCol="0">
            <a:spAutoFit/>
          </a:bodyPr>
          <a:lstStyle/>
          <a:p>
            <a:r>
              <a:rPr lang="en-GB" dirty="0"/>
              <a:t>Wage/Price</a:t>
            </a:r>
            <a:endParaRPr lang="en-GB" dirty="0"/>
          </a:p>
        </p:txBody>
      </p:sp>
      <p:sp>
        <p:nvSpPr>
          <p:cNvPr id="11" name="TextBox 10"/>
          <p:cNvSpPr txBox="1"/>
          <p:nvPr/>
        </p:nvSpPr>
        <p:spPr>
          <a:xfrm>
            <a:off x="5347185" y="5691096"/>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13" name="Straight Connector 12"/>
          <p:cNvCxnSpPr/>
          <p:nvPr/>
        </p:nvCxnSpPr>
        <p:spPr bwMode="auto">
          <a:xfrm flipV="1">
            <a:off x="2425212" y="2171997"/>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4" name="Straight Connector 13"/>
          <p:cNvCxnSpPr/>
          <p:nvPr/>
        </p:nvCxnSpPr>
        <p:spPr bwMode="auto">
          <a:xfrm>
            <a:off x="2425212" y="2316013"/>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7" name="TextBox 16"/>
          <p:cNvSpPr txBox="1"/>
          <p:nvPr/>
        </p:nvSpPr>
        <p:spPr>
          <a:xfrm>
            <a:off x="4792548" y="1987331"/>
            <a:ext cx="373820" cy="369332"/>
          </a:xfrm>
          <a:prstGeom prst="rect">
            <a:avLst/>
          </a:prstGeom>
          <a:noFill/>
        </p:spPr>
        <p:txBody>
          <a:bodyPr wrap="none" rtlCol="0">
            <a:spAutoFit/>
          </a:bodyPr>
          <a:lstStyle/>
          <a:p>
            <a:r>
              <a:rPr lang="en-GB" dirty="0" err="1"/>
              <a:t>Ls</a:t>
            </a:r>
            <a:endParaRPr lang="en-GB" dirty="0"/>
          </a:p>
        </p:txBody>
      </p:sp>
      <p:sp>
        <p:nvSpPr>
          <p:cNvPr id="18" name="TextBox 17"/>
          <p:cNvSpPr txBox="1"/>
          <p:nvPr/>
        </p:nvSpPr>
        <p:spPr>
          <a:xfrm>
            <a:off x="4828233" y="5115033"/>
            <a:ext cx="405880" cy="369332"/>
          </a:xfrm>
          <a:prstGeom prst="rect">
            <a:avLst/>
          </a:prstGeom>
          <a:noFill/>
        </p:spPr>
        <p:txBody>
          <a:bodyPr wrap="none" rtlCol="0">
            <a:spAutoFit/>
          </a:bodyPr>
          <a:lstStyle/>
          <a:p>
            <a:r>
              <a:rPr lang="en-GB" dirty="0" err="1"/>
              <a:t>Ld</a:t>
            </a:r>
            <a:endParaRPr lang="en-GB" dirty="0"/>
          </a:p>
        </p:txBody>
      </p:sp>
      <p:cxnSp>
        <p:nvCxnSpPr>
          <p:cNvPr id="20" name="Straight Connector 19"/>
          <p:cNvCxnSpPr/>
          <p:nvPr/>
        </p:nvCxnSpPr>
        <p:spPr bwMode="auto">
          <a:xfrm>
            <a:off x="2106824" y="3828181"/>
            <a:ext cx="149134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flipV="1">
            <a:off x="3598166"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388814" y="5649695"/>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26" name="TextBox 25"/>
          <p:cNvSpPr txBox="1"/>
          <p:nvPr/>
        </p:nvSpPr>
        <p:spPr>
          <a:xfrm>
            <a:off x="1568696" y="3643515"/>
            <a:ext cx="486030" cy="369332"/>
          </a:xfrm>
          <a:prstGeom prst="rect">
            <a:avLst/>
          </a:prstGeom>
          <a:noFill/>
        </p:spPr>
        <p:txBody>
          <a:bodyPr wrap="none" rtlCol="0">
            <a:spAutoFit/>
          </a:bodyPr>
          <a:lstStyle/>
          <a:p>
            <a:r>
              <a:rPr lang="en-GB" dirty="0"/>
              <a:t>W</a:t>
            </a:r>
            <a:r>
              <a:rPr lang="en-GB" sz="1200" dirty="0"/>
              <a:t>1</a:t>
            </a:r>
            <a:endParaRPr lang="en-GB" sz="1200" dirty="0"/>
          </a:p>
        </p:txBody>
      </p:sp>
      <p:cxnSp>
        <p:nvCxnSpPr>
          <p:cNvPr id="19" name="Straight Connector 18"/>
          <p:cNvCxnSpPr/>
          <p:nvPr/>
        </p:nvCxnSpPr>
        <p:spPr bwMode="auto">
          <a:xfrm>
            <a:off x="2115054" y="3068960"/>
            <a:ext cx="203673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flipV="1">
            <a:off x="4151784" y="3068961"/>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flipV="1">
            <a:off x="2999656" y="3068960"/>
            <a:ext cx="0" cy="255942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4" name="TextBox 23"/>
          <p:cNvSpPr txBox="1"/>
          <p:nvPr/>
        </p:nvSpPr>
        <p:spPr>
          <a:xfrm>
            <a:off x="3936490" y="5649695"/>
            <a:ext cx="373820" cy="369332"/>
          </a:xfrm>
          <a:prstGeom prst="rect">
            <a:avLst/>
          </a:prstGeom>
          <a:noFill/>
        </p:spPr>
        <p:txBody>
          <a:bodyPr wrap="none" rtlCol="0">
            <a:spAutoFit/>
          </a:bodyPr>
          <a:lstStyle/>
          <a:p>
            <a:r>
              <a:rPr lang="en-GB" dirty="0" err="1"/>
              <a:t>Ls</a:t>
            </a:r>
            <a:endParaRPr lang="en-GB" sz="1200" dirty="0"/>
          </a:p>
        </p:txBody>
      </p:sp>
      <p:sp>
        <p:nvSpPr>
          <p:cNvPr id="27" name="TextBox 26"/>
          <p:cNvSpPr txBox="1"/>
          <p:nvPr/>
        </p:nvSpPr>
        <p:spPr>
          <a:xfrm>
            <a:off x="2805121" y="5652933"/>
            <a:ext cx="405880" cy="369332"/>
          </a:xfrm>
          <a:prstGeom prst="rect">
            <a:avLst/>
          </a:prstGeom>
          <a:noFill/>
        </p:spPr>
        <p:txBody>
          <a:bodyPr wrap="none" rtlCol="0">
            <a:spAutoFit/>
          </a:bodyPr>
          <a:lstStyle/>
          <a:p>
            <a:r>
              <a:rPr lang="en-GB" dirty="0" err="1"/>
              <a:t>Ld</a:t>
            </a:r>
            <a:endParaRPr lang="en-GB" sz="1200" dirty="0"/>
          </a:p>
        </p:txBody>
      </p:sp>
      <p:sp>
        <p:nvSpPr>
          <p:cNvPr id="12" name="Right Brace 11"/>
          <p:cNvSpPr/>
          <p:nvPr/>
        </p:nvSpPr>
        <p:spPr bwMode="auto">
          <a:xfrm rot="5400000">
            <a:off x="3413181" y="5307835"/>
            <a:ext cx="291423" cy="1505188"/>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15" name="TextBox 14"/>
          <p:cNvSpPr txBox="1"/>
          <p:nvPr/>
        </p:nvSpPr>
        <p:spPr>
          <a:xfrm>
            <a:off x="1753832" y="6340678"/>
            <a:ext cx="4168962" cy="369332"/>
          </a:xfrm>
          <a:prstGeom prst="rect">
            <a:avLst/>
          </a:prstGeom>
          <a:solidFill>
            <a:srgbClr val="92D050"/>
          </a:solidFill>
        </p:spPr>
        <p:txBody>
          <a:bodyPr wrap="none" rtlCol="0">
            <a:spAutoFit/>
          </a:bodyPr>
          <a:lstStyle/>
          <a:p>
            <a:r>
              <a:rPr lang="en-GB" dirty="0"/>
              <a:t>Excess Supply of Labour = Unemployment</a:t>
            </a:r>
            <a:endParaRPr lang="en-GB" dirty="0"/>
          </a:p>
        </p:txBody>
      </p:sp>
      <p:sp>
        <p:nvSpPr>
          <p:cNvPr id="40" name="TextBox 39"/>
          <p:cNvSpPr txBox="1"/>
          <p:nvPr/>
        </p:nvSpPr>
        <p:spPr>
          <a:xfrm>
            <a:off x="1589283" y="2884293"/>
            <a:ext cx="486030" cy="369332"/>
          </a:xfrm>
          <a:prstGeom prst="rect">
            <a:avLst/>
          </a:prstGeom>
          <a:noFill/>
        </p:spPr>
        <p:txBody>
          <a:bodyPr wrap="none" rtlCol="0">
            <a:spAutoFit/>
          </a:bodyPr>
          <a:lstStyle/>
          <a:p>
            <a:r>
              <a:rPr lang="en-GB" dirty="0"/>
              <a:t>W</a:t>
            </a:r>
            <a:r>
              <a:rPr lang="en-GB" sz="1200" dirty="0"/>
              <a:t>0</a:t>
            </a:r>
            <a:endParaRPr lang="en-GB" sz="1200" dirty="0"/>
          </a:p>
        </p:txBody>
      </p:sp>
      <p:sp>
        <p:nvSpPr>
          <p:cNvPr id="41" name="Oval 40"/>
          <p:cNvSpPr/>
          <p:nvPr/>
        </p:nvSpPr>
        <p:spPr bwMode="auto">
          <a:xfrm>
            <a:off x="3508259" y="3740806"/>
            <a:ext cx="179814" cy="1747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32" name="TextBox 31"/>
          <p:cNvSpPr txBox="1"/>
          <p:nvPr/>
        </p:nvSpPr>
        <p:spPr>
          <a:xfrm>
            <a:off x="1635589" y="1115452"/>
            <a:ext cx="8827197" cy="584775"/>
          </a:xfrm>
          <a:prstGeom prst="rect">
            <a:avLst/>
          </a:prstGeom>
          <a:solidFill>
            <a:schemeClr val="bg1"/>
          </a:solidFill>
        </p:spPr>
        <p:txBody>
          <a:bodyPr wrap="square" rtlCol="0">
            <a:spAutoFit/>
          </a:bodyPr>
          <a:lstStyle/>
          <a:p>
            <a:r>
              <a:rPr lang="en-GB" sz="1600" dirty="0"/>
              <a:t>TASK: explain how Keynes and Hayek would differ in terms of their explanation of unemployment here and  what their policy recommendations might be and draw the possible result on the diagrams </a:t>
            </a:r>
            <a:endParaRPr lang="en-GB" sz="1600" dirty="0"/>
          </a:p>
        </p:txBody>
      </p:sp>
      <p:sp>
        <p:nvSpPr>
          <p:cNvPr id="3" name="TextBox 2"/>
          <p:cNvSpPr txBox="1"/>
          <p:nvPr/>
        </p:nvSpPr>
        <p:spPr>
          <a:xfrm>
            <a:off x="6240016" y="1791898"/>
            <a:ext cx="4320480" cy="4739759"/>
          </a:xfrm>
          <a:prstGeom prst="rect">
            <a:avLst/>
          </a:prstGeom>
          <a:noFill/>
        </p:spPr>
        <p:txBody>
          <a:bodyPr wrap="square" rtlCol="0">
            <a:spAutoFit/>
          </a:bodyPr>
          <a:lstStyle/>
          <a:p>
            <a:r>
              <a:rPr lang="en-GB" altLang="en-US" u="sng" dirty="0">
                <a:solidFill>
                  <a:schemeClr val="accent2"/>
                </a:solidFill>
              </a:rPr>
              <a:t>Classical Explanations: </a:t>
            </a:r>
          </a:p>
          <a:p>
            <a:r>
              <a:rPr lang="en-GB" altLang="en-US" dirty="0">
                <a:solidFill>
                  <a:schemeClr val="accent2"/>
                </a:solidFill>
              </a:rPr>
              <a:t>W</a:t>
            </a:r>
            <a:r>
              <a:rPr lang="en-GB" altLang="en-US" sz="1400" dirty="0">
                <a:solidFill>
                  <a:schemeClr val="accent2"/>
                </a:solidFill>
              </a:rPr>
              <a:t>0</a:t>
            </a:r>
            <a:r>
              <a:rPr lang="en-GB" altLang="en-US" dirty="0">
                <a:solidFill>
                  <a:schemeClr val="accent2"/>
                </a:solidFill>
              </a:rPr>
              <a:t> is artificially too high and unemployed workers expectations are therefore too high and they are refusing to work at the lower W</a:t>
            </a:r>
            <a:r>
              <a:rPr lang="en-GB" altLang="en-US" sz="1400" dirty="0">
                <a:solidFill>
                  <a:schemeClr val="accent2"/>
                </a:solidFill>
              </a:rPr>
              <a:t>1</a:t>
            </a:r>
            <a:r>
              <a:rPr lang="en-GB" altLang="en-US" dirty="0">
                <a:solidFill>
                  <a:schemeClr val="accent2"/>
                </a:solidFill>
              </a:rPr>
              <a:t> market rate.</a:t>
            </a:r>
            <a:endParaRPr lang="en-GB" altLang="en-US" dirty="0">
              <a:solidFill>
                <a:schemeClr val="accent2"/>
              </a:solidFill>
            </a:endParaRPr>
          </a:p>
          <a:p>
            <a:pPr marL="285750" indent="-285750">
              <a:buFont typeface="Arial" panose="020B0604020202020204" pitchFamily="34" charset="0"/>
              <a:buChar char="•"/>
            </a:pPr>
            <a:r>
              <a:rPr lang="en-GB" altLang="en-US" sz="1400" dirty="0">
                <a:solidFill>
                  <a:srgbClr val="FF0000"/>
                </a:solidFill>
              </a:rPr>
              <a:t>Wages will return to the original level at W1 if the market is free from interventions and is functioning properly.</a:t>
            </a:r>
          </a:p>
          <a:p>
            <a:pPr marL="285750" indent="-285750">
              <a:buFont typeface="Arial" panose="020B0604020202020204" pitchFamily="34" charset="0"/>
              <a:buChar char="•"/>
            </a:pPr>
            <a:r>
              <a:rPr lang="en-GB" altLang="en-US" sz="1400" dirty="0">
                <a:solidFill>
                  <a:srgbClr val="FF0000"/>
                </a:solidFill>
              </a:rPr>
              <a:t>SOLUTION: Therefore leave the market to it’s own devices or remove regulations and restrictions.</a:t>
            </a:r>
            <a:endParaRPr lang="en-GB" altLang="en-US" sz="1400" dirty="0">
              <a:solidFill>
                <a:srgbClr val="FF0000"/>
              </a:solidFill>
            </a:endParaRPr>
          </a:p>
          <a:p>
            <a:endParaRPr lang="en-GB" altLang="en-US" dirty="0">
              <a:solidFill>
                <a:srgbClr val="FF0000"/>
              </a:solidFill>
            </a:endParaRPr>
          </a:p>
          <a:p>
            <a:r>
              <a:rPr lang="en-GB" altLang="en-US" u="sng" dirty="0">
                <a:solidFill>
                  <a:schemeClr val="accent2"/>
                </a:solidFill>
              </a:rPr>
              <a:t>Keynesian Explanations: </a:t>
            </a:r>
          </a:p>
          <a:p>
            <a:r>
              <a:rPr lang="en-GB" altLang="en-US" dirty="0">
                <a:solidFill>
                  <a:schemeClr val="accent2"/>
                </a:solidFill>
              </a:rPr>
              <a:t>There is not enough demand for labour in the economy.</a:t>
            </a:r>
            <a:endParaRPr lang="en-GB" altLang="en-US" dirty="0">
              <a:solidFill>
                <a:schemeClr val="accent2"/>
              </a:solidFill>
            </a:endParaRPr>
          </a:p>
          <a:p>
            <a:pPr marL="285750" indent="-285750">
              <a:buFont typeface="Arial" panose="020B0604020202020204" pitchFamily="34" charset="0"/>
              <a:buChar char="•"/>
            </a:pPr>
            <a:r>
              <a:rPr lang="en-GB" altLang="en-US" sz="1400" dirty="0">
                <a:solidFill>
                  <a:srgbClr val="FF0000"/>
                </a:solidFill>
              </a:rPr>
              <a:t>There is not enough demand in the economy as not enough people are </a:t>
            </a:r>
            <a:r>
              <a:rPr lang="en-GB" altLang="en-US" sz="1400" dirty="0">
                <a:solidFill>
                  <a:srgbClr val="FF0000"/>
                </a:solidFill>
              </a:rPr>
              <a:t>consuming</a:t>
            </a:r>
            <a:r>
              <a:rPr lang="en-GB" altLang="en-US" sz="1400" dirty="0">
                <a:solidFill>
                  <a:srgbClr val="FF0000"/>
                </a:solidFill>
              </a:rPr>
              <a:t> </a:t>
            </a:r>
            <a:r>
              <a:rPr lang="en-GB" altLang="en-US" sz="1400" dirty="0">
                <a:solidFill>
                  <a:srgbClr val="FF0000"/>
                </a:solidFill>
              </a:rPr>
              <a:t>goods and therefore firms can not afford to pay the higher wages</a:t>
            </a:r>
          </a:p>
          <a:p>
            <a:pPr marL="285750" indent="-285750">
              <a:buFont typeface="Arial" panose="020B0604020202020204" pitchFamily="34" charset="0"/>
              <a:buChar char="•"/>
            </a:pPr>
            <a:r>
              <a:rPr lang="en-GB" altLang="en-US" sz="1400" dirty="0">
                <a:solidFill>
                  <a:srgbClr val="FF0000"/>
                </a:solidFill>
              </a:rPr>
              <a:t>SOLUTION: Therefore </a:t>
            </a:r>
            <a:r>
              <a:rPr lang="en-GB" altLang="en-US" sz="1400" dirty="0" err="1">
                <a:solidFill>
                  <a:srgbClr val="FF0000"/>
                </a:solidFill>
              </a:rPr>
              <a:t>Ld</a:t>
            </a:r>
            <a:r>
              <a:rPr lang="en-GB" altLang="en-US" sz="1400" dirty="0">
                <a:solidFill>
                  <a:srgbClr val="FF0000"/>
                </a:solidFill>
              </a:rPr>
              <a:t> needs to shift </a:t>
            </a:r>
            <a:r>
              <a:rPr lang="en-GB" altLang="en-US" sz="1400" dirty="0">
                <a:solidFill>
                  <a:srgbClr val="FF0000"/>
                </a:solidFill>
              </a:rPr>
              <a:t>to the </a:t>
            </a:r>
            <a:r>
              <a:rPr lang="en-GB" altLang="en-US" sz="1400" dirty="0">
                <a:solidFill>
                  <a:srgbClr val="FF0000"/>
                </a:solidFill>
              </a:rPr>
              <a:t>right to A, thus boosting employment</a:t>
            </a:r>
            <a:endParaRPr lang="en-GB" altLang="en-US" sz="1400" dirty="0">
              <a:solidFill>
                <a:srgbClr val="FF0000"/>
              </a:solidFill>
            </a:endParaRPr>
          </a:p>
        </p:txBody>
      </p:sp>
      <p:sp>
        <p:nvSpPr>
          <p:cNvPr id="64" name="Oval 63"/>
          <p:cNvSpPr/>
          <p:nvPr/>
        </p:nvSpPr>
        <p:spPr bwMode="auto">
          <a:xfrm>
            <a:off x="4033493" y="2981584"/>
            <a:ext cx="179814" cy="1747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4" name="TextBox 3"/>
          <p:cNvSpPr txBox="1"/>
          <p:nvPr/>
        </p:nvSpPr>
        <p:spPr>
          <a:xfrm>
            <a:off x="4311486" y="2981584"/>
            <a:ext cx="324128" cy="369332"/>
          </a:xfrm>
          <a:prstGeom prst="rect">
            <a:avLst/>
          </a:prstGeom>
          <a:noFill/>
        </p:spPr>
        <p:txBody>
          <a:bodyPr wrap="none" rtlCol="0">
            <a:spAutoFit/>
          </a:bodyPr>
          <a:lstStyle/>
          <a:p>
            <a:r>
              <a:rPr lang="en-GB" dirty="0"/>
              <a:t>A</a:t>
            </a:r>
            <a:endParaRPr lang="en-GB" dirty="0"/>
          </a:p>
        </p:txBody>
      </p:sp>
    </p:spTree>
    <p:extLst>
      <p:ext uri="{BB962C8B-B14F-4D97-AF65-F5344CB8AC3E}">
        <p14:creationId xmlns:p14="http://schemas.microsoft.com/office/powerpoint/2010/main" val="1484845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0"/>
            <a:ext cx="8856984" cy="1143000"/>
          </a:xfrm>
        </p:spPr>
        <p:txBody>
          <a:bodyPr/>
          <a:lstStyle/>
          <a:p>
            <a:r>
              <a:rPr lang="en-GB" sz="3600" b="1" dirty="0"/>
              <a:t>SOLVING UNEMPLOYMENT</a:t>
            </a:r>
            <a:r>
              <a:rPr lang="en-GB" sz="3600" dirty="0"/>
              <a:t/>
            </a:r>
            <a:br>
              <a:rPr lang="en-GB" sz="3600" dirty="0"/>
            </a:br>
            <a:r>
              <a:rPr lang="en-GB" sz="2400" b="1" dirty="0">
                <a:solidFill>
                  <a:srgbClr val="FF0000"/>
                </a:solidFill>
              </a:rPr>
              <a:t>MACRO ANALYSIS: Demonstrating Disequilibrium Unemployment</a:t>
            </a:r>
            <a:endParaRPr lang="en-GB" sz="2400" b="1" dirty="0">
              <a:solidFill>
                <a:srgbClr val="FF0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64" y="1739949"/>
            <a:ext cx="4203400" cy="4320480"/>
          </a:xfrm>
          <a:prstGeom prst="rect">
            <a:avLst/>
          </a:prstGeom>
        </p:spPr>
      </p:pic>
      <p:cxnSp>
        <p:nvCxnSpPr>
          <p:cNvPr id="28" name="Straight Connector 27"/>
          <p:cNvCxnSpPr/>
          <p:nvPr/>
        </p:nvCxnSpPr>
        <p:spPr bwMode="auto">
          <a:xfrm>
            <a:off x="6672064" y="3429001"/>
            <a:ext cx="1584176" cy="2055365"/>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29" name="TextBox 28"/>
          <p:cNvSpPr txBox="1"/>
          <p:nvPr/>
        </p:nvSpPr>
        <p:spPr>
          <a:xfrm>
            <a:off x="8201295" y="5351382"/>
            <a:ext cx="453970" cy="276999"/>
          </a:xfrm>
          <a:prstGeom prst="rect">
            <a:avLst/>
          </a:prstGeom>
          <a:noFill/>
        </p:spPr>
        <p:txBody>
          <a:bodyPr wrap="none" rtlCol="0">
            <a:spAutoFit/>
          </a:bodyPr>
          <a:lstStyle/>
          <a:p>
            <a:r>
              <a:rPr lang="en-GB" sz="1200" dirty="0"/>
              <a:t>AD</a:t>
            </a:r>
            <a:r>
              <a:rPr lang="en-GB" sz="1050" dirty="0"/>
              <a:t>2</a:t>
            </a:r>
            <a:endParaRPr lang="en-GB" sz="1050" dirty="0"/>
          </a:p>
        </p:txBody>
      </p:sp>
      <p:sp>
        <p:nvSpPr>
          <p:cNvPr id="30" name="Oval 29"/>
          <p:cNvSpPr/>
          <p:nvPr/>
        </p:nvSpPr>
        <p:spPr bwMode="auto">
          <a:xfrm>
            <a:off x="7608168" y="4692278"/>
            <a:ext cx="216024" cy="2430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cxnSp>
        <p:nvCxnSpPr>
          <p:cNvPr id="31" name="Straight Connector 30"/>
          <p:cNvCxnSpPr/>
          <p:nvPr/>
        </p:nvCxnSpPr>
        <p:spPr bwMode="auto">
          <a:xfrm flipV="1">
            <a:off x="7716180" y="4935315"/>
            <a:ext cx="0" cy="717619"/>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6600056" y="4813796"/>
            <a:ext cx="100811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35" name="TextBox 34"/>
          <p:cNvSpPr txBox="1"/>
          <p:nvPr/>
        </p:nvSpPr>
        <p:spPr>
          <a:xfrm>
            <a:off x="6067264" y="4647100"/>
            <a:ext cx="460382" cy="276999"/>
          </a:xfrm>
          <a:prstGeom prst="rect">
            <a:avLst/>
          </a:prstGeom>
          <a:noFill/>
        </p:spPr>
        <p:txBody>
          <a:bodyPr wrap="none" rtlCol="0">
            <a:spAutoFit/>
          </a:bodyPr>
          <a:lstStyle/>
          <a:p>
            <a:r>
              <a:rPr lang="en-GB" sz="1200" dirty="0"/>
              <a:t>P/L</a:t>
            </a:r>
            <a:r>
              <a:rPr lang="en-GB" sz="1000" dirty="0"/>
              <a:t>2</a:t>
            </a:r>
            <a:endParaRPr lang="en-GB" sz="1000" dirty="0"/>
          </a:p>
        </p:txBody>
      </p:sp>
      <p:sp>
        <p:nvSpPr>
          <p:cNvPr id="36" name="TextBox 35"/>
          <p:cNvSpPr txBox="1"/>
          <p:nvPr/>
        </p:nvSpPr>
        <p:spPr>
          <a:xfrm>
            <a:off x="7544498" y="5742029"/>
            <a:ext cx="325730" cy="276999"/>
          </a:xfrm>
          <a:prstGeom prst="rect">
            <a:avLst/>
          </a:prstGeom>
          <a:noFill/>
        </p:spPr>
        <p:txBody>
          <a:bodyPr wrap="none" rtlCol="0">
            <a:spAutoFit/>
          </a:bodyPr>
          <a:lstStyle/>
          <a:p>
            <a:r>
              <a:rPr lang="en-GB" sz="1200" dirty="0"/>
              <a:t>Y</a:t>
            </a:r>
            <a:r>
              <a:rPr lang="en-GB" sz="1000" dirty="0"/>
              <a:t>2</a:t>
            </a:r>
            <a:endParaRPr lang="en-GB" sz="1000" dirty="0"/>
          </a:p>
        </p:txBody>
      </p:sp>
      <p:sp>
        <p:nvSpPr>
          <p:cNvPr id="37" name="TextBox 36"/>
          <p:cNvSpPr txBox="1"/>
          <p:nvPr/>
        </p:nvSpPr>
        <p:spPr>
          <a:xfrm>
            <a:off x="7880223" y="5745267"/>
            <a:ext cx="264816" cy="276999"/>
          </a:xfrm>
          <a:prstGeom prst="rect">
            <a:avLst/>
          </a:prstGeom>
          <a:noFill/>
        </p:spPr>
        <p:txBody>
          <a:bodyPr wrap="none" rtlCol="0">
            <a:spAutoFit/>
          </a:bodyPr>
          <a:lstStyle/>
          <a:p>
            <a:r>
              <a:rPr lang="en-GB" sz="1200" dirty="0"/>
              <a:t>Y</a:t>
            </a:r>
            <a:endParaRPr lang="en-GB" sz="1000" dirty="0"/>
          </a:p>
        </p:txBody>
      </p:sp>
      <p:sp>
        <p:nvSpPr>
          <p:cNvPr id="38" name="Right Brace 37"/>
          <p:cNvSpPr/>
          <p:nvPr/>
        </p:nvSpPr>
        <p:spPr bwMode="auto">
          <a:xfrm rot="5400000">
            <a:off x="7735612" y="5999597"/>
            <a:ext cx="257589" cy="296451"/>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39" name="TextBox 38"/>
          <p:cNvSpPr txBox="1"/>
          <p:nvPr/>
        </p:nvSpPr>
        <p:spPr>
          <a:xfrm>
            <a:off x="6238332" y="6328682"/>
            <a:ext cx="3917611" cy="369332"/>
          </a:xfrm>
          <a:prstGeom prst="rect">
            <a:avLst/>
          </a:prstGeom>
          <a:solidFill>
            <a:srgbClr val="92D050"/>
          </a:solidFill>
        </p:spPr>
        <p:txBody>
          <a:bodyPr wrap="none" rtlCol="0">
            <a:spAutoFit/>
          </a:bodyPr>
          <a:lstStyle/>
          <a:p>
            <a:r>
              <a:rPr lang="en-GB" dirty="0"/>
              <a:t>Negative Output Gap = Unemployment</a:t>
            </a:r>
            <a:endParaRPr lang="en-GB" dirty="0"/>
          </a:p>
        </p:txBody>
      </p:sp>
      <p:pic>
        <p:nvPicPr>
          <p:cNvPr id="42" name="Picture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9939" y="1698547"/>
            <a:ext cx="4203400" cy="4320480"/>
          </a:xfrm>
          <a:prstGeom prst="rect">
            <a:avLst/>
          </a:prstGeom>
        </p:spPr>
      </p:pic>
      <p:cxnSp>
        <p:nvCxnSpPr>
          <p:cNvPr id="43" name="Straight Connector 42"/>
          <p:cNvCxnSpPr/>
          <p:nvPr/>
        </p:nvCxnSpPr>
        <p:spPr bwMode="auto">
          <a:xfrm>
            <a:off x="2444739" y="3387599"/>
            <a:ext cx="1584176" cy="2055365"/>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44" name="TextBox 43"/>
          <p:cNvSpPr txBox="1"/>
          <p:nvPr/>
        </p:nvSpPr>
        <p:spPr>
          <a:xfrm>
            <a:off x="3973970" y="5309980"/>
            <a:ext cx="453970" cy="276999"/>
          </a:xfrm>
          <a:prstGeom prst="rect">
            <a:avLst/>
          </a:prstGeom>
          <a:noFill/>
        </p:spPr>
        <p:txBody>
          <a:bodyPr wrap="none" rtlCol="0">
            <a:spAutoFit/>
          </a:bodyPr>
          <a:lstStyle/>
          <a:p>
            <a:r>
              <a:rPr lang="en-GB" sz="1200" dirty="0"/>
              <a:t>AD</a:t>
            </a:r>
            <a:r>
              <a:rPr lang="en-GB" sz="1050" dirty="0"/>
              <a:t>2</a:t>
            </a:r>
            <a:endParaRPr lang="en-GB" sz="1050" dirty="0"/>
          </a:p>
        </p:txBody>
      </p:sp>
      <p:sp>
        <p:nvSpPr>
          <p:cNvPr id="45" name="Oval 44"/>
          <p:cNvSpPr/>
          <p:nvPr/>
        </p:nvSpPr>
        <p:spPr bwMode="auto">
          <a:xfrm>
            <a:off x="3380843" y="4650876"/>
            <a:ext cx="216024" cy="2430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cxnSp>
        <p:nvCxnSpPr>
          <p:cNvPr id="46" name="Straight Connector 45"/>
          <p:cNvCxnSpPr/>
          <p:nvPr/>
        </p:nvCxnSpPr>
        <p:spPr bwMode="auto">
          <a:xfrm flipV="1">
            <a:off x="3488855" y="4893913"/>
            <a:ext cx="0" cy="717619"/>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47" name="Straight Connector 46"/>
          <p:cNvCxnSpPr/>
          <p:nvPr/>
        </p:nvCxnSpPr>
        <p:spPr bwMode="auto">
          <a:xfrm>
            <a:off x="2372731" y="4772394"/>
            <a:ext cx="100811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48" name="TextBox 47"/>
          <p:cNvSpPr txBox="1"/>
          <p:nvPr/>
        </p:nvSpPr>
        <p:spPr>
          <a:xfrm>
            <a:off x="1839939" y="4605698"/>
            <a:ext cx="460382" cy="276999"/>
          </a:xfrm>
          <a:prstGeom prst="rect">
            <a:avLst/>
          </a:prstGeom>
          <a:noFill/>
        </p:spPr>
        <p:txBody>
          <a:bodyPr wrap="none" rtlCol="0">
            <a:spAutoFit/>
          </a:bodyPr>
          <a:lstStyle/>
          <a:p>
            <a:r>
              <a:rPr lang="en-GB" sz="1200" dirty="0"/>
              <a:t>P/L</a:t>
            </a:r>
            <a:r>
              <a:rPr lang="en-GB" sz="1000" dirty="0"/>
              <a:t>2</a:t>
            </a:r>
            <a:endParaRPr lang="en-GB" sz="1000" dirty="0"/>
          </a:p>
        </p:txBody>
      </p:sp>
      <p:sp>
        <p:nvSpPr>
          <p:cNvPr id="49" name="TextBox 48"/>
          <p:cNvSpPr txBox="1"/>
          <p:nvPr/>
        </p:nvSpPr>
        <p:spPr>
          <a:xfrm>
            <a:off x="3317173" y="5700627"/>
            <a:ext cx="325730" cy="276999"/>
          </a:xfrm>
          <a:prstGeom prst="rect">
            <a:avLst/>
          </a:prstGeom>
          <a:noFill/>
        </p:spPr>
        <p:txBody>
          <a:bodyPr wrap="none" rtlCol="0">
            <a:spAutoFit/>
          </a:bodyPr>
          <a:lstStyle/>
          <a:p>
            <a:r>
              <a:rPr lang="en-GB" sz="1200" dirty="0"/>
              <a:t>Y</a:t>
            </a:r>
            <a:r>
              <a:rPr lang="en-GB" sz="1000" dirty="0"/>
              <a:t>2</a:t>
            </a:r>
            <a:endParaRPr lang="en-GB" sz="1000" dirty="0"/>
          </a:p>
        </p:txBody>
      </p:sp>
      <p:sp>
        <p:nvSpPr>
          <p:cNvPr id="50" name="TextBox 49"/>
          <p:cNvSpPr txBox="1"/>
          <p:nvPr/>
        </p:nvSpPr>
        <p:spPr>
          <a:xfrm>
            <a:off x="3652898" y="5703865"/>
            <a:ext cx="264816" cy="276999"/>
          </a:xfrm>
          <a:prstGeom prst="rect">
            <a:avLst/>
          </a:prstGeom>
          <a:noFill/>
        </p:spPr>
        <p:txBody>
          <a:bodyPr wrap="none" rtlCol="0">
            <a:spAutoFit/>
          </a:bodyPr>
          <a:lstStyle/>
          <a:p>
            <a:r>
              <a:rPr lang="en-GB" sz="1200" dirty="0"/>
              <a:t>Y</a:t>
            </a:r>
            <a:endParaRPr lang="en-GB" sz="1000" dirty="0"/>
          </a:p>
        </p:txBody>
      </p:sp>
      <p:sp>
        <p:nvSpPr>
          <p:cNvPr id="51" name="Right Brace 50"/>
          <p:cNvSpPr/>
          <p:nvPr/>
        </p:nvSpPr>
        <p:spPr bwMode="auto">
          <a:xfrm rot="5400000">
            <a:off x="3508287" y="5958195"/>
            <a:ext cx="257589" cy="296451"/>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52" name="TextBox 51"/>
          <p:cNvSpPr txBox="1"/>
          <p:nvPr/>
        </p:nvSpPr>
        <p:spPr>
          <a:xfrm>
            <a:off x="2011007" y="6287280"/>
            <a:ext cx="3917611" cy="369332"/>
          </a:xfrm>
          <a:prstGeom prst="rect">
            <a:avLst/>
          </a:prstGeom>
          <a:solidFill>
            <a:srgbClr val="92D050"/>
          </a:solidFill>
        </p:spPr>
        <p:txBody>
          <a:bodyPr wrap="none" rtlCol="0">
            <a:spAutoFit/>
          </a:bodyPr>
          <a:lstStyle/>
          <a:p>
            <a:r>
              <a:rPr lang="en-GB" dirty="0"/>
              <a:t>Negative Output Gap = Unemployment</a:t>
            </a:r>
            <a:endParaRPr lang="en-GB" dirty="0"/>
          </a:p>
        </p:txBody>
      </p:sp>
      <p:sp>
        <p:nvSpPr>
          <p:cNvPr id="53" name="TextBox 52"/>
          <p:cNvSpPr txBox="1"/>
          <p:nvPr/>
        </p:nvSpPr>
        <p:spPr>
          <a:xfrm>
            <a:off x="1635589" y="1113773"/>
            <a:ext cx="8827197" cy="584775"/>
          </a:xfrm>
          <a:prstGeom prst="rect">
            <a:avLst/>
          </a:prstGeom>
          <a:solidFill>
            <a:schemeClr val="bg1"/>
          </a:solidFill>
        </p:spPr>
        <p:txBody>
          <a:bodyPr wrap="square" rtlCol="0">
            <a:spAutoFit/>
          </a:bodyPr>
          <a:lstStyle/>
          <a:p>
            <a:r>
              <a:rPr lang="en-GB" sz="1600" dirty="0"/>
              <a:t>TASK: explain how Keynes and Hayek would differ in terms of their explanation of unemployment here and  what their policy recommendations might be and draw the possible result on the diagrams </a:t>
            </a:r>
            <a:endParaRPr lang="en-GB" sz="1600" dirty="0"/>
          </a:p>
        </p:txBody>
      </p:sp>
    </p:spTree>
    <p:extLst>
      <p:ext uri="{BB962C8B-B14F-4D97-AF65-F5344CB8AC3E}">
        <p14:creationId xmlns:p14="http://schemas.microsoft.com/office/powerpoint/2010/main" val="3341310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lstStyle/>
          <a:p>
            <a:r>
              <a:rPr lang="en-GB" sz="3600" b="1" dirty="0"/>
              <a:t>SOLVING UNEMPLOYMENT</a:t>
            </a:r>
            <a:r>
              <a:rPr lang="en-GB" sz="3600" dirty="0"/>
              <a:t/>
            </a:r>
            <a:br>
              <a:rPr lang="en-GB" sz="3600" dirty="0"/>
            </a:br>
            <a:r>
              <a:rPr lang="en-GB" sz="2400" b="1" dirty="0">
                <a:solidFill>
                  <a:srgbClr val="FF0000"/>
                </a:solidFill>
              </a:rPr>
              <a:t>MACRO ANALYSIS: Demonstrating Disequilibrium Unemployment</a:t>
            </a:r>
            <a:endParaRPr lang="en-GB" sz="2400" b="1" dirty="0">
              <a:solidFill>
                <a:srgbClr val="FF0000"/>
              </a:solidFill>
            </a:endParaRPr>
          </a:p>
        </p:txBody>
      </p:sp>
      <p:sp>
        <p:nvSpPr>
          <p:cNvPr id="4" name="Content Placeholder 3"/>
          <p:cNvSpPr>
            <a:spLocks noGrp="1"/>
          </p:cNvSpPr>
          <p:nvPr>
            <p:ph sz="half" idx="2"/>
          </p:nvPr>
        </p:nvSpPr>
        <p:spPr>
          <a:xfrm>
            <a:off x="6143464" y="1207294"/>
            <a:ext cx="4038600" cy="4525963"/>
          </a:xfrm>
        </p:spPr>
        <p:txBody>
          <a:bodyPr/>
          <a:lstStyle/>
          <a:p>
            <a:pPr marL="0" indent="0" algn="ctr">
              <a:buNone/>
            </a:pPr>
            <a:r>
              <a:rPr lang="en-GB" b="1" u="sng" dirty="0" smtClean="0"/>
              <a:t>MACRO ANALYSIS</a:t>
            </a:r>
          </a:p>
          <a:p>
            <a:endParaRPr lang="en-GB" b="1"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64" y="1739949"/>
            <a:ext cx="4203400" cy="4320480"/>
          </a:xfrm>
          <a:prstGeom prst="rect">
            <a:avLst/>
          </a:prstGeom>
        </p:spPr>
      </p:pic>
      <p:cxnSp>
        <p:nvCxnSpPr>
          <p:cNvPr id="28" name="Straight Connector 27"/>
          <p:cNvCxnSpPr/>
          <p:nvPr/>
        </p:nvCxnSpPr>
        <p:spPr bwMode="auto">
          <a:xfrm>
            <a:off x="6672064" y="3429001"/>
            <a:ext cx="1584176" cy="2055365"/>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29" name="TextBox 28"/>
          <p:cNvSpPr txBox="1"/>
          <p:nvPr/>
        </p:nvSpPr>
        <p:spPr>
          <a:xfrm>
            <a:off x="8201295" y="5351382"/>
            <a:ext cx="453970" cy="276999"/>
          </a:xfrm>
          <a:prstGeom prst="rect">
            <a:avLst/>
          </a:prstGeom>
          <a:noFill/>
        </p:spPr>
        <p:txBody>
          <a:bodyPr wrap="none" rtlCol="0">
            <a:spAutoFit/>
          </a:bodyPr>
          <a:lstStyle/>
          <a:p>
            <a:r>
              <a:rPr lang="en-GB" sz="1200" dirty="0"/>
              <a:t>AD</a:t>
            </a:r>
            <a:r>
              <a:rPr lang="en-GB" sz="1050" dirty="0"/>
              <a:t>2</a:t>
            </a:r>
            <a:endParaRPr lang="en-GB" sz="1050" dirty="0"/>
          </a:p>
        </p:txBody>
      </p:sp>
      <p:sp>
        <p:nvSpPr>
          <p:cNvPr id="30" name="Oval 29"/>
          <p:cNvSpPr/>
          <p:nvPr/>
        </p:nvSpPr>
        <p:spPr bwMode="auto">
          <a:xfrm>
            <a:off x="7608168" y="4692278"/>
            <a:ext cx="216024" cy="2430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cxnSp>
        <p:nvCxnSpPr>
          <p:cNvPr id="31" name="Straight Connector 30"/>
          <p:cNvCxnSpPr/>
          <p:nvPr/>
        </p:nvCxnSpPr>
        <p:spPr bwMode="auto">
          <a:xfrm flipV="1">
            <a:off x="7716180" y="4935315"/>
            <a:ext cx="0" cy="717619"/>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6600056" y="4813796"/>
            <a:ext cx="100811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35" name="TextBox 34"/>
          <p:cNvSpPr txBox="1"/>
          <p:nvPr/>
        </p:nvSpPr>
        <p:spPr>
          <a:xfrm>
            <a:off x="6067264" y="4647100"/>
            <a:ext cx="460382" cy="276999"/>
          </a:xfrm>
          <a:prstGeom prst="rect">
            <a:avLst/>
          </a:prstGeom>
          <a:noFill/>
        </p:spPr>
        <p:txBody>
          <a:bodyPr wrap="none" rtlCol="0">
            <a:spAutoFit/>
          </a:bodyPr>
          <a:lstStyle/>
          <a:p>
            <a:r>
              <a:rPr lang="en-GB" sz="1200" dirty="0"/>
              <a:t>P/L</a:t>
            </a:r>
            <a:r>
              <a:rPr lang="en-GB" sz="1000" dirty="0"/>
              <a:t>2</a:t>
            </a:r>
            <a:endParaRPr lang="en-GB" sz="1000" dirty="0"/>
          </a:p>
        </p:txBody>
      </p:sp>
      <p:sp>
        <p:nvSpPr>
          <p:cNvPr id="36" name="TextBox 35"/>
          <p:cNvSpPr txBox="1"/>
          <p:nvPr/>
        </p:nvSpPr>
        <p:spPr>
          <a:xfrm>
            <a:off x="7544498" y="5742029"/>
            <a:ext cx="325730" cy="276999"/>
          </a:xfrm>
          <a:prstGeom prst="rect">
            <a:avLst/>
          </a:prstGeom>
          <a:noFill/>
        </p:spPr>
        <p:txBody>
          <a:bodyPr wrap="none" rtlCol="0">
            <a:spAutoFit/>
          </a:bodyPr>
          <a:lstStyle/>
          <a:p>
            <a:r>
              <a:rPr lang="en-GB" sz="1200" dirty="0"/>
              <a:t>Y</a:t>
            </a:r>
            <a:r>
              <a:rPr lang="en-GB" sz="1000" dirty="0"/>
              <a:t>2</a:t>
            </a:r>
            <a:endParaRPr lang="en-GB" sz="1000" dirty="0"/>
          </a:p>
        </p:txBody>
      </p:sp>
      <p:sp>
        <p:nvSpPr>
          <p:cNvPr id="37" name="TextBox 36"/>
          <p:cNvSpPr txBox="1"/>
          <p:nvPr/>
        </p:nvSpPr>
        <p:spPr>
          <a:xfrm>
            <a:off x="7880223" y="5745267"/>
            <a:ext cx="264816" cy="276999"/>
          </a:xfrm>
          <a:prstGeom prst="rect">
            <a:avLst/>
          </a:prstGeom>
          <a:noFill/>
        </p:spPr>
        <p:txBody>
          <a:bodyPr wrap="none" rtlCol="0">
            <a:spAutoFit/>
          </a:bodyPr>
          <a:lstStyle/>
          <a:p>
            <a:r>
              <a:rPr lang="en-GB" sz="1200" dirty="0"/>
              <a:t>Y</a:t>
            </a:r>
            <a:endParaRPr lang="en-GB" sz="1000" dirty="0"/>
          </a:p>
        </p:txBody>
      </p:sp>
      <p:sp>
        <p:nvSpPr>
          <p:cNvPr id="38" name="Right Brace 37"/>
          <p:cNvSpPr/>
          <p:nvPr/>
        </p:nvSpPr>
        <p:spPr bwMode="auto">
          <a:xfrm rot="5400000">
            <a:off x="7735612" y="5999597"/>
            <a:ext cx="257589" cy="296451"/>
          </a:xfrm>
          <a:prstGeom prst="rightBrac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latin typeface="Calibri" pitchFamily="-111" charset="0"/>
            </a:endParaRPr>
          </a:p>
        </p:txBody>
      </p:sp>
      <p:sp>
        <p:nvSpPr>
          <p:cNvPr id="39" name="TextBox 38"/>
          <p:cNvSpPr txBox="1"/>
          <p:nvPr/>
        </p:nvSpPr>
        <p:spPr>
          <a:xfrm>
            <a:off x="6238332" y="6328682"/>
            <a:ext cx="3917611" cy="369332"/>
          </a:xfrm>
          <a:prstGeom prst="rect">
            <a:avLst/>
          </a:prstGeom>
          <a:solidFill>
            <a:srgbClr val="92D050"/>
          </a:solidFill>
        </p:spPr>
        <p:txBody>
          <a:bodyPr wrap="none" rtlCol="0">
            <a:spAutoFit/>
          </a:bodyPr>
          <a:lstStyle/>
          <a:p>
            <a:r>
              <a:rPr lang="en-GB" dirty="0"/>
              <a:t>Negative Output Gap = Unemployment</a:t>
            </a:r>
            <a:endParaRPr lang="en-GB" dirty="0"/>
          </a:p>
        </p:txBody>
      </p:sp>
      <p:sp>
        <p:nvSpPr>
          <p:cNvPr id="16" name="Text Box 53"/>
          <p:cNvSpPr txBox="1">
            <a:spLocks noGrp="1" noChangeArrowheads="1"/>
          </p:cNvSpPr>
          <p:nvPr>
            <p:ph sz="half" idx="1"/>
          </p:nvPr>
        </p:nvSpPr>
        <p:spPr bwMode="auto">
          <a:xfrm>
            <a:off x="1703512" y="1196752"/>
            <a:ext cx="4534819" cy="50229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itchFamily="34" charset="0"/>
                <a:ea typeface="MS PGothic" pitchFamily="34" charset="-128"/>
              </a:defRPr>
            </a:lvl1pPr>
            <a:lvl2pPr marL="742950" indent="-285750" eaLnBrk="0" hangingPunct="0">
              <a:spcBef>
                <a:spcPct val="20000"/>
              </a:spcBef>
              <a:buChar char="–"/>
              <a:defRPr sz="2800">
                <a:solidFill>
                  <a:schemeClr val="tx1"/>
                </a:solidFill>
                <a:latin typeface="Calibri" pitchFamily="34" charset="0"/>
                <a:ea typeface="MS PGothic" pitchFamily="34" charset="-128"/>
              </a:defRPr>
            </a:lvl2pPr>
            <a:lvl3pPr marL="1143000" indent="-228600" eaLnBrk="0" hangingPunct="0">
              <a:spcBef>
                <a:spcPct val="20000"/>
              </a:spcBef>
              <a:buChar char="•"/>
              <a:defRPr sz="2400">
                <a:solidFill>
                  <a:schemeClr val="tx1"/>
                </a:solidFill>
                <a:latin typeface="Calibri" pitchFamily="34" charset="0"/>
                <a:ea typeface="MS PGothic" pitchFamily="34" charset="-128"/>
              </a:defRPr>
            </a:lvl3pPr>
            <a:lvl4pPr marL="1600200" indent="-228600" eaLnBrk="0" hangingPunct="0">
              <a:spcBef>
                <a:spcPct val="20000"/>
              </a:spcBef>
              <a:buChar char="–"/>
              <a:defRPr sz="2000">
                <a:solidFill>
                  <a:schemeClr val="tx1"/>
                </a:solidFill>
                <a:latin typeface="Calibri" pitchFamily="34" charset="0"/>
                <a:ea typeface="MS PGothic" pitchFamily="34" charset="-128"/>
              </a:defRPr>
            </a:lvl4pPr>
            <a:lvl5pPr marL="2057400" indent="-228600" eaLnBrk="0" hangingPunct="0">
              <a:spcBef>
                <a:spcPct val="20000"/>
              </a:spcBef>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GB" altLang="en-US" sz="2000" b="1" u="sng" dirty="0">
                <a:solidFill>
                  <a:schemeClr val="accent2"/>
                </a:solidFill>
              </a:rPr>
              <a:t>Classical Explanations: </a:t>
            </a:r>
            <a:endParaRPr lang="en-GB" altLang="en-US" sz="2000" b="1" u="sng" dirty="0">
              <a:solidFill>
                <a:schemeClr val="accent2"/>
              </a:solidFill>
            </a:endParaRPr>
          </a:p>
          <a:p>
            <a:pPr eaLnBrk="1" hangingPunct="1">
              <a:spcBef>
                <a:spcPct val="0"/>
              </a:spcBef>
              <a:buFontTx/>
              <a:buNone/>
            </a:pPr>
            <a:r>
              <a:rPr lang="en-GB" altLang="en-US" sz="2000" b="1" dirty="0">
                <a:solidFill>
                  <a:schemeClr val="accent2"/>
                </a:solidFill>
              </a:rPr>
              <a:t>A </a:t>
            </a:r>
            <a:r>
              <a:rPr lang="en-GB" altLang="en-US" sz="2000" b="1" dirty="0">
                <a:solidFill>
                  <a:schemeClr val="accent2"/>
                </a:solidFill>
              </a:rPr>
              <a:t>shift to the left in the SRAS</a:t>
            </a:r>
          </a:p>
          <a:p>
            <a:pPr eaLnBrk="1" hangingPunct="1">
              <a:spcBef>
                <a:spcPct val="0"/>
              </a:spcBef>
            </a:pPr>
            <a:r>
              <a:rPr lang="en-GB" altLang="en-US" sz="1600" dirty="0">
                <a:solidFill>
                  <a:srgbClr val="FF0000"/>
                </a:solidFill>
              </a:rPr>
              <a:t>Wages are sticky and too high.  They refuse to move to the equilibrium </a:t>
            </a:r>
            <a:r>
              <a:rPr lang="en-GB" altLang="en-US" sz="1600" dirty="0">
                <a:solidFill>
                  <a:srgbClr val="FF0000"/>
                </a:solidFill>
              </a:rPr>
              <a:t>because </a:t>
            </a:r>
            <a:r>
              <a:rPr lang="en-GB" altLang="en-US" sz="1600" dirty="0">
                <a:solidFill>
                  <a:srgbClr val="FF0000"/>
                </a:solidFill>
              </a:rPr>
              <a:t>of labour market imperfections – trade unions etc.  Therefore firms cannot afford to employ as many people and the SRAS shifts to the </a:t>
            </a:r>
            <a:r>
              <a:rPr lang="en-GB" altLang="en-US" sz="1600" dirty="0">
                <a:solidFill>
                  <a:srgbClr val="FF0000"/>
                </a:solidFill>
              </a:rPr>
              <a:t>left due to the higher costs.</a:t>
            </a:r>
          </a:p>
          <a:p>
            <a:pPr eaLnBrk="1" hangingPunct="1">
              <a:spcBef>
                <a:spcPct val="0"/>
              </a:spcBef>
            </a:pPr>
            <a:r>
              <a:rPr lang="en-GB" altLang="en-US" sz="1600" dirty="0">
                <a:solidFill>
                  <a:srgbClr val="FF0000"/>
                </a:solidFill>
              </a:rPr>
              <a:t>SOLUTION: Eventually if the markets are working properly, the SRAS will shift back to the right and we will be back on full capacity</a:t>
            </a:r>
            <a:endParaRPr lang="en-GB" altLang="en-US" sz="1600" dirty="0">
              <a:solidFill>
                <a:srgbClr val="FF0000"/>
              </a:solidFill>
            </a:endParaRPr>
          </a:p>
          <a:p>
            <a:pPr eaLnBrk="1" hangingPunct="1">
              <a:spcBef>
                <a:spcPct val="0"/>
              </a:spcBef>
              <a:buFontTx/>
              <a:buNone/>
            </a:pPr>
            <a:endParaRPr lang="en-GB" altLang="en-US" sz="2000" dirty="0">
              <a:solidFill>
                <a:srgbClr val="FF0000"/>
              </a:solidFill>
            </a:endParaRPr>
          </a:p>
          <a:p>
            <a:pPr eaLnBrk="1" hangingPunct="1">
              <a:spcBef>
                <a:spcPct val="0"/>
              </a:spcBef>
              <a:buFontTx/>
              <a:buNone/>
            </a:pPr>
            <a:r>
              <a:rPr lang="en-GB" altLang="en-US" sz="2000" b="1" u="sng" dirty="0">
                <a:solidFill>
                  <a:schemeClr val="accent2"/>
                </a:solidFill>
              </a:rPr>
              <a:t>Keynesian Explanations: </a:t>
            </a:r>
            <a:endParaRPr lang="en-GB" altLang="en-US" sz="2000" b="1" u="sng" dirty="0">
              <a:solidFill>
                <a:schemeClr val="accent2"/>
              </a:solidFill>
            </a:endParaRPr>
          </a:p>
          <a:p>
            <a:pPr eaLnBrk="1" hangingPunct="1">
              <a:spcBef>
                <a:spcPct val="0"/>
              </a:spcBef>
              <a:buFontTx/>
              <a:buNone/>
            </a:pPr>
            <a:r>
              <a:rPr lang="en-GB" altLang="en-US" sz="2000" b="1" dirty="0">
                <a:solidFill>
                  <a:schemeClr val="accent2"/>
                </a:solidFill>
              </a:rPr>
              <a:t>A </a:t>
            </a:r>
            <a:r>
              <a:rPr lang="en-GB" altLang="en-US" sz="2000" b="1" dirty="0">
                <a:solidFill>
                  <a:schemeClr val="accent2"/>
                </a:solidFill>
              </a:rPr>
              <a:t>shift to the left with AD</a:t>
            </a:r>
          </a:p>
          <a:p>
            <a:pPr eaLnBrk="1" hangingPunct="1">
              <a:spcBef>
                <a:spcPct val="0"/>
              </a:spcBef>
            </a:pPr>
            <a:r>
              <a:rPr lang="en-GB" altLang="en-US" sz="1600" dirty="0">
                <a:solidFill>
                  <a:srgbClr val="FF0000"/>
                </a:solidFill>
              </a:rPr>
              <a:t>There is not enough demand in the economy as not enough people are consuming.  Therefore AD shifts to the left and the overall demand for labour declines as well</a:t>
            </a:r>
            <a:r>
              <a:rPr lang="en-GB" altLang="en-US" sz="1600" dirty="0">
                <a:solidFill>
                  <a:srgbClr val="FF0000"/>
                </a:solidFill>
              </a:rPr>
              <a:t>.</a:t>
            </a:r>
          </a:p>
          <a:p>
            <a:pPr eaLnBrk="1" hangingPunct="1">
              <a:spcBef>
                <a:spcPct val="0"/>
              </a:spcBef>
            </a:pPr>
            <a:r>
              <a:rPr lang="en-GB" altLang="en-US" sz="1600" dirty="0">
                <a:solidFill>
                  <a:srgbClr val="FF0000"/>
                </a:solidFill>
              </a:rPr>
              <a:t>SOLUTION: Stimulate the economy through demand side policies to shift the AD curve back to A</a:t>
            </a:r>
            <a:endParaRPr lang="en-GB" altLang="en-US" sz="1600" dirty="0">
              <a:solidFill>
                <a:srgbClr val="FF0000"/>
              </a:solidFill>
            </a:endParaRPr>
          </a:p>
        </p:txBody>
      </p:sp>
    </p:spTree>
    <p:extLst>
      <p:ext uri="{BB962C8B-B14F-4D97-AF65-F5344CB8AC3E}">
        <p14:creationId xmlns:p14="http://schemas.microsoft.com/office/powerpoint/2010/main" val="1005138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GB" sz="3600" b="1" dirty="0"/>
              <a:t>SOLVING UNEMPLOYMENT</a:t>
            </a:r>
            <a:r>
              <a:rPr lang="en-GB" sz="3600" dirty="0"/>
              <a:t/>
            </a:r>
            <a:br>
              <a:rPr lang="en-GB" sz="3600" dirty="0"/>
            </a:br>
            <a:r>
              <a:rPr lang="en-GB" sz="2400" b="1" dirty="0">
                <a:solidFill>
                  <a:srgbClr val="FF0000"/>
                </a:solidFill>
              </a:rPr>
              <a:t>Demonstrating Equilibrium Unemployment</a:t>
            </a:r>
            <a:endParaRPr lang="en-GB" sz="2400" b="1" dirty="0">
              <a:solidFill>
                <a:srgbClr val="FF0000"/>
              </a:solidFill>
            </a:endParaRPr>
          </a:p>
        </p:txBody>
      </p:sp>
      <p:sp>
        <p:nvSpPr>
          <p:cNvPr id="3" name="Content Placeholder 2"/>
          <p:cNvSpPr>
            <a:spLocks noGrp="1"/>
          </p:cNvSpPr>
          <p:nvPr>
            <p:ph sz="half" idx="1"/>
          </p:nvPr>
        </p:nvSpPr>
        <p:spPr>
          <a:xfrm>
            <a:off x="1952464" y="1207294"/>
            <a:ext cx="4038600" cy="4525963"/>
          </a:xfrm>
        </p:spPr>
        <p:txBody>
          <a:bodyPr/>
          <a:lstStyle/>
          <a:p>
            <a:pPr marL="0" indent="0" algn="ctr">
              <a:buNone/>
            </a:pPr>
            <a:r>
              <a:rPr lang="en-GB" b="1" u="sng" dirty="0" smtClean="0"/>
              <a:t>MICRO ANALYSIS</a:t>
            </a:r>
            <a:endParaRPr lang="en-GB" u="sng" dirty="0" smtClean="0"/>
          </a:p>
        </p:txBody>
      </p:sp>
      <p:sp>
        <p:nvSpPr>
          <p:cNvPr id="4" name="Content Placeholder 3"/>
          <p:cNvSpPr>
            <a:spLocks noGrp="1"/>
          </p:cNvSpPr>
          <p:nvPr>
            <p:ph sz="half" idx="2"/>
          </p:nvPr>
        </p:nvSpPr>
        <p:spPr>
          <a:xfrm>
            <a:off x="6143464" y="1207294"/>
            <a:ext cx="4038600" cy="4525963"/>
          </a:xfrm>
        </p:spPr>
        <p:txBody>
          <a:bodyPr/>
          <a:lstStyle/>
          <a:p>
            <a:pPr marL="0" indent="0" algn="ctr">
              <a:buNone/>
            </a:pPr>
            <a:r>
              <a:rPr lang="en-GB" b="1" u="sng" dirty="0" smtClean="0"/>
              <a:t>MACRO ANALYSIS</a:t>
            </a:r>
          </a:p>
          <a:p>
            <a:endParaRPr lang="en-GB" b="1"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64" y="1739949"/>
            <a:ext cx="4203400" cy="4320480"/>
          </a:xfrm>
          <a:prstGeom prst="rect">
            <a:avLst/>
          </a:prstGeom>
        </p:spPr>
      </p:pic>
      <p:cxnSp>
        <p:nvCxnSpPr>
          <p:cNvPr id="7" name="Straight Connector 6"/>
          <p:cNvCxnSpPr/>
          <p:nvPr/>
        </p:nvCxnSpPr>
        <p:spPr bwMode="auto">
          <a:xfrm>
            <a:off x="2106824" y="2027981"/>
            <a:ext cx="0" cy="3600400"/>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106824" y="5628381"/>
            <a:ext cx="3672408" cy="0"/>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0" name="TextBox 9"/>
          <p:cNvSpPr txBox="1"/>
          <p:nvPr/>
        </p:nvSpPr>
        <p:spPr>
          <a:xfrm>
            <a:off x="1778049" y="1739949"/>
            <a:ext cx="1294329" cy="369332"/>
          </a:xfrm>
          <a:prstGeom prst="rect">
            <a:avLst/>
          </a:prstGeom>
          <a:noFill/>
        </p:spPr>
        <p:txBody>
          <a:bodyPr wrap="none" rtlCol="0">
            <a:spAutoFit/>
          </a:bodyPr>
          <a:lstStyle/>
          <a:p>
            <a:r>
              <a:rPr lang="en-GB" dirty="0"/>
              <a:t>Wage/Price</a:t>
            </a:r>
            <a:endParaRPr lang="en-GB" dirty="0"/>
          </a:p>
        </p:txBody>
      </p:sp>
      <p:sp>
        <p:nvSpPr>
          <p:cNvPr id="11" name="TextBox 10"/>
          <p:cNvSpPr txBox="1"/>
          <p:nvPr/>
        </p:nvSpPr>
        <p:spPr>
          <a:xfrm>
            <a:off x="5347185" y="5691096"/>
            <a:ext cx="1151221" cy="553998"/>
          </a:xfrm>
          <a:prstGeom prst="rect">
            <a:avLst/>
          </a:prstGeom>
          <a:noFill/>
        </p:spPr>
        <p:txBody>
          <a:bodyPr wrap="square" rtlCol="0">
            <a:spAutoFit/>
          </a:bodyPr>
          <a:lstStyle/>
          <a:p>
            <a:r>
              <a:rPr lang="en-GB" dirty="0"/>
              <a:t>Q</a:t>
            </a:r>
            <a:r>
              <a:rPr lang="en-GB" sz="1200" dirty="0"/>
              <a:t>L</a:t>
            </a:r>
            <a:r>
              <a:rPr lang="en-GB" dirty="0"/>
              <a:t>: </a:t>
            </a:r>
            <a:r>
              <a:rPr lang="en-GB" sz="1200" dirty="0"/>
              <a:t>Labour Output</a:t>
            </a:r>
            <a:endParaRPr lang="en-GB" sz="1200" dirty="0"/>
          </a:p>
        </p:txBody>
      </p:sp>
      <p:cxnSp>
        <p:nvCxnSpPr>
          <p:cNvPr id="13" name="Straight Connector 12"/>
          <p:cNvCxnSpPr/>
          <p:nvPr/>
        </p:nvCxnSpPr>
        <p:spPr bwMode="auto">
          <a:xfrm flipV="1">
            <a:off x="2425212" y="2171997"/>
            <a:ext cx="2345908" cy="3312368"/>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4" name="Straight Connector 13"/>
          <p:cNvCxnSpPr/>
          <p:nvPr/>
        </p:nvCxnSpPr>
        <p:spPr bwMode="auto">
          <a:xfrm>
            <a:off x="2425212" y="2316013"/>
            <a:ext cx="2345908" cy="3024336"/>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7" name="TextBox 16"/>
          <p:cNvSpPr txBox="1"/>
          <p:nvPr/>
        </p:nvSpPr>
        <p:spPr>
          <a:xfrm>
            <a:off x="4792548" y="1987331"/>
            <a:ext cx="373820" cy="369332"/>
          </a:xfrm>
          <a:prstGeom prst="rect">
            <a:avLst/>
          </a:prstGeom>
          <a:noFill/>
        </p:spPr>
        <p:txBody>
          <a:bodyPr wrap="none" rtlCol="0">
            <a:spAutoFit/>
          </a:bodyPr>
          <a:lstStyle/>
          <a:p>
            <a:r>
              <a:rPr lang="en-GB" dirty="0" err="1"/>
              <a:t>Ls</a:t>
            </a:r>
            <a:endParaRPr lang="en-GB" dirty="0"/>
          </a:p>
        </p:txBody>
      </p:sp>
      <p:sp>
        <p:nvSpPr>
          <p:cNvPr id="18" name="TextBox 17"/>
          <p:cNvSpPr txBox="1"/>
          <p:nvPr/>
        </p:nvSpPr>
        <p:spPr>
          <a:xfrm>
            <a:off x="4828233" y="5115033"/>
            <a:ext cx="405880" cy="369332"/>
          </a:xfrm>
          <a:prstGeom prst="rect">
            <a:avLst/>
          </a:prstGeom>
          <a:noFill/>
        </p:spPr>
        <p:txBody>
          <a:bodyPr wrap="none" rtlCol="0">
            <a:spAutoFit/>
          </a:bodyPr>
          <a:lstStyle/>
          <a:p>
            <a:r>
              <a:rPr lang="en-GB" dirty="0" err="1"/>
              <a:t>Ld</a:t>
            </a:r>
            <a:endParaRPr lang="en-GB" dirty="0"/>
          </a:p>
        </p:txBody>
      </p:sp>
      <p:cxnSp>
        <p:nvCxnSpPr>
          <p:cNvPr id="20" name="Straight Connector 19"/>
          <p:cNvCxnSpPr/>
          <p:nvPr/>
        </p:nvCxnSpPr>
        <p:spPr bwMode="auto">
          <a:xfrm>
            <a:off x="2106824" y="3828181"/>
            <a:ext cx="1491342"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flipV="1">
            <a:off x="3598166" y="3828181"/>
            <a:ext cx="0" cy="1728192"/>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388814" y="5649695"/>
            <a:ext cx="418704" cy="369332"/>
          </a:xfrm>
          <a:prstGeom prst="rect">
            <a:avLst/>
          </a:prstGeom>
          <a:noFill/>
        </p:spPr>
        <p:txBody>
          <a:bodyPr wrap="none" rtlCol="0">
            <a:spAutoFit/>
          </a:bodyPr>
          <a:lstStyle/>
          <a:p>
            <a:r>
              <a:rPr lang="en-GB" dirty="0"/>
              <a:t>Q</a:t>
            </a:r>
            <a:r>
              <a:rPr lang="en-GB" sz="1200" dirty="0"/>
              <a:t>L</a:t>
            </a:r>
            <a:endParaRPr lang="en-GB" sz="1200" dirty="0"/>
          </a:p>
        </p:txBody>
      </p:sp>
      <p:sp>
        <p:nvSpPr>
          <p:cNvPr id="26" name="TextBox 25"/>
          <p:cNvSpPr txBox="1"/>
          <p:nvPr/>
        </p:nvSpPr>
        <p:spPr>
          <a:xfrm>
            <a:off x="1568696" y="3643515"/>
            <a:ext cx="486030" cy="369332"/>
          </a:xfrm>
          <a:prstGeom prst="rect">
            <a:avLst/>
          </a:prstGeom>
          <a:noFill/>
        </p:spPr>
        <p:txBody>
          <a:bodyPr wrap="none" rtlCol="0">
            <a:spAutoFit/>
          </a:bodyPr>
          <a:lstStyle/>
          <a:p>
            <a:r>
              <a:rPr lang="en-GB" dirty="0"/>
              <a:t>W</a:t>
            </a:r>
            <a:r>
              <a:rPr lang="en-GB" sz="1200" dirty="0"/>
              <a:t>1</a:t>
            </a:r>
            <a:endParaRPr lang="en-GB" sz="1200" dirty="0"/>
          </a:p>
        </p:txBody>
      </p:sp>
    </p:spTree>
    <p:extLst>
      <p:ext uri="{BB962C8B-B14F-4D97-AF65-F5344CB8AC3E}">
        <p14:creationId xmlns:p14="http://schemas.microsoft.com/office/powerpoint/2010/main" val="1349894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1286</Words>
  <Application>Microsoft Office PowerPoint</Application>
  <PresentationFormat>Widescreen</PresentationFormat>
  <Paragraphs>214</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MS PGothic</vt:lpstr>
      <vt:lpstr>Arial</vt:lpstr>
      <vt:lpstr>Arial Narrow</vt:lpstr>
      <vt:lpstr>Calibri</vt:lpstr>
      <vt:lpstr>Calibri Light</vt:lpstr>
      <vt:lpstr>Office Theme</vt:lpstr>
      <vt:lpstr>PowerPoint Presentation</vt:lpstr>
      <vt:lpstr>RWS 17 (MACRO): Philips Curve Analysis Causes of Unemployment</vt:lpstr>
      <vt:lpstr>Unemployment TODAY in the UK HOW might a Classical and Keynesian economist argue about the causes of unemployment (4.2% of workforce) in todays economy?</vt:lpstr>
      <vt:lpstr>SOLVING UNEMPLOYMENT Demonstrating Disequilibrium Unemployment</vt:lpstr>
      <vt:lpstr>SOLVING UNEMPLOYMENT MICRO ANALYSIS: Disequilibrium Unemployment</vt:lpstr>
      <vt:lpstr>SOLVING UNEMPLOYMENT MICRO ANALYSIS: Disequilibrium Unemployment</vt:lpstr>
      <vt:lpstr>SOLVING UNEMPLOYMENT MACRO ANALYSIS: Demonstrating Disequilibrium Unemployment</vt:lpstr>
      <vt:lpstr>SOLVING UNEMPLOYMENT MACRO ANALYSIS: Demonstrating Disequilibrium Unemployment</vt:lpstr>
      <vt:lpstr>SOLVING UNEMPLOYMENT Demonstrating Equilibrium Unemployment</vt:lpstr>
      <vt:lpstr>SOLVING UNEMPLOYMENT Equilibrium Unemployment: is this FULL EMPLOYMENT?</vt:lpstr>
      <vt:lpstr>EQUILIBRIUM UNEMPLOYMENT The Natural Rate of Unemployment Theory (NRU)</vt:lpstr>
      <vt:lpstr>SOLVING UNEMPLOYMENT FULL EMPLOYMENT = Equilibrium Unemployment The Natural Rate of Unemployment</vt:lpstr>
      <vt:lpstr>EQUILIBRIUM UNEMPLOYMENT The Natural Rate of Unemployment Theory</vt:lpstr>
      <vt:lpstr>Natural Rate of Unemployment Some questions…variations in the size of the NRU</vt:lpstr>
      <vt:lpstr>EXTRA QUESTIONS Without notes…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Stevens</dc:creator>
  <cp:lastModifiedBy>Oliver Stevens</cp:lastModifiedBy>
  <cp:revision>1</cp:revision>
  <dcterms:created xsi:type="dcterms:W3CDTF">2018-01-08T10:28:43Z</dcterms:created>
  <dcterms:modified xsi:type="dcterms:W3CDTF">2018-01-08T10:29:08Z</dcterms:modified>
</cp:coreProperties>
</file>