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1"/>
  </p:notesMasterIdLst>
  <p:handoutMasterIdLst>
    <p:handoutMasterId r:id="rId102"/>
  </p:handoutMasterIdLst>
  <p:sldIdLst>
    <p:sldId id="663" r:id="rId2"/>
    <p:sldId id="743" r:id="rId3"/>
    <p:sldId id="744" r:id="rId4"/>
    <p:sldId id="745" r:id="rId5"/>
    <p:sldId id="746" r:id="rId6"/>
    <p:sldId id="747" r:id="rId7"/>
    <p:sldId id="748" r:id="rId8"/>
    <p:sldId id="741" r:id="rId9"/>
    <p:sldId id="742" r:id="rId10"/>
    <p:sldId id="719" r:id="rId11"/>
    <p:sldId id="673" r:id="rId12"/>
    <p:sldId id="674" r:id="rId13"/>
    <p:sldId id="749" r:id="rId14"/>
    <p:sldId id="671" r:id="rId15"/>
    <p:sldId id="750" r:id="rId16"/>
    <p:sldId id="753" r:id="rId17"/>
    <p:sldId id="720" r:id="rId18"/>
    <p:sldId id="721" r:id="rId19"/>
    <p:sldId id="722" r:id="rId20"/>
    <p:sldId id="723" r:id="rId21"/>
    <p:sldId id="724" r:id="rId22"/>
    <p:sldId id="725" r:id="rId23"/>
    <p:sldId id="726" r:id="rId24"/>
    <p:sldId id="736" r:id="rId25"/>
    <p:sldId id="727" r:id="rId26"/>
    <p:sldId id="695" r:id="rId27"/>
    <p:sldId id="787" r:id="rId28"/>
    <p:sldId id="694" r:id="rId29"/>
    <p:sldId id="757" r:id="rId30"/>
    <p:sldId id="668" r:id="rId31"/>
    <p:sldId id="763" r:id="rId32"/>
    <p:sldId id="751" r:id="rId33"/>
    <p:sldId id="756" r:id="rId34"/>
    <p:sldId id="681" r:id="rId35"/>
    <p:sldId id="731" r:id="rId36"/>
    <p:sldId id="758" r:id="rId37"/>
    <p:sldId id="752" r:id="rId38"/>
    <p:sldId id="675" r:id="rId39"/>
    <p:sldId id="676" r:id="rId40"/>
    <p:sldId id="767" r:id="rId41"/>
    <p:sldId id="677" r:id="rId42"/>
    <p:sldId id="678" r:id="rId43"/>
    <p:sldId id="679" r:id="rId44"/>
    <p:sldId id="680" r:id="rId45"/>
    <p:sldId id="762" r:id="rId46"/>
    <p:sldId id="665" r:id="rId47"/>
    <p:sldId id="672" r:id="rId48"/>
    <p:sldId id="754" r:id="rId49"/>
    <p:sldId id="669" r:id="rId50"/>
    <p:sldId id="768" r:id="rId51"/>
    <p:sldId id="769" r:id="rId52"/>
    <p:sldId id="770" r:id="rId53"/>
    <p:sldId id="771" r:id="rId54"/>
    <p:sldId id="772" r:id="rId55"/>
    <p:sldId id="773" r:id="rId56"/>
    <p:sldId id="774" r:id="rId57"/>
    <p:sldId id="775" r:id="rId58"/>
    <p:sldId id="778" r:id="rId59"/>
    <p:sldId id="783" r:id="rId60"/>
    <p:sldId id="784" r:id="rId61"/>
    <p:sldId id="786" r:id="rId62"/>
    <p:sldId id="670" r:id="rId63"/>
    <p:sldId id="788" r:id="rId64"/>
    <p:sldId id="790" r:id="rId65"/>
    <p:sldId id="791" r:id="rId66"/>
    <p:sldId id="792" r:id="rId67"/>
    <p:sldId id="793" r:id="rId68"/>
    <p:sldId id="818" r:id="rId69"/>
    <p:sldId id="794" r:id="rId70"/>
    <p:sldId id="795" r:id="rId71"/>
    <p:sldId id="796" r:id="rId72"/>
    <p:sldId id="797" r:id="rId73"/>
    <p:sldId id="798" r:id="rId74"/>
    <p:sldId id="799" r:id="rId75"/>
    <p:sldId id="817" r:id="rId76"/>
    <p:sldId id="819" r:id="rId77"/>
    <p:sldId id="800" r:id="rId78"/>
    <p:sldId id="801" r:id="rId79"/>
    <p:sldId id="802" r:id="rId80"/>
    <p:sldId id="803" r:id="rId81"/>
    <p:sldId id="804" r:id="rId82"/>
    <p:sldId id="805" r:id="rId83"/>
    <p:sldId id="806" r:id="rId84"/>
    <p:sldId id="807" r:id="rId85"/>
    <p:sldId id="808" r:id="rId86"/>
    <p:sldId id="809" r:id="rId87"/>
    <p:sldId id="820" r:id="rId88"/>
    <p:sldId id="811" r:id="rId89"/>
    <p:sldId id="812" r:id="rId90"/>
    <p:sldId id="814" r:id="rId91"/>
    <p:sldId id="815" r:id="rId92"/>
    <p:sldId id="711" r:id="rId93"/>
    <p:sldId id="816" r:id="rId94"/>
    <p:sldId id="712" r:id="rId95"/>
    <p:sldId id="782" r:id="rId96"/>
    <p:sldId id="469" r:id="rId97"/>
    <p:sldId id="471" r:id="rId98"/>
    <p:sldId id="661" r:id="rId99"/>
    <p:sldId id="662" r:id="rId100"/>
  </p:sldIdLst>
  <p:sldSz cx="9144000" cy="6858000" type="screen4x3"/>
  <p:notesSz cx="6797675" cy="9926638"/>
  <p:defaultTextStyle>
    <a:defPPr>
      <a:defRPr lang="en-GB"/>
    </a:defPPr>
    <a:lvl1pPr algn="l" rtl="0" fontAlgn="base">
      <a:spcBef>
        <a:spcPct val="0"/>
      </a:spcBef>
      <a:spcAft>
        <a:spcPct val="0"/>
      </a:spcAft>
      <a:defRPr b="1"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b="1"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b="1"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b="1"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b="1" kern="1200">
        <a:solidFill>
          <a:schemeClr val="tx1"/>
        </a:solidFill>
        <a:latin typeface="Calibri" pitchFamily="34" charset="0"/>
        <a:ea typeface="MS PGothic" pitchFamily="34" charset="-128"/>
        <a:cs typeface="+mn-cs"/>
      </a:defRPr>
    </a:lvl5pPr>
    <a:lvl6pPr marL="2286000" algn="l" defTabSz="914400" rtl="0" eaLnBrk="1" latinLnBrk="0" hangingPunct="1">
      <a:defRPr b="1" kern="1200">
        <a:solidFill>
          <a:schemeClr val="tx1"/>
        </a:solidFill>
        <a:latin typeface="Calibri" pitchFamily="34" charset="0"/>
        <a:ea typeface="MS PGothic" pitchFamily="34" charset="-128"/>
        <a:cs typeface="+mn-cs"/>
      </a:defRPr>
    </a:lvl6pPr>
    <a:lvl7pPr marL="2743200" algn="l" defTabSz="914400" rtl="0" eaLnBrk="1" latinLnBrk="0" hangingPunct="1">
      <a:defRPr b="1" kern="1200">
        <a:solidFill>
          <a:schemeClr val="tx1"/>
        </a:solidFill>
        <a:latin typeface="Calibri" pitchFamily="34" charset="0"/>
        <a:ea typeface="MS PGothic" pitchFamily="34" charset="-128"/>
        <a:cs typeface="+mn-cs"/>
      </a:defRPr>
    </a:lvl7pPr>
    <a:lvl8pPr marL="3200400" algn="l" defTabSz="914400" rtl="0" eaLnBrk="1" latinLnBrk="0" hangingPunct="1">
      <a:defRPr b="1" kern="1200">
        <a:solidFill>
          <a:schemeClr val="tx1"/>
        </a:solidFill>
        <a:latin typeface="Calibri" pitchFamily="34" charset="0"/>
        <a:ea typeface="MS PGothic" pitchFamily="34" charset="-128"/>
        <a:cs typeface="+mn-cs"/>
      </a:defRPr>
    </a:lvl8pPr>
    <a:lvl9pPr marL="3657600" algn="l" defTabSz="914400" rtl="0" eaLnBrk="1" latinLnBrk="0" hangingPunct="1">
      <a:defRPr b="1"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4" autoAdjust="0"/>
    <p:restoredTop sz="89503" autoAdjust="0"/>
  </p:normalViewPr>
  <p:slideViewPr>
    <p:cSldViewPr>
      <p:cViewPr>
        <p:scale>
          <a:sx n="80" d="100"/>
          <a:sy n="80" d="100"/>
        </p:scale>
        <p:origin x="-2216" y="-112"/>
      </p:cViewPr>
      <p:guideLst>
        <p:guide orient="horz" pos="2160"/>
        <p:guide pos="2880"/>
      </p:guideLst>
    </p:cSldViewPr>
  </p:slideViewPr>
  <p:outlineViewPr>
    <p:cViewPr>
      <p:scale>
        <a:sx n="33" d="100"/>
        <a:sy n="33" d="100"/>
      </p:scale>
      <p:origin x="0" y="447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defRPr sz="1200" b="0">
                <a:latin typeface="Calibri" pitchFamily="-111" charset="0"/>
                <a:ea typeface="ＭＳ Ｐゴシック" pitchFamily="-111" charset="-128"/>
                <a:cs typeface="+mn-cs"/>
              </a:defRPr>
            </a:lvl1pPr>
          </a:lstStyle>
          <a:p>
            <a:pPr>
              <a:defRPr/>
            </a:pPr>
            <a:endParaRPr lang="en-US"/>
          </a:p>
        </p:txBody>
      </p:sp>
      <p:sp>
        <p:nvSpPr>
          <p:cNvPr id="15363" name="Rectangle 3"/>
          <p:cNvSpPr>
            <a:spLocks noGrp="1" noChangeArrowheads="1"/>
          </p:cNvSpPr>
          <p:nvPr>
            <p:ph type="dt" sz="quarter" idx="1"/>
          </p:nvPr>
        </p:nvSpPr>
        <p:spPr bwMode="auto">
          <a:xfrm>
            <a:off x="3849955" y="0"/>
            <a:ext cx="2946135" cy="496253"/>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r">
              <a:defRPr sz="1200" b="0">
                <a:latin typeface="Calibri" pitchFamily="-111" charset="0"/>
                <a:ea typeface="ＭＳ Ｐゴシック" pitchFamily="-111" charset="-128"/>
                <a:cs typeface="+mn-cs"/>
              </a:defRPr>
            </a:lvl1pPr>
          </a:lstStyle>
          <a:p>
            <a:pPr>
              <a:defRPr/>
            </a:pPr>
            <a:endParaRPr lang="en-US"/>
          </a:p>
        </p:txBody>
      </p:sp>
      <p:sp>
        <p:nvSpPr>
          <p:cNvPr id="15364" name="Rectangle 4"/>
          <p:cNvSpPr>
            <a:spLocks noGrp="1" noChangeArrowheads="1"/>
          </p:cNvSpPr>
          <p:nvPr>
            <p:ph type="ftr" sz="quarter" idx="2"/>
          </p:nvPr>
        </p:nvSpPr>
        <p:spPr bwMode="auto">
          <a:xfrm>
            <a:off x="0" y="9428800"/>
            <a:ext cx="2946135" cy="496252"/>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defRPr sz="1200" b="0">
                <a:latin typeface="Calibri" pitchFamily="-111" charset="0"/>
                <a:ea typeface="ＭＳ Ｐゴシック" pitchFamily="-111" charset="-128"/>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49955" y="9428800"/>
            <a:ext cx="2946135" cy="496252"/>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r">
              <a:defRPr sz="1200" b="0" smtClean="0"/>
            </a:lvl1pPr>
          </a:lstStyle>
          <a:p>
            <a:pPr>
              <a:defRPr/>
            </a:pPr>
            <a:fld id="{5DDB8490-65AD-4202-8A1C-01E20AE2A989}" type="slidenum">
              <a:rPr lang="en-GB" altLang="en-US"/>
              <a:pPr>
                <a:defRPr/>
              </a:pPr>
              <a:t>‹#›</a:t>
            </a:fld>
            <a:endParaRPr lang="en-GB" altLang="en-US"/>
          </a:p>
        </p:txBody>
      </p:sp>
    </p:spTree>
    <p:extLst>
      <p:ext uri="{BB962C8B-B14F-4D97-AF65-F5344CB8AC3E}">
        <p14:creationId xmlns:p14="http://schemas.microsoft.com/office/powerpoint/2010/main" val="3126609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defRPr sz="1200" b="0">
                <a:latin typeface="Calibri" pitchFamily="-111" charset="0"/>
                <a:ea typeface="ＭＳ Ｐゴシック" pitchFamily="-111" charset="-128"/>
                <a:cs typeface="+mn-cs"/>
              </a:defRPr>
            </a:lvl1pPr>
          </a:lstStyle>
          <a:p>
            <a:pPr>
              <a:defRPr/>
            </a:pPr>
            <a:endParaRPr lang="en-US"/>
          </a:p>
        </p:txBody>
      </p:sp>
      <p:sp>
        <p:nvSpPr>
          <p:cNvPr id="5123" name="Rectangle 3"/>
          <p:cNvSpPr>
            <a:spLocks noGrp="1" noChangeArrowheads="1"/>
          </p:cNvSpPr>
          <p:nvPr>
            <p:ph type="dt" idx="1"/>
          </p:nvPr>
        </p:nvSpPr>
        <p:spPr bwMode="auto">
          <a:xfrm>
            <a:off x="3849955" y="0"/>
            <a:ext cx="2946135" cy="496253"/>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r">
              <a:defRPr sz="1200" b="0">
                <a:latin typeface="Calibri" pitchFamily="-111" charset="0"/>
                <a:ea typeface="ＭＳ Ｐゴシック" pitchFamily="-111" charset="-128"/>
                <a:cs typeface="+mn-cs"/>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920750" y="744538"/>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244" y="4715192"/>
            <a:ext cx="5437188" cy="4466274"/>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28800"/>
            <a:ext cx="2946135" cy="496252"/>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defRPr sz="1200" b="0">
                <a:latin typeface="Calibri" pitchFamily="-111" charset="0"/>
                <a:ea typeface="ＭＳ Ｐゴシック" pitchFamily="-11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49955" y="9428800"/>
            <a:ext cx="2946135" cy="496252"/>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r">
              <a:defRPr sz="1200" b="0" smtClean="0"/>
            </a:lvl1pPr>
          </a:lstStyle>
          <a:p>
            <a:pPr>
              <a:defRPr/>
            </a:pPr>
            <a:fld id="{F753E944-E842-4C7C-B683-341E2DE2BF1E}" type="slidenum">
              <a:rPr lang="en-GB" altLang="en-US"/>
              <a:pPr>
                <a:defRPr/>
              </a:pPr>
              <a:t>‹#›</a:t>
            </a:fld>
            <a:endParaRPr lang="en-GB" altLang="en-US"/>
          </a:p>
        </p:txBody>
      </p:sp>
    </p:spTree>
    <p:extLst>
      <p:ext uri="{BB962C8B-B14F-4D97-AF65-F5344CB8AC3E}">
        <p14:creationId xmlns:p14="http://schemas.microsoft.com/office/powerpoint/2010/main" val="1003577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11"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111"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111"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111"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111"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7</a:t>
            </a:fld>
            <a:endParaRPr lang="en-GB" altLang="en-US"/>
          </a:p>
        </p:txBody>
      </p:sp>
    </p:spTree>
    <p:extLst>
      <p:ext uri="{BB962C8B-B14F-4D97-AF65-F5344CB8AC3E}">
        <p14:creationId xmlns:p14="http://schemas.microsoft.com/office/powerpoint/2010/main" val="240214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FE7592-D9BF-4083-AE51-1FAD20BC47C0}" type="slidenum">
              <a:rPr lang="en-GB" altLang="en-US"/>
              <a:pPr eaLnBrk="1" hangingPunct="1">
                <a:spcBef>
                  <a:spcPct val="0"/>
                </a:spcBef>
              </a:pPr>
              <a:t>70</a:t>
            </a:fld>
            <a:endParaRPr lang="en-GB" altLang="en-US"/>
          </a:p>
        </p:txBody>
      </p:sp>
      <p:sp>
        <p:nvSpPr>
          <p:cNvPr id="100355" name="Rectangle 2"/>
          <p:cNvSpPr>
            <a:spLocks noGrp="1" noChangeArrowheads="1"/>
          </p:cNvSpPr>
          <p:nvPr>
            <p:ph type="body" idx="1"/>
          </p:nvPr>
        </p:nvSpPr>
        <p:spPr>
          <a:xfrm>
            <a:off x="915041" y="4343436"/>
            <a:ext cx="5027920" cy="41141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2" tIns="45977" rIns="91952" bIns="45977"/>
          <a:lstStyle/>
          <a:p>
            <a:pPr eaLnBrk="1" hangingPunct="1"/>
            <a:endParaRPr lang="en-US" altLang="en-US" smtClean="0">
              <a:latin typeface="Calibri" pitchFamily="34" charset="0"/>
            </a:endParaRPr>
          </a:p>
        </p:txBody>
      </p:sp>
      <p:sp>
        <p:nvSpPr>
          <p:cNvPr id="100356"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426043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28</a:t>
            </a:fld>
            <a:endParaRPr lang="en-GB" altLang="en-US"/>
          </a:p>
        </p:txBody>
      </p:sp>
    </p:spTree>
    <p:extLst>
      <p:ext uri="{BB962C8B-B14F-4D97-AF65-F5344CB8AC3E}">
        <p14:creationId xmlns:p14="http://schemas.microsoft.com/office/powerpoint/2010/main" val="80567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37</a:t>
            </a:fld>
            <a:endParaRPr lang="en-GB" altLang="en-US"/>
          </a:p>
        </p:txBody>
      </p:sp>
    </p:spTree>
    <p:extLst>
      <p:ext uri="{BB962C8B-B14F-4D97-AF65-F5344CB8AC3E}">
        <p14:creationId xmlns:p14="http://schemas.microsoft.com/office/powerpoint/2010/main" val="199232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 total amount of money</a:t>
            </a:r>
          </a:p>
          <a:p>
            <a:r>
              <a:rPr lang="en-US" dirty="0" smtClean="0"/>
              <a:t>V = Velocity of </a:t>
            </a:r>
            <a:r>
              <a:rPr lang="en-US" dirty="0" err="1" smtClean="0"/>
              <a:t>ciiculation</a:t>
            </a:r>
            <a:r>
              <a:rPr lang="en-US" dirty="0" smtClean="0"/>
              <a:t>: V is the number of times the money supply changes hands over a period of time,</a:t>
            </a:r>
            <a:r>
              <a:rPr lang="en-US" baseline="0" dirty="0" smtClean="0"/>
              <a:t> such as a year.  </a:t>
            </a:r>
          </a:p>
          <a:p>
            <a:endParaRPr lang="en-US" baseline="0" dirty="0" smtClean="0"/>
          </a:p>
          <a:p>
            <a:r>
              <a:rPr lang="en-US" baseline="0" dirty="0" smtClean="0"/>
              <a:t>Assume £100 of money (M) in circulation in the economy.  On average, each £1 changed hands 4 times (V) during the year.  So we know that £400 must have been spent during the year (</a:t>
            </a:r>
            <a:r>
              <a:rPr lang="en-US" baseline="0" dirty="0" err="1" smtClean="0"/>
              <a:t>MxV</a:t>
            </a:r>
            <a:r>
              <a:rPr lang="en-US" baseline="0" dirty="0" smtClean="0"/>
              <a:t>).  If the average price of each transaction £2 (P), there must have been 200 goods/services bought.</a:t>
            </a:r>
          </a:p>
          <a:p>
            <a:endParaRPr lang="en-US" baseline="0" dirty="0" smtClean="0"/>
          </a:p>
          <a:p>
            <a:r>
              <a:rPr lang="en-US" baseline="0" dirty="0" smtClean="0"/>
              <a:t>Similarly if 100 goods/services are exchanged over a year and each good/service was an average of £5 (P), then the total amount spent was £500.  If there was only £50 of money in circulation (M), that money must have changed hands on average 10 times during the year.  So the velocity of circulation of money must be 10.</a:t>
            </a:r>
            <a:endParaRPr lang="en-US"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40</a:t>
            </a:fld>
            <a:endParaRPr lang="en-GB" altLang="en-US"/>
          </a:p>
        </p:txBody>
      </p:sp>
    </p:spTree>
    <p:extLst>
      <p:ext uri="{BB962C8B-B14F-4D97-AF65-F5344CB8AC3E}">
        <p14:creationId xmlns:p14="http://schemas.microsoft.com/office/powerpoint/2010/main" val="269309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 total amount of money</a:t>
            </a:r>
          </a:p>
          <a:p>
            <a:r>
              <a:rPr lang="en-US" dirty="0" smtClean="0"/>
              <a:t>V = Velocity of </a:t>
            </a:r>
            <a:r>
              <a:rPr lang="en-US" dirty="0" err="1" smtClean="0"/>
              <a:t>ciiculation</a:t>
            </a:r>
            <a:r>
              <a:rPr lang="en-US" dirty="0" smtClean="0"/>
              <a:t>: V is the number of times the money supply changes hands over a period of time,</a:t>
            </a:r>
            <a:r>
              <a:rPr lang="en-US" baseline="0" dirty="0" smtClean="0"/>
              <a:t> such as a year.  </a:t>
            </a:r>
          </a:p>
          <a:p>
            <a:endParaRPr lang="en-US" baseline="0" dirty="0" smtClean="0"/>
          </a:p>
          <a:p>
            <a:r>
              <a:rPr lang="en-US" baseline="0" dirty="0" smtClean="0"/>
              <a:t>Assume £100 of money (M) in circulation in the economy.  On average, each £1 changed hands 4 times (V) during the year.  So we know that £400 must have been spent during the year (</a:t>
            </a:r>
            <a:r>
              <a:rPr lang="en-US" baseline="0" dirty="0" err="1" smtClean="0"/>
              <a:t>MxV</a:t>
            </a:r>
            <a:r>
              <a:rPr lang="en-US" baseline="0" dirty="0" smtClean="0"/>
              <a:t>).  If the average price of each transaction £2 (P), there must have been 200 goods/services bought.</a:t>
            </a:r>
          </a:p>
          <a:p>
            <a:endParaRPr lang="en-US" baseline="0" dirty="0" smtClean="0"/>
          </a:p>
          <a:p>
            <a:r>
              <a:rPr lang="en-US" baseline="0" dirty="0" smtClean="0"/>
              <a:t>Similarly if 100 goods/services are exchanged over a year and each good/service was an average of £5 (P), then the total amount spent was £500.  If there was only £50 of money in circulation (M), that money must have changed hands on average 10 times during the year.  So the velocity of circulation of money must be 10.</a:t>
            </a:r>
            <a:endParaRPr lang="en-US"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41</a:t>
            </a:fld>
            <a:endParaRPr lang="en-GB" altLang="en-US"/>
          </a:p>
        </p:txBody>
      </p:sp>
    </p:spTree>
    <p:extLst>
      <p:ext uri="{BB962C8B-B14F-4D97-AF65-F5344CB8AC3E}">
        <p14:creationId xmlns:p14="http://schemas.microsoft.com/office/powerpoint/2010/main" val="269309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48</a:t>
            </a:fld>
            <a:endParaRPr lang="en-GB" altLang="en-US"/>
          </a:p>
        </p:txBody>
      </p:sp>
    </p:spTree>
    <p:extLst>
      <p:ext uri="{BB962C8B-B14F-4D97-AF65-F5344CB8AC3E}">
        <p14:creationId xmlns:p14="http://schemas.microsoft.com/office/powerpoint/2010/main" val="355216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50</a:t>
            </a:fld>
            <a:endParaRPr lang="en-GB" altLang="en-US"/>
          </a:p>
        </p:txBody>
      </p:sp>
    </p:spTree>
    <p:extLst>
      <p:ext uri="{BB962C8B-B14F-4D97-AF65-F5344CB8AC3E}">
        <p14:creationId xmlns:p14="http://schemas.microsoft.com/office/powerpoint/2010/main" val="299783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57</a:t>
            </a:fld>
            <a:endParaRPr lang="en-GB" altLang="en-US"/>
          </a:p>
        </p:txBody>
      </p:sp>
    </p:spTree>
    <p:extLst>
      <p:ext uri="{BB962C8B-B14F-4D97-AF65-F5344CB8AC3E}">
        <p14:creationId xmlns:p14="http://schemas.microsoft.com/office/powerpoint/2010/main" val="341907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6C48E6D-3AB0-4A73-962B-CB9D0BB748C9}" type="slidenum">
              <a:rPr lang="en-GB" altLang="en-US"/>
              <a:pPr eaLnBrk="1" hangingPunct="1">
                <a:spcBef>
                  <a:spcPct val="0"/>
                </a:spcBef>
              </a:pPr>
              <a:t>69</a:t>
            </a:fld>
            <a:endParaRPr lang="en-GB" altLang="en-US"/>
          </a:p>
        </p:txBody>
      </p:sp>
      <p:sp>
        <p:nvSpPr>
          <p:cNvPr id="99331" name="Rectangle 2"/>
          <p:cNvSpPr>
            <a:spLocks noGrp="1" noChangeArrowheads="1"/>
          </p:cNvSpPr>
          <p:nvPr>
            <p:ph type="body" idx="1"/>
          </p:nvPr>
        </p:nvSpPr>
        <p:spPr>
          <a:xfrm>
            <a:off x="915041" y="4343436"/>
            <a:ext cx="5027920" cy="41141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2" tIns="45977" rIns="91952" bIns="45977"/>
          <a:lstStyle/>
          <a:p>
            <a:pPr eaLnBrk="1" hangingPunct="1"/>
            <a:endParaRPr lang="en-US" altLang="en-US" smtClean="0">
              <a:latin typeface="Calibri" pitchFamily="34" charset="0"/>
            </a:endParaRPr>
          </a:p>
        </p:txBody>
      </p:sp>
      <p:sp>
        <p:nvSpPr>
          <p:cNvPr id="99332"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4262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8EAB6-18BD-4E33-8D09-1E4322DFAFCF}" type="slidenum">
              <a:rPr lang="en-GB" altLang="en-US"/>
              <a:pPr>
                <a:defRPr/>
              </a:pPr>
              <a:t>‹#›</a:t>
            </a:fld>
            <a:endParaRPr lang="en-GB" altLang="en-US"/>
          </a:p>
        </p:txBody>
      </p:sp>
    </p:spTree>
    <p:extLst>
      <p:ext uri="{BB962C8B-B14F-4D97-AF65-F5344CB8AC3E}">
        <p14:creationId xmlns:p14="http://schemas.microsoft.com/office/powerpoint/2010/main" val="160854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1C702B-1C1F-4283-BC3C-75BB0F23D3F9}" type="slidenum">
              <a:rPr lang="en-GB" altLang="en-US"/>
              <a:pPr>
                <a:defRPr/>
              </a:pPr>
              <a:t>‹#›</a:t>
            </a:fld>
            <a:endParaRPr lang="en-GB" altLang="en-US"/>
          </a:p>
        </p:txBody>
      </p:sp>
    </p:spTree>
    <p:extLst>
      <p:ext uri="{BB962C8B-B14F-4D97-AF65-F5344CB8AC3E}">
        <p14:creationId xmlns:p14="http://schemas.microsoft.com/office/powerpoint/2010/main" val="329023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476E6-1EDB-4EAC-A4F4-7F531D324C0E}" type="slidenum">
              <a:rPr lang="en-GB" altLang="en-US"/>
              <a:pPr>
                <a:defRPr/>
              </a:pPr>
              <a:t>‹#›</a:t>
            </a:fld>
            <a:endParaRPr lang="en-GB" altLang="en-US"/>
          </a:p>
        </p:txBody>
      </p:sp>
    </p:spTree>
    <p:extLst>
      <p:ext uri="{BB962C8B-B14F-4D97-AF65-F5344CB8AC3E}">
        <p14:creationId xmlns:p14="http://schemas.microsoft.com/office/powerpoint/2010/main" val="110193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B2AF89-6B09-4329-A4BE-717932A53079}" type="slidenum">
              <a:rPr lang="en-GB" altLang="en-US"/>
              <a:pPr>
                <a:defRPr/>
              </a:pPr>
              <a:t>‹#›</a:t>
            </a:fld>
            <a:endParaRPr lang="en-GB" altLang="en-US"/>
          </a:p>
        </p:txBody>
      </p:sp>
    </p:spTree>
    <p:extLst>
      <p:ext uri="{BB962C8B-B14F-4D97-AF65-F5344CB8AC3E}">
        <p14:creationId xmlns:p14="http://schemas.microsoft.com/office/powerpoint/2010/main" val="217089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19597-1BCC-4499-950E-AE0F25B39DF2}" type="slidenum">
              <a:rPr lang="en-GB" altLang="en-US"/>
              <a:pPr>
                <a:defRPr/>
              </a:pPr>
              <a:t>‹#›</a:t>
            </a:fld>
            <a:endParaRPr lang="en-GB" altLang="en-US"/>
          </a:p>
        </p:txBody>
      </p:sp>
    </p:spTree>
    <p:extLst>
      <p:ext uri="{BB962C8B-B14F-4D97-AF65-F5344CB8AC3E}">
        <p14:creationId xmlns:p14="http://schemas.microsoft.com/office/powerpoint/2010/main" val="256907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BA651-9147-4330-AD50-F55B1B877698}" type="slidenum">
              <a:rPr lang="en-GB" altLang="en-US"/>
              <a:pPr>
                <a:defRPr/>
              </a:pPr>
              <a:t>‹#›</a:t>
            </a:fld>
            <a:endParaRPr lang="en-GB" altLang="en-US"/>
          </a:p>
        </p:txBody>
      </p:sp>
    </p:spTree>
    <p:extLst>
      <p:ext uri="{BB962C8B-B14F-4D97-AF65-F5344CB8AC3E}">
        <p14:creationId xmlns:p14="http://schemas.microsoft.com/office/powerpoint/2010/main" val="8200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0A94B-AC81-4B9F-B3D9-2B39E0553F16}" type="slidenum">
              <a:rPr lang="en-GB" altLang="en-US"/>
              <a:pPr>
                <a:defRPr/>
              </a:pPr>
              <a:t>‹#›</a:t>
            </a:fld>
            <a:endParaRPr lang="en-GB" altLang="en-US"/>
          </a:p>
        </p:txBody>
      </p:sp>
    </p:spTree>
    <p:extLst>
      <p:ext uri="{BB962C8B-B14F-4D97-AF65-F5344CB8AC3E}">
        <p14:creationId xmlns:p14="http://schemas.microsoft.com/office/powerpoint/2010/main" val="144451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A07985-F84E-43F8-BC14-D1E037C50C81}" type="slidenum">
              <a:rPr lang="en-GB" altLang="en-US"/>
              <a:pPr>
                <a:defRPr/>
              </a:pPr>
              <a:t>‹#›</a:t>
            </a:fld>
            <a:endParaRPr lang="en-GB" altLang="en-US"/>
          </a:p>
        </p:txBody>
      </p:sp>
    </p:spTree>
    <p:extLst>
      <p:ext uri="{BB962C8B-B14F-4D97-AF65-F5344CB8AC3E}">
        <p14:creationId xmlns:p14="http://schemas.microsoft.com/office/powerpoint/2010/main" val="353399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A7E0E5-6403-46E5-9BB5-F18A262F91BF}" type="slidenum">
              <a:rPr lang="en-GB" altLang="en-US"/>
              <a:pPr>
                <a:defRPr/>
              </a:pPr>
              <a:t>‹#›</a:t>
            </a:fld>
            <a:endParaRPr lang="en-GB" altLang="en-US"/>
          </a:p>
        </p:txBody>
      </p:sp>
    </p:spTree>
    <p:extLst>
      <p:ext uri="{BB962C8B-B14F-4D97-AF65-F5344CB8AC3E}">
        <p14:creationId xmlns:p14="http://schemas.microsoft.com/office/powerpoint/2010/main" val="75365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B89728-684E-4088-9802-812C339B857A}" type="slidenum">
              <a:rPr lang="en-GB" altLang="en-US"/>
              <a:pPr>
                <a:defRPr/>
              </a:pPr>
              <a:t>‹#›</a:t>
            </a:fld>
            <a:endParaRPr lang="en-GB" altLang="en-US"/>
          </a:p>
        </p:txBody>
      </p:sp>
    </p:spTree>
    <p:extLst>
      <p:ext uri="{BB962C8B-B14F-4D97-AF65-F5344CB8AC3E}">
        <p14:creationId xmlns:p14="http://schemas.microsoft.com/office/powerpoint/2010/main" val="199379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CFA1FB-E3A9-4179-83ED-770BD040003E}" type="slidenum">
              <a:rPr lang="en-GB" altLang="en-US"/>
              <a:pPr>
                <a:defRPr/>
              </a:pPr>
              <a:t>‹#›</a:t>
            </a:fld>
            <a:endParaRPr lang="en-GB" altLang="en-US"/>
          </a:p>
        </p:txBody>
      </p:sp>
    </p:spTree>
    <p:extLst>
      <p:ext uri="{BB962C8B-B14F-4D97-AF65-F5344CB8AC3E}">
        <p14:creationId xmlns:p14="http://schemas.microsoft.com/office/powerpoint/2010/main" val="3171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322D35-6988-4ADD-B4C5-08E987CF6FD0}" type="slidenum">
              <a:rPr lang="en-GB" altLang="en-US"/>
              <a:pPr>
                <a:defRPr/>
              </a:pPr>
              <a:t>‹#›</a:t>
            </a:fld>
            <a:endParaRPr lang="en-GB" altLang="en-US"/>
          </a:p>
        </p:txBody>
      </p:sp>
    </p:spTree>
    <p:extLst>
      <p:ext uri="{BB962C8B-B14F-4D97-AF65-F5344CB8AC3E}">
        <p14:creationId xmlns:p14="http://schemas.microsoft.com/office/powerpoint/2010/main" val="63626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5D770-5D50-474E-B718-57404F261143}" type="slidenum">
              <a:rPr lang="en-GB" altLang="en-US"/>
              <a:pPr>
                <a:defRPr/>
              </a:pPr>
              <a:t>‹#›</a:t>
            </a:fld>
            <a:endParaRPr lang="en-GB" altLang="en-US"/>
          </a:p>
        </p:txBody>
      </p:sp>
    </p:spTree>
    <p:extLst>
      <p:ext uri="{BB962C8B-B14F-4D97-AF65-F5344CB8AC3E}">
        <p14:creationId xmlns:p14="http://schemas.microsoft.com/office/powerpoint/2010/main" val="671010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itchFamily="-111" charset="0"/>
                <a:ea typeface="ＭＳ Ｐゴシック" pitchFamily="-11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pitchFamily="-111" charset="0"/>
                <a:ea typeface="ＭＳ Ｐゴシック" pitchFamily="-11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73DB272C-9A84-439C-8F8F-7ECAE6FA5A7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Calibri" pitchFamily="-111" charset="0"/>
        </a:defRPr>
      </a:lvl6pPr>
      <a:lvl7pPr marL="914400" algn="ctr" rtl="0" fontAlgn="base">
        <a:spcBef>
          <a:spcPct val="0"/>
        </a:spcBef>
        <a:spcAft>
          <a:spcPct val="0"/>
        </a:spcAft>
        <a:defRPr sz="4400">
          <a:solidFill>
            <a:schemeClr val="tx2"/>
          </a:solidFill>
          <a:latin typeface="Calibri" pitchFamily="-111" charset="0"/>
        </a:defRPr>
      </a:lvl7pPr>
      <a:lvl8pPr marL="1371600" algn="ctr" rtl="0" fontAlgn="base">
        <a:spcBef>
          <a:spcPct val="0"/>
        </a:spcBef>
        <a:spcAft>
          <a:spcPct val="0"/>
        </a:spcAft>
        <a:defRPr sz="4400">
          <a:solidFill>
            <a:schemeClr val="tx2"/>
          </a:solidFill>
          <a:latin typeface="Calibri" pitchFamily="-111" charset="0"/>
        </a:defRPr>
      </a:lvl8pPr>
      <a:lvl9pPr marL="1828800" algn="ctr" rtl="0" fontAlgn="base">
        <a:spcBef>
          <a:spcPct val="0"/>
        </a:spcBef>
        <a:spcAft>
          <a:spcPct val="0"/>
        </a:spcAft>
        <a:defRPr sz="4400">
          <a:solidFill>
            <a:schemeClr val="tx2"/>
          </a:solidFill>
          <a:latin typeface="Calibri"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hyperlink" Target="https://www.youtube.com/watch?v=T0YifXhm-Zc"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s://www.youtube.com/watch?v=I_izvAbhExY"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_izvAbhExY" TargetMode="External"/><Relationship Id="rId3" Type="http://schemas.openxmlformats.org/officeDocument/2006/relationships/image" Target="../media/image33.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3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3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images.google.co.uk/imgres?imgurl=http://www.freefoto.com/images/9905/08/9905_08_4---Graveyard_web.jpg&amp;imgrefurl=http://www.freefoto.com/preview/9905-08-4?ffid=9905-08-4&amp;usg=__KRS61Q0PLUd5cpFQjEi81zz0Sqg=&amp;h=400&amp;w=600&amp;sz=387&amp;hl=en&amp;start=2&amp;um=1&amp;tbnid=fc_pa-xnCsNzAM:&amp;tbnh=90&amp;tbnw=135&amp;prev=/images?q=graveyard&amp;um=1&amp;hl=en&amp;sa=G" TargetMode="External"/><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K1b8AhIsSYQ" TargetMode="External"/><Relationship Id="rId3" Type="http://schemas.openxmlformats.org/officeDocument/2006/relationships/image" Target="../media/image4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4.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5.emf"/><Relationship Id="rId5" Type="http://schemas.openxmlformats.org/officeDocument/2006/relationships/image" Target="../media/image46.jpe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4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49.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0.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51.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K1b8AhIsSYQ" TargetMode="External"/><Relationship Id="rId3"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stream.godalming.ac.uk/View.aspx?ID=846"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600" i="0" u="none" strike="noStrike" cap="none" normalizeH="0" baseline="0" dirty="0" smtClean="0">
                <a:ln>
                  <a:noFill/>
                </a:ln>
                <a:solidFill>
                  <a:schemeClr val="bg1"/>
                </a:solidFill>
                <a:effectLst/>
                <a:latin typeface="Calibri" pitchFamily="-111" charset="0"/>
              </a:rPr>
              <a:t>WEEK</a:t>
            </a:r>
            <a:r>
              <a:rPr kumimoji="0" lang="en-GB" sz="16600" i="0" u="none" strike="noStrike" cap="none" normalizeH="0" dirty="0" smtClean="0">
                <a:ln>
                  <a:noFill/>
                </a:ln>
                <a:solidFill>
                  <a:schemeClr val="bg1"/>
                </a:solidFill>
                <a:effectLst/>
                <a:latin typeface="Calibri" pitchFamily="-111" charset="0"/>
              </a:rPr>
              <a:t> 7</a:t>
            </a:r>
            <a:endParaRPr kumimoji="0" lang="en-GB" sz="16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140315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PREP HOMEWORK</a:t>
            </a:r>
            <a:r>
              <a:rPr lang="en-GB" dirty="0" smtClean="0"/>
              <a:t/>
            </a:r>
            <a:br>
              <a:rPr lang="en-GB" dirty="0" smtClean="0"/>
            </a:br>
            <a:r>
              <a:rPr lang="en-GB" sz="2000" b="1" dirty="0" smtClean="0">
                <a:solidFill>
                  <a:srgbClr val="FF0000"/>
                </a:solidFill>
              </a:rPr>
              <a:t>Due for w/b 8</a:t>
            </a:r>
            <a:r>
              <a:rPr lang="en-GB" sz="2000" b="1" baseline="30000" dirty="0" smtClean="0">
                <a:solidFill>
                  <a:srgbClr val="FF0000"/>
                </a:solidFill>
              </a:rPr>
              <a:t>th</a:t>
            </a:r>
            <a:r>
              <a:rPr lang="en-GB" sz="2000" b="1" dirty="0" smtClean="0">
                <a:solidFill>
                  <a:srgbClr val="FF0000"/>
                </a:solidFill>
              </a:rPr>
              <a:t> January 2018</a:t>
            </a:r>
            <a:endParaRPr lang="en-GB"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MACRO (4.5 to 6 hours): Complete the booklet on unemployment and inflation basics</a:t>
            </a:r>
          </a:p>
          <a:p>
            <a:pPr marL="514350" indent="-514350">
              <a:buFont typeface="+mj-lt"/>
              <a:buAutoNum type="arabicPeriod"/>
            </a:pPr>
            <a:r>
              <a:rPr lang="en-GB" dirty="0" smtClean="0"/>
              <a:t>MICRO (4.5 to 6 hours): Complete the worksheet on Labour Markets and Current Issues</a:t>
            </a:r>
            <a:endParaRPr lang="en-GB" dirty="0"/>
          </a:p>
        </p:txBody>
      </p:sp>
    </p:spTree>
    <p:extLst>
      <p:ext uri="{BB962C8B-B14F-4D97-AF65-F5344CB8AC3E}">
        <p14:creationId xmlns:p14="http://schemas.microsoft.com/office/powerpoint/2010/main" val="123834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600" i="0" u="none" strike="noStrike" cap="none" normalizeH="0" baseline="0" dirty="0" smtClean="0">
                <a:ln>
                  <a:noFill/>
                </a:ln>
                <a:solidFill>
                  <a:schemeClr val="bg1"/>
                </a:solidFill>
                <a:effectLst/>
                <a:latin typeface="Calibri" pitchFamily="-111" charset="0"/>
              </a:rPr>
              <a:t>WEEK</a:t>
            </a:r>
            <a:r>
              <a:rPr kumimoji="0" lang="en-GB" sz="16600" i="0" u="none" strike="noStrike" cap="none" normalizeH="0" dirty="0" smtClean="0">
                <a:ln>
                  <a:noFill/>
                </a:ln>
                <a:solidFill>
                  <a:schemeClr val="bg1"/>
                </a:solidFill>
                <a:effectLst/>
                <a:latin typeface="Calibri" pitchFamily="-111" charset="0"/>
              </a:rPr>
              <a:t> 2</a:t>
            </a:r>
            <a:endParaRPr kumimoji="0" lang="en-GB" sz="16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324869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HWK</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381125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PREP2 HOMEWORK</a:t>
            </a:r>
            <a:br>
              <a:rPr lang="en-US" b="1" dirty="0" smtClean="0"/>
            </a:br>
            <a:r>
              <a:rPr lang="en-US" sz="2800" b="1" dirty="0" smtClean="0">
                <a:solidFill>
                  <a:srgbClr val="FF0000"/>
                </a:solidFill>
              </a:rPr>
              <a:t>Due w/b 15</a:t>
            </a:r>
            <a:r>
              <a:rPr lang="en-US" sz="2800" b="1" baseline="30000" dirty="0" smtClean="0">
                <a:solidFill>
                  <a:srgbClr val="FF0000"/>
                </a:solidFill>
              </a:rPr>
              <a:t>th</a:t>
            </a:r>
            <a:r>
              <a:rPr lang="en-US" sz="2800" b="1" dirty="0" smtClean="0">
                <a:solidFill>
                  <a:srgbClr val="FF0000"/>
                </a:solidFill>
              </a:rPr>
              <a:t> January 2018 (2.25 to 3 Hours)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History Learning! 1930 to 2017…history of Unemployment and Inflation in the UK</a:t>
            </a:r>
            <a:endParaRPr lang="en-US" dirty="0"/>
          </a:p>
        </p:txBody>
      </p:sp>
    </p:spTree>
    <p:extLst>
      <p:ext uri="{BB962C8B-B14F-4D97-AF65-F5344CB8AC3E}">
        <p14:creationId xmlns:p14="http://schemas.microsoft.com/office/powerpoint/2010/main" val="400698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sz="9600" dirty="0" smtClean="0">
                <a:solidFill>
                  <a:schemeClr val="bg1"/>
                </a:solidFill>
                <a:latin typeface="Calibri" pitchFamily="-111" charset="0"/>
              </a:rPr>
              <a:t>60</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18970241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RWS 17 (MACRO): Philips Curve Analysis</a:t>
            </a:r>
            <a:r>
              <a:rPr lang="en-US" sz="3600" dirty="0" smtClean="0"/>
              <a:t/>
            </a:r>
            <a:br>
              <a:rPr lang="en-US" sz="3600" dirty="0" smtClean="0"/>
            </a:br>
            <a:r>
              <a:rPr lang="en-US" sz="2800" b="1" dirty="0" smtClean="0">
                <a:solidFill>
                  <a:srgbClr val="FF0000"/>
                </a:solidFill>
              </a:rPr>
              <a:t>Causes of Unemployment</a:t>
            </a:r>
            <a:endParaRPr lang="en-US" sz="2800" b="1" dirty="0">
              <a:solidFill>
                <a:srgbClr val="FF0000"/>
              </a:solidFill>
            </a:endParaRPr>
          </a:p>
        </p:txBody>
      </p:sp>
      <p:sp>
        <p:nvSpPr>
          <p:cNvPr id="3" name="Content Placeholder 2"/>
          <p:cNvSpPr>
            <a:spLocks noGrp="1"/>
          </p:cNvSpPr>
          <p:nvPr>
            <p:ph idx="1"/>
          </p:nvPr>
        </p:nvSpPr>
        <p:spPr>
          <a:xfrm>
            <a:off x="323528" y="1600200"/>
            <a:ext cx="8640960" cy="4525963"/>
          </a:xfrm>
        </p:spPr>
        <p:txBody>
          <a:bodyPr/>
          <a:lstStyle/>
          <a:p>
            <a:pPr marL="0" indent="0">
              <a:buNone/>
            </a:pPr>
            <a:r>
              <a:rPr lang="en-US" sz="2400" b="1" dirty="0" smtClean="0"/>
              <a:t>STARTER ACTIVITY (10 minutes): </a:t>
            </a:r>
          </a:p>
          <a:p>
            <a:pPr marL="0" indent="0">
              <a:buNone/>
            </a:pPr>
            <a:r>
              <a:rPr lang="en-US" sz="2400" i="1" dirty="0" smtClean="0">
                <a:solidFill>
                  <a:schemeClr val="accent2"/>
                </a:solidFill>
              </a:rPr>
              <a:t>“The </a:t>
            </a:r>
            <a:r>
              <a:rPr lang="en-US" sz="2400" i="1" dirty="0">
                <a:solidFill>
                  <a:schemeClr val="accent2"/>
                </a:solidFill>
              </a:rPr>
              <a:t>current UK unemployment rate is </a:t>
            </a:r>
            <a:r>
              <a:rPr lang="en-US" sz="2400" i="1" dirty="0" smtClean="0">
                <a:solidFill>
                  <a:schemeClr val="accent2"/>
                </a:solidFill>
              </a:rPr>
              <a:t>currently 4.2</a:t>
            </a:r>
            <a:r>
              <a:rPr lang="en-US" sz="2400" i="1" dirty="0">
                <a:solidFill>
                  <a:schemeClr val="accent2"/>
                </a:solidFill>
              </a:rPr>
              <a:t>% of the workforce (16-65</a:t>
            </a:r>
            <a:r>
              <a:rPr lang="en-US" sz="2400" i="1" dirty="0" smtClean="0">
                <a:solidFill>
                  <a:schemeClr val="accent2"/>
                </a:solidFill>
              </a:rPr>
              <a:t>), the lowest rate since the early 1970’s.”</a:t>
            </a:r>
          </a:p>
          <a:p>
            <a:pPr marL="0" indent="0">
              <a:buNone/>
            </a:pPr>
            <a:r>
              <a:rPr lang="en-US" sz="2400" dirty="0" smtClean="0"/>
              <a:t>Using your prep homework on  unemployment to help, answer the following questions:</a:t>
            </a:r>
          </a:p>
          <a:p>
            <a:pPr marL="514350" indent="-514350">
              <a:buFont typeface="+mj-lt"/>
              <a:buAutoNum type="arabicPeriod"/>
            </a:pPr>
            <a:r>
              <a:rPr lang="en-US" sz="2400" dirty="0" smtClean="0"/>
              <a:t>How would a ‘Classical Economist’ (like Hayek) and a ‘Keynesian Economist’ (like Keynes!) claim is the cause(s) of this unemployment?  </a:t>
            </a:r>
          </a:p>
          <a:p>
            <a:pPr marL="400050" lvl="1" indent="0">
              <a:buNone/>
            </a:pPr>
            <a:r>
              <a:rPr lang="en-US" sz="1400" i="1" dirty="0"/>
              <a:t>	</a:t>
            </a:r>
            <a:r>
              <a:rPr lang="en-US" sz="1800" i="1" dirty="0" smtClean="0"/>
              <a:t>(HINT 1: Their views would differ!)</a:t>
            </a:r>
          </a:p>
          <a:p>
            <a:pPr marL="400050" lvl="1" indent="0">
              <a:buNone/>
            </a:pPr>
            <a:r>
              <a:rPr lang="en-US" sz="1800" i="1" dirty="0"/>
              <a:t>	</a:t>
            </a:r>
            <a:r>
              <a:rPr lang="en-US" sz="1800" i="1" dirty="0" smtClean="0"/>
              <a:t>(HINT 2: Drawing macro and micro diagrams for your analysis might help?</a:t>
            </a:r>
          </a:p>
          <a:p>
            <a:pPr marL="514350" indent="-514350">
              <a:buFont typeface="+mj-lt"/>
              <a:buAutoNum type="arabicPeriod"/>
            </a:pPr>
            <a:r>
              <a:rPr lang="en-US" sz="2400" dirty="0" smtClean="0"/>
              <a:t>Explain what policies (if any) these two economists would advise Theresa May to reduce unemployment further</a:t>
            </a:r>
          </a:p>
        </p:txBody>
      </p:sp>
    </p:spTree>
    <p:extLst>
      <p:ext uri="{BB962C8B-B14F-4D97-AF65-F5344CB8AC3E}">
        <p14:creationId xmlns:p14="http://schemas.microsoft.com/office/powerpoint/2010/main" val="37251969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b="1" dirty="0" smtClean="0"/>
              <a:t>Unemployment TODAY in the UK</a:t>
            </a:r>
            <a:r>
              <a:rPr lang="en-GB" sz="2800" dirty="0" smtClean="0"/>
              <a:t/>
            </a:r>
            <a:br>
              <a:rPr lang="en-GB" sz="2800" dirty="0" smtClean="0"/>
            </a:br>
            <a:r>
              <a:rPr lang="en-GB" sz="2400" b="1" dirty="0" smtClean="0">
                <a:solidFill>
                  <a:srgbClr val="FF0000"/>
                </a:solidFill>
              </a:rPr>
              <a:t>HOW </a:t>
            </a:r>
            <a:r>
              <a:rPr lang="en-GB" sz="2400" b="1" dirty="0">
                <a:solidFill>
                  <a:srgbClr val="FF0000"/>
                </a:solidFill>
              </a:rPr>
              <a:t>might a Classical and Keynesian economist argue about the causes of unemployment </a:t>
            </a:r>
            <a:r>
              <a:rPr lang="en-GB" sz="2400" b="1" dirty="0" smtClean="0">
                <a:solidFill>
                  <a:srgbClr val="FF0000"/>
                </a:solidFill>
              </a:rPr>
              <a:t>(4.2% of workforce) </a:t>
            </a:r>
            <a:r>
              <a:rPr lang="en-GB" sz="2400" b="1" dirty="0">
                <a:solidFill>
                  <a:srgbClr val="FF0000"/>
                </a:solidFill>
              </a:rPr>
              <a:t>in todays economy</a:t>
            </a:r>
            <a:r>
              <a:rPr lang="en-GB" sz="2400" b="1" dirty="0" smtClean="0">
                <a:solidFill>
                  <a:srgbClr val="FF0000"/>
                </a:solidFill>
              </a:rPr>
              <a:t>?</a:t>
            </a:r>
            <a:endParaRPr lang="en-GB" sz="2400" b="1" dirty="0">
              <a:solidFill>
                <a:srgbClr val="FF0000"/>
              </a:solidFill>
            </a:endParaRPr>
          </a:p>
        </p:txBody>
      </p:sp>
      <p:sp>
        <p:nvSpPr>
          <p:cNvPr id="7" name="Content Placeholder 6"/>
          <p:cNvSpPr txBox="1">
            <a:spLocks noGrp="1"/>
          </p:cNvSpPr>
          <p:nvPr>
            <p:ph idx="1"/>
          </p:nvPr>
        </p:nvSpPr>
        <p:spPr>
          <a:xfrm>
            <a:off x="179512" y="1844824"/>
            <a:ext cx="8784976" cy="4921347"/>
          </a:xfrm>
          <a:prstGeom prst="rect">
            <a:avLst/>
          </a:prstGeom>
          <a:solidFill>
            <a:schemeClr val="bg1"/>
          </a:solidFill>
        </p:spPr>
        <p:txBody>
          <a:bodyPr wrap="square" rtlCol="0">
            <a:spAutoFit/>
          </a:bodyPr>
          <a:lstStyle/>
          <a:p>
            <a:r>
              <a:rPr lang="en-GB" sz="1600" b="1" dirty="0" smtClean="0"/>
              <a:t>Classical:</a:t>
            </a:r>
          </a:p>
          <a:p>
            <a:pPr lvl="1"/>
            <a:r>
              <a:rPr lang="en-GB" sz="1400" dirty="0" smtClean="0"/>
              <a:t>Disequilibrium Unemployment</a:t>
            </a:r>
          </a:p>
          <a:p>
            <a:pPr lvl="2"/>
            <a:r>
              <a:rPr lang="en-GB" sz="1100" dirty="0" smtClean="0"/>
              <a:t>Wages expectations are too high due to imperfections in the labour market.  The jobs are there but workers are not willing to lower their wages to get the jobs.  They are choosing to stay unemployed.</a:t>
            </a:r>
          </a:p>
          <a:p>
            <a:pPr lvl="1"/>
            <a:r>
              <a:rPr lang="en-GB" sz="1400" dirty="0" smtClean="0"/>
              <a:t>Equilibrium Unemployment</a:t>
            </a:r>
          </a:p>
          <a:p>
            <a:pPr lvl="2"/>
            <a:r>
              <a:rPr lang="en-GB" sz="1200" dirty="0" smtClean="0"/>
              <a:t>2-3% of frictional and structural unemployment</a:t>
            </a:r>
          </a:p>
          <a:p>
            <a:pPr lvl="2"/>
            <a:r>
              <a:rPr lang="en-GB" sz="1200" dirty="0" smtClean="0"/>
              <a:t>Better today than it was back in 1979 due to more flexible labour markets but more to be done?  Minimum wage for example to be eradicated?</a:t>
            </a:r>
          </a:p>
          <a:p>
            <a:pPr lvl="1"/>
            <a:r>
              <a:rPr lang="en-GB" sz="1400" dirty="0" smtClean="0"/>
              <a:t>SOLUTIONS:</a:t>
            </a:r>
          </a:p>
          <a:p>
            <a:pPr lvl="2"/>
            <a:r>
              <a:rPr lang="en-GB" sz="1200" dirty="0"/>
              <a:t>Encourage labour market flexibility to remove </a:t>
            </a:r>
            <a:r>
              <a:rPr lang="en-GB" sz="1200" dirty="0" smtClean="0"/>
              <a:t>imperfections (rigidities) </a:t>
            </a:r>
            <a:r>
              <a:rPr lang="en-GB" sz="1200" dirty="0"/>
              <a:t>in the labour market.</a:t>
            </a:r>
          </a:p>
          <a:p>
            <a:pPr lvl="2"/>
            <a:r>
              <a:rPr lang="en-GB" sz="1200" dirty="0" smtClean="0"/>
              <a:t>Wait for wages to fall</a:t>
            </a:r>
          </a:p>
          <a:p>
            <a:pPr lvl="2"/>
            <a:endParaRPr lang="en-GB" sz="1200" dirty="0" smtClean="0"/>
          </a:p>
          <a:p>
            <a:r>
              <a:rPr lang="en-GB" sz="1600" b="1" dirty="0" smtClean="0"/>
              <a:t>Keynesian:</a:t>
            </a:r>
          </a:p>
          <a:p>
            <a:pPr lvl="1"/>
            <a:r>
              <a:rPr lang="en-GB" sz="1400" dirty="0" smtClean="0"/>
              <a:t>Disequilibrium Unemployment</a:t>
            </a:r>
          </a:p>
          <a:p>
            <a:pPr lvl="2"/>
            <a:r>
              <a:rPr lang="en-GB" sz="1200" dirty="0" smtClean="0"/>
              <a:t>Mainly disequilibrium unemployment due to a lack of AD in the economy.  Workers are unable to access jobs due to a lack of overall demand from firms.</a:t>
            </a:r>
          </a:p>
          <a:p>
            <a:pPr lvl="1"/>
            <a:r>
              <a:rPr lang="en-GB" sz="1400" dirty="0" smtClean="0"/>
              <a:t>Equilibrium Unemployment</a:t>
            </a:r>
          </a:p>
          <a:p>
            <a:pPr lvl="2"/>
            <a:r>
              <a:rPr lang="en-GB" sz="1200" dirty="0" smtClean="0"/>
              <a:t>Technically, in the 1930’s it was considered to be 0% (but this was changed later to accept some frictional and structural)</a:t>
            </a:r>
          </a:p>
          <a:p>
            <a:pPr lvl="1"/>
            <a:r>
              <a:rPr lang="en-GB" sz="1600" dirty="0" smtClean="0"/>
              <a:t>SOLUTIONS:</a:t>
            </a:r>
          </a:p>
          <a:p>
            <a:pPr lvl="2"/>
            <a:r>
              <a:rPr lang="en-GB" sz="1200" dirty="0" smtClean="0"/>
              <a:t>Boost AD through monetary and fiscal policy</a:t>
            </a:r>
            <a:endParaRPr lang="en-GB" sz="1200" dirty="0"/>
          </a:p>
        </p:txBody>
      </p:sp>
    </p:spTree>
    <p:extLst>
      <p:ext uri="{BB962C8B-B14F-4D97-AF65-F5344CB8AC3E}">
        <p14:creationId xmlns:p14="http://schemas.microsoft.com/office/powerpoint/2010/main" val="1991520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Demonstrating Disequilibrium Unemployment</a:t>
            </a:r>
            <a:endParaRPr lang="en-GB" sz="2400" b="1" dirty="0">
              <a:solidFill>
                <a:srgbClr val="FF0000"/>
              </a:solidFill>
            </a:endParaRPr>
          </a:p>
        </p:txBody>
      </p:sp>
      <p:sp>
        <p:nvSpPr>
          <p:cNvPr id="3" name="Content Placeholder 2"/>
          <p:cNvSpPr>
            <a:spLocks noGrp="1"/>
          </p:cNvSpPr>
          <p:nvPr>
            <p:ph sz="half" idx="1"/>
          </p:nvPr>
        </p:nvSpPr>
        <p:spPr>
          <a:xfrm>
            <a:off x="428464" y="1207293"/>
            <a:ext cx="4038600" cy="4525963"/>
          </a:xfrm>
        </p:spPr>
        <p:txBody>
          <a:bodyPr/>
          <a:lstStyle/>
          <a:p>
            <a:pPr marL="0" indent="0" algn="ctr">
              <a:buNone/>
            </a:pPr>
            <a:r>
              <a:rPr lang="en-GB" b="1" u="sng" dirty="0" smtClean="0"/>
              <a:t>MICRO ANALYSIS</a:t>
            </a:r>
            <a:endParaRPr lang="en-GB" u="sng" dirty="0" smtClean="0"/>
          </a:p>
        </p:txBody>
      </p:sp>
      <p:sp>
        <p:nvSpPr>
          <p:cNvPr id="4" name="Content Placeholder 3"/>
          <p:cNvSpPr>
            <a:spLocks noGrp="1"/>
          </p:cNvSpPr>
          <p:nvPr>
            <p:ph sz="half" idx="2"/>
          </p:nvPr>
        </p:nvSpPr>
        <p:spPr>
          <a:xfrm>
            <a:off x="4619464" y="1207293"/>
            <a:ext cx="4038600" cy="4525963"/>
          </a:xfrm>
        </p:spPr>
        <p:txBody>
          <a:bodyPr/>
          <a:lstStyle/>
          <a:p>
            <a:pPr marL="0" indent="0" algn="ctr">
              <a:buNone/>
            </a:pPr>
            <a:r>
              <a:rPr lang="en-GB" b="1" u="sng" dirty="0" smtClean="0"/>
              <a:t>MACRO ANALYSIS</a:t>
            </a:r>
          </a:p>
          <a:p>
            <a:endParaRPr lang="en-GB"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64" y="1739949"/>
            <a:ext cx="4203400" cy="4320480"/>
          </a:xfrm>
          <a:prstGeom prst="rect">
            <a:avLst/>
          </a:prstGeom>
        </p:spPr>
      </p:pic>
      <p:cxnSp>
        <p:nvCxnSpPr>
          <p:cNvPr id="7" name="Straight Connector 6"/>
          <p:cNvCxnSpPr/>
          <p:nvPr/>
        </p:nvCxnSpPr>
        <p:spPr bwMode="auto">
          <a:xfrm>
            <a:off x="582824" y="2027981"/>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82824" y="5628381"/>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0" name="TextBox 9"/>
          <p:cNvSpPr txBox="1"/>
          <p:nvPr/>
        </p:nvSpPr>
        <p:spPr>
          <a:xfrm>
            <a:off x="254048" y="1739949"/>
            <a:ext cx="1294329" cy="369332"/>
          </a:xfrm>
          <a:prstGeom prst="rect">
            <a:avLst/>
          </a:prstGeom>
          <a:noFill/>
        </p:spPr>
        <p:txBody>
          <a:bodyPr wrap="none" rtlCol="0">
            <a:spAutoFit/>
          </a:bodyPr>
          <a:lstStyle/>
          <a:p>
            <a:r>
              <a:rPr lang="en-GB" dirty="0" smtClean="0"/>
              <a:t>Wage/Price</a:t>
            </a:r>
            <a:endParaRPr lang="en-GB" dirty="0"/>
          </a:p>
        </p:txBody>
      </p:sp>
      <p:sp>
        <p:nvSpPr>
          <p:cNvPr id="11" name="TextBox 10"/>
          <p:cNvSpPr txBox="1"/>
          <p:nvPr/>
        </p:nvSpPr>
        <p:spPr>
          <a:xfrm>
            <a:off x="3823184" y="5691096"/>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13" name="Straight Connector 12"/>
          <p:cNvCxnSpPr/>
          <p:nvPr/>
        </p:nvCxnSpPr>
        <p:spPr bwMode="auto">
          <a:xfrm flipV="1">
            <a:off x="901212" y="2171997"/>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901212" y="2316013"/>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3268548" y="1987331"/>
            <a:ext cx="373820" cy="369332"/>
          </a:xfrm>
          <a:prstGeom prst="rect">
            <a:avLst/>
          </a:prstGeom>
          <a:noFill/>
        </p:spPr>
        <p:txBody>
          <a:bodyPr wrap="none" rtlCol="0">
            <a:spAutoFit/>
          </a:bodyPr>
          <a:lstStyle/>
          <a:p>
            <a:r>
              <a:rPr lang="en-GB" dirty="0" err="1" smtClean="0"/>
              <a:t>Ls</a:t>
            </a:r>
            <a:endParaRPr lang="en-GB" dirty="0"/>
          </a:p>
        </p:txBody>
      </p:sp>
      <p:sp>
        <p:nvSpPr>
          <p:cNvPr id="18" name="TextBox 17"/>
          <p:cNvSpPr txBox="1"/>
          <p:nvPr/>
        </p:nvSpPr>
        <p:spPr>
          <a:xfrm>
            <a:off x="3304233" y="5115033"/>
            <a:ext cx="405880" cy="369332"/>
          </a:xfrm>
          <a:prstGeom prst="rect">
            <a:avLst/>
          </a:prstGeom>
          <a:noFill/>
        </p:spPr>
        <p:txBody>
          <a:bodyPr wrap="none" rtlCol="0">
            <a:spAutoFit/>
          </a:bodyPr>
          <a:lstStyle/>
          <a:p>
            <a:r>
              <a:rPr lang="en-GB" dirty="0" err="1" smtClean="0"/>
              <a:t>Ld</a:t>
            </a:r>
            <a:endParaRPr lang="en-GB" dirty="0"/>
          </a:p>
        </p:txBody>
      </p:sp>
      <p:cxnSp>
        <p:nvCxnSpPr>
          <p:cNvPr id="20" name="Straight Connector 19"/>
          <p:cNvCxnSpPr/>
          <p:nvPr/>
        </p:nvCxnSpPr>
        <p:spPr bwMode="auto">
          <a:xfrm>
            <a:off x="582824" y="3828181"/>
            <a:ext cx="14913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2074166"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TextBox 24"/>
          <p:cNvSpPr txBox="1"/>
          <p:nvPr/>
        </p:nvSpPr>
        <p:spPr>
          <a:xfrm>
            <a:off x="1864814" y="5649695"/>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26" name="TextBox 25"/>
          <p:cNvSpPr txBox="1"/>
          <p:nvPr/>
        </p:nvSpPr>
        <p:spPr>
          <a:xfrm>
            <a:off x="44696" y="3643515"/>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cxnSp>
        <p:nvCxnSpPr>
          <p:cNvPr id="19" name="Straight Connector 18"/>
          <p:cNvCxnSpPr/>
          <p:nvPr/>
        </p:nvCxnSpPr>
        <p:spPr bwMode="auto">
          <a:xfrm>
            <a:off x="591054" y="3068960"/>
            <a:ext cx="20367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2627784" y="3068960"/>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1475656" y="3068959"/>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TextBox 23"/>
          <p:cNvSpPr txBox="1"/>
          <p:nvPr/>
        </p:nvSpPr>
        <p:spPr>
          <a:xfrm>
            <a:off x="2412490" y="5649695"/>
            <a:ext cx="373820" cy="369332"/>
          </a:xfrm>
          <a:prstGeom prst="rect">
            <a:avLst/>
          </a:prstGeom>
          <a:noFill/>
        </p:spPr>
        <p:txBody>
          <a:bodyPr wrap="none" rtlCol="0">
            <a:spAutoFit/>
          </a:bodyPr>
          <a:lstStyle/>
          <a:p>
            <a:r>
              <a:rPr lang="en-GB" dirty="0" err="1" smtClean="0"/>
              <a:t>Ls</a:t>
            </a:r>
            <a:endParaRPr lang="en-GB" sz="1200" dirty="0"/>
          </a:p>
        </p:txBody>
      </p:sp>
      <p:sp>
        <p:nvSpPr>
          <p:cNvPr id="27" name="TextBox 26"/>
          <p:cNvSpPr txBox="1"/>
          <p:nvPr/>
        </p:nvSpPr>
        <p:spPr>
          <a:xfrm>
            <a:off x="1281121" y="5652933"/>
            <a:ext cx="405880" cy="369332"/>
          </a:xfrm>
          <a:prstGeom prst="rect">
            <a:avLst/>
          </a:prstGeom>
          <a:noFill/>
        </p:spPr>
        <p:txBody>
          <a:bodyPr wrap="none" rtlCol="0">
            <a:spAutoFit/>
          </a:bodyPr>
          <a:lstStyle/>
          <a:p>
            <a:r>
              <a:rPr lang="en-GB" dirty="0" err="1" smtClean="0"/>
              <a:t>Ld</a:t>
            </a:r>
            <a:endParaRPr lang="en-GB" sz="1200" dirty="0"/>
          </a:p>
        </p:txBody>
      </p:sp>
      <p:sp>
        <p:nvSpPr>
          <p:cNvPr id="12" name="Right Brace 11"/>
          <p:cNvSpPr/>
          <p:nvPr/>
        </p:nvSpPr>
        <p:spPr bwMode="auto">
          <a:xfrm rot="5400000">
            <a:off x="1889180" y="5307835"/>
            <a:ext cx="291423" cy="1505188"/>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15" name="TextBox 14"/>
          <p:cNvSpPr txBox="1"/>
          <p:nvPr/>
        </p:nvSpPr>
        <p:spPr>
          <a:xfrm>
            <a:off x="229832" y="6340678"/>
            <a:ext cx="4168962" cy="369332"/>
          </a:xfrm>
          <a:prstGeom prst="rect">
            <a:avLst/>
          </a:prstGeom>
          <a:solidFill>
            <a:srgbClr val="92D050"/>
          </a:solidFill>
        </p:spPr>
        <p:txBody>
          <a:bodyPr wrap="none" rtlCol="0">
            <a:spAutoFit/>
          </a:bodyPr>
          <a:lstStyle/>
          <a:p>
            <a:r>
              <a:rPr lang="en-GB" dirty="0" smtClean="0"/>
              <a:t>Excess Supply of Labour = Unemployment</a:t>
            </a:r>
            <a:endParaRPr lang="en-GB" dirty="0"/>
          </a:p>
        </p:txBody>
      </p:sp>
      <p:cxnSp>
        <p:nvCxnSpPr>
          <p:cNvPr id="28" name="Straight Connector 27"/>
          <p:cNvCxnSpPr/>
          <p:nvPr/>
        </p:nvCxnSpPr>
        <p:spPr bwMode="auto">
          <a:xfrm>
            <a:off x="5148064" y="3429000"/>
            <a:ext cx="1584176" cy="205536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9" name="TextBox 28"/>
          <p:cNvSpPr txBox="1"/>
          <p:nvPr/>
        </p:nvSpPr>
        <p:spPr>
          <a:xfrm>
            <a:off x="6677295" y="5351381"/>
            <a:ext cx="453970" cy="276999"/>
          </a:xfrm>
          <a:prstGeom prst="rect">
            <a:avLst/>
          </a:prstGeom>
          <a:noFill/>
        </p:spPr>
        <p:txBody>
          <a:bodyPr wrap="none" rtlCol="0">
            <a:spAutoFit/>
          </a:bodyPr>
          <a:lstStyle/>
          <a:p>
            <a:r>
              <a:rPr lang="en-GB" sz="1200" dirty="0" smtClean="0"/>
              <a:t>AD</a:t>
            </a:r>
            <a:r>
              <a:rPr lang="en-GB" sz="1050" dirty="0" smtClean="0"/>
              <a:t>2</a:t>
            </a:r>
            <a:endParaRPr lang="en-GB" sz="1050" dirty="0"/>
          </a:p>
        </p:txBody>
      </p:sp>
      <p:sp>
        <p:nvSpPr>
          <p:cNvPr id="30" name="Oval 29"/>
          <p:cNvSpPr/>
          <p:nvPr/>
        </p:nvSpPr>
        <p:spPr bwMode="auto">
          <a:xfrm>
            <a:off x="6084168" y="4692278"/>
            <a:ext cx="216024" cy="243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cxnSp>
        <p:nvCxnSpPr>
          <p:cNvPr id="31" name="Straight Connector 30"/>
          <p:cNvCxnSpPr/>
          <p:nvPr/>
        </p:nvCxnSpPr>
        <p:spPr bwMode="auto">
          <a:xfrm flipV="1">
            <a:off x="6192180" y="4935314"/>
            <a:ext cx="0" cy="71761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3" name="Straight Connector 32"/>
          <p:cNvCxnSpPr/>
          <p:nvPr/>
        </p:nvCxnSpPr>
        <p:spPr bwMode="auto">
          <a:xfrm>
            <a:off x="5076056" y="4813796"/>
            <a:ext cx="100811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TextBox 34"/>
          <p:cNvSpPr txBox="1"/>
          <p:nvPr/>
        </p:nvSpPr>
        <p:spPr>
          <a:xfrm>
            <a:off x="4543264" y="4647099"/>
            <a:ext cx="460382" cy="276999"/>
          </a:xfrm>
          <a:prstGeom prst="rect">
            <a:avLst/>
          </a:prstGeom>
          <a:noFill/>
        </p:spPr>
        <p:txBody>
          <a:bodyPr wrap="none" rtlCol="0">
            <a:spAutoFit/>
          </a:bodyPr>
          <a:lstStyle/>
          <a:p>
            <a:r>
              <a:rPr lang="en-GB" sz="1200" dirty="0" smtClean="0"/>
              <a:t>P/L</a:t>
            </a:r>
            <a:r>
              <a:rPr lang="en-GB" sz="1000" dirty="0" smtClean="0"/>
              <a:t>2</a:t>
            </a:r>
            <a:endParaRPr lang="en-GB" sz="1000" dirty="0"/>
          </a:p>
        </p:txBody>
      </p:sp>
      <p:sp>
        <p:nvSpPr>
          <p:cNvPr id="36" name="TextBox 35"/>
          <p:cNvSpPr txBox="1"/>
          <p:nvPr/>
        </p:nvSpPr>
        <p:spPr>
          <a:xfrm>
            <a:off x="6020498" y="5742028"/>
            <a:ext cx="343364" cy="276999"/>
          </a:xfrm>
          <a:prstGeom prst="rect">
            <a:avLst/>
          </a:prstGeom>
          <a:noFill/>
        </p:spPr>
        <p:txBody>
          <a:bodyPr wrap="none" rtlCol="0">
            <a:spAutoFit/>
          </a:bodyPr>
          <a:lstStyle/>
          <a:p>
            <a:r>
              <a:rPr lang="en-GB" sz="1200" dirty="0" smtClean="0"/>
              <a:t>Y</a:t>
            </a:r>
            <a:r>
              <a:rPr lang="en-GB" sz="1000" dirty="0" smtClean="0"/>
              <a:t>2</a:t>
            </a:r>
            <a:endParaRPr lang="en-GB" sz="1000" dirty="0"/>
          </a:p>
        </p:txBody>
      </p:sp>
      <p:sp>
        <p:nvSpPr>
          <p:cNvPr id="37" name="TextBox 36"/>
          <p:cNvSpPr txBox="1"/>
          <p:nvPr/>
        </p:nvSpPr>
        <p:spPr>
          <a:xfrm>
            <a:off x="6356223" y="5745266"/>
            <a:ext cx="264816" cy="276999"/>
          </a:xfrm>
          <a:prstGeom prst="rect">
            <a:avLst/>
          </a:prstGeom>
          <a:noFill/>
        </p:spPr>
        <p:txBody>
          <a:bodyPr wrap="none" rtlCol="0">
            <a:spAutoFit/>
          </a:bodyPr>
          <a:lstStyle/>
          <a:p>
            <a:r>
              <a:rPr lang="en-GB" sz="1200" dirty="0" smtClean="0"/>
              <a:t>Y</a:t>
            </a:r>
            <a:endParaRPr lang="en-GB" sz="1000" dirty="0"/>
          </a:p>
        </p:txBody>
      </p:sp>
      <p:sp>
        <p:nvSpPr>
          <p:cNvPr id="38" name="Right Brace 37"/>
          <p:cNvSpPr/>
          <p:nvPr/>
        </p:nvSpPr>
        <p:spPr bwMode="auto">
          <a:xfrm rot="5400000">
            <a:off x="6211611" y="5999596"/>
            <a:ext cx="257589" cy="296451"/>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39" name="TextBox 38"/>
          <p:cNvSpPr txBox="1"/>
          <p:nvPr/>
        </p:nvSpPr>
        <p:spPr>
          <a:xfrm>
            <a:off x="4714331" y="6328682"/>
            <a:ext cx="3917611" cy="369332"/>
          </a:xfrm>
          <a:prstGeom prst="rect">
            <a:avLst/>
          </a:prstGeom>
          <a:solidFill>
            <a:srgbClr val="92D050"/>
          </a:solidFill>
        </p:spPr>
        <p:txBody>
          <a:bodyPr wrap="none" rtlCol="0">
            <a:spAutoFit/>
          </a:bodyPr>
          <a:lstStyle/>
          <a:p>
            <a:r>
              <a:rPr lang="en-GB" dirty="0" smtClean="0"/>
              <a:t>Negative Output Gap = Unemployment</a:t>
            </a:r>
            <a:endParaRPr lang="en-GB" dirty="0"/>
          </a:p>
        </p:txBody>
      </p:sp>
      <p:sp>
        <p:nvSpPr>
          <p:cNvPr id="40" name="TextBox 39"/>
          <p:cNvSpPr txBox="1"/>
          <p:nvPr/>
        </p:nvSpPr>
        <p:spPr>
          <a:xfrm>
            <a:off x="65283" y="2884293"/>
            <a:ext cx="486030" cy="369332"/>
          </a:xfrm>
          <a:prstGeom prst="rect">
            <a:avLst/>
          </a:prstGeom>
          <a:noFill/>
        </p:spPr>
        <p:txBody>
          <a:bodyPr wrap="none" rtlCol="0">
            <a:spAutoFit/>
          </a:bodyPr>
          <a:lstStyle/>
          <a:p>
            <a:r>
              <a:rPr lang="en-GB" dirty="0" smtClean="0"/>
              <a:t>W</a:t>
            </a:r>
            <a:r>
              <a:rPr lang="en-GB" sz="1200" dirty="0" smtClean="0"/>
              <a:t>0</a:t>
            </a:r>
            <a:endParaRPr lang="en-GB" sz="1200" dirty="0"/>
          </a:p>
        </p:txBody>
      </p:sp>
      <p:sp>
        <p:nvSpPr>
          <p:cNvPr id="41" name="Oval 40"/>
          <p:cNvSpPr/>
          <p:nvPr/>
        </p:nvSpPr>
        <p:spPr bwMode="auto">
          <a:xfrm>
            <a:off x="1984259" y="3740806"/>
            <a:ext cx="179814" cy="174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Tree>
    <p:extLst>
      <p:ext uri="{BB962C8B-B14F-4D97-AF65-F5344CB8AC3E}">
        <p14:creationId xmlns:p14="http://schemas.microsoft.com/office/powerpoint/2010/main" val="2018136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MICRO ANALYSIS: Disequilibrium Unemployment</a:t>
            </a:r>
            <a:endParaRPr lang="en-GB" sz="2400" b="1" dirty="0">
              <a:solidFill>
                <a:srgbClr val="FF0000"/>
              </a:solidFill>
            </a:endParaRPr>
          </a:p>
        </p:txBody>
      </p:sp>
      <p:cxnSp>
        <p:nvCxnSpPr>
          <p:cNvPr id="7" name="Straight Connector 6"/>
          <p:cNvCxnSpPr/>
          <p:nvPr/>
        </p:nvCxnSpPr>
        <p:spPr bwMode="auto">
          <a:xfrm>
            <a:off x="582824" y="2027981"/>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82824" y="5628381"/>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0" name="TextBox 9"/>
          <p:cNvSpPr txBox="1"/>
          <p:nvPr/>
        </p:nvSpPr>
        <p:spPr>
          <a:xfrm>
            <a:off x="44696" y="1739949"/>
            <a:ext cx="1294329" cy="369332"/>
          </a:xfrm>
          <a:prstGeom prst="rect">
            <a:avLst/>
          </a:prstGeom>
          <a:noFill/>
        </p:spPr>
        <p:txBody>
          <a:bodyPr wrap="none" rtlCol="0">
            <a:spAutoFit/>
          </a:bodyPr>
          <a:lstStyle/>
          <a:p>
            <a:r>
              <a:rPr lang="en-GB" dirty="0" smtClean="0"/>
              <a:t>Wage/Price</a:t>
            </a:r>
            <a:endParaRPr lang="en-GB" dirty="0"/>
          </a:p>
        </p:txBody>
      </p:sp>
      <p:sp>
        <p:nvSpPr>
          <p:cNvPr id="11" name="TextBox 10"/>
          <p:cNvSpPr txBox="1"/>
          <p:nvPr/>
        </p:nvSpPr>
        <p:spPr>
          <a:xfrm>
            <a:off x="3823184" y="5691096"/>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13" name="Straight Connector 12"/>
          <p:cNvCxnSpPr/>
          <p:nvPr/>
        </p:nvCxnSpPr>
        <p:spPr bwMode="auto">
          <a:xfrm flipV="1">
            <a:off x="901212" y="2171997"/>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901212" y="2316013"/>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3268548" y="1987331"/>
            <a:ext cx="373820" cy="369332"/>
          </a:xfrm>
          <a:prstGeom prst="rect">
            <a:avLst/>
          </a:prstGeom>
          <a:noFill/>
        </p:spPr>
        <p:txBody>
          <a:bodyPr wrap="none" rtlCol="0">
            <a:spAutoFit/>
          </a:bodyPr>
          <a:lstStyle/>
          <a:p>
            <a:r>
              <a:rPr lang="en-GB" dirty="0" err="1" smtClean="0"/>
              <a:t>Ls</a:t>
            </a:r>
            <a:endParaRPr lang="en-GB" dirty="0"/>
          </a:p>
        </p:txBody>
      </p:sp>
      <p:sp>
        <p:nvSpPr>
          <p:cNvPr id="18" name="TextBox 17"/>
          <p:cNvSpPr txBox="1"/>
          <p:nvPr/>
        </p:nvSpPr>
        <p:spPr>
          <a:xfrm>
            <a:off x="3304233" y="5115033"/>
            <a:ext cx="405880" cy="369332"/>
          </a:xfrm>
          <a:prstGeom prst="rect">
            <a:avLst/>
          </a:prstGeom>
          <a:noFill/>
        </p:spPr>
        <p:txBody>
          <a:bodyPr wrap="none" rtlCol="0">
            <a:spAutoFit/>
          </a:bodyPr>
          <a:lstStyle/>
          <a:p>
            <a:r>
              <a:rPr lang="en-GB" dirty="0" err="1" smtClean="0"/>
              <a:t>Ld</a:t>
            </a:r>
            <a:endParaRPr lang="en-GB" dirty="0"/>
          </a:p>
        </p:txBody>
      </p:sp>
      <p:cxnSp>
        <p:nvCxnSpPr>
          <p:cNvPr id="20" name="Straight Connector 19"/>
          <p:cNvCxnSpPr/>
          <p:nvPr/>
        </p:nvCxnSpPr>
        <p:spPr bwMode="auto">
          <a:xfrm>
            <a:off x="582824" y="3828181"/>
            <a:ext cx="14913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2074166"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TextBox 24"/>
          <p:cNvSpPr txBox="1"/>
          <p:nvPr/>
        </p:nvSpPr>
        <p:spPr>
          <a:xfrm>
            <a:off x="1864814" y="5649695"/>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26" name="TextBox 25"/>
          <p:cNvSpPr txBox="1"/>
          <p:nvPr/>
        </p:nvSpPr>
        <p:spPr>
          <a:xfrm>
            <a:off x="44696" y="3643515"/>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cxnSp>
        <p:nvCxnSpPr>
          <p:cNvPr id="19" name="Straight Connector 18"/>
          <p:cNvCxnSpPr/>
          <p:nvPr/>
        </p:nvCxnSpPr>
        <p:spPr bwMode="auto">
          <a:xfrm>
            <a:off x="591054" y="3068960"/>
            <a:ext cx="20367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2627784" y="3068960"/>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1475656" y="3068959"/>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TextBox 23"/>
          <p:cNvSpPr txBox="1"/>
          <p:nvPr/>
        </p:nvSpPr>
        <p:spPr>
          <a:xfrm>
            <a:off x="2412490" y="5649695"/>
            <a:ext cx="373820" cy="369332"/>
          </a:xfrm>
          <a:prstGeom prst="rect">
            <a:avLst/>
          </a:prstGeom>
          <a:noFill/>
        </p:spPr>
        <p:txBody>
          <a:bodyPr wrap="none" rtlCol="0">
            <a:spAutoFit/>
          </a:bodyPr>
          <a:lstStyle/>
          <a:p>
            <a:r>
              <a:rPr lang="en-GB" dirty="0" err="1" smtClean="0"/>
              <a:t>Ls</a:t>
            </a:r>
            <a:endParaRPr lang="en-GB" sz="1200" dirty="0"/>
          </a:p>
        </p:txBody>
      </p:sp>
      <p:sp>
        <p:nvSpPr>
          <p:cNvPr id="27" name="TextBox 26"/>
          <p:cNvSpPr txBox="1"/>
          <p:nvPr/>
        </p:nvSpPr>
        <p:spPr>
          <a:xfrm>
            <a:off x="1281121" y="5652933"/>
            <a:ext cx="405880" cy="369332"/>
          </a:xfrm>
          <a:prstGeom prst="rect">
            <a:avLst/>
          </a:prstGeom>
          <a:noFill/>
        </p:spPr>
        <p:txBody>
          <a:bodyPr wrap="none" rtlCol="0">
            <a:spAutoFit/>
          </a:bodyPr>
          <a:lstStyle/>
          <a:p>
            <a:r>
              <a:rPr lang="en-GB" dirty="0" err="1" smtClean="0"/>
              <a:t>Ld</a:t>
            </a:r>
            <a:endParaRPr lang="en-GB" sz="1200" dirty="0"/>
          </a:p>
        </p:txBody>
      </p:sp>
      <p:sp>
        <p:nvSpPr>
          <p:cNvPr id="12" name="Right Brace 11"/>
          <p:cNvSpPr/>
          <p:nvPr/>
        </p:nvSpPr>
        <p:spPr bwMode="auto">
          <a:xfrm rot="5400000">
            <a:off x="1889180" y="5307835"/>
            <a:ext cx="291423" cy="1505188"/>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15" name="TextBox 14"/>
          <p:cNvSpPr txBox="1"/>
          <p:nvPr/>
        </p:nvSpPr>
        <p:spPr>
          <a:xfrm>
            <a:off x="229832" y="6340678"/>
            <a:ext cx="4168962" cy="369332"/>
          </a:xfrm>
          <a:prstGeom prst="rect">
            <a:avLst/>
          </a:prstGeom>
          <a:solidFill>
            <a:srgbClr val="92D050"/>
          </a:solidFill>
        </p:spPr>
        <p:txBody>
          <a:bodyPr wrap="none" rtlCol="0">
            <a:spAutoFit/>
          </a:bodyPr>
          <a:lstStyle/>
          <a:p>
            <a:r>
              <a:rPr lang="en-GB" dirty="0" smtClean="0"/>
              <a:t>Excess Supply of Labour = Unemployment</a:t>
            </a:r>
            <a:endParaRPr lang="en-GB" dirty="0"/>
          </a:p>
        </p:txBody>
      </p:sp>
      <p:sp>
        <p:nvSpPr>
          <p:cNvPr id="40" name="TextBox 39"/>
          <p:cNvSpPr txBox="1"/>
          <p:nvPr/>
        </p:nvSpPr>
        <p:spPr>
          <a:xfrm>
            <a:off x="65283" y="2884293"/>
            <a:ext cx="486030" cy="369332"/>
          </a:xfrm>
          <a:prstGeom prst="rect">
            <a:avLst/>
          </a:prstGeom>
          <a:noFill/>
        </p:spPr>
        <p:txBody>
          <a:bodyPr wrap="none" rtlCol="0">
            <a:spAutoFit/>
          </a:bodyPr>
          <a:lstStyle/>
          <a:p>
            <a:r>
              <a:rPr lang="en-GB" dirty="0" smtClean="0"/>
              <a:t>W</a:t>
            </a:r>
            <a:r>
              <a:rPr lang="en-GB" sz="1200" dirty="0" smtClean="0"/>
              <a:t>0</a:t>
            </a:r>
            <a:endParaRPr lang="en-GB" sz="1200" dirty="0"/>
          </a:p>
        </p:txBody>
      </p:sp>
      <p:sp>
        <p:nvSpPr>
          <p:cNvPr id="41" name="Oval 40"/>
          <p:cNvSpPr/>
          <p:nvPr/>
        </p:nvSpPr>
        <p:spPr bwMode="auto">
          <a:xfrm>
            <a:off x="1984259" y="3740806"/>
            <a:ext cx="179814" cy="174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cxnSp>
        <p:nvCxnSpPr>
          <p:cNvPr id="43" name="Straight Connector 42"/>
          <p:cNvCxnSpPr/>
          <p:nvPr/>
        </p:nvCxnSpPr>
        <p:spPr bwMode="auto">
          <a:xfrm>
            <a:off x="4878179" y="2023893"/>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4878179" y="5624293"/>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45" name="TextBox 44"/>
          <p:cNvSpPr txBox="1"/>
          <p:nvPr/>
        </p:nvSpPr>
        <p:spPr>
          <a:xfrm>
            <a:off x="3789250" y="1700226"/>
            <a:ext cx="1294329" cy="369332"/>
          </a:xfrm>
          <a:prstGeom prst="rect">
            <a:avLst/>
          </a:prstGeom>
          <a:noFill/>
        </p:spPr>
        <p:txBody>
          <a:bodyPr wrap="none" rtlCol="0">
            <a:spAutoFit/>
          </a:bodyPr>
          <a:lstStyle/>
          <a:p>
            <a:r>
              <a:rPr lang="en-GB" dirty="0" smtClean="0"/>
              <a:t>Wage/Price</a:t>
            </a:r>
            <a:endParaRPr lang="en-GB" dirty="0"/>
          </a:p>
        </p:txBody>
      </p:sp>
      <p:sp>
        <p:nvSpPr>
          <p:cNvPr id="46" name="TextBox 45"/>
          <p:cNvSpPr txBox="1"/>
          <p:nvPr/>
        </p:nvSpPr>
        <p:spPr>
          <a:xfrm>
            <a:off x="8118539" y="5687008"/>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47" name="Straight Connector 46"/>
          <p:cNvCxnSpPr/>
          <p:nvPr/>
        </p:nvCxnSpPr>
        <p:spPr bwMode="auto">
          <a:xfrm flipV="1">
            <a:off x="5196567" y="2167909"/>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48" name="Straight Connector 47"/>
          <p:cNvCxnSpPr/>
          <p:nvPr/>
        </p:nvCxnSpPr>
        <p:spPr bwMode="auto">
          <a:xfrm>
            <a:off x="5196567" y="2311925"/>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9" name="TextBox 48"/>
          <p:cNvSpPr txBox="1"/>
          <p:nvPr/>
        </p:nvSpPr>
        <p:spPr>
          <a:xfrm>
            <a:off x="7563903" y="1983243"/>
            <a:ext cx="373820" cy="369332"/>
          </a:xfrm>
          <a:prstGeom prst="rect">
            <a:avLst/>
          </a:prstGeom>
          <a:noFill/>
        </p:spPr>
        <p:txBody>
          <a:bodyPr wrap="none" rtlCol="0">
            <a:spAutoFit/>
          </a:bodyPr>
          <a:lstStyle/>
          <a:p>
            <a:r>
              <a:rPr lang="en-GB" dirty="0" err="1" smtClean="0"/>
              <a:t>Ls</a:t>
            </a:r>
            <a:endParaRPr lang="en-GB" dirty="0"/>
          </a:p>
        </p:txBody>
      </p:sp>
      <p:sp>
        <p:nvSpPr>
          <p:cNvPr id="50" name="TextBox 49"/>
          <p:cNvSpPr txBox="1"/>
          <p:nvPr/>
        </p:nvSpPr>
        <p:spPr>
          <a:xfrm>
            <a:off x="7599588" y="5110945"/>
            <a:ext cx="405880" cy="369332"/>
          </a:xfrm>
          <a:prstGeom prst="rect">
            <a:avLst/>
          </a:prstGeom>
          <a:noFill/>
        </p:spPr>
        <p:txBody>
          <a:bodyPr wrap="none" rtlCol="0">
            <a:spAutoFit/>
          </a:bodyPr>
          <a:lstStyle/>
          <a:p>
            <a:r>
              <a:rPr lang="en-GB" dirty="0" err="1" smtClean="0"/>
              <a:t>Ld</a:t>
            </a:r>
            <a:endParaRPr lang="en-GB" dirty="0"/>
          </a:p>
        </p:txBody>
      </p:sp>
      <p:cxnSp>
        <p:nvCxnSpPr>
          <p:cNvPr id="51" name="Straight Connector 50"/>
          <p:cNvCxnSpPr/>
          <p:nvPr/>
        </p:nvCxnSpPr>
        <p:spPr bwMode="auto">
          <a:xfrm>
            <a:off x="4878179" y="3824093"/>
            <a:ext cx="14913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2" name="Straight Connector 51"/>
          <p:cNvCxnSpPr/>
          <p:nvPr/>
        </p:nvCxnSpPr>
        <p:spPr bwMode="auto">
          <a:xfrm flipV="1">
            <a:off x="6369521" y="3824093"/>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3" name="TextBox 52"/>
          <p:cNvSpPr txBox="1"/>
          <p:nvPr/>
        </p:nvSpPr>
        <p:spPr>
          <a:xfrm>
            <a:off x="6160169" y="5645607"/>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54" name="TextBox 53"/>
          <p:cNvSpPr txBox="1"/>
          <p:nvPr/>
        </p:nvSpPr>
        <p:spPr>
          <a:xfrm>
            <a:off x="4340051" y="3639427"/>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cxnSp>
        <p:nvCxnSpPr>
          <p:cNvPr id="55" name="Straight Connector 54"/>
          <p:cNvCxnSpPr/>
          <p:nvPr/>
        </p:nvCxnSpPr>
        <p:spPr bwMode="auto">
          <a:xfrm>
            <a:off x="4886409" y="3064872"/>
            <a:ext cx="20367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6" name="Straight Connector 55"/>
          <p:cNvCxnSpPr/>
          <p:nvPr/>
        </p:nvCxnSpPr>
        <p:spPr bwMode="auto">
          <a:xfrm flipV="1">
            <a:off x="6923139" y="3064872"/>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7" name="Straight Connector 56"/>
          <p:cNvCxnSpPr/>
          <p:nvPr/>
        </p:nvCxnSpPr>
        <p:spPr bwMode="auto">
          <a:xfrm flipV="1">
            <a:off x="5771011" y="3064871"/>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8" name="TextBox 57"/>
          <p:cNvSpPr txBox="1"/>
          <p:nvPr/>
        </p:nvSpPr>
        <p:spPr>
          <a:xfrm>
            <a:off x="6707845" y="5645607"/>
            <a:ext cx="373820" cy="369332"/>
          </a:xfrm>
          <a:prstGeom prst="rect">
            <a:avLst/>
          </a:prstGeom>
          <a:noFill/>
        </p:spPr>
        <p:txBody>
          <a:bodyPr wrap="none" rtlCol="0">
            <a:spAutoFit/>
          </a:bodyPr>
          <a:lstStyle/>
          <a:p>
            <a:r>
              <a:rPr lang="en-GB" dirty="0" err="1" smtClean="0"/>
              <a:t>Ls</a:t>
            </a:r>
            <a:endParaRPr lang="en-GB" sz="1200" dirty="0"/>
          </a:p>
        </p:txBody>
      </p:sp>
      <p:sp>
        <p:nvSpPr>
          <p:cNvPr id="59" name="TextBox 58"/>
          <p:cNvSpPr txBox="1"/>
          <p:nvPr/>
        </p:nvSpPr>
        <p:spPr>
          <a:xfrm>
            <a:off x="5576476" y="5648845"/>
            <a:ext cx="405880" cy="369332"/>
          </a:xfrm>
          <a:prstGeom prst="rect">
            <a:avLst/>
          </a:prstGeom>
          <a:noFill/>
        </p:spPr>
        <p:txBody>
          <a:bodyPr wrap="none" rtlCol="0">
            <a:spAutoFit/>
          </a:bodyPr>
          <a:lstStyle/>
          <a:p>
            <a:r>
              <a:rPr lang="en-GB" dirty="0" err="1" smtClean="0"/>
              <a:t>Ld</a:t>
            </a:r>
            <a:endParaRPr lang="en-GB" sz="1200" dirty="0"/>
          </a:p>
        </p:txBody>
      </p:sp>
      <p:sp>
        <p:nvSpPr>
          <p:cNvPr id="60" name="Right Brace 59"/>
          <p:cNvSpPr/>
          <p:nvPr/>
        </p:nvSpPr>
        <p:spPr bwMode="auto">
          <a:xfrm rot="5400000">
            <a:off x="6184535" y="5303747"/>
            <a:ext cx="291423" cy="1505188"/>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61" name="TextBox 60"/>
          <p:cNvSpPr txBox="1"/>
          <p:nvPr/>
        </p:nvSpPr>
        <p:spPr>
          <a:xfrm>
            <a:off x="4525187" y="6336590"/>
            <a:ext cx="4168962" cy="369332"/>
          </a:xfrm>
          <a:prstGeom prst="rect">
            <a:avLst/>
          </a:prstGeom>
          <a:solidFill>
            <a:srgbClr val="92D050"/>
          </a:solidFill>
        </p:spPr>
        <p:txBody>
          <a:bodyPr wrap="none" rtlCol="0">
            <a:spAutoFit/>
          </a:bodyPr>
          <a:lstStyle/>
          <a:p>
            <a:r>
              <a:rPr lang="en-GB" dirty="0" smtClean="0"/>
              <a:t>Excess Supply of Labour = Unemployment</a:t>
            </a:r>
            <a:endParaRPr lang="en-GB" dirty="0"/>
          </a:p>
        </p:txBody>
      </p:sp>
      <p:sp>
        <p:nvSpPr>
          <p:cNvPr id="62" name="TextBox 61"/>
          <p:cNvSpPr txBox="1"/>
          <p:nvPr/>
        </p:nvSpPr>
        <p:spPr>
          <a:xfrm>
            <a:off x="4360638" y="2880205"/>
            <a:ext cx="486030" cy="369332"/>
          </a:xfrm>
          <a:prstGeom prst="rect">
            <a:avLst/>
          </a:prstGeom>
          <a:noFill/>
        </p:spPr>
        <p:txBody>
          <a:bodyPr wrap="none" rtlCol="0">
            <a:spAutoFit/>
          </a:bodyPr>
          <a:lstStyle/>
          <a:p>
            <a:r>
              <a:rPr lang="en-GB" dirty="0" smtClean="0"/>
              <a:t>W</a:t>
            </a:r>
            <a:r>
              <a:rPr lang="en-GB" sz="1200" dirty="0" smtClean="0"/>
              <a:t>0</a:t>
            </a:r>
            <a:endParaRPr lang="en-GB" sz="1200" dirty="0"/>
          </a:p>
        </p:txBody>
      </p:sp>
      <p:sp>
        <p:nvSpPr>
          <p:cNvPr id="63" name="Oval 62"/>
          <p:cNvSpPr/>
          <p:nvPr/>
        </p:nvSpPr>
        <p:spPr bwMode="auto">
          <a:xfrm>
            <a:off x="6279614" y="3736718"/>
            <a:ext cx="179814" cy="174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32" name="TextBox 31"/>
          <p:cNvSpPr txBox="1"/>
          <p:nvPr/>
        </p:nvSpPr>
        <p:spPr>
          <a:xfrm>
            <a:off x="111588" y="1115451"/>
            <a:ext cx="8827197" cy="584775"/>
          </a:xfrm>
          <a:prstGeom prst="rect">
            <a:avLst/>
          </a:prstGeom>
          <a:solidFill>
            <a:schemeClr val="bg1"/>
          </a:solidFill>
        </p:spPr>
        <p:txBody>
          <a:bodyPr wrap="square" rtlCol="0">
            <a:spAutoFit/>
          </a:bodyPr>
          <a:lstStyle/>
          <a:p>
            <a:r>
              <a:rPr lang="en-GB" sz="1600" dirty="0" smtClean="0"/>
              <a:t>TASK: explain how Keynes and Hayek would differ in terms of their explanation of unemployment here and  what their policy recommendations might be and draw the possible result on the diagrams </a:t>
            </a:r>
            <a:endParaRPr lang="en-GB" sz="1600" dirty="0"/>
          </a:p>
        </p:txBody>
      </p:sp>
      <p:sp>
        <p:nvSpPr>
          <p:cNvPr id="3" name="TextBox 2"/>
          <p:cNvSpPr txBox="1"/>
          <p:nvPr/>
        </p:nvSpPr>
        <p:spPr>
          <a:xfrm>
            <a:off x="1605061" y="1774897"/>
            <a:ext cx="859659" cy="369332"/>
          </a:xfrm>
          <a:prstGeom prst="rect">
            <a:avLst/>
          </a:prstGeom>
          <a:noFill/>
        </p:spPr>
        <p:txBody>
          <a:bodyPr wrap="none" rtlCol="0">
            <a:spAutoFit/>
          </a:bodyPr>
          <a:lstStyle/>
          <a:p>
            <a:r>
              <a:rPr lang="en-GB" u="sng" dirty="0" smtClean="0">
                <a:solidFill>
                  <a:srgbClr val="FF0000"/>
                </a:solidFill>
              </a:rPr>
              <a:t>Keynes</a:t>
            </a:r>
            <a:endParaRPr lang="en-GB" u="sng" dirty="0">
              <a:solidFill>
                <a:srgbClr val="FF0000"/>
              </a:solidFill>
            </a:endParaRPr>
          </a:p>
        </p:txBody>
      </p:sp>
      <p:sp>
        <p:nvSpPr>
          <p:cNvPr id="65" name="TextBox 64"/>
          <p:cNvSpPr txBox="1"/>
          <p:nvPr/>
        </p:nvSpPr>
        <p:spPr>
          <a:xfrm>
            <a:off x="5854724" y="1839227"/>
            <a:ext cx="772647" cy="369332"/>
          </a:xfrm>
          <a:prstGeom prst="rect">
            <a:avLst/>
          </a:prstGeom>
          <a:noFill/>
        </p:spPr>
        <p:txBody>
          <a:bodyPr wrap="none" rtlCol="0">
            <a:spAutoFit/>
          </a:bodyPr>
          <a:lstStyle/>
          <a:p>
            <a:r>
              <a:rPr lang="en-GB" u="sng" dirty="0" smtClean="0">
                <a:solidFill>
                  <a:srgbClr val="FF0000"/>
                </a:solidFill>
              </a:rPr>
              <a:t>Hayek</a:t>
            </a:r>
            <a:endParaRPr lang="en-GB" u="sng" dirty="0">
              <a:solidFill>
                <a:srgbClr val="FF0000"/>
              </a:solidFill>
            </a:endParaRPr>
          </a:p>
        </p:txBody>
      </p:sp>
    </p:spTree>
    <p:extLst>
      <p:ext uri="{BB962C8B-B14F-4D97-AF65-F5344CB8AC3E}">
        <p14:creationId xmlns:p14="http://schemas.microsoft.com/office/powerpoint/2010/main" val="4251878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MICRO ANALYSIS: Disequilibrium Unemployment</a:t>
            </a:r>
            <a:endParaRPr lang="en-GB" sz="2400" b="1" dirty="0">
              <a:solidFill>
                <a:srgbClr val="FF0000"/>
              </a:solidFill>
            </a:endParaRPr>
          </a:p>
        </p:txBody>
      </p:sp>
      <p:cxnSp>
        <p:nvCxnSpPr>
          <p:cNvPr id="7" name="Straight Connector 6"/>
          <p:cNvCxnSpPr/>
          <p:nvPr/>
        </p:nvCxnSpPr>
        <p:spPr bwMode="auto">
          <a:xfrm>
            <a:off x="582824" y="2027981"/>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82824" y="5628381"/>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0" name="TextBox 9"/>
          <p:cNvSpPr txBox="1"/>
          <p:nvPr/>
        </p:nvSpPr>
        <p:spPr>
          <a:xfrm>
            <a:off x="254048" y="1739949"/>
            <a:ext cx="1294329" cy="369332"/>
          </a:xfrm>
          <a:prstGeom prst="rect">
            <a:avLst/>
          </a:prstGeom>
          <a:noFill/>
        </p:spPr>
        <p:txBody>
          <a:bodyPr wrap="none" rtlCol="0">
            <a:spAutoFit/>
          </a:bodyPr>
          <a:lstStyle/>
          <a:p>
            <a:r>
              <a:rPr lang="en-GB" dirty="0" smtClean="0"/>
              <a:t>Wage/Price</a:t>
            </a:r>
            <a:endParaRPr lang="en-GB" dirty="0"/>
          </a:p>
        </p:txBody>
      </p:sp>
      <p:sp>
        <p:nvSpPr>
          <p:cNvPr id="11" name="TextBox 10"/>
          <p:cNvSpPr txBox="1"/>
          <p:nvPr/>
        </p:nvSpPr>
        <p:spPr>
          <a:xfrm>
            <a:off x="3823184" y="5691096"/>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13" name="Straight Connector 12"/>
          <p:cNvCxnSpPr/>
          <p:nvPr/>
        </p:nvCxnSpPr>
        <p:spPr bwMode="auto">
          <a:xfrm flipV="1">
            <a:off x="901212" y="2171997"/>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901212" y="2316013"/>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3268548" y="1987331"/>
            <a:ext cx="373820" cy="369332"/>
          </a:xfrm>
          <a:prstGeom prst="rect">
            <a:avLst/>
          </a:prstGeom>
          <a:noFill/>
        </p:spPr>
        <p:txBody>
          <a:bodyPr wrap="none" rtlCol="0">
            <a:spAutoFit/>
          </a:bodyPr>
          <a:lstStyle/>
          <a:p>
            <a:r>
              <a:rPr lang="en-GB" dirty="0" err="1" smtClean="0"/>
              <a:t>Ls</a:t>
            </a:r>
            <a:endParaRPr lang="en-GB" dirty="0"/>
          </a:p>
        </p:txBody>
      </p:sp>
      <p:sp>
        <p:nvSpPr>
          <p:cNvPr id="18" name="TextBox 17"/>
          <p:cNvSpPr txBox="1"/>
          <p:nvPr/>
        </p:nvSpPr>
        <p:spPr>
          <a:xfrm>
            <a:off x="3304233" y="5115033"/>
            <a:ext cx="405880" cy="369332"/>
          </a:xfrm>
          <a:prstGeom prst="rect">
            <a:avLst/>
          </a:prstGeom>
          <a:noFill/>
        </p:spPr>
        <p:txBody>
          <a:bodyPr wrap="none" rtlCol="0">
            <a:spAutoFit/>
          </a:bodyPr>
          <a:lstStyle/>
          <a:p>
            <a:r>
              <a:rPr lang="en-GB" dirty="0" err="1" smtClean="0"/>
              <a:t>Ld</a:t>
            </a:r>
            <a:endParaRPr lang="en-GB" dirty="0"/>
          </a:p>
        </p:txBody>
      </p:sp>
      <p:cxnSp>
        <p:nvCxnSpPr>
          <p:cNvPr id="20" name="Straight Connector 19"/>
          <p:cNvCxnSpPr/>
          <p:nvPr/>
        </p:nvCxnSpPr>
        <p:spPr bwMode="auto">
          <a:xfrm>
            <a:off x="582824" y="3828181"/>
            <a:ext cx="14913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2074166"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TextBox 24"/>
          <p:cNvSpPr txBox="1"/>
          <p:nvPr/>
        </p:nvSpPr>
        <p:spPr>
          <a:xfrm>
            <a:off x="1864814" y="5649695"/>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26" name="TextBox 25"/>
          <p:cNvSpPr txBox="1"/>
          <p:nvPr/>
        </p:nvSpPr>
        <p:spPr>
          <a:xfrm>
            <a:off x="44696" y="3643515"/>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cxnSp>
        <p:nvCxnSpPr>
          <p:cNvPr id="19" name="Straight Connector 18"/>
          <p:cNvCxnSpPr/>
          <p:nvPr/>
        </p:nvCxnSpPr>
        <p:spPr bwMode="auto">
          <a:xfrm>
            <a:off x="591054" y="3068960"/>
            <a:ext cx="20367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V="1">
            <a:off x="2627784" y="3068960"/>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1475656" y="3068959"/>
            <a:ext cx="0" cy="2559421"/>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TextBox 23"/>
          <p:cNvSpPr txBox="1"/>
          <p:nvPr/>
        </p:nvSpPr>
        <p:spPr>
          <a:xfrm>
            <a:off x="2412490" y="5649695"/>
            <a:ext cx="373820" cy="369332"/>
          </a:xfrm>
          <a:prstGeom prst="rect">
            <a:avLst/>
          </a:prstGeom>
          <a:noFill/>
        </p:spPr>
        <p:txBody>
          <a:bodyPr wrap="none" rtlCol="0">
            <a:spAutoFit/>
          </a:bodyPr>
          <a:lstStyle/>
          <a:p>
            <a:r>
              <a:rPr lang="en-GB" dirty="0" err="1" smtClean="0"/>
              <a:t>Ls</a:t>
            </a:r>
            <a:endParaRPr lang="en-GB" sz="1200" dirty="0"/>
          </a:p>
        </p:txBody>
      </p:sp>
      <p:sp>
        <p:nvSpPr>
          <p:cNvPr id="27" name="TextBox 26"/>
          <p:cNvSpPr txBox="1"/>
          <p:nvPr/>
        </p:nvSpPr>
        <p:spPr>
          <a:xfrm>
            <a:off x="1281121" y="5652933"/>
            <a:ext cx="405880" cy="369332"/>
          </a:xfrm>
          <a:prstGeom prst="rect">
            <a:avLst/>
          </a:prstGeom>
          <a:noFill/>
        </p:spPr>
        <p:txBody>
          <a:bodyPr wrap="none" rtlCol="0">
            <a:spAutoFit/>
          </a:bodyPr>
          <a:lstStyle/>
          <a:p>
            <a:r>
              <a:rPr lang="en-GB" dirty="0" err="1" smtClean="0"/>
              <a:t>Ld</a:t>
            </a:r>
            <a:endParaRPr lang="en-GB" sz="1200" dirty="0"/>
          </a:p>
        </p:txBody>
      </p:sp>
      <p:sp>
        <p:nvSpPr>
          <p:cNvPr id="12" name="Right Brace 11"/>
          <p:cNvSpPr/>
          <p:nvPr/>
        </p:nvSpPr>
        <p:spPr bwMode="auto">
          <a:xfrm rot="5400000">
            <a:off x="1889180" y="5307835"/>
            <a:ext cx="291423" cy="1505188"/>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15" name="TextBox 14"/>
          <p:cNvSpPr txBox="1"/>
          <p:nvPr/>
        </p:nvSpPr>
        <p:spPr>
          <a:xfrm>
            <a:off x="229832" y="6340678"/>
            <a:ext cx="4168962" cy="369332"/>
          </a:xfrm>
          <a:prstGeom prst="rect">
            <a:avLst/>
          </a:prstGeom>
          <a:solidFill>
            <a:srgbClr val="92D050"/>
          </a:solidFill>
        </p:spPr>
        <p:txBody>
          <a:bodyPr wrap="none" rtlCol="0">
            <a:spAutoFit/>
          </a:bodyPr>
          <a:lstStyle/>
          <a:p>
            <a:r>
              <a:rPr lang="en-GB" dirty="0" smtClean="0"/>
              <a:t>Excess Supply of Labour = Unemployment</a:t>
            </a:r>
            <a:endParaRPr lang="en-GB" dirty="0"/>
          </a:p>
        </p:txBody>
      </p:sp>
      <p:sp>
        <p:nvSpPr>
          <p:cNvPr id="40" name="TextBox 39"/>
          <p:cNvSpPr txBox="1"/>
          <p:nvPr/>
        </p:nvSpPr>
        <p:spPr>
          <a:xfrm>
            <a:off x="65283" y="2884293"/>
            <a:ext cx="486030" cy="369332"/>
          </a:xfrm>
          <a:prstGeom prst="rect">
            <a:avLst/>
          </a:prstGeom>
          <a:noFill/>
        </p:spPr>
        <p:txBody>
          <a:bodyPr wrap="none" rtlCol="0">
            <a:spAutoFit/>
          </a:bodyPr>
          <a:lstStyle/>
          <a:p>
            <a:r>
              <a:rPr lang="en-GB" dirty="0" smtClean="0"/>
              <a:t>W</a:t>
            </a:r>
            <a:r>
              <a:rPr lang="en-GB" sz="1200" dirty="0" smtClean="0"/>
              <a:t>0</a:t>
            </a:r>
            <a:endParaRPr lang="en-GB" sz="1200" dirty="0"/>
          </a:p>
        </p:txBody>
      </p:sp>
      <p:sp>
        <p:nvSpPr>
          <p:cNvPr id="41" name="Oval 40"/>
          <p:cNvSpPr/>
          <p:nvPr/>
        </p:nvSpPr>
        <p:spPr bwMode="auto">
          <a:xfrm>
            <a:off x="1984259" y="3740806"/>
            <a:ext cx="179814" cy="174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32" name="TextBox 31"/>
          <p:cNvSpPr txBox="1"/>
          <p:nvPr/>
        </p:nvSpPr>
        <p:spPr>
          <a:xfrm>
            <a:off x="111588" y="1115451"/>
            <a:ext cx="8827197" cy="584775"/>
          </a:xfrm>
          <a:prstGeom prst="rect">
            <a:avLst/>
          </a:prstGeom>
          <a:solidFill>
            <a:schemeClr val="bg1"/>
          </a:solidFill>
        </p:spPr>
        <p:txBody>
          <a:bodyPr wrap="square" rtlCol="0">
            <a:spAutoFit/>
          </a:bodyPr>
          <a:lstStyle/>
          <a:p>
            <a:r>
              <a:rPr lang="en-GB" sz="1600" dirty="0" smtClean="0"/>
              <a:t>TASK: explain how Keynes and Hayek would differ in terms of their explanation of unemployment here and  what their policy recommendations might be and draw the possible result on the diagrams </a:t>
            </a:r>
            <a:endParaRPr lang="en-GB" sz="1600" dirty="0"/>
          </a:p>
        </p:txBody>
      </p:sp>
      <p:sp>
        <p:nvSpPr>
          <p:cNvPr id="3" name="TextBox 2"/>
          <p:cNvSpPr txBox="1"/>
          <p:nvPr/>
        </p:nvSpPr>
        <p:spPr>
          <a:xfrm>
            <a:off x="4716016" y="1791897"/>
            <a:ext cx="4320480" cy="4739759"/>
          </a:xfrm>
          <a:prstGeom prst="rect">
            <a:avLst/>
          </a:prstGeom>
          <a:noFill/>
        </p:spPr>
        <p:txBody>
          <a:bodyPr wrap="square" rtlCol="0">
            <a:spAutoFit/>
          </a:bodyPr>
          <a:lstStyle/>
          <a:p>
            <a:r>
              <a:rPr lang="en-GB" altLang="en-US" u="sng" dirty="0">
                <a:solidFill>
                  <a:schemeClr val="accent2"/>
                </a:solidFill>
              </a:rPr>
              <a:t>Classical Explanations: </a:t>
            </a:r>
          </a:p>
          <a:p>
            <a:r>
              <a:rPr lang="en-GB" altLang="en-US" dirty="0" smtClean="0">
                <a:solidFill>
                  <a:schemeClr val="accent2"/>
                </a:solidFill>
              </a:rPr>
              <a:t>W</a:t>
            </a:r>
            <a:r>
              <a:rPr lang="en-GB" altLang="en-US" sz="1400" dirty="0" smtClean="0">
                <a:solidFill>
                  <a:schemeClr val="accent2"/>
                </a:solidFill>
              </a:rPr>
              <a:t>0</a:t>
            </a:r>
            <a:r>
              <a:rPr lang="en-GB" altLang="en-US" dirty="0" smtClean="0">
                <a:solidFill>
                  <a:schemeClr val="accent2"/>
                </a:solidFill>
              </a:rPr>
              <a:t> is artificially too high and unemployed workers expectations are therefore too high and they are refusing to work at the lower W</a:t>
            </a:r>
            <a:r>
              <a:rPr lang="en-GB" altLang="en-US" sz="1400" dirty="0" smtClean="0">
                <a:solidFill>
                  <a:schemeClr val="accent2"/>
                </a:solidFill>
              </a:rPr>
              <a:t>1</a:t>
            </a:r>
            <a:r>
              <a:rPr lang="en-GB" altLang="en-US" dirty="0" smtClean="0">
                <a:solidFill>
                  <a:schemeClr val="accent2"/>
                </a:solidFill>
              </a:rPr>
              <a:t> market rate.</a:t>
            </a:r>
            <a:endParaRPr lang="en-GB" altLang="en-US" dirty="0">
              <a:solidFill>
                <a:schemeClr val="accent2"/>
              </a:solidFill>
            </a:endParaRPr>
          </a:p>
          <a:p>
            <a:pPr marL="285750" indent="-285750">
              <a:buFont typeface="Arial" panose="020B0604020202020204" pitchFamily="34" charset="0"/>
              <a:buChar char="•"/>
            </a:pPr>
            <a:r>
              <a:rPr lang="en-GB" altLang="en-US" sz="1400" dirty="0" smtClean="0">
                <a:solidFill>
                  <a:srgbClr val="FF0000"/>
                </a:solidFill>
              </a:rPr>
              <a:t>Wages will return to the original level at W1 if the market is free from interventions and is functioning properly.</a:t>
            </a:r>
          </a:p>
          <a:p>
            <a:pPr marL="285750" indent="-285750">
              <a:buFont typeface="Arial" panose="020B0604020202020204" pitchFamily="34" charset="0"/>
              <a:buChar char="•"/>
            </a:pPr>
            <a:r>
              <a:rPr lang="en-GB" altLang="en-US" sz="1400" dirty="0" smtClean="0">
                <a:solidFill>
                  <a:srgbClr val="FF0000"/>
                </a:solidFill>
              </a:rPr>
              <a:t>SOLUTION: Therefore leave the market to it’s own devices or remove regulations and restrictions.</a:t>
            </a:r>
            <a:endParaRPr lang="en-GB" altLang="en-US" sz="1400" dirty="0">
              <a:solidFill>
                <a:srgbClr val="FF0000"/>
              </a:solidFill>
            </a:endParaRPr>
          </a:p>
          <a:p>
            <a:endParaRPr lang="en-GB" altLang="en-US" dirty="0">
              <a:solidFill>
                <a:srgbClr val="FF0000"/>
              </a:solidFill>
            </a:endParaRPr>
          </a:p>
          <a:p>
            <a:r>
              <a:rPr lang="en-GB" altLang="en-US" u="sng" dirty="0">
                <a:solidFill>
                  <a:schemeClr val="accent2"/>
                </a:solidFill>
              </a:rPr>
              <a:t>Keynesian Explanations: </a:t>
            </a:r>
          </a:p>
          <a:p>
            <a:r>
              <a:rPr lang="en-GB" altLang="en-US" dirty="0" smtClean="0">
                <a:solidFill>
                  <a:schemeClr val="accent2"/>
                </a:solidFill>
              </a:rPr>
              <a:t>There is not enough demand for labour in the economy.</a:t>
            </a:r>
            <a:endParaRPr lang="en-GB" altLang="en-US" dirty="0">
              <a:solidFill>
                <a:schemeClr val="accent2"/>
              </a:solidFill>
            </a:endParaRPr>
          </a:p>
          <a:p>
            <a:pPr marL="285750" indent="-285750">
              <a:buFont typeface="Arial" panose="020B0604020202020204" pitchFamily="34" charset="0"/>
              <a:buChar char="•"/>
            </a:pPr>
            <a:r>
              <a:rPr lang="en-GB" altLang="en-US" sz="1400" dirty="0">
                <a:solidFill>
                  <a:srgbClr val="FF0000"/>
                </a:solidFill>
              </a:rPr>
              <a:t>There is not enough demand in the economy as not enough people are </a:t>
            </a:r>
            <a:r>
              <a:rPr lang="en-GB" altLang="en-US" sz="1400" dirty="0" smtClean="0">
                <a:solidFill>
                  <a:srgbClr val="FF0000"/>
                </a:solidFill>
              </a:rPr>
              <a:t>consuming</a:t>
            </a:r>
            <a:r>
              <a:rPr lang="en-GB" altLang="en-US" sz="1400" dirty="0">
                <a:solidFill>
                  <a:srgbClr val="FF0000"/>
                </a:solidFill>
              </a:rPr>
              <a:t> </a:t>
            </a:r>
            <a:r>
              <a:rPr lang="en-GB" altLang="en-US" sz="1400" dirty="0" smtClean="0">
                <a:solidFill>
                  <a:srgbClr val="FF0000"/>
                </a:solidFill>
              </a:rPr>
              <a:t>goods and therefore firms can not afford to pay the higher wages</a:t>
            </a:r>
          </a:p>
          <a:p>
            <a:pPr marL="285750" indent="-285750">
              <a:buFont typeface="Arial" panose="020B0604020202020204" pitchFamily="34" charset="0"/>
              <a:buChar char="•"/>
            </a:pPr>
            <a:r>
              <a:rPr lang="en-GB" altLang="en-US" sz="1400" dirty="0" smtClean="0">
                <a:solidFill>
                  <a:srgbClr val="FF0000"/>
                </a:solidFill>
              </a:rPr>
              <a:t>SOLUTION: Therefore </a:t>
            </a:r>
            <a:r>
              <a:rPr lang="en-GB" altLang="en-US" sz="1400" dirty="0" err="1" smtClean="0">
                <a:solidFill>
                  <a:srgbClr val="FF0000"/>
                </a:solidFill>
              </a:rPr>
              <a:t>Ld</a:t>
            </a:r>
            <a:r>
              <a:rPr lang="en-GB" altLang="en-US" sz="1400" dirty="0" smtClean="0">
                <a:solidFill>
                  <a:srgbClr val="FF0000"/>
                </a:solidFill>
              </a:rPr>
              <a:t> needs to shift </a:t>
            </a:r>
            <a:r>
              <a:rPr lang="en-GB" altLang="en-US" sz="1400" dirty="0">
                <a:solidFill>
                  <a:srgbClr val="FF0000"/>
                </a:solidFill>
              </a:rPr>
              <a:t>to the </a:t>
            </a:r>
            <a:r>
              <a:rPr lang="en-GB" altLang="en-US" sz="1400" dirty="0" smtClean="0">
                <a:solidFill>
                  <a:srgbClr val="FF0000"/>
                </a:solidFill>
              </a:rPr>
              <a:t>right to A, thus boosting employment</a:t>
            </a:r>
            <a:endParaRPr lang="en-GB" altLang="en-US" sz="1400" dirty="0">
              <a:solidFill>
                <a:srgbClr val="FF0000"/>
              </a:solidFill>
            </a:endParaRPr>
          </a:p>
        </p:txBody>
      </p:sp>
      <p:sp>
        <p:nvSpPr>
          <p:cNvPr id="64" name="Oval 63"/>
          <p:cNvSpPr/>
          <p:nvPr/>
        </p:nvSpPr>
        <p:spPr bwMode="auto">
          <a:xfrm>
            <a:off x="2509493" y="2981584"/>
            <a:ext cx="179814" cy="174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4" name="TextBox 3"/>
          <p:cNvSpPr txBox="1"/>
          <p:nvPr/>
        </p:nvSpPr>
        <p:spPr>
          <a:xfrm>
            <a:off x="2787486" y="2981584"/>
            <a:ext cx="324128" cy="369332"/>
          </a:xfrm>
          <a:prstGeom prst="rect">
            <a:avLst/>
          </a:prstGeom>
          <a:noFill/>
        </p:spPr>
        <p:txBody>
          <a:bodyPr wrap="none" rtlCol="0">
            <a:spAutoFit/>
          </a:bodyPr>
          <a:lstStyle/>
          <a:p>
            <a:r>
              <a:rPr lang="en-GB" dirty="0" smtClean="0"/>
              <a:t>A</a:t>
            </a:r>
            <a:endParaRPr lang="en-GB" dirty="0"/>
          </a:p>
        </p:txBody>
      </p:sp>
    </p:spTree>
    <p:extLst>
      <p:ext uri="{BB962C8B-B14F-4D97-AF65-F5344CB8AC3E}">
        <p14:creationId xmlns:p14="http://schemas.microsoft.com/office/powerpoint/2010/main" val="27587406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sz="9600" dirty="0" smtClean="0">
                <a:solidFill>
                  <a:schemeClr val="bg1"/>
                </a:solidFill>
                <a:latin typeface="Calibri" pitchFamily="-111" charset="0"/>
              </a:rPr>
              <a:t>45</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77834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56984"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MACRO ANALYSIS: Demonstrating Disequilibrium Unemployment</a:t>
            </a:r>
            <a:endParaRPr lang="en-GB" sz="24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64" y="1739949"/>
            <a:ext cx="4203400" cy="4320480"/>
          </a:xfrm>
          <a:prstGeom prst="rect">
            <a:avLst/>
          </a:prstGeom>
        </p:spPr>
      </p:pic>
      <p:cxnSp>
        <p:nvCxnSpPr>
          <p:cNvPr id="28" name="Straight Connector 27"/>
          <p:cNvCxnSpPr/>
          <p:nvPr/>
        </p:nvCxnSpPr>
        <p:spPr bwMode="auto">
          <a:xfrm>
            <a:off x="5148064" y="3429000"/>
            <a:ext cx="1584176" cy="205536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9" name="TextBox 28"/>
          <p:cNvSpPr txBox="1"/>
          <p:nvPr/>
        </p:nvSpPr>
        <p:spPr>
          <a:xfrm>
            <a:off x="6677295" y="5351381"/>
            <a:ext cx="453970" cy="276999"/>
          </a:xfrm>
          <a:prstGeom prst="rect">
            <a:avLst/>
          </a:prstGeom>
          <a:noFill/>
        </p:spPr>
        <p:txBody>
          <a:bodyPr wrap="none" rtlCol="0">
            <a:spAutoFit/>
          </a:bodyPr>
          <a:lstStyle/>
          <a:p>
            <a:r>
              <a:rPr lang="en-GB" sz="1200" dirty="0" smtClean="0"/>
              <a:t>AD</a:t>
            </a:r>
            <a:r>
              <a:rPr lang="en-GB" sz="1050" dirty="0" smtClean="0"/>
              <a:t>2</a:t>
            </a:r>
            <a:endParaRPr lang="en-GB" sz="1050" dirty="0"/>
          </a:p>
        </p:txBody>
      </p:sp>
      <p:sp>
        <p:nvSpPr>
          <p:cNvPr id="30" name="Oval 29"/>
          <p:cNvSpPr/>
          <p:nvPr/>
        </p:nvSpPr>
        <p:spPr bwMode="auto">
          <a:xfrm>
            <a:off x="6084168" y="4692278"/>
            <a:ext cx="216024" cy="243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cxnSp>
        <p:nvCxnSpPr>
          <p:cNvPr id="31" name="Straight Connector 30"/>
          <p:cNvCxnSpPr/>
          <p:nvPr/>
        </p:nvCxnSpPr>
        <p:spPr bwMode="auto">
          <a:xfrm flipV="1">
            <a:off x="6192180" y="4935314"/>
            <a:ext cx="0" cy="71761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3" name="Straight Connector 32"/>
          <p:cNvCxnSpPr/>
          <p:nvPr/>
        </p:nvCxnSpPr>
        <p:spPr bwMode="auto">
          <a:xfrm>
            <a:off x="5076056" y="4813796"/>
            <a:ext cx="100811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TextBox 34"/>
          <p:cNvSpPr txBox="1"/>
          <p:nvPr/>
        </p:nvSpPr>
        <p:spPr>
          <a:xfrm>
            <a:off x="4543264" y="4647099"/>
            <a:ext cx="460382" cy="276999"/>
          </a:xfrm>
          <a:prstGeom prst="rect">
            <a:avLst/>
          </a:prstGeom>
          <a:noFill/>
        </p:spPr>
        <p:txBody>
          <a:bodyPr wrap="none" rtlCol="0">
            <a:spAutoFit/>
          </a:bodyPr>
          <a:lstStyle/>
          <a:p>
            <a:r>
              <a:rPr lang="en-GB" sz="1200" dirty="0" smtClean="0"/>
              <a:t>P/L</a:t>
            </a:r>
            <a:r>
              <a:rPr lang="en-GB" sz="1000" dirty="0" smtClean="0"/>
              <a:t>2</a:t>
            </a:r>
            <a:endParaRPr lang="en-GB" sz="1000" dirty="0"/>
          </a:p>
        </p:txBody>
      </p:sp>
      <p:sp>
        <p:nvSpPr>
          <p:cNvPr id="36" name="TextBox 35"/>
          <p:cNvSpPr txBox="1"/>
          <p:nvPr/>
        </p:nvSpPr>
        <p:spPr>
          <a:xfrm>
            <a:off x="6020498" y="5742028"/>
            <a:ext cx="343364" cy="276999"/>
          </a:xfrm>
          <a:prstGeom prst="rect">
            <a:avLst/>
          </a:prstGeom>
          <a:noFill/>
        </p:spPr>
        <p:txBody>
          <a:bodyPr wrap="none" rtlCol="0">
            <a:spAutoFit/>
          </a:bodyPr>
          <a:lstStyle/>
          <a:p>
            <a:r>
              <a:rPr lang="en-GB" sz="1200" dirty="0" smtClean="0"/>
              <a:t>Y</a:t>
            </a:r>
            <a:r>
              <a:rPr lang="en-GB" sz="1000" dirty="0" smtClean="0"/>
              <a:t>2</a:t>
            </a:r>
            <a:endParaRPr lang="en-GB" sz="1000" dirty="0"/>
          </a:p>
        </p:txBody>
      </p:sp>
      <p:sp>
        <p:nvSpPr>
          <p:cNvPr id="37" name="TextBox 36"/>
          <p:cNvSpPr txBox="1"/>
          <p:nvPr/>
        </p:nvSpPr>
        <p:spPr>
          <a:xfrm>
            <a:off x="6356223" y="5745266"/>
            <a:ext cx="264816" cy="276999"/>
          </a:xfrm>
          <a:prstGeom prst="rect">
            <a:avLst/>
          </a:prstGeom>
          <a:noFill/>
        </p:spPr>
        <p:txBody>
          <a:bodyPr wrap="none" rtlCol="0">
            <a:spAutoFit/>
          </a:bodyPr>
          <a:lstStyle/>
          <a:p>
            <a:r>
              <a:rPr lang="en-GB" sz="1200" dirty="0" smtClean="0"/>
              <a:t>Y</a:t>
            </a:r>
            <a:endParaRPr lang="en-GB" sz="1000" dirty="0"/>
          </a:p>
        </p:txBody>
      </p:sp>
      <p:sp>
        <p:nvSpPr>
          <p:cNvPr id="38" name="Right Brace 37"/>
          <p:cNvSpPr/>
          <p:nvPr/>
        </p:nvSpPr>
        <p:spPr bwMode="auto">
          <a:xfrm rot="5400000">
            <a:off x="6211611" y="5999596"/>
            <a:ext cx="257589" cy="296451"/>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39" name="TextBox 38"/>
          <p:cNvSpPr txBox="1"/>
          <p:nvPr/>
        </p:nvSpPr>
        <p:spPr>
          <a:xfrm>
            <a:off x="4714331" y="6328682"/>
            <a:ext cx="3917611" cy="369332"/>
          </a:xfrm>
          <a:prstGeom prst="rect">
            <a:avLst/>
          </a:prstGeom>
          <a:solidFill>
            <a:srgbClr val="92D050"/>
          </a:solidFill>
        </p:spPr>
        <p:txBody>
          <a:bodyPr wrap="none" rtlCol="0">
            <a:spAutoFit/>
          </a:bodyPr>
          <a:lstStyle/>
          <a:p>
            <a:r>
              <a:rPr lang="en-GB" dirty="0" smtClean="0"/>
              <a:t>Negative Output Gap = Unemployment</a:t>
            </a:r>
            <a:endParaRPr lang="en-GB" dirty="0"/>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39" y="1698547"/>
            <a:ext cx="4203400" cy="4320480"/>
          </a:xfrm>
          <a:prstGeom prst="rect">
            <a:avLst/>
          </a:prstGeom>
        </p:spPr>
      </p:pic>
      <p:cxnSp>
        <p:nvCxnSpPr>
          <p:cNvPr id="43" name="Straight Connector 42"/>
          <p:cNvCxnSpPr/>
          <p:nvPr/>
        </p:nvCxnSpPr>
        <p:spPr bwMode="auto">
          <a:xfrm>
            <a:off x="920739" y="3387598"/>
            <a:ext cx="1584176" cy="205536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4" name="TextBox 43"/>
          <p:cNvSpPr txBox="1"/>
          <p:nvPr/>
        </p:nvSpPr>
        <p:spPr>
          <a:xfrm>
            <a:off x="2449970" y="5309979"/>
            <a:ext cx="453970" cy="276999"/>
          </a:xfrm>
          <a:prstGeom prst="rect">
            <a:avLst/>
          </a:prstGeom>
          <a:noFill/>
        </p:spPr>
        <p:txBody>
          <a:bodyPr wrap="none" rtlCol="0">
            <a:spAutoFit/>
          </a:bodyPr>
          <a:lstStyle/>
          <a:p>
            <a:r>
              <a:rPr lang="en-GB" sz="1200" dirty="0" smtClean="0"/>
              <a:t>AD</a:t>
            </a:r>
            <a:r>
              <a:rPr lang="en-GB" sz="1050" dirty="0" smtClean="0"/>
              <a:t>2</a:t>
            </a:r>
            <a:endParaRPr lang="en-GB" sz="1050" dirty="0"/>
          </a:p>
        </p:txBody>
      </p:sp>
      <p:sp>
        <p:nvSpPr>
          <p:cNvPr id="45" name="Oval 44"/>
          <p:cNvSpPr/>
          <p:nvPr/>
        </p:nvSpPr>
        <p:spPr bwMode="auto">
          <a:xfrm>
            <a:off x="1856843" y="4650876"/>
            <a:ext cx="216024" cy="243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cxnSp>
        <p:nvCxnSpPr>
          <p:cNvPr id="46" name="Straight Connector 45"/>
          <p:cNvCxnSpPr/>
          <p:nvPr/>
        </p:nvCxnSpPr>
        <p:spPr bwMode="auto">
          <a:xfrm flipV="1">
            <a:off x="1964855" y="4893912"/>
            <a:ext cx="0" cy="71761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7" name="Straight Connector 46"/>
          <p:cNvCxnSpPr/>
          <p:nvPr/>
        </p:nvCxnSpPr>
        <p:spPr bwMode="auto">
          <a:xfrm>
            <a:off x="848731" y="4772394"/>
            <a:ext cx="100811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8" name="TextBox 47"/>
          <p:cNvSpPr txBox="1"/>
          <p:nvPr/>
        </p:nvSpPr>
        <p:spPr>
          <a:xfrm>
            <a:off x="315939" y="4605697"/>
            <a:ext cx="460382" cy="276999"/>
          </a:xfrm>
          <a:prstGeom prst="rect">
            <a:avLst/>
          </a:prstGeom>
          <a:noFill/>
        </p:spPr>
        <p:txBody>
          <a:bodyPr wrap="none" rtlCol="0">
            <a:spAutoFit/>
          </a:bodyPr>
          <a:lstStyle/>
          <a:p>
            <a:r>
              <a:rPr lang="en-GB" sz="1200" dirty="0" smtClean="0"/>
              <a:t>P/L</a:t>
            </a:r>
            <a:r>
              <a:rPr lang="en-GB" sz="1000" dirty="0" smtClean="0"/>
              <a:t>2</a:t>
            </a:r>
            <a:endParaRPr lang="en-GB" sz="1000" dirty="0"/>
          </a:p>
        </p:txBody>
      </p:sp>
      <p:sp>
        <p:nvSpPr>
          <p:cNvPr id="49" name="TextBox 48"/>
          <p:cNvSpPr txBox="1"/>
          <p:nvPr/>
        </p:nvSpPr>
        <p:spPr>
          <a:xfrm>
            <a:off x="1793173" y="5700626"/>
            <a:ext cx="343364" cy="276999"/>
          </a:xfrm>
          <a:prstGeom prst="rect">
            <a:avLst/>
          </a:prstGeom>
          <a:noFill/>
        </p:spPr>
        <p:txBody>
          <a:bodyPr wrap="none" rtlCol="0">
            <a:spAutoFit/>
          </a:bodyPr>
          <a:lstStyle/>
          <a:p>
            <a:r>
              <a:rPr lang="en-GB" sz="1200" dirty="0" smtClean="0"/>
              <a:t>Y</a:t>
            </a:r>
            <a:r>
              <a:rPr lang="en-GB" sz="1000" dirty="0" smtClean="0"/>
              <a:t>2</a:t>
            </a:r>
            <a:endParaRPr lang="en-GB" sz="1000" dirty="0"/>
          </a:p>
        </p:txBody>
      </p:sp>
      <p:sp>
        <p:nvSpPr>
          <p:cNvPr id="50" name="TextBox 49"/>
          <p:cNvSpPr txBox="1"/>
          <p:nvPr/>
        </p:nvSpPr>
        <p:spPr>
          <a:xfrm>
            <a:off x="2128898" y="5703864"/>
            <a:ext cx="264816" cy="276999"/>
          </a:xfrm>
          <a:prstGeom prst="rect">
            <a:avLst/>
          </a:prstGeom>
          <a:noFill/>
        </p:spPr>
        <p:txBody>
          <a:bodyPr wrap="none" rtlCol="0">
            <a:spAutoFit/>
          </a:bodyPr>
          <a:lstStyle/>
          <a:p>
            <a:r>
              <a:rPr lang="en-GB" sz="1200" dirty="0" smtClean="0"/>
              <a:t>Y</a:t>
            </a:r>
            <a:endParaRPr lang="en-GB" sz="1000" dirty="0"/>
          </a:p>
        </p:txBody>
      </p:sp>
      <p:sp>
        <p:nvSpPr>
          <p:cNvPr id="51" name="Right Brace 50"/>
          <p:cNvSpPr/>
          <p:nvPr/>
        </p:nvSpPr>
        <p:spPr bwMode="auto">
          <a:xfrm rot="5400000">
            <a:off x="1984286" y="5958194"/>
            <a:ext cx="257589" cy="296451"/>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52" name="TextBox 51"/>
          <p:cNvSpPr txBox="1"/>
          <p:nvPr/>
        </p:nvSpPr>
        <p:spPr>
          <a:xfrm>
            <a:off x="487006" y="6287280"/>
            <a:ext cx="3917611" cy="369332"/>
          </a:xfrm>
          <a:prstGeom prst="rect">
            <a:avLst/>
          </a:prstGeom>
          <a:solidFill>
            <a:srgbClr val="92D050"/>
          </a:solidFill>
        </p:spPr>
        <p:txBody>
          <a:bodyPr wrap="none" rtlCol="0">
            <a:spAutoFit/>
          </a:bodyPr>
          <a:lstStyle/>
          <a:p>
            <a:r>
              <a:rPr lang="en-GB" dirty="0" smtClean="0"/>
              <a:t>Negative Output Gap = Unemployment</a:t>
            </a:r>
            <a:endParaRPr lang="en-GB" dirty="0"/>
          </a:p>
        </p:txBody>
      </p:sp>
      <p:sp>
        <p:nvSpPr>
          <p:cNvPr id="53" name="TextBox 52"/>
          <p:cNvSpPr txBox="1"/>
          <p:nvPr/>
        </p:nvSpPr>
        <p:spPr>
          <a:xfrm>
            <a:off x="111588" y="1113772"/>
            <a:ext cx="8827197" cy="584775"/>
          </a:xfrm>
          <a:prstGeom prst="rect">
            <a:avLst/>
          </a:prstGeom>
          <a:solidFill>
            <a:schemeClr val="bg1"/>
          </a:solidFill>
        </p:spPr>
        <p:txBody>
          <a:bodyPr wrap="square" rtlCol="0">
            <a:spAutoFit/>
          </a:bodyPr>
          <a:lstStyle/>
          <a:p>
            <a:r>
              <a:rPr lang="en-GB" sz="1600" dirty="0" smtClean="0"/>
              <a:t>TASK: explain how Keynes and Hayek would differ in terms of their explanation of unemployment here and  what their policy recommendations might be and draw the possible result on the diagrams </a:t>
            </a:r>
            <a:endParaRPr lang="en-GB" sz="1600" dirty="0"/>
          </a:p>
        </p:txBody>
      </p:sp>
    </p:spTree>
    <p:extLst>
      <p:ext uri="{BB962C8B-B14F-4D97-AF65-F5344CB8AC3E}">
        <p14:creationId xmlns:p14="http://schemas.microsoft.com/office/powerpoint/2010/main" val="24700131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MACRO ANALYSIS: Demonstrating Disequilibrium Unemployment</a:t>
            </a:r>
            <a:endParaRPr lang="en-GB" sz="2400" b="1" dirty="0">
              <a:solidFill>
                <a:srgbClr val="FF0000"/>
              </a:solidFill>
            </a:endParaRPr>
          </a:p>
        </p:txBody>
      </p:sp>
      <p:sp>
        <p:nvSpPr>
          <p:cNvPr id="4" name="Content Placeholder 3"/>
          <p:cNvSpPr>
            <a:spLocks noGrp="1"/>
          </p:cNvSpPr>
          <p:nvPr>
            <p:ph sz="half" idx="2"/>
          </p:nvPr>
        </p:nvSpPr>
        <p:spPr>
          <a:xfrm>
            <a:off x="4619464" y="1207293"/>
            <a:ext cx="4038600" cy="4525963"/>
          </a:xfrm>
        </p:spPr>
        <p:txBody>
          <a:bodyPr/>
          <a:lstStyle/>
          <a:p>
            <a:pPr marL="0" indent="0" algn="ctr">
              <a:buNone/>
            </a:pPr>
            <a:r>
              <a:rPr lang="en-GB" b="1" u="sng" dirty="0" smtClean="0"/>
              <a:t>MACRO ANALYSIS</a:t>
            </a:r>
          </a:p>
          <a:p>
            <a:endParaRPr lang="en-GB"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64" y="1739949"/>
            <a:ext cx="4203400" cy="4320480"/>
          </a:xfrm>
          <a:prstGeom prst="rect">
            <a:avLst/>
          </a:prstGeom>
        </p:spPr>
      </p:pic>
      <p:cxnSp>
        <p:nvCxnSpPr>
          <p:cNvPr id="28" name="Straight Connector 27"/>
          <p:cNvCxnSpPr/>
          <p:nvPr/>
        </p:nvCxnSpPr>
        <p:spPr bwMode="auto">
          <a:xfrm>
            <a:off x="5148064" y="3429000"/>
            <a:ext cx="1584176" cy="205536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9" name="TextBox 28"/>
          <p:cNvSpPr txBox="1"/>
          <p:nvPr/>
        </p:nvSpPr>
        <p:spPr>
          <a:xfrm>
            <a:off x="6677295" y="5351381"/>
            <a:ext cx="453970" cy="276999"/>
          </a:xfrm>
          <a:prstGeom prst="rect">
            <a:avLst/>
          </a:prstGeom>
          <a:noFill/>
        </p:spPr>
        <p:txBody>
          <a:bodyPr wrap="none" rtlCol="0">
            <a:spAutoFit/>
          </a:bodyPr>
          <a:lstStyle/>
          <a:p>
            <a:r>
              <a:rPr lang="en-GB" sz="1200" dirty="0" smtClean="0"/>
              <a:t>AD</a:t>
            </a:r>
            <a:r>
              <a:rPr lang="en-GB" sz="1050" dirty="0" smtClean="0"/>
              <a:t>2</a:t>
            </a:r>
            <a:endParaRPr lang="en-GB" sz="1050" dirty="0"/>
          </a:p>
        </p:txBody>
      </p:sp>
      <p:sp>
        <p:nvSpPr>
          <p:cNvPr id="30" name="Oval 29"/>
          <p:cNvSpPr/>
          <p:nvPr/>
        </p:nvSpPr>
        <p:spPr bwMode="auto">
          <a:xfrm>
            <a:off x="6084168" y="4692278"/>
            <a:ext cx="216024" cy="243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cxnSp>
        <p:nvCxnSpPr>
          <p:cNvPr id="31" name="Straight Connector 30"/>
          <p:cNvCxnSpPr/>
          <p:nvPr/>
        </p:nvCxnSpPr>
        <p:spPr bwMode="auto">
          <a:xfrm flipV="1">
            <a:off x="6192180" y="4935314"/>
            <a:ext cx="0" cy="71761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3" name="Straight Connector 32"/>
          <p:cNvCxnSpPr/>
          <p:nvPr/>
        </p:nvCxnSpPr>
        <p:spPr bwMode="auto">
          <a:xfrm>
            <a:off x="5076056" y="4813796"/>
            <a:ext cx="100811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TextBox 34"/>
          <p:cNvSpPr txBox="1"/>
          <p:nvPr/>
        </p:nvSpPr>
        <p:spPr>
          <a:xfrm>
            <a:off x="4543264" y="4647099"/>
            <a:ext cx="460382" cy="276999"/>
          </a:xfrm>
          <a:prstGeom prst="rect">
            <a:avLst/>
          </a:prstGeom>
          <a:noFill/>
        </p:spPr>
        <p:txBody>
          <a:bodyPr wrap="none" rtlCol="0">
            <a:spAutoFit/>
          </a:bodyPr>
          <a:lstStyle/>
          <a:p>
            <a:r>
              <a:rPr lang="en-GB" sz="1200" dirty="0" smtClean="0"/>
              <a:t>P/L</a:t>
            </a:r>
            <a:r>
              <a:rPr lang="en-GB" sz="1000" dirty="0" smtClean="0"/>
              <a:t>2</a:t>
            </a:r>
            <a:endParaRPr lang="en-GB" sz="1000" dirty="0"/>
          </a:p>
        </p:txBody>
      </p:sp>
      <p:sp>
        <p:nvSpPr>
          <p:cNvPr id="36" name="TextBox 35"/>
          <p:cNvSpPr txBox="1"/>
          <p:nvPr/>
        </p:nvSpPr>
        <p:spPr>
          <a:xfrm>
            <a:off x="6020498" y="5742028"/>
            <a:ext cx="343364" cy="276999"/>
          </a:xfrm>
          <a:prstGeom prst="rect">
            <a:avLst/>
          </a:prstGeom>
          <a:noFill/>
        </p:spPr>
        <p:txBody>
          <a:bodyPr wrap="none" rtlCol="0">
            <a:spAutoFit/>
          </a:bodyPr>
          <a:lstStyle/>
          <a:p>
            <a:r>
              <a:rPr lang="en-GB" sz="1200" dirty="0" smtClean="0"/>
              <a:t>Y</a:t>
            </a:r>
            <a:r>
              <a:rPr lang="en-GB" sz="1000" dirty="0" smtClean="0"/>
              <a:t>2</a:t>
            </a:r>
            <a:endParaRPr lang="en-GB" sz="1000" dirty="0"/>
          </a:p>
        </p:txBody>
      </p:sp>
      <p:sp>
        <p:nvSpPr>
          <p:cNvPr id="37" name="TextBox 36"/>
          <p:cNvSpPr txBox="1"/>
          <p:nvPr/>
        </p:nvSpPr>
        <p:spPr>
          <a:xfrm>
            <a:off x="6356223" y="5745266"/>
            <a:ext cx="264816" cy="276999"/>
          </a:xfrm>
          <a:prstGeom prst="rect">
            <a:avLst/>
          </a:prstGeom>
          <a:noFill/>
        </p:spPr>
        <p:txBody>
          <a:bodyPr wrap="none" rtlCol="0">
            <a:spAutoFit/>
          </a:bodyPr>
          <a:lstStyle/>
          <a:p>
            <a:r>
              <a:rPr lang="en-GB" sz="1200" dirty="0" smtClean="0"/>
              <a:t>Y</a:t>
            </a:r>
            <a:endParaRPr lang="en-GB" sz="1000" dirty="0"/>
          </a:p>
        </p:txBody>
      </p:sp>
      <p:sp>
        <p:nvSpPr>
          <p:cNvPr id="38" name="Right Brace 37"/>
          <p:cNvSpPr/>
          <p:nvPr/>
        </p:nvSpPr>
        <p:spPr bwMode="auto">
          <a:xfrm rot="5400000">
            <a:off x="6211611" y="5999596"/>
            <a:ext cx="257589" cy="296451"/>
          </a:xfrm>
          <a:prstGeom prst="rightBrac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39" name="TextBox 38"/>
          <p:cNvSpPr txBox="1"/>
          <p:nvPr/>
        </p:nvSpPr>
        <p:spPr>
          <a:xfrm>
            <a:off x="4714331" y="6328682"/>
            <a:ext cx="3917611" cy="369332"/>
          </a:xfrm>
          <a:prstGeom prst="rect">
            <a:avLst/>
          </a:prstGeom>
          <a:solidFill>
            <a:srgbClr val="92D050"/>
          </a:solidFill>
        </p:spPr>
        <p:txBody>
          <a:bodyPr wrap="none" rtlCol="0">
            <a:spAutoFit/>
          </a:bodyPr>
          <a:lstStyle/>
          <a:p>
            <a:r>
              <a:rPr lang="en-GB" dirty="0" smtClean="0"/>
              <a:t>Negative Output Gap = Unemployment</a:t>
            </a:r>
            <a:endParaRPr lang="en-GB" dirty="0"/>
          </a:p>
        </p:txBody>
      </p:sp>
      <p:sp>
        <p:nvSpPr>
          <p:cNvPr id="16" name="Text Box 53"/>
          <p:cNvSpPr txBox="1">
            <a:spLocks noGrp="1" noChangeArrowheads="1"/>
          </p:cNvSpPr>
          <p:nvPr>
            <p:ph sz="half" idx="1"/>
          </p:nvPr>
        </p:nvSpPr>
        <p:spPr bwMode="auto">
          <a:xfrm>
            <a:off x="179511" y="1196752"/>
            <a:ext cx="453481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000" b="1" u="sng" dirty="0">
                <a:solidFill>
                  <a:schemeClr val="accent2"/>
                </a:solidFill>
              </a:rPr>
              <a:t>Classical Explanations: </a:t>
            </a:r>
            <a:endParaRPr lang="en-GB" altLang="en-US" sz="2000" b="1" u="sng" dirty="0" smtClean="0">
              <a:solidFill>
                <a:schemeClr val="accent2"/>
              </a:solidFill>
            </a:endParaRPr>
          </a:p>
          <a:p>
            <a:pPr eaLnBrk="1" hangingPunct="1">
              <a:spcBef>
                <a:spcPct val="0"/>
              </a:spcBef>
              <a:buFontTx/>
              <a:buNone/>
            </a:pPr>
            <a:r>
              <a:rPr lang="en-GB" altLang="en-US" sz="2000" b="1" dirty="0" smtClean="0">
                <a:solidFill>
                  <a:schemeClr val="accent2"/>
                </a:solidFill>
              </a:rPr>
              <a:t>A </a:t>
            </a:r>
            <a:r>
              <a:rPr lang="en-GB" altLang="en-US" sz="2000" b="1" dirty="0">
                <a:solidFill>
                  <a:schemeClr val="accent2"/>
                </a:solidFill>
              </a:rPr>
              <a:t>shift to the left in the SRAS</a:t>
            </a:r>
          </a:p>
          <a:p>
            <a:pPr eaLnBrk="1" hangingPunct="1">
              <a:spcBef>
                <a:spcPct val="0"/>
              </a:spcBef>
            </a:pPr>
            <a:r>
              <a:rPr lang="en-GB" altLang="en-US" sz="1600" dirty="0">
                <a:solidFill>
                  <a:srgbClr val="FF0000"/>
                </a:solidFill>
              </a:rPr>
              <a:t>Wages are sticky and too high.  They refuse to move to the equilibrium </a:t>
            </a:r>
            <a:r>
              <a:rPr lang="en-GB" altLang="en-US" sz="1600" dirty="0" smtClean="0">
                <a:solidFill>
                  <a:srgbClr val="FF0000"/>
                </a:solidFill>
              </a:rPr>
              <a:t>because </a:t>
            </a:r>
            <a:r>
              <a:rPr lang="en-GB" altLang="en-US" sz="1600" dirty="0">
                <a:solidFill>
                  <a:srgbClr val="FF0000"/>
                </a:solidFill>
              </a:rPr>
              <a:t>of labour market imperfections – trade unions etc.  Therefore firms cannot afford to employ as many people and the SRAS shifts to the </a:t>
            </a:r>
            <a:r>
              <a:rPr lang="en-GB" altLang="en-US" sz="1600" dirty="0" smtClean="0">
                <a:solidFill>
                  <a:srgbClr val="FF0000"/>
                </a:solidFill>
              </a:rPr>
              <a:t>left due to the higher costs.</a:t>
            </a:r>
          </a:p>
          <a:p>
            <a:pPr eaLnBrk="1" hangingPunct="1">
              <a:spcBef>
                <a:spcPct val="0"/>
              </a:spcBef>
            </a:pPr>
            <a:r>
              <a:rPr lang="en-GB" altLang="en-US" sz="1600" dirty="0" smtClean="0">
                <a:solidFill>
                  <a:srgbClr val="FF0000"/>
                </a:solidFill>
              </a:rPr>
              <a:t>SOLUTION: Eventually if the markets are working properly, the SRAS will shift back to the right and we will be back on full capacity</a:t>
            </a:r>
            <a:endParaRPr lang="en-GB" altLang="en-US" sz="1600" dirty="0">
              <a:solidFill>
                <a:srgbClr val="FF0000"/>
              </a:solidFill>
            </a:endParaRPr>
          </a:p>
          <a:p>
            <a:pPr eaLnBrk="1" hangingPunct="1">
              <a:spcBef>
                <a:spcPct val="0"/>
              </a:spcBef>
              <a:buFontTx/>
              <a:buNone/>
            </a:pPr>
            <a:endParaRPr lang="en-GB" altLang="en-US" sz="2000" dirty="0">
              <a:solidFill>
                <a:srgbClr val="FF0000"/>
              </a:solidFill>
            </a:endParaRPr>
          </a:p>
          <a:p>
            <a:pPr eaLnBrk="1" hangingPunct="1">
              <a:spcBef>
                <a:spcPct val="0"/>
              </a:spcBef>
              <a:buFontTx/>
              <a:buNone/>
            </a:pPr>
            <a:r>
              <a:rPr lang="en-GB" altLang="en-US" sz="2000" b="1" u="sng" dirty="0">
                <a:solidFill>
                  <a:schemeClr val="accent2"/>
                </a:solidFill>
              </a:rPr>
              <a:t>Keynesian Explanations: </a:t>
            </a:r>
            <a:endParaRPr lang="en-GB" altLang="en-US" sz="2000" b="1" u="sng" dirty="0" smtClean="0">
              <a:solidFill>
                <a:schemeClr val="accent2"/>
              </a:solidFill>
            </a:endParaRPr>
          </a:p>
          <a:p>
            <a:pPr eaLnBrk="1" hangingPunct="1">
              <a:spcBef>
                <a:spcPct val="0"/>
              </a:spcBef>
              <a:buFontTx/>
              <a:buNone/>
            </a:pPr>
            <a:r>
              <a:rPr lang="en-GB" altLang="en-US" sz="2000" b="1" dirty="0" smtClean="0">
                <a:solidFill>
                  <a:schemeClr val="accent2"/>
                </a:solidFill>
              </a:rPr>
              <a:t>A </a:t>
            </a:r>
            <a:r>
              <a:rPr lang="en-GB" altLang="en-US" sz="2000" b="1" dirty="0">
                <a:solidFill>
                  <a:schemeClr val="accent2"/>
                </a:solidFill>
              </a:rPr>
              <a:t>shift to the left with AD</a:t>
            </a:r>
          </a:p>
          <a:p>
            <a:pPr eaLnBrk="1" hangingPunct="1">
              <a:spcBef>
                <a:spcPct val="0"/>
              </a:spcBef>
            </a:pPr>
            <a:r>
              <a:rPr lang="en-GB" altLang="en-US" sz="1600" dirty="0">
                <a:solidFill>
                  <a:srgbClr val="FF0000"/>
                </a:solidFill>
              </a:rPr>
              <a:t>There is not enough demand in the economy as not enough people are consuming.  Therefore AD shifts to the left and the overall demand for labour declines as well</a:t>
            </a:r>
            <a:r>
              <a:rPr lang="en-GB" altLang="en-US" sz="1600" dirty="0" smtClean="0">
                <a:solidFill>
                  <a:srgbClr val="FF0000"/>
                </a:solidFill>
              </a:rPr>
              <a:t>.</a:t>
            </a:r>
          </a:p>
          <a:p>
            <a:pPr eaLnBrk="1" hangingPunct="1">
              <a:spcBef>
                <a:spcPct val="0"/>
              </a:spcBef>
            </a:pPr>
            <a:r>
              <a:rPr lang="en-GB" altLang="en-US" sz="1600" dirty="0" smtClean="0">
                <a:solidFill>
                  <a:srgbClr val="FF0000"/>
                </a:solidFill>
              </a:rPr>
              <a:t>SOLUTION: Stimulate the economy through demand side policies to shift the AD curve back to A</a:t>
            </a:r>
            <a:endParaRPr lang="en-GB" altLang="en-US" sz="1600" dirty="0">
              <a:solidFill>
                <a:srgbClr val="FF0000"/>
              </a:solidFill>
            </a:endParaRPr>
          </a:p>
        </p:txBody>
      </p:sp>
    </p:spTree>
    <p:extLst>
      <p:ext uri="{BB962C8B-B14F-4D97-AF65-F5344CB8AC3E}">
        <p14:creationId xmlns:p14="http://schemas.microsoft.com/office/powerpoint/2010/main" val="1245685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Demonstrating Equilibrium Unemployment</a:t>
            </a:r>
            <a:endParaRPr lang="en-GB" sz="2400" b="1" dirty="0">
              <a:solidFill>
                <a:srgbClr val="FF0000"/>
              </a:solidFill>
            </a:endParaRPr>
          </a:p>
        </p:txBody>
      </p:sp>
      <p:sp>
        <p:nvSpPr>
          <p:cNvPr id="3" name="Content Placeholder 2"/>
          <p:cNvSpPr>
            <a:spLocks noGrp="1"/>
          </p:cNvSpPr>
          <p:nvPr>
            <p:ph sz="half" idx="1"/>
          </p:nvPr>
        </p:nvSpPr>
        <p:spPr>
          <a:xfrm>
            <a:off x="428464" y="1207293"/>
            <a:ext cx="4038600" cy="4525963"/>
          </a:xfrm>
        </p:spPr>
        <p:txBody>
          <a:bodyPr/>
          <a:lstStyle/>
          <a:p>
            <a:pPr marL="0" indent="0" algn="ctr">
              <a:buNone/>
            </a:pPr>
            <a:r>
              <a:rPr lang="en-GB" b="1" u="sng" dirty="0" smtClean="0"/>
              <a:t>MICRO ANALYSIS</a:t>
            </a:r>
            <a:endParaRPr lang="en-GB" u="sng" dirty="0" smtClean="0"/>
          </a:p>
        </p:txBody>
      </p:sp>
      <p:sp>
        <p:nvSpPr>
          <p:cNvPr id="4" name="Content Placeholder 3"/>
          <p:cNvSpPr>
            <a:spLocks noGrp="1"/>
          </p:cNvSpPr>
          <p:nvPr>
            <p:ph sz="half" idx="2"/>
          </p:nvPr>
        </p:nvSpPr>
        <p:spPr>
          <a:xfrm>
            <a:off x="4619464" y="1207293"/>
            <a:ext cx="4038600" cy="4525963"/>
          </a:xfrm>
        </p:spPr>
        <p:txBody>
          <a:bodyPr/>
          <a:lstStyle/>
          <a:p>
            <a:pPr marL="0" indent="0" algn="ctr">
              <a:buNone/>
            </a:pPr>
            <a:r>
              <a:rPr lang="en-GB" b="1" u="sng" dirty="0" smtClean="0"/>
              <a:t>MACRO ANALYSIS</a:t>
            </a:r>
          </a:p>
          <a:p>
            <a:endParaRPr lang="en-GB"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64" y="1739949"/>
            <a:ext cx="4203400" cy="4320480"/>
          </a:xfrm>
          <a:prstGeom prst="rect">
            <a:avLst/>
          </a:prstGeom>
        </p:spPr>
      </p:pic>
      <p:cxnSp>
        <p:nvCxnSpPr>
          <p:cNvPr id="7" name="Straight Connector 6"/>
          <p:cNvCxnSpPr/>
          <p:nvPr/>
        </p:nvCxnSpPr>
        <p:spPr bwMode="auto">
          <a:xfrm>
            <a:off x="582824" y="2027981"/>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82824" y="5628381"/>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0" name="TextBox 9"/>
          <p:cNvSpPr txBox="1"/>
          <p:nvPr/>
        </p:nvSpPr>
        <p:spPr>
          <a:xfrm>
            <a:off x="254048" y="1739949"/>
            <a:ext cx="1294329" cy="369332"/>
          </a:xfrm>
          <a:prstGeom prst="rect">
            <a:avLst/>
          </a:prstGeom>
          <a:noFill/>
        </p:spPr>
        <p:txBody>
          <a:bodyPr wrap="none" rtlCol="0">
            <a:spAutoFit/>
          </a:bodyPr>
          <a:lstStyle/>
          <a:p>
            <a:r>
              <a:rPr lang="en-GB" dirty="0" smtClean="0"/>
              <a:t>Wage/Price</a:t>
            </a:r>
            <a:endParaRPr lang="en-GB" dirty="0"/>
          </a:p>
        </p:txBody>
      </p:sp>
      <p:sp>
        <p:nvSpPr>
          <p:cNvPr id="11" name="TextBox 10"/>
          <p:cNvSpPr txBox="1"/>
          <p:nvPr/>
        </p:nvSpPr>
        <p:spPr>
          <a:xfrm>
            <a:off x="3823184" y="5691096"/>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13" name="Straight Connector 12"/>
          <p:cNvCxnSpPr/>
          <p:nvPr/>
        </p:nvCxnSpPr>
        <p:spPr bwMode="auto">
          <a:xfrm flipV="1">
            <a:off x="901212" y="2171997"/>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901212" y="2316013"/>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3268548" y="1987331"/>
            <a:ext cx="373820" cy="369332"/>
          </a:xfrm>
          <a:prstGeom prst="rect">
            <a:avLst/>
          </a:prstGeom>
          <a:noFill/>
        </p:spPr>
        <p:txBody>
          <a:bodyPr wrap="none" rtlCol="0">
            <a:spAutoFit/>
          </a:bodyPr>
          <a:lstStyle/>
          <a:p>
            <a:r>
              <a:rPr lang="en-GB" dirty="0" err="1" smtClean="0"/>
              <a:t>Ls</a:t>
            </a:r>
            <a:endParaRPr lang="en-GB" dirty="0"/>
          </a:p>
        </p:txBody>
      </p:sp>
      <p:sp>
        <p:nvSpPr>
          <p:cNvPr id="18" name="TextBox 17"/>
          <p:cNvSpPr txBox="1"/>
          <p:nvPr/>
        </p:nvSpPr>
        <p:spPr>
          <a:xfrm>
            <a:off x="3304233" y="5115033"/>
            <a:ext cx="405880" cy="369332"/>
          </a:xfrm>
          <a:prstGeom prst="rect">
            <a:avLst/>
          </a:prstGeom>
          <a:noFill/>
        </p:spPr>
        <p:txBody>
          <a:bodyPr wrap="none" rtlCol="0">
            <a:spAutoFit/>
          </a:bodyPr>
          <a:lstStyle/>
          <a:p>
            <a:r>
              <a:rPr lang="en-GB" dirty="0" err="1" smtClean="0"/>
              <a:t>Ld</a:t>
            </a:r>
            <a:endParaRPr lang="en-GB" dirty="0"/>
          </a:p>
        </p:txBody>
      </p:sp>
      <p:cxnSp>
        <p:nvCxnSpPr>
          <p:cNvPr id="20" name="Straight Connector 19"/>
          <p:cNvCxnSpPr/>
          <p:nvPr/>
        </p:nvCxnSpPr>
        <p:spPr bwMode="auto">
          <a:xfrm>
            <a:off x="582824" y="3828181"/>
            <a:ext cx="149134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2074166"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TextBox 24"/>
          <p:cNvSpPr txBox="1"/>
          <p:nvPr/>
        </p:nvSpPr>
        <p:spPr>
          <a:xfrm>
            <a:off x="1864814" y="5649695"/>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26" name="TextBox 25"/>
          <p:cNvSpPr txBox="1"/>
          <p:nvPr/>
        </p:nvSpPr>
        <p:spPr>
          <a:xfrm>
            <a:off x="44696" y="3643515"/>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spTree>
    <p:extLst>
      <p:ext uri="{BB962C8B-B14F-4D97-AF65-F5344CB8AC3E}">
        <p14:creationId xmlns:p14="http://schemas.microsoft.com/office/powerpoint/2010/main" val="9312607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600" b="1" dirty="0" smtClean="0"/>
              <a:t>SOLVING UNEMPLOYMENT</a:t>
            </a:r>
            <a:r>
              <a:rPr lang="en-GB" sz="3600" dirty="0" smtClean="0"/>
              <a:t/>
            </a:r>
            <a:br>
              <a:rPr lang="en-GB" sz="3600" dirty="0" smtClean="0"/>
            </a:br>
            <a:r>
              <a:rPr lang="en-GB" sz="2400" b="1" dirty="0" smtClean="0">
                <a:solidFill>
                  <a:srgbClr val="FF0000"/>
                </a:solidFill>
              </a:rPr>
              <a:t>Equilibrium Unemployment: is this FULL EMPLOYMENT?</a:t>
            </a:r>
            <a:endParaRPr lang="en-GB" sz="2400" b="1" dirty="0">
              <a:solidFill>
                <a:srgbClr val="FF0000"/>
              </a:solidFill>
            </a:endParaRPr>
          </a:p>
        </p:txBody>
      </p:sp>
      <p:sp>
        <p:nvSpPr>
          <p:cNvPr id="3" name="Content Placeholder 2"/>
          <p:cNvSpPr>
            <a:spLocks noGrp="1"/>
          </p:cNvSpPr>
          <p:nvPr>
            <p:ph sz="half" idx="1"/>
          </p:nvPr>
        </p:nvSpPr>
        <p:spPr>
          <a:xfrm>
            <a:off x="428464" y="1207293"/>
            <a:ext cx="4038600" cy="4525963"/>
          </a:xfrm>
        </p:spPr>
        <p:txBody>
          <a:bodyPr/>
          <a:lstStyle/>
          <a:p>
            <a:pPr marL="0" indent="0" algn="ctr">
              <a:buNone/>
            </a:pPr>
            <a:r>
              <a:rPr lang="en-GB" b="1" u="sng" dirty="0" smtClean="0"/>
              <a:t>MICRO ANALYSIS</a:t>
            </a:r>
            <a:endParaRPr lang="en-GB" u="sng" dirty="0" smtClean="0"/>
          </a:p>
        </p:txBody>
      </p:sp>
      <p:sp>
        <p:nvSpPr>
          <p:cNvPr id="4" name="Content Placeholder 3"/>
          <p:cNvSpPr>
            <a:spLocks noGrp="1"/>
          </p:cNvSpPr>
          <p:nvPr>
            <p:ph sz="half" idx="2"/>
          </p:nvPr>
        </p:nvSpPr>
        <p:spPr>
          <a:xfrm>
            <a:off x="4619464" y="1207293"/>
            <a:ext cx="4038600" cy="4525963"/>
          </a:xfrm>
        </p:spPr>
        <p:txBody>
          <a:bodyPr/>
          <a:lstStyle/>
          <a:p>
            <a:pPr marL="0" indent="0" algn="ctr">
              <a:buNone/>
            </a:pPr>
            <a:r>
              <a:rPr lang="en-GB" b="1" u="sng" dirty="0" smtClean="0"/>
              <a:t>MACRO ANALYSIS</a:t>
            </a:r>
          </a:p>
          <a:p>
            <a:endParaRPr lang="en-GB"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64" y="1739949"/>
            <a:ext cx="4203400" cy="4320480"/>
          </a:xfrm>
          <a:prstGeom prst="rect">
            <a:avLst/>
          </a:prstGeom>
        </p:spPr>
      </p:pic>
      <p:cxnSp>
        <p:nvCxnSpPr>
          <p:cNvPr id="7" name="Straight Connector 6"/>
          <p:cNvCxnSpPr/>
          <p:nvPr/>
        </p:nvCxnSpPr>
        <p:spPr bwMode="auto">
          <a:xfrm>
            <a:off x="582824" y="2027981"/>
            <a:ext cx="0" cy="36004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82824" y="5628381"/>
            <a:ext cx="367240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0" name="TextBox 9"/>
          <p:cNvSpPr txBox="1"/>
          <p:nvPr/>
        </p:nvSpPr>
        <p:spPr>
          <a:xfrm>
            <a:off x="254048" y="1739949"/>
            <a:ext cx="1294329" cy="369332"/>
          </a:xfrm>
          <a:prstGeom prst="rect">
            <a:avLst/>
          </a:prstGeom>
          <a:noFill/>
        </p:spPr>
        <p:txBody>
          <a:bodyPr wrap="none" rtlCol="0">
            <a:spAutoFit/>
          </a:bodyPr>
          <a:lstStyle/>
          <a:p>
            <a:r>
              <a:rPr lang="en-GB" dirty="0" smtClean="0"/>
              <a:t>Wage/Price</a:t>
            </a:r>
            <a:endParaRPr lang="en-GB" dirty="0"/>
          </a:p>
        </p:txBody>
      </p:sp>
      <p:sp>
        <p:nvSpPr>
          <p:cNvPr id="11" name="TextBox 10"/>
          <p:cNvSpPr txBox="1"/>
          <p:nvPr/>
        </p:nvSpPr>
        <p:spPr>
          <a:xfrm>
            <a:off x="3823184" y="5691096"/>
            <a:ext cx="1151221" cy="553998"/>
          </a:xfrm>
          <a:prstGeom prst="rect">
            <a:avLst/>
          </a:prstGeom>
          <a:noFill/>
        </p:spPr>
        <p:txBody>
          <a:bodyPr wrap="square" rtlCol="0">
            <a:spAutoFit/>
          </a:bodyPr>
          <a:lstStyle/>
          <a:p>
            <a:r>
              <a:rPr lang="en-GB" dirty="0" smtClean="0"/>
              <a:t>Q</a:t>
            </a:r>
            <a:r>
              <a:rPr lang="en-GB" sz="1200" dirty="0" smtClean="0"/>
              <a:t>L</a:t>
            </a:r>
            <a:r>
              <a:rPr lang="en-GB" dirty="0" smtClean="0"/>
              <a:t>: </a:t>
            </a:r>
            <a:r>
              <a:rPr lang="en-GB" sz="1200" dirty="0" smtClean="0"/>
              <a:t>Labour Output</a:t>
            </a:r>
            <a:endParaRPr lang="en-GB" sz="1200" dirty="0"/>
          </a:p>
        </p:txBody>
      </p:sp>
      <p:cxnSp>
        <p:nvCxnSpPr>
          <p:cNvPr id="13" name="Straight Connector 12"/>
          <p:cNvCxnSpPr/>
          <p:nvPr/>
        </p:nvCxnSpPr>
        <p:spPr bwMode="auto">
          <a:xfrm flipV="1">
            <a:off x="901212" y="2171997"/>
            <a:ext cx="2345908" cy="331236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901212" y="2316013"/>
            <a:ext cx="2345908" cy="30243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p:cNvSpPr txBox="1"/>
          <p:nvPr/>
        </p:nvSpPr>
        <p:spPr>
          <a:xfrm>
            <a:off x="3268548" y="1987331"/>
            <a:ext cx="373820" cy="369332"/>
          </a:xfrm>
          <a:prstGeom prst="rect">
            <a:avLst/>
          </a:prstGeom>
          <a:noFill/>
        </p:spPr>
        <p:txBody>
          <a:bodyPr wrap="none" rtlCol="0">
            <a:spAutoFit/>
          </a:bodyPr>
          <a:lstStyle/>
          <a:p>
            <a:r>
              <a:rPr lang="en-GB" dirty="0" err="1" smtClean="0"/>
              <a:t>Ls</a:t>
            </a:r>
            <a:endParaRPr lang="en-GB" dirty="0"/>
          </a:p>
        </p:txBody>
      </p:sp>
      <p:sp>
        <p:nvSpPr>
          <p:cNvPr id="18" name="TextBox 17"/>
          <p:cNvSpPr txBox="1"/>
          <p:nvPr/>
        </p:nvSpPr>
        <p:spPr>
          <a:xfrm>
            <a:off x="3304233" y="5115033"/>
            <a:ext cx="405880" cy="369332"/>
          </a:xfrm>
          <a:prstGeom prst="rect">
            <a:avLst/>
          </a:prstGeom>
          <a:noFill/>
        </p:spPr>
        <p:txBody>
          <a:bodyPr wrap="none" rtlCol="0">
            <a:spAutoFit/>
          </a:bodyPr>
          <a:lstStyle/>
          <a:p>
            <a:r>
              <a:rPr lang="en-GB" dirty="0" err="1" smtClean="0"/>
              <a:t>Ld</a:t>
            </a:r>
            <a:endParaRPr lang="en-GB" dirty="0"/>
          </a:p>
        </p:txBody>
      </p:sp>
      <p:cxnSp>
        <p:nvCxnSpPr>
          <p:cNvPr id="20" name="Straight Connector 19"/>
          <p:cNvCxnSpPr/>
          <p:nvPr/>
        </p:nvCxnSpPr>
        <p:spPr bwMode="auto">
          <a:xfrm>
            <a:off x="582824" y="3828181"/>
            <a:ext cx="266429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flipV="1">
            <a:off x="2074166"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TextBox 24"/>
          <p:cNvSpPr txBox="1"/>
          <p:nvPr/>
        </p:nvSpPr>
        <p:spPr>
          <a:xfrm>
            <a:off x="1864814" y="5649695"/>
            <a:ext cx="418704" cy="369332"/>
          </a:xfrm>
          <a:prstGeom prst="rect">
            <a:avLst/>
          </a:prstGeom>
          <a:noFill/>
        </p:spPr>
        <p:txBody>
          <a:bodyPr wrap="none" rtlCol="0">
            <a:spAutoFit/>
          </a:bodyPr>
          <a:lstStyle/>
          <a:p>
            <a:r>
              <a:rPr lang="en-GB" dirty="0" smtClean="0"/>
              <a:t>Q</a:t>
            </a:r>
            <a:r>
              <a:rPr lang="en-GB" sz="1200" dirty="0" smtClean="0"/>
              <a:t>L</a:t>
            </a:r>
            <a:endParaRPr lang="en-GB" sz="1200" dirty="0"/>
          </a:p>
        </p:txBody>
      </p:sp>
      <p:sp>
        <p:nvSpPr>
          <p:cNvPr id="26" name="TextBox 25"/>
          <p:cNvSpPr txBox="1"/>
          <p:nvPr/>
        </p:nvSpPr>
        <p:spPr>
          <a:xfrm>
            <a:off x="44696" y="3643515"/>
            <a:ext cx="486030" cy="369332"/>
          </a:xfrm>
          <a:prstGeom prst="rect">
            <a:avLst/>
          </a:prstGeom>
          <a:noFill/>
        </p:spPr>
        <p:txBody>
          <a:bodyPr wrap="none" rtlCol="0">
            <a:spAutoFit/>
          </a:bodyPr>
          <a:lstStyle/>
          <a:p>
            <a:r>
              <a:rPr lang="en-GB" dirty="0" smtClean="0"/>
              <a:t>W</a:t>
            </a:r>
            <a:r>
              <a:rPr lang="en-GB" sz="1200" dirty="0" smtClean="0"/>
              <a:t>1</a:t>
            </a:r>
            <a:endParaRPr lang="en-GB" sz="1200" dirty="0"/>
          </a:p>
        </p:txBody>
      </p:sp>
      <p:cxnSp>
        <p:nvCxnSpPr>
          <p:cNvPr id="33" name="Straight Connector 32"/>
          <p:cNvCxnSpPr/>
          <p:nvPr/>
        </p:nvCxnSpPr>
        <p:spPr bwMode="auto">
          <a:xfrm flipV="1">
            <a:off x="2713684" y="2780928"/>
            <a:ext cx="793489" cy="262851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6" name="TextBox 35"/>
          <p:cNvSpPr txBox="1"/>
          <p:nvPr/>
        </p:nvSpPr>
        <p:spPr>
          <a:xfrm>
            <a:off x="3328815" y="2515557"/>
            <a:ext cx="762596" cy="461665"/>
          </a:xfrm>
          <a:prstGeom prst="rect">
            <a:avLst/>
          </a:prstGeom>
          <a:noFill/>
        </p:spPr>
        <p:txBody>
          <a:bodyPr wrap="square" rtlCol="0">
            <a:spAutoFit/>
          </a:bodyPr>
          <a:lstStyle/>
          <a:p>
            <a:pPr algn="ctr"/>
            <a:r>
              <a:rPr lang="en-GB" sz="1200" dirty="0" smtClean="0"/>
              <a:t>Labour Force</a:t>
            </a:r>
            <a:endParaRPr lang="en-GB" sz="1200" dirty="0"/>
          </a:p>
        </p:txBody>
      </p:sp>
      <p:cxnSp>
        <p:nvCxnSpPr>
          <p:cNvPr id="42" name="Straight Connector 41"/>
          <p:cNvCxnSpPr/>
          <p:nvPr/>
        </p:nvCxnSpPr>
        <p:spPr bwMode="auto">
          <a:xfrm flipV="1">
            <a:off x="3221374" y="3828181"/>
            <a:ext cx="0" cy="172819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2" name="TextBox 21"/>
          <p:cNvSpPr txBox="1"/>
          <p:nvPr/>
        </p:nvSpPr>
        <p:spPr>
          <a:xfrm>
            <a:off x="3012022" y="5649695"/>
            <a:ext cx="479618" cy="369332"/>
          </a:xfrm>
          <a:prstGeom prst="rect">
            <a:avLst/>
          </a:prstGeom>
          <a:noFill/>
        </p:spPr>
        <p:txBody>
          <a:bodyPr wrap="none" rtlCol="0">
            <a:spAutoFit/>
          </a:bodyPr>
          <a:lstStyle/>
          <a:p>
            <a:r>
              <a:rPr lang="en-GB" dirty="0" smtClean="0"/>
              <a:t>Q</a:t>
            </a:r>
            <a:r>
              <a:rPr lang="en-GB" sz="1200" dirty="0" smtClean="0"/>
              <a:t>LF</a:t>
            </a:r>
            <a:endParaRPr lang="en-GB" sz="1200" dirty="0"/>
          </a:p>
        </p:txBody>
      </p:sp>
      <p:sp>
        <p:nvSpPr>
          <p:cNvPr id="6" name="Right Brace 5"/>
          <p:cNvSpPr/>
          <p:nvPr/>
        </p:nvSpPr>
        <p:spPr bwMode="auto">
          <a:xfrm rot="5400000">
            <a:off x="2463217" y="5292592"/>
            <a:ext cx="394735" cy="1633905"/>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
        <p:nvSpPr>
          <p:cNvPr id="8" name="TextBox 7"/>
          <p:cNvSpPr txBox="1"/>
          <p:nvPr/>
        </p:nvSpPr>
        <p:spPr>
          <a:xfrm>
            <a:off x="1382165" y="6444872"/>
            <a:ext cx="7655044" cy="369332"/>
          </a:xfrm>
          <a:prstGeom prst="rect">
            <a:avLst/>
          </a:prstGeom>
          <a:noFill/>
        </p:spPr>
        <p:txBody>
          <a:bodyPr wrap="none" rtlCol="0">
            <a:spAutoFit/>
          </a:bodyPr>
          <a:lstStyle/>
          <a:p>
            <a:r>
              <a:rPr lang="en-GB" dirty="0" smtClean="0"/>
              <a:t>Voluntary Unemployment - </a:t>
            </a:r>
            <a:r>
              <a:rPr lang="en-GB" sz="1400" dirty="0" smtClean="0"/>
              <a:t>consisting of frictional and structural unemployment (</a:t>
            </a:r>
            <a:r>
              <a:rPr lang="en-GB" sz="1400" dirty="0" err="1" smtClean="0"/>
              <a:t>Classicals</a:t>
            </a:r>
            <a:r>
              <a:rPr lang="en-GB" sz="1400" dirty="0" smtClean="0"/>
              <a:t>)</a:t>
            </a:r>
            <a:endParaRPr lang="en-GB" sz="1400" dirty="0"/>
          </a:p>
        </p:txBody>
      </p:sp>
      <p:sp>
        <p:nvSpPr>
          <p:cNvPr id="24" name="TextBox 23"/>
          <p:cNvSpPr txBox="1"/>
          <p:nvPr/>
        </p:nvSpPr>
        <p:spPr>
          <a:xfrm>
            <a:off x="6318568" y="5740212"/>
            <a:ext cx="304892" cy="369332"/>
          </a:xfrm>
          <a:prstGeom prst="rect">
            <a:avLst/>
          </a:prstGeom>
          <a:noFill/>
        </p:spPr>
        <p:txBody>
          <a:bodyPr wrap="none" rtlCol="0">
            <a:spAutoFit/>
          </a:bodyPr>
          <a:lstStyle/>
          <a:p>
            <a:r>
              <a:rPr lang="en-GB" dirty="0" smtClean="0"/>
              <a:t>Y</a:t>
            </a:r>
            <a:endParaRPr lang="en-GB" sz="1200" dirty="0"/>
          </a:p>
        </p:txBody>
      </p:sp>
    </p:spTree>
    <p:extLst>
      <p:ext uri="{BB962C8B-B14F-4D97-AF65-F5344CB8AC3E}">
        <p14:creationId xmlns:p14="http://schemas.microsoft.com/office/powerpoint/2010/main" val="1949012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2458"/>
            <a:ext cx="9144000" cy="1143000"/>
          </a:xfrm>
        </p:spPr>
        <p:txBody>
          <a:bodyPr/>
          <a:lstStyle/>
          <a:p>
            <a:pPr eaLnBrk="1" hangingPunct="1"/>
            <a:r>
              <a:rPr lang="en-GB" altLang="en-US" sz="4000" b="1" dirty="0" smtClean="0"/>
              <a:t>EQUILIBRIUM UNEMPLOYMENT</a:t>
            </a:r>
            <a:br>
              <a:rPr lang="en-GB" altLang="en-US" sz="4000" b="1" dirty="0" smtClean="0"/>
            </a:br>
            <a:r>
              <a:rPr lang="en-GB" altLang="en-US" sz="2000" b="1" dirty="0" smtClean="0"/>
              <a:t>The Natural Rate of Unemployment Theory (NRU)</a:t>
            </a:r>
            <a:endParaRPr lang="en-GB" altLang="en-US" sz="1200" b="1" dirty="0" smtClean="0"/>
          </a:p>
        </p:txBody>
      </p:sp>
      <p:sp>
        <p:nvSpPr>
          <p:cNvPr id="31747" name="Line 24"/>
          <p:cNvSpPr>
            <a:spLocks noChangeShapeType="1"/>
          </p:cNvSpPr>
          <p:nvPr/>
        </p:nvSpPr>
        <p:spPr bwMode="auto">
          <a:xfrm>
            <a:off x="900113" y="1341438"/>
            <a:ext cx="3175" cy="4606925"/>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8" name="Line 25"/>
          <p:cNvSpPr>
            <a:spLocks noChangeShapeType="1"/>
          </p:cNvSpPr>
          <p:nvPr/>
        </p:nvSpPr>
        <p:spPr bwMode="auto">
          <a:xfrm>
            <a:off x="903288" y="5948363"/>
            <a:ext cx="4892675"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9" name="Line 26"/>
          <p:cNvSpPr>
            <a:spLocks noChangeShapeType="1"/>
          </p:cNvSpPr>
          <p:nvPr/>
        </p:nvSpPr>
        <p:spPr bwMode="auto">
          <a:xfrm>
            <a:off x="1004887" y="3005662"/>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0" name="Text Box 28"/>
          <p:cNvSpPr txBox="1">
            <a:spLocks noChangeArrowheads="1"/>
          </p:cNvSpPr>
          <p:nvPr/>
        </p:nvSpPr>
        <p:spPr bwMode="auto">
          <a:xfrm>
            <a:off x="5724525" y="5876925"/>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NATIONAL </a:t>
            </a:r>
          </a:p>
          <a:p>
            <a:pPr algn="ctr" eaLnBrk="1" hangingPunct="1">
              <a:spcBef>
                <a:spcPct val="0"/>
              </a:spcBef>
              <a:buFontTx/>
              <a:buNone/>
            </a:pPr>
            <a:r>
              <a:rPr lang="en-GB" altLang="en-US" sz="1200">
                <a:latin typeface="Arial Narrow" pitchFamily="34" charset="0"/>
              </a:rPr>
              <a:t>INCOME</a:t>
            </a:r>
          </a:p>
        </p:txBody>
      </p:sp>
      <p:sp>
        <p:nvSpPr>
          <p:cNvPr id="31751" name="Text Box 29"/>
          <p:cNvSpPr txBox="1">
            <a:spLocks noChangeArrowheads="1"/>
          </p:cNvSpPr>
          <p:nvPr/>
        </p:nvSpPr>
        <p:spPr bwMode="auto">
          <a:xfrm>
            <a:off x="179388" y="1268413"/>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PRICE</a:t>
            </a:r>
          </a:p>
          <a:p>
            <a:pPr algn="ctr" eaLnBrk="1" hangingPunct="1">
              <a:spcBef>
                <a:spcPct val="0"/>
              </a:spcBef>
              <a:buFontTx/>
              <a:buNone/>
            </a:pPr>
            <a:r>
              <a:rPr lang="en-GB" altLang="en-US" sz="1200">
                <a:latin typeface="Arial Narrow" pitchFamily="34" charset="0"/>
              </a:rPr>
              <a:t>LEVEL</a:t>
            </a:r>
          </a:p>
        </p:txBody>
      </p:sp>
      <p:sp>
        <p:nvSpPr>
          <p:cNvPr id="31752" name="Line 30"/>
          <p:cNvSpPr>
            <a:spLocks noChangeShapeType="1"/>
          </p:cNvSpPr>
          <p:nvPr/>
        </p:nvSpPr>
        <p:spPr bwMode="auto">
          <a:xfrm flipV="1">
            <a:off x="2124075" y="2636838"/>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3" name="Text Box 31"/>
          <p:cNvSpPr txBox="1">
            <a:spLocks noChangeArrowheads="1"/>
          </p:cNvSpPr>
          <p:nvPr/>
        </p:nvSpPr>
        <p:spPr bwMode="auto">
          <a:xfrm>
            <a:off x="4716463" y="2420938"/>
            <a:ext cx="607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SRAS</a:t>
            </a:r>
            <a:r>
              <a:rPr lang="en-GB" altLang="en-US" sz="1000" dirty="0" smtClean="0">
                <a:latin typeface="Arial Narrow" pitchFamily="34" charset="0"/>
              </a:rPr>
              <a:t>1</a:t>
            </a:r>
            <a:endParaRPr lang="en-GB" altLang="en-US" sz="900" dirty="0">
              <a:latin typeface="Arial Narrow" pitchFamily="34" charset="0"/>
            </a:endParaRPr>
          </a:p>
        </p:txBody>
      </p:sp>
      <p:sp>
        <p:nvSpPr>
          <p:cNvPr id="31754" name="Text Box 32"/>
          <p:cNvSpPr txBox="1">
            <a:spLocks noChangeArrowheads="1"/>
          </p:cNvSpPr>
          <p:nvPr/>
        </p:nvSpPr>
        <p:spPr bwMode="auto">
          <a:xfrm>
            <a:off x="3455987" y="5416042"/>
            <a:ext cx="425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AD</a:t>
            </a:r>
            <a:r>
              <a:rPr lang="en-GB" altLang="en-US" sz="1000" dirty="0">
                <a:latin typeface="Arial Narrow" pitchFamily="34" charset="0"/>
              </a:rPr>
              <a:t>1</a:t>
            </a:r>
            <a:endParaRPr lang="en-GB" altLang="en-US" sz="900" dirty="0">
              <a:latin typeface="Arial Narrow" pitchFamily="34" charset="0"/>
            </a:endParaRPr>
          </a:p>
        </p:txBody>
      </p:sp>
      <p:sp>
        <p:nvSpPr>
          <p:cNvPr id="31755" name="Text Box 33"/>
          <p:cNvSpPr txBox="1">
            <a:spLocks noChangeArrowheads="1"/>
          </p:cNvSpPr>
          <p:nvPr/>
        </p:nvSpPr>
        <p:spPr bwMode="auto">
          <a:xfrm>
            <a:off x="2771775" y="19161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LRAS</a:t>
            </a:r>
          </a:p>
        </p:txBody>
      </p:sp>
      <p:sp>
        <p:nvSpPr>
          <p:cNvPr id="31756" name="Text Box 35"/>
          <p:cNvSpPr txBox="1">
            <a:spLocks noChangeArrowheads="1"/>
          </p:cNvSpPr>
          <p:nvPr/>
        </p:nvSpPr>
        <p:spPr bwMode="auto">
          <a:xfrm>
            <a:off x="2986088" y="6019800"/>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dirty="0" smtClean="0">
                <a:latin typeface="Arial" charset="0"/>
              </a:rPr>
              <a:t>Y</a:t>
            </a:r>
            <a:r>
              <a:rPr lang="en-GB" altLang="en-US" sz="1200" b="0" dirty="0" smtClean="0">
                <a:latin typeface="Arial" charset="0"/>
              </a:rPr>
              <a:t>e</a:t>
            </a:r>
            <a:endParaRPr lang="en-GB" altLang="en-US" sz="900" b="0" dirty="0">
              <a:latin typeface="Arial" charset="0"/>
            </a:endParaRPr>
          </a:p>
        </p:txBody>
      </p:sp>
      <p:sp>
        <p:nvSpPr>
          <p:cNvPr id="31757" name="Text Box 44"/>
          <p:cNvSpPr txBox="1">
            <a:spLocks noChangeArrowheads="1"/>
          </p:cNvSpPr>
          <p:nvPr/>
        </p:nvSpPr>
        <p:spPr bwMode="auto">
          <a:xfrm>
            <a:off x="3172095" y="426534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a:latin typeface="Arial" charset="0"/>
              </a:rPr>
              <a:t>A</a:t>
            </a:r>
          </a:p>
        </p:txBody>
      </p:sp>
      <p:sp>
        <p:nvSpPr>
          <p:cNvPr id="31758" name="Line 46"/>
          <p:cNvSpPr>
            <a:spLocks noChangeShapeType="1"/>
          </p:cNvSpPr>
          <p:nvPr/>
        </p:nvSpPr>
        <p:spPr bwMode="auto">
          <a:xfrm>
            <a:off x="3132138" y="2852738"/>
            <a:ext cx="0" cy="30972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Text Box 53"/>
          <p:cNvSpPr txBox="1">
            <a:spLocks noChangeArrowheads="1"/>
          </p:cNvSpPr>
          <p:nvPr/>
        </p:nvSpPr>
        <p:spPr bwMode="auto">
          <a:xfrm>
            <a:off x="5784015" y="1296549"/>
            <a:ext cx="3279929" cy="4355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dirty="0">
                <a:solidFill>
                  <a:schemeClr val="accent2"/>
                </a:solidFill>
              </a:rPr>
              <a:t>The NRU:</a:t>
            </a:r>
          </a:p>
          <a:p>
            <a:pPr eaLnBrk="1" hangingPunct="1">
              <a:spcBef>
                <a:spcPct val="0"/>
              </a:spcBef>
              <a:buFontTx/>
              <a:buNone/>
            </a:pPr>
            <a:endParaRPr lang="en-GB" altLang="en-US" sz="1400" dirty="0" smtClean="0">
              <a:solidFill>
                <a:schemeClr val="accent2"/>
              </a:solidFill>
            </a:endParaRPr>
          </a:p>
          <a:p>
            <a:pPr eaLnBrk="1" hangingPunct="1">
              <a:spcBef>
                <a:spcPct val="0"/>
              </a:spcBef>
              <a:buFontTx/>
              <a:buNone/>
            </a:pPr>
            <a:r>
              <a:rPr lang="en-GB" altLang="en-US" sz="1400" u="sng" dirty="0" smtClean="0">
                <a:solidFill>
                  <a:schemeClr val="accent2"/>
                </a:solidFill>
              </a:rPr>
              <a:t>CLASSICAL INTERPRETATION</a:t>
            </a:r>
            <a:endParaRPr lang="en-GB" altLang="en-US" sz="1400" u="sng" dirty="0">
              <a:solidFill>
                <a:schemeClr val="accent2"/>
              </a:solidFill>
            </a:endParaRPr>
          </a:p>
          <a:p>
            <a:pPr eaLnBrk="1" hangingPunct="1">
              <a:spcBef>
                <a:spcPct val="0"/>
              </a:spcBef>
              <a:buFontTx/>
              <a:buNone/>
            </a:pPr>
            <a:r>
              <a:rPr lang="en-GB" altLang="en-US" sz="1400" dirty="0" smtClean="0">
                <a:solidFill>
                  <a:schemeClr val="accent2"/>
                </a:solidFill>
              </a:rPr>
              <a:t>4.2% Unemployment - perhaps made up of…</a:t>
            </a:r>
          </a:p>
          <a:p>
            <a:pPr marL="285750" indent="-285750" eaLnBrk="1" hangingPunct="1">
              <a:spcBef>
                <a:spcPct val="0"/>
              </a:spcBef>
            </a:pPr>
            <a:r>
              <a:rPr lang="en-GB" altLang="en-US" sz="1400" dirty="0">
                <a:solidFill>
                  <a:schemeClr val="accent2"/>
                </a:solidFill>
              </a:rPr>
              <a:t>1</a:t>
            </a:r>
            <a:r>
              <a:rPr lang="en-GB" altLang="en-US" sz="1400" dirty="0" smtClean="0">
                <a:solidFill>
                  <a:schemeClr val="accent2"/>
                </a:solidFill>
              </a:rPr>
              <a:t>% </a:t>
            </a:r>
            <a:r>
              <a:rPr lang="en-GB" altLang="en-US" sz="1400" dirty="0" err="1" smtClean="0">
                <a:solidFill>
                  <a:schemeClr val="accent2"/>
                </a:solidFill>
              </a:rPr>
              <a:t>Disequilbirum</a:t>
            </a:r>
            <a:r>
              <a:rPr lang="en-GB" altLang="en-US" sz="1400" dirty="0" smtClean="0">
                <a:solidFill>
                  <a:schemeClr val="accent2"/>
                </a:solidFill>
              </a:rPr>
              <a:t> (or Cyclical/Demand Deficient) </a:t>
            </a:r>
            <a:r>
              <a:rPr lang="en-GB" altLang="en-US" sz="1100" dirty="0" smtClean="0">
                <a:solidFill>
                  <a:srgbClr val="00B050"/>
                </a:solidFill>
              </a:rPr>
              <a:t>[C to B]</a:t>
            </a:r>
          </a:p>
          <a:p>
            <a:pPr marL="285750" indent="-285750" eaLnBrk="1" hangingPunct="1">
              <a:spcBef>
                <a:spcPct val="0"/>
              </a:spcBef>
            </a:pPr>
            <a:r>
              <a:rPr lang="en-GB" altLang="en-US" sz="1400" dirty="0" smtClean="0">
                <a:solidFill>
                  <a:schemeClr val="accent2"/>
                </a:solidFill>
              </a:rPr>
              <a:t>3.2% Equilibrium </a:t>
            </a:r>
            <a:r>
              <a:rPr lang="en-GB" altLang="en-US" sz="1100" dirty="0" smtClean="0">
                <a:solidFill>
                  <a:srgbClr val="00B050"/>
                </a:solidFill>
              </a:rPr>
              <a:t>[B]</a:t>
            </a:r>
          </a:p>
          <a:p>
            <a:pPr eaLnBrk="1" hangingPunct="1">
              <a:spcBef>
                <a:spcPct val="0"/>
              </a:spcBef>
              <a:buFontTx/>
              <a:buNone/>
            </a:pPr>
            <a:endParaRPr lang="en-GB" altLang="en-US" sz="1400" dirty="0" smtClean="0">
              <a:solidFill>
                <a:schemeClr val="accent2"/>
              </a:solidFill>
            </a:endParaRPr>
          </a:p>
          <a:p>
            <a:pPr eaLnBrk="1" hangingPunct="1">
              <a:spcBef>
                <a:spcPct val="0"/>
              </a:spcBef>
              <a:buFontTx/>
              <a:buNone/>
            </a:pPr>
            <a:r>
              <a:rPr lang="en-GB" altLang="en-US" sz="1400" u="sng" dirty="0" smtClean="0">
                <a:solidFill>
                  <a:schemeClr val="accent2"/>
                </a:solidFill>
              </a:rPr>
              <a:t>KEYNESIAN INTERPRETATION</a:t>
            </a:r>
            <a:endParaRPr lang="en-GB" altLang="en-US" sz="1400" u="sng" dirty="0">
              <a:solidFill>
                <a:schemeClr val="accent2"/>
              </a:solidFill>
            </a:endParaRPr>
          </a:p>
          <a:p>
            <a:pPr eaLnBrk="1" hangingPunct="1">
              <a:spcBef>
                <a:spcPct val="0"/>
              </a:spcBef>
              <a:buFontTx/>
              <a:buNone/>
            </a:pPr>
            <a:r>
              <a:rPr lang="en-GB" altLang="en-US" sz="1400" dirty="0" smtClean="0">
                <a:solidFill>
                  <a:schemeClr val="accent2"/>
                </a:solidFill>
              </a:rPr>
              <a:t>4.2% Unemployment - perhaps made up of….</a:t>
            </a:r>
          </a:p>
          <a:p>
            <a:pPr marL="285750" indent="-285750" eaLnBrk="1" hangingPunct="1">
              <a:spcBef>
                <a:spcPct val="0"/>
              </a:spcBef>
            </a:pPr>
            <a:r>
              <a:rPr lang="en-GB" altLang="en-US" sz="1400" dirty="0" smtClean="0">
                <a:solidFill>
                  <a:schemeClr val="accent2"/>
                </a:solidFill>
              </a:rPr>
              <a:t>4.2% Disequilibrium (Real Wage/Classical </a:t>
            </a:r>
            <a:r>
              <a:rPr lang="en-GB" altLang="en-US" sz="1100" dirty="0" smtClean="0">
                <a:solidFill>
                  <a:srgbClr val="00B050"/>
                </a:solidFill>
              </a:rPr>
              <a:t>[C to A]</a:t>
            </a:r>
            <a:endParaRPr lang="en-GB" altLang="en-US" sz="1400" dirty="0" smtClean="0">
              <a:solidFill>
                <a:srgbClr val="00B050"/>
              </a:solidFill>
            </a:endParaRPr>
          </a:p>
          <a:p>
            <a:pPr marL="285750" indent="-285750" eaLnBrk="1" hangingPunct="1">
              <a:spcBef>
                <a:spcPct val="0"/>
              </a:spcBef>
            </a:pPr>
            <a:r>
              <a:rPr lang="en-GB" altLang="en-US" sz="1400" dirty="0" smtClean="0">
                <a:solidFill>
                  <a:schemeClr val="accent2"/>
                </a:solidFill>
              </a:rPr>
              <a:t>0% Equilibrium </a:t>
            </a:r>
            <a:r>
              <a:rPr lang="en-GB" altLang="en-US" sz="1100" dirty="0" smtClean="0">
                <a:solidFill>
                  <a:srgbClr val="00B050"/>
                </a:solidFill>
              </a:rPr>
              <a:t>[A]</a:t>
            </a:r>
          </a:p>
          <a:p>
            <a:pPr eaLnBrk="1" hangingPunct="1">
              <a:spcBef>
                <a:spcPct val="0"/>
              </a:spcBef>
              <a:buNone/>
            </a:pPr>
            <a:endParaRPr lang="en-GB" altLang="en-US" sz="1100" dirty="0">
              <a:solidFill>
                <a:srgbClr val="00B050"/>
              </a:solidFill>
            </a:endParaRPr>
          </a:p>
          <a:p>
            <a:pPr eaLnBrk="1" hangingPunct="1">
              <a:spcBef>
                <a:spcPct val="0"/>
              </a:spcBef>
              <a:buNone/>
            </a:pPr>
            <a:r>
              <a:rPr lang="en-GB" altLang="en-US" sz="1400" dirty="0" smtClean="0">
                <a:solidFill>
                  <a:srgbClr val="FF0000"/>
                </a:solidFill>
              </a:rPr>
              <a:t>THEREFORE with 4.2% unemployment Keynesians and </a:t>
            </a:r>
            <a:r>
              <a:rPr lang="en-GB" altLang="en-US" sz="1400" dirty="0" err="1" smtClean="0">
                <a:solidFill>
                  <a:srgbClr val="FF0000"/>
                </a:solidFill>
              </a:rPr>
              <a:t>Classicals</a:t>
            </a:r>
            <a:r>
              <a:rPr lang="en-GB" altLang="en-US" sz="1400" dirty="0" smtClean="0">
                <a:solidFill>
                  <a:srgbClr val="FF0000"/>
                </a:solidFill>
              </a:rPr>
              <a:t> are differing with their view of where we are on this AD/AS Model</a:t>
            </a:r>
            <a:endParaRPr lang="en-GB" altLang="en-US" sz="1800" dirty="0">
              <a:solidFill>
                <a:srgbClr val="FF0000"/>
              </a:solidFill>
            </a:endParaRPr>
          </a:p>
        </p:txBody>
      </p:sp>
      <p:sp>
        <p:nvSpPr>
          <p:cNvPr id="31760" name="Text Box 75"/>
          <p:cNvSpPr txBox="1">
            <a:spLocks noChangeArrowheads="1"/>
          </p:cNvSpPr>
          <p:nvPr/>
        </p:nvSpPr>
        <p:spPr bwMode="auto">
          <a:xfrm>
            <a:off x="366713" y="4221163"/>
            <a:ext cx="537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smtClean="0">
                <a:latin typeface="Arial Narrow" pitchFamily="34" charset="0"/>
              </a:rPr>
              <a:t>P/L</a:t>
            </a:r>
            <a:r>
              <a:rPr lang="en-GB" altLang="en-US" sz="1000" dirty="0">
                <a:latin typeface="Arial Narrow" pitchFamily="34" charset="0"/>
              </a:rPr>
              <a:t>2</a:t>
            </a:r>
          </a:p>
        </p:txBody>
      </p:sp>
      <p:sp>
        <p:nvSpPr>
          <p:cNvPr id="31761" name="Line 76"/>
          <p:cNvSpPr>
            <a:spLocks noChangeShapeType="1"/>
          </p:cNvSpPr>
          <p:nvPr/>
        </p:nvSpPr>
        <p:spPr bwMode="auto">
          <a:xfrm flipH="1">
            <a:off x="900113" y="4437063"/>
            <a:ext cx="22320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27"/>
          <p:cNvSpPr>
            <a:spLocks noChangeShapeType="1"/>
          </p:cNvSpPr>
          <p:nvPr/>
        </p:nvSpPr>
        <p:spPr bwMode="auto">
          <a:xfrm flipH="1" flipV="1">
            <a:off x="3132138" y="2276475"/>
            <a:ext cx="3175" cy="36718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Oval 40"/>
          <p:cNvSpPr>
            <a:spLocks noChangeArrowheads="1"/>
          </p:cNvSpPr>
          <p:nvPr/>
        </p:nvSpPr>
        <p:spPr bwMode="auto">
          <a:xfrm>
            <a:off x="3059113" y="43656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20" name="TextBox 19"/>
          <p:cNvSpPr txBox="1">
            <a:spLocks noChangeArrowheads="1"/>
          </p:cNvSpPr>
          <p:nvPr/>
        </p:nvSpPr>
        <p:spPr bwMode="auto">
          <a:xfrm>
            <a:off x="211138" y="6389132"/>
            <a:ext cx="7551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a:solidFill>
                  <a:srgbClr val="FF0000"/>
                </a:solidFill>
              </a:rPr>
              <a:t>Equilibrium Unemployment: </a:t>
            </a:r>
            <a:r>
              <a:rPr lang="en-GB" altLang="en-US" sz="1800" dirty="0" smtClean="0">
                <a:solidFill>
                  <a:srgbClr val="FF0000"/>
                </a:solidFill>
              </a:rPr>
              <a:t>Frictional and Structural for Classical Economists</a:t>
            </a:r>
            <a:endParaRPr lang="en-GB" altLang="en-US" sz="1800" dirty="0">
              <a:solidFill>
                <a:srgbClr val="FF0000"/>
              </a:solidFill>
            </a:endParaRPr>
          </a:p>
        </p:txBody>
      </p:sp>
      <p:sp>
        <p:nvSpPr>
          <p:cNvPr id="21" name="Line 26"/>
          <p:cNvSpPr>
            <a:spLocks noChangeShapeType="1"/>
          </p:cNvSpPr>
          <p:nvPr/>
        </p:nvSpPr>
        <p:spPr bwMode="auto">
          <a:xfrm>
            <a:off x="1547067" y="2817675"/>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Text Box 32"/>
          <p:cNvSpPr txBox="1">
            <a:spLocks noChangeArrowheads="1"/>
          </p:cNvSpPr>
          <p:nvPr/>
        </p:nvSpPr>
        <p:spPr bwMode="auto">
          <a:xfrm>
            <a:off x="3975100" y="5236881"/>
            <a:ext cx="437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AD</a:t>
            </a:r>
            <a:r>
              <a:rPr lang="en-GB" altLang="en-US" sz="1000" dirty="0" smtClean="0">
                <a:latin typeface="Arial Narrow" pitchFamily="34" charset="0"/>
              </a:rPr>
              <a:t>2</a:t>
            </a:r>
            <a:endParaRPr lang="en-GB" altLang="en-US" sz="900" dirty="0">
              <a:latin typeface="Arial Narrow" pitchFamily="34" charset="0"/>
            </a:endParaRPr>
          </a:p>
        </p:txBody>
      </p:sp>
      <p:sp>
        <p:nvSpPr>
          <p:cNvPr id="23" name="Line 76"/>
          <p:cNvSpPr>
            <a:spLocks noChangeShapeType="1"/>
          </p:cNvSpPr>
          <p:nvPr/>
        </p:nvSpPr>
        <p:spPr bwMode="auto">
          <a:xfrm flipH="1">
            <a:off x="2771772" y="4797150"/>
            <a:ext cx="0" cy="107977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Text Box 35"/>
          <p:cNvSpPr txBox="1">
            <a:spLocks noChangeArrowheads="1"/>
          </p:cNvSpPr>
          <p:nvPr/>
        </p:nvSpPr>
        <p:spPr bwMode="auto">
          <a:xfrm>
            <a:off x="2602703" y="6019800"/>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dirty="0" err="1" smtClean="0">
                <a:latin typeface="Arial" charset="0"/>
              </a:rPr>
              <a:t>Y</a:t>
            </a:r>
            <a:r>
              <a:rPr lang="en-GB" altLang="en-US" sz="1200" b="0" dirty="0" err="1" smtClean="0">
                <a:latin typeface="Arial" charset="0"/>
              </a:rPr>
              <a:t>d</a:t>
            </a:r>
            <a:endParaRPr lang="en-GB" altLang="en-US" sz="900" b="0" dirty="0">
              <a:latin typeface="Arial" charset="0"/>
            </a:endParaRPr>
          </a:p>
        </p:txBody>
      </p:sp>
      <p:sp>
        <p:nvSpPr>
          <p:cNvPr id="25" name="Line 30"/>
          <p:cNvSpPr>
            <a:spLocks noChangeShapeType="1"/>
          </p:cNvSpPr>
          <p:nvPr/>
        </p:nvSpPr>
        <p:spPr bwMode="auto">
          <a:xfrm flipV="1">
            <a:off x="2663824" y="2849563"/>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Text Box 31"/>
          <p:cNvSpPr txBox="1">
            <a:spLocks noChangeArrowheads="1"/>
          </p:cNvSpPr>
          <p:nvPr/>
        </p:nvSpPr>
        <p:spPr bwMode="auto">
          <a:xfrm>
            <a:off x="5256212" y="2633663"/>
            <a:ext cx="607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SRAS</a:t>
            </a:r>
            <a:r>
              <a:rPr lang="en-GB" altLang="en-US" sz="1000" dirty="0" smtClean="0">
                <a:latin typeface="Arial Narrow" pitchFamily="34" charset="0"/>
              </a:rPr>
              <a:t>2</a:t>
            </a:r>
            <a:endParaRPr lang="en-GB" altLang="en-US" sz="900" dirty="0">
              <a:latin typeface="Arial Narrow" pitchFamily="34" charset="0"/>
            </a:endParaRPr>
          </a:p>
        </p:txBody>
      </p:sp>
      <p:sp>
        <p:nvSpPr>
          <p:cNvPr id="27" name="Oval 40"/>
          <p:cNvSpPr>
            <a:spLocks noChangeArrowheads="1"/>
          </p:cNvSpPr>
          <p:nvPr/>
        </p:nvSpPr>
        <p:spPr bwMode="auto">
          <a:xfrm>
            <a:off x="3059113" y="5112262"/>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28" name="Text Box 44"/>
          <p:cNvSpPr txBox="1">
            <a:spLocks noChangeArrowheads="1"/>
          </p:cNvSpPr>
          <p:nvPr/>
        </p:nvSpPr>
        <p:spPr bwMode="auto">
          <a:xfrm>
            <a:off x="3202607" y="506264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charset="0"/>
              </a:rPr>
              <a:t>B</a:t>
            </a:r>
            <a:endParaRPr lang="en-GB" altLang="en-US" sz="1200" dirty="0">
              <a:latin typeface="Arial" charset="0"/>
            </a:endParaRPr>
          </a:p>
        </p:txBody>
      </p:sp>
      <p:sp>
        <p:nvSpPr>
          <p:cNvPr id="29" name="Line 76"/>
          <p:cNvSpPr>
            <a:spLocks noChangeShapeType="1"/>
          </p:cNvSpPr>
          <p:nvPr/>
        </p:nvSpPr>
        <p:spPr bwMode="auto">
          <a:xfrm flipH="1">
            <a:off x="973137" y="4797150"/>
            <a:ext cx="17986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Text Box 75"/>
          <p:cNvSpPr txBox="1">
            <a:spLocks noChangeArrowheads="1"/>
          </p:cNvSpPr>
          <p:nvPr/>
        </p:nvSpPr>
        <p:spPr bwMode="auto">
          <a:xfrm>
            <a:off x="369888" y="45878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a:latin typeface="Arial Narrow" pitchFamily="34" charset="0"/>
              </a:rPr>
              <a:t>P/L</a:t>
            </a:r>
            <a:r>
              <a:rPr lang="en-GB" altLang="en-US" sz="1000" dirty="0">
                <a:latin typeface="Arial Narrow" pitchFamily="34" charset="0"/>
              </a:rPr>
              <a:t>1</a:t>
            </a:r>
          </a:p>
        </p:txBody>
      </p:sp>
      <p:sp>
        <p:nvSpPr>
          <p:cNvPr id="31" name="Oval 40"/>
          <p:cNvSpPr>
            <a:spLocks noChangeArrowheads="1"/>
          </p:cNvSpPr>
          <p:nvPr/>
        </p:nvSpPr>
        <p:spPr bwMode="auto">
          <a:xfrm>
            <a:off x="2699544" y="4724918"/>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32" name="Text Box 44"/>
          <p:cNvSpPr txBox="1">
            <a:spLocks noChangeArrowheads="1"/>
          </p:cNvSpPr>
          <p:nvPr/>
        </p:nvSpPr>
        <p:spPr bwMode="auto">
          <a:xfrm>
            <a:off x="2783506" y="4677588"/>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charset="0"/>
              </a:rPr>
              <a:t>C</a:t>
            </a:r>
            <a:endParaRPr lang="en-GB" altLang="en-US" sz="1200" dirty="0">
              <a:latin typeface="Arial" charset="0"/>
            </a:endParaRPr>
          </a:p>
        </p:txBody>
      </p:sp>
    </p:spTree>
    <p:extLst>
      <p:ext uri="{BB962C8B-B14F-4D97-AF65-F5344CB8AC3E}">
        <p14:creationId xmlns:p14="http://schemas.microsoft.com/office/powerpoint/2010/main" val="1904078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91">
                                            <p:txEl>
                                              <p:pRg st="3" end="3"/>
                                            </p:txEl>
                                          </p:spTgt>
                                        </p:tgtEl>
                                        <p:attrNameLst>
                                          <p:attrName>style.visibility</p:attrName>
                                        </p:attrNameLst>
                                      </p:cBhvr>
                                      <p:to>
                                        <p:strVal val="visible"/>
                                      </p:to>
                                    </p:set>
                                    <p:animEffect transition="in" filter="box(in)">
                                      <p:cBhvr>
                                        <p:cTn id="7" dur="500"/>
                                        <p:tgtEl>
                                          <p:spTgt spid="2459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91">
                                            <p:txEl>
                                              <p:pRg st="4" end="4"/>
                                            </p:txEl>
                                          </p:spTgt>
                                        </p:tgtEl>
                                        <p:attrNameLst>
                                          <p:attrName>style.visibility</p:attrName>
                                        </p:attrNameLst>
                                      </p:cBhvr>
                                      <p:to>
                                        <p:strVal val="visible"/>
                                      </p:to>
                                    </p:set>
                                    <p:animEffect transition="in" filter="box(in)">
                                      <p:cBhvr>
                                        <p:cTn id="12" dur="500"/>
                                        <p:tgtEl>
                                          <p:spTgt spid="245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591">
                                            <p:txEl>
                                              <p:pRg st="5" end="5"/>
                                            </p:txEl>
                                          </p:spTgt>
                                        </p:tgtEl>
                                        <p:attrNameLst>
                                          <p:attrName>style.visibility</p:attrName>
                                        </p:attrNameLst>
                                      </p:cBhvr>
                                      <p:to>
                                        <p:strVal val="visible"/>
                                      </p:to>
                                    </p:set>
                                    <p:animEffect transition="in" filter="box(in)">
                                      <p:cBhvr>
                                        <p:cTn id="23" dur="500"/>
                                        <p:tgtEl>
                                          <p:spTgt spid="24591">
                                            <p:txEl>
                                              <p:pRg st="5" end="5"/>
                                            </p:txEl>
                                          </p:spTgt>
                                        </p:tgtEl>
                                      </p:cBhvr>
                                    </p:animEffect>
                                  </p:childTnLst>
                                </p:cTn>
                              </p:par>
                              <p:par>
                                <p:cTn id="24" presetID="45" presetClass="exit" presetSubtype="0" fill="hold" grpId="1" nodeType="withEffect">
                                  <p:stCondLst>
                                    <p:cond delay="0"/>
                                  </p:stCondLst>
                                  <p:childTnLst>
                                    <p:animEffect transition="out" filter="fade">
                                      <p:cBhvr>
                                        <p:cTn id="25" dur="2000"/>
                                        <p:tgtEl>
                                          <p:spTgt spid="25"/>
                                        </p:tgtEl>
                                      </p:cBhvr>
                                    </p:animEffect>
                                    <p:anim calcmode="lin" valueType="num">
                                      <p:cBhvr>
                                        <p:cTn id="26" dur="20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25"/>
                                        </p:tgtEl>
                                        <p:attrNameLst>
                                          <p:attrName>ppt_h</p:attrName>
                                        </p:attrNameLst>
                                      </p:cBhvr>
                                      <p:tavLst>
                                        <p:tav tm="0">
                                          <p:val>
                                            <p:strVal val="ppt_h"/>
                                          </p:val>
                                        </p:tav>
                                        <p:tav tm="100000">
                                          <p:val>
                                            <p:strVal val="ppt_h"/>
                                          </p:val>
                                        </p:tav>
                                      </p:tavLst>
                                    </p:anim>
                                    <p:set>
                                      <p:cBhvr>
                                        <p:cTn id="28" dur="1" fill="hold">
                                          <p:stCondLst>
                                            <p:cond delay="1999"/>
                                          </p:stCondLst>
                                        </p:cTn>
                                        <p:tgtEl>
                                          <p:spTgt spid="25"/>
                                        </p:tgtEl>
                                        <p:attrNameLst>
                                          <p:attrName>style.visibility</p:attrName>
                                        </p:attrNameLst>
                                      </p:cBhvr>
                                      <p:to>
                                        <p:strVal val="hidden"/>
                                      </p:to>
                                    </p:set>
                                  </p:childTnLst>
                                </p:cTn>
                              </p:par>
                              <p:par>
                                <p:cTn id="29" presetID="45" presetClass="exit" presetSubtype="0" fill="hold" grpId="1" nodeType="withEffect">
                                  <p:stCondLst>
                                    <p:cond delay="0"/>
                                  </p:stCondLst>
                                  <p:childTnLst>
                                    <p:animEffect transition="out" filter="fade">
                                      <p:cBhvr>
                                        <p:cTn id="30" dur="2000"/>
                                        <p:tgtEl>
                                          <p:spTgt spid="26"/>
                                        </p:tgtEl>
                                      </p:cBhvr>
                                    </p:animEffect>
                                    <p:anim calcmode="lin" valueType="num">
                                      <p:cBhvr>
                                        <p:cTn id="31" dur="20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2000"/>
                                        <p:tgtEl>
                                          <p:spTgt spid="26"/>
                                        </p:tgtEl>
                                        <p:attrNameLst>
                                          <p:attrName>ppt_h</p:attrName>
                                        </p:attrNameLst>
                                      </p:cBhvr>
                                      <p:tavLst>
                                        <p:tav tm="0">
                                          <p:val>
                                            <p:strVal val="ppt_h"/>
                                          </p:val>
                                        </p:tav>
                                        <p:tav tm="100000">
                                          <p:val>
                                            <p:strVal val="ppt_h"/>
                                          </p:val>
                                        </p:tav>
                                      </p:tavLst>
                                    </p:anim>
                                    <p:set>
                                      <p:cBhvr>
                                        <p:cTn id="33" dur="1" fill="hold">
                                          <p:stCondLst>
                                            <p:cond delay="1999"/>
                                          </p:stCondLst>
                                        </p:cTn>
                                        <p:tgtEl>
                                          <p:spTgt spid="2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4591">
                                            <p:txEl>
                                              <p:pRg st="7" end="7"/>
                                            </p:txEl>
                                          </p:spTgt>
                                        </p:tgtEl>
                                        <p:attrNameLst>
                                          <p:attrName>style.visibility</p:attrName>
                                        </p:attrNameLst>
                                      </p:cBhvr>
                                      <p:to>
                                        <p:strVal val="visible"/>
                                      </p:to>
                                    </p:set>
                                    <p:animEffect transition="in" filter="box(in)">
                                      <p:cBhvr>
                                        <p:cTn id="38" dur="500"/>
                                        <p:tgtEl>
                                          <p:spTgt spid="2459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4591">
                                            <p:txEl>
                                              <p:pRg st="8" end="8"/>
                                            </p:txEl>
                                          </p:spTgt>
                                        </p:tgtEl>
                                        <p:attrNameLst>
                                          <p:attrName>style.visibility</p:attrName>
                                        </p:attrNameLst>
                                      </p:cBhvr>
                                      <p:to>
                                        <p:strVal val="visible"/>
                                      </p:to>
                                    </p:set>
                                    <p:animEffect transition="in" filter="box(in)">
                                      <p:cBhvr>
                                        <p:cTn id="43" dur="500"/>
                                        <p:tgtEl>
                                          <p:spTgt spid="2459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591">
                                            <p:txEl>
                                              <p:pRg st="9" end="9"/>
                                            </p:txEl>
                                          </p:spTgt>
                                        </p:tgtEl>
                                        <p:attrNameLst>
                                          <p:attrName>style.visibility</p:attrName>
                                        </p:attrNameLst>
                                      </p:cBhvr>
                                      <p:to>
                                        <p:strVal val="visible"/>
                                      </p:to>
                                    </p:set>
                                    <p:animEffect transition="in" filter="box(in)">
                                      <p:cBhvr>
                                        <p:cTn id="48" dur="500"/>
                                        <p:tgtEl>
                                          <p:spTgt spid="2459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7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7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24591">
                                            <p:txEl>
                                              <p:pRg st="10" end="10"/>
                                            </p:txEl>
                                          </p:spTgt>
                                        </p:tgtEl>
                                        <p:attrNameLst>
                                          <p:attrName>style.visibility</p:attrName>
                                        </p:attrNameLst>
                                      </p:cBhvr>
                                      <p:to>
                                        <p:strVal val="visible"/>
                                      </p:to>
                                    </p:set>
                                    <p:animEffect transition="in" filter="box(in)">
                                      <p:cBhvr>
                                        <p:cTn id="65" dur="500"/>
                                        <p:tgtEl>
                                          <p:spTgt spid="24591">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24591">
                                            <p:txEl>
                                              <p:pRg st="12" end="12"/>
                                            </p:txEl>
                                          </p:spTgt>
                                        </p:tgtEl>
                                        <p:attrNameLst>
                                          <p:attrName>style.visibility</p:attrName>
                                        </p:attrNameLst>
                                      </p:cBhvr>
                                      <p:to>
                                        <p:strVal val="visible"/>
                                      </p:to>
                                    </p:set>
                                    <p:animEffect transition="in" filter="box(in)">
                                      <p:cBhvr>
                                        <p:cTn id="70" dur="500"/>
                                        <p:tgtEl>
                                          <p:spTgt spid="24591">
                                            <p:txEl>
                                              <p:pRg st="12" end="1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ox(i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p:bldP spid="31761" grpId="0" animBg="1"/>
      <p:bldP spid="20" grpId="0"/>
      <p:bldP spid="21" grpId="0" animBg="1"/>
      <p:bldP spid="22" grpId="0"/>
      <p:bldP spid="25" grpId="0" animBg="1"/>
      <p:bldP spid="25" grpId="1" animBg="1"/>
      <p:bldP spid="26" grpId="0"/>
      <p:bldP spid="26" grpId="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r>
              <a:rPr lang="en-GB" sz="4000" b="1" dirty="0" smtClean="0"/>
              <a:t>SOLVING UNEMPLOYMENT</a:t>
            </a:r>
            <a:r>
              <a:rPr lang="en-GB" sz="4000" dirty="0" smtClean="0"/>
              <a:t/>
            </a:r>
            <a:br>
              <a:rPr lang="en-GB" sz="4000" dirty="0" smtClean="0"/>
            </a:br>
            <a:r>
              <a:rPr lang="en-GB" sz="2800" b="1" dirty="0" smtClean="0">
                <a:solidFill>
                  <a:srgbClr val="FF0000"/>
                </a:solidFill>
              </a:rPr>
              <a:t>FULL EMPLOYMENT = Equilibrium Unemployment</a:t>
            </a:r>
            <a:br>
              <a:rPr lang="en-GB" sz="2800" b="1" dirty="0" smtClean="0">
                <a:solidFill>
                  <a:srgbClr val="FF0000"/>
                </a:solidFill>
              </a:rPr>
            </a:br>
            <a:r>
              <a:rPr lang="en-GB" sz="2800" b="1" dirty="0" smtClean="0">
                <a:solidFill>
                  <a:srgbClr val="FF0000"/>
                </a:solidFill>
              </a:rPr>
              <a:t>The Natural Rate of Unemployment</a:t>
            </a:r>
            <a:endParaRPr lang="en-GB" sz="2800" b="1" dirty="0">
              <a:solidFill>
                <a:srgbClr val="FF0000"/>
              </a:solidFill>
            </a:endParaRPr>
          </a:p>
        </p:txBody>
      </p:sp>
      <p:sp>
        <p:nvSpPr>
          <p:cNvPr id="3" name="Content Placeholder 2"/>
          <p:cNvSpPr>
            <a:spLocks noGrp="1"/>
          </p:cNvSpPr>
          <p:nvPr>
            <p:ph sz="half" idx="1"/>
          </p:nvPr>
        </p:nvSpPr>
        <p:spPr>
          <a:xfrm>
            <a:off x="323528" y="1916832"/>
            <a:ext cx="4038600" cy="4525963"/>
          </a:xfrm>
        </p:spPr>
        <p:txBody>
          <a:bodyPr/>
          <a:lstStyle/>
          <a:p>
            <a:r>
              <a:rPr lang="en-GB" b="1" dirty="0" smtClean="0"/>
              <a:t>Classical Economists</a:t>
            </a:r>
          </a:p>
          <a:p>
            <a:pPr marL="0" indent="0">
              <a:buNone/>
            </a:pPr>
            <a:r>
              <a:rPr lang="en-GB" dirty="0" smtClean="0"/>
              <a:t>2-3% of people are always voluntarily choosing not to work because:</a:t>
            </a:r>
          </a:p>
          <a:p>
            <a:r>
              <a:rPr lang="en-GB" sz="2400" dirty="0" smtClean="0"/>
              <a:t>Frictional: Choosing not to work so they can get a better job</a:t>
            </a:r>
          </a:p>
          <a:p>
            <a:r>
              <a:rPr lang="en-GB" sz="2400" dirty="0" smtClean="0"/>
              <a:t>Structural: Choosing not to work as they are wanting to work in the same sector or are not willing to move or retrain</a:t>
            </a:r>
          </a:p>
        </p:txBody>
      </p:sp>
      <p:sp>
        <p:nvSpPr>
          <p:cNvPr id="4" name="Content Placeholder 3"/>
          <p:cNvSpPr>
            <a:spLocks noGrp="1"/>
          </p:cNvSpPr>
          <p:nvPr>
            <p:ph sz="half" idx="2"/>
          </p:nvPr>
        </p:nvSpPr>
        <p:spPr>
          <a:xfrm>
            <a:off x="4499992" y="1916832"/>
            <a:ext cx="4464496" cy="4525963"/>
          </a:xfrm>
        </p:spPr>
        <p:txBody>
          <a:bodyPr/>
          <a:lstStyle/>
          <a:p>
            <a:r>
              <a:rPr lang="en-GB" b="1" dirty="0" smtClean="0"/>
              <a:t>Keynesian Economists</a:t>
            </a:r>
          </a:p>
          <a:p>
            <a:pPr marL="0" indent="0">
              <a:buNone/>
            </a:pPr>
            <a:r>
              <a:rPr lang="en-GB" dirty="0" smtClean="0"/>
              <a:t>0%??? - absence of involuntary unemployment</a:t>
            </a:r>
          </a:p>
          <a:p>
            <a:r>
              <a:rPr lang="en-GB" sz="2400" dirty="0" smtClean="0"/>
              <a:t>Frictional due to a lack of demand for workers; frictional time would be close to zero if enough demand.</a:t>
            </a:r>
          </a:p>
          <a:p>
            <a:r>
              <a:rPr lang="en-GB" sz="2400" dirty="0" smtClean="0"/>
              <a:t>Structural unemployment is a lack of demand for labour and is involuntary.  It should not be considered voluntary.</a:t>
            </a:r>
            <a:endParaRPr lang="en-GB" sz="2400" dirty="0"/>
          </a:p>
        </p:txBody>
      </p:sp>
    </p:spTree>
    <p:extLst>
      <p:ext uri="{BB962C8B-B14F-4D97-AF65-F5344CB8AC3E}">
        <p14:creationId xmlns:p14="http://schemas.microsoft.com/office/powerpoint/2010/main" val="2850263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2458"/>
            <a:ext cx="9144000" cy="1143000"/>
          </a:xfrm>
        </p:spPr>
        <p:txBody>
          <a:bodyPr/>
          <a:lstStyle/>
          <a:p>
            <a:pPr eaLnBrk="1" hangingPunct="1"/>
            <a:r>
              <a:rPr lang="en-GB" altLang="en-US" sz="4000" b="1" smtClean="0"/>
              <a:t>EQUILIBRIUM UNEMPLOYMENT</a:t>
            </a:r>
            <a:br>
              <a:rPr lang="en-GB" altLang="en-US" sz="4000" b="1" smtClean="0"/>
            </a:br>
            <a:r>
              <a:rPr lang="en-GB" altLang="en-US" sz="2000" b="1" smtClean="0"/>
              <a:t>The Natural Rate of Unemployment Theory</a:t>
            </a:r>
            <a:endParaRPr lang="en-GB" altLang="en-US" sz="1200" b="1" smtClean="0"/>
          </a:p>
        </p:txBody>
      </p:sp>
      <p:sp>
        <p:nvSpPr>
          <p:cNvPr id="31747" name="Line 24"/>
          <p:cNvSpPr>
            <a:spLocks noChangeShapeType="1"/>
          </p:cNvSpPr>
          <p:nvPr/>
        </p:nvSpPr>
        <p:spPr bwMode="auto">
          <a:xfrm>
            <a:off x="900113" y="1341438"/>
            <a:ext cx="3175" cy="4606925"/>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8" name="Line 25"/>
          <p:cNvSpPr>
            <a:spLocks noChangeShapeType="1"/>
          </p:cNvSpPr>
          <p:nvPr/>
        </p:nvSpPr>
        <p:spPr bwMode="auto">
          <a:xfrm>
            <a:off x="903288" y="5948363"/>
            <a:ext cx="4892675"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9" name="Line 26"/>
          <p:cNvSpPr>
            <a:spLocks noChangeShapeType="1"/>
          </p:cNvSpPr>
          <p:nvPr/>
        </p:nvSpPr>
        <p:spPr bwMode="auto">
          <a:xfrm>
            <a:off x="1403350" y="2636838"/>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0" name="Text Box 28"/>
          <p:cNvSpPr txBox="1">
            <a:spLocks noChangeArrowheads="1"/>
          </p:cNvSpPr>
          <p:nvPr/>
        </p:nvSpPr>
        <p:spPr bwMode="auto">
          <a:xfrm>
            <a:off x="5724525" y="5876925"/>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NATIONAL </a:t>
            </a:r>
          </a:p>
          <a:p>
            <a:pPr algn="ctr" eaLnBrk="1" hangingPunct="1">
              <a:spcBef>
                <a:spcPct val="0"/>
              </a:spcBef>
              <a:buFontTx/>
              <a:buNone/>
            </a:pPr>
            <a:r>
              <a:rPr lang="en-GB" altLang="en-US" sz="1200">
                <a:latin typeface="Arial Narrow" pitchFamily="34" charset="0"/>
              </a:rPr>
              <a:t>INCOME</a:t>
            </a:r>
          </a:p>
        </p:txBody>
      </p:sp>
      <p:sp>
        <p:nvSpPr>
          <p:cNvPr id="31751" name="Text Box 29"/>
          <p:cNvSpPr txBox="1">
            <a:spLocks noChangeArrowheads="1"/>
          </p:cNvSpPr>
          <p:nvPr/>
        </p:nvSpPr>
        <p:spPr bwMode="auto">
          <a:xfrm>
            <a:off x="179388" y="1268413"/>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PRICE</a:t>
            </a:r>
          </a:p>
          <a:p>
            <a:pPr algn="ctr" eaLnBrk="1" hangingPunct="1">
              <a:spcBef>
                <a:spcPct val="0"/>
              </a:spcBef>
              <a:buFontTx/>
              <a:buNone/>
            </a:pPr>
            <a:r>
              <a:rPr lang="en-GB" altLang="en-US" sz="1200">
                <a:latin typeface="Arial Narrow" pitchFamily="34" charset="0"/>
              </a:rPr>
              <a:t>LEVEL</a:t>
            </a:r>
          </a:p>
        </p:txBody>
      </p:sp>
      <p:sp>
        <p:nvSpPr>
          <p:cNvPr id="31752" name="Line 30"/>
          <p:cNvSpPr>
            <a:spLocks noChangeShapeType="1"/>
          </p:cNvSpPr>
          <p:nvPr/>
        </p:nvSpPr>
        <p:spPr bwMode="auto">
          <a:xfrm flipV="1">
            <a:off x="2124075" y="2636838"/>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3" name="Text Box 31"/>
          <p:cNvSpPr txBox="1">
            <a:spLocks noChangeArrowheads="1"/>
          </p:cNvSpPr>
          <p:nvPr/>
        </p:nvSpPr>
        <p:spPr bwMode="auto">
          <a:xfrm>
            <a:off x="4716463" y="2420938"/>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SRAS</a:t>
            </a:r>
            <a:endParaRPr lang="en-GB" altLang="en-US" sz="900">
              <a:latin typeface="Arial Narrow" pitchFamily="34" charset="0"/>
            </a:endParaRPr>
          </a:p>
        </p:txBody>
      </p:sp>
      <p:sp>
        <p:nvSpPr>
          <p:cNvPr id="31754" name="Text Box 32"/>
          <p:cNvSpPr txBox="1">
            <a:spLocks noChangeArrowheads="1"/>
          </p:cNvSpPr>
          <p:nvPr/>
        </p:nvSpPr>
        <p:spPr bwMode="auto">
          <a:xfrm>
            <a:off x="3810000" y="5084763"/>
            <a:ext cx="366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AD</a:t>
            </a:r>
            <a:endParaRPr lang="en-GB" altLang="en-US" sz="900">
              <a:latin typeface="Arial Narrow" pitchFamily="34" charset="0"/>
            </a:endParaRPr>
          </a:p>
        </p:txBody>
      </p:sp>
      <p:sp>
        <p:nvSpPr>
          <p:cNvPr id="31755" name="Text Box 33"/>
          <p:cNvSpPr txBox="1">
            <a:spLocks noChangeArrowheads="1"/>
          </p:cNvSpPr>
          <p:nvPr/>
        </p:nvSpPr>
        <p:spPr bwMode="auto">
          <a:xfrm>
            <a:off x="2771775" y="19161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LRAS</a:t>
            </a:r>
          </a:p>
        </p:txBody>
      </p:sp>
      <p:sp>
        <p:nvSpPr>
          <p:cNvPr id="31756" name="Text Box 35"/>
          <p:cNvSpPr txBox="1">
            <a:spLocks noChangeArrowheads="1"/>
          </p:cNvSpPr>
          <p:nvPr/>
        </p:nvSpPr>
        <p:spPr bwMode="auto">
          <a:xfrm>
            <a:off x="2986088" y="601980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endParaRPr lang="en-GB" altLang="en-US" sz="900" b="0">
              <a:latin typeface="Arial" charset="0"/>
            </a:endParaRPr>
          </a:p>
        </p:txBody>
      </p:sp>
      <p:sp>
        <p:nvSpPr>
          <p:cNvPr id="31757" name="Text Box 44"/>
          <p:cNvSpPr txBox="1">
            <a:spLocks noChangeArrowheads="1"/>
          </p:cNvSpPr>
          <p:nvPr/>
        </p:nvSpPr>
        <p:spPr bwMode="auto">
          <a:xfrm>
            <a:off x="3203575" y="422116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a:latin typeface="Arial" charset="0"/>
              </a:rPr>
              <a:t>A</a:t>
            </a:r>
          </a:p>
        </p:txBody>
      </p:sp>
      <p:sp>
        <p:nvSpPr>
          <p:cNvPr id="31758" name="Line 46"/>
          <p:cNvSpPr>
            <a:spLocks noChangeShapeType="1"/>
          </p:cNvSpPr>
          <p:nvPr/>
        </p:nvSpPr>
        <p:spPr bwMode="auto">
          <a:xfrm>
            <a:off x="3132138" y="2852738"/>
            <a:ext cx="0" cy="30972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Text Box 53"/>
          <p:cNvSpPr txBox="1">
            <a:spLocks noChangeArrowheads="1"/>
          </p:cNvSpPr>
          <p:nvPr/>
        </p:nvSpPr>
        <p:spPr bwMode="auto">
          <a:xfrm>
            <a:off x="6553200" y="1371600"/>
            <a:ext cx="2398713" cy="501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600">
                <a:solidFill>
                  <a:schemeClr val="accent2"/>
                </a:solidFill>
              </a:rPr>
              <a:t>The NRU:</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Point A is where everyone who wants a job has a job at the going wage rate.</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This does not mean 100% of the workforce is employed.  Classical economists would argue that there will still be elements of the workforce unemployed but they are choosing to be unemployed.</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Therefore, if we are in equilibrium anywhere on the LRAS, the economy is at full employment </a:t>
            </a:r>
          </a:p>
        </p:txBody>
      </p:sp>
      <p:sp>
        <p:nvSpPr>
          <p:cNvPr id="31760" name="Text Box 75"/>
          <p:cNvSpPr txBox="1">
            <a:spLocks noChangeArrowheads="1"/>
          </p:cNvSpPr>
          <p:nvPr/>
        </p:nvSpPr>
        <p:spPr bwMode="auto">
          <a:xfrm>
            <a:off x="250825" y="42211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latin typeface="Arial Narrow" pitchFamily="34" charset="0"/>
              </a:rPr>
              <a:t>P/L</a:t>
            </a:r>
            <a:r>
              <a:rPr lang="en-GB" altLang="en-US" sz="1000">
                <a:latin typeface="Arial Narrow" pitchFamily="34" charset="0"/>
              </a:rPr>
              <a:t>1</a:t>
            </a:r>
          </a:p>
        </p:txBody>
      </p:sp>
      <p:sp>
        <p:nvSpPr>
          <p:cNvPr id="31761" name="Line 76"/>
          <p:cNvSpPr>
            <a:spLocks noChangeShapeType="1"/>
          </p:cNvSpPr>
          <p:nvPr/>
        </p:nvSpPr>
        <p:spPr bwMode="auto">
          <a:xfrm flipH="1">
            <a:off x="900113" y="4437063"/>
            <a:ext cx="22320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27"/>
          <p:cNvSpPr>
            <a:spLocks noChangeShapeType="1"/>
          </p:cNvSpPr>
          <p:nvPr/>
        </p:nvSpPr>
        <p:spPr bwMode="auto">
          <a:xfrm flipH="1" flipV="1">
            <a:off x="3132138" y="2276475"/>
            <a:ext cx="3175" cy="36718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Oval 40"/>
          <p:cNvSpPr>
            <a:spLocks noChangeArrowheads="1"/>
          </p:cNvSpPr>
          <p:nvPr/>
        </p:nvSpPr>
        <p:spPr bwMode="auto">
          <a:xfrm>
            <a:off x="3059113" y="43656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20" name="TextBox 19"/>
          <p:cNvSpPr txBox="1">
            <a:spLocks noChangeArrowheads="1"/>
          </p:cNvSpPr>
          <p:nvPr/>
        </p:nvSpPr>
        <p:spPr bwMode="auto">
          <a:xfrm>
            <a:off x="714375" y="6357938"/>
            <a:ext cx="5243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solidFill>
                  <a:srgbClr val="FF0000"/>
                </a:solidFill>
              </a:rPr>
              <a:t>Equilibrium Unemployment: Frictional and Structural</a:t>
            </a:r>
          </a:p>
        </p:txBody>
      </p:sp>
    </p:spTree>
    <p:extLst>
      <p:ext uri="{BB962C8B-B14F-4D97-AF65-F5344CB8AC3E}">
        <p14:creationId xmlns:p14="http://schemas.microsoft.com/office/powerpoint/2010/main" val="3562415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91">
                                            <p:txEl>
                                              <p:pRg st="2" end="2"/>
                                            </p:txEl>
                                          </p:spTgt>
                                        </p:tgtEl>
                                        <p:attrNameLst>
                                          <p:attrName>style.visibility</p:attrName>
                                        </p:attrNameLst>
                                      </p:cBhvr>
                                      <p:to>
                                        <p:strVal val="visible"/>
                                      </p:to>
                                    </p:set>
                                    <p:animEffect transition="in" filter="box(in)">
                                      <p:cBhvr>
                                        <p:cTn id="7" dur="500"/>
                                        <p:tgtEl>
                                          <p:spTgt spid="245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91">
                                            <p:txEl>
                                              <p:pRg st="4" end="4"/>
                                            </p:txEl>
                                          </p:spTgt>
                                        </p:tgtEl>
                                        <p:attrNameLst>
                                          <p:attrName>style.visibility</p:attrName>
                                        </p:attrNameLst>
                                      </p:cBhvr>
                                      <p:to>
                                        <p:strVal val="visible"/>
                                      </p:to>
                                    </p:set>
                                    <p:animEffect transition="in" filter="box(in)">
                                      <p:cBhvr>
                                        <p:cTn id="12" dur="500"/>
                                        <p:tgtEl>
                                          <p:spTgt spid="2459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91">
                                            <p:txEl>
                                              <p:pRg st="6" end="6"/>
                                            </p:txEl>
                                          </p:spTgt>
                                        </p:tgtEl>
                                        <p:attrNameLst>
                                          <p:attrName>style.visibility</p:attrName>
                                        </p:attrNameLst>
                                      </p:cBhvr>
                                      <p:to>
                                        <p:strVal val="visible"/>
                                      </p:to>
                                    </p:set>
                                    <p:animEffect transition="in" filter="box(in)">
                                      <p:cBhvr>
                                        <p:cTn id="17" dur="500"/>
                                        <p:tgtEl>
                                          <p:spTgt spid="2459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2458"/>
            <a:ext cx="9144000" cy="1143000"/>
          </a:xfrm>
        </p:spPr>
        <p:txBody>
          <a:bodyPr/>
          <a:lstStyle/>
          <a:p>
            <a:pPr eaLnBrk="1" hangingPunct="1"/>
            <a:r>
              <a:rPr lang="en-GB" altLang="en-US" sz="4000" b="1" smtClean="0"/>
              <a:t>EQUILIBRIUM UNEMPLOYMENT</a:t>
            </a:r>
            <a:br>
              <a:rPr lang="en-GB" altLang="en-US" sz="4000" b="1" smtClean="0"/>
            </a:br>
            <a:r>
              <a:rPr lang="en-GB" altLang="en-US" sz="2000" b="1" smtClean="0"/>
              <a:t>The Natural Rate of Unemployment Theory</a:t>
            </a:r>
            <a:endParaRPr lang="en-GB" altLang="en-US" sz="1200" b="1" smtClean="0"/>
          </a:p>
        </p:txBody>
      </p:sp>
      <p:sp>
        <p:nvSpPr>
          <p:cNvPr id="31747" name="Line 24"/>
          <p:cNvSpPr>
            <a:spLocks noChangeShapeType="1"/>
          </p:cNvSpPr>
          <p:nvPr/>
        </p:nvSpPr>
        <p:spPr bwMode="auto">
          <a:xfrm>
            <a:off x="900113" y="1341438"/>
            <a:ext cx="3175" cy="4606925"/>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8" name="Line 25"/>
          <p:cNvSpPr>
            <a:spLocks noChangeShapeType="1"/>
          </p:cNvSpPr>
          <p:nvPr/>
        </p:nvSpPr>
        <p:spPr bwMode="auto">
          <a:xfrm>
            <a:off x="903288" y="5948363"/>
            <a:ext cx="4892675"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9" name="Line 26"/>
          <p:cNvSpPr>
            <a:spLocks noChangeShapeType="1"/>
          </p:cNvSpPr>
          <p:nvPr/>
        </p:nvSpPr>
        <p:spPr bwMode="auto">
          <a:xfrm>
            <a:off x="1403350" y="2636838"/>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0" name="Text Box 28"/>
          <p:cNvSpPr txBox="1">
            <a:spLocks noChangeArrowheads="1"/>
          </p:cNvSpPr>
          <p:nvPr/>
        </p:nvSpPr>
        <p:spPr bwMode="auto">
          <a:xfrm>
            <a:off x="5724525" y="5876925"/>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NATIONAL </a:t>
            </a:r>
          </a:p>
          <a:p>
            <a:pPr algn="ctr" eaLnBrk="1" hangingPunct="1">
              <a:spcBef>
                <a:spcPct val="0"/>
              </a:spcBef>
              <a:buFontTx/>
              <a:buNone/>
            </a:pPr>
            <a:r>
              <a:rPr lang="en-GB" altLang="en-US" sz="1200">
                <a:latin typeface="Arial Narrow" pitchFamily="34" charset="0"/>
              </a:rPr>
              <a:t>INCOME</a:t>
            </a:r>
          </a:p>
        </p:txBody>
      </p:sp>
      <p:sp>
        <p:nvSpPr>
          <p:cNvPr id="31751" name="Text Box 29"/>
          <p:cNvSpPr txBox="1">
            <a:spLocks noChangeArrowheads="1"/>
          </p:cNvSpPr>
          <p:nvPr/>
        </p:nvSpPr>
        <p:spPr bwMode="auto">
          <a:xfrm>
            <a:off x="179388" y="1268413"/>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PRICE</a:t>
            </a:r>
          </a:p>
          <a:p>
            <a:pPr algn="ctr" eaLnBrk="1" hangingPunct="1">
              <a:spcBef>
                <a:spcPct val="0"/>
              </a:spcBef>
              <a:buFontTx/>
              <a:buNone/>
            </a:pPr>
            <a:r>
              <a:rPr lang="en-GB" altLang="en-US" sz="1200">
                <a:latin typeface="Arial Narrow" pitchFamily="34" charset="0"/>
              </a:rPr>
              <a:t>LEVEL</a:t>
            </a:r>
          </a:p>
        </p:txBody>
      </p:sp>
      <p:sp>
        <p:nvSpPr>
          <p:cNvPr id="31752" name="Line 30"/>
          <p:cNvSpPr>
            <a:spLocks noChangeShapeType="1"/>
          </p:cNvSpPr>
          <p:nvPr/>
        </p:nvSpPr>
        <p:spPr bwMode="auto">
          <a:xfrm flipV="1">
            <a:off x="2124075" y="2636838"/>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3" name="Text Box 31"/>
          <p:cNvSpPr txBox="1">
            <a:spLocks noChangeArrowheads="1"/>
          </p:cNvSpPr>
          <p:nvPr/>
        </p:nvSpPr>
        <p:spPr bwMode="auto">
          <a:xfrm>
            <a:off x="4716463" y="2420938"/>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SRAS</a:t>
            </a:r>
            <a:endParaRPr lang="en-GB" altLang="en-US" sz="900">
              <a:latin typeface="Arial Narrow" pitchFamily="34" charset="0"/>
            </a:endParaRPr>
          </a:p>
        </p:txBody>
      </p:sp>
      <p:sp>
        <p:nvSpPr>
          <p:cNvPr id="31754" name="Text Box 32"/>
          <p:cNvSpPr txBox="1">
            <a:spLocks noChangeArrowheads="1"/>
          </p:cNvSpPr>
          <p:nvPr/>
        </p:nvSpPr>
        <p:spPr bwMode="auto">
          <a:xfrm>
            <a:off x="3810000" y="5084763"/>
            <a:ext cx="437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AD2</a:t>
            </a:r>
            <a:endParaRPr lang="en-GB" altLang="en-US" sz="900" dirty="0">
              <a:latin typeface="Arial Narrow" pitchFamily="34" charset="0"/>
            </a:endParaRPr>
          </a:p>
        </p:txBody>
      </p:sp>
      <p:sp>
        <p:nvSpPr>
          <p:cNvPr id="31755" name="Text Box 33"/>
          <p:cNvSpPr txBox="1">
            <a:spLocks noChangeArrowheads="1"/>
          </p:cNvSpPr>
          <p:nvPr/>
        </p:nvSpPr>
        <p:spPr bwMode="auto">
          <a:xfrm>
            <a:off x="2771775" y="19161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LRAS</a:t>
            </a:r>
          </a:p>
        </p:txBody>
      </p:sp>
      <p:sp>
        <p:nvSpPr>
          <p:cNvPr id="31756" name="Text Box 35"/>
          <p:cNvSpPr txBox="1">
            <a:spLocks noChangeArrowheads="1"/>
          </p:cNvSpPr>
          <p:nvPr/>
        </p:nvSpPr>
        <p:spPr bwMode="auto">
          <a:xfrm>
            <a:off x="2986088" y="601980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endParaRPr lang="en-GB" altLang="en-US" sz="900" b="0">
              <a:latin typeface="Arial" charset="0"/>
            </a:endParaRPr>
          </a:p>
        </p:txBody>
      </p:sp>
      <p:sp>
        <p:nvSpPr>
          <p:cNvPr id="31757" name="Text Box 44"/>
          <p:cNvSpPr txBox="1">
            <a:spLocks noChangeArrowheads="1"/>
          </p:cNvSpPr>
          <p:nvPr/>
        </p:nvSpPr>
        <p:spPr bwMode="auto">
          <a:xfrm>
            <a:off x="2717518" y="4787381"/>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dirty="0">
                <a:latin typeface="Arial" charset="0"/>
              </a:rPr>
              <a:t>A</a:t>
            </a:r>
          </a:p>
        </p:txBody>
      </p:sp>
      <p:sp>
        <p:nvSpPr>
          <p:cNvPr id="31758" name="Line 46"/>
          <p:cNvSpPr>
            <a:spLocks noChangeShapeType="1"/>
          </p:cNvSpPr>
          <p:nvPr/>
        </p:nvSpPr>
        <p:spPr bwMode="auto">
          <a:xfrm>
            <a:off x="3132138" y="2852738"/>
            <a:ext cx="0" cy="30972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Text Box 53"/>
          <p:cNvSpPr txBox="1">
            <a:spLocks noChangeArrowheads="1"/>
          </p:cNvSpPr>
          <p:nvPr/>
        </p:nvSpPr>
        <p:spPr bwMode="auto">
          <a:xfrm>
            <a:off x="6553200" y="1371600"/>
            <a:ext cx="2398713" cy="501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600">
                <a:solidFill>
                  <a:schemeClr val="accent2"/>
                </a:solidFill>
              </a:rPr>
              <a:t>The NRU:</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Point A is where everyone who wants a job has a job at the going wage rate.</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This does not mean 100% of the workforce is employed.  Classical economists would argue that there will still be elements of the workforce unemployed but they are choosing to be unemployed.</a:t>
            </a:r>
          </a:p>
          <a:p>
            <a:pPr eaLnBrk="1" hangingPunct="1">
              <a:spcBef>
                <a:spcPct val="0"/>
              </a:spcBef>
              <a:buFontTx/>
              <a:buNone/>
            </a:pPr>
            <a:endParaRPr lang="en-GB" altLang="en-US" sz="1600">
              <a:solidFill>
                <a:schemeClr val="accent2"/>
              </a:solidFill>
            </a:endParaRPr>
          </a:p>
          <a:p>
            <a:pPr eaLnBrk="1" hangingPunct="1">
              <a:spcBef>
                <a:spcPct val="0"/>
              </a:spcBef>
              <a:buFontTx/>
              <a:buNone/>
            </a:pPr>
            <a:r>
              <a:rPr lang="en-GB" altLang="en-US" sz="1600">
                <a:solidFill>
                  <a:schemeClr val="accent2"/>
                </a:solidFill>
              </a:rPr>
              <a:t>Therefore, if we are in equilibrium anywhere on the LRAS, the economy is at full employment </a:t>
            </a:r>
          </a:p>
        </p:txBody>
      </p:sp>
      <p:sp>
        <p:nvSpPr>
          <p:cNvPr id="31760" name="Text Box 75"/>
          <p:cNvSpPr txBox="1">
            <a:spLocks noChangeArrowheads="1"/>
          </p:cNvSpPr>
          <p:nvPr/>
        </p:nvSpPr>
        <p:spPr bwMode="auto">
          <a:xfrm>
            <a:off x="320353" y="456364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a:latin typeface="Arial Narrow" pitchFamily="34" charset="0"/>
              </a:rPr>
              <a:t>P/L</a:t>
            </a:r>
            <a:r>
              <a:rPr lang="en-GB" altLang="en-US" sz="1000" dirty="0">
                <a:latin typeface="Arial Narrow" pitchFamily="34" charset="0"/>
              </a:rPr>
              <a:t>1</a:t>
            </a:r>
          </a:p>
        </p:txBody>
      </p:sp>
      <p:sp>
        <p:nvSpPr>
          <p:cNvPr id="31761" name="Line 76"/>
          <p:cNvSpPr>
            <a:spLocks noChangeShapeType="1"/>
          </p:cNvSpPr>
          <p:nvPr/>
        </p:nvSpPr>
        <p:spPr bwMode="auto">
          <a:xfrm flipH="1">
            <a:off x="900113" y="4437063"/>
            <a:ext cx="22320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27"/>
          <p:cNvSpPr>
            <a:spLocks noChangeShapeType="1"/>
          </p:cNvSpPr>
          <p:nvPr/>
        </p:nvSpPr>
        <p:spPr bwMode="auto">
          <a:xfrm flipH="1" flipV="1">
            <a:off x="3132138" y="2276475"/>
            <a:ext cx="3175" cy="36718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Oval 40"/>
          <p:cNvSpPr>
            <a:spLocks noChangeArrowheads="1"/>
          </p:cNvSpPr>
          <p:nvPr/>
        </p:nvSpPr>
        <p:spPr bwMode="auto">
          <a:xfrm>
            <a:off x="2801656" y="470217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20" name="TextBox 19"/>
          <p:cNvSpPr txBox="1">
            <a:spLocks noChangeArrowheads="1"/>
          </p:cNvSpPr>
          <p:nvPr/>
        </p:nvSpPr>
        <p:spPr bwMode="auto">
          <a:xfrm>
            <a:off x="714375" y="6357938"/>
            <a:ext cx="5243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solidFill>
                  <a:srgbClr val="FF0000"/>
                </a:solidFill>
              </a:rPr>
              <a:t>Equilibrium Unemployment: Frictional and Structural</a:t>
            </a:r>
          </a:p>
        </p:txBody>
      </p:sp>
      <p:sp>
        <p:nvSpPr>
          <p:cNvPr id="21" name="Line 26"/>
          <p:cNvSpPr>
            <a:spLocks noChangeShapeType="1"/>
          </p:cNvSpPr>
          <p:nvPr/>
        </p:nvSpPr>
        <p:spPr bwMode="auto">
          <a:xfrm>
            <a:off x="1112044" y="2968745"/>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Text Box 32"/>
          <p:cNvSpPr txBox="1">
            <a:spLocks noChangeArrowheads="1"/>
          </p:cNvSpPr>
          <p:nvPr/>
        </p:nvSpPr>
        <p:spPr bwMode="auto">
          <a:xfrm>
            <a:off x="3524249" y="5410487"/>
            <a:ext cx="437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latin typeface="Arial Narrow" pitchFamily="34" charset="0"/>
              </a:rPr>
              <a:t>AD1</a:t>
            </a:r>
            <a:endParaRPr lang="en-GB" altLang="en-US" sz="900" dirty="0">
              <a:latin typeface="Arial Narrow" pitchFamily="34" charset="0"/>
            </a:endParaRPr>
          </a:p>
        </p:txBody>
      </p:sp>
      <p:sp>
        <p:nvSpPr>
          <p:cNvPr id="23" name="Oval 40"/>
          <p:cNvSpPr>
            <a:spLocks noChangeArrowheads="1"/>
          </p:cNvSpPr>
          <p:nvPr/>
        </p:nvSpPr>
        <p:spPr bwMode="auto">
          <a:xfrm>
            <a:off x="3058320" y="4364831"/>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24" name="Text Box 44"/>
          <p:cNvSpPr txBox="1">
            <a:spLocks noChangeArrowheads="1"/>
          </p:cNvSpPr>
          <p:nvPr/>
        </p:nvSpPr>
        <p:spPr bwMode="auto">
          <a:xfrm>
            <a:off x="3195340" y="4248944"/>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a:latin typeface="Arial" charset="0"/>
              </a:rPr>
              <a:t>B</a:t>
            </a:r>
          </a:p>
        </p:txBody>
      </p:sp>
      <p:sp>
        <p:nvSpPr>
          <p:cNvPr id="25" name="Line 76"/>
          <p:cNvSpPr>
            <a:spLocks noChangeShapeType="1"/>
          </p:cNvSpPr>
          <p:nvPr/>
        </p:nvSpPr>
        <p:spPr bwMode="auto">
          <a:xfrm flipH="1" flipV="1">
            <a:off x="898526" y="4731212"/>
            <a:ext cx="1899956" cy="315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Text Box 75"/>
          <p:cNvSpPr txBox="1">
            <a:spLocks noChangeArrowheads="1"/>
          </p:cNvSpPr>
          <p:nvPr/>
        </p:nvSpPr>
        <p:spPr bwMode="auto">
          <a:xfrm>
            <a:off x="321661" y="4248944"/>
            <a:ext cx="537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smtClean="0">
                <a:latin typeface="Arial Narrow" pitchFamily="34" charset="0"/>
              </a:rPr>
              <a:t>P/L</a:t>
            </a:r>
            <a:r>
              <a:rPr lang="en-GB" altLang="en-US" sz="1000" dirty="0">
                <a:latin typeface="Arial Narrow" pitchFamily="34" charset="0"/>
              </a:rPr>
              <a:t>2</a:t>
            </a:r>
          </a:p>
        </p:txBody>
      </p:sp>
    </p:spTree>
    <p:extLst>
      <p:ext uri="{BB962C8B-B14F-4D97-AF65-F5344CB8AC3E}">
        <p14:creationId xmlns:p14="http://schemas.microsoft.com/office/powerpoint/2010/main" val="1655959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91">
                                            <p:txEl>
                                              <p:pRg st="2" end="2"/>
                                            </p:txEl>
                                          </p:spTgt>
                                        </p:tgtEl>
                                        <p:attrNameLst>
                                          <p:attrName>style.visibility</p:attrName>
                                        </p:attrNameLst>
                                      </p:cBhvr>
                                      <p:to>
                                        <p:strVal val="visible"/>
                                      </p:to>
                                    </p:set>
                                    <p:animEffect transition="in" filter="box(in)">
                                      <p:cBhvr>
                                        <p:cTn id="7" dur="500"/>
                                        <p:tgtEl>
                                          <p:spTgt spid="245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91">
                                            <p:txEl>
                                              <p:pRg st="4" end="4"/>
                                            </p:txEl>
                                          </p:spTgt>
                                        </p:tgtEl>
                                        <p:attrNameLst>
                                          <p:attrName>style.visibility</p:attrName>
                                        </p:attrNameLst>
                                      </p:cBhvr>
                                      <p:to>
                                        <p:strVal val="visible"/>
                                      </p:to>
                                    </p:set>
                                    <p:animEffect transition="in" filter="box(in)">
                                      <p:cBhvr>
                                        <p:cTn id="12" dur="500"/>
                                        <p:tgtEl>
                                          <p:spTgt spid="2459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91">
                                            <p:txEl>
                                              <p:pRg st="6" end="6"/>
                                            </p:txEl>
                                          </p:spTgt>
                                        </p:tgtEl>
                                        <p:attrNameLst>
                                          <p:attrName>style.visibility</p:attrName>
                                        </p:attrNameLst>
                                      </p:cBhvr>
                                      <p:to>
                                        <p:strVal val="visible"/>
                                      </p:to>
                                    </p:set>
                                    <p:animEffect transition="in" filter="box(in)">
                                      <p:cBhvr>
                                        <p:cTn id="17" dur="500"/>
                                        <p:tgtEl>
                                          <p:spTgt spid="2459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Natural Rate of Unemployment</a:t>
            </a:r>
            <a:r>
              <a:rPr lang="en-GB" dirty="0" smtClean="0"/>
              <a:t/>
            </a:r>
            <a:br>
              <a:rPr lang="en-GB" dirty="0" smtClean="0"/>
            </a:br>
            <a:r>
              <a:rPr lang="en-GB" sz="2800" b="1" dirty="0" smtClean="0">
                <a:solidFill>
                  <a:schemeClr val="accent2"/>
                </a:solidFill>
              </a:rPr>
              <a:t>Some questions…variations in the size of the NRU</a:t>
            </a:r>
            <a:endParaRPr lang="en-GB" sz="2800" b="1" dirty="0">
              <a:solidFill>
                <a:schemeClr val="accent2"/>
              </a:solidFill>
            </a:endParaRPr>
          </a:p>
        </p:txBody>
      </p:sp>
      <p:sp>
        <p:nvSpPr>
          <p:cNvPr id="6" name="Content Placeholder 5"/>
          <p:cNvSpPr>
            <a:spLocks noGrp="1"/>
          </p:cNvSpPr>
          <p:nvPr>
            <p:ph idx="1"/>
          </p:nvPr>
        </p:nvSpPr>
        <p:spPr>
          <a:xfrm>
            <a:off x="251520" y="1556792"/>
            <a:ext cx="8640960" cy="5040560"/>
          </a:xfrm>
        </p:spPr>
        <p:txBody>
          <a:bodyPr/>
          <a:lstStyle/>
          <a:p>
            <a:pPr marL="514350" indent="-514350" eaLnBrk="1" hangingPunct="1">
              <a:spcBef>
                <a:spcPct val="0"/>
              </a:spcBef>
              <a:buFont typeface="+mj-lt"/>
              <a:buAutoNum type="arabicPeriod"/>
            </a:pPr>
            <a:r>
              <a:rPr lang="en-GB" altLang="en-US" sz="2400" b="1" dirty="0" smtClean="0"/>
              <a:t>The </a:t>
            </a:r>
            <a:r>
              <a:rPr lang="en-GB" altLang="en-US" sz="2400" b="1" dirty="0"/>
              <a:t>current UK employment rate </a:t>
            </a:r>
            <a:r>
              <a:rPr lang="en-GB" altLang="en-US" sz="2400" b="1" dirty="0" smtClean="0"/>
              <a:t>is .  </a:t>
            </a:r>
          </a:p>
          <a:p>
            <a:pPr marL="966787" lvl="1" indent="-342900" eaLnBrk="1" hangingPunct="1">
              <a:spcBef>
                <a:spcPct val="0"/>
              </a:spcBef>
            </a:pPr>
            <a:r>
              <a:rPr lang="en-GB" altLang="en-US" sz="2000" dirty="0" smtClean="0"/>
              <a:t>How many of these workers are voluntary unemployed do you think?</a:t>
            </a:r>
          </a:p>
          <a:p>
            <a:pPr marL="966787" lvl="1" indent="-342900" eaLnBrk="1" hangingPunct="1">
              <a:spcBef>
                <a:spcPct val="0"/>
              </a:spcBef>
            </a:pPr>
            <a:r>
              <a:rPr lang="en-GB" altLang="en-US" sz="2000" dirty="0" smtClean="0"/>
              <a:t>Why </a:t>
            </a:r>
            <a:r>
              <a:rPr lang="en-GB" altLang="en-US" sz="2000" dirty="0"/>
              <a:t>might Classical economists argue </a:t>
            </a:r>
            <a:r>
              <a:rPr lang="en-GB" altLang="en-US" sz="2000" dirty="0" smtClean="0"/>
              <a:t>the NRU </a:t>
            </a:r>
            <a:r>
              <a:rPr lang="en-GB" altLang="en-US" sz="2000" dirty="0"/>
              <a:t>is larger than Keynesian economists</a:t>
            </a:r>
            <a:r>
              <a:rPr lang="en-GB" altLang="en-US" sz="2000" dirty="0" smtClean="0"/>
              <a:t>?</a:t>
            </a:r>
          </a:p>
          <a:p>
            <a:pPr marL="514350" indent="-514350" eaLnBrk="1" hangingPunct="1">
              <a:spcBef>
                <a:spcPct val="0"/>
              </a:spcBef>
              <a:buFont typeface="+mj-lt"/>
              <a:buAutoNum type="arabicPeriod"/>
            </a:pPr>
            <a:r>
              <a:rPr lang="en-GB" altLang="en-US" sz="2400" b="1" dirty="0" smtClean="0"/>
              <a:t>Why might our NRU have arguably have fallen since 1979 in the UK?</a:t>
            </a:r>
          </a:p>
          <a:p>
            <a:pPr marL="914400" lvl="1" indent="-290513" eaLnBrk="1" hangingPunct="1">
              <a:spcBef>
                <a:spcPct val="0"/>
              </a:spcBef>
              <a:buFont typeface="Calibri" panose="020F0502020204030204" pitchFamily="34" charset="0"/>
              <a:buChar char="—"/>
            </a:pPr>
            <a:r>
              <a:rPr lang="en-GB" altLang="en-US" sz="2000" dirty="0" smtClean="0"/>
              <a:t>Margaret Thatcher introduced supply side reforms to remove rigidities in the labour market and discourage voluntary unemployment (Examples?)</a:t>
            </a:r>
          </a:p>
          <a:p>
            <a:pPr marL="514350" indent="-514350" eaLnBrk="1" hangingPunct="1">
              <a:spcBef>
                <a:spcPct val="0"/>
              </a:spcBef>
              <a:buFont typeface="+mj-lt"/>
              <a:buAutoNum type="arabicPeriod"/>
            </a:pPr>
            <a:r>
              <a:rPr lang="en-GB" altLang="en-US" sz="2400" b="1" dirty="0" smtClean="0"/>
              <a:t>Why might some argue that the NRU of the EU in countries such as  is larger than the NRU of the UK</a:t>
            </a:r>
          </a:p>
          <a:p>
            <a:pPr marL="914400" lvl="1" indent="-290513" eaLnBrk="1" hangingPunct="1">
              <a:spcBef>
                <a:spcPct val="0"/>
              </a:spcBef>
              <a:buFont typeface="Calibri" panose="020F0502020204030204" pitchFamily="34" charset="0"/>
              <a:buChar char="―"/>
            </a:pPr>
            <a:r>
              <a:rPr lang="en-GB" altLang="en-US" sz="2000" dirty="0" smtClean="0"/>
              <a:t>Flexible labour markets?</a:t>
            </a:r>
          </a:p>
          <a:p>
            <a:pPr marL="514350" indent="-514350" eaLnBrk="1" hangingPunct="1">
              <a:spcBef>
                <a:spcPct val="0"/>
              </a:spcBef>
              <a:buFont typeface="+mj-lt"/>
              <a:buAutoNum type="arabicPeriod"/>
            </a:pPr>
            <a:r>
              <a:rPr lang="en-GB" altLang="en-US" sz="2400" b="1" dirty="0" smtClean="0"/>
              <a:t>What are problems with the NRU as a concept?</a:t>
            </a:r>
          </a:p>
          <a:p>
            <a:pPr marL="987425" lvl="2" indent="-363538" eaLnBrk="1" hangingPunct="1">
              <a:spcBef>
                <a:spcPct val="0"/>
              </a:spcBef>
              <a:buFont typeface="Calibri" panose="020F0502020204030204" pitchFamily="34" charset="0"/>
              <a:buChar char="—"/>
            </a:pPr>
            <a:r>
              <a:rPr lang="en-GB" altLang="en-US" sz="2000" dirty="0" smtClean="0"/>
              <a:t>How do you measure it?  Subjective! Who is voluntary and who is involuntary?</a:t>
            </a:r>
          </a:p>
          <a:p>
            <a:endParaRPr lang="en-GB" sz="2400" dirty="0"/>
          </a:p>
        </p:txBody>
      </p:sp>
    </p:spTree>
    <p:extLst>
      <p:ext uri="{BB962C8B-B14F-4D97-AF65-F5344CB8AC3E}">
        <p14:creationId xmlns:p14="http://schemas.microsoft.com/office/powerpoint/2010/main" val="3601795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EXTRA QUESTIONS</a:t>
            </a:r>
            <a:br>
              <a:rPr lang="en-US" b="1" dirty="0" smtClean="0"/>
            </a:br>
            <a:r>
              <a:rPr lang="en-US" sz="3200" b="1" dirty="0" smtClean="0"/>
              <a:t>Without notes…</a:t>
            </a:r>
            <a:endParaRPr lang="en-US" sz="3200" b="1" dirty="0"/>
          </a:p>
        </p:txBody>
      </p:sp>
      <p:sp>
        <p:nvSpPr>
          <p:cNvPr id="3" name="Content Placeholder 2"/>
          <p:cNvSpPr>
            <a:spLocks noGrp="1"/>
          </p:cNvSpPr>
          <p:nvPr>
            <p:ph idx="1"/>
          </p:nvPr>
        </p:nvSpPr>
        <p:spPr>
          <a:xfrm>
            <a:off x="457200" y="1600200"/>
            <a:ext cx="8229600" cy="5069160"/>
          </a:xfrm>
        </p:spPr>
        <p:txBody>
          <a:bodyPr/>
          <a:lstStyle/>
          <a:p>
            <a:pPr marL="514350" indent="-514350">
              <a:buFont typeface="+mj-lt"/>
              <a:buAutoNum type="arabicPeriod"/>
            </a:pPr>
            <a:r>
              <a:rPr lang="en-US" sz="2800" dirty="0" smtClean="0"/>
              <a:t>Using macro analysis, explain how a Classical economist would </a:t>
            </a:r>
            <a:r>
              <a:rPr lang="en-US" sz="2800" dirty="0" err="1" smtClean="0"/>
              <a:t>theorise</a:t>
            </a:r>
            <a:r>
              <a:rPr lang="en-US" sz="2800" dirty="0" smtClean="0"/>
              <a:t> about why there is prolonged unemployment in a recession?  What would they advise the Government to do?</a:t>
            </a:r>
          </a:p>
          <a:p>
            <a:pPr marL="514350" indent="-514350">
              <a:buFont typeface="+mj-lt"/>
              <a:buAutoNum type="arabicPeriod"/>
            </a:pPr>
            <a:r>
              <a:rPr lang="en-US" sz="2800" dirty="0"/>
              <a:t>Using macro analysis, explain how a </a:t>
            </a:r>
            <a:r>
              <a:rPr lang="en-US" sz="2800" dirty="0" smtClean="0"/>
              <a:t>Keynesian economist </a:t>
            </a:r>
            <a:r>
              <a:rPr lang="en-US" sz="2800" dirty="0"/>
              <a:t>would </a:t>
            </a:r>
            <a:r>
              <a:rPr lang="en-US" sz="2800" dirty="0" err="1"/>
              <a:t>theorise</a:t>
            </a:r>
            <a:r>
              <a:rPr lang="en-US" sz="2800" dirty="0"/>
              <a:t> about why there is prolonged unemployment in a recession?  What would they advise the Government to do</a:t>
            </a:r>
            <a:r>
              <a:rPr lang="en-US" sz="2800" dirty="0" smtClean="0"/>
              <a:t>?</a:t>
            </a:r>
          </a:p>
          <a:p>
            <a:pPr marL="514350" indent="-514350">
              <a:buFont typeface="+mj-lt"/>
              <a:buAutoNum type="arabicPeriod"/>
            </a:pPr>
            <a:r>
              <a:rPr lang="en-US" sz="2800" dirty="0" smtClean="0"/>
              <a:t>Define the Natural Rate of Unemployment Theory?</a:t>
            </a:r>
            <a:endParaRPr lang="en-US" sz="2800" dirty="0"/>
          </a:p>
          <a:p>
            <a:endParaRPr lang="en-US" sz="2800" dirty="0"/>
          </a:p>
        </p:txBody>
      </p:sp>
    </p:spTree>
    <p:extLst>
      <p:ext uri="{BB962C8B-B14F-4D97-AF65-F5344CB8AC3E}">
        <p14:creationId xmlns:p14="http://schemas.microsoft.com/office/powerpoint/2010/main" val="317972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AD/AS RECAP and Unemployment</a:t>
            </a:r>
            <a:endParaRPr lang="en-US" b="1" dirty="0"/>
          </a:p>
        </p:txBody>
      </p:sp>
      <p:sp>
        <p:nvSpPr>
          <p:cNvPr id="3" name="Content Placeholder 2"/>
          <p:cNvSpPr>
            <a:spLocks noGrp="1"/>
          </p:cNvSpPr>
          <p:nvPr>
            <p:ph idx="1"/>
          </p:nvPr>
        </p:nvSpPr>
        <p:spPr/>
        <p:txBody>
          <a:bodyPr/>
          <a:lstStyle/>
          <a:p>
            <a:r>
              <a:rPr lang="en-US" dirty="0" smtClean="0"/>
              <a:t>1930’s Recession and the Birth of Macro</a:t>
            </a:r>
          </a:p>
          <a:p>
            <a:r>
              <a:rPr lang="en-US" dirty="0" smtClean="0"/>
              <a:t>What is unemployment?</a:t>
            </a:r>
          </a:p>
          <a:p>
            <a:r>
              <a:rPr lang="en-US" dirty="0" smtClean="0"/>
              <a:t>Causes of Unemployment</a:t>
            </a:r>
          </a:p>
          <a:p>
            <a:pPr lvl="1"/>
            <a:r>
              <a:rPr lang="en-US" dirty="0" smtClean="0"/>
              <a:t>Disequilibrium Unemployment debate</a:t>
            </a:r>
          </a:p>
          <a:p>
            <a:pPr lvl="1"/>
            <a:r>
              <a:rPr lang="en-US" dirty="0" smtClean="0"/>
              <a:t>Equilibrium Unemployment debate</a:t>
            </a:r>
            <a:endParaRPr lang="en-US" dirty="0"/>
          </a:p>
        </p:txBody>
      </p:sp>
    </p:spTree>
    <p:extLst>
      <p:ext uri="{BB962C8B-B14F-4D97-AF65-F5344CB8AC3E}">
        <p14:creationId xmlns:p14="http://schemas.microsoft.com/office/powerpoint/2010/main" val="74993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90</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22111803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3" name="Content Placeholder 2"/>
          <p:cNvSpPr>
            <a:spLocks noGrp="1"/>
          </p:cNvSpPr>
          <p:nvPr>
            <p:ph idx="1"/>
          </p:nvPr>
        </p:nvSpPr>
        <p:spPr/>
        <p:txBody>
          <a:bodyPr/>
          <a:lstStyle/>
          <a:p>
            <a:pPr marL="514350" indent="-514350">
              <a:buAutoNum type="arabicParenBoth"/>
            </a:pPr>
            <a:r>
              <a:rPr lang="en-GB" sz="2800" b="1" dirty="0" smtClean="0"/>
              <a:t> Causes of Inflation</a:t>
            </a:r>
          </a:p>
          <a:p>
            <a:pPr marL="914400" lvl="1" indent="-288925"/>
            <a:r>
              <a:rPr lang="en-GB" sz="2400" dirty="0" smtClean="0"/>
              <a:t>Keynesian Theory: Cost Push .v. Demand Pull</a:t>
            </a:r>
          </a:p>
          <a:p>
            <a:pPr marL="914400" lvl="1" indent="-288925"/>
            <a:r>
              <a:rPr lang="en-GB" sz="2400" dirty="0" smtClean="0"/>
              <a:t>Wage Spiral: Downfall of Keynesianism Theory of Unemployment?</a:t>
            </a:r>
          </a:p>
          <a:p>
            <a:pPr marL="914400" lvl="1" indent="-288925"/>
            <a:r>
              <a:rPr lang="en-GB" sz="2400" dirty="0" smtClean="0"/>
              <a:t>New Classical Theories: Monetarism and Expectations</a:t>
            </a:r>
          </a:p>
          <a:p>
            <a:pPr marL="514350" indent="-514350">
              <a:buAutoNum type="arabicParenBoth"/>
            </a:pPr>
            <a:r>
              <a:rPr lang="en-GB" sz="2800" b="1" dirty="0" smtClean="0"/>
              <a:t> Summary of AD/AS Analysis with Unemployment and Inflation</a:t>
            </a:r>
          </a:p>
          <a:p>
            <a:pPr marL="914400" lvl="1" indent="-514350">
              <a:buFont typeface="Calibri" panose="020F0502020204030204" pitchFamily="34" charset="0"/>
              <a:buChar char="—"/>
            </a:pPr>
            <a:r>
              <a:rPr lang="en-GB" sz="2400" dirty="0" smtClean="0"/>
              <a:t>1930’s: Prolonged Unemployment (solutions?)</a:t>
            </a:r>
          </a:p>
          <a:p>
            <a:pPr marL="914400" lvl="1" indent="-514350">
              <a:buFont typeface="Calibri" panose="020F0502020204030204" pitchFamily="34" charset="0"/>
              <a:buChar char="—"/>
            </a:pPr>
            <a:r>
              <a:rPr lang="en-GB" sz="2400" dirty="0" smtClean="0"/>
              <a:t>1940’s-60’s: Full Employment (solutions?)</a:t>
            </a:r>
          </a:p>
          <a:p>
            <a:pPr marL="914400" lvl="1" indent="-514350">
              <a:buFont typeface="Calibri" panose="020F0502020204030204" pitchFamily="34" charset="0"/>
              <a:buChar char="—"/>
            </a:pPr>
            <a:r>
              <a:rPr lang="en-GB" sz="2400" dirty="0" smtClean="0"/>
              <a:t>1970’s: Excessive Inflation (solutions?)</a:t>
            </a:r>
          </a:p>
        </p:txBody>
      </p:sp>
    </p:spTree>
    <p:extLst>
      <p:ext uri="{BB962C8B-B14F-4D97-AF65-F5344CB8AC3E}">
        <p14:creationId xmlns:p14="http://schemas.microsoft.com/office/powerpoint/2010/main" val="8370635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9262"/>
            <a:ext cx="9144000" cy="5257800"/>
          </a:xfrm>
        </p:spPr>
        <p:txBody>
          <a:bodyPr/>
          <a:lstStyle/>
          <a:p>
            <a:r>
              <a:rPr lang="en-US" sz="1600" b="1" dirty="0" smtClean="0"/>
              <a:t>TASK1 – Analysis Basics of the Causes of Inflation: </a:t>
            </a:r>
            <a:r>
              <a:rPr lang="en-US" sz="1600" dirty="0" smtClean="0"/>
              <a:t>Assess each others answers in threes on the PREP homework for demand pull and cost push inflation.  Have you all got the same answer and do you understand the definitions and analysis of these two concepts?  If not, try and work out which is the correct answer.  If you are have the same answer, make sure you can each explain it fully if asked</a:t>
            </a:r>
          </a:p>
          <a:p>
            <a:r>
              <a:rPr lang="en-US" sz="1600" b="1" dirty="0" smtClean="0"/>
              <a:t>TASK 2 – Applying the analysis of Causes of inflation to questions: </a:t>
            </a:r>
            <a:r>
              <a:rPr lang="en-US" sz="1600" dirty="0" smtClean="0"/>
              <a:t>For each question, draw a diagram and explain why the scenario has led to inflation </a:t>
            </a:r>
            <a:r>
              <a:rPr lang="en-US" sz="1100" b="1" i="1" dirty="0" smtClean="0">
                <a:solidFill>
                  <a:schemeClr val="accent2"/>
                </a:solidFill>
              </a:rPr>
              <a:t>(remember this explanation is ‘analysis’ and you will get marked on your ‘chains of logic’)</a:t>
            </a:r>
          </a:p>
          <a:p>
            <a:pPr lvl="1">
              <a:buFont typeface="+mj-lt"/>
              <a:buAutoNum type="arabicPeriod"/>
            </a:pPr>
            <a:r>
              <a:rPr lang="en-US" sz="1400" b="1" dirty="0"/>
              <a:t>In 1973 and 1981, inflation was at some of the highest is it has been in the UK for 100 </a:t>
            </a:r>
            <a:r>
              <a:rPr lang="en-US" sz="1400" b="1" dirty="0" smtClean="0"/>
              <a:t>years (in 1973 it approached 26%.  </a:t>
            </a:r>
            <a:r>
              <a:rPr lang="en-US" sz="1400" b="1" dirty="0"/>
              <a:t>At the time, OPEC (an </a:t>
            </a:r>
            <a:r>
              <a:rPr lang="en-US" sz="1400" b="1" dirty="0" err="1"/>
              <a:t>organisation</a:t>
            </a:r>
            <a:r>
              <a:rPr lang="en-US" sz="1400" b="1" dirty="0"/>
              <a:t> of petroleum exporting countries like Venezuela and Saudi Arabia) all agreed to raise the price of crude oil by restricting supply.  Why would this cause inflation to rise?</a:t>
            </a:r>
          </a:p>
          <a:p>
            <a:pPr lvl="1">
              <a:buFont typeface="+mj-lt"/>
              <a:buAutoNum type="arabicPeriod"/>
            </a:pPr>
            <a:r>
              <a:rPr lang="en-US" sz="1400" b="1" dirty="0" smtClean="0"/>
              <a:t>Donald Trump has instigated tax cuts in January 2018, explain why inflation may rise in the UK as a result?</a:t>
            </a:r>
          </a:p>
          <a:p>
            <a:pPr lvl="1">
              <a:buFont typeface="+mj-lt"/>
              <a:buAutoNum type="arabicPeriod"/>
            </a:pPr>
            <a:r>
              <a:rPr lang="en-US" sz="1400" b="1" dirty="0" smtClean="0"/>
              <a:t>Inflation in the UK from the latest data suggested it was at 3.1% which is above the inflation target set by the Bank of England.  Using your current affairs knowledge, explain why inflation is risen in the UK in the past year.</a:t>
            </a:r>
          </a:p>
          <a:p>
            <a:r>
              <a:rPr lang="en-US" sz="1600" b="1" dirty="0" smtClean="0"/>
              <a:t>TASK 3 – Policy conflict analysis: </a:t>
            </a:r>
            <a:r>
              <a:rPr lang="en-US" sz="1600" dirty="0" smtClean="0"/>
              <a:t>As we have seen,</a:t>
            </a:r>
            <a:r>
              <a:rPr lang="en-US" sz="1600" b="1" dirty="0" smtClean="0"/>
              <a:t> </a:t>
            </a:r>
            <a:r>
              <a:rPr lang="en-US" sz="1600" dirty="0" smtClean="0"/>
              <a:t>Keynesians advocate increasing Government spending in a recession to stimulate AD and reduce unemployment.  Classical economists argue this will just lead to inflation and that in the end all a Government will do by stimulating AD is to not increase GDP and just increase inflation?  Draw a diagram to help explain this. </a:t>
            </a:r>
          </a:p>
          <a:p>
            <a:r>
              <a:rPr lang="en-US" sz="1600" b="1" dirty="0" smtClean="0"/>
              <a:t>TASK 4: </a:t>
            </a:r>
            <a:r>
              <a:rPr lang="en-US" sz="1600" dirty="0" smtClean="0"/>
              <a:t>Look at the two macroeconomic diagrams below (on next PP slide).  Which do you think is the ‘Keynesian model’ and which do you think is the ‘Classical model’?  Explain why you think this.</a:t>
            </a:r>
          </a:p>
        </p:txBody>
      </p:sp>
      <p:sp>
        <p:nvSpPr>
          <p:cNvPr id="4" name="Title 1"/>
          <p:cNvSpPr txBox="1">
            <a:spLocks/>
          </p:cNvSpPr>
          <p:nvPr/>
        </p:nvSpPr>
        <p:spPr bwMode="auto">
          <a:xfrm>
            <a:off x="611560" y="2606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Calibri"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Calibri" pitchFamily="-111" charset="0"/>
              </a:defRPr>
            </a:lvl6pPr>
            <a:lvl7pPr marL="914400" algn="ctr" rtl="0" fontAlgn="base">
              <a:spcBef>
                <a:spcPct val="0"/>
              </a:spcBef>
              <a:spcAft>
                <a:spcPct val="0"/>
              </a:spcAft>
              <a:defRPr sz="4400">
                <a:solidFill>
                  <a:schemeClr val="tx2"/>
                </a:solidFill>
                <a:latin typeface="Calibri" pitchFamily="-111" charset="0"/>
              </a:defRPr>
            </a:lvl7pPr>
            <a:lvl8pPr marL="1371600" algn="ctr" rtl="0" fontAlgn="base">
              <a:spcBef>
                <a:spcPct val="0"/>
              </a:spcBef>
              <a:spcAft>
                <a:spcPct val="0"/>
              </a:spcAft>
              <a:defRPr sz="4400">
                <a:solidFill>
                  <a:schemeClr val="tx2"/>
                </a:solidFill>
                <a:latin typeface="Calibri" pitchFamily="-111" charset="0"/>
              </a:defRPr>
            </a:lvl8pPr>
            <a:lvl9pPr marL="1828800" algn="ctr" rtl="0" fontAlgn="base">
              <a:spcBef>
                <a:spcPct val="0"/>
              </a:spcBef>
              <a:spcAft>
                <a:spcPct val="0"/>
              </a:spcAft>
              <a:defRPr sz="4400">
                <a:solidFill>
                  <a:schemeClr val="tx2"/>
                </a:solidFill>
                <a:latin typeface="Calibri" pitchFamily="-111" charset="0"/>
              </a:defRPr>
            </a:lvl9pPr>
          </a:lstStyle>
          <a:p>
            <a:r>
              <a:rPr lang="en-US" sz="3600" b="1" dirty="0" smtClean="0"/>
              <a:t>RWS 17 (MACRO): Philips Curve Analysis</a:t>
            </a:r>
            <a:r>
              <a:rPr lang="en-US" sz="3600" dirty="0" smtClean="0"/>
              <a:t/>
            </a:r>
            <a:br>
              <a:rPr lang="en-US" sz="3600" dirty="0" smtClean="0"/>
            </a:br>
            <a:r>
              <a:rPr lang="en-US" sz="2400" b="1" dirty="0" smtClean="0">
                <a:solidFill>
                  <a:srgbClr val="FF0000"/>
                </a:solidFill>
              </a:rPr>
              <a:t>Causes of inflation, solving unemployment and policy conflicts: The Wage Spiral</a:t>
            </a:r>
            <a:endParaRPr lang="en-US" sz="2400" b="1" dirty="0">
              <a:solidFill>
                <a:srgbClr val="FF0000"/>
              </a:solidFill>
            </a:endParaRPr>
          </a:p>
        </p:txBody>
      </p:sp>
    </p:spTree>
    <p:extLst>
      <p:ext uri="{BB962C8B-B14F-4D97-AF65-F5344CB8AC3E}">
        <p14:creationId xmlns:p14="http://schemas.microsoft.com/office/powerpoint/2010/main" val="19394266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86"/>
          <p:cNvGrpSpPr>
            <a:grpSpLocks/>
          </p:cNvGrpSpPr>
          <p:nvPr/>
        </p:nvGrpSpPr>
        <p:grpSpPr bwMode="auto">
          <a:xfrm>
            <a:off x="611560" y="1196752"/>
            <a:ext cx="3197625" cy="3001265"/>
            <a:chOff x="172" y="1205"/>
            <a:chExt cx="1888" cy="1845"/>
          </a:xfrm>
        </p:grpSpPr>
        <p:sp>
          <p:nvSpPr>
            <p:cNvPr id="5" name="Text Box 5"/>
            <p:cNvSpPr txBox="1">
              <a:spLocks noChangeArrowheads="1"/>
            </p:cNvSpPr>
            <p:nvPr/>
          </p:nvSpPr>
          <p:spPr bwMode="auto">
            <a:xfrm>
              <a:off x="172" y="2090"/>
              <a:ext cx="319"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Arial Narrow" panose="020B0606020202030204" pitchFamily="34" charset="0"/>
                </a:rPr>
                <a:t>P/L</a:t>
              </a:r>
              <a:r>
                <a:rPr lang="en-GB" altLang="en-US" sz="1050" dirty="0">
                  <a:latin typeface="Arial Narrow" panose="020B0606020202030204" pitchFamily="34" charset="0"/>
                </a:rPr>
                <a:t>1</a:t>
              </a:r>
              <a:endParaRPr lang="en-GB" altLang="en-US" b="1" dirty="0">
                <a:latin typeface="Arial Narrow" panose="020B0606020202030204" pitchFamily="34" charset="0"/>
              </a:endParaRPr>
            </a:p>
          </p:txBody>
        </p:sp>
        <p:sp>
          <p:nvSpPr>
            <p:cNvPr id="6" name="Text Box 7"/>
            <p:cNvSpPr txBox="1">
              <a:spLocks noChangeArrowheads="1"/>
            </p:cNvSpPr>
            <p:nvPr/>
          </p:nvSpPr>
          <p:spPr bwMode="auto">
            <a:xfrm>
              <a:off x="1252" y="2795"/>
              <a:ext cx="19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100" dirty="0">
                  <a:latin typeface="Arial Narrow" panose="020B0606020202030204" pitchFamily="34" charset="0"/>
                </a:rPr>
                <a:t>Y</a:t>
              </a:r>
            </a:p>
          </p:txBody>
        </p:sp>
        <p:sp>
          <p:nvSpPr>
            <p:cNvPr id="7" name="Line 10"/>
            <p:cNvSpPr>
              <a:spLocks noChangeShapeType="1"/>
            </p:cNvSpPr>
            <p:nvPr/>
          </p:nvSpPr>
          <p:spPr bwMode="auto">
            <a:xfrm flipH="1" flipV="1">
              <a:off x="474" y="2188"/>
              <a:ext cx="68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8" name="Line 11"/>
            <p:cNvSpPr>
              <a:spLocks noChangeShapeType="1"/>
            </p:cNvSpPr>
            <p:nvPr/>
          </p:nvSpPr>
          <p:spPr bwMode="auto">
            <a:xfrm flipH="1">
              <a:off x="1160" y="2187"/>
              <a:ext cx="5" cy="6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9" name="Line 12"/>
            <p:cNvSpPr>
              <a:spLocks noChangeShapeType="1"/>
            </p:cNvSpPr>
            <p:nvPr/>
          </p:nvSpPr>
          <p:spPr bwMode="auto">
            <a:xfrm>
              <a:off x="1330" y="1465"/>
              <a:ext cx="0" cy="1321"/>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0" name="Text Box 13"/>
            <p:cNvSpPr txBox="1">
              <a:spLocks noChangeArrowheads="1"/>
            </p:cNvSpPr>
            <p:nvPr/>
          </p:nvSpPr>
          <p:spPr bwMode="auto">
            <a:xfrm>
              <a:off x="1163" y="1205"/>
              <a:ext cx="31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latin typeface="Arial Narrow" panose="020B0606020202030204" pitchFamily="34" charset="0"/>
                </a:rPr>
                <a:t>LRAS</a:t>
              </a:r>
              <a:endParaRPr lang="en-GB" altLang="en-US" sz="1200" dirty="0">
                <a:latin typeface="Arial Narrow" panose="020B0606020202030204" pitchFamily="34" charset="0"/>
              </a:endParaRPr>
            </a:p>
          </p:txBody>
        </p:sp>
        <p:sp>
          <p:nvSpPr>
            <p:cNvPr id="11" name="Text Box 14"/>
            <p:cNvSpPr txBox="1">
              <a:spLocks noChangeArrowheads="1"/>
            </p:cNvSpPr>
            <p:nvPr/>
          </p:nvSpPr>
          <p:spPr bwMode="auto">
            <a:xfrm>
              <a:off x="1663" y="1659"/>
              <a:ext cx="3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a:latin typeface="Arial Narrow" panose="020B0606020202030204" pitchFamily="34" charset="0"/>
                </a:rPr>
                <a:t>SRAS</a:t>
              </a:r>
            </a:p>
          </p:txBody>
        </p:sp>
        <p:sp>
          <p:nvSpPr>
            <p:cNvPr id="12" name="Line 15"/>
            <p:cNvSpPr>
              <a:spLocks noChangeShapeType="1"/>
            </p:cNvSpPr>
            <p:nvPr/>
          </p:nvSpPr>
          <p:spPr bwMode="auto">
            <a:xfrm flipV="1">
              <a:off x="602" y="1738"/>
              <a:ext cx="1099" cy="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3" name="Text Box 17"/>
            <p:cNvSpPr txBox="1">
              <a:spLocks noChangeArrowheads="1"/>
            </p:cNvSpPr>
            <p:nvPr/>
          </p:nvSpPr>
          <p:spPr bwMode="auto">
            <a:xfrm>
              <a:off x="1610" y="2840"/>
              <a:ext cx="450" cy="1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latin typeface="Arial Narrow" panose="020B0606020202030204" pitchFamily="34" charset="0"/>
                </a:rPr>
                <a:t>Real GDP</a:t>
              </a:r>
            </a:p>
          </p:txBody>
        </p:sp>
        <p:sp>
          <p:nvSpPr>
            <p:cNvPr id="14"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5" name="Line 19"/>
            <p:cNvSpPr>
              <a:spLocks noChangeShapeType="1"/>
            </p:cNvSpPr>
            <p:nvPr/>
          </p:nvSpPr>
          <p:spPr bwMode="auto">
            <a:xfrm>
              <a:off x="625" y="1644"/>
              <a:ext cx="982" cy="9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6" name="Text Box 20"/>
            <p:cNvSpPr txBox="1">
              <a:spLocks noChangeArrowheads="1"/>
            </p:cNvSpPr>
            <p:nvPr/>
          </p:nvSpPr>
          <p:spPr bwMode="auto">
            <a:xfrm>
              <a:off x="1565" y="2584"/>
              <a:ext cx="2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latin typeface="Arial Narrow" panose="020B0606020202030204" pitchFamily="34" charset="0"/>
                </a:rPr>
                <a:t>AD</a:t>
              </a:r>
              <a:r>
                <a:rPr lang="en-GB" altLang="en-US" sz="900">
                  <a:latin typeface="Arial Narrow" panose="020B0606020202030204" pitchFamily="34" charset="0"/>
                </a:rPr>
                <a:t>1</a:t>
              </a:r>
              <a:endParaRPr lang="en-GB" altLang="en-US" sz="675">
                <a:latin typeface="Arial Narrow" panose="020B0606020202030204" pitchFamily="34" charset="0"/>
              </a:endParaRPr>
            </a:p>
          </p:txBody>
        </p:sp>
        <p:sp>
          <p:nvSpPr>
            <p:cNvPr id="17"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8" name="Text Box 22"/>
            <p:cNvSpPr txBox="1">
              <a:spLocks noChangeArrowheads="1"/>
            </p:cNvSpPr>
            <p:nvPr/>
          </p:nvSpPr>
          <p:spPr bwMode="auto">
            <a:xfrm>
              <a:off x="1085" y="2797"/>
              <a:ext cx="2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Arial Narrow" panose="020B0606020202030204" pitchFamily="34" charset="0"/>
                </a:rPr>
                <a:t>Y</a:t>
              </a:r>
              <a:r>
                <a:rPr lang="en-GB" altLang="en-US" sz="1050">
                  <a:latin typeface="Arial Narrow" panose="020B0606020202030204" pitchFamily="34" charset="0"/>
                </a:rPr>
                <a:t>1</a:t>
              </a:r>
              <a:endParaRPr lang="en-GB" altLang="en-US" b="1">
                <a:latin typeface="Arial Narrow" panose="020B0606020202030204" pitchFamily="34" charset="0"/>
              </a:endParaRPr>
            </a:p>
          </p:txBody>
        </p:sp>
        <p:sp>
          <p:nvSpPr>
            <p:cNvPr id="19" name="Oval 18"/>
            <p:cNvSpPr>
              <a:spLocks noChangeArrowheads="1"/>
            </p:cNvSpPr>
            <p:nvPr/>
          </p:nvSpPr>
          <p:spPr bwMode="auto">
            <a:xfrm>
              <a:off x="1095" y="2114"/>
              <a:ext cx="122" cy="1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500" dirty="0">
                  <a:solidFill>
                    <a:schemeClr val="bg1"/>
                  </a:solidFill>
                </a:rPr>
                <a:t>A</a:t>
              </a:r>
            </a:p>
          </p:txBody>
        </p:sp>
        <p:sp>
          <p:nvSpPr>
            <p:cNvPr id="20" name="Text Box 31"/>
            <p:cNvSpPr txBox="1">
              <a:spLocks noChangeArrowheads="1"/>
            </p:cNvSpPr>
            <p:nvPr/>
          </p:nvSpPr>
          <p:spPr bwMode="auto">
            <a:xfrm>
              <a:off x="172" y="1304"/>
              <a:ext cx="390" cy="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dirty="0">
                  <a:latin typeface="Arial Narrow" panose="020B0606020202030204" pitchFamily="34" charset="0"/>
                </a:rPr>
                <a:t>Price Level</a:t>
              </a:r>
            </a:p>
          </p:txBody>
        </p:sp>
      </p:grpSp>
      <p:sp>
        <p:nvSpPr>
          <p:cNvPr id="21" name="Line 12"/>
          <p:cNvSpPr>
            <a:spLocks noChangeShapeType="1"/>
          </p:cNvSpPr>
          <p:nvPr/>
        </p:nvSpPr>
        <p:spPr bwMode="auto">
          <a:xfrm flipH="1" flipV="1">
            <a:off x="6000958" y="2853407"/>
            <a:ext cx="1160155"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2" name="Line 12"/>
          <p:cNvSpPr>
            <a:spLocks noChangeShapeType="1"/>
          </p:cNvSpPr>
          <p:nvPr/>
        </p:nvSpPr>
        <p:spPr bwMode="auto">
          <a:xfrm flipH="1">
            <a:off x="7161113" y="1671422"/>
            <a:ext cx="0" cy="1172249"/>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grpSp>
        <p:nvGrpSpPr>
          <p:cNvPr id="23" name="Group 86"/>
          <p:cNvGrpSpPr>
            <a:grpSpLocks/>
          </p:cNvGrpSpPr>
          <p:nvPr/>
        </p:nvGrpSpPr>
        <p:grpSpPr bwMode="auto">
          <a:xfrm>
            <a:off x="5435277" y="1412776"/>
            <a:ext cx="3250128" cy="2830462"/>
            <a:chOff x="141" y="1310"/>
            <a:chExt cx="1919" cy="1740"/>
          </a:xfrm>
        </p:grpSpPr>
        <p:sp>
          <p:nvSpPr>
            <p:cNvPr id="24" name="Text Box 5"/>
            <p:cNvSpPr txBox="1">
              <a:spLocks noChangeArrowheads="1"/>
            </p:cNvSpPr>
            <p:nvPr/>
          </p:nvSpPr>
          <p:spPr bwMode="auto">
            <a:xfrm>
              <a:off x="141" y="2063"/>
              <a:ext cx="319"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Arial Narrow" panose="020B0606020202030204" pitchFamily="34" charset="0"/>
                </a:rPr>
                <a:t>P/L</a:t>
              </a:r>
              <a:r>
                <a:rPr lang="en-GB" altLang="en-US" sz="1050" dirty="0">
                  <a:latin typeface="Arial Narrow" panose="020B0606020202030204" pitchFamily="34" charset="0"/>
                </a:rPr>
                <a:t>1</a:t>
              </a:r>
              <a:endParaRPr lang="en-GB" altLang="en-US" b="1" dirty="0">
                <a:latin typeface="Arial Narrow" panose="020B0606020202030204" pitchFamily="34" charset="0"/>
              </a:endParaRPr>
            </a:p>
          </p:txBody>
        </p:sp>
        <p:sp>
          <p:nvSpPr>
            <p:cNvPr id="25" name="Text Box 7"/>
            <p:cNvSpPr txBox="1">
              <a:spLocks noChangeArrowheads="1"/>
            </p:cNvSpPr>
            <p:nvPr/>
          </p:nvSpPr>
          <p:spPr bwMode="auto">
            <a:xfrm>
              <a:off x="1252" y="2795"/>
              <a:ext cx="19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100" dirty="0">
                  <a:latin typeface="Arial Narrow" panose="020B0606020202030204" pitchFamily="34" charset="0"/>
                </a:rPr>
                <a:t>Y</a:t>
              </a:r>
            </a:p>
          </p:txBody>
        </p:sp>
        <p:sp>
          <p:nvSpPr>
            <p:cNvPr id="26" name="Line 11"/>
            <p:cNvSpPr>
              <a:spLocks noChangeShapeType="1"/>
            </p:cNvSpPr>
            <p:nvPr/>
          </p:nvSpPr>
          <p:spPr bwMode="auto">
            <a:xfrm flipH="1">
              <a:off x="1155" y="2188"/>
              <a:ext cx="5" cy="6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7" name="Text Box 13"/>
            <p:cNvSpPr txBox="1">
              <a:spLocks noChangeArrowheads="1"/>
            </p:cNvSpPr>
            <p:nvPr/>
          </p:nvSpPr>
          <p:spPr bwMode="auto">
            <a:xfrm>
              <a:off x="870" y="1325"/>
              <a:ext cx="634"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200" dirty="0" smtClean="0">
                  <a:latin typeface="Arial Narrow" panose="020B0606020202030204" pitchFamily="34" charset="0"/>
                </a:rPr>
                <a:t>LRAS</a:t>
              </a:r>
              <a:endParaRPr lang="en-GB" altLang="en-US" sz="1200" dirty="0">
                <a:latin typeface="Arial Narrow" panose="020B0606020202030204" pitchFamily="34" charset="0"/>
              </a:endParaRPr>
            </a:p>
          </p:txBody>
        </p:sp>
        <p:sp>
          <p:nvSpPr>
            <p:cNvPr id="28" name="Text Box 17"/>
            <p:cNvSpPr txBox="1">
              <a:spLocks noChangeArrowheads="1"/>
            </p:cNvSpPr>
            <p:nvPr/>
          </p:nvSpPr>
          <p:spPr bwMode="auto">
            <a:xfrm>
              <a:off x="1610" y="2840"/>
              <a:ext cx="450" cy="1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latin typeface="Arial Narrow" panose="020B0606020202030204" pitchFamily="34" charset="0"/>
                </a:rPr>
                <a:t>Real GDP</a:t>
              </a:r>
            </a:p>
          </p:txBody>
        </p:sp>
        <p:sp>
          <p:nvSpPr>
            <p:cNvPr id="29"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30" name="Line 19"/>
            <p:cNvSpPr>
              <a:spLocks noChangeShapeType="1"/>
            </p:cNvSpPr>
            <p:nvPr/>
          </p:nvSpPr>
          <p:spPr bwMode="auto">
            <a:xfrm>
              <a:off x="574" y="1777"/>
              <a:ext cx="733" cy="8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31" name="Text Box 20"/>
            <p:cNvSpPr txBox="1">
              <a:spLocks noChangeArrowheads="1"/>
            </p:cNvSpPr>
            <p:nvPr/>
          </p:nvSpPr>
          <p:spPr bwMode="auto">
            <a:xfrm>
              <a:off x="1265" y="2573"/>
              <a:ext cx="2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latin typeface="Arial Narrow" panose="020B0606020202030204" pitchFamily="34" charset="0"/>
                </a:rPr>
                <a:t>AD</a:t>
              </a:r>
              <a:r>
                <a:rPr lang="en-GB" altLang="en-US" sz="900">
                  <a:latin typeface="Arial Narrow" panose="020B0606020202030204" pitchFamily="34" charset="0"/>
                </a:rPr>
                <a:t>1</a:t>
              </a:r>
              <a:endParaRPr lang="en-GB" altLang="en-US" sz="675">
                <a:latin typeface="Arial Narrow" panose="020B0606020202030204" pitchFamily="34" charset="0"/>
              </a:endParaRPr>
            </a:p>
          </p:txBody>
        </p:sp>
        <p:sp>
          <p:nvSpPr>
            <p:cNvPr id="32"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33" name="Text Box 22"/>
            <p:cNvSpPr txBox="1">
              <a:spLocks noChangeArrowheads="1"/>
            </p:cNvSpPr>
            <p:nvPr/>
          </p:nvSpPr>
          <p:spPr bwMode="auto">
            <a:xfrm>
              <a:off x="1085" y="2797"/>
              <a:ext cx="2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Arial Narrow" panose="020B0606020202030204" pitchFamily="34" charset="0"/>
                </a:rPr>
                <a:t>Y</a:t>
              </a:r>
              <a:r>
                <a:rPr lang="en-GB" altLang="en-US" sz="1050">
                  <a:latin typeface="Arial Narrow" panose="020B0606020202030204" pitchFamily="34" charset="0"/>
                </a:rPr>
                <a:t>1</a:t>
              </a:r>
              <a:endParaRPr lang="en-GB" altLang="en-US" b="1">
                <a:latin typeface="Arial Narrow" panose="020B0606020202030204" pitchFamily="34" charset="0"/>
              </a:endParaRPr>
            </a:p>
          </p:txBody>
        </p:sp>
        <p:sp>
          <p:nvSpPr>
            <p:cNvPr id="34" name="Oval 33"/>
            <p:cNvSpPr>
              <a:spLocks noChangeArrowheads="1"/>
            </p:cNvSpPr>
            <p:nvPr/>
          </p:nvSpPr>
          <p:spPr bwMode="auto">
            <a:xfrm>
              <a:off x="877" y="2108"/>
              <a:ext cx="122" cy="1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500" dirty="0">
                  <a:solidFill>
                    <a:schemeClr val="bg1"/>
                  </a:solidFill>
                </a:rPr>
                <a:t>A</a:t>
              </a:r>
            </a:p>
          </p:txBody>
        </p:sp>
        <p:sp>
          <p:nvSpPr>
            <p:cNvPr id="35" name="Text Box 31"/>
            <p:cNvSpPr txBox="1">
              <a:spLocks noChangeArrowheads="1"/>
            </p:cNvSpPr>
            <p:nvPr/>
          </p:nvSpPr>
          <p:spPr bwMode="auto">
            <a:xfrm>
              <a:off x="184" y="1310"/>
              <a:ext cx="364" cy="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dirty="0">
                  <a:latin typeface="Arial Narrow" panose="020B0606020202030204" pitchFamily="34" charset="0"/>
                </a:rPr>
                <a:t>Price Level</a:t>
              </a:r>
            </a:p>
          </p:txBody>
        </p:sp>
      </p:grpSp>
      <p:sp>
        <p:nvSpPr>
          <p:cNvPr id="38" name="TextBox 37"/>
          <p:cNvSpPr txBox="1"/>
          <p:nvPr/>
        </p:nvSpPr>
        <p:spPr>
          <a:xfrm>
            <a:off x="1619672" y="764704"/>
            <a:ext cx="1067420" cy="369332"/>
          </a:xfrm>
          <a:prstGeom prst="rect">
            <a:avLst/>
          </a:prstGeom>
          <a:noFill/>
        </p:spPr>
        <p:txBody>
          <a:bodyPr wrap="none" rtlCol="0">
            <a:spAutoFit/>
          </a:bodyPr>
          <a:lstStyle/>
          <a:p>
            <a:r>
              <a:rPr lang="en-US" dirty="0" smtClean="0"/>
              <a:t>MODEL 1</a:t>
            </a:r>
            <a:endParaRPr lang="en-US" dirty="0"/>
          </a:p>
        </p:txBody>
      </p:sp>
      <p:sp>
        <p:nvSpPr>
          <p:cNvPr id="39" name="TextBox 38"/>
          <p:cNvSpPr txBox="1"/>
          <p:nvPr/>
        </p:nvSpPr>
        <p:spPr>
          <a:xfrm>
            <a:off x="6588224" y="764704"/>
            <a:ext cx="1069524" cy="369332"/>
          </a:xfrm>
          <a:prstGeom prst="rect">
            <a:avLst/>
          </a:prstGeom>
          <a:noFill/>
        </p:spPr>
        <p:txBody>
          <a:bodyPr wrap="none" rtlCol="0">
            <a:spAutoFit/>
          </a:bodyPr>
          <a:lstStyle/>
          <a:p>
            <a:r>
              <a:rPr lang="en-US" dirty="0" smtClean="0"/>
              <a:t>MODEL 2</a:t>
            </a:r>
            <a:endParaRPr lang="en-US" dirty="0"/>
          </a:p>
        </p:txBody>
      </p:sp>
    </p:spTree>
    <p:extLst>
      <p:ext uri="{BB962C8B-B14F-4D97-AF65-F5344CB8AC3E}">
        <p14:creationId xmlns:p14="http://schemas.microsoft.com/office/powerpoint/2010/main" val="230979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dirty="0" smtClean="0"/>
              <a:t>Causes of Inflation</a:t>
            </a:r>
            <a:endParaRPr lang="en-US" altLang="en-US" sz="2000" b="1" dirty="0" smtClean="0">
              <a:solidFill>
                <a:schemeClr val="accent2"/>
              </a:solidFill>
            </a:endParaRPr>
          </a:p>
        </p:txBody>
      </p:sp>
      <p:sp>
        <p:nvSpPr>
          <p:cNvPr id="2" name="Text Placeholder 1"/>
          <p:cNvSpPr>
            <a:spLocks noGrp="1"/>
          </p:cNvSpPr>
          <p:nvPr>
            <p:ph type="body" idx="1"/>
          </p:nvPr>
        </p:nvSpPr>
        <p:spPr/>
        <p:txBody>
          <a:bodyPr/>
          <a:lstStyle/>
          <a:p>
            <a:pPr algn="ctr"/>
            <a:r>
              <a:rPr lang="en-US" dirty="0" smtClean="0"/>
              <a:t>Demand Pull Theory of Inflation</a:t>
            </a:r>
            <a:endParaRPr lang="en-US" dirty="0"/>
          </a:p>
        </p:txBody>
      </p:sp>
      <p:sp>
        <p:nvSpPr>
          <p:cNvPr id="3" name="Text Placeholder 2"/>
          <p:cNvSpPr>
            <a:spLocks noGrp="1"/>
          </p:cNvSpPr>
          <p:nvPr>
            <p:ph type="body" sz="quarter" idx="3"/>
          </p:nvPr>
        </p:nvSpPr>
        <p:spPr>
          <a:xfrm>
            <a:off x="4860032" y="1535113"/>
            <a:ext cx="3826768" cy="639762"/>
          </a:xfrm>
        </p:spPr>
        <p:txBody>
          <a:bodyPr/>
          <a:lstStyle/>
          <a:p>
            <a:pPr algn="ctr"/>
            <a:r>
              <a:rPr lang="en-US" dirty="0" smtClean="0"/>
              <a:t>Cost Push Theory of Inflation</a:t>
            </a:r>
            <a:endParaRPr lang="en-US" dirty="0"/>
          </a:p>
        </p:txBody>
      </p:sp>
      <p:pic>
        <p:nvPicPr>
          <p:cNvPr id="8" name="Picture 7"/>
          <p:cNvPicPr>
            <a:picLocks noChangeAspect="1"/>
          </p:cNvPicPr>
          <p:nvPr/>
        </p:nvPicPr>
        <p:blipFill>
          <a:blip r:embed="rId2"/>
          <a:stretch>
            <a:fillRect/>
          </a:stretch>
        </p:blipFill>
        <p:spPr>
          <a:xfrm>
            <a:off x="179512" y="2420888"/>
            <a:ext cx="4102224" cy="3960440"/>
          </a:xfrm>
          <a:prstGeom prst="rect">
            <a:avLst/>
          </a:prstGeom>
        </p:spPr>
      </p:pic>
      <p:pic>
        <p:nvPicPr>
          <p:cNvPr id="9" name="Picture 8"/>
          <p:cNvPicPr>
            <a:picLocks noChangeAspect="1"/>
          </p:cNvPicPr>
          <p:nvPr/>
        </p:nvPicPr>
        <p:blipFill>
          <a:blip r:embed="rId3"/>
          <a:stretch>
            <a:fillRect/>
          </a:stretch>
        </p:blipFill>
        <p:spPr>
          <a:xfrm>
            <a:off x="4644008" y="2420888"/>
            <a:ext cx="4234458" cy="3960440"/>
          </a:xfrm>
          <a:prstGeom prst="rect">
            <a:avLst/>
          </a:prstGeom>
        </p:spPr>
      </p:pic>
    </p:spTree>
    <p:extLst>
      <p:ext uri="{BB962C8B-B14F-4D97-AF65-F5344CB8AC3E}">
        <p14:creationId xmlns:p14="http://schemas.microsoft.com/office/powerpoint/2010/main" val="4127407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15888"/>
            <a:ext cx="9144000" cy="1143000"/>
          </a:xfrm>
        </p:spPr>
        <p:txBody>
          <a:bodyPr/>
          <a:lstStyle/>
          <a:p>
            <a:pPr eaLnBrk="1" hangingPunct="1"/>
            <a:r>
              <a:rPr lang="en-GB" altLang="en-US" sz="4000" b="1" smtClean="0"/>
              <a:t>THE WAGE SPIRAL</a:t>
            </a:r>
            <a:br>
              <a:rPr lang="en-GB" altLang="en-US" sz="4000" b="1" smtClean="0"/>
            </a:br>
            <a:r>
              <a:rPr lang="en-GB" altLang="en-US" sz="2000" b="1" smtClean="0"/>
              <a:t>Proving why demand side policies can be ineffective in reducing unemployment</a:t>
            </a:r>
            <a:endParaRPr lang="en-GB" altLang="en-US" sz="1200" b="1" smtClean="0"/>
          </a:p>
        </p:txBody>
      </p:sp>
      <p:sp>
        <p:nvSpPr>
          <p:cNvPr id="34819" name="Line 24"/>
          <p:cNvSpPr>
            <a:spLocks noChangeShapeType="1"/>
          </p:cNvSpPr>
          <p:nvPr/>
        </p:nvSpPr>
        <p:spPr bwMode="auto">
          <a:xfrm>
            <a:off x="900113" y="1341438"/>
            <a:ext cx="3175" cy="4606925"/>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0" name="Line 25"/>
          <p:cNvSpPr>
            <a:spLocks noChangeShapeType="1"/>
          </p:cNvSpPr>
          <p:nvPr/>
        </p:nvSpPr>
        <p:spPr bwMode="auto">
          <a:xfrm>
            <a:off x="903288" y="5948363"/>
            <a:ext cx="4892675"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1" name="Line 26"/>
          <p:cNvSpPr>
            <a:spLocks noChangeShapeType="1"/>
          </p:cNvSpPr>
          <p:nvPr/>
        </p:nvSpPr>
        <p:spPr bwMode="auto">
          <a:xfrm>
            <a:off x="1403350" y="2636838"/>
            <a:ext cx="2447925" cy="251936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2" name="Text Box 28"/>
          <p:cNvSpPr txBox="1">
            <a:spLocks noChangeArrowheads="1"/>
          </p:cNvSpPr>
          <p:nvPr/>
        </p:nvSpPr>
        <p:spPr bwMode="auto">
          <a:xfrm>
            <a:off x="5724525" y="5876925"/>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NATIONAL </a:t>
            </a:r>
          </a:p>
          <a:p>
            <a:pPr algn="ctr" eaLnBrk="1" hangingPunct="1">
              <a:spcBef>
                <a:spcPct val="0"/>
              </a:spcBef>
              <a:buFontTx/>
              <a:buNone/>
            </a:pPr>
            <a:r>
              <a:rPr lang="en-GB" altLang="en-US" sz="1200">
                <a:latin typeface="Arial Narrow" pitchFamily="34" charset="0"/>
              </a:rPr>
              <a:t>INCOME</a:t>
            </a:r>
          </a:p>
        </p:txBody>
      </p:sp>
      <p:sp>
        <p:nvSpPr>
          <p:cNvPr id="34823" name="Text Box 29"/>
          <p:cNvSpPr txBox="1">
            <a:spLocks noChangeArrowheads="1"/>
          </p:cNvSpPr>
          <p:nvPr/>
        </p:nvSpPr>
        <p:spPr bwMode="auto">
          <a:xfrm>
            <a:off x="179388" y="1268413"/>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200">
                <a:latin typeface="Arial Narrow" pitchFamily="34" charset="0"/>
              </a:rPr>
              <a:t>PRICE</a:t>
            </a:r>
          </a:p>
          <a:p>
            <a:pPr algn="ctr" eaLnBrk="1" hangingPunct="1">
              <a:spcBef>
                <a:spcPct val="0"/>
              </a:spcBef>
              <a:buFontTx/>
              <a:buNone/>
            </a:pPr>
            <a:r>
              <a:rPr lang="en-GB" altLang="en-US" sz="1200">
                <a:latin typeface="Arial Narrow" pitchFamily="34" charset="0"/>
              </a:rPr>
              <a:t>LEVEL</a:t>
            </a:r>
          </a:p>
        </p:txBody>
      </p:sp>
      <p:sp>
        <p:nvSpPr>
          <p:cNvPr id="34824" name="Line 30"/>
          <p:cNvSpPr>
            <a:spLocks noChangeShapeType="1"/>
          </p:cNvSpPr>
          <p:nvPr/>
        </p:nvSpPr>
        <p:spPr bwMode="auto">
          <a:xfrm flipV="1">
            <a:off x="2124075" y="2636838"/>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5" name="Text Box 31"/>
          <p:cNvSpPr txBox="1">
            <a:spLocks noChangeArrowheads="1"/>
          </p:cNvSpPr>
          <p:nvPr/>
        </p:nvSpPr>
        <p:spPr bwMode="auto">
          <a:xfrm>
            <a:off x="4716463" y="2420938"/>
            <a:ext cx="620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SRAS </a:t>
            </a:r>
            <a:r>
              <a:rPr lang="en-GB" altLang="en-US" sz="900">
                <a:latin typeface="Arial Narrow" pitchFamily="34" charset="0"/>
              </a:rPr>
              <a:t>1</a:t>
            </a:r>
          </a:p>
        </p:txBody>
      </p:sp>
      <p:sp>
        <p:nvSpPr>
          <p:cNvPr id="34826" name="Text Box 32"/>
          <p:cNvSpPr txBox="1">
            <a:spLocks noChangeArrowheads="1"/>
          </p:cNvSpPr>
          <p:nvPr/>
        </p:nvSpPr>
        <p:spPr bwMode="auto">
          <a:xfrm>
            <a:off x="3779838" y="5084763"/>
            <a:ext cx="417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AD</a:t>
            </a:r>
            <a:r>
              <a:rPr lang="en-GB" altLang="en-US" sz="900">
                <a:latin typeface="Arial Narrow" pitchFamily="34" charset="0"/>
              </a:rPr>
              <a:t>1</a:t>
            </a:r>
          </a:p>
        </p:txBody>
      </p:sp>
      <p:sp>
        <p:nvSpPr>
          <p:cNvPr id="34827" name="Text Box 33"/>
          <p:cNvSpPr txBox="1">
            <a:spLocks noChangeArrowheads="1"/>
          </p:cNvSpPr>
          <p:nvPr/>
        </p:nvSpPr>
        <p:spPr bwMode="auto">
          <a:xfrm>
            <a:off x="2771775" y="19161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LRAS</a:t>
            </a:r>
          </a:p>
        </p:txBody>
      </p:sp>
      <p:sp>
        <p:nvSpPr>
          <p:cNvPr id="159778" name="Text Box 34"/>
          <p:cNvSpPr txBox="1">
            <a:spLocks noChangeArrowheads="1"/>
          </p:cNvSpPr>
          <p:nvPr/>
        </p:nvSpPr>
        <p:spPr bwMode="auto">
          <a:xfrm>
            <a:off x="2987675" y="6308725"/>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r>
              <a:rPr lang="en-GB" altLang="en-US" sz="800" b="0">
                <a:latin typeface="Arial" charset="0"/>
              </a:rPr>
              <a:t>3</a:t>
            </a:r>
          </a:p>
        </p:txBody>
      </p:sp>
      <p:sp>
        <p:nvSpPr>
          <p:cNvPr id="159779" name="Text Box 35"/>
          <p:cNvSpPr txBox="1">
            <a:spLocks noChangeArrowheads="1"/>
          </p:cNvSpPr>
          <p:nvPr/>
        </p:nvSpPr>
        <p:spPr bwMode="auto">
          <a:xfrm>
            <a:off x="2986088" y="6019800"/>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r>
              <a:rPr lang="en-GB" altLang="en-US" sz="900" b="0">
                <a:latin typeface="Arial" charset="0"/>
              </a:rPr>
              <a:t>1</a:t>
            </a:r>
          </a:p>
        </p:txBody>
      </p:sp>
      <p:sp>
        <p:nvSpPr>
          <p:cNvPr id="159780" name="Line 36"/>
          <p:cNvSpPr>
            <a:spLocks noChangeShapeType="1"/>
          </p:cNvSpPr>
          <p:nvPr/>
        </p:nvSpPr>
        <p:spPr bwMode="auto">
          <a:xfrm>
            <a:off x="3132138" y="6381750"/>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781" name="Text Box 37"/>
          <p:cNvSpPr txBox="1">
            <a:spLocks noChangeArrowheads="1"/>
          </p:cNvSpPr>
          <p:nvPr/>
        </p:nvSpPr>
        <p:spPr bwMode="auto">
          <a:xfrm>
            <a:off x="250825" y="3429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latin typeface="Arial Narrow" pitchFamily="34" charset="0"/>
              </a:rPr>
              <a:t>P/L</a:t>
            </a:r>
            <a:r>
              <a:rPr lang="en-GB" altLang="en-US" sz="1000">
                <a:latin typeface="Arial Narrow" pitchFamily="34" charset="0"/>
              </a:rPr>
              <a:t>2</a:t>
            </a:r>
          </a:p>
        </p:txBody>
      </p:sp>
      <p:sp>
        <p:nvSpPr>
          <p:cNvPr id="159782" name="Line 38"/>
          <p:cNvSpPr>
            <a:spLocks noChangeShapeType="1"/>
          </p:cNvSpPr>
          <p:nvPr/>
        </p:nvSpPr>
        <p:spPr bwMode="auto">
          <a:xfrm flipH="1">
            <a:off x="900113" y="3644900"/>
            <a:ext cx="2879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9783" name="Line 39"/>
          <p:cNvSpPr>
            <a:spLocks noChangeShapeType="1"/>
          </p:cNvSpPr>
          <p:nvPr/>
        </p:nvSpPr>
        <p:spPr bwMode="auto">
          <a:xfrm>
            <a:off x="3851275" y="3716338"/>
            <a:ext cx="0" cy="23050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9785" name="Text Box 41"/>
          <p:cNvSpPr txBox="1">
            <a:spLocks noChangeArrowheads="1"/>
          </p:cNvSpPr>
          <p:nvPr/>
        </p:nvSpPr>
        <p:spPr bwMode="auto">
          <a:xfrm>
            <a:off x="3635375" y="6021388"/>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r>
              <a:rPr lang="en-GB" altLang="en-US" sz="800" b="0">
                <a:latin typeface="Arial" charset="0"/>
              </a:rPr>
              <a:t>2</a:t>
            </a:r>
          </a:p>
        </p:txBody>
      </p:sp>
      <p:sp>
        <p:nvSpPr>
          <p:cNvPr id="159786" name="Oval 42"/>
          <p:cNvSpPr>
            <a:spLocks noChangeArrowheads="1"/>
          </p:cNvSpPr>
          <p:nvPr/>
        </p:nvSpPr>
        <p:spPr bwMode="auto">
          <a:xfrm>
            <a:off x="3779838" y="35734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34836" name="Text Box 44"/>
          <p:cNvSpPr txBox="1">
            <a:spLocks noChangeArrowheads="1"/>
          </p:cNvSpPr>
          <p:nvPr/>
        </p:nvSpPr>
        <p:spPr bwMode="auto">
          <a:xfrm>
            <a:off x="3203575" y="422116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a:latin typeface="Arial" charset="0"/>
              </a:rPr>
              <a:t>A</a:t>
            </a:r>
          </a:p>
        </p:txBody>
      </p:sp>
      <p:sp>
        <p:nvSpPr>
          <p:cNvPr id="159790" name="Line 46"/>
          <p:cNvSpPr>
            <a:spLocks noChangeShapeType="1"/>
          </p:cNvSpPr>
          <p:nvPr/>
        </p:nvSpPr>
        <p:spPr bwMode="auto">
          <a:xfrm>
            <a:off x="3132138" y="2852738"/>
            <a:ext cx="0" cy="30972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9791" name="Line 47"/>
          <p:cNvSpPr>
            <a:spLocks noChangeShapeType="1"/>
          </p:cNvSpPr>
          <p:nvPr/>
        </p:nvSpPr>
        <p:spPr bwMode="auto">
          <a:xfrm flipH="1">
            <a:off x="900113" y="2852738"/>
            <a:ext cx="2159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9792" name="Text Box 48"/>
          <p:cNvSpPr txBox="1">
            <a:spLocks noChangeArrowheads="1"/>
          </p:cNvSpPr>
          <p:nvPr/>
        </p:nvSpPr>
        <p:spPr bwMode="auto">
          <a:xfrm>
            <a:off x="250825" y="263683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latin typeface="Arial Narrow" pitchFamily="34" charset="0"/>
              </a:rPr>
              <a:t>P/L</a:t>
            </a:r>
            <a:r>
              <a:rPr lang="en-GB" altLang="en-US" sz="1000">
                <a:latin typeface="Arial Narrow" pitchFamily="34" charset="0"/>
              </a:rPr>
              <a:t>3</a:t>
            </a:r>
          </a:p>
        </p:txBody>
      </p:sp>
      <p:sp>
        <p:nvSpPr>
          <p:cNvPr id="159793" name="Line 49"/>
          <p:cNvSpPr>
            <a:spLocks noChangeShapeType="1"/>
          </p:cNvSpPr>
          <p:nvPr/>
        </p:nvSpPr>
        <p:spPr bwMode="auto">
          <a:xfrm flipV="1">
            <a:off x="1547813" y="1700213"/>
            <a:ext cx="2663825" cy="288131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9794" name="Text Box 50"/>
          <p:cNvSpPr txBox="1">
            <a:spLocks noChangeArrowheads="1"/>
          </p:cNvSpPr>
          <p:nvPr/>
        </p:nvSpPr>
        <p:spPr bwMode="auto">
          <a:xfrm>
            <a:off x="4211638" y="1557338"/>
            <a:ext cx="620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SRAS </a:t>
            </a:r>
            <a:r>
              <a:rPr lang="en-GB" altLang="en-US" sz="900">
                <a:latin typeface="Arial Narrow" pitchFamily="34" charset="0"/>
              </a:rPr>
              <a:t>2</a:t>
            </a:r>
          </a:p>
        </p:txBody>
      </p:sp>
      <p:sp>
        <p:nvSpPr>
          <p:cNvPr id="159795" name="Line 51"/>
          <p:cNvSpPr>
            <a:spLocks noChangeShapeType="1"/>
          </p:cNvSpPr>
          <p:nvPr/>
        </p:nvSpPr>
        <p:spPr bwMode="auto">
          <a:xfrm flipH="1" flipV="1">
            <a:off x="3779838" y="2492375"/>
            <a:ext cx="5032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796" name="Line 52"/>
          <p:cNvSpPr>
            <a:spLocks noChangeShapeType="1"/>
          </p:cNvSpPr>
          <p:nvPr/>
        </p:nvSpPr>
        <p:spPr bwMode="auto">
          <a:xfrm flipH="1" flipV="1">
            <a:off x="2195513" y="4149725"/>
            <a:ext cx="504825"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797" name="Text Box 53"/>
          <p:cNvSpPr txBox="1">
            <a:spLocks noChangeArrowheads="1"/>
          </p:cNvSpPr>
          <p:nvPr/>
        </p:nvSpPr>
        <p:spPr bwMode="auto">
          <a:xfrm>
            <a:off x="5580063" y="2988032"/>
            <a:ext cx="3313112" cy="2585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dirty="0"/>
              <a:t>(2) The increase in demand and subsequent </a:t>
            </a:r>
            <a:r>
              <a:rPr lang="ja-JP" altLang="en-GB" sz="1800" b="0" dirty="0"/>
              <a:t>“</a:t>
            </a:r>
            <a:r>
              <a:rPr lang="en-GB" altLang="ja-JP" sz="1800" b="0" dirty="0"/>
              <a:t>overproduction</a:t>
            </a:r>
            <a:r>
              <a:rPr lang="ja-JP" altLang="en-GB" sz="1800" b="0" dirty="0"/>
              <a:t>”</a:t>
            </a:r>
            <a:r>
              <a:rPr lang="en-GB" altLang="ja-JP" sz="1800" b="0" dirty="0"/>
              <a:t> leads to the costs of firms increasing (e.g. overtime workers being paid more) and the SRAS shifts to the </a:t>
            </a:r>
            <a:r>
              <a:rPr lang="en-GB" altLang="ja-JP" sz="1800" b="0" dirty="0" smtClean="0"/>
              <a:t>left as workers inflationary expectations increase.  </a:t>
            </a:r>
            <a:endParaRPr lang="en-GB" altLang="ja-JP" sz="1800" b="0" dirty="0"/>
          </a:p>
          <a:p>
            <a:pPr eaLnBrk="1" hangingPunct="1">
              <a:spcBef>
                <a:spcPct val="0"/>
              </a:spcBef>
              <a:buFontTx/>
              <a:buNone/>
            </a:pPr>
            <a:r>
              <a:rPr lang="en-GB" altLang="en-US" sz="1800" dirty="0">
                <a:solidFill>
                  <a:srgbClr val="FF3300"/>
                </a:solidFill>
              </a:rPr>
              <a:t>Why does the SRAS shift to the left?</a:t>
            </a:r>
          </a:p>
        </p:txBody>
      </p:sp>
      <p:sp>
        <p:nvSpPr>
          <p:cNvPr id="159798" name="Text Box 54"/>
          <p:cNvSpPr txBox="1">
            <a:spLocks noChangeArrowheads="1"/>
          </p:cNvSpPr>
          <p:nvPr/>
        </p:nvSpPr>
        <p:spPr bwMode="auto">
          <a:xfrm>
            <a:off x="3203575" y="2708275"/>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a:latin typeface="Arial" charset="0"/>
              </a:rPr>
              <a:t>C</a:t>
            </a:r>
          </a:p>
        </p:txBody>
      </p:sp>
      <p:sp>
        <p:nvSpPr>
          <p:cNvPr id="159811" name="Line 67"/>
          <p:cNvSpPr>
            <a:spLocks noChangeShapeType="1"/>
          </p:cNvSpPr>
          <p:nvPr/>
        </p:nvSpPr>
        <p:spPr bwMode="auto">
          <a:xfrm>
            <a:off x="2124075" y="1700213"/>
            <a:ext cx="2808288" cy="316865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9812" name="Text Box 68"/>
          <p:cNvSpPr txBox="1">
            <a:spLocks noChangeArrowheads="1"/>
          </p:cNvSpPr>
          <p:nvPr/>
        </p:nvSpPr>
        <p:spPr bwMode="auto">
          <a:xfrm>
            <a:off x="4859338" y="4797425"/>
            <a:ext cx="411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a:latin typeface="Arial Narrow" pitchFamily="34" charset="0"/>
              </a:rPr>
              <a:t>AD</a:t>
            </a:r>
            <a:r>
              <a:rPr lang="en-GB" altLang="en-US" sz="800">
                <a:latin typeface="Arial Narrow" pitchFamily="34" charset="0"/>
              </a:rPr>
              <a:t>2</a:t>
            </a:r>
          </a:p>
        </p:txBody>
      </p:sp>
      <p:sp>
        <p:nvSpPr>
          <p:cNvPr id="159813" name="Line 69"/>
          <p:cNvSpPr>
            <a:spLocks noChangeShapeType="1"/>
          </p:cNvSpPr>
          <p:nvPr/>
        </p:nvSpPr>
        <p:spPr bwMode="auto">
          <a:xfrm flipV="1">
            <a:off x="3779838" y="4292600"/>
            <a:ext cx="4318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814" name="Line 70"/>
          <p:cNvSpPr>
            <a:spLocks noChangeShapeType="1"/>
          </p:cNvSpPr>
          <p:nvPr/>
        </p:nvSpPr>
        <p:spPr bwMode="auto">
          <a:xfrm flipV="1">
            <a:off x="2266950" y="2708275"/>
            <a:ext cx="4318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815" name="Text Box 71"/>
          <p:cNvSpPr txBox="1">
            <a:spLocks noChangeArrowheads="1"/>
          </p:cNvSpPr>
          <p:nvPr/>
        </p:nvSpPr>
        <p:spPr bwMode="auto">
          <a:xfrm>
            <a:off x="5580063" y="1484313"/>
            <a:ext cx="3313112"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t>(1) There is </a:t>
            </a:r>
            <a:r>
              <a:rPr lang="ja-JP" altLang="en-GB" sz="1800" b="0"/>
              <a:t>“</a:t>
            </a:r>
            <a:r>
              <a:rPr lang="en-GB" altLang="ja-JP" sz="1800" b="0"/>
              <a:t>demand-pull</a:t>
            </a:r>
            <a:r>
              <a:rPr lang="ja-JP" altLang="en-GB" sz="1800" b="0"/>
              <a:t>”</a:t>
            </a:r>
            <a:r>
              <a:rPr lang="en-GB" altLang="ja-JP" sz="1800" b="0"/>
              <a:t> inflation, causing the AD curve to shift to the right.  </a:t>
            </a:r>
          </a:p>
          <a:p>
            <a:pPr eaLnBrk="1" hangingPunct="1">
              <a:spcBef>
                <a:spcPct val="0"/>
              </a:spcBef>
              <a:buFontTx/>
              <a:buNone/>
            </a:pPr>
            <a:r>
              <a:rPr lang="en-GB" altLang="en-US" sz="1800">
                <a:solidFill>
                  <a:srgbClr val="FF3300"/>
                </a:solidFill>
              </a:rPr>
              <a:t>What might have caused this?</a:t>
            </a:r>
          </a:p>
        </p:txBody>
      </p:sp>
      <p:sp>
        <p:nvSpPr>
          <p:cNvPr id="159816" name="Text Box 72"/>
          <p:cNvSpPr txBox="1">
            <a:spLocks noChangeArrowheads="1"/>
          </p:cNvSpPr>
          <p:nvPr/>
        </p:nvSpPr>
        <p:spPr bwMode="auto">
          <a:xfrm>
            <a:off x="3924300" y="3500438"/>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a:latin typeface="Arial" charset="0"/>
              </a:rPr>
              <a:t>B</a:t>
            </a:r>
          </a:p>
        </p:txBody>
      </p:sp>
      <p:sp>
        <p:nvSpPr>
          <p:cNvPr id="159817" name="Line 73"/>
          <p:cNvSpPr>
            <a:spLocks noChangeShapeType="1"/>
          </p:cNvSpPr>
          <p:nvPr/>
        </p:nvSpPr>
        <p:spPr bwMode="auto">
          <a:xfrm flipH="1">
            <a:off x="3132138" y="666908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818" name="Text Box 74"/>
          <p:cNvSpPr txBox="1">
            <a:spLocks noChangeArrowheads="1"/>
          </p:cNvSpPr>
          <p:nvPr/>
        </p:nvSpPr>
        <p:spPr bwMode="auto">
          <a:xfrm>
            <a:off x="3635375" y="6308725"/>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0">
                <a:latin typeface="Arial" charset="0"/>
              </a:rPr>
              <a:t>y</a:t>
            </a:r>
            <a:r>
              <a:rPr lang="en-GB" altLang="en-US" sz="800" b="0">
                <a:latin typeface="Arial" charset="0"/>
              </a:rPr>
              <a:t>2</a:t>
            </a:r>
          </a:p>
        </p:txBody>
      </p:sp>
      <p:sp>
        <p:nvSpPr>
          <p:cNvPr id="159819" name="Text Box 75"/>
          <p:cNvSpPr txBox="1">
            <a:spLocks noChangeArrowheads="1"/>
          </p:cNvSpPr>
          <p:nvPr/>
        </p:nvSpPr>
        <p:spPr bwMode="auto">
          <a:xfrm>
            <a:off x="250825" y="42211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latin typeface="Arial Narrow" pitchFamily="34" charset="0"/>
              </a:rPr>
              <a:t>P/L</a:t>
            </a:r>
            <a:r>
              <a:rPr lang="en-GB" altLang="en-US" sz="1000">
                <a:latin typeface="Arial Narrow" pitchFamily="34" charset="0"/>
              </a:rPr>
              <a:t>1</a:t>
            </a:r>
          </a:p>
        </p:txBody>
      </p:sp>
      <p:sp>
        <p:nvSpPr>
          <p:cNvPr id="159820" name="Line 76"/>
          <p:cNvSpPr>
            <a:spLocks noChangeShapeType="1"/>
          </p:cNvSpPr>
          <p:nvPr/>
        </p:nvSpPr>
        <p:spPr bwMode="auto">
          <a:xfrm flipH="1">
            <a:off x="900113" y="4437063"/>
            <a:ext cx="22320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4856" name="Line 27"/>
          <p:cNvSpPr>
            <a:spLocks noChangeShapeType="1"/>
          </p:cNvSpPr>
          <p:nvPr/>
        </p:nvSpPr>
        <p:spPr bwMode="auto">
          <a:xfrm flipH="1" flipV="1">
            <a:off x="3132138" y="2276475"/>
            <a:ext cx="3175" cy="36718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7" name="Oval 40"/>
          <p:cNvSpPr>
            <a:spLocks noChangeArrowheads="1"/>
          </p:cNvSpPr>
          <p:nvPr/>
        </p:nvSpPr>
        <p:spPr bwMode="auto">
          <a:xfrm>
            <a:off x="3059113" y="43656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59787" name="Oval 43"/>
          <p:cNvSpPr>
            <a:spLocks noChangeArrowheads="1"/>
          </p:cNvSpPr>
          <p:nvPr/>
        </p:nvSpPr>
        <p:spPr bwMode="auto">
          <a:xfrm>
            <a:off x="3059113" y="27813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19573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820"/>
                                        </p:tgtEl>
                                        <p:attrNameLst>
                                          <p:attrName>style.visibility</p:attrName>
                                        </p:attrNameLst>
                                      </p:cBhvr>
                                      <p:to>
                                        <p:strVal val="visible"/>
                                      </p:to>
                                    </p:set>
                                    <p:animEffect transition="in" filter="box(in)">
                                      <p:cBhvr>
                                        <p:cTn id="7" dur="500"/>
                                        <p:tgtEl>
                                          <p:spTgt spid="159820"/>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159819"/>
                                        </p:tgtEl>
                                        <p:attrNameLst>
                                          <p:attrName>style.visibility</p:attrName>
                                        </p:attrNameLst>
                                      </p:cBhvr>
                                      <p:to>
                                        <p:strVal val="visible"/>
                                      </p:to>
                                    </p:set>
                                    <p:animEffect transition="in" filter="box(in)">
                                      <p:cBhvr>
                                        <p:cTn id="10" dur="500"/>
                                        <p:tgtEl>
                                          <p:spTgt spid="159819"/>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59779"/>
                                        </p:tgtEl>
                                        <p:attrNameLst>
                                          <p:attrName>style.visibility</p:attrName>
                                        </p:attrNameLst>
                                      </p:cBhvr>
                                      <p:to>
                                        <p:strVal val="visible"/>
                                      </p:to>
                                    </p:set>
                                    <p:animEffect transition="in" filter="box(in)">
                                      <p:cBhvr>
                                        <p:cTn id="13" dur="500"/>
                                        <p:tgtEl>
                                          <p:spTgt spid="1597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9786"/>
                                        </p:tgtEl>
                                        <p:attrNameLst>
                                          <p:attrName>style.visibility</p:attrName>
                                        </p:attrNameLst>
                                      </p:cBhvr>
                                      <p:to>
                                        <p:strVal val="visible"/>
                                      </p:to>
                                    </p:set>
                                    <p:animEffect transition="in" filter="box(in)">
                                      <p:cBhvr>
                                        <p:cTn id="18" dur="500"/>
                                        <p:tgtEl>
                                          <p:spTgt spid="1597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9811"/>
                                        </p:tgtEl>
                                        <p:attrNameLst>
                                          <p:attrName>style.visibility</p:attrName>
                                        </p:attrNameLst>
                                      </p:cBhvr>
                                      <p:to>
                                        <p:strVal val="visible"/>
                                      </p:to>
                                    </p:set>
                                    <p:animEffect transition="in" filter="box(in)">
                                      <p:cBhvr>
                                        <p:cTn id="21" dur="500"/>
                                        <p:tgtEl>
                                          <p:spTgt spid="15981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9813"/>
                                        </p:tgtEl>
                                        <p:attrNameLst>
                                          <p:attrName>style.visibility</p:attrName>
                                        </p:attrNameLst>
                                      </p:cBhvr>
                                      <p:to>
                                        <p:strVal val="visible"/>
                                      </p:to>
                                    </p:set>
                                    <p:animEffect transition="in" filter="box(in)">
                                      <p:cBhvr>
                                        <p:cTn id="24" dur="500"/>
                                        <p:tgtEl>
                                          <p:spTgt spid="15981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59783"/>
                                        </p:tgtEl>
                                        <p:attrNameLst>
                                          <p:attrName>style.visibility</p:attrName>
                                        </p:attrNameLst>
                                      </p:cBhvr>
                                      <p:to>
                                        <p:strVal val="visible"/>
                                      </p:to>
                                    </p:set>
                                    <p:animEffect transition="in" filter="box(in)">
                                      <p:cBhvr>
                                        <p:cTn id="27" dur="500"/>
                                        <p:tgtEl>
                                          <p:spTgt spid="15978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59782"/>
                                        </p:tgtEl>
                                        <p:attrNameLst>
                                          <p:attrName>style.visibility</p:attrName>
                                        </p:attrNameLst>
                                      </p:cBhvr>
                                      <p:to>
                                        <p:strVal val="visible"/>
                                      </p:to>
                                    </p:set>
                                    <p:animEffect transition="in" filter="box(in)">
                                      <p:cBhvr>
                                        <p:cTn id="30" dur="500"/>
                                        <p:tgtEl>
                                          <p:spTgt spid="15978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9781"/>
                                        </p:tgtEl>
                                        <p:attrNameLst>
                                          <p:attrName>style.visibility</p:attrName>
                                        </p:attrNameLst>
                                      </p:cBhvr>
                                      <p:to>
                                        <p:strVal val="visible"/>
                                      </p:to>
                                    </p:set>
                                    <p:animEffect transition="in" filter="box(in)">
                                      <p:cBhvr>
                                        <p:cTn id="33" dur="500"/>
                                        <p:tgtEl>
                                          <p:spTgt spid="15978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59785"/>
                                        </p:tgtEl>
                                        <p:attrNameLst>
                                          <p:attrName>style.visibility</p:attrName>
                                        </p:attrNameLst>
                                      </p:cBhvr>
                                      <p:to>
                                        <p:strVal val="visible"/>
                                      </p:to>
                                    </p:set>
                                    <p:animEffect transition="in" filter="box(in)">
                                      <p:cBhvr>
                                        <p:cTn id="36" dur="500"/>
                                        <p:tgtEl>
                                          <p:spTgt spid="15978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59780"/>
                                        </p:tgtEl>
                                        <p:attrNameLst>
                                          <p:attrName>style.visibility</p:attrName>
                                        </p:attrNameLst>
                                      </p:cBhvr>
                                      <p:to>
                                        <p:strVal val="visible"/>
                                      </p:to>
                                    </p:set>
                                    <p:animEffect transition="in" filter="box(in)">
                                      <p:cBhvr>
                                        <p:cTn id="39" dur="500"/>
                                        <p:tgtEl>
                                          <p:spTgt spid="15978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59814"/>
                                        </p:tgtEl>
                                        <p:attrNameLst>
                                          <p:attrName>style.visibility</p:attrName>
                                        </p:attrNameLst>
                                      </p:cBhvr>
                                      <p:to>
                                        <p:strVal val="visible"/>
                                      </p:to>
                                    </p:set>
                                    <p:animEffect transition="in" filter="box(in)">
                                      <p:cBhvr>
                                        <p:cTn id="42" dur="500"/>
                                        <p:tgtEl>
                                          <p:spTgt spid="1598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59812"/>
                                        </p:tgtEl>
                                        <p:attrNameLst>
                                          <p:attrName>style.visibility</p:attrName>
                                        </p:attrNameLst>
                                      </p:cBhvr>
                                      <p:to>
                                        <p:strVal val="visible"/>
                                      </p:to>
                                    </p:set>
                                    <p:animEffect transition="in" filter="box(in)">
                                      <p:cBhvr>
                                        <p:cTn id="45" dur="500"/>
                                        <p:tgtEl>
                                          <p:spTgt spid="15981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59816"/>
                                        </p:tgtEl>
                                        <p:attrNameLst>
                                          <p:attrName>style.visibility</p:attrName>
                                        </p:attrNameLst>
                                      </p:cBhvr>
                                      <p:to>
                                        <p:strVal val="visible"/>
                                      </p:to>
                                    </p:set>
                                    <p:animEffect transition="in" filter="box(in)">
                                      <p:cBhvr>
                                        <p:cTn id="48" dur="500"/>
                                        <p:tgtEl>
                                          <p:spTgt spid="159816"/>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59815"/>
                                        </p:tgtEl>
                                        <p:attrNameLst>
                                          <p:attrName>style.visibility</p:attrName>
                                        </p:attrNameLst>
                                      </p:cBhvr>
                                      <p:to>
                                        <p:strVal val="visible"/>
                                      </p:to>
                                    </p:set>
                                    <p:animEffect transition="in" filter="box(in)">
                                      <p:cBhvr>
                                        <p:cTn id="51" dur="500"/>
                                        <p:tgtEl>
                                          <p:spTgt spid="1598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59787"/>
                                        </p:tgtEl>
                                        <p:attrNameLst>
                                          <p:attrName>style.visibility</p:attrName>
                                        </p:attrNameLst>
                                      </p:cBhvr>
                                      <p:to>
                                        <p:strVal val="visible"/>
                                      </p:to>
                                    </p:set>
                                    <p:animEffect transition="in" filter="box(in)">
                                      <p:cBhvr>
                                        <p:cTn id="56" dur="500"/>
                                        <p:tgtEl>
                                          <p:spTgt spid="15978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59790"/>
                                        </p:tgtEl>
                                        <p:attrNameLst>
                                          <p:attrName>style.visibility</p:attrName>
                                        </p:attrNameLst>
                                      </p:cBhvr>
                                      <p:to>
                                        <p:strVal val="visible"/>
                                      </p:to>
                                    </p:set>
                                    <p:animEffect transition="in" filter="box(in)">
                                      <p:cBhvr>
                                        <p:cTn id="59" dur="500"/>
                                        <p:tgtEl>
                                          <p:spTgt spid="159790"/>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59791"/>
                                        </p:tgtEl>
                                        <p:attrNameLst>
                                          <p:attrName>style.visibility</p:attrName>
                                        </p:attrNameLst>
                                      </p:cBhvr>
                                      <p:to>
                                        <p:strVal val="visible"/>
                                      </p:to>
                                    </p:set>
                                    <p:animEffect transition="in" filter="box(in)">
                                      <p:cBhvr>
                                        <p:cTn id="62" dur="500"/>
                                        <p:tgtEl>
                                          <p:spTgt spid="15979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59796"/>
                                        </p:tgtEl>
                                        <p:attrNameLst>
                                          <p:attrName>style.visibility</p:attrName>
                                        </p:attrNameLst>
                                      </p:cBhvr>
                                      <p:to>
                                        <p:strVal val="visible"/>
                                      </p:to>
                                    </p:set>
                                    <p:animEffect transition="in" filter="box(in)">
                                      <p:cBhvr>
                                        <p:cTn id="65" dur="500"/>
                                        <p:tgtEl>
                                          <p:spTgt spid="159796"/>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59795"/>
                                        </p:tgtEl>
                                        <p:attrNameLst>
                                          <p:attrName>style.visibility</p:attrName>
                                        </p:attrNameLst>
                                      </p:cBhvr>
                                      <p:to>
                                        <p:strVal val="visible"/>
                                      </p:to>
                                    </p:set>
                                    <p:animEffect transition="in" filter="box(in)">
                                      <p:cBhvr>
                                        <p:cTn id="68" dur="500"/>
                                        <p:tgtEl>
                                          <p:spTgt spid="159795"/>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59798"/>
                                        </p:tgtEl>
                                        <p:attrNameLst>
                                          <p:attrName>style.visibility</p:attrName>
                                        </p:attrNameLst>
                                      </p:cBhvr>
                                      <p:to>
                                        <p:strVal val="visible"/>
                                      </p:to>
                                    </p:set>
                                    <p:animEffect transition="in" filter="box(in)">
                                      <p:cBhvr>
                                        <p:cTn id="71" dur="500"/>
                                        <p:tgtEl>
                                          <p:spTgt spid="159798"/>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59794"/>
                                        </p:tgtEl>
                                        <p:attrNameLst>
                                          <p:attrName>style.visibility</p:attrName>
                                        </p:attrNameLst>
                                      </p:cBhvr>
                                      <p:to>
                                        <p:strVal val="visible"/>
                                      </p:to>
                                    </p:set>
                                    <p:animEffect transition="in" filter="box(in)">
                                      <p:cBhvr>
                                        <p:cTn id="74" dur="500"/>
                                        <p:tgtEl>
                                          <p:spTgt spid="159794"/>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59778"/>
                                        </p:tgtEl>
                                        <p:attrNameLst>
                                          <p:attrName>style.visibility</p:attrName>
                                        </p:attrNameLst>
                                      </p:cBhvr>
                                      <p:to>
                                        <p:strVal val="visible"/>
                                      </p:to>
                                    </p:set>
                                    <p:animEffect transition="in" filter="box(in)">
                                      <p:cBhvr>
                                        <p:cTn id="77" dur="500"/>
                                        <p:tgtEl>
                                          <p:spTgt spid="159778"/>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159793"/>
                                        </p:tgtEl>
                                        <p:attrNameLst>
                                          <p:attrName>style.visibility</p:attrName>
                                        </p:attrNameLst>
                                      </p:cBhvr>
                                      <p:to>
                                        <p:strVal val="visible"/>
                                      </p:to>
                                    </p:set>
                                    <p:animEffect transition="in" filter="box(in)">
                                      <p:cBhvr>
                                        <p:cTn id="80" dur="500"/>
                                        <p:tgtEl>
                                          <p:spTgt spid="159793"/>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59792"/>
                                        </p:tgtEl>
                                        <p:attrNameLst>
                                          <p:attrName>style.visibility</p:attrName>
                                        </p:attrNameLst>
                                      </p:cBhvr>
                                      <p:to>
                                        <p:strVal val="visible"/>
                                      </p:to>
                                    </p:set>
                                    <p:animEffect transition="in" filter="box(in)">
                                      <p:cBhvr>
                                        <p:cTn id="83" dur="500"/>
                                        <p:tgtEl>
                                          <p:spTgt spid="159792"/>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59797"/>
                                        </p:tgtEl>
                                        <p:attrNameLst>
                                          <p:attrName>style.visibility</p:attrName>
                                        </p:attrNameLst>
                                      </p:cBhvr>
                                      <p:to>
                                        <p:strVal val="visible"/>
                                      </p:to>
                                    </p:set>
                                    <p:animEffect transition="in" filter="box(in)">
                                      <p:cBhvr>
                                        <p:cTn id="86" dur="500"/>
                                        <p:tgtEl>
                                          <p:spTgt spid="159797"/>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159817"/>
                                        </p:tgtEl>
                                        <p:attrNameLst>
                                          <p:attrName>style.visibility</p:attrName>
                                        </p:attrNameLst>
                                      </p:cBhvr>
                                      <p:to>
                                        <p:strVal val="visible"/>
                                      </p:to>
                                    </p:set>
                                    <p:animEffect transition="in" filter="box(in)">
                                      <p:cBhvr>
                                        <p:cTn id="89" dur="500"/>
                                        <p:tgtEl>
                                          <p:spTgt spid="159817"/>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159818"/>
                                        </p:tgtEl>
                                        <p:attrNameLst>
                                          <p:attrName>style.visibility</p:attrName>
                                        </p:attrNameLst>
                                      </p:cBhvr>
                                      <p:to>
                                        <p:strVal val="visible"/>
                                      </p:to>
                                    </p:set>
                                    <p:animEffect transition="in" filter="box(in)">
                                      <p:cBhvr>
                                        <p:cTn id="92" dur="500"/>
                                        <p:tgtEl>
                                          <p:spTgt spid="159818"/>
                                        </p:tgtEl>
                                      </p:cBhvr>
                                    </p:animEffect>
                                  </p:childTnLst>
                                </p:cTn>
                              </p:par>
                              <p:par>
                                <p:cTn id="93" presetID="4" presetClass="exit" presetSubtype="16" fill="hold" grpId="1" nodeType="withEffect">
                                  <p:stCondLst>
                                    <p:cond delay="0"/>
                                  </p:stCondLst>
                                  <p:childTnLst>
                                    <p:animEffect transition="out" filter="box(in)">
                                      <p:cBhvr>
                                        <p:cTn id="94" dur="500"/>
                                        <p:tgtEl>
                                          <p:spTgt spid="159785"/>
                                        </p:tgtEl>
                                      </p:cBhvr>
                                    </p:animEffect>
                                    <p:set>
                                      <p:cBhvr>
                                        <p:cTn id="95" dur="1" fill="hold">
                                          <p:stCondLst>
                                            <p:cond delay="499"/>
                                          </p:stCondLst>
                                        </p:cTn>
                                        <p:tgtEl>
                                          <p:spTgt spid="159785"/>
                                        </p:tgtEl>
                                        <p:attrNameLst>
                                          <p:attrName>style.visibility</p:attrName>
                                        </p:attrNameLst>
                                      </p:cBhvr>
                                      <p:to>
                                        <p:strVal val="hidden"/>
                                      </p:to>
                                    </p:set>
                                  </p:childTnLst>
                                </p:cTn>
                              </p:par>
                              <p:par>
                                <p:cTn id="96" presetID="4" presetClass="exit" presetSubtype="16" fill="hold" grpId="1" nodeType="withEffect">
                                  <p:stCondLst>
                                    <p:cond delay="0"/>
                                  </p:stCondLst>
                                  <p:childTnLst>
                                    <p:animEffect transition="out" filter="box(in)">
                                      <p:cBhvr>
                                        <p:cTn id="97" dur="500"/>
                                        <p:tgtEl>
                                          <p:spTgt spid="159780"/>
                                        </p:tgtEl>
                                      </p:cBhvr>
                                    </p:animEffect>
                                    <p:set>
                                      <p:cBhvr>
                                        <p:cTn id="98" dur="1" fill="hold">
                                          <p:stCondLst>
                                            <p:cond delay="499"/>
                                          </p:stCondLst>
                                        </p:cTn>
                                        <p:tgtEl>
                                          <p:spTgt spid="159780"/>
                                        </p:tgtEl>
                                        <p:attrNameLst>
                                          <p:attrName>style.visibility</p:attrName>
                                        </p:attrNameLst>
                                      </p:cBhvr>
                                      <p:to>
                                        <p:strVal val="hidden"/>
                                      </p:to>
                                    </p:set>
                                  </p:childTnLst>
                                </p:cTn>
                              </p:par>
                              <p:par>
                                <p:cTn id="99" presetID="4" presetClass="exit" presetSubtype="16" fill="hold" grpId="0" nodeType="withEffect">
                                  <p:stCondLst>
                                    <p:cond delay="0"/>
                                  </p:stCondLst>
                                  <p:childTnLst>
                                    <p:animEffect transition="out" filter="box(in)">
                                      <p:cBhvr>
                                        <p:cTn id="100" dur="500"/>
                                        <p:tgtEl>
                                          <p:spTgt spid="159779"/>
                                        </p:tgtEl>
                                      </p:cBhvr>
                                    </p:animEffect>
                                    <p:set>
                                      <p:cBhvr>
                                        <p:cTn id="101" dur="1" fill="hold">
                                          <p:stCondLst>
                                            <p:cond delay="499"/>
                                          </p:stCondLst>
                                        </p:cTn>
                                        <p:tgtEl>
                                          <p:spTgt spid="159779"/>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xit" presetSubtype="16" fill="hold" grpId="1" nodeType="clickEffect">
                                  <p:stCondLst>
                                    <p:cond delay="0"/>
                                  </p:stCondLst>
                                  <p:childTnLst>
                                    <p:animEffect transition="out" filter="box(in)">
                                      <p:cBhvr>
                                        <p:cTn id="105" dur="500"/>
                                        <p:tgtEl>
                                          <p:spTgt spid="159786"/>
                                        </p:tgtEl>
                                      </p:cBhvr>
                                    </p:animEffect>
                                    <p:set>
                                      <p:cBhvr>
                                        <p:cTn id="106" dur="1" fill="hold">
                                          <p:stCondLst>
                                            <p:cond delay="499"/>
                                          </p:stCondLst>
                                        </p:cTn>
                                        <p:tgtEl>
                                          <p:spTgt spid="159786"/>
                                        </p:tgtEl>
                                        <p:attrNameLst>
                                          <p:attrName>style.visibility</p:attrName>
                                        </p:attrNameLst>
                                      </p:cBhvr>
                                      <p:to>
                                        <p:strVal val="hidden"/>
                                      </p:to>
                                    </p:set>
                                  </p:childTnLst>
                                </p:cTn>
                              </p:par>
                              <p:par>
                                <p:cTn id="107" presetID="4" presetClass="exit" presetSubtype="16" fill="hold" grpId="1" nodeType="withEffect">
                                  <p:stCondLst>
                                    <p:cond delay="0"/>
                                  </p:stCondLst>
                                  <p:childTnLst>
                                    <p:animEffect transition="out" filter="box(in)">
                                      <p:cBhvr>
                                        <p:cTn id="108" dur="500"/>
                                        <p:tgtEl>
                                          <p:spTgt spid="159816"/>
                                        </p:tgtEl>
                                      </p:cBhvr>
                                    </p:animEffect>
                                    <p:set>
                                      <p:cBhvr>
                                        <p:cTn id="109" dur="1" fill="hold">
                                          <p:stCondLst>
                                            <p:cond delay="499"/>
                                          </p:stCondLst>
                                        </p:cTn>
                                        <p:tgtEl>
                                          <p:spTgt spid="159816"/>
                                        </p:tgtEl>
                                        <p:attrNameLst>
                                          <p:attrName>style.visibility</p:attrName>
                                        </p:attrNameLst>
                                      </p:cBhvr>
                                      <p:to>
                                        <p:strVal val="hidden"/>
                                      </p:to>
                                    </p:set>
                                  </p:childTnLst>
                                </p:cTn>
                              </p:par>
                              <p:par>
                                <p:cTn id="110" presetID="4" presetClass="exit" presetSubtype="16" fill="hold" grpId="1" nodeType="withEffect">
                                  <p:stCondLst>
                                    <p:cond delay="0"/>
                                  </p:stCondLst>
                                  <p:childTnLst>
                                    <p:animEffect transition="out" filter="box(in)">
                                      <p:cBhvr>
                                        <p:cTn id="111" dur="500"/>
                                        <p:tgtEl>
                                          <p:spTgt spid="159795"/>
                                        </p:tgtEl>
                                      </p:cBhvr>
                                    </p:animEffect>
                                    <p:set>
                                      <p:cBhvr>
                                        <p:cTn id="112" dur="1" fill="hold">
                                          <p:stCondLst>
                                            <p:cond delay="499"/>
                                          </p:stCondLst>
                                        </p:cTn>
                                        <p:tgtEl>
                                          <p:spTgt spid="159795"/>
                                        </p:tgtEl>
                                        <p:attrNameLst>
                                          <p:attrName>style.visibility</p:attrName>
                                        </p:attrNameLst>
                                      </p:cBhvr>
                                      <p:to>
                                        <p:strVal val="hidden"/>
                                      </p:to>
                                    </p:set>
                                  </p:childTnLst>
                                </p:cTn>
                              </p:par>
                              <p:par>
                                <p:cTn id="113" presetID="4" presetClass="exit" presetSubtype="16" fill="hold" grpId="1" nodeType="withEffect">
                                  <p:stCondLst>
                                    <p:cond delay="0"/>
                                  </p:stCondLst>
                                  <p:childTnLst>
                                    <p:animEffect transition="out" filter="box(in)">
                                      <p:cBhvr>
                                        <p:cTn id="114" dur="500"/>
                                        <p:tgtEl>
                                          <p:spTgt spid="159796"/>
                                        </p:tgtEl>
                                      </p:cBhvr>
                                    </p:animEffect>
                                    <p:set>
                                      <p:cBhvr>
                                        <p:cTn id="115" dur="1" fill="hold">
                                          <p:stCondLst>
                                            <p:cond delay="499"/>
                                          </p:stCondLst>
                                        </p:cTn>
                                        <p:tgtEl>
                                          <p:spTgt spid="159796"/>
                                        </p:tgtEl>
                                        <p:attrNameLst>
                                          <p:attrName>style.visibility</p:attrName>
                                        </p:attrNameLst>
                                      </p:cBhvr>
                                      <p:to>
                                        <p:strVal val="hidden"/>
                                      </p:to>
                                    </p:set>
                                  </p:childTnLst>
                                </p:cTn>
                              </p:par>
                              <p:par>
                                <p:cTn id="116" presetID="4" presetClass="exit" presetSubtype="16" fill="hold" grpId="1" nodeType="withEffect">
                                  <p:stCondLst>
                                    <p:cond delay="0"/>
                                  </p:stCondLst>
                                  <p:childTnLst>
                                    <p:animEffect transition="out" filter="box(in)">
                                      <p:cBhvr>
                                        <p:cTn id="117" dur="500"/>
                                        <p:tgtEl>
                                          <p:spTgt spid="159814"/>
                                        </p:tgtEl>
                                      </p:cBhvr>
                                    </p:animEffect>
                                    <p:set>
                                      <p:cBhvr>
                                        <p:cTn id="118" dur="1" fill="hold">
                                          <p:stCondLst>
                                            <p:cond delay="499"/>
                                          </p:stCondLst>
                                        </p:cTn>
                                        <p:tgtEl>
                                          <p:spTgt spid="159814"/>
                                        </p:tgtEl>
                                        <p:attrNameLst>
                                          <p:attrName>style.visibility</p:attrName>
                                        </p:attrNameLst>
                                      </p:cBhvr>
                                      <p:to>
                                        <p:strVal val="hidden"/>
                                      </p:to>
                                    </p:set>
                                  </p:childTnLst>
                                </p:cTn>
                              </p:par>
                              <p:par>
                                <p:cTn id="119" presetID="4" presetClass="exit" presetSubtype="16" fill="hold" grpId="1" nodeType="withEffect">
                                  <p:stCondLst>
                                    <p:cond delay="0"/>
                                  </p:stCondLst>
                                  <p:childTnLst>
                                    <p:animEffect transition="out" filter="box(in)">
                                      <p:cBhvr>
                                        <p:cTn id="120" dur="500"/>
                                        <p:tgtEl>
                                          <p:spTgt spid="159813"/>
                                        </p:tgtEl>
                                      </p:cBhvr>
                                    </p:animEffect>
                                    <p:set>
                                      <p:cBhvr>
                                        <p:cTn id="121" dur="1" fill="hold">
                                          <p:stCondLst>
                                            <p:cond delay="499"/>
                                          </p:stCondLst>
                                        </p:cTn>
                                        <p:tgtEl>
                                          <p:spTgt spid="159813"/>
                                        </p:tgtEl>
                                        <p:attrNameLst>
                                          <p:attrName>style.visibility</p:attrName>
                                        </p:attrNameLst>
                                      </p:cBhvr>
                                      <p:to>
                                        <p:strVal val="hidden"/>
                                      </p:to>
                                    </p:set>
                                  </p:childTnLst>
                                </p:cTn>
                              </p:par>
                              <p:par>
                                <p:cTn id="122" presetID="4" presetClass="exit" presetSubtype="16" fill="hold" grpId="1" nodeType="withEffect">
                                  <p:stCondLst>
                                    <p:cond delay="0"/>
                                  </p:stCondLst>
                                  <p:childTnLst>
                                    <p:animEffect transition="out" filter="box(in)">
                                      <p:cBhvr>
                                        <p:cTn id="123" dur="500"/>
                                        <p:tgtEl>
                                          <p:spTgt spid="159783"/>
                                        </p:tgtEl>
                                      </p:cBhvr>
                                    </p:animEffect>
                                    <p:set>
                                      <p:cBhvr>
                                        <p:cTn id="124" dur="1" fill="hold">
                                          <p:stCondLst>
                                            <p:cond delay="499"/>
                                          </p:stCondLst>
                                        </p:cTn>
                                        <p:tgtEl>
                                          <p:spTgt spid="159783"/>
                                        </p:tgtEl>
                                        <p:attrNameLst>
                                          <p:attrName>style.visibility</p:attrName>
                                        </p:attrNameLst>
                                      </p:cBhvr>
                                      <p:to>
                                        <p:strVal val="hidden"/>
                                      </p:to>
                                    </p:set>
                                  </p:childTnLst>
                                </p:cTn>
                              </p:par>
                              <p:par>
                                <p:cTn id="125" presetID="4" presetClass="exit" presetSubtype="16" fill="hold" grpId="1" nodeType="withEffect">
                                  <p:stCondLst>
                                    <p:cond delay="0"/>
                                  </p:stCondLst>
                                  <p:childTnLst>
                                    <p:animEffect transition="out" filter="box(in)">
                                      <p:cBhvr>
                                        <p:cTn id="126" dur="500"/>
                                        <p:tgtEl>
                                          <p:spTgt spid="159818"/>
                                        </p:tgtEl>
                                      </p:cBhvr>
                                    </p:animEffect>
                                    <p:set>
                                      <p:cBhvr>
                                        <p:cTn id="127" dur="1" fill="hold">
                                          <p:stCondLst>
                                            <p:cond delay="499"/>
                                          </p:stCondLst>
                                        </p:cTn>
                                        <p:tgtEl>
                                          <p:spTgt spid="159818"/>
                                        </p:tgtEl>
                                        <p:attrNameLst>
                                          <p:attrName>style.visibility</p:attrName>
                                        </p:attrNameLst>
                                      </p:cBhvr>
                                      <p:to>
                                        <p:strVal val="hidden"/>
                                      </p:to>
                                    </p:set>
                                  </p:childTnLst>
                                </p:cTn>
                              </p:par>
                              <p:par>
                                <p:cTn id="128" presetID="4" presetClass="exit" presetSubtype="16" fill="hold" grpId="1" nodeType="withEffect">
                                  <p:stCondLst>
                                    <p:cond delay="0"/>
                                  </p:stCondLst>
                                  <p:childTnLst>
                                    <p:animEffect transition="out" filter="box(in)">
                                      <p:cBhvr>
                                        <p:cTn id="129" dur="500"/>
                                        <p:tgtEl>
                                          <p:spTgt spid="159817"/>
                                        </p:tgtEl>
                                      </p:cBhvr>
                                    </p:animEffect>
                                    <p:set>
                                      <p:cBhvr>
                                        <p:cTn id="130" dur="1" fill="hold">
                                          <p:stCondLst>
                                            <p:cond delay="499"/>
                                          </p:stCondLst>
                                        </p:cTn>
                                        <p:tgtEl>
                                          <p:spTgt spid="159817"/>
                                        </p:tgtEl>
                                        <p:attrNameLst>
                                          <p:attrName>style.visibility</p:attrName>
                                        </p:attrNameLst>
                                      </p:cBhvr>
                                      <p:to>
                                        <p:strVal val="hidden"/>
                                      </p:to>
                                    </p:set>
                                  </p:childTnLst>
                                </p:cTn>
                              </p:par>
                              <p:par>
                                <p:cTn id="131" presetID="4" presetClass="exit" presetSubtype="16" fill="hold" grpId="1" nodeType="withEffect">
                                  <p:stCondLst>
                                    <p:cond delay="0"/>
                                  </p:stCondLst>
                                  <p:childTnLst>
                                    <p:animEffect transition="out" filter="box(in)">
                                      <p:cBhvr>
                                        <p:cTn id="132" dur="500"/>
                                        <p:tgtEl>
                                          <p:spTgt spid="159781"/>
                                        </p:tgtEl>
                                      </p:cBhvr>
                                    </p:animEffect>
                                    <p:set>
                                      <p:cBhvr>
                                        <p:cTn id="133" dur="1" fill="hold">
                                          <p:stCondLst>
                                            <p:cond delay="499"/>
                                          </p:stCondLst>
                                        </p:cTn>
                                        <p:tgtEl>
                                          <p:spTgt spid="159781"/>
                                        </p:tgtEl>
                                        <p:attrNameLst>
                                          <p:attrName>style.visibility</p:attrName>
                                        </p:attrNameLst>
                                      </p:cBhvr>
                                      <p:to>
                                        <p:strVal val="hidden"/>
                                      </p:to>
                                    </p:set>
                                  </p:childTnLst>
                                </p:cTn>
                              </p:par>
                              <p:par>
                                <p:cTn id="134" presetID="4" presetClass="exit" presetSubtype="16" fill="hold" grpId="1" nodeType="withEffect">
                                  <p:stCondLst>
                                    <p:cond delay="0"/>
                                  </p:stCondLst>
                                  <p:childTnLst>
                                    <p:animEffect transition="out" filter="box(in)">
                                      <p:cBhvr>
                                        <p:cTn id="135" dur="500"/>
                                        <p:tgtEl>
                                          <p:spTgt spid="159782"/>
                                        </p:tgtEl>
                                      </p:cBhvr>
                                    </p:animEffect>
                                    <p:set>
                                      <p:cBhvr>
                                        <p:cTn id="136" dur="1" fill="hold">
                                          <p:stCondLst>
                                            <p:cond delay="499"/>
                                          </p:stCondLst>
                                        </p:cTn>
                                        <p:tgtEl>
                                          <p:spTgt spid="159782"/>
                                        </p:tgtEl>
                                        <p:attrNameLst>
                                          <p:attrName>style.visibility</p:attrName>
                                        </p:attrNameLst>
                                      </p:cBhvr>
                                      <p:to>
                                        <p:strVal val="hidden"/>
                                      </p:to>
                                    </p:set>
                                  </p:childTnLst>
                                </p:cTn>
                              </p:par>
                              <p:par>
                                <p:cTn id="137" presetID="4" presetClass="entr" presetSubtype="16" fill="hold" grpId="1" nodeType="withEffect">
                                  <p:stCondLst>
                                    <p:cond delay="0"/>
                                  </p:stCondLst>
                                  <p:childTnLst>
                                    <p:set>
                                      <p:cBhvr>
                                        <p:cTn id="138" dur="1" fill="hold">
                                          <p:stCondLst>
                                            <p:cond delay="0"/>
                                          </p:stCondLst>
                                        </p:cTn>
                                        <p:tgtEl>
                                          <p:spTgt spid="159820"/>
                                        </p:tgtEl>
                                        <p:attrNameLst>
                                          <p:attrName>style.visibility</p:attrName>
                                        </p:attrNameLst>
                                      </p:cBhvr>
                                      <p:to>
                                        <p:strVal val="visible"/>
                                      </p:to>
                                    </p:set>
                                    <p:animEffect transition="in" filter="box(in)">
                                      <p:cBhvr>
                                        <p:cTn id="139" dur="500"/>
                                        <p:tgtEl>
                                          <p:spTgt spid="159820"/>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159819"/>
                                        </p:tgtEl>
                                        <p:attrNameLst>
                                          <p:attrName>style.visibility</p:attrName>
                                        </p:attrNameLst>
                                      </p:cBhvr>
                                      <p:to>
                                        <p:strVal val="visible"/>
                                      </p:to>
                                    </p:set>
                                    <p:animEffect transition="in" filter="box(in)">
                                      <p:cBhvr>
                                        <p:cTn id="142" dur="500"/>
                                        <p:tgtEl>
                                          <p:spTgt spid="159819"/>
                                        </p:tgtEl>
                                      </p:cBhvr>
                                    </p:animEffect>
                                  </p:childTnLst>
                                </p:cTn>
                              </p:par>
                              <p:par>
                                <p:cTn id="143" presetID="4" presetClass="entr" presetSubtype="16" fill="hold" grpId="2" nodeType="withEffect">
                                  <p:stCondLst>
                                    <p:cond delay="0"/>
                                  </p:stCondLst>
                                  <p:childTnLst>
                                    <p:set>
                                      <p:cBhvr>
                                        <p:cTn id="144" dur="1" fill="hold">
                                          <p:stCondLst>
                                            <p:cond delay="0"/>
                                          </p:stCondLst>
                                        </p:cTn>
                                        <p:tgtEl>
                                          <p:spTgt spid="159819"/>
                                        </p:tgtEl>
                                        <p:attrNameLst>
                                          <p:attrName>style.visibility</p:attrName>
                                        </p:attrNameLst>
                                      </p:cBhvr>
                                      <p:to>
                                        <p:strVal val="visible"/>
                                      </p:to>
                                    </p:set>
                                    <p:animEffect transition="in" filter="box(in)">
                                      <p:cBhvr>
                                        <p:cTn id="145" dur="500"/>
                                        <p:tgtEl>
                                          <p:spTgt spid="159819"/>
                                        </p:tgtEl>
                                      </p:cBhvr>
                                    </p:animEffect>
                                  </p:childTnLst>
                                </p:cTn>
                              </p:par>
                              <p:par>
                                <p:cTn id="146" presetID="4" presetClass="entr" presetSubtype="16" fill="hold" grpId="2" nodeType="withEffect">
                                  <p:stCondLst>
                                    <p:cond delay="0"/>
                                  </p:stCondLst>
                                  <p:childTnLst>
                                    <p:set>
                                      <p:cBhvr>
                                        <p:cTn id="147" dur="1" fill="hold">
                                          <p:stCondLst>
                                            <p:cond delay="0"/>
                                          </p:stCondLst>
                                        </p:cTn>
                                        <p:tgtEl>
                                          <p:spTgt spid="159820"/>
                                        </p:tgtEl>
                                        <p:attrNameLst>
                                          <p:attrName>style.visibility</p:attrName>
                                        </p:attrNameLst>
                                      </p:cBhvr>
                                      <p:to>
                                        <p:strVal val="visible"/>
                                      </p:to>
                                    </p:set>
                                    <p:animEffect transition="in" filter="box(in)">
                                      <p:cBhvr>
                                        <p:cTn id="148" dur="500"/>
                                        <p:tgtEl>
                                          <p:spTgt spid="15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8" grpId="0"/>
      <p:bldP spid="159779" grpId="0"/>
      <p:bldP spid="159779" grpId="1"/>
      <p:bldP spid="159780" grpId="0" animBg="1"/>
      <p:bldP spid="159780" grpId="1" animBg="1"/>
      <p:bldP spid="159781" grpId="0"/>
      <p:bldP spid="159781" grpId="1"/>
      <p:bldP spid="159782" grpId="0" animBg="1"/>
      <p:bldP spid="159782" grpId="1" animBg="1"/>
      <p:bldP spid="159783" grpId="0" animBg="1"/>
      <p:bldP spid="159783" grpId="1" animBg="1"/>
      <p:bldP spid="159785" grpId="0"/>
      <p:bldP spid="159785" grpId="1"/>
      <p:bldP spid="159786" grpId="0" animBg="1"/>
      <p:bldP spid="159786" grpId="1" animBg="1"/>
      <p:bldP spid="159790" grpId="0" animBg="1"/>
      <p:bldP spid="159791" grpId="0" animBg="1"/>
      <p:bldP spid="159792" grpId="0"/>
      <p:bldP spid="159793" grpId="0" animBg="1"/>
      <p:bldP spid="159794" grpId="0"/>
      <p:bldP spid="159795" grpId="0" animBg="1"/>
      <p:bldP spid="159795" grpId="1" animBg="1"/>
      <p:bldP spid="159796" grpId="0" animBg="1"/>
      <p:bldP spid="159796" grpId="1" animBg="1"/>
      <p:bldP spid="159797" grpId="0" animBg="1"/>
      <p:bldP spid="159798" grpId="0"/>
      <p:bldP spid="159811" grpId="0" animBg="1"/>
      <p:bldP spid="159812" grpId="0"/>
      <p:bldP spid="159813" grpId="0" animBg="1"/>
      <p:bldP spid="159813" grpId="1" animBg="1"/>
      <p:bldP spid="159814" grpId="0" animBg="1"/>
      <p:bldP spid="159814" grpId="1" animBg="1"/>
      <p:bldP spid="159815" grpId="0" animBg="1"/>
      <p:bldP spid="159816" grpId="0"/>
      <p:bldP spid="159816" grpId="1"/>
      <p:bldP spid="159817" grpId="0" animBg="1"/>
      <p:bldP spid="159817" grpId="1" animBg="1"/>
      <p:bldP spid="159818" grpId="0"/>
      <p:bldP spid="159818" grpId="1"/>
      <p:bldP spid="159819" grpId="0"/>
      <p:bldP spid="159819" grpId="1"/>
      <p:bldP spid="159819" grpId="2"/>
      <p:bldP spid="159820" grpId="0" animBg="1"/>
      <p:bldP spid="159820" grpId="1" animBg="1"/>
      <p:bldP spid="159820" grpId="2" animBg="1"/>
      <p:bldP spid="1597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0453101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RWS 17 (MACRO): Philips Curve Analysis</a:t>
            </a:r>
            <a:r>
              <a:rPr lang="en-US" sz="3600" dirty="0"/>
              <a:t/>
            </a:r>
            <a:br>
              <a:rPr lang="en-US" sz="3600" dirty="0"/>
            </a:br>
            <a:r>
              <a:rPr lang="en-US" sz="2400" b="1" dirty="0" smtClean="0">
                <a:solidFill>
                  <a:srgbClr val="FF0000"/>
                </a:solidFill>
              </a:rPr>
              <a:t>The </a:t>
            </a:r>
            <a:r>
              <a:rPr lang="en-US" sz="2400" b="1" dirty="0" err="1" smtClean="0">
                <a:solidFill>
                  <a:srgbClr val="FF0000"/>
                </a:solidFill>
              </a:rPr>
              <a:t>Classicals</a:t>
            </a:r>
            <a:r>
              <a:rPr lang="en-US" sz="2400" b="1" dirty="0" smtClean="0">
                <a:solidFill>
                  <a:srgbClr val="FF0000"/>
                </a:solidFill>
              </a:rPr>
              <a:t> fight back!  Causes of inflation</a:t>
            </a:r>
            <a:endParaRPr lang="en-US" sz="2400" dirty="0"/>
          </a:p>
        </p:txBody>
      </p:sp>
      <p:sp>
        <p:nvSpPr>
          <p:cNvPr id="3" name="Content Placeholder 2"/>
          <p:cNvSpPr>
            <a:spLocks noGrp="1"/>
          </p:cNvSpPr>
          <p:nvPr>
            <p:ph idx="1"/>
          </p:nvPr>
        </p:nvSpPr>
        <p:spPr>
          <a:xfrm>
            <a:off x="215516" y="1426287"/>
            <a:ext cx="8712968" cy="5301208"/>
          </a:xfrm>
        </p:spPr>
        <p:txBody>
          <a:bodyPr/>
          <a:lstStyle/>
          <a:p>
            <a:pPr marL="0" indent="0">
              <a:buNone/>
            </a:pPr>
            <a:r>
              <a:rPr lang="en-US" sz="2000" b="1" u="sng" dirty="0" smtClean="0"/>
              <a:t>HISTORY OF MACROECONOMICS – How do we deal with Unemployment?</a:t>
            </a:r>
          </a:p>
          <a:p>
            <a:r>
              <a:rPr lang="en-US" sz="1800" b="1" dirty="0" smtClean="0"/>
              <a:t>1930’s: PROLONGED UNEMPLOYMENT - </a:t>
            </a:r>
            <a:r>
              <a:rPr lang="en-US" sz="1800" dirty="0" smtClean="0"/>
              <a:t>Keynes takes on the </a:t>
            </a:r>
            <a:r>
              <a:rPr lang="en-US" sz="1800" dirty="0" err="1" smtClean="0"/>
              <a:t>Classicals</a:t>
            </a:r>
            <a:r>
              <a:rPr lang="en-US" sz="1800" dirty="0" smtClean="0"/>
              <a:t> with their ‘AD is lacking’ theory!</a:t>
            </a:r>
          </a:p>
          <a:p>
            <a:r>
              <a:rPr lang="en-US" sz="1800" b="1" dirty="0" smtClean="0"/>
              <a:t>1940’s-1970’s: ‘COMMITMENT TO FULL EMPLOYMENT’ - </a:t>
            </a:r>
            <a:r>
              <a:rPr lang="en-US" sz="1800" dirty="0" smtClean="0"/>
              <a:t>Keynesianism model adopted by Governments.  Spend in times of scarcity and save in times of plenty.</a:t>
            </a:r>
          </a:p>
          <a:p>
            <a:r>
              <a:rPr lang="en-US" sz="1800" b="1" dirty="0" smtClean="0"/>
              <a:t>1970’s: ‘HIGH INFLATION’ - </a:t>
            </a:r>
            <a:r>
              <a:rPr lang="en-US" sz="1800" dirty="0" smtClean="0"/>
              <a:t>Birth of Monetarism and ‘New-</a:t>
            </a:r>
            <a:r>
              <a:rPr lang="en-US" sz="1800" dirty="0" err="1" smtClean="0"/>
              <a:t>Classicals</a:t>
            </a:r>
            <a:r>
              <a:rPr lang="en-US" sz="1800" dirty="0" smtClean="0"/>
              <a:t>’: </a:t>
            </a:r>
            <a:r>
              <a:rPr lang="en-US" sz="1400" i="1" dirty="0" smtClean="0"/>
              <a:t>Inflationary problems hint at limitations with the Keynesian model?  Should the focus be on inflation AND NOT unemployment?</a:t>
            </a:r>
          </a:p>
          <a:p>
            <a:pPr lvl="1"/>
            <a:r>
              <a:rPr lang="en-US" sz="1600" dirty="0" smtClean="0"/>
              <a:t>Keynes manipulation of AD helps with ‘demand-pull’ but what about ‘cost-push’ pressures from external factors (i.e. oil prices)</a:t>
            </a:r>
          </a:p>
          <a:p>
            <a:pPr lvl="1"/>
            <a:r>
              <a:rPr lang="en-US" sz="1600" dirty="0" smtClean="0"/>
              <a:t>Hard to know how far to stimulate AD to reduce unemployment without causing an inflationary problem?</a:t>
            </a:r>
          </a:p>
          <a:p>
            <a:pPr lvl="1"/>
            <a:r>
              <a:rPr lang="en-US" sz="1600" i="1" dirty="0" smtClean="0">
                <a:solidFill>
                  <a:schemeClr val="accent2"/>
                </a:solidFill>
              </a:rPr>
              <a:t>Perhaps something else is causing inflationary pressures other than cost push and demand pull?  Monetarism and research on ‘inflationary expectations’ begins</a:t>
            </a:r>
            <a:r>
              <a:rPr lang="en-US" sz="1600" dirty="0" smtClean="0"/>
              <a:t>.</a:t>
            </a:r>
          </a:p>
        </p:txBody>
      </p:sp>
    </p:spTree>
    <p:extLst>
      <p:ext uri="{BB962C8B-B14F-4D97-AF65-F5344CB8AC3E}">
        <p14:creationId xmlns:p14="http://schemas.microsoft.com/office/powerpoint/2010/main" val="4195430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536" y="0"/>
            <a:ext cx="8229600" cy="1143000"/>
          </a:xfrm>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Monetarism, Expectations and Freidman</a:t>
            </a:r>
          </a:p>
        </p:txBody>
      </p:sp>
      <p:pic>
        <p:nvPicPr>
          <p:cNvPr id="56323" name="Picture 4" descr="friedman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 y="1625570"/>
            <a:ext cx="35988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4211960" y="1124744"/>
            <a:ext cx="460863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400" dirty="0"/>
              <a:t>Milton Freidman</a:t>
            </a:r>
          </a:p>
          <a:p>
            <a:pPr algn="ctr" eaLnBrk="1" hangingPunct="1">
              <a:spcBef>
                <a:spcPct val="0"/>
              </a:spcBef>
              <a:buFontTx/>
              <a:buNone/>
            </a:pPr>
            <a:r>
              <a:rPr lang="en-GB" altLang="en-US" sz="1600" dirty="0"/>
              <a:t>(1912-2006)</a:t>
            </a:r>
          </a:p>
          <a:p>
            <a:pPr eaLnBrk="1" hangingPunct="1">
              <a:spcBef>
                <a:spcPct val="0"/>
              </a:spcBef>
              <a:buFontTx/>
              <a:buNone/>
            </a:pPr>
            <a:endParaRPr lang="en-GB" altLang="en-US" sz="1600" dirty="0"/>
          </a:p>
          <a:p>
            <a:pPr eaLnBrk="1" hangingPunct="1">
              <a:spcBef>
                <a:spcPct val="0"/>
              </a:spcBef>
            </a:pPr>
            <a:r>
              <a:rPr lang="en-GB" altLang="en-US" sz="1800" dirty="0"/>
              <a:t>Reinvented the idea of monetarism from </a:t>
            </a:r>
            <a:r>
              <a:rPr lang="en-GB" altLang="en-US" sz="1800" dirty="0" smtClean="0"/>
              <a:t>the 1700’s as a way to explain inflation</a:t>
            </a:r>
          </a:p>
          <a:p>
            <a:pPr eaLnBrk="1" hangingPunct="1">
              <a:spcBef>
                <a:spcPct val="0"/>
              </a:spcBef>
            </a:pPr>
            <a:r>
              <a:rPr lang="en-GB" altLang="en-US" sz="1800" dirty="0" smtClean="0"/>
              <a:t>Challenged the Keynesian orthodoxy in the 1960’s</a:t>
            </a:r>
            <a:endParaRPr lang="en-GB" altLang="en-US" sz="1800" dirty="0"/>
          </a:p>
          <a:p>
            <a:pPr eaLnBrk="1" hangingPunct="1">
              <a:spcBef>
                <a:spcPct val="0"/>
              </a:spcBef>
            </a:pPr>
            <a:r>
              <a:rPr lang="en-GB" altLang="en-US" sz="1800" dirty="0"/>
              <a:t>Against Government regulation in ANY </a:t>
            </a:r>
            <a:r>
              <a:rPr lang="en-GB" altLang="en-US" sz="1800" dirty="0" smtClean="0"/>
              <a:t>forms</a:t>
            </a:r>
            <a:endParaRPr lang="en-GB" altLang="en-US" sz="1800" dirty="0"/>
          </a:p>
          <a:p>
            <a:pPr eaLnBrk="1" hangingPunct="1">
              <a:spcBef>
                <a:spcPct val="0"/>
              </a:spcBef>
            </a:pPr>
            <a:r>
              <a:rPr lang="en-GB" altLang="en-US" sz="1800" dirty="0" smtClean="0"/>
              <a:t>Margaret Thatcher loved Freidman’s ideas and when she came to power, to combat inflation she adopted his ideas on combatting inflation by drastically reducing the money supply.</a:t>
            </a:r>
            <a:endParaRPr lang="en-GB" altLang="en-US" sz="1800" dirty="0"/>
          </a:p>
          <a:p>
            <a:pPr eaLnBrk="1" hangingPunct="1">
              <a:spcBef>
                <a:spcPct val="0"/>
              </a:spcBef>
            </a:pPr>
            <a:r>
              <a:rPr lang="en-GB" altLang="en-US" sz="1800" dirty="0"/>
              <a:t>Contributed to the debate concerning the relationship with inflation and unemployment through his </a:t>
            </a:r>
            <a:r>
              <a:rPr lang="ja-JP" altLang="en-GB" sz="1800" dirty="0"/>
              <a:t>“</a:t>
            </a:r>
            <a:r>
              <a:rPr lang="en-GB" altLang="ja-JP" sz="1800" dirty="0"/>
              <a:t>expectations</a:t>
            </a:r>
            <a:r>
              <a:rPr lang="ja-JP" altLang="en-GB" sz="1800" dirty="0"/>
              <a:t>”</a:t>
            </a:r>
            <a:r>
              <a:rPr lang="en-GB" altLang="ja-JP" sz="1800" dirty="0"/>
              <a:t> </a:t>
            </a:r>
            <a:r>
              <a:rPr lang="en-GB" altLang="ja-JP" sz="1800" dirty="0" smtClean="0"/>
              <a:t>hypothesis</a:t>
            </a:r>
          </a:p>
          <a:p>
            <a:pPr lvl="1" eaLnBrk="1" hangingPunct="1">
              <a:spcBef>
                <a:spcPct val="0"/>
              </a:spcBef>
            </a:pPr>
            <a:r>
              <a:rPr lang="en-GB" altLang="en-US" sz="1400" dirty="0" smtClean="0"/>
              <a:t>If people think the inflation rate will be higher, they will ask for higher wages and it will be a self-fulfilling prophecy</a:t>
            </a:r>
            <a:endParaRPr lang="en-GB" altLang="en-US" sz="1400" dirty="0"/>
          </a:p>
        </p:txBody>
      </p:sp>
    </p:spTree>
    <p:extLst>
      <p:ext uri="{BB962C8B-B14F-4D97-AF65-F5344CB8AC3E}">
        <p14:creationId xmlns:p14="http://schemas.microsoft.com/office/powerpoint/2010/main" val="8375379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4"/>
          <p:cNvSpPr txBox="1">
            <a:spLocks noChangeArrowheads="1"/>
          </p:cNvSpPr>
          <p:nvPr/>
        </p:nvSpPr>
        <p:spPr bwMode="auto">
          <a:xfrm>
            <a:off x="5580112" y="1412875"/>
            <a:ext cx="32400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t>According to Freidman:</a:t>
            </a:r>
          </a:p>
          <a:p>
            <a:pPr eaLnBrk="1" hangingPunct="1">
              <a:spcBef>
                <a:spcPct val="0"/>
              </a:spcBef>
              <a:buFontTx/>
              <a:buNone/>
            </a:pPr>
            <a:r>
              <a:rPr lang="ja-JP" altLang="en-GB" sz="2000" i="1" dirty="0">
                <a:solidFill>
                  <a:schemeClr val="accent2"/>
                </a:solidFill>
              </a:rPr>
              <a:t>“</a:t>
            </a:r>
            <a:r>
              <a:rPr lang="en-GB" altLang="ja-JP" sz="2000" i="1" dirty="0">
                <a:solidFill>
                  <a:schemeClr val="accent2"/>
                </a:solidFill>
              </a:rPr>
              <a:t>Inflation is always and everywhere a monetary phenomenon, in the sense that it cannot occur without a more rapid increase in the quantity of money</a:t>
            </a:r>
            <a:r>
              <a:rPr lang="ja-JP" altLang="en-GB" sz="2000" i="1" dirty="0">
                <a:solidFill>
                  <a:schemeClr val="accent2"/>
                </a:solidFill>
              </a:rPr>
              <a:t>”</a:t>
            </a:r>
            <a:endParaRPr lang="en-GB" altLang="ja-JP" sz="2000" i="1" dirty="0">
              <a:solidFill>
                <a:schemeClr val="accent2"/>
              </a:solidFill>
            </a:endParaRPr>
          </a:p>
          <a:p>
            <a:pPr eaLnBrk="1" hangingPunct="1">
              <a:spcBef>
                <a:spcPct val="0"/>
              </a:spcBef>
              <a:buFontTx/>
              <a:buNone/>
            </a:pPr>
            <a:endParaRPr lang="en-GB" altLang="en-US" sz="2400" dirty="0"/>
          </a:p>
          <a:p>
            <a:pPr eaLnBrk="1" hangingPunct="1">
              <a:spcBef>
                <a:spcPct val="0"/>
              </a:spcBef>
              <a:buFontTx/>
              <a:buNone/>
            </a:pPr>
            <a:r>
              <a:rPr lang="en-GB" altLang="en-US" sz="2400" dirty="0"/>
              <a:t>According to Wikipedia:</a:t>
            </a:r>
          </a:p>
          <a:p>
            <a:pPr eaLnBrk="1" hangingPunct="1">
              <a:spcBef>
                <a:spcPct val="0"/>
              </a:spcBef>
              <a:buFontTx/>
              <a:buNone/>
            </a:pPr>
            <a:r>
              <a:rPr lang="ja-JP" altLang="en-GB" sz="2000" i="1" dirty="0">
                <a:solidFill>
                  <a:schemeClr val="accent2"/>
                </a:solidFill>
              </a:rPr>
              <a:t>“</a:t>
            </a:r>
            <a:r>
              <a:rPr lang="en-GB" altLang="ja-JP" sz="2000" i="1" dirty="0">
                <a:solidFill>
                  <a:schemeClr val="accent2"/>
                </a:solidFill>
              </a:rPr>
              <a:t>Monetarism is the study of the money supply in determining inflation</a:t>
            </a:r>
            <a:r>
              <a:rPr lang="ja-JP" altLang="en-GB" sz="2000" i="1" dirty="0" smtClean="0">
                <a:solidFill>
                  <a:schemeClr val="accent2"/>
                </a:solidFill>
              </a:rPr>
              <a:t>”</a:t>
            </a:r>
            <a:endParaRPr lang="en-GB" altLang="ja-JP" sz="2000" i="1" dirty="0" smtClean="0">
              <a:solidFill>
                <a:schemeClr val="accent2"/>
              </a:solidFill>
            </a:endParaRPr>
          </a:p>
          <a:p>
            <a:pPr eaLnBrk="1" hangingPunct="1">
              <a:spcBef>
                <a:spcPct val="0"/>
              </a:spcBef>
              <a:buFontTx/>
              <a:buNone/>
            </a:pPr>
            <a:endParaRPr lang="en-GB" altLang="ja-JP" sz="2000" i="1" dirty="0">
              <a:solidFill>
                <a:schemeClr val="accent2"/>
              </a:solidFill>
            </a:endParaRPr>
          </a:p>
          <a:p>
            <a:pPr eaLnBrk="1" hangingPunct="1">
              <a:spcBef>
                <a:spcPct val="0"/>
              </a:spcBef>
              <a:buFontTx/>
              <a:buNone/>
            </a:pPr>
            <a:r>
              <a:rPr lang="en-GB" altLang="ja-JP" sz="2000" i="1" dirty="0" smtClean="0">
                <a:solidFill>
                  <a:schemeClr val="accent2"/>
                </a:solidFill>
              </a:rPr>
              <a:t>“Too much money chasing too few goods?”</a:t>
            </a:r>
            <a:endParaRPr lang="en-GB" altLang="ja-JP" sz="2000" i="1" dirty="0">
              <a:solidFill>
                <a:schemeClr val="accent2"/>
              </a:solidFill>
            </a:endParaRPr>
          </a:p>
          <a:p>
            <a:pPr eaLnBrk="1" hangingPunct="1">
              <a:spcBef>
                <a:spcPct val="0"/>
              </a:spcBef>
              <a:buFontTx/>
              <a:buNone/>
            </a:pPr>
            <a:endParaRPr lang="en-GB" altLang="en-US" sz="2000" b="0" dirty="0" smtClean="0">
              <a:solidFill>
                <a:srgbClr val="000000"/>
              </a:solidFill>
            </a:endParaRPr>
          </a:p>
          <a:p>
            <a:pPr eaLnBrk="1" hangingPunct="1">
              <a:spcBef>
                <a:spcPct val="0"/>
              </a:spcBef>
              <a:buFontTx/>
              <a:buNone/>
            </a:pPr>
            <a:endParaRPr lang="en-GB" altLang="en-US" sz="2000" b="0" dirty="0">
              <a:solidFill>
                <a:srgbClr val="000000"/>
              </a:solidFill>
            </a:endParaRPr>
          </a:p>
        </p:txBody>
      </p:sp>
      <p:sp>
        <p:nvSpPr>
          <p:cNvPr id="7" name="Rectangle 2"/>
          <p:cNvSpPr>
            <a:spLocks noGrp="1" noChangeArrowheads="1"/>
          </p:cNvSpPr>
          <p:nvPr>
            <p:ph type="title"/>
          </p:nvPr>
        </p:nvSpPr>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The Quantity Theory of Money (Monetarism)</a:t>
            </a:r>
          </a:p>
        </p:txBody>
      </p:sp>
      <p:pic>
        <p:nvPicPr>
          <p:cNvPr id="2" name="Picture 1"/>
          <p:cNvPicPr>
            <a:picLocks noChangeAspect="1"/>
          </p:cNvPicPr>
          <p:nvPr/>
        </p:nvPicPr>
        <p:blipFill>
          <a:blip r:embed="rId2"/>
          <a:stretch>
            <a:fillRect/>
          </a:stretch>
        </p:blipFill>
        <p:spPr>
          <a:xfrm>
            <a:off x="179513" y="1556792"/>
            <a:ext cx="5112567" cy="5134271"/>
          </a:xfrm>
          <a:prstGeom prst="rect">
            <a:avLst/>
          </a:prstGeom>
        </p:spPr>
      </p:pic>
    </p:spTree>
    <p:extLst>
      <p:ext uri="{BB962C8B-B14F-4D97-AF65-F5344CB8AC3E}">
        <p14:creationId xmlns:p14="http://schemas.microsoft.com/office/powerpoint/2010/main" val="92024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animEffect transition="in" filter="box(in)">
                                      <p:cBhvr>
                                        <p:cTn id="7" dur="500"/>
                                        <p:tgtEl>
                                          <p:spTgt spid="16691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6916">
                                            <p:txEl>
                                              <p:pRg st="1" end="1"/>
                                            </p:txEl>
                                          </p:spTgt>
                                        </p:tgtEl>
                                        <p:attrNameLst>
                                          <p:attrName>style.visibility</p:attrName>
                                        </p:attrNameLst>
                                      </p:cBhvr>
                                      <p:to>
                                        <p:strVal val="visible"/>
                                      </p:to>
                                    </p:set>
                                    <p:animEffect transition="in" filter="box(in)">
                                      <p:cBhvr>
                                        <p:cTn id="10" dur="500"/>
                                        <p:tgtEl>
                                          <p:spTgt spid="16691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66916">
                                            <p:txEl>
                                              <p:pRg st="3" end="3"/>
                                            </p:txEl>
                                          </p:spTgt>
                                        </p:tgtEl>
                                        <p:attrNameLst>
                                          <p:attrName>style.visibility</p:attrName>
                                        </p:attrNameLst>
                                      </p:cBhvr>
                                      <p:to>
                                        <p:strVal val="visible"/>
                                      </p:to>
                                    </p:set>
                                    <p:animEffect transition="in" filter="box(in)">
                                      <p:cBhvr>
                                        <p:cTn id="15" dur="500"/>
                                        <p:tgtEl>
                                          <p:spTgt spid="166916">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6916">
                                            <p:txEl>
                                              <p:pRg st="4" end="4"/>
                                            </p:txEl>
                                          </p:spTgt>
                                        </p:tgtEl>
                                        <p:attrNameLst>
                                          <p:attrName>style.visibility</p:attrName>
                                        </p:attrNameLst>
                                      </p:cBhvr>
                                      <p:to>
                                        <p:strVal val="visible"/>
                                      </p:to>
                                    </p:set>
                                    <p:animEffect transition="in" filter="box(in)">
                                      <p:cBhvr>
                                        <p:cTn id="18" dur="500"/>
                                        <p:tgtEl>
                                          <p:spTgt spid="166916">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66916">
                                            <p:txEl>
                                              <p:pRg st="6" end="6"/>
                                            </p:txEl>
                                          </p:spTgt>
                                        </p:tgtEl>
                                        <p:attrNameLst>
                                          <p:attrName>style.visibility</p:attrName>
                                        </p:attrNameLst>
                                      </p:cBhvr>
                                      <p:to>
                                        <p:strVal val="visible"/>
                                      </p:to>
                                    </p:set>
                                    <p:animEffect transition="in" filter="box(in)">
                                      <p:cBhvr>
                                        <p:cTn id="21" dur="500"/>
                                        <p:tgtEl>
                                          <p:spTgt spid="1669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tretch>
            <a:fillRect/>
          </a:stretch>
        </p:blipFill>
        <p:spPr>
          <a:xfrm>
            <a:off x="1403648" y="0"/>
            <a:ext cx="6336704" cy="6858000"/>
          </a:xfrm>
          <a:prstGeom prst="rect">
            <a:avLst/>
          </a:prstGeom>
        </p:spPr>
      </p:pic>
    </p:spTree>
    <p:extLst>
      <p:ext uri="{BB962C8B-B14F-4D97-AF65-F5344CB8AC3E}">
        <p14:creationId xmlns:p14="http://schemas.microsoft.com/office/powerpoint/2010/main" val="3819428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4"/>
          <p:cNvSpPr txBox="1">
            <a:spLocks noChangeArrowheads="1"/>
          </p:cNvSpPr>
          <p:nvPr/>
        </p:nvSpPr>
        <p:spPr bwMode="auto">
          <a:xfrm>
            <a:off x="6084168" y="1412875"/>
            <a:ext cx="273598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4000" dirty="0" smtClean="0">
                <a:solidFill>
                  <a:srgbClr val="000000"/>
                </a:solidFill>
              </a:rPr>
              <a:t>MV=PY</a:t>
            </a:r>
            <a:endParaRPr lang="en-GB" altLang="en-US" sz="4000" dirty="0">
              <a:solidFill>
                <a:srgbClr val="000000"/>
              </a:solidFill>
            </a:endParaRPr>
          </a:p>
          <a:p>
            <a:pPr marL="342900" indent="-342900" eaLnBrk="1" hangingPunct="1">
              <a:spcBef>
                <a:spcPct val="0"/>
              </a:spcBef>
            </a:pPr>
            <a:r>
              <a:rPr lang="en-GB" altLang="en-US" sz="2400" b="0" dirty="0">
                <a:solidFill>
                  <a:srgbClr val="000000"/>
                </a:solidFill>
              </a:rPr>
              <a:t>M=Stock of </a:t>
            </a:r>
            <a:r>
              <a:rPr lang="en-GB" altLang="en-US" sz="2400" b="0" dirty="0" smtClean="0">
                <a:solidFill>
                  <a:srgbClr val="000000"/>
                </a:solidFill>
              </a:rPr>
              <a:t>Money (includes notes, deposits etc.)</a:t>
            </a:r>
            <a:endParaRPr lang="en-GB" altLang="en-US" sz="2400" b="0" dirty="0">
              <a:solidFill>
                <a:srgbClr val="000000"/>
              </a:solidFill>
            </a:endParaRPr>
          </a:p>
          <a:p>
            <a:pPr marL="342900" indent="-342900" eaLnBrk="1" hangingPunct="1">
              <a:spcBef>
                <a:spcPct val="0"/>
              </a:spcBef>
            </a:pPr>
            <a:r>
              <a:rPr lang="en-GB" altLang="en-US" sz="2400" b="0" dirty="0">
                <a:solidFill>
                  <a:srgbClr val="000000"/>
                </a:solidFill>
              </a:rPr>
              <a:t>V=Circulation of </a:t>
            </a:r>
            <a:r>
              <a:rPr lang="en-GB" altLang="en-US" sz="2400" b="0" dirty="0" smtClean="0">
                <a:solidFill>
                  <a:srgbClr val="000000"/>
                </a:solidFill>
              </a:rPr>
              <a:t>Money (the speed at which money circulates)</a:t>
            </a:r>
            <a:endParaRPr lang="en-GB" altLang="en-US" sz="2400" b="0" dirty="0">
              <a:solidFill>
                <a:srgbClr val="000000"/>
              </a:solidFill>
            </a:endParaRPr>
          </a:p>
          <a:p>
            <a:pPr marL="342900" indent="-342900" eaLnBrk="1" hangingPunct="1">
              <a:spcBef>
                <a:spcPct val="0"/>
              </a:spcBef>
            </a:pPr>
            <a:r>
              <a:rPr lang="en-GB" altLang="en-US" sz="2400" b="0" dirty="0">
                <a:solidFill>
                  <a:srgbClr val="000000"/>
                </a:solidFill>
              </a:rPr>
              <a:t>P=Price </a:t>
            </a:r>
            <a:r>
              <a:rPr lang="en-GB" altLang="en-US" sz="2400" b="0" dirty="0" smtClean="0">
                <a:solidFill>
                  <a:srgbClr val="000000"/>
                </a:solidFill>
              </a:rPr>
              <a:t>Level (average price of a basket of goods)</a:t>
            </a:r>
            <a:endParaRPr lang="en-GB" altLang="en-US" sz="2400" b="0" dirty="0">
              <a:solidFill>
                <a:srgbClr val="000000"/>
              </a:solidFill>
            </a:endParaRPr>
          </a:p>
          <a:p>
            <a:pPr marL="342900" indent="-342900" eaLnBrk="1" hangingPunct="1">
              <a:spcBef>
                <a:spcPct val="0"/>
              </a:spcBef>
            </a:pPr>
            <a:r>
              <a:rPr lang="en-GB" altLang="en-US" sz="2400" b="0" dirty="0" smtClean="0">
                <a:solidFill>
                  <a:srgbClr val="000000"/>
                </a:solidFill>
              </a:rPr>
              <a:t>Y=</a:t>
            </a:r>
            <a:r>
              <a:rPr lang="en-GB" altLang="en-US" sz="2400" b="0" dirty="0">
                <a:solidFill>
                  <a:srgbClr val="000000"/>
                </a:solidFill>
              </a:rPr>
              <a:t>Total </a:t>
            </a:r>
            <a:r>
              <a:rPr lang="en-GB" altLang="en-US" sz="2400" b="0" dirty="0" smtClean="0">
                <a:solidFill>
                  <a:srgbClr val="000000"/>
                </a:solidFill>
              </a:rPr>
              <a:t>Output</a:t>
            </a:r>
            <a:endParaRPr lang="en-GB" altLang="en-US" sz="2000" b="0" dirty="0">
              <a:solidFill>
                <a:srgbClr val="000000"/>
              </a:solidFill>
            </a:endParaRPr>
          </a:p>
        </p:txBody>
      </p:sp>
      <p:sp>
        <p:nvSpPr>
          <p:cNvPr id="7" name="Rectangle 2"/>
          <p:cNvSpPr>
            <a:spLocks noGrp="1" noChangeArrowheads="1"/>
          </p:cNvSpPr>
          <p:nvPr>
            <p:ph type="title"/>
          </p:nvPr>
        </p:nvSpPr>
        <p:spPr>
          <a:xfrm>
            <a:off x="-16696" y="20041"/>
            <a:ext cx="9160695" cy="1143000"/>
          </a:xfrm>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Monetarism and the Fischer Equation</a:t>
            </a:r>
          </a:p>
        </p:txBody>
      </p:sp>
      <p:sp>
        <p:nvSpPr>
          <p:cNvPr id="4" name="TextBox 3"/>
          <p:cNvSpPr txBox="1"/>
          <p:nvPr/>
        </p:nvSpPr>
        <p:spPr>
          <a:xfrm>
            <a:off x="179512" y="1196752"/>
            <a:ext cx="5904656" cy="2031325"/>
          </a:xfrm>
          <a:prstGeom prst="rect">
            <a:avLst/>
          </a:prstGeom>
          <a:solidFill>
            <a:srgbClr val="FFFFFF"/>
          </a:solidFill>
        </p:spPr>
        <p:txBody>
          <a:bodyPr wrap="square" rtlCol="0">
            <a:spAutoFit/>
          </a:bodyPr>
          <a:lstStyle/>
          <a:p>
            <a:r>
              <a:rPr lang="en-US" dirty="0"/>
              <a:t>Assume £100 of </a:t>
            </a:r>
            <a:r>
              <a:rPr lang="en-US" dirty="0" smtClean="0"/>
              <a:t>money </a:t>
            </a:r>
            <a:r>
              <a:rPr lang="en-US" dirty="0"/>
              <a:t>in circulation in the economy.  On average, each £1 changed hands 4 times </a:t>
            </a:r>
            <a:r>
              <a:rPr lang="en-US" dirty="0" smtClean="0"/>
              <a:t>during </a:t>
            </a:r>
            <a:r>
              <a:rPr lang="en-US" dirty="0"/>
              <a:t>the year.  So we know that £400 must have been spent during the </a:t>
            </a:r>
            <a:r>
              <a:rPr lang="en-US" dirty="0" smtClean="0"/>
              <a:t>year.  </a:t>
            </a:r>
            <a:r>
              <a:rPr lang="en-US" dirty="0"/>
              <a:t>If the average price of each transaction £</a:t>
            </a:r>
            <a:r>
              <a:rPr lang="en-US" dirty="0" smtClean="0"/>
              <a:t>2, </a:t>
            </a:r>
            <a:r>
              <a:rPr lang="en-US" dirty="0"/>
              <a:t>there must have been 200 goods/services bought.</a:t>
            </a:r>
          </a:p>
          <a:p>
            <a:endParaRPr lang="en-US" dirty="0" smtClean="0"/>
          </a:p>
          <a:p>
            <a:r>
              <a:rPr lang="en-US" dirty="0" smtClean="0"/>
              <a:t>TASK: How much is M, V, P and Y?</a:t>
            </a:r>
            <a:endParaRPr lang="en-US" dirty="0"/>
          </a:p>
        </p:txBody>
      </p:sp>
      <p:sp>
        <p:nvSpPr>
          <p:cNvPr id="8" name="TextBox 7"/>
          <p:cNvSpPr txBox="1"/>
          <p:nvPr/>
        </p:nvSpPr>
        <p:spPr>
          <a:xfrm>
            <a:off x="179512" y="3501008"/>
            <a:ext cx="5904656" cy="3139321"/>
          </a:xfrm>
          <a:prstGeom prst="rect">
            <a:avLst/>
          </a:prstGeom>
          <a:solidFill>
            <a:srgbClr val="FFFFFF"/>
          </a:solidFill>
        </p:spPr>
        <p:txBody>
          <a:bodyPr wrap="square" rtlCol="0">
            <a:spAutoFit/>
          </a:bodyPr>
          <a:lstStyle/>
          <a:p>
            <a:r>
              <a:rPr lang="en-US" sz="2200" dirty="0" smtClean="0"/>
              <a:t>M is £200, V is 10 and Y is 100.</a:t>
            </a:r>
          </a:p>
          <a:p>
            <a:endParaRPr lang="en-US" sz="2200" b="0" dirty="0"/>
          </a:p>
          <a:p>
            <a:pPr marL="342900" indent="-342900">
              <a:buFont typeface="+mj-lt"/>
              <a:buAutoNum type="arabicPeriod"/>
            </a:pPr>
            <a:r>
              <a:rPr lang="en-US" sz="2200" b="0" dirty="0" smtClean="0"/>
              <a:t>What is the value of P</a:t>
            </a:r>
          </a:p>
          <a:p>
            <a:pPr marL="342900" indent="-342900">
              <a:buFont typeface="+mj-lt"/>
              <a:buAutoNum type="arabicPeriod"/>
            </a:pPr>
            <a:r>
              <a:rPr lang="en-US" sz="2200" b="0" dirty="0" smtClean="0"/>
              <a:t>The money supply now doubles.  If V and T remains constant, what is the new value of P?</a:t>
            </a:r>
          </a:p>
          <a:p>
            <a:pPr marL="342900" indent="-342900">
              <a:buFont typeface="+mj-lt"/>
              <a:buAutoNum type="arabicPeriod"/>
            </a:pPr>
            <a:r>
              <a:rPr lang="en-US" sz="2200" b="0" dirty="0" smtClean="0"/>
              <a:t>At the new money supply level, T now increases from 100 to 150.  What will happen to the price level if there is no change in the money supply and V remains constant.</a:t>
            </a:r>
            <a:endParaRPr lang="en-US" sz="2200" b="0" dirty="0"/>
          </a:p>
        </p:txBody>
      </p:sp>
    </p:spTree>
    <p:extLst>
      <p:ext uri="{BB962C8B-B14F-4D97-AF65-F5344CB8AC3E}">
        <p14:creationId xmlns:p14="http://schemas.microsoft.com/office/powerpoint/2010/main" val="703846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4"/>
          <p:cNvSpPr txBox="1">
            <a:spLocks noChangeArrowheads="1"/>
          </p:cNvSpPr>
          <p:nvPr/>
        </p:nvSpPr>
        <p:spPr bwMode="auto">
          <a:xfrm>
            <a:off x="4427538" y="1412875"/>
            <a:ext cx="4392612" cy="58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4000" dirty="0" smtClean="0">
                <a:solidFill>
                  <a:srgbClr val="000000"/>
                </a:solidFill>
              </a:rPr>
              <a:t>MV=PY</a:t>
            </a:r>
            <a:endParaRPr lang="en-GB" altLang="en-US" sz="4000" dirty="0">
              <a:solidFill>
                <a:srgbClr val="000000"/>
              </a:solidFill>
            </a:endParaRPr>
          </a:p>
          <a:p>
            <a:pPr marL="342900" indent="-342900" eaLnBrk="1" hangingPunct="1">
              <a:spcBef>
                <a:spcPct val="0"/>
              </a:spcBef>
            </a:pPr>
            <a:r>
              <a:rPr lang="en-GB" altLang="en-US" sz="2400" b="0" dirty="0">
                <a:solidFill>
                  <a:srgbClr val="000000"/>
                </a:solidFill>
              </a:rPr>
              <a:t>M=Stock of </a:t>
            </a:r>
            <a:r>
              <a:rPr lang="en-GB" altLang="en-US" sz="2400" b="0" dirty="0" smtClean="0">
                <a:solidFill>
                  <a:srgbClr val="000000"/>
                </a:solidFill>
              </a:rPr>
              <a:t>Money (includes notes, deposits etc.)</a:t>
            </a:r>
            <a:endParaRPr lang="en-GB" altLang="en-US" sz="2400" b="0" dirty="0">
              <a:solidFill>
                <a:srgbClr val="000000"/>
              </a:solidFill>
            </a:endParaRPr>
          </a:p>
          <a:p>
            <a:pPr marL="342900" indent="-342900" eaLnBrk="1" hangingPunct="1">
              <a:spcBef>
                <a:spcPct val="0"/>
              </a:spcBef>
            </a:pPr>
            <a:r>
              <a:rPr lang="en-GB" altLang="en-US" sz="2400" b="0" dirty="0">
                <a:solidFill>
                  <a:srgbClr val="000000"/>
                </a:solidFill>
              </a:rPr>
              <a:t>V=Circulation of </a:t>
            </a:r>
            <a:r>
              <a:rPr lang="en-GB" altLang="en-US" sz="2400" b="0" dirty="0" smtClean="0">
                <a:solidFill>
                  <a:srgbClr val="000000"/>
                </a:solidFill>
              </a:rPr>
              <a:t>Money (the speed at which money circulates)</a:t>
            </a:r>
            <a:endParaRPr lang="en-GB" altLang="en-US" sz="2400" b="0" dirty="0">
              <a:solidFill>
                <a:srgbClr val="000000"/>
              </a:solidFill>
            </a:endParaRPr>
          </a:p>
          <a:p>
            <a:pPr marL="342900" indent="-342900" eaLnBrk="1" hangingPunct="1">
              <a:spcBef>
                <a:spcPct val="0"/>
              </a:spcBef>
            </a:pPr>
            <a:r>
              <a:rPr lang="en-GB" altLang="en-US" sz="2400" b="0" dirty="0">
                <a:solidFill>
                  <a:srgbClr val="000000"/>
                </a:solidFill>
              </a:rPr>
              <a:t>P=Price </a:t>
            </a:r>
            <a:r>
              <a:rPr lang="en-GB" altLang="en-US" sz="2400" b="0" dirty="0" smtClean="0">
                <a:solidFill>
                  <a:srgbClr val="000000"/>
                </a:solidFill>
              </a:rPr>
              <a:t>Level (average price of a basket of goods)</a:t>
            </a:r>
            <a:endParaRPr lang="en-GB" altLang="en-US" sz="2400" b="0" dirty="0">
              <a:solidFill>
                <a:srgbClr val="000000"/>
              </a:solidFill>
            </a:endParaRPr>
          </a:p>
          <a:p>
            <a:pPr marL="342900" indent="-342900" eaLnBrk="1" hangingPunct="1">
              <a:spcBef>
                <a:spcPct val="0"/>
              </a:spcBef>
            </a:pPr>
            <a:r>
              <a:rPr lang="en-GB" altLang="en-US" sz="2400" b="0" dirty="0" smtClean="0">
                <a:solidFill>
                  <a:srgbClr val="000000"/>
                </a:solidFill>
              </a:rPr>
              <a:t>Y=</a:t>
            </a:r>
            <a:r>
              <a:rPr lang="en-GB" altLang="en-US" sz="2400" b="0" dirty="0">
                <a:solidFill>
                  <a:srgbClr val="000000"/>
                </a:solidFill>
              </a:rPr>
              <a:t>Total </a:t>
            </a:r>
            <a:r>
              <a:rPr lang="en-GB" altLang="en-US" sz="2400" b="0" dirty="0" smtClean="0">
                <a:solidFill>
                  <a:srgbClr val="000000"/>
                </a:solidFill>
              </a:rPr>
              <a:t>Output</a:t>
            </a:r>
            <a:endParaRPr lang="en-GB" altLang="en-US" sz="2400" b="0" dirty="0">
              <a:solidFill>
                <a:srgbClr val="000000"/>
              </a:solidFill>
            </a:endParaRPr>
          </a:p>
          <a:p>
            <a:pPr eaLnBrk="1" hangingPunct="1">
              <a:spcBef>
                <a:spcPct val="0"/>
              </a:spcBef>
              <a:buFontTx/>
              <a:buNone/>
            </a:pPr>
            <a:endParaRPr lang="en-GB" altLang="en-US" sz="2000" b="0" dirty="0" smtClean="0">
              <a:solidFill>
                <a:srgbClr val="000000"/>
              </a:solidFill>
            </a:endParaRPr>
          </a:p>
          <a:p>
            <a:pPr eaLnBrk="1" hangingPunct="1">
              <a:spcBef>
                <a:spcPct val="0"/>
              </a:spcBef>
              <a:buFontTx/>
              <a:buNone/>
            </a:pPr>
            <a:r>
              <a:rPr lang="en-GB" altLang="en-US" sz="2000" dirty="0" smtClean="0">
                <a:solidFill>
                  <a:srgbClr val="000000"/>
                </a:solidFill>
              </a:rPr>
              <a:t>Assumptions:</a:t>
            </a:r>
          </a:p>
          <a:p>
            <a:pPr eaLnBrk="1" hangingPunct="1">
              <a:spcBef>
                <a:spcPct val="0"/>
              </a:spcBef>
              <a:buFontTx/>
              <a:buNone/>
            </a:pPr>
            <a:r>
              <a:rPr lang="en-GB" altLang="en-US" sz="2000" b="0" dirty="0" smtClean="0">
                <a:solidFill>
                  <a:srgbClr val="000000"/>
                </a:solidFill>
              </a:rPr>
              <a:t>V=Fixed/Constant (money circulates quickly and similarly)</a:t>
            </a:r>
          </a:p>
          <a:p>
            <a:pPr eaLnBrk="1" hangingPunct="1">
              <a:spcBef>
                <a:spcPct val="0"/>
              </a:spcBef>
              <a:buFontTx/>
              <a:buNone/>
            </a:pPr>
            <a:r>
              <a:rPr lang="en-GB" altLang="en-US" sz="2000" b="0" dirty="0" smtClean="0">
                <a:solidFill>
                  <a:srgbClr val="000000"/>
                </a:solidFill>
              </a:rPr>
              <a:t>Y=Fixed/Constant (at the maximum capacity each year)</a:t>
            </a:r>
          </a:p>
          <a:p>
            <a:pPr eaLnBrk="1" hangingPunct="1">
              <a:spcBef>
                <a:spcPct val="0"/>
              </a:spcBef>
              <a:buFontTx/>
              <a:buNone/>
            </a:pPr>
            <a:endParaRPr lang="en-GB" altLang="en-US" sz="2000" b="0" dirty="0">
              <a:solidFill>
                <a:srgbClr val="000000"/>
              </a:solidFill>
            </a:endParaRPr>
          </a:p>
        </p:txBody>
      </p:sp>
      <p:sp>
        <p:nvSpPr>
          <p:cNvPr id="7" name="Rectangle 2"/>
          <p:cNvSpPr>
            <a:spLocks noGrp="1" noChangeArrowheads="1"/>
          </p:cNvSpPr>
          <p:nvPr>
            <p:ph type="title"/>
          </p:nvPr>
        </p:nvSpPr>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Monetarism and the Fischer Equation</a:t>
            </a:r>
          </a:p>
        </p:txBody>
      </p:sp>
      <p:pic>
        <p:nvPicPr>
          <p:cNvPr id="2" name="Picture 1"/>
          <p:cNvPicPr>
            <a:picLocks noChangeAspect="1"/>
          </p:cNvPicPr>
          <p:nvPr/>
        </p:nvPicPr>
        <p:blipFill>
          <a:blip r:embed="rId3"/>
          <a:stretch>
            <a:fillRect/>
          </a:stretch>
        </p:blipFill>
        <p:spPr>
          <a:xfrm>
            <a:off x="467544" y="1628800"/>
            <a:ext cx="3384377" cy="3534793"/>
          </a:xfrm>
          <a:prstGeom prst="rect">
            <a:avLst/>
          </a:prstGeom>
        </p:spPr>
      </p:pic>
      <p:sp>
        <p:nvSpPr>
          <p:cNvPr id="3" name="TextBox 2"/>
          <p:cNvSpPr txBox="1"/>
          <p:nvPr/>
        </p:nvSpPr>
        <p:spPr>
          <a:xfrm>
            <a:off x="107504" y="5517232"/>
            <a:ext cx="4248472" cy="1200329"/>
          </a:xfrm>
          <a:prstGeom prst="rect">
            <a:avLst/>
          </a:prstGeom>
          <a:solidFill>
            <a:srgbClr val="FFFFFF"/>
          </a:solidFill>
        </p:spPr>
        <p:txBody>
          <a:bodyPr wrap="square" rtlCol="0">
            <a:spAutoFit/>
          </a:bodyPr>
          <a:lstStyle/>
          <a:p>
            <a:r>
              <a:rPr lang="en-US" dirty="0" smtClean="0"/>
              <a:t>What is the CONCLUSION</a:t>
            </a:r>
            <a:r>
              <a:rPr lang="en-US" dirty="0"/>
              <a:t>?</a:t>
            </a:r>
            <a:r>
              <a:rPr lang="en-US" dirty="0" smtClean="0"/>
              <a:t> </a:t>
            </a:r>
          </a:p>
          <a:p>
            <a:r>
              <a:rPr lang="en-US" dirty="0" smtClean="0"/>
              <a:t>Inflation is caused by…</a:t>
            </a:r>
            <a:r>
              <a:rPr lang="en-US" b="0" dirty="0" smtClean="0"/>
              <a:t>increases in the money supply lead to increases in the price level</a:t>
            </a:r>
            <a:endParaRPr lang="en-US" b="0" dirty="0"/>
          </a:p>
        </p:txBody>
      </p:sp>
    </p:spTree>
    <p:extLst>
      <p:ext uri="{BB962C8B-B14F-4D97-AF65-F5344CB8AC3E}">
        <p14:creationId xmlns:p14="http://schemas.microsoft.com/office/powerpoint/2010/main" val="3668788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4139952" y="2492896"/>
            <a:ext cx="482453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365125" indent="-365125" eaLnBrk="1" hangingPunct="1">
              <a:spcBef>
                <a:spcPct val="0"/>
              </a:spcBef>
              <a:buFont typeface="+mj-lt"/>
              <a:buAutoNum type="arabicPeriod"/>
            </a:pPr>
            <a:r>
              <a:rPr lang="en-GB" altLang="en-US" sz="2300" dirty="0"/>
              <a:t>Velocity </a:t>
            </a:r>
            <a:r>
              <a:rPr lang="en-GB" altLang="en-US" sz="2300" dirty="0" smtClean="0"/>
              <a:t>is not necessarily constant and changes frequently especially if it becomes easier to make transactions</a:t>
            </a:r>
          </a:p>
          <a:p>
            <a:pPr marL="365125" indent="-365125" eaLnBrk="1" hangingPunct="1">
              <a:spcBef>
                <a:spcPct val="0"/>
              </a:spcBef>
              <a:buFont typeface="+mj-lt"/>
              <a:buAutoNum type="arabicPeriod"/>
            </a:pPr>
            <a:r>
              <a:rPr lang="en-GB" altLang="en-US" sz="2300" dirty="0" smtClean="0"/>
              <a:t>Output not at maximum productive capacity and therefore can change?</a:t>
            </a:r>
          </a:p>
          <a:p>
            <a:pPr eaLnBrk="1" hangingPunct="1">
              <a:spcBef>
                <a:spcPct val="0"/>
              </a:spcBef>
              <a:buFontTx/>
              <a:buAutoNum type="arabicPeriod"/>
            </a:pPr>
            <a:r>
              <a:rPr lang="en-GB" altLang="en-US" sz="2300" dirty="0" smtClean="0"/>
              <a:t>The growth of the money supply is notoriously hard to identify (credit money etc.)</a:t>
            </a:r>
          </a:p>
          <a:p>
            <a:pPr eaLnBrk="1" hangingPunct="1">
              <a:spcBef>
                <a:spcPct val="0"/>
              </a:spcBef>
              <a:buFontTx/>
              <a:buAutoNum type="arabicPeriod"/>
            </a:pPr>
            <a:r>
              <a:rPr lang="en-GB" altLang="en-US" sz="2300" dirty="0" smtClean="0"/>
              <a:t>Other factors (e.g. Keynesian causes more real?)</a:t>
            </a:r>
          </a:p>
        </p:txBody>
      </p:sp>
      <p:pic>
        <p:nvPicPr>
          <p:cNvPr id="58372" name="Picture 6" descr="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3554413"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7"/>
          <p:cNvSpPr>
            <a:spLocks noChangeArrowheads="1"/>
          </p:cNvSpPr>
          <p:nvPr/>
        </p:nvSpPr>
        <p:spPr bwMode="auto">
          <a:xfrm>
            <a:off x="4211638" y="155733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t>What are the criticisms of monetarism today?</a:t>
            </a:r>
            <a:endParaRPr lang="en-GB" altLang="en-US" sz="2400" dirty="0"/>
          </a:p>
        </p:txBody>
      </p:sp>
      <p:pic>
        <p:nvPicPr>
          <p:cNvPr id="58374" name="Picture 6" descr="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93838"/>
            <a:ext cx="3554413"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Is Monetarism Dead Today?</a:t>
            </a:r>
          </a:p>
        </p:txBody>
      </p:sp>
    </p:spTree>
    <p:extLst>
      <p:ext uri="{BB962C8B-B14F-4D97-AF65-F5344CB8AC3E}">
        <p14:creationId xmlns:p14="http://schemas.microsoft.com/office/powerpoint/2010/main" val="45368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7"/>
          <p:cNvSpPr>
            <a:spLocks noChangeArrowheads="1"/>
          </p:cNvSpPr>
          <p:nvPr/>
        </p:nvSpPr>
        <p:spPr bwMode="auto">
          <a:xfrm>
            <a:off x="251520" y="1628800"/>
            <a:ext cx="5904656" cy="412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u="sng" dirty="0" smtClean="0"/>
              <a:t>KEY TERMS:</a:t>
            </a:r>
          </a:p>
          <a:p>
            <a:pPr marL="342900" indent="-342900" eaLnBrk="1" hangingPunct="1">
              <a:spcBef>
                <a:spcPct val="0"/>
              </a:spcBef>
            </a:pPr>
            <a:r>
              <a:rPr lang="en-GB" altLang="en-US" sz="1800" dirty="0" smtClean="0"/>
              <a:t>Inflationary Expectations</a:t>
            </a:r>
          </a:p>
          <a:p>
            <a:pPr marL="1085850" lvl="1" indent="-342900" eaLnBrk="1" hangingPunct="1">
              <a:spcBef>
                <a:spcPct val="0"/>
              </a:spcBef>
            </a:pPr>
            <a:r>
              <a:rPr lang="en-GB" altLang="en-US" sz="1400" dirty="0" smtClean="0"/>
              <a:t>1960’s and 70’s: Adaptive Expectations</a:t>
            </a:r>
          </a:p>
          <a:p>
            <a:pPr marL="1085850" lvl="1" indent="-342900" eaLnBrk="1" hangingPunct="1">
              <a:spcBef>
                <a:spcPct val="0"/>
              </a:spcBef>
            </a:pPr>
            <a:r>
              <a:rPr lang="en-GB" altLang="en-US" sz="1400" dirty="0" smtClean="0"/>
              <a:t>1980’s: Rational Expectations</a:t>
            </a:r>
          </a:p>
          <a:p>
            <a:pPr eaLnBrk="1" hangingPunct="1">
              <a:spcBef>
                <a:spcPct val="0"/>
              </a:spcBef>
              <a:buFontTx/>
              <a:buNone/>
            </a:pPr>
            <a:endParaRPr lang="en-GB" altLang="en-US" sz="1800" dirty="0"/>
          </a:p>
          <a:p>
            <a:pPr eaLnBrk="1" hangingPunct="1">
              <a:spcBef>
                <a:spcPct val="0"/>
              </a:spcBef>
              <a:buFontTx/>
              <a:buNone/>
            </a:pPr>
            <a:r>
              <a:rPr lang="en-GB" altLang="en-US" sz="1800" u="sng" dirty="0" smtClean="0"/>
              <a:t>Horse Race Analogy – What would you look for when betting on a horse?</a:t>
            </a:r>
          </a:p>
          <a:p>
            <a:pPr marL="342900" indent="-342900" eaLnBrk="1" hangingPunct="1">
              <a:spcBef>
                <a:spcPct val="0"/>
              </a:spcBef>
            </a:pPr>
            <a:r>
              <a:rPr lang="en-GB" altLang="en-US" sz="1800" dirty="0" smtClean="0"/>
              <a:t>Form of the horse?</a:t>
            </a:r>
          </a:p>
          <a:p>
            <a:pPr marL="342900" indent="-342900" eaLnBrk="1" hangingPunct="1">
              <a:spcBef>
                <a:spcPct val="0"/>
              </a:spcBef>
            </a:pPr>
            <a:r>
              <a:rPr lang="en-GB" altLang="en-US" sz="1800" dirty="0" smtClean="0"/>
              <a:t>Jockey?</a:t>
            </a:r>
          </a:p>
          <a:p>
            <a:pPr marL="342900" indent="-342900" eaLnBrk="1" hangingPunct="1">
              <a:spcBef>
                <a:spcPct val="0"/>
              </a:spcBef>
            </a:pPr>
            <a:r>
              <a:rPr lang="en-GB" altLang="en-US" sz="1800" dirty="0" smtClean="0"/>
              <a:t>Other?</a:t>
            </a:r>
          </a:p>
          <a:p>
            <a:pPr eaLnBrk="1" hangingPunct="1">
              <a:spcBef>
                <a:spcPct val="0"/>
              </a:spcBef>
              <a:buFontTx/>
              <a:buNone/>
            </a:pPr>
            <a:endParaRPr lang="en-GB" altLang="en-US" sz="1800" dirty="0" smtClean="0"/>
          </a:p>
          <a:p>
            <a:pPr eaLnBrk="1" hangingPunct="1">
              <a:spcBef>
                <a:spcPct val="0"/>
              </a:spcBef>
              <a:buFontTx/>
              <a:buNone/>
            </a:pPr>
            <a:r>
              <a:rPr lang="en-GB" altLang="en-US" sz="1800" u="sng" dirty="0" smtClean="0"/>
              <a:t>Inflation Analogy – people judge their expectations on:</a:t>
            </a:r>
          </a:p>
          <a:p>
            <a:pPr marL="342900" indent="-342900" eaLnBrk="1" hangingPunct="1">
              <a:spcBef>
                <a:spcPct val="0"/>
              </a:spcBef>
            </a:pPr>
            <a:r>
              <a:rPr lang="en-GB" altLang="en-US" sz="1800" dirty="0" smtClean="0"/>
              <a:t>Last years inflation (Adaptive)</a:t>
            </a:r>
          </a:p>
          <a:p>
            <a:pPr marL="342900" indent="-342900" eaLnBrk="1" hangingPunct="1">
              <a:spcBef>
                <a:spcPct val="0"/>
              </a:spcBef>
            </a:pPr>
            <a:r>
              <a:rPr lang="en-GB" altLang="en-US" sz="1800" dirty="0" smtClean="0"/>
              <a:t>Current situation and whole history of inflation:  Oil prices? Cycle of economy? (Rational)</a:t>
            </a:r>
          </a:p>
        </p:txBody>
      </p:sp>
      <p:sp>
        <p:nvSpPr>
          <p:cNvPr id="9" name="Rectangle 2"/>
          <p:cNvSpPr>
            <a:spLocks noGrp="1" noChangeArrowheads="1"/>
          </p:cNvSpPr>
          <p:nvPr>
            <p:ph type="title"/>
          </p:nvPr>
        </p:nvSpPr>
        <p:spPr/>
        <p:txBody>
          <a:bodyPr/>
          <a:lstStyle/>
          <a:p>
            <a:pPr eaLnBrk="1" hangingPunct="1"/>
            <a:r>
              <a:rPr lang="en-GB" altLang="en-US" sz="3200" b="1" dirty="0" smtClean="0"/>
              <a:t>INFLATIONARY THINKING: 1970’s and 1980’s</a:t>
            </a:r>
            <a:br>
              <a:rPr lang="en-GB" altLang="en-US" sz="3200" b="1" dirty="0" smtClean="0"/>
            </a:br>
            <a:r>
              <a:rPr lang="en-GB" altLang="en-US" sz="3200" b="1" dirty="0" smtClean="0">
                <a:solidFill>
                  <a:srgbClr val="FF0000"/>
                </a:solidFill>
              </a:rPr>
              <a:t>Psychology of Inflation</a:t>
            </a:r>
          </a:p>
        </p:txBody>
      </p:sp>
      <p:sp>
        <p:nvSpPr>
          <p:cNvPr id="2" name="TextBox 1"/>
          <p:cNvSpPr txBox="1"/>
          <p:nvPr/>
        </p:nvSpPr>
        <p:spPr>
          <a:xfrm>
            <a:off x="6012160" y="1628800"/>
            <a:ext cx="2952328" cy="3970318"/>
          </a:xfrm>
          <a:prstGeom prst="rect">
            <a:avLst/>
          </a:prstGeom>
          <a:solidFill>
            <a:schemeClr val="bg1">
              <a:lumMod val="85000"/>
            </a:schemeClr>
          </a:solidFill>
        </p:spPr>
        <p:txBody>
          <a:bodyPr wrap="square" rtlCol="0">
            <a:spAutoFit/>
          </a:bodyPr>
          <a:lstStyle/>
          <a:p>
            <a:r>
              <a:rPr lang="en-US" u="sng" dirty="0" smtClean="0"/>
              <a:t>FINAL KEY TERM:</a:t>
            </a:r>
          </a:p>
          <a:p>
            <a:pPr marL="285750" indent="-285750">
              <a:buFont typeface="Arial"/>
              <a:buChar char="•"/>
            </a:pPr>
            <a:r>
              <a:rPr lang="en-US" dirty="0" smtClean="0"/>
              <a:t>MONEY ILLUSION (when agents confuse nominal and real values when making decisions).  Money illusion is most likely to occur when inflation is unanticipated.</a:t>
            </a:r>
          </a:p>
          <a:p>
            <a:pPr marL="285750" indent="-285750">
              <a:buFont typeface="Arial"/>
              <a:buChar char="•"/>
            </a:pPr>
            <a:endParaRPr lang="en-US" dirty="0"/>
          </a:p>
          <a:p>
            <a:r>
              <a:rPr lang="en-US" dirty="0" smtClean="0"/>
              <a:t>Year 1: 5%</a:t>
            </a:r>
          </a:p>
          <a:p>
            <a:r>
              <a:rPr lang="en-US" dirty="0" smtClean="0"/>
              <a:t>Year 2: 5%</a:t>
            </a:r>
          </a:p>
          <a:p>
            <a:r>
              <a:rPr lang="en-US" dirty="0" smtClean="0"/>
              <a:t>Year 3: 7%</a:t>
            </a:r>
          </a:p>
          <a:p>
            <a:endParaRPr lang="en-US" dirty="0"/>
          </a:p>
          <a:p>
            <a:r>
              <a:rPr lang="en-US" dirty="0" smtClean="0"/>
              <a:t>What is the illusion?</a:t>
            </a:r>
            <a:endParaRPr lang="en-US" dirty="0"/>
          </a:p>
        </p:txBody>
      </p:sp>
      <p:sp>
        <p:nvSpPr>
          <p:cNvPr id="4" name="Rectangle 3"/>
          <p:cNvSpPr/>
          <p:nvPr/>
        </p:nvSpPr>
        <p:spPr>
          <a:xfrm>
            <a:off x="0" y="5959852"/>
            <a:ext cx="9144000" cy="923330"/>
          </a:xfrm>
          <a:prstGeom prst="rect">
            <a:avLst/>
          </a:prstGeom>
          <a:solidFill>
            <a:schemeClr val="bg1"/>
          </a:solidFill>
        </p:spPr>
        <p:txBody>
          <a:bodyPr wrap="square">
            <a:spAutoFit/>
          </a:bodyPr>
          <a:lstStyle/>
          <a:p>
            <a:r>
              <a:rPr lang="en-US" dirty="0"/>
              <a:t>Abraham Lincoln famously asserted:</a:t>
            </a:r>
          </a:p>
          <a:p>
            <a:r>
              <a:rPr lang="en-US" b="0" i="1" dirty="0"/>
              <a:t>“You can fool some of the people all of the time, and all of the people some of the time, but you cannot fool all of the people all of the time.”</a:t>
            </a:r>
          </a:p>
        </p:txBody>
      </p:sp>
    </p:spTree>
    <p:extLst>
      <p:ext uri="{BB962C8B-B14F-4D97-AF65-F5344CB8AC3E}">
        <p14:creationId xmlns:p14="http://schemas.microsoft.com/office/powerpoint/2010/main" val="985300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37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7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37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37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37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37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37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Theories of Inflation</a:t>
            </a:r>
            <a:br>
              <a:rPr lang="en-US" b="1" dirty="0" smtClean="0"/>
            </a:br>
            <a:r>
              <a:rPr lang="en-US" sz="2800" b="1" dirty="0" smtClean="0">
                <a:solidFill>
                  <a:srgbClr val="FF0000"/>
                </a:solidFill>
              </a:rPr>
              <a:t>TASK: Note taking and clarification of learning….</a:t>
            </a:r>
            <a:endParaRPr lang="en-US" sz="2800" b="1" dirty="0">
              <a:solidFill>
                <a:srgbClr val="FF0000"/>
              </a:solidFill>
            </a:endParaRPr>
          </a:p>
        </p:txBody>
      </p:sp>
      <p:sp>
        <p:nvSpPr>
          <p:cNvPr id="3" name="Content Placeholder 2"/>
          <p:cNvSpPr>
            <a:spLocks noGrp="1"/>
          </p:cNvSpPr>
          <p:nvPr>
            <p:ph idx="1"/>
          </p:nvPr>
        </p:nvSpPr>
        <p:spPr>
          <a:xfrm>
            <a:off x="323528" y="1556792"/>
            <a:ext cx="8496944" cy="5040560"/>
          </a:xfrm>
        </p:spPr>
        <p:txBody>
          <a:bodyPr/>
          <a:lstStyle/>
          <a:p>
            <a:r>
              <a:rPr lang="en-US" sz="2800" b="1" dirty="0" smtClean="0"/>
              <a:t>Keynesians </a:t>
            </a:r>
          </a:p>
          <a:p>
            <a:pPr lvl="1"/>
            <a:r>
              <a:rPr lang="en-US" sz="2400" b="1" i="1" dirty="0" smtClean="0">
                <a:solidFill>
                  <a:schemeClr val="accent2"/>
                </a:solidFill>
              </a:rPr>
              <a:t>Demand Pull – </a:t>
            </a:r>
            <a:r>
              <a:rPr lang="en-US" sz="2400" dirty="0" smtClean="0"/>
              <a:t>inflating prices through increases in ‘real output’ through </a:t>
            </a:r>
            <a:r>
              <a:rPr lang="en-US" sz="2400" dirty="0" err="1" smtClean="0"/>
              <a:t>behavioural</a:t>
            </a:r>
            <a:r>
              <a:rPr lang="en-US" sz="2400" dirty="0" smtClean="0"/>
              <a:t> factors (‘people’ just have confidence to ‘buy’ more)</a:t>
            </a:r>
          </a:p>
          <a:p>
            <a:pPr lvl="1"/>
            <a:r>
              <a:rPr lang="en-US" sz="2400" b="1" i="1" dirty="0" smtClean="0">
                <a:solidFill>
                  <a:srgbClr val="333399"/>
                </a:solidFill>
              </a:rPr>
              <a:t>Cost Push - </a:t>
            </a:r>
            <a:r>
              <a:rPr lang="en-US" sz="2400" dirty="0" smtClean="0"/>
              <a:t>caused by higher wage demands (as well as import price increases).</a:t>
            </a:r>
          </a:p>
          <a:p>
            <a:r>
              <a:rPr lang="en-US" sz="2800" b="1" dirty="0" smtClean="0"/>
              <a:t>New </a:t>
            </a:r>
            <a:r>
              <a:rPr lang="en-US" sz="2800" b="1" dirty="0" err="1" smtClean="0"/>
              <a:t>Classicals</a:t>
            </a:r>
            <a:endParaRPr lang="en-US" sz="2800" b="1" dirty="0" smtClean="0"/>
          </a:p>
          <a:p>
            <a:pPr lvl="1"/>
            <a:r>
              <a:rPr lang="en-US" sz="2400" b="1" i="1" dirty="0" smtClean="0">
                <a:solidFill>
                  <a:srgbClr val="333399"/>
                </a:solidFill>
              </a:rPr>
              <a:t>Monetarism</a:t>
            </a:r>
            <a:r>
              <a:rPr lang="en-US" sz="2400" dirty="0" smtClean="0"/>
              <a:t> (Quantity Theory of Money) - a form of ‘demand pull’ but based on ‘excess money’ not ‘real income’ like Keynesian demand-pull.  So </a:t>
            </a:r>
          </a:p>
          <a:p>
            <a:pPr lvl="1"/>
            <a:r>
              <a:rPr lang="en-US" sz="2400" b="1" i="1" dirty="0" smtClean="0">
                <a:solidFill>
                  <a:srgbClr val="333399"/>
                </a:solidFill>
              </a:rPr>
              <a:t>Psychology of Inflation </a:t>
            </a:r>
            <a:r>
              <a:rPr lang="en-US" sz="2400" dirty="0" smtClean="0"/>
              <a:t>(Adaptive and later Rational Expectations)</a:t>
            </a:r>
            <a:endParaRPr lang="en-US" sz="2400" dirty="0"/>
          </a:p>
        </p:txBody>
      </p:sp>
    </p:spTree>
    <p:extLst>
      <p:ext uri="{BB962C8B-B14F-4D97-AF65-F5344CB8AC3E}">
        <p14:creationId xmlns:p14="http://schemas.microsoft.com/office/powerpoint/2010/main" val="20846970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4427836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600" i="0" u="none" strike="noStrike" cap="none" normalizeH="0" baseline="0" dirty="0" smtClean="0">
                <a:ln>
                  <a:noFill/>
                </a:ln>
                <a:solidFill>
                  <a:schemeClr val="bg1"/>
                </a:solidFill>
                <a:effectLst/>
                <a:latin typeface="Calibri" pitchFamily="-111" charset="0"/>
              </a:rPr>
              <a:t>WEEK</a:t>
            </a:r>
            <a:r>
              <a:rPr kumimoji="0" lang="en-GB" sz="16600" i="0" u="none" strike="noStrike" cap="none" normalizeH="0" dirty="0" smtClean="0">
                <a:ln>
                  <a:noFill/>
                </a:ln>
                <a:solidFill>
                  <a:schemeClr val="bg1"/>
                </a:solidFill>
                <a:effectLst/>
                <a:latin typeface="Calibri" pitchFamily="-111" charset="0"/>
              </a:rPr>
              <a:t> 3</a:t>
            </a:r>
            <a:endParaRPr kumimoji="0" lang="en-GB" sz="16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10478835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HWK</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306574992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RWS HOMEWORK</a:t>
            </a:r>
            <a:br>
              <a:rPr lang="en-US" b="1" dirty="0" smtClean="0"/>
            </a:br>
            <a:r>
              <a:rPr lang="en-US" sz="3200" b="1" dirty="0" smtClean="0">
                <a:solidFill>
                  <a:srgbClr val="FF0000"/>
                </a:solidFill>
              </a:rPr>
              <a:t>Due w/b 22</a:t>
            </a:r>
            <a:r>
              <a:rPr lang="en-US" sz="3200" b="1" baseline="30000" dirty="0" smtClean="0">
                <a:solidFill>
                  <a:srgbClr val="FF0000"/>
                </a:solidFill>
              </a:rPr>
              <a:t>nd</a:t>
            </a:r>
            <a:r>
              <a:rPr lang="en-US" sz="3200" b="1" dirty="0" smtClean="0">
                <a:solidFill>
                  <a:srgbClr val="FF0000"/>
                </a:solidFill>
              </a:rPr>
              <a:t> January (2.25 to 3 hours)</a:t>
            </a:r>
            <a:endParaRPr lang="en-US" sz="3200" b="1"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4480297" y="2250272"/>
            <a:ext cx="4644008" cy="3645463"/>
          </a:xfrm>
          <a:prstGeom prst="rect">
            <a:avLst/>
          </a:prstGeom>
        </p:spPr>
      </p:pic>
      <p:pic>
        <p:nvPicPr>
          <p:cNvPr id="5" name="Picture 4"/>
          <p:cNvPicPr>
            <a:picLocks noChangeAspect="1"/>
          </p:cNvPicPr>
          <p:nvPr/>
        </p:nvPicPr>
        <p:blipFill>
          <a:blip r:embed="rId4"/>
          <a:stretch>
            <a:fillRect/>
          </a:stretch>
        </p:blipFill>
        <p:spPr>
          <a:xfrm>
            <a:off x="23480" y="2244151"/>
            <a:ext cx="4213293" cy="3651584"/>
          </a:xfrm>
          <a:prstGeom prst="rect">
            <a:avLst/>
          </a:prstGeom>
        </p:spPr>
      </p:pic>
    </p:spTree>
    <p:extLst>
      <p:ext uri="{BB962C8B-B14F-4D97-AF65-F5344CB8AC3E}">
        <p14:creationId xmlns:p14="http://schemas.microsoft.com/office/powerpoint/2010/main" val="694254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45</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301202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7504" y="41601"/>
            <a:ext cx="8820472" cy="6816399"/>
          </a:xfrm>
          <a:prstGeom prst="rect">
            <a:avLst/>
          </a:prstGeom>
        </p:spPr>
      </p:pic>
    </p:spTree>
    <p:extLst>
      <p:ext uri="{BB962C8B-B14F-4D97-AF65-F5344CB8AC3E}">
        <p14:creationId xmlns:p14="http://schemas.microsoft.com/office/powerpoint/2010/main" val="451665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RWS 17 (MACRO): Philips Curve Analysis</a:t>
            </a:r>
            <a:r>
              <a:rPr lang="en-US" sz="3600" dirty="0"/>
              <a:t/>
            </a:r>
            <a:br>
              <a:rPr lang="en-US" sz="3600" dirty="0"/>
            </a:br>
            <a:r>
              <a:rPr lang="en-US" sz="2400" b="1" dirty="0" smtClean="0">
                <a:solidFill>
                  <a:srgbClr val="FF0000"/>
                </a:solidFill>
              </a:rPr>
              <a:t>The </a:t>
            </a:r>
            <a:r>
              <a:rPr lang="en-US" sz="2400" b="1" dirty="0" err="1" smtClean="0">
                <a:solidFill>
                  <a:srgbClr val="FF0000"/>
                </a:solidFill>
              </a:rPr>
              <a:t>Classicals</a:t>
            </a:r>
            <a:r>
              <a:rPr lang="en-US" sz="2400" b="1" dirty="0" smtClean="0">
                <a:solidFill>
                  <a:srgbClr val="FF0000"/>
                </a:solidFill>
              </a:rPr>
              <a:t> fight back!  Causes of inflation</a:t>
            </a:r>
            <a:endParaRPr lang="en-US" sz="2400" dirty="0"/>
          </a:p>
        </p:txBody>
      </p:sp>
      <p:sp>
        <p:nvSpPr>
          <p:cNvPr id="3" name="Content Placeholder 2"/>
          <p:cNvSpPr>
            <a:spLocks noGrp="1"/>
          </p:cNvSpPr>
          <p:nvPr>
            <p:ph idx="1"/>
          </p:nvPr>
        </p:nvSpPr>
        <p:spPr>
          <a:xfrm>
            <a:off x="215516" y="1426287"/>
            <a:ext cx="8712968" cy="5301208"/>
          </a:xfrm>
        </p:spPr>
        <p:txBody>
          <a:bodyPr/>
          <a:lstStyle/>
          <a:p>
            <a:pPr marL="0" indent="0">
              <a:buNone/>
            </a:pPr>
            <a:r>
              <a:rPr lang="en-US" sz="2000" b="1" u="sng" dirty="0" smtClean="0"/>
              <a:t>HISTORY OF MACROECONOMICS – How do we deal with Unemployment?</a:t>
            </a:r>
          </a:p>
          <a:p>
            <a:r>
              <a:rPr lang="en-US" sz="1800" b="1" dirty="0" smtClean="0"/>
              <a:t>1930’s: PROLONGED UNEMPLOYMENT - </a:t>
            </a:r>
            <a:r>
              <a:rPr lang="en-US" sz="1800" dirty="0" smtClean="0"/>
              <a:t>Keynes takes on the </a:t>
            </a:r>
            <a:r>
              <a:rPr lang="en-US" sz="1800" dirty="0" err="1" smtClean="0"/>
              <a:t>Classicals</a:t>
            </a:r>
            <a:r>
              <a:rPr lang="en-US" sz="1800" dirty="0" smtClean="0"/>
              <a:t> with their ‘AD is lacking’ theory!</a:t>
            </a:r>
          </a:p>
          <a:p>
            <a:r>
              <a:rPr lang="en-US" sz="1800" b="1" dirty="0" smtClean="0"/>
              <a:t>1940’s-1970’s: ‘COMMITMENT TO FULL EMPLOYMENT’ - </a:t>
            </a:r>
            <a:r>
              <a:rPr lang="en-US" sz="1800" dirty="0" smtClean="0"/>
              <a:t>Keynesianism model adopted by Governments.  Spend in times of scarcity and save in times of plenty.</a:t>
            </a:r>
          </a:p>
          <a:p>
            <a:r>
              <a:rPr lang="en-US" sz="1800" b="1" dirty="0" smtClean="0"/>
              <a:t>1970’s: ‘HIGH INFLATION’ - </a:t>
            </a:r>
            <a:r>
              <a:rPr lang="en-US" sz="1800" dirty="0" smtClean="0"/>
              <a:t>Birth of Monetarism and ‘New-</a:t>
            </a:r>
            <a:r>
              <a:rPr lang="en-US" sz="1800" dirty="0" err="1" smtClean="0"/>
              <a:t>Classicals</a:t>
            </a:r>
            <a:r>
              <a:rPr lang="en-US" sz="1800" dirty="0" smtClean="0"/>
              <a:t>’: </a:t>
            </a:r>
            <a:r>
              <a:rPr lang="en-US" sz="1400" i="1" dirty="0" smtClean="0"/>
              <a:t>Inflationary problems hint at limitations with the Keynesian model?  Should the focus be on inflation AND NOT unemployment?</a:t>
            </a:r>
          </a:p>
          <a:p>
            <a:pPr lvl="1"/>
            <a:r>
              <a:rPr lang="en-US" sz="1600" dirty="0" smtClean="0"/>
              <a:t>Keynes manipulation of AD helps with ‘demand-pull’ but what about ‘cost-push’ pressures from external factors (i.e. oil prices)</a:t>
            </a:r>
          </a:p>
          <a:p>
            <a:pPr lvl="1"/>
            <a:r>
              <a:rPr lang="en-US" sz="1600" dirty="0" smtClean="0"/>
              <a:t>Hard to know how far to stimulate AD to reduce unemployment without causing an inflationary problem?</a:t>
            </a:r>
          </a:p>
          <a:p>
            <a:pPr lvl="1"/>
            <a:r>
              <a:rPr lang="en-US" sz="1600" i="1" dirty="0" smtClean="0">
                <a:solidFill>
                  <a:schemeClr val="accent2"/>
                </a:solidFill>
              </a:rPr>
              <a:t>Perhaps something else is causing inflationary pressures other than cost push and demand pull?  Monetarism and research on ‘inflationary expectations’ begins</a:t>
            </a:r>
            <a:r>
              <a:rPr lang="en-US" sz="1600" dirty="0" smtClean="0"/>
              <a:t>.</a:t>
            </a:r>
          </a:p>
          <a:p>
            <a:r>
              <a:rPr lang="en-US" sz="1800" b="1" dirty="0" smtClean="0"/>
              <a:t>1980’s: ‘INFLATION TAMED’ - </a:t>
            </a:r>
            <a:r>
              <a:rPr lang="en-US" sz="1800" dirty="0" smtClean="0"/>
              <a:t>Margaret Thatcher in 1980 adopted Friedman’s targeting of inflation and monetarism but ‘boom and bust’ still remain</a:t>
            </a:r>
          </a:p>
          <a:p>
            <a:r>
              <a:rPr lang="en-US" sz="1800" b="1" dirty="0" smtClean="0"/>
              <a:t>1993-2007: ‘THE GREAT MODERATION’ </a:t>
            </a:r>
            <a:r>
              <a:rPr lang="en-US" sz="1800" dirty="0" smtClean="0"/>
              <a:t>- Low inflation and steady growth as inflation still targeted (Central Bank made independent in 1997) but monetarism abandoned.</a:t>
            </a:r>
            <a:endParaRPr lang="en-US" sz="1800" dirty="0"/>
          </a:p>
        </p:txBody>
      </p:sp>
    </p:spTree>
    <p:extLst>
      <p:ext uri="{BB962C8B-B14F-4D97-AF65-F5344CB8AC3E}">
        <p14:creationId xmlns:p14="http://schemas.microsoft.com/office/powerpoint/2010/main" val="243377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68" y="285040"/>
            <a:ext cx="8908472" cy="1195258"/>
          </a:xfrm>
        </p:spPr>
        <p:txBody>
          <a:bodyPr>
            <a:normAutofit fontScale="90000"/>
          </a:bodyPr>
          <a:lstStyle/>
          <a:p>
            <a:r>
              <a:rPr lang="en-GB" b="1" u="sng" dirty="0" smtClean="0">
                <a:latin typeface="+mn-lt"/>
              </a:rPr>
              <a:t>LONG RUN EQUILIBRIUM DEBATES</a:t>
            </a:r>
            <a:r>
              <a:rPr lang="en-GB" b="1" dirty="0" smtClean="0">
                <a:latin typeface="+mn-lt"/>
              </a:rPr>
              <a:t/>
            </a:r>
            <a:br>
              <a:rPr lang="en-GB" b="1" dirty="0" smtClean="0">
                <a:latin typeface="+mn-lt"/>
              </a:rPr>
            </a:br>
            <a:r>
              <a:rPr lang="en-GB" sz="2700" b="1" dirty="0" smtClean="0">
                <a:latin typeface="+mn-lt"/>
              </a:rPr>
              <a:t>Where is equilibrium on the AD/AS Model?</a:t>
            </a:r>
            <a:br>
              <a:rPr lang="en-GB" sz="2700" b="1" dirty="0" smtClean="0">
                <a:latin typeface="+mn-lt"/>
              </a:rPr>
            </a:br>
            <a:r>
              <a:rPr lang="en-GB" sz="2700" b="1" dirty="0" smtClean="0">
                <a:latin typeface="+mn-lt"/>
              </a:rPr>
              <a:t>Can </a:t>
            </a:r>
            <a:r>
              <a:rPr lang="en-GB" sz="2700" b="1" dirty="0">
                <a:latin typeface="+mn-lt"/>
              </a:rPr>
              <a:t>equilibrium stay behind the LRAS for ever</a:t>
            </a:r>
            <a:r>
              <a:rPr lang="en-GB" sz="2700" b="1" dirty="0" smtClean="0">
                <a:latin typeface="+mn-lt"/>
              </a:rPr>
              <a:t>?</a:t>
            </a:r>
            <a:r>
              <a:rPr lang="en-GB" b="1" dirty="0" smtClean="0">
                <a:latin typeface="+mn-lt"/>
              </a:rPr>
              <a:t/>
            </a:r>
            <a:br>
              <a:rPr lang="en-GB" b="1" dirty="0" smtClean="0">
                <a:latin typeface="+mn-lt"/>
              </a:rPr>
            </a:br>
            <a:r>
              <a:rPr lang="en-GB" sz="2325" b="1" dirty="0">
                <a:solidFill>
                  <a:srgbClr val="FF0000"/>
                </a:solidFill>
                <a:latin typeface="+mn-lt"/>
              </a:rPr>
              <a:t>Keynesian and Classical Controversy</a:t>
            </a:r>
          </a:p>
        </p:txBody>
      </p:sp>
      <p:sp>
        <p:nvSpPr>
          <p:cNvPr id="4" name="Content Placeholder 3"/>
          <p:cNvSpPr>
            <a:spLocks noGrp="1"/>
          </p:cNvSpPr>
          <p:nvPr>
            <p:ph idx="1"/>
          </p:nvPr>
        </p:nvSpPr>
        <p:spPr>
          <a:xfrm>
            <a:off x="47855" y="1564887"/>
            <a:ext cx="2420096" cy="5265427"/>
          </a:xfrm>
          <a:solidFill>
            <a:schemeClr val="bg1"/>
          </a:solidFill>
        </p:spPr>
        <p:txBody>
          <a:bodyPr>
            <a:noAutofit/>
          </a:bodyPr>
          <a:lstStyle/>
          <a:p>
            <a:pPr marL="201216" lvl="1" indent="-69056">
              <a:spcBef>
                <a:spcPts val="0"/>
              </a:spcBef>
            </a:pPr>
            <a:r>
              <a:rPr lang="en-GB" sz="900" b="1" u="sng" dirty="0"/>
              <a:t>CLASSICAL VIEW: </a:t>
            </a:r>
            <a:r>
              <a:rPr lang="en-GB" sz="900" dirty="0"/>
              <a:t>Short run equilibrium will ultimately move back to the long run equilibrium (so be on the LRAS) through changes in SRAS.  This is because market forces will ensure that costs of production will change to return to the LRAS as workers will accept lower real wages.</a:t>
            </a:r>
          </a:p>
          <a:p>
            <a:pPr marL="201216" lvl="1" indent="-69056">
              <a:spcBef>
                <a:spcPts val="0"/>
              </a:spcBef>
            </a:pPr>
            <a:r>
              <a:rPr lang="en-GB" sz="900" b="1" u="sng" dirty="0"/>
              <a:t>KEYNESIAN VIEW: </a:t>
            </a:r>
            <a:r>
              <a:rPr lang="en-GB" sz="900" dirty="0"/>
              <a:t>Short run equilibrium will not necessarily move back towards the LRAS.  Therefore long run equilibrium does not need to be on the LRAS but can be behind it for long periods of time at “A”.   Perhaps it would move back to the LRAS eventually but this could take an awfully long time and we may have all died by then!  He even suggested that due to a lack of consumer confidence (‘animal spirits) caused by the persistent unemployment the AD curve might shift more to the left as consumers chose to save.  Therefore he invented his own LRAS curve called the ‘Keynesian LRAS’ - see Diagram 2.  This states that increasing aggregate demand to achieve growth would not lead to price increases (a criticism of Hayek’s towards Keynes’ ideas).</a:t>
            </a:r>
          </a:p>
          <a:p>
            <a:pPr marL="201216" lvl="1" indent="-69056">
              <a:spcBef>
                <a:spcPts val="0"/>
              </a:spcBef>
            </a:pPr>
            <a:r>
              <a:rPr lang="en-GB" sz="900" b="1" u="sng" dirty="0"/>
              <a:t>SOLVING UNEMPLOYMENT: </a:t>
            </a:r>
            <a:r>
              <a:rPr lang="en-GB" sz="900" dirty="0"/>
              <a:t>Classical economists think the Government should not intervene (unless it is to remove ‘rigidities’ in the labour market like Trade Unions).  The market mechanism will return the long run equilibrium to the LRAS.  Keynesian economists however feel the Government must intervene in the short run to grow the economy and generate unemployment because in the long run we are all dead and cannot wait for the ‘market’ to kick into action.</a:t>
            </a:r>
          </a:p>
          <a:p>
            <a:endParaRPr lang="en-GB" sz="2000" dirty="0"/>
          </a:p>
        </p:txBody>
      </p:sp>
      <p:grpSp>
        <p:nvGrpSpPr>
          <p:cNvPr id="5" name="Group 86"/>
          <p:cNvGrpSpPr>
            <a:grpSpLocks/>
          </p:cNvGrpSpPr>
          <p:nvPr/>
        </p:nvGrpSpPr>
        <p:grpSpPr bwMode="auto">
          <a:xfrm>
            <a:off x="2627784" y="2877829"/>
            <a:ext cx="3197625" cy="3001265"/>
            <a:chOff x="172" y="1205"/>
            <a:chExt cx="1888" cy="1845"/>
          </a:xfrm>
        </p:grpSpPr>
        <p:sp>
          <p:nvSpPr>
            <p:cNvPr id="6" name="Text Box 5"/>
            <p:cNvSpPr txBox="1">
              <a:spLocks noChangeArrowheads="1"/>
            </p:cNvSpPr>
            <p:nvPr/>
          </p:nvSpPr>
          <p:spPr bwMode="auto">
            <a:xfrm>
              <a:off x="172" y="2075"/>
              <a:ext cx="319"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Arial Narrow" panose="020B0606020202030204" pitchFamily="34" charset="0"/>
                </a:rPr>
                <a:t>P/L</a:t>
              </a:r>
              <a:r>
                <a:rPr lang="en-GB" altLang="en-US" sz="1050" dirty="0">
                  <a:latin typeface="Arial Narrow" panose="020B0606020202030204" pitchFamily="34" charset="0"/>
                </a:rPr>
                <a:t>1</a:t>
              </a:r>
              <a:endParaRPr lang="en-GB" altLang="en-US" b="1" dirty="0">
                <a:latin typeface="Arial Narrow" panose="020B0606020202030204" pitchFamily="34" charset="0"/>
              </a:endParaRPr>
            </a:p>
          </p:txBody>
        </p:sp>
        <p:sp>
          <p:nvSpPr>
            <p:cNvPr id="8" name="Text Box 7"/>
            <p:cNvSpPr txBox="1">
              <a:spLocks noChangeArrowheads="1"/>
            </p:cNvSpPr>
            <p:nvPr/>
          </p:nvSpPr>
          <p:spPr bwMode="auto">
            <a:xfrm>
              <a:off x="1252" y="2795"/>
              <a:ext cx="19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100" dirty="0">
                  <a:latin typeface="Arial Narrow" panose="020B0606020202030204" pitchFamily="34" charset="0"/>
                </a:rPr>
                <a:t>Y</a:t>
              </a:r>
            </a:p>
          </p:txBody>
        </p:sp>
        <p:sp>
          <p:nvSpPr>
            <p:cNvPr id="11" name="Line 10"/>
            <p:cNvSpPr>
              <a:spLocks noChangeShapeType="1"/>
            </p:cNvSpPr>
            <p:nvPr/>
          </p:nvSpPr>
          <p:spPr bwMode="auto">
            <a:xfrm flipH="1" flipV="1">
              <a:off x="474" y="2188"/>
              <a:ext cx="68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2" name="Line 11"/>
            <p:cNvSpPr>
              <a:spLocks noChangeShapeType="1"/>
            </p:cNvSpPr>
            <p:nvPr/>
          </p:nvSpPr>
          <p:spPr bwMode="auto">
            <a:xfrm flipH="1">
              <a:off x="1160" y="2187"/>
              <a:ext cx="5" cy="6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3" name="Line 12"/>
            <p:cNvSpPr>
              <a:spLocks noChangeShapeType="1"/>
            </p:cNvSpPr>
            <p:nvPr/>
          </p:nvSpPr>
          <p:spPr bwMode="auto">
            <a:xfrm>
              <a:off x="1330" y="1465"/>
              <a:ext cx="0" cy="1321"/>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4" name="Text Box 13"/>
            <p:cNvSpPr txBox="1">
              <a:spLocks noChangeArrowheads="1"/>
            </p:cNvSpPr>
            <p:nvPr/>
          </p:nvSpPr>
          <p:spPr bwMode="auto">
            <a:xfrm>
              <a:off x="1158" y="1205"/>
              <a:ext cx="32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latin typeface="Arial Narrow" panose="020B0606020202030204" pitchFamily="34" charset="0"/>
                </a:rPr>
                <a:t>LRAS</a:t>
              </a:r>
            </a:p>
            <a:p>
              <a:pPr algn="ctr"/>
              <a:r>
                <a:rPr lang="en-GB" altLang="en-US" sz="788" dirty="0">
                  <a:latin typeface="Arial Narrow" panose="020B0606020202030204" pitchFamily="34" charset="0"/>
                </a:rPr>
                <a:t>Classical</a:t>
              </a:r>
            </a:p>
          </p:txBody>
        </p:sp>
        <p:sp>
          <p:nvSpPr>
            <p:cNvPr id="15" name="Text Box 14"/>
            <p:cNvSpPr txBox="1">
              <a:spLocks noChangeArrowheads="1"/>
            </p:cNvSpPr>
            <p:nvPr/>
          </p:nvSpPr>
          <p:spPr bwMode="auto">
            <a:xfrm>
              <a:off x="1663" y="1659"/>
              <a:ext cx="3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a:latin typeface="Arial Narrow" panose="020B0606020202030204" pitchFamily="34" charset="0"/>
                </a:rPr>
                <a:t>SRAS</a:t>
              </a:r>
            </a:p>
          </p:txBody>
        </p:sp>
        <p:sp>
          <p:nvSpPr>
            <p:cNvPr id="16" name="Line 15"/>
            <p:cNvSpPr>
              <a:spLocks noChangeShapeType="1"/>
            </p:cNvSpPr>
            <p:nvPr/>
          </p:nvSpPr>
          <p:spPr bwMode="auto">
            <a:xfrm flipV="1">
              <a:off x="602" y="1738"/>
              <a:ext cx="1099" cy="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18" name="Text Box 17"/>
            <p:cNvSpPr txBox="1">
              <a:spLocks noChangeArrowheads="1"/>
            </p:cNvSpPr>
            <p:nvPr/>
          </p:nvSpPr>
          <p:spPr bwMode="auto">
            <a:xfrm>
              <a:off x="1610" y="2840"/>
              <a:ext cx="450" cy="1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latin typeface="Arial Narrow" panose="020B0606020202030204" pitchFamily="34" charset="0"/>
                </a:rPr>
                <a:t>Real GDP</a:t>
              </a:r>
            </a:p>
          </p:txBody>
        </p:sp>
        <p:sp>
          <p:nvSpPr>
            <p:cNvPr id="19"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0" name="Line 19"/>
            <p:cNvSpPr>
              <a:spLocks noChangeShapeType="1"/>
            </p:cNvSpPr>
            <p:nvPr/>
          </p:nvSpPr>
          <p:spPr bwMode="auto">
            <a:xfrm>
              <a:off x="625" y="1644"/>
              <a:ext cx="982" cy="9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1" name="Text Box 20"/>
            <p:cNvSpPr txBox="1">
              <a:spLocks noChangeArrowheads="1"/>
            </p:cNvSpPr>
            <p:nvPr/>
          </p:nvSpPr>
          <p:spPr bwMode="auto">
            <a:xfrm>
              <a:off x="1565" y="2584"/>
              <a:ext cx="2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latin typeface="Arial Narrow" panose="020B0606020202030204" pitchFamily="34" charset="0"/>
                </a:rPr>
                <a:t>AD</a:t>
              </a:r>
              <a:r>
                <a:rPr lang="en-GB" altLang="en-US" sz="900">
                  <a:latin typeface="Arial Narrow" panose="020B0606020202030204" pitchFamily="34" charset="0"/>
                </a:rPr>
                <a:t>1</a:t>
              </a:r>
              <a:endParaRPr lang="en-GB" altLang="en-US" sz="675">
                <a:latin typeface="Arial Narrow" panose="020B0606020202030204" pitchFamily="34" charset="0"/>
              </a:endParaRPr>
            </a:p>
          </p:txBody>
        </p:sp>
        <p:sp>
          <p:nvSpPr>
            <p:cNvPr id="22"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3" name="Text Box 22"/>
            <p:cNvSpPr txBox="1">
              <a:spLocks noChangeArrowheads="1"/>
            </p:cNvSpPr>
            <p:nvPr/>
          </p:nvSpPr>
          <p:spPr bwMode="auto">
            <a:xfrm>
              <a:off x="1085" y="2797"/>
              <a:ext cx="2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Arial Narrow" panose="020B0606020202030204" pitchFamily="34" charset="0"/>
                </a:rPr>
                <a:t>Y</a:t>
              </a:r>
              <a:r>
                <a:rPr lang="en-GB" altLang="en-US" sz="1050">
                  <a:latin typeface="Arial Narrow" panose="020B0606020202030204" pitchFamily="34" charset="0"/>
                </a:rPr>
                <a:t>1</a:t>
              </a:r>
              <a:endParaRPr lang="en-GB" altLang="en-US" b="1">
                <a:latin typeface="Arial Narrow" panose="020B0606020202030204" pitchFamily="34" charset="0"/>
              </a:endParaRPr>
            </a:p>
          </p:txBody>
        </p:sp>
        <p:sp>
          <p:nvSpPr>
            <p:cNvPr id="24" name="Oval 23"/>
            <p:cNvSpPr>
              <a:spLocks noChangeArrowheads="1"/>
            </p:cNvSpPr>
            <p:nvPr/>
          </p:nvSpPr>
          <p:spPr bwMode="auto">
            <a:xfrm>
              <a:off x="1095" y="2114"/>
              <a:ext cx="122" cy="1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500" dirty="0">
                  <a:solidFill>
                    <a:schemeClr val="bg1"/>
                  </a:solidFill>
                </a:rPr>
                <a:t>A</a:t>
              </a:r>
            </a:p>
          </p:txBody>
        </p:sp>
        <p:sp>
          <p:nvSpPr>
            <p:cNvPr id="28" name="Text Box 31"/>
            <p:cNvSpPr txBox="1">
              <a:spLocks noChangeArrowheads="1"/>
            </p:cNvSpPr>
            <p:nvPr/>
          </p:nvSpPr>
          <p:spPr bwMode="auto">
            <a:xfrm>
              <a:off x="172" y="1304"/>
              <a:ext cx="390" cy="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dirty="0">
                  <a:latin typeface="Arial Narrow" panose="020B0606020202030204" pitchFamily="34" charset="0"/>
                </a:rPr>
                <a:t>Price Level</a:t>
              </a:r>
            </a:p>
          </p:txBody>
        </p:sp>
      </p:grpSp>
      <p:sp>
        <p:nvSpPr>
          <p:cNvPr id="27" name="Line 12"/>
          <p:cNvSpPr>
            <a:spLocks noChangeShapeType="1"/>
          </p:cNvSpPr>
          <p:nvPr/>
        </p:nvSpPr>
        <p:spPr bwMode="auto">
          <a:xfrm flipH="1" flipV="1">
            <a:off x="6072249" y="4520983"/>
            <a:ext cx="1160155"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29" name="Line 12"/>
          <p:cNvSpPr>
            <a:spLocks noChangeShapeType="1"/>
          </p:cNvSpPr>
          <p:nvPr/>
        </p:nvSpPr>
        <p:spPr bwMode="auto">
          <a:xfrm flipH="1">
            <a:off x="7232404" y="3338998"/>
            <a:ext cx="0" cy="1172249"/>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grpSp>
        <p:nvGrpSpPr>
          <p:cNvPr id="30" name="Group 86"/>
          <p:cNvGrpSpPr>
            <a:grpSpLocks/>
          </p:cNvGrpSpPr>
          <p:nvPr/>
        </p:nvGrpSpPr>
        <p:grpSpPr bwMode="auto">
          <a:xfrm>
            <a:off x="5579395" y="3080352"/>
            <a:ext cx="3177301" cy="2830462"/>
            <a:chOff x="184" y="1310"/>
            <a:chExt cx="1876" cy="1740"/>
          </a:xfrm>
        </p:grpSpPr>
        <p:sp>
          <p:nvSpPr>
            <p:cNvPr id="31" name="Text Box 5"/>
            <p:cNvSpPr txBox="1">
              <a:spLocks noChangeArrowheads="1"/>
            </p:cNvSpPr>
            <p:nvPr/>
          </p:nvSpPr>
          <p:spPr bwMode="auto">
            <a:xfrm>
              <a:off x="184" y="2056"/>
              <a:ext cx="319"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Arial Narrow" panose="020B0606020202030204" pitchFamily="34" charset="0"/>
                </a:rPr>
                <a:t>P/L</a:t>
              </a:r>
              <a:r>
                <a:rPr lang="en-GB" altLang="en-US" sz="1050" dirty="0">
                  <a:latin typeface="Arial Narrow" panose="020B0606020202030204" pitchFamily="34" charset="0"/>
                </a:rPr>
                <a:t>1</a:t>
              </a:r>
              <a:endParaRPr lang="en-GB" altLang="en-US" b="1" dirty="0">
                <a:latin typeface="Arial Narrow" panose="020B0606020202030204" pitchFamily="34" charset="0"/>
              </a:endParaRPr>
            </a:p>
          </p:txBody>
        </p:sp>
        <p:sp>
          <p:nvSpPr>
            <p:cNvPr id="32" name="Text Box 7"/>
            <p:cNvSpPr txBox="1">
              <a:spLocks noChangeArrowheads="1"/>
            </p:cNvSpPr>
            <p:nvPr/>
          </p:nvSpPr>
          <p:spPr bwMode="auto">
            <a:xfrm>
              <a:off x="1252" y="2795"/>
              <a:ext cx="19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100" dirty="0">
                  <a:latin typeface="Arial Narrow" panose="020B0606020202030204" pitchFamily="34" charset="0"/>
                </a:rPr>
                <a:t>Y</a:t>
              </a:r>
            </a:p>
          </p:txBody>
        </p:sp>
        <p:sp>
          <p:nvSpPr>
            <p:cNvPr id="34" name="Line 11"/>
            <p:cNvSpPr>
              <a:spLocks noChangeShapeType="1"/>
            </p:cNvSpPr>
            <p:nvPr/>
          </p:nvSpPr>
          <p:spPr bwMode="auto">
            <a:xfrm flipH="1">
              <a:off x="1155" y="2188"/>
              <a:ext cx="5" cy="6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36" name="Text Box 13"/>
            <p:cNvSpPr txBox="1">
              <a:spLocks noChangeArrowheads="1"/>
            </p:cNvSpPr>
            <p:nvPr/>
          </p:nvSpPr>
          <p:spPr bwMode="auto">
            <a:xfrm>
              <a:off x="870" y="1325"/>
              <a:ext cx="634"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200" dirty="0">
                  <a:latin typeface="Arial Narrow" panose="020B0606020202030204" pitchFamily="34" charset="0"/>
                </a:rPr>
                <a:t>LRAS </a:t>
              </a:r>
              <a:r>
                <a:rPr lang="en-GB" altLang="en-US" sz="750" dirty="0">
                  <a:latin typeface="Arial Narrow" panose="020B0606020202030204" pitchFamily="34" charset="0"/>
                </a:rPr>
                <a:t>Keynesian</a:t>
              </a:r>
              <a:endParaRPr lang="en-GB" altLang="en-US" sz="1200" dirty="0">
                <a:latin typeface="Arial Narrow" panose="020B0606020202030204" pitchFamily="34" charset="0"/>
              </a:endParaRPr>
            </a:p>
          </p:txBody>
        </p:sp>
        <p:sp>
          <p:nvSpPr>
            <p:cNvPr id="39" name="Text Box 17"/>
            <p:cNvSpPr txBox="1">
              <a:spLocks noChangeArrowheads="1"/>
            </p:cNvSpPr>
            <p:nvPr/>
          </p:nvSpPr>
          <p:spPr bwMode="auto">
            <a:xfrm>
              <a:off x="1610" y="2840"/>
              <a:ext cx="450" cy="1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latin typeface="Arial Narrow" panose="020B0606020202030204" pitchFamily="34" charset="0"/>
                </a:rPr>
                <a:t>Real GDP</a:t>
              </a:r>
            </a:p>
          </p:txBody>
        </p:sp>
        <p:sp>
          <p:nvSpPr>
            <p:cNvPr id="40"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41" name="Line 19"/>
            <p:cNvSpPr>
              <a:spLocks noChangeShapeType="1"/>
            </p:cNvSpPr>
            <p:nvPr/>
          </p:nvSpPr>
          <p:spPr bwMode="auto">
            <a:xfrm>
              <a:off x="574" y="1777"/>
              <a:ext cx="733" cy="8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42" name="Text Box 20"/>
            <p:cNvSpPr txBox="1">
              <a:spLocks noChangeArrowheads="1"/>
            </p:cNvSpPr>
            <p:nvPr/>
          </p:nvSpPr>
          <p:spPr bwMode="auto">
            <a:xfrm>
              <a:off x="1265" y="2573"/>
              <a:ext cx="24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latin typeface="Arial Narrow" panose="020B0606020202030204" pitchFamily="34" charset="0"/>
                </a:rPr>
                <a:t>AD</a:t>
              </a:r>
              <a:r>
                <a:rPr lang="en-GB" altLang="en-US" sz="900">
                  <a:latin typeface="Arial Narrow" panose="020B0606020202030204" pitchFamily="34" charset="0"/>
                </a:rPr>
                <a:t>1</a:t>
              </a:r>
              <a:endParaRPr lang="en-GB" altLang="en-US" sz="675">
                <a:latin typeface="Arial Narrow" panose="020B0606020202030204" pitchFamily="34" charset="0"/>
              </a:endParaRPr>
            </a:p>
          </p:txBody>
        </p:sp>
        <p:sp>
          <p:nvSpPr>
            <p:cNvPr id="43"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44" name="Text Box 22"/>
            <p:cNvSpPr txBox="1">
              <a:spLocks noChangeArrowheads="1"/>
            </p:cNvSpPr>
            <p:nvPr/>
          </p:nvSpPr>
          <p:spPr bwMode="auto">
            <a:xfrm>
              <a:off x="1085" y="2797"/>
              <a:ext cx="2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Arial Narrow" panose="020B0606020202030204" pitchFamily="34" charset="0"/>
                </a:rPr>
                <a:t>Y</a:t>
              </a:r>
              <a:r>
                <a:rPr lang="en-GB" altLang="en-US" sz="1050">
                  <a:latin typeface="Arial Narrow" panose="020B0606020202030204" pitchFamily="34" charset="0"/>
                </a:rPr>
                <a:t>1</a:t>
              </a:r>
              <a:endParaRPr lang="en-GB" altLang="en-US" b="1">
                <a:latin typeface="Arial Narrow" panose="020B0606020202030204" pitchFamily="34" charset="0"/>
              </a:endParaRPr>
            </a:p>
          </p:txBody>
        </p:sp>
        <p:sp>
          <p:nvSpPr>
            <p:cNvPr id="45" name="Oval 44"/>
            <p:cNvSpPr>
              <a:spLocks noChangeArrowheads="1"/>
            </p:cNvSpPr>
            <p:nvPr/>
          </p:nvSpPr>
          <p:spPr bwMode="auto">
            <a:xfrm>
              <a:off x="877" y="2108"/>
              <a:ext cx="122" cy="1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500" dirty="0">
                  <a:solidFill>
                    <a:schemeClr val="bg1"/>
                  </a:solidFill>
                </a:rPr>
                <a:t>A</a:t>
              </a:r>
            </a:p>
          </p:txBody>
        </p:sp>
        <p:sp>
          <p:nvSpPr>
            <p:cNvPr id="46" name="Text Box 31"/>
            <p:cNvSpPr txBox="1">
              <a:spLocks noChangeArrowheads="1"/>
            </p:cNvSpPr>
            <p:nvPr/>
          </p:nvSpPr>
          <p:spPr bwMode="auto">
            <a:xfrm>
              <a:off x="184" y="1310"/>
              <a:ext cx="364" cy="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dirty="0">
                  <a:latin typeface="Arial Narrow" panose="020B0606020202030204" pitchFamily="34" charset="0"/>
                </a:rPr>
                <a:t>Price Level</a:t>
              </a:r>
            </a:p>
          </p:txBody>
        </p:sp>
      </p:grpSp>
      <p:sp>
        <p:nvSpPr>
          <p:cNvPr id="47" name="Line 19"/>
          <p:cNvSpPr>
            <a:spLocks noChangeShapeType="1"/>
          </p:cNvSpPr>
          <p:nvPr/>
        </p:nvSpPr>
        <p:spPr bwMode="auto">
          <a:xfrm>
            <a:off x="6585977" y="3819688"/>
            <a:ext cx="1241451" cy="1376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3000"/>
          </a:p>
        </p:txBody>
      </p:sp>
      <p:sp>
        <p:nvSpPr>
          <p:cNvPr id="48" name="Text Box 20"/>
          <p:cNvSpPr txBox="1">
            <a:spLocks noChangeArrowheads="1"/>
          </p:cNvSpPr>
          <p:nvPr/>
        </p:nvSpPr>
        <p:spPr bwMode="auto">
          <a:xfrm>
            <a:off x="7756295" y="5114544"/>
            <a:ext cx="4203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latin typeface="Arial Narrow" panose="020B0606020202030204" pitchFamily="34" charset="0"/>
              </a:rPr>
              <a:t>AD</a:t>
            </a:r>
            <a:r>
              <a:rPr lang="en-GB" altLang="en-US" sz="900" dirty="0">
                <a:latin typeface="Arial Narrow" panose="020B0606020202030204" pitchFamily="34" charset="0"/>
              </a:rPr>
              <a:t>2</a:t>
            </a:r>
            <a:endParaRPr lang="en-GB" altLang="en-US" sz="525" dirty="0">
              <a:latin typeface="Arial Narrow" panose="020B0606020202030204" pitchFamily="34" charset="0"/>
            </a:endParaRPr>
          </a:p>
        </p:txBody>
      </p:sp>
    </p:spTree>
    <p:extLst>
      <p:ext uri="{BB962C8B-B14F-4D97-AF65-F5344CB8AC3E}">
        <p14:creationId xmlns:p14="http://schemas.microsoft.com/office/powerpoint/2010/main" val="66972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7" grpId="0" animBg="1"/>
      <p:bldP spid="29" grpId="0" animBg="1"/>
      <p:bldP spid="47" grpId="0" animBg="1"/>
      <p:bldP spid="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74" y="260648"/>
            <a:ext cx="8908472" cy="976745"/>
          </a:xfrm>
        </p:spPr>
        <p:txBody>
          <a:bodyPr>
            <a:noAutofit/>
          </a:bodyPr>
          <a:lstStyle/>
          <a:p>
            <a:r>
              <a:rPr lang="en-GB" sz="3200" b="1" u="sng" dirty="0" smtClean="0">
                <a:latin typeface="+mn-lt"/>
              </a:rPr>
              <a:t>LONG RUN EQUILIBRIUM DEBATES</a:t>
            </a:r>
            <a:r>
              <a:rPr lang="en-GB" sz="3200" b="1" dirty="0" smtClean="0">
                <a:latin typeface="+mn-lt"/>
              </a:rPr>
              <a:t/>
            </a:r>
            <a:br>
              <a:rPr lang="en-GB" sz="3200" b="1" dirty="0" smtClean="0">
                <a:latin typeface="+mn-lt"/>
              </a:rPr>
            </a:br>
            <a:r>
              <a:rPr lang="en-GB" sz="3200" b="1" dirty="0" smtClean="0">
                <a:latin typeface="+mn-lt"/>
              </a:rPr>
              <a:t>Can </a:t>
            </a:r>
            <a:r>
              <a:rPr lang="en-GB" sz="3200" b="1" dirty="0">
                <a:latin typeface="+mn-lt"/>
              </a:rPr>
              <a:t>equilibrium stay behind the LRAS for ever</a:t>
            </a:r>
            <a:r>
              <a:rPr lang="en-GB" sz="3200" b="1" dirty="0" smtClean="0">
                <a:latin typeface="+mn-lt"/>
              </a:rPr>
              <a:t>?</a:t>
            </a:r>
            <a:br>
              <a:rPr lang="en-GB" sz="3200" b="1" dirty="0" smtClean="0">
                <a:latin typeface="+mn-lt"/>
              </a:rPr>
            </a:br>
            <a:r>
              <a:rPr lang="en-GB" sz="1800" b="1" dirty="0">
                <a:solidFill>
                  <a:srgbClr val="FF0000"/>
                </a:solidFill>
                <a:latin typeface="+mn-lt"/>
              </a:rPr>
              <a:t>Keynesian and Classical Controversy</a:t>
            </a:r>
          </a:p>
        </p:txBody>
      </p:sp>
      <p:sp>
        <p:nvSpPr>
          <p:cNvPr id="2" name="Content Placeholder 1"/>
          <p:cNvSpPr>
            <a:spLocks noGrp="1"/>
          </p:cNvSpPr>
          <p:nvPr>
            <p:ph idx="1"/>
          </p:nvPr>
        </p:nvSpPr>
        <p:spPr>
          <a:xfrm>
            <a:off x="159856" y="1484784"/>
            <a:ext cx="7724512" cy="5373216"/>
          </a:xfrm>
        </p:spPr>
        <p:txBody>
          <a:bodyPr>
            <a:noAutofit/>
          </a:bodyPr>
          <a:lstStyle/>
          <a:p>
            <a:pPr marL="0" indent="0">
              <a:buNone/>
            </a:pPr>
            <a:r>
              <a:rPr lang="en-US" sz="1600" b="1" u="sng" dirty="0" smtClean="0"/>
              <a:t>1. CLASSICAL SOLUTION TO UNEMPLOYMENT</a:t>
            </a:r>
          </a:p>
          <a:p>
            <a:pPr marL="0" indent="0">
              <a:buNone/>
            </a:pPr>
            <a:r>
              <a:rPr lang="en-US" sz="1600" dirty="0" smtClean="0">
                <a:solidFill>
                  <a:srgbClr val="FF0000"/>
                </a:solidFill>
              </a:rPr>
              <a:t>TASK: </a:t>
            </a:r>
            <a:r>
              <a:rPr lang="en-US" sz="1600" dirty="0" smtClean="0"/>
              <a:t>Draw </a:t>
            </a:r>
            <a:r>
              <a:rPr lang="en-US" sz="1600" dirty="0"/>
              <a:t>an economy using an ADAS diagram in short run equilibrium with a negative output gap (representing unemployment).  What would a classical economist argue would eventually happen to this short run equilibrium in the long run to return to full employment</a:t>
            </a:r>
            <a:r>
              <a:rPr lang="en-US" sz="1600" dirty="0" smtClean="0"/>
              <a:t>?</a:t>
            </a:r>
          </a:p>
          <a:p>
            <a:pPr marL="0" indent="0">
              <a:buNone/>
            </a:pPr>
            <a:endParaRPr lang="en-GB" sz="1600" dirty="0"/>
          </a:p>
          <a:p>
            <a:pPr marL="0" indent="0">
              <a:buNone/>
            </a:pPr>
            <a:r>
              <a:rPr lang="en-US" sz="1600" b="1" u="sng" dirty="0" smtClean="0"/>
              <a:t>2. KEYNESIAN CRITICISM TO CLASSICAL SOLUTION OF UNEMPLOYMENT</a:t>
            </a:r>
          </a:p>
          <a:p>
            <a:pPr marL="0" indent="0">
              <a:buNone/>
            </a:pPr>
            <a:r>
              <a:rPr lang="en-US" sz="1600" dirty="0" smtClean="0">
                <a:solidFill>
                  <a:srgbClr val="FF0000"/>
                </a:solidFill>
              </a:rPr>
              <a:t>TASK: </a:t>
            </a:r>
            <a:r>
              <a:rPr lang="en-US" sz="1600" dirty="0" smtClean="0"/>
              <a:t>Draw </a:t>
            </a:r>
            <a:r>
              <a:rPr lang="en-US" sz="1600" dirty="0"/>
              <a:t>an economy using an ADAS diagram in short run equilibrium with a negative output gap (representing unemployment).  What would a Keynesian economist say would eventually </a:t>
            </a:r>
            <a:r>
              <a:rPr lang="en-US" sz="1600" dirty="0" smtClean="0"/>
              <a:t>happen if there was no intervention?</a:t>
            </a:r>
          </a:p>
          <a:p>
            <a:pPr marL="0" indent="0">
              <a:buNone/>
            </a:pPr>
            <a:r>
              <a:rPr lang="en-US" sz="1600" dirty="0" smtClean="0">
                <a:solidFill>
                  <a:srgbClr val="FF0000"/>
                </a:solidFill>
              </a:rPr>
              <a:t>EXTRA QUESTION TO CONSIDER: </a:t>
            </a:r>
            <a:r>
              <a:rPr lang="en-US" sz="1600" dirty="0" smtClean="0"/>
              <a:t>Because of ‘animal spirits’ (in other words consumer confidence), why did Keynes say that not only would we stay at the equilibrium but that the AD curve might start to fall back (shift to the left) making the output gap even worse?</a:t>
            </a:r>
          </a:p>
          <a:p>
            <a:pPr marL="0" indent="0">
              <a:buNone/>
            </a:pPr>
            <a:endParaRPr lang="en-GB" sz="1600" dirty="0"/>
          </a:p>
          <a:p>
            <a:pPr marL="0" indent="0">
              <a:buNone/>
            </a:pPr>
            <a:r>
              <a:rPr lang="en-GB" sz="1600" b="1" u="sng" dirty="0" smtClean="0"/>
              <a:t>3. KEYNESIAN SOLUTION TO UNEMPLOYMENT</a:t>
            </a:r>
          </a:p>
          <a:p>
            <a:pPr marL="0" indent="0">
              <a:buNone/>
            </a:pPr>
            <a:r>
              <a:rPr lang="en-US" sz="1600" dirty="0" smtClean="0">
                <a:solidFill>
                  <a:srgbClr val="FF0000"/>
                </a:solidFill>
              </a:rPr>
              <a:t>TASK: </a:t>
            </a:r>
            <a:r>
              <a:rPr lang="en-US" sz="1600" dirty="0" smtClean="0"/>
              <a:t>Draw an economy using an ADAS Diagram in short run equilibrium with a negative output gap.  Demonstrate what Keynes said Government’s should do intervene to close the output gap back to long run equilibrium?</a:t>
            </a:r>
            <a:endParaRPr lang="en-GB" sz="1600" dirty="0"/>
          </a:p>
          <a:p>
            <a:pPr marL="0" indent="0">
              <a:buNone/>
            </a:pPr>
            <a:r>
              <a:rPr lang="en-US" sz="1600" dirty="0" smtClean="0"/>
              <a:t>Why might Hayek criticize this approach? (think about why Keynes’ approach may be unsustainable).</a:t>
            </a:r>
          </a:p>
        </p:txBody>
      </p:sp>
      <p:pic>
        <p:nvPicPr>
          <p:cNvPr id="4" name="Picture 3"/>
          <p:cNvPicPr>
            <a:picLocks noChangeAspect="1"/>
          </p:cNvPicPr>
          <p:nvPr/>
        </p:nvPicPr>
        <p:blipFill>
          <a:blip r:embed="rId2"/>
          <a:stretch>
            <a:fillRect/>
          </a:stretch>
        </p:blipFill>
        <p:spPr>
          <a:xfrm>
            <a:off x="8042344" y="3356992"/>
            <a:ext cx="873310" cy="1436218"/>
          </a:xfrm>
          <a:prstGeom prst="rect">
            <a:avLst/>
          </a:prstGeom>
        </p:spPr>
      </p:pic>
    </p:spTree>
    <p:extLst>
      <p:ext uri="{BB962C8B-B14F-4D97-AF65-F5344CB8AC3E}">
        <p14:creationId xmlns:p14="http://schemas.microsoft.com/office/powerpoint/2010/main" val="2398811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04459" y="2937201"/>
            <a:ext cx="414338" cy="3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788"/>
              <a:t>SRAS</a:t>
            </a:r>
            <a:r>
              <a:rPr lang="en-GB" altLang="en-US" sz="675"/>
              <a:t>2</a:t>
            </a:r>
            <a:endParaRPr lang="en-GB" altLang="en-US" sz="788"/>
          </a:p>
        </p:txBody>
      </p:sp>
      <p:sp>
        <p:nvSpPr>
          <p:cNvPr id="38915" name="Line 3"/>
          <p:cNvSpPr>
            <a:spLocks noChangeShapeType="1"/>
          </p:cNvSpPr>
          <p:nvPr/>
        </p:nvSpPr>
        <p:spPr bwMode="auto">
          <a:xfrm flipV="1">
            <a:off x="3288831" y="3002686"/>
            <a:ext cx="1241822" cy="10501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16" name="Text Box 4"/>
          <p:cNvSpPr txBox="1">
            <a:spLocks noChangeArrowheads="1"/>
          </p:cNvSpPr>
          <p:nvPr/>
        </p:nvSpPr>
        <p:spPr bwMode="auto">
          <a:xfrm>
            <a:off x="2814635" y="3626128"/>
            <a:ext cx="436205"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800" dirty="0"/>
              <a:t>P/L </a:t>
            </a:r>
            <a:r>
              <a:rPr lang="en-GB" altLang="en-US" sz="700" dirty="0"/>
              <a:t>1</a:t>
            </a:r>
            <a:endParaRPr lang="en-GB" altLang="en-US" sz="800" dirty="0"/>
          </a:p>
        </p:txBody>
      </p:sp>
      <p:sp>
        <p:nvSpPr>
          <p:cNvPr id="38917" name="Line 5"/>
          <p:cNvSpPr>
            <a:spLocks noChangeShapeType="1"/>
          </p:cNvSpPr>
          <p:nvPr/>
        </p:nvSpPr>
        <p:spPr bwMode="auto">
          <a:xfrm flipH="1">
            <a:off x="3129287" y="3727775"/>
            <a:ext cx="1042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18" name="Text Box 6"/>
          <p:cNvSpPr txBox="1">
            <a:spLocks noChangeArrowheads="1"/>
          </p:cNvSpPr>
          <p:nvPr/>
        </p:nvSpPr>
        <p:spPr bwMode="auto">
          <a:xfrm>
            <a:off x="4283003" y="4617174"/>
            <a:ext cx="28725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25"/>
              <a:t>Y</a:t>
            </a:r>
            <a:r>
              <a:rPr lang="en-GB" altLang="en-US" sz="750"/>
              <a:t>2</a:t>
            </a:r>
            <a:endParaRPr lang="en-GB" altLang="en-US" sz="825"/>
          </a:p>
        </p:txBody>
      </p:sp>
      <p:sp>
        <p:nvSpPr>
          <p:cNvPr id="38919" name="Text Box 7"/>
          <p:cNvSpPr txBox="1">
            <a:spLocks noChangeArrowheads="1"/>
          </p:cNvSpPr>
          <p:nvPr/>
        </p:nvSpPr>
        <p:spPr bwMode="auto">
          <a:xfrm>
            <a:off x="2810535" y="3413677"/>
            <a:ext cx="4075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800" dirty="0"/>
              <a:t>P/L </a:t>
            </a:r>
            <a:r>
              <a:rPr lang="en-GB" altLang="en-US" sz="700" dirty="0"/>
              <a:t>2</a:t>
            </a:r>
            <a:endParaRPr lang="en-GB" altLang="en-US" sz="800" dirty="0"/>
          </a:p>
        </p:txBody>
      </p:sp>
      <p:sp>
        <p:nvSpPr>
          <p:cNvPr id="38920" name="Line 8"/>
          <p:cNvSpPr>
            <a:spLocks noChangeShapeType="1"/>
          </p:cNvSpPr>
          <p:nvPr/>
        </p:nvSpPr>
        <p:spPr bwMode="auto">
          <a:xfrm flipV="1">
            <a:off x="4156796" y="4807673"/>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1" name="Line 9"/>
          <p:cNvSpPr>
            <a:spLocks noChangeShapeType="1"/>
          </p:cNvSpPr>
          <p:nvPr/>
        </p:nvSpPr>
        <p:spPr bwMode="auto">
          <a:xfrm flipH="1" flipV="1">
            <a:off x="3181675" y="3502749"/>
            <a:ext cx="1190625" cy="119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2" name="Line 10"/>
          <p:cNvSpPr>
            <a:spLocks noChangeShapeType="1"/>
          </p:cNvSpPr>
          <p:nvPr/>
        </p:nvSpPr>
        <p:spPr bwMode="auto">
          <a:xfrm flipH="1">
            <a:off x="4409209" y="3547991"/>
            <a:ext cx="5954" cy="107513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3" name="Line 11"/>
          <p:cNvSpPr>
            <a:spLocks noChangeShapeType="1"/>
          </p:cNvSpPr>
          <p:nvPr/>
        </p:nvSpPr>
        <p:spPr bwMode="auto">
          <a:xfrm>
            <a:off x="4177037" y="3031261"/>
            <a:ext cx="0" cy="157281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4" name="Text Box 12"/>
          <p:cNvSpPr txBox="1">
            <a:spLocks noChangeArrowheads="1"/>
          </p:cNvSpPr>
          <p:nvPr/>
        </p:nvSpPr>
        <p:spPr bwMode="auto">
          <a:xfrm>
            <a:off x="4016303" y="2876479"/>
            <a:ext cx="393056"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88"/>
              <a:t>LRAS</a:t>
            </a:r>
          </a:p>
        </p:txBody>
      </p:sp>
      <p:sp>
        <p:nvSpPr>
          <p:cNvPr id="38925" name="Text Box 13"/>
          <p:cNvSpPr txBox="1">
            <a:spLocks noChangeArrowheads="1"/>
          </p:cNvSpPr>
          <p:nvPr/>
        </p:nvSpPr>
        <p:spPr bwMode="auto">
          <a:xfrm>
            <a:off x="4573515" y="3262242"/>
            <a:ext cx="414338" cy="3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788"/>
              <a:t>SRAS</a:t>
            </a:r>
            <a:r>
              <a:rPr lang="en-GB" altLang="en-US" sz="675"/>
              <a:t>1</a:t>
            </a:r>
            <a:endParaRPr lang="en-GB" altLang="en-US" sz="788"/>
          </a:p>
        </p:txBody>
      </p:sp>
      <p:sp>
        <p:nvSpPr>
          <p:cNvPr id="38926" name="Line 14"/>
          <p:cNvSpPr>
            <a:spLocks noChangeShapeType="1"/>
          </p:cNvSpPr>
          <p:nvPr/>
        </p:nvSpPr>
        <p:spPr bwMode="auto">
          <a:xfrm flipV="1">
            <a:off x="3310262" y="3356302"/>
            <a:ext cx="1308497" cy="11168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7" name="Line 15"/>
          <p:cNvSpPr>
            <a:spLocks noChangeShapeType="1"/>
          </p:cNvSpPr>
          <p:nvPr/>
        </p:nvSpPr>
        <p:spPr bwMode="auto">
          <a:xfrm flipV="1">
            <a:off x="2851873" y="3321772"/>
            <a:ext cx="2381" cy="452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8" name="Text Box 16"/>
          <p:cNvSpPr txBox="1">
            <a:spLocks noChangeArrowheads="1"/>
          </p:cNvSpPr>
          <p:nvPr/>
        </p:nvSpPr>
        <p:spPr bwMode="auto">
          <a:xfrm>
            <a:off x="4540177" y="4698135"/>
            <a:ext cx="570990"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88"/>
              <a:t>Real GDP</a:t>
            </a:r>
          </a:p>
        </p:txBody>
      </p:sp>
      <p:sp>
        <p:nvSpPr>
          <p:cNvPr id="38929" name="Text Box 17"/>
          <p:cNvSpPr txBox="1">
            <a:spLocks noChangeArrowheads="1"/>
          </p:cNvSpPr>
          <p:nvPr/>
        </p:nvSpPr>
        <p:spPr bwMode="auto">
          <a:xfrm>
            <a:off x="2841157" y="2691932"/>
            <a:ext cx="631904"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88"/>
              <a:t>Price Level</a:t>
            </a:r>
          </a:p>
        </p:txBody>
      </p:sp>
      <p:sp>
        <p:nvSpPr>
          <p:cNvPr id="38930" name="Line 18"/>
          <p:cNvSpPr>
            <a:spLocks noChangeShapeType="1"/>
          </p:cNvSpPr>
          <p:nvPr/>
        </p:nvSpPr>
        <p:spPr bwMode="auto">
          <a:xfrm>
            <a:off x="3159052" y="4614791"/>
            <a:ext cx="1738313" cy="35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1" name="Line 19"/>
          <p:cNvSpPr>
            <a:spLocks noChangeShapeType="1"/>
          </p:cNvSpPr>
          <p:nvPr/>
        </p:nvSpPr>
        <p:spPr bwMode="auto">
          <a:xfrm>
            <a:off x="3566247" y="3107461"/>
            <a:ext cx="1169194" cy="1178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2" name="Text Box 20"/>
          <p:cNvSpPr txBox="1">
            <a:spLocks noChangeArrowheads="1"/>
          </p:cNvSpPr>
          <p:nvPr/>
        </p:nvSpPr>
        <p:spPr bwMode="auto">
          <a:xfrm>
            <a:off x="4673527" y="4275463"/>
            <a:ext cx="352982"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88"/>
              <a:t>AD</a:t>
            </a:r>
            <a:r>
              <a:rPr lang="en-GB" altLang="en-US" sz="675"/>
              <a:t>1</a:t>
            </a:r>
            <a:endParaRPr lang="en-GB" altLang="en-US" sz="375"/>
          </a:p>
        </p:txBody>
      </p:sp>
      <p:sp>
        <p:nvSpPr>
          <p:cNvPr id="38933" name="Line 21"/>
          <p:cNvSpPr>
            <a:spLocks noChangeShapeType="1"/>
          </p:cNvSpPr>
          <p:nvPr/>
        </p:nvSpPr>
        <p:spPr bwMode="auto">
          <a:xfrm>
            <a:off x="3151909" y="2888385"/>
            <a:ext cx="0" cy="17275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4" name="Text Box 22"/>
          <p:cNvSpPr txBox="1">
            <a:spLocks noChangeArrowheads="1"/>
          </p:cNvSpPr>
          <p:nvPr/>
        </p:nvSpPr>
        <p:spPr bwMode="auto">
          <a:xfrm>
            <a:off x="4067500" y="4619555"/>
            <a:ext cx="28725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25"/>
              <a:t>Y</a:t>
            </a:r>
            <a:r>
              <a:rPr lang="en-GB" altLang="en-US" sz="750"/>
              <a:t>1</a:t>
            </a:r>
            <a:endParaRPr lang="en-GB" altLang="en-US" sz="825"/>
          </a:p>
        </p:txBody>
      </p:sp>
      <p:sp>
        <p:nvSpPr>
          <p:cNvPr id="38935" name="Oval 23"/>
          <p:cNvSpPr>
            <a:spLocks noChangeArrowheads="1"/>
          </p:cNvSpPr>
          <p:nvPr/>
        </p:nvSpPr>
        <p:spPr bwMode="auto">
          <a:xfrm>
            <a:off x="4150845" y="3707536"/>
            <a:ext cx="69056" cy="5357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6" name="Line 24"/>
          <p:cNvSpPr>
            <a:spLocks noChangeShapeType="1"/>
          </p:cNvSpPr>
          <p:nvPr/>
        </p:nvSpPr>
        <p:spPr bwMode="auto">
          <a:xfrm>
            <a:off x="3724600" y="3147941"/>
            <a:ext cx="2226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937" name="Group 25"/>
          <p:cNvGrpSpPr>
            <a:grpSpLocks/>
          </p:cNvGrpSpPr>
          <p:nvPr/>
        </p:nvGrpSpPr>
        <p:grpSpPr bwMode="auto">
          <a:xfrm>
            <a:off x="3754367" y="2857427"/>
            <a:ext cx="1478757" cy="1331118"/>
            <a:chOff x="4586" y="2367"/>
            <a:chExt cx="1242" cy="1118"/>
          </a:xfrm>
        </p:grpSpPr>
        <p:sp>
          <p:nvSpPr>
            <p:cNvPr id="38938" name="Line 26"/>
            <p:cNvSpPr>
              <a:spLocks noChangeShapeType="1"/>
            </p:cNvSpPr>
            <p:nvPr/>
          </p:nvSpPr>
          <p:spPr bwMode="auto">
            <a:xfrm>
              <a:off x="4586" y="2367"/>
              <a:ext cx="983" cy="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9" name="Oval 27"/>
            <p:cNvSpPr>
              <a:spLocks noChangeArrowheads="1"/>
            </p:cNvSpPr>
            <p:nvPr/>
          </p:nvSpPr>
          <p:spPr bwMode="auto">
            <a:xfrm>
              <a:off x="5110" y="2905"/>
              <a:ext cx="58" cy="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0" name="Text Box 28"/>
            <p:cNvSpPr txBox="1">
              <a:spLocks noChangeArrowheads="1"/>
            </p:cNvSpPr>
            <p:nvPr/>
          </p:nvSpPr>
          <p:spPr bwMode="auto">
            <a:xfrm>
              <a:off x="5532" y="3306"/>
              <a:ext cx="29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788"/>
                <a:t>AD</a:t>
              </a:r>
              <a:r>
                <a:rPr lang="en-GB" altLang="en-US" sz="675"/>
                <a:t>2</a:t>
              </a:r>
              <a:endParaRPr lang="en-GB" altLang="en-US" sz="375"/>
            </a:p>
          </p:txBody>
        </p:sp>
      </p:grpSp>
      <p:sp>
        <p:nvSpPr>
          <p:cNvPr id="38941" name="Line 29"/>
          <p:cNvSpPr>
            <a:spLocks noChangeShapeType="1"/>
          </p:cNvSpPr>
          <p:nvPr/>
        </p:nvSpPr>
        <p:spPr bwMode="auto">
          <a:xfrm flipV="1">
            <a:off x="4241332" y="3538467"/>
            <a:ext cx="144065" cy="14882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2" name="Oval 30"/>
          <p:cNvSpPr>
            <a:spLocks noChangeArrowheads="1"/>
          </p:cNvSpPr>
          <p:nvPr/>
        </p:nvSpPr>
        <p:spPr bwMode="auto">
          <a:xfrm>
            <a:off x="4153226" y="3263431"/>
            <a:ext cx="69056" cy="535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3" name="Text Box 31"/>
          <p:cNvSpPr txBox="1">
            <a:spLocks noChangeArrowheads="1"/>
          </p:cNvSpPr>
          <p:nvPr/>
        </p:nvSpPr>
        <p:spPr bwMode="auto">
          <a:xfrm>
            <a:off x="4241332" y="2376908"/>
            <a:ext cx="4381500" cy="415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200" dirty="0">
                <a:solidFill>
                  <a:schemeClr val="bg1"/>
                </a:solidFill>
              </a:rPr>
              <a:t>Shift in the AD curve due to an increase in consumer confidence</a:t>
            </a:r>
          </a:p>
          <a:p>
            <a:pPr algn="ctr"/>
            <a:r>
              <a:rPr lang="en-GB" altLang="en-US" sz="900" dirty="0">
                <a:solidFill>
                  <a:schemeClr val="bg1"/>
                </a:solidFill>
              </a:rPr>
              <a:t>(e.g. the World Cup is on and people are more inclined to spend)</a:t>
            </a:r>
          </a:p>
        </p:txBody>
      </p:sp>
      <p:sp>
        <p:nvSpPr>
          <p:cNvPr id="38944" name="Text Box 32"/>
          <p:cNvSpPr txBox="1">
            <a:spLocks noChangeArrowheads="1"/>
          </p:cNvSpPr>
          <p:nvPr/>
        </p:nvSpPr>
        <p:spPr bwMode="auto">
          <a:xfrm>
            <a:off x="5684147" y="3127638"/>
            <a:ext cx="3421532" cy="316240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7313">
              <a:defRPr sz="2400">
                <a:solidFill>
                  <a:schemeClr val="tx1"/>
                </a:solidFill>
                <a:latin typeface="Calibri" panose="020F0502020204030204" pitchFamily="34" charset="0"/>
              </a:defRPr>
            </a:lvl1pPr>
            <a:lvl2pPr>
              <a:defRPr sz="24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400">
                <a:solidFill>
                  <a:schemeClr val="tx1"/>
                </a:solidFill>
                <a:latin typeface="Calibri" panose="020F0502020204030204" pitchFamily="34" charset="0"/>
              </a:defRPr>
            </a:lvl4pPr>
            <a:lvl5pPr>
              <a:defRPr sz="2400">
                <a:solidFill>
                  <a:schemeClr val="tx1"/>
                </a:solidFill>
                <a:latin typeface="Calibri" panose="020F0502020204030204" pitchFamily="34" charset="0"/>
              </a:defRPr>
            </a:lvl5pPr>
            <a:lvl6pPr fontAlgn="base">
              <a:spcBef>
                <a:spcPct val="0"/>
              </a:spcBef>
              <a:spcAft>
                <a:spcPct val="0"/>
              </a:spcAft>
              <a:defRPr sz="2400">
                <a:solidFill>
                  <a:schemeClr val="tx1"/>
                </a:solidFill>
                <a:latin typeface="Calibri" panose="020F0502020204030204" pitchFamily="34" charset="0"/>
              </a:defRPr>
            </a:lvl6pPr>
            <a:lvl7pPr fontAlgn="base">
              <a:spcBef>
                <a:spcPct val="0"/>
              </a:spcBef>
              <a:spcAft>
                <a:spcPct val="0"/>
              </a:spcAft>
              <a:defRPr sz="2400">
                <a:solidFill>
                  <a:schemeClr val="tx1"/>
                </a:solidFill>
                <a:latin typeface="Calibri" panose="020F0502020204030204" pitchFamily="34" charset="0"/>
              </a:defRPr>
            </a:lvl7pPr>
            <a:lvl8pPr fontAlgn="base">
              <a:spcBef>
                <a:spcPct val="0"/>
              </a:spcBef>
              <a:spcAft>
                <a:spcPct val="0"/>
              </a:spcAft>
              <a:defRPr sz="2400">
                <a:solidFill>
                  <a:schemeClr val="tx1"/>
                </a:solidFill>
                <a:latin typeface="Calibri" panose="020F0502020204030204" pitchFamily="34" charset="0"/>
              </a:defRPr>
            </a:lvl8pPr>
            <a:lvl9pPr fontAlgn="base">
              <a:spcBef>
                <a:spcPct val="0"/>
              </a:spcBef>
              <a:spcAft>
                <a:spcPct val="0"/>
              </a:spcAft>
              <a:defRPr sz="2400">
                <a:solidFill>
                  <a:schemeClr val="tx1"/>
                </a:solidFill>
                <a:latin typeface="Calibri" panose="020F0502020204030204" pitchFamily="34" charset="0"/>
              </a:defRPr>
            </a:lvl9pPr>
          </a:lstStyle>
          <a:p>
            <a:r>
              <a:rPr lang="en-GB" altLang="en-US" sz="1050" dirty="0">
                <a:solidFill>
                  <a:schemeClr val="bg1"/>
                </a:solidFill>
              </a:rPr>
              <a:t>An increase in the price level has occurred.  As more consumers wish to spend, </a:t>
            </a:r>
          </a:p>
          <a:p>
            <a:endParaRPr lang="en-GB" altLang="en-US" sz="1050" dirty="0">
              <a:solidFill>
                <a:schemeClr val="bg1"/>
              </a:solidFill>
            </a:endParaRPr>
          </a:p>
          <a:p>
            <a:r>
              <a:rPr lang="en-GB" altLang="en-US" sz="1050" dirty="0">
                <a:solidFill>
                  <a:schemeClr val="bg1"/>
                </a:solidFill>
              </a:rPr>
              <a:t>Output in the economy has risen from Y</a:t>
            </a:r>
            <a:r>
              <a:rPr lang="en-GB" altLang="en-US" sz="825" dirty="0">
                <a:solidFill>
                  <a:schemeClr val="bg1"/>
                </a:solidFill>
              </a:rPr>
              <a:t>1</a:t>
            </a:r>
            <a:r>
              <a:rPr lang="en-GB" altLang="en-US" sz="1050" dirty="0">
                <a:solidFill>
                  <a:schemeClr val="bg1"/>
                </a:solidFill>
              </a:rPr>
              <a:t> to Y</a:t>
            </a:r>
            <a:r>
              <a:rPr lang="en-GB" altLang="en-US" sz="825" dirty="0">
                <a:solidFill>
                  <a:schemeClr val="bg1"/>
                </a:solidFill>
              </a:rPr>
              <a:t>2</a:t>
            </a:r>
            <a:r>
              <a:rPr lang="en-GB" altLang="en-US" sz="1050" dirty="0">
                <a:solidFill>
                  <a:schemeClr val="bg1"/>
                </a:solidFill>
              </a:rPr>
              <a:t>. However, the economy is using resources beyond it’s means (outside the PPF or LRAS). </a:t>
            </a:r>
          </a:p>
          <a:p>
            <a:endParaRPr lang="en-GB" altLang="en-US" sz="1050" dirty="0">
              <a:solidFill>
                <a:schemeClr val="bg1"/>
              </a:solidFill>
            </a:endParaRPr>
          </a:p>
          <a:p>
            <a:r>
              <a:rPr lang="en-GB" altLang="en-US" sz="1050" dirty="0">
                <a:solidFill>
                  <a:schemeClr val="bg1"/>
                </a:solidFill>
              </a:rPr>
              <a:t>Workers will be expected to work overtime for a while to produce the extra </a:t>
            </a:r>
            <a:r>
              <a:rPr lang="en-GB" altLang="en-US" sz="1050" dirty="0" smtClean="0">
                <a:solidFill>
                  <a:schemeClr val="bg1"/>
                </a:solidFill>
              </a:rPr>
              <a:t>output. Eventually </a:t>
            </a:r>
            <a:r>
              <a:rPr lang="en-GB" altLang="en-US" sz="1050" dirty="0">
                <a:solidFill>
                  <a:schemeClr val="bg1"/>
                </a:solidFill>
              </a:rPr>
              <a:t>after higher wage </a:t>
            </a:r>
            <a:r>
              <a:rPr lang="en-GB" altLang="en-US" sz="1050" dirty="0" smtClean="0">
                <a:solidFill>
                  <a:schemeClr val="bg1"/>
                </a:solidFill>
              </a:rPr>
              <a:t>demands (as inflationary expectations increase), </a:t>
            </a:r>
            <a:r>
              <a:rPr lang="en-GB" altLang="en-US" sz="1050" dirty="0">
                <a:solidFill>
                  <a:schemeClr val="bg1"/>
                </a:solidFill>
              </a:rPr>
              <a:t>the SRAS will start to shift to the left as the costs of production for companies </a:t>
            </a:r>
            <a:r>
              <a:rPr lang="en-GB" altLang="en-US" sz="1050" dirty="0" smtClean="0">
                <a:solidFill>
                  <a:schemeClr val="bg1"/>
                </a:solidFill>
              </a:rPr>
              <a:t>increases due to increase in wage demands. </a:t>
            </a:r>
            <a:endParaRPr lang="en-GB" altLang="en-US" sz="1050" dirty="0">
              <a:solidFill>
                <a:schemeClr val="bg1"/>
              </a:solidFill>
            </a:endParaRPr>
          </a:p>
          <a:p>
            <a:endParaRPr lang="en-GB" altLang="en-US" sz="1050" dirty="0">
              <a:solidFill>
                <a:schemeClr val="bg1"/>
              </a:solidFill>
            </a:endParaRPr>
          </a:p>
          <a:p>
            <a:r>
              <a:rPr lang="en-GB" altLang="en-US" sz="1050" dirty="0">
                <a:solidFill>
                  <a:schemeClr val="bg1"/>
                </a:solidFill>
              </a:rPr>
              <a:t>Output will fall from Y</a:t>
            </a:r>
            <a:r>
              <a:rPr lang="en-GB" altLang="en-US" sz="825" dirty="0">
                <a:solidFill>
                  <a:schemeClr val="bg1"/>
                </a:solidFill>
              </a:rPr>
              <a:t>2</a:t>
            </a:r>
            <a:r>
              <a:rPr lang="en-GB" altLang="en-US" sz="1050" dirty="0">
                <a:solidFill>
                  <a:schemeClr val="bg1"/>
                </a:solidFill>
              </a:rPr>
              <a:t> to Y</a:t>
            </a:r>
            <a:r>
              <a:rPr lang="en-GB" altLang="en-US" sz="825" dirty="0">
                <a:solidFill>
                  <a:schemeClr val="bg1"/>
                </a:solidFill>
              </a:rPr>
              <a:t>3</a:t>
            </a:r>
            <a:endParaRPr lang="en-GB" altLang="en-US" sz="1050" dirty="0">
              <a:solidFill>
                <a:schemeClr val="bg1"/>
              </a:solidFill>
            </a:endParaRPr>
          </a:p>
          <a:p>
            <a:endParaRPr lang="en-GB" altLang="en-US" sz="1050" dirty="0">
              <a:solidFill>
                <a:schemeClr val="bg1"/>
              </a:solidFill>
            </a:endParaRPr>
          </a:p>
          <a:p>
            <a:r>
              <a:rPr lang="en-GB" altLang="en-US" sz="1050" dirty="0">
                <a:solidFill>
                  <a:schemeClr val="bg1"/>
                </a:solidFill>
              </a:rPr>
              <a:t>The price level will continue to rise and ultimately, the increase in AD has not increased output in the long run but has only increased price levels (P/L</a:t>
            </a:r>
            <a:r>
              <a:rPr lang="en-GB" altLang="en-US" sz="825" dirty="0">
                <a:solidFill>
                  <a:schemeClr val="bg1"/>
                </a:solidFill>
              </a:rPr>
              <a:t>1</a:t>
            </a:r>
            <a:r>
              <a:rPr lang="en-GB" altLang="en-US" sz="1050" dirty="0">
                <a:solidFill>
                  <a:schemeClr val="bg1"/>
                </a:solidFill>
              </a:rPr>
              <a:t> to P/L</a:t>
            </a:r>
            <a:r>
              <a:rPr lang="en-GB" altLang="en-US" sz="825" dirty="0">
                <a:solidFill>
                  <a:schemeClr val="bg1"/>
                </a:solidFill>
              </a:rPr>
              <a:t>3</a:t>
            </a:r>
            <a:r>
              <a:rPr lang="en-GB" altLang="en-US" sz="1050" dirty="0">
                <a:solidFill>
                  <a:schemeClr val="bg1"/>
                </a:solidFill>
              </a:rPr>
              <a:t>)</a:t>
            </a:r>
          </a:p>
        </p:txBody>
      </p:sp>
      <p:sp>
        <p:nvSpPr>
          <p:cNvPr id="38945" name="Line 33"/>
          <p:cNvSpPr>
            <a:spLocks noChangeShapeType="1"/>
          </p:cNvSpPr>
          <p:nvPr/>
        </p:nvSpPr>
        <p:spPr bwMode="auto">
          <a:xfrm flipH="1" flipV="1">
            <a:off x="3513859" y="3938518"/>
            <a:ext cx="291704" cy="107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6" name="Text Box 34"/>
          <p:cNvSpPr txBox="1">
            <a:spLocks noChangeArrowheads="1"/>
          </p:cNvSpPr>
          <p:nvPr/>
        </p:nvSpPr>
        <p:spPr bwMode="auto">
          <a:xfrm>
            <a:off x="2806852" y="3184943"/>
            <a:ext cx="3998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800" dirty="0"/>
              <a:t>P/L </a:t>
            </a:r>
            <a:r>
              <a:rPr lang="en-GB" altLang="en-US" sz="700" dirty="0"/>
              <a:t>3</a:t>
            </a:r>
            <a:endParaRPr lang="en-GB" altLang="en-US" sz="800" dirty="0"/>
          </a:p>
        </p:txBody>
      </p:sp>
      <p:sp>
        <p:nvSpPr>
          <p:cNvPr id="38947" name="Line 35"/>
          <p:cNvSpPr>
            <a:spLocks noChangeShapeType="1"/>
          </p:cNvSpPr>
          <p:nvPr/>
        </p:nvSpPr>
        <p:spPr bwMode="auto">
          <a:xfrm flipH="1" flipV="1">
            <a:off x="3137623" y="3287245"/>
            <a:ext cx="1031081" cy="119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48" name="Text Box 36"/>
          <p:cNvSpPr txBox="1">
            <a:spLocks noChangeArrowheads="1"/>
          </p:cNvSpPr>
          <p:nvPr/>
        </p:nvSpPr>
        <p:spPr bwMode="auto">
          <a:xfrm>
            <a:off x="4078216" y="4888636"/>
            <a:ext cx="28725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25"/>
              <a:t>Y</a:t>
            </a:r>
            <a:r>
              <a:rPr lang="en-GB" altLang="en-US" sz="750"/>
              <a:t>3</a:t>
            </a:r>
            <a:endParaRPr lang="en-GB" altLang="en-US" sz="825"/>
          </a:p>
        </p:txBody>
      </p:sp>
      <p:sp>
        <p:nvSpPr>
          <p:cNvPr id="38949" name="Line 37"/>
          <p:cNvSpPr>
            <a:spLocks noChangeShapeType="1"/>
          </p:cNvSpPr>
          <p:nvPr/>
        </p:nvSpPr>
        <p:spPr bwMode="auto">
          <a:xfrm flipH="1" flipV="1">
            <a:off x="4109171" y="5067229"/>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0" name="Line 38"/>
          <p:cNvSpPr>
            <a:spLocks noChangeShapeType="1"/>
          </p:cNvSpPr>
          <p:nvPr/>
        </p:nvSpPr>
        <p:spPr bwMode="auto">
          <a:xfrm flipH="1">
            <a:off x="3828183" y="2575248"/>
            <a:ext cx="413147" cy="578647"/>
          </a:xfrm>
          <a:prstGeom prst="line">
            <a:avLst/>
          </a:prstGeom>
          <a:noFill/>
          <a:ln w="9525">
            <a:solidFill>
              <a:srgbClr val="FF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1" name="Freeform 39"/>
          <p:cNvSpPr>
            <a:spLocks/>
          </p:cNvSpPr>
          <p:nvPr/>
        </p:nvSpPr>
        <p:spPr bwMode="auto">
          <a:xfrm>
            <a:off x="4304435" y="3136035"/>
            <a:ext cx="1472372" cy="484584"/>
          </a:xfrm>
          <a:custGeom>
            <a:avLst/>
            <a:gdLst>
              <a:gd name="T0" fmla="*/ 704 w 704"/>
              <a:gd name="T1" fmla="*/ 79 h 407"/>
              <a:gd name="T2" fmla="*/ 152 w 704"/>
              <a:gd name="T3" fmla="*/ 55 h 407"/>
              <a:gd name="T4" fmla="*/ 0 w 704"/>
              <a:gd name="T5" fmla="*/ 407 h 407"/>
            </a:gdLst>
            <a:ahLst/>
            <a:cxnLst>
              <a:cxn ang="0">
                <a:pos x="T0" y="T1"/>
              </a:cxn>
              <a:cxn ang="0">
                <a:pos x="T2" y="T3"/>
              </a:cxn>
              <a:cxn ang="0">
                <a:pos x="T4" y="T5"/>
              </a:cxn>
            </a:cxnLst>
            <a:rect l="0" t="0" r="r" b="b"/>
            <a:pathLst>
              <a:path w="704" h="407">
                <a:moveTo>
                  <a:pt x="704" y="79"/>
                </a:moveTo>
                <a:cubicBezTo>
                  <a:pt x="486" y="39"/>
                  <a:pt x="269" y="0"/>
                  <a:pt x="152" y="55"/>
                </a:cubicBezTo>
                <a:cubicBezTo>
                  <a:pt x="35" y="110"/>
                  <a:pt x="24" y="348"/>
                  <a:pt x="0" y="407"/>
                </a:cubicBezTo>
              </a:path>
            </a:pathLst>
          </a:custGeom>
          <a:noFill/>
          <a:ln w="9525" cap="flat">
            <a:solidFill>
              <a:srgbClr val="FF0000"/>
            </a:solidFill>
            <a:prstDash val="dash"/>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2" name="Line 40"/>
          <p:cNvSpPr>
            <a:spLocks noChangeShapeType="1"/>
          </p:cNvSpPr>
          <p:nvPr/>
        </p:nvSpPr>
        <p:spPr bwMode="auto">
          <a:xfrm flipH="1">
            <a:off x="4397302" y="3746825"/>
            <a:ext cx="1363266" cy="869157"/>
          </a:xfrm>
          <a:prstGeom prst="line">
            <a:avLst/>
          </a:prstGeom>
          <a:noFill/>
          <a:ln w="9525">
            <a:solidFill>
              <a:srgbClr val="FF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3" name="Line 41"/>
          <p:cNvSpPr>
            <a:spLocks noChangeShapeType="1"/>
          </p:cNvSpPr>
          <p:nvPr/>
        </p:nvSpPr>
        <p:spPr bwMode="auto">
          <a:xfrm flipH="1" flipV="1">
            <a:off x="3687690" y="3949231"/>
            <a:ext cx="2058317" cy="411959"/>
          </a:xfrm>
          <a:prstGeom prst="line">
            <a:avLst/>
          </a:prstGeom>
          <a:noFill/>
          <a:ln w="9525">
            <a:solidFill>
              <a:srgbClr val="FF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4" name="Text Box 42"/>
          <p:cNvSpPr txBox="1">
            <a:spLocks noChangeArrowheads="1"/>
          </p:cNvSpPr>
          <p:nvPr/>
        </p:nvSpPr>
        <p:spPr bwMode="auto">
          <a:xfrm>
            <a:off x="4280622" y="4900543"/>
            <a:ext cx="28725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25"/>
              <a:t>Y</a:t>
            </a:r>
            <a:r>
              <a:rPr lang="en-GB" altLang="en-US" sz="750"/>
              <a:t>2</a:t>
            </a:r>
            <a:endParaRPr lang="en-GB" altLang="en-US" sz="825"/>
          </a:p>
        </p:txBody>
      </p:sp>
      <p:sp>
        <p:nvSpPr>
          <p:cNvPr id="38955" name="Line 43"/>
          <p:cNvSpPr>
            <a:spLocks noChangeShapeType="1"/>
          </p:cNvSpPr>
          <p:nvPr/>
        </p:nvSpPr>
        <p:spPr bwMode="auto">
          <a:xfrm flipH="1" flipV="1">
            <a:off x="4266332" y="5070799"/>
            <a:ext cx="1494235" cy="434578"/>
          </a:xfrm>
          <a:prstGeom prst="line">
            <a:avLst/>
          </a:prstGeom>
          <a:noFill/>
          <a:ln w="9525">
            <a:solidFill>
              <a:srgbClr val="FF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6" name="Freeform 44"/>
          <p:cNvSpPr>
            <a:spLocks/>
          </p:cNvSpPr>
          <p:nvPr/>
        </p:nvSpPr>
        <p:spPr bwMode="auto">
          <a:xfrm>
            <a:off x="2098989" y="3525576"/>
            <a:ext cx="3647018" cy="2858526"/>
          </a:xfrm>
          <a:custGeom>
            <a:avLst/>
            <a:gdLst>
              <a:gd name="T0" fmla="*/ 2522 w 2522"/>
              <a:gd name="T1" fmla="*/ 1134 h 1575"/>
              <a:gd name="T2" fmla="*/ 1498 w 2522"/>
              <a:gd name="T3" fmla="*/ 1554 h 1575"/>
              <a:gd name="T4" fmla="*/ 163 w 2522"/>
              <a:gd name="T5" fmla="*/ 1006 h 1575"/>
              <a:gd name="T6" fmla="*/ 519 w 2522"/>
              <a:gd name="T7" fmla="*/ 0 h 1575"/>
              <a:gd name="connsiteX0" fmla="*/ 9722 w 9722"/>
              <a:gd name="connsiteY0" fmla="*/ 8505 h 9999"/>
              <a:gd name="connsiteX1" fmla="*/ 5496 w 9722"/>
              <a:gd name="connsiteY1" fmla="*/ 9867 h 9999"/>
              <a:gd name="connsiteX2" fmla="*/ 202 w 9722"/>
              <a:gd name="connsiteY2" fmla="*/ 6387 h 9999"/>
              <a:gd name="connsiteX3" fmla="*/ 1614 w 9722"/>
              <a:gd name="connsiteY3" fmla="*/ 0 h 9999"/>
              <a:gd name="connsiteX0" fmla="*/ 9967 w 9967"/>
              <a:gd name="connsiteY0" fmla="*/ 8862 h 10356"/>
              <a:gd name="connsiteX1" fmla="*/ 5620 w 9967"/>
              <a:gd name="connsiteY1" fmla="*/ 10224 h 10356"/>
              <a:gd name="connsiteX2" fmla="*/ 175 w 9967"/>
              <a:gd name="connsiteY2" fmla="*/ 6744 h 10356"/>
              <a:gd name="connsiteX3" fmla="*/ 1949 w 9967"/>
              <a:gd name="connsiteY3" fmla="*/ 0 h 10356"/>
            </a:gdLst>
            <a:ahLst/>
            <a:cxnLst>
              <a:cxn ang="0">
                <a:pos x="connsiteX0" y="connsiteY0"/>
              </a:cxn>
              <a:cxn ang="0">
                <a:pos x="connsiteX1" y="connsiteY1"/>
              </a:cxn>
              <a:cxn ang="0">
                <a:pos x="connsiteX2" y="connsiteY2"/>
              </a:cxn>
              <a:cxn ang="0">
                <a:pos x="connsiteX3" y="connsiteY3"/>
              </a:cxn>
            </a:cxnLst>
            <a:rect l="l" t="t" r="r" b="b"/>
            <a:pathLst>
              <a:path w="9967" h="10356">
                <a:moveTo>
                  <a:pt x="9967" y="8862"/>
                </a:moveTo>
                <a:cubicBezTo>
                  <a:pt x="8678" y="10259"/>
                  <a:pt x="7253" y="10577"/>
                  <a:pt x="5620" y="10224"/>
                </a:cubicBezTo>
                <a:cubicBezTo>
                  <a:pt x="3988" y="9871"/>
                  <a:pt x="840" y="8389"/>
                  <a:pt x="175" y="6744"/>
                </a:cubicBezTo>
                <a:cubicBezTo>
                  <a:pt x="-490" y="5099"/>
                  <a:pt x="889" y="2368"/>
                  <a:pt x="1949" y="0"/>
                </a:cubicBezTo>
              </a:path>
            </a:pathLst>
          </a:custGeom>
          <a:noFill/>
          <a:ln w="9525" cap="flat">
            <a:solidFill>
              <a:srgbClr val="FF0000"/>
            </a:solidFill>
            <a:prstDash val="dash"/>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58" name="Text Box 46"/>
          <p:cNvSpPr txBox="1">
            <a:spLocks noChangeArrowheads="1"/>
          </p:cNvSpPr>
          <p:nvPr/>
        </p:nvSpPr>
        <p:spPr bwMode="auto">
          <a:xfrm>
            <a:off x="67780" y="2480847"/>
            <a:ext cx="1115618" cy="33932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500" dirty="0">
                <a:solidFill>
                  <a:schemeClr val="bg1"/>
                </a:solidFill>
              </a:rPr>
              <a:t>QUESTION: </a:t>
            </a:r>
          </a:p>
          <a:p>
            <a:r>
              <a:rPr lang="en-GB" altLang="en-US" sz="1050" dirty="0">
                <a:solidFill>
                  <a:schemeClr val="bg1"/>
                </a:solidFill>
              </a:rPr>
              <a:t>Assume the UK economy is in equilibrium on the productive capacity of the economy.  If consumer confidence increases because of a football world cup, using a AD/AS diagram, explain what would happen to output and prices in the short run AND the long run.</a:t>
            </a:r>
          </a:p>
        </p:txBody>
      </p:sp>
      <p:sp>
        <p:nvSpPr>
          <p:cNvPr id="49" name="Title 2"/>
          <p:cNvSpPr txBox="1">
            <a:spLocks/>
          </p:cNvSpPr>
          <p:nvPr/>
        </p:nvSpPr>
        <p:spPr>
          <a:xfrm>
            <a:off x="85941" y="144343"/>
            <a:ext cx="8908472" cy="8950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u="sng" dirty="0">
                <a:latin typeface="+mn-lt"/>
              </a:rPr>
              <a:t>LONG RUN EQUILIBRIUM DEBATES</a:t>
            </a:r>
          </a:p>
          <a:p>
            <a:r>
              <a:rPr lang="en-GB" sz="3300" dirty="0">
                <a:latin typeface="+mn-lt"/>
              </a:rPr>
              <a:t>Can equilibrium stay ahead of the LRAS forever?</a:t>
            </a:r>
          </a:p>
          <a:p>
            <a:r>
              <a:rPr lang="en-GB" sz="2100" dirty="0">
                <a:solidFill>
                  <a:srgbClr val="FF0000"/>
                </a:solidFill>
                <a:latin typeface="+mn-lt"/>
              </a:rPr>
              <a:t>Classical and Keynesian CONSENSUS: The Wage Spiral Theory</a:t>
            </a:r>
          </a:p>
        </p:txBody>
      </p:sp>
    </p:spTree>
    <p:extLst>
      <p:ext uri="{BB962C8B-B14F-4D97-AF65-F5344CB8AC3E}">
        <p14:creationId xmlns:p14="http://schemas.microsoft.com/office/powerpoint/2010/main" val="3232469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37"/>
                                        </p:tgtEl>
                                        <p:attrNameLst>
                                          <p:attrName>style.visibility</p:attrName>
                                        </p:attrNameLst>
                                      </p:cBhvr>
                                      <p:to>
                                        <p:strVal val="visible"/>
                                      </p:to>
                                    </p:set>
                                    <p:animEffect transition="in" filter="box(in)">
                                      <p:cBhvr>
                                        <p:cTn id="7" dur="500"/>
                                        <p:tgtEl>
                                          <p:spTgt spid="3893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43"/>
                                        </p:tgtEl>
                                        <p:attrNameLst>
                                          <p:attrName>style.visibility</p:attrName>
                                        </p:attrNameLst>
                                      </p:cBhvr>
                                      <p:to>
                                        <p:strVal val="visible"/>
                                      </p:to>
                                    </p:set>
                                    <p:animEffect transition="in" filter="box(in)">
                                      <p:cBhvr>
                                        <p:cTn id="10" dur="500"/>
                                        <p:tgtEl>
                                          <p:spTgt spid="389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8950"/>
                                        </p:tgtEl>
                                        <p:attrNameLst>
                                          <p:attrName>style.visibility</p:attrName>
                                        </p:attrNameLst>
                                      </p:cBhvr>
                                      <p:to>
                                        <p:strVal val="visible"/>
                                      </p:to>
                                    </p:set>
                                    <p:animEffect transition="in" filter="box(in)">
                                      <p:cBhvr>
                                        <p:cTn id="13" dur="2000"/>
                                        <p:tgtEl>
                                          <p:spTgt spid="389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box(in)">
                                      <p:cBhvr>
                                        <p:cTn id="18" dur="500"/>
                                        <p:tgtEl>
                                          <p:spTgt spid="389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8934"/>
                                        </p:tgtEl>
                                        <p:attrNameLst>
                                          <p:attrName>style.visibility</p:attrName>
                                        </p:attrNameLst>
                                      </p:cBhvr>
                                      <p:to>
                                        <p:strVal val="visible"/>
                                      </p:to>
                                    </p:set>
                                    <p:animEffect transition="in" filter="box(in)">
                                      <p:cBhvr>
                                        <p:cTn id="21" dur="500"/>
                                        <p:tgtEl>
                                          <p:spTgt spid="3893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8922"/>
                                        </p:tgtEl>
                                        <p:attrNameLst>
                                          <p:attrName>style.visibility</p:attrName>
                                        </p:attrNameLst>
                                      </p:cBhvr>
                                      <p:to>
                                        <p:strVal val="visible"/>
                                      </p:to>
                                    </p:set>
                                    <p:animEffect transition="in" filter="box(in)">
                                      <p:cBhvr>
                                        <p:cTn id="24" dur="500"/>
                                        <p:tgtEl>
                                          <p:spTgt spid="389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box(in)">
                                      <p:cBhvr>
                                        <p:cTn id="27" dur="500"/>
                                        <p:tgtEl>
                                          <p:spTgt spid="389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box(in)">
                                      <p:cBhvr>
                                        <p:cTn id="30" dur="500"/>
                                        <p:tgtEl>
                                          <p:spTgt spid="3891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8927"/>
                                        </p:tgtEl>
                                        <p:attrNameLst>
                                          <p:attrName>style.visibility</p:attrName>
                                        </p:attrNameLst>
                                      </p:cBhvr>
                                      <p:to>
                                        <p:strVal val="visible"/>
                                      </p:to>
                                    </p:set>
                                    <p:animEffect transition="in" filter="box(in)">
                                      <p:cBhvr>
                                        <p:cTn id="33" dur="500"/>
                                        <p:tgtEl>
                                          <p:spTgt spid="389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8941"/>
                                        </p:tgtEl>
                                        <p:attrNameLst>
                                          <p:attrName>style.visibility</p:attrName>
                                        </p:attrNameLst>
                                      </p:cBhvr>
                                      <p:to>
                                        <p:strVal val="visible"/>
                                      </p:to>
                                    </p:set>
                                    <p:animEffect transition="in" filter="box(in)">
                                      <p:cBhvr>
                                        <p:cTn id="38" dur="500"/>
                                        <p:tgtEl>
                                          <p:spTgt spid="38941"/>
                                        </p:tgtEl>
                                      </p:cBhvr>
                                    </p:animEffect>
                                  </p:childTnLst>
                                </p:cTn>
                              </p:par>
                              <p:par>
                                <p:cTn id="39" presetID="4" presetClass="entr" presetSubtype="16" fill="hold" nodeType="withEffect">
                                  <p:stCondLst>
                                    <p:cond delay="0"/>
                                  </p:stCondLst>
                                  <p:childTnLst>
                                    <p:set>
                                      <p:cBhvr>
                                        <p:cTn id="40" dur="1" fill="hold">
                                          <p:stCondLst>
                                            <p:cond delay="0"/>
                                          </p:stCondLst>
                                        </p:cTn>
                                        <p:tgtEl>
                                          <p:spTgt spid="38944">
                                            <p:txEl>
                                              <p:pRg st="0" end="0"/>
                                            </p:txEl>
                                          </p:spTgt>
                                        </p:tgtEl>
                                        <p:attrNameLst>
                                          <p:attrName>style.visibility</p:attrName>
                                        </p:attrNameLst>
                                      </p:cBhvr>
                                      <p:to>
                                        <p:strVal val="visible"/>
                                      </p:to>
                                    </p:set>
                                    <p:animEffect transition="in" filter="box(in)">
                                      <p:cBhvr>
                                        <p:cTn id="41" dur="500"/>
                                        <p:tgtEl>
                                          <p:spTgt spid="38944">
                                            <p:txEl>
                                              <p:pRg st="0" end="0"/>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8951"/>
                                        </p:tgtEl>
                                        <p:attrNameLst>
                                          <p:attrName>style.visibility</p:attrName>
                                        </p:attrNameLst>
                                      </p:cBhvr>
                                      <p:to>
                                        <p:strVal val="visible"/>
                                      </p:to>
                                    </p:set>
                                    <p:animEffect transition="in" filter="box(in)">
                                      <p:cBhvr>
                                        <p:cTn id="44" dur="3000"/>
                                        <p:tgtEl>
                                          <p:spTgt spid="389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38944">
                                            <p:txEl>
                                              <p:pRg st="2" end="2"/>
                                            </p:txEl>
                                          </p:spTgt>
                                        </p:tgtEl>
                                        <p:attrNameLst>
                                          <p:attrName>style.visibility</p:attrName>
                                        </p:attrNameLst>
                                      </p:cBhvr>
                                      <p:to>
                                        <p:strVal val="visible"/>
                                      </p:to>
                                    </p:set>
                                    <p:animEffect transition="in" filter="box(in)">
                                      <p:cBhvr>
                                        <p:cTn id="49" dur="500"/>
                                        <p:tgtEl>
                                          <p:spTgt spid="38944">
                                            <p:txEl>
                                              <p:pRg st="2" end="2"/>
                                            </p:txEl>
                                          </p:spTgt>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8952"/>
                                        </p:tgtEl>
                                        <p:attrNameLst>
                                          <p:attrName>style.visibility</p:attrName>
                                        </p:attrNameLst>
                                      </p:cBhvr>
                                      <p:to>
                                        <p:strVal val="visible"/>
                                      </p:to>
                                    </p:set>
                                    <p:animEffect transition="in" filter="box(in)">
                                      <p:cBhvr>
                                        <p:cTn id="52" dur="3000"/>
                                        <p:tgtEl>
                                          <p:spTgt spid="389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8915"/>
                                        </p:tgtEl>
                                        <p:attrNameLst>
                                          <p:attrName>style.visibility</p:attrName>
                                        </p:attrNameLst>
                                      </p:cBhvr>
                                      <p:to>
                                        <p:strVal val="visible"/>
                                      </p:to>
                                    </p:set>
                                    <p:animEffect transition="in" filter="box(in)">
                                      <p:cBhvr>
                                        <p:cTn id="57" dur="500"/>
                                        <p:tgtEl>
                                          <p:spTgt spid="3891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8942"/>
                                        </p:tgtEl>
                                        <p:attrNameLst>
                                          <p:attrName>style.visibility</p:attrName>
                                        </p:attrNameLst>
                                      </p:cBhvr>
                                      <p:to>
                                        <p:strVal val="visible"/>
                                      </p:to>
                                    </p:set>
                                    <p:animEffect transition="in" filter="box(in)">
                                      <p:cBhvr>
                                        <p:cTn id="60" dur="500"/>
                                        <p:tgtEl>
                                          <p:spTgt spid="38942"/>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8945"/>
                                        </p:tgtEl>
                                        <p:attrNameLst>
                                          <p:attrName>style.visibility</p:attrName>
                                        </p:attrNameLst>
                                      </p:cBhvr>
                                      <p:to>
                                        <p:strVal val="visible"/>
                                      </p:to>
                                    </p:set>
                                    <p:animEffect transition="in" filter="box(in)">
                                      <p:cBhvr>
                                        <p:cTn id="63" dur="500"/>
                                        <p:tgtEl>
                                          <p:spTgt spid="3894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8914"/>
                                        </p:tgtEl>
                                        <p:attrNameLst>
                                          <p:attrName>style.visibility</p:attrName>
                                        </p:attrNameLst>
                                      </p:cBhvr>
                                      <p:to>
                                        <p:strVal val="visible"/>
                                      </p:to>
                                    </p:set>
                                    <p:animEffect transition="in" filter="box(in)">
                                      <p:cBhvr>
                                        <p:cTn id="66" dur="500"/>
                                        <p:tgtEl>
                                          <p:spTgt spid="38914"/>
                                        </p:tgtEl>
                                      </p:cBhvr>
                                    </p:animEffect>
                                  </p:childTnLst>
                                </p:cTn>
                              </p:par>
                              <p:par>
                                <p:cTn id="67" presetID="4" presetClass="entr" presetSubtype="16" fill="hold" nodeType="withEffect">
                                  <p:stCondLst>
                                    <p:cond delay="0"/>
                                  </p:stCondLst>
                                  <p:childTnLst>
                                    <p:set>
                                      <p:cBhvr>
                                        <p:cTn id="68" dur="1" fill="hold">
                                          <p:stCondLst>
                                            <p:cond delay="0"/>
                                          </p:stCondLst>
                                        </p:cTn>
                                        <p:tgtEl>
                                          <p:spTgt spid="38944">
                                            <p:txEl>
                                              <p:pRg st="4" end="4"/>
                                            </p:txEl>
                                          </p:spTgt>
                                        </p:tgtEl>
                                        <p:attrNameLst>
                                          <p:attrName>style.visibility</p:attrName>
                                        </p:attrNameLst>
                                      </p:cBhvr>
                                      <p:to>
                                        <p:strVal val="visible"/>
                                      </p:to>
                                    </p:set>
                                    <p:animEffect transition="in" filter="box(in)">
                                      <p:cBhvr>
                                        <p:cTn id="69" dur="500"/>
                                        <p:tgtEl>
                                          <p:spTgt spid="38944">
                                            <p:txEl>
                                              <p:pRg st="4" end="4"/>
                                            </p:txEl>
                                          </p:spTgt>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8953"/>
                                        </p:tgtEl>
                                        <p:attrNameLst>
                                          <p:attrName>style.visibility</p:attrName>
                                        </p:attrNameLst>
                                      </p:cBhvr>
                                      <p:to>
                                        <p:strVal val="visible"/>
                                      </p:to>
                                    </p:set>
                                    <p:animEffect transition="in" filter="box(in)">
                                      <p:cBhvr>
                                        <p:cTn id="72" dur="3000"/>
                                        <p:tgtEl>
                                          <p:spTgt spid="3895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949"/>
                                        </p:tgtEl>
                                        <p:attrNameLst>
                                          <p:attrName>style.visibility</p:attrName>
                                        </p:attrNameLst>
                                      </p:cBhvr>
                                      <p:to>
                                        <p:strVal val="visible"/>
                                      </p:to>
                                    </p:set>
                                    <p:animEffect transition="in" filter="box(in)">
                                      <p:cBhvr>
                                        <p:cTn id="77" dur="500"/>
                                        <p:tgtEl>
                                          <p:spTgt spid="38949"/>
                                        </p:tgtEl>
                                      </p:cBhvr>
                                    </p:animEffect>
                                  </p:childTnLst>
                                </p:cTn>
                              </p:par>
                              <p:par>
                                <p:cTn id="78" presetID="4" presetClass="entr" presetSubtype="16" fill="hold" grpId="1" nodeType="withEffect">
                                  <p:stCondLst>
                                    <p:cond delay="0"/>
                                  </p:stCondLst>
                                  <p:childTnLst>
                                    <p:set>
                                      <p:cBhvr>
                                        <p:cTn id="79" dur="1" fill="hold">
                                          <p:stCondLst>
                                            <p:cond delay="0"/>
                                          </p:stCondLst>
                                        </p:cTn>
                                        <p:tgtEl>
                                          <p:spTgt spid="38954"/>
                                        </p:tgtEl>
                                        <p:attrNameLst>
                                          <p:attrName>style.visibility</p:attrName>
                                        </p:attrNameLst>
                                      </p:cBhvr>
                                      <p:to>
                                        <p:strVal val="visible"/>
                                      </p:to>
                                    </p:set>
                                    <p:animEffect transition="in" filter="box(in)">
                                      <p:cBhvr>
                                        <p:cTn id="80" dur="500"/>
                                        <p:tgtEl>
                                          <p:spTgt spid="38954"/>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8948"/>
                                        </p:tgtEl>
                                        <p:attrNameLst>
                                          <p:attrName>style.visibility</p:attrName>
                                        </p:attrNameLst>
                                      </p:cBhvr>
                                      <p:to>
                                        <p:strVal val="visible"/>
                                      </p:to>
                                    </p:set>
                                    <p:animEffect transition="in" filter="box(in)">
                                      <p:cBhvr>
                                        <p:cTn id="83" dur="500"/>
                                        <p:tgtEl>
                                          <p:spTgt spid="3894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38955"/>
                                        </p:tgtEl>
                                        <p:attrNameLst>
                                          <p:attrName>style.visibility</p:attrName>
                                        </p:attrNameLst>
                                      </p:cBhvr>
                                      <p:to>
                                        <p:strVal val="visible"/>
                                      </p:to>
                                    </p:set>
                                    <p:animEffect transition="in" filter="box(in)">
                                      <p:cBhvr>
                                        <p:cTn id="86" dur="2000"/>
                                        <p:tgtEl>
                                          <p:spTgt spid="38955"/>
                                        </p:tgtEl>
                                      </p:cBhvr>
                                    </p:animEffect>
                                  </p:childTnLst>
                                </p:cTn>
                              </p:par>
                              <p:par>
                                <p:cTn id="87" presetID="4" presetClass="entr" presetSubtype="16" fill="hold" nodeType="withEffect">
                                  <p:stCondLst>
                                    <p:cond delay="0"/>
                                  </p:stCondLst>
                                  <p:childTnLst>
                                    <p:set>
                                      <p:cBhvr>
                                        <p:cTn id="88" dur="1" fill="hold">
                                          <p:stCondLst>
                                            <p:cond delay="0"/>
                                          </p:stCondLst>
                                        </p:cTn>
                                        <p:tgtEl>
                                          <p:spTgt spid="38944">
                                            <p:txEl>
                                              <p:pRg st="6" end="6"/>
                                            </p:txEl>
                                          </p:spTgt>
                                        </p:tgtEl>
                                        <p:attrNameLst>
                                          <p:attrName>style.visibility</p:attrName>
                                        </p:attrNameLst>
                                      </p:cBhvr>
                                      <p:to>
                                        <p:strVal val="visible"/>
                                      </p:to>
                                    </p:set>
                                    <p:animEffect transition="in" filter="box(in)">
                                      <p:cBhvr>
                                        <p:cTn id="89" dur="500"/>
                                        <p:tgtEl>
                                          <p:spTgt spid="38944">
                                            <p:txEl>
                                              <p:pRg st="6" end="6"/>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nodeType="clickEffect">
                                  <p:stCondLst>
                                    <p:cond delay="0"/>
                                  </p:stCondLst>
                                  <p:childTnLst>
                                    <p:set>
                                      <p:cBhvr>
                                        <p:cTn id="93" dur="1" fill="hold">
                                          <p:stCondLst>
                                            <p:cond delay="0"/>
                                          </p:stCondLst>
                                        </p:cTn>
                                        <p:tgtEl>
                                          <p:spTgt spid="38944">
                                            <p:txEl>
                                              <p:pRg st="8" end="8"/>
                                            </p:txEl>
                                          </p:spTgt>
                                        </p:tgtEl>
                                        <p:attrNameLst>
                                          <p:attrName>style.visibility</p:attrName>
                                        </p:attrNameLst>
                                      </p:cBhvr>
                                      <p:to>
                                        <p:strVal val="visible"/>
                                      </p:to>
                                    </p:set>
                                    <p:animEffect transition="in" filter="box(in)">
                                      <p:cBhvr>
                                        <p:cTn id="94" dur="500"/>
                                        <p:tgtEl>
                                          <p:spTgt spid="38944">
                                            <p:txEl>
                                              <p:pRg st="8" end="8"/>
                                            </p:txEl>
                                          </p:spTgt>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38947"/>
                                        </p:tgtEl>
                                        <p:attrNameLst>
                                          <p:attrName>style.visibility</p:attrName>
                                        </p:attrNameLst>
                                      </p:cBhvr>
                                      <p:to>
                                        <p:strVal val="visible"/>
                                      </p:to>
                                    </p:set>
                                    <p:animEffect transition="in" filter="box(in)">
                                      <p:cBhvr>
                                        <p:cTn id="97" dur="500"/>
                                        <p:tgtEl>
                                          <p:spTgt spid="38947"/>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8946"/>
                                        </p:tgtEl>
                                        <p:attrNameLst>
                                          <p:attrName>style.visibility</p:attrName>
                                        </p:attrNameLst>
                                      </p:cBhvr>
                                      <p:to>
                                        <p:strVal val="visible"/>
                                      </p:to>
                                    </p:set>
                                    <p:animEffect transition="in" filter="box(in)">
                                      <p:cBhvr>
                                        <p:cTn id="100" dur="500"/>
                                        <p:tgtEl>
                                          <p:spTgt spid="38946"/>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8954"/>
                                        </p:tgtEl>
                                        <p:attrNameLst>
                                          <p:attrName>style.visibility</p:attrName>
                                        </p:attrNameLst>
                                      </p:cBhvr>
                                      <p:to>
                                        <p:strVal val="visible"/>
                                      </p:to>
                                    </p:set>
                                    <p:animEffect transition="in" filter="box(in)">
                                      <p:cBhvr>
                                        <p:cTn id="103" dur="500"/>
                                        <p:tgtEl>
                                          <p:spTgt spid="38954"/>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38956"/>
                                        </p:tgtEl>
                                        <p:attrNameLst>
                                          <p:attrName>style.visibility</p:attrName>
                                        </p:attrNameLst>
                                      </p:cBhvr>
                                      <p:to>
                                        <p:strVal val="visible"/>
                                      </p:to>
                                    </p:set>
                                    <p:animEffect transition="in" filter="box(in)">
                                      <p:cBhvr>
                                        <p:cTn id="106" dur="3000"/>
                                        <p:tgtEl>
                                          <p:spTgt spid="3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nimBg="1"/>
      <p:bldP spid="38918" grpId="0"/>
      <p:bldP spid="38919" grpId="0"/>
      <p:bldP spid="38921" grpId="0" animBg="1"/>
      <p:bldP spid="38922" grpId="0" animBg="1"/>
      <p:bldP spid="38927" grpId="0" animBg="1"/>
      <p:bldP spid="38934" grpId="0"/>
      <p:bldP spid="38941" grpId="0" animBg="1"/>
      <p:bldP spid="38942" grpId="0" animBg="1"/>
      <p:bldP spid="38943" grpId="0" animBg="1"/>
      <p:bldP spid="38945" grpId="0" animBg="1"/>
      <p:bldP spid="38946" grpId="0"/>
      <p:bldP spid="38947" grpId="0" animBg="1"/>
      <p:bldP spid="38948" grpId="0"/>
      <p:bldP spid="38949" grpId="0" animBg="1"/>
      <p:bldP spid="38950" grpId="0" animBg="1"/>
      <p:bldP spid="38951" grpId="0" animBg="1"/>
      <p:bldP spid="38952" grpId="0" animBg="1"/>
      <p:bldP spid="38953" grpId="0" animBg="1"/>
      <p:bldP spid="38954" grpId="0"/>
      <p:bldP spid="38954" grpId="1"/>
      <p:bldP spid="38955" grpId="0" animBg="1"/>
      <p:bldP spid="3895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lstStyle/>
          <a:p>
            <a:r>
              <a:rPr lang="en-US" b="1" dirty="0" smtClean="0"/>
              <a:t>ASSESSMENT QUESTIONS</a:t>
            </a:r>
            <a:endParaRPr lang="en-US" b="1" dirty="0"/>
          </a:p>
        </p:txBody>
      </p:sp>
      <p:sp>
        <p:nvSpPr>
          <p:cNvPr id="6" name="Content Placeholder 5"/>
          <p:cNvSpPr>
            <a:spLocks noGrp="1"/>
          </p:cNvSpPr>
          <p:nvPr>
            <p:ph idx="1"/>
          </p:nvPr>
        </p:nvSpPr>
        <p:spPr>
          <a:xfrm>
            <a:off x="467544" y="1268760"/>
            <a:ext cx="8229600" cy="5184576"/>
          </a:xfrm>
        </p:spPr>
        <p:txBody>
          <a:bodyPr/>
          <a:lstStyle/>
          <a:p>
            <a:pPr>
              <a:buFont typeface="+mj-lt"/>
              <a:buAutoNum type="arabicPeriod"/>
            </a:pPr>
            <a:r>
              <a:rPr lang="en-US" sz="1800" b="1" dirty="0" smtClean="0"/>
              <a:t>Why did Keynes argue that stimulating AD through fiscal policy was an effective policy to reduce unemployment</a:t>
            </a:r>
          </a:p>
          <a:p>
            <a:pPr lvl="1"/>
            <a:r>
              <a:rPr lang="en-US" sz="1600" dirty="0" smtClean="0"/>
              <a:t>Free market faces rigidities and wages will not naturally fall to correct unemployment = ‘we are are all dead in the long run</a:t>
            </a:r>
          </a:p>
          <a:p>
            <a:pPr lvl="1"/>
            <a:r>
              <a:rPr lang="en-US" sz="1600" dirty="0" smtClean="0"/>
              <a:t>Monetary policy is less effective when there is a ‘liquidity trap’</a:t>
            </a:r>
          </a:p>
          <a:p>
            <a:pPr>
              <a:buFont typeface="+mj-lt"/>
              <a:buAutoNum type="arabicPeriod"/>
            </a:pPr>
            <a:r>
              <a:rPr lang="en-US" sz="1800" b="1" dirty="0" smtClean="0"/>
              <a:t>Why did Classical economists argue against the Keynesian hypothesis?</a:t>
            </a:r>
          </a:p>
          <a:p>
            <a:pPr lvl="1"/>
            <a:r>
              <a:rPr lang="en-US" sz="1600" dirty="0" smtClean="0"/>
              <a:t>Danger of inflationary pressures – especially wage spiral</a:t>
            </a:r>
          </a:p>
          <a:p>
            <a:pPr lvl="1"/>
            <a:r>
              <a:rPr lang="en-US" sz="1600" dirty="0" smtClean="0"/>
              <a:t>Crowding out of private sector investment</a:t>
            </a:r>
          </a:p>
          <a:p>
            <a:pPr lvl="1"/>
            <a:r>
              <a:rPr lang="en-US" sz="1600" dirty="0" smtClean="0"/>
              <a:t>Excessive debt is not sustainable</a:t>
            </a:r>
          </a:p>
          <a:p>
            <a:pPr marL="457200" indent="-457200">
              <a:buFont typeface="+mj-lt"/>
              <a:buAutoNum type="arabicPeriod"/>
            </a:pPr>
            <a:r>
              <a:rPr lang="en-US" sz="2000" b="1" dirty="0" smtClean="0"/>
              <a:t>Why was Keynesianism so successful from 1940’s to 1970’s</a:t>
            </a:r>
          </a:p>
          <a:p>
            <a:pPr lvl="1"/>
            <a:r>
              <a:rPr lang="en-US" sz="1600" dirty="0" smtClean="0"/>
              <a:t>Targeting ‘full employment’</a:t>
            </a:r>
          </a:p>
          <a:p>
            <a:pPr lvl="1"/>
            <a:r>
              <a:rPr lang="en-US" sz="1600" dirty="0" smtClean="0"/>
              <a:t>LRAS L-shaped so increases in AD do not lead to inflation up to productive capacity</a:t>
            </a:r>
          </a:p>
          <a:p>
            <a:pPr lvl="1"/>
            <a:r>
              <a:rPr lang="en-US" sz="1600" dirty="0" smtClean="0"/>
              <a:t>Managing AD – not just borrowing but also paying off debt during good times</a:t>
            </a:r>
          </a:p>
          <a:p>
            <a:pPr marL="457200" indent="-457200">
              <a:buFont typeface="+mj-lt"/>
              <a:buAutoNum type="arabicPeriod"/>
            </a:pPr>
            <a:r>
              <a:rPr lang="en-US" sz="2000" b="1" dirty="0" smtClean="0"/>
              <a:t>Why did New Classical theories take over in the 1970’s?</a:t>
            </a:r>
          </a:p>
          <a:p>
            <a:pPr lvl="1"/>
            <a:r>
              <a:rPr lang="en-US" sz="1600" dirty="0" smtClean="0"/>
              <a:t>High inflation in the 1970’s due to wage pressures from trade unions etc.</a:t>
            </a:r>
          </a:p>
          <a:p>
            <a:pPr lvl="1"/>
            <a:r>
              <a:rPr lang="en-US" sz="1600" dirty="0" smtClean="0"/>
              <a:t>New theories of why inflation is caused – monetarism and expectations</a:t>
            </a:r>
          </a:p>
          <a:p>
            <a:pPr lvl="1"/>
            <a:endParaRPr lang="en-US" sz="1600" dirty="0"/>
          </a:p>
        </p:txBody>
      </p:sp>
    </p:spTree>
    <p:extLst>
      <p:ext uri="{BB962C8B-B14F-4D97-AF65-F5344CB8AC3E}">
        <p14:creationId xmlns:p14="http://schemas.microsoft.com/office/powerpoint/2010/main" val="2475139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3865"/>
            <a:ext cx="8229600" cy="1143000"/>
          </a:xfrm>
        </p:spPr>
        <p:txBody>
          <a:bodyPr/>
          <a:lstStyle/>
          <a:p>
            <a:pPr eaLnBrk="1" hangingPunct="1"/>
            <a:r>
              <a:rPr lang="en-GB" altLang="en-US" sz="4000" b="1" dirty="0" smtClean="0"/>
              <a:t>Government Policy</a:t>
            </a:r>
            <a:r>
              <a:rPr lang="en-GB" altLang="en-US" sz="4800" b="1" dirty="0" smtClean="0"/>
              <a:t/>
            </a:r>
            <a:br>
              <a:rPr lang="en-GB" altLang="en-US" sz="4800" b="1" dirty="0" smtClean="0"/>
            </a:br>
            <a:r>
              <a:rPr lang="en-GB" altLang="en-US" sz="2000" b="1" dirty="0" smtClean="0">
                <a:solidFill>
                  <a:srgbClr val="00B050"/>
                </a:solidFill>
              </a:rPr>
              <a:t>Classical .v. Keynesian Approaches to dealing with Unemployment</a:t>
            </a:r>
          </a:p>
        </p:txBody>
      </p:sp>
      <p:sp>
        <p:nvSpPr>
          <p:cNvPr id="162819" name="Rectangle 3"/>
          <p:cNvSpPr>
            <a:spLocks noGrp="1" noChangeArrowheads="1"/>
          </p:cNvSpPr>
          <p:nvPr>
            <p:ph type="body" idx="1"/>
          </p:nvPr>
        </p:nvSpPr>
        <p:spPr>
          <a:xfrm>
            <a:off x="179512" y="1141883"/>
            <a:ext cx="4104456" cy="5471367"/>
          </a:xfrm>
        </p:spPr>
        <p:txBody>
          <a:bodyPr/>
          <a:lstStyle/>
          <a:p>
            <a:pPr eaLnBrk="1" hangingPunct="1">
              <a:lnSpc>
                <a:spcPct val="90000"/>
              </a:lnSpc>
            </a:pPr>
            <a:r>
              <a:rPr lang="en-GB" altLang="en-US" sz="2400" b="1" dirty="0" smtClean="0">
                <a:solidFill>
                  <a:schemeClr val="accent2"/>
                </a:solidFill>
              </a:rPr>
              <a:t>Demand Side Policy</a:t>
            </a:r>
          </a:p>
          <a:p>
            <a:pPr lvl="1" eaLnBrk="1" hangingPunct="1">
              <a:lnSpc>
                <a:spcPct val="90000"/>
              </a:lnSpc>
            </a:pPr>
            <a:r>
              <a:rPr lang="en-GB" altLang="en-US" sz="2000" b="1" i="1" dirty="0" smtClean="0">
                <a:solidFill>
                  <a:srgbClr val="FF0000"/>
                </a:solidFill>
              </a:rPr>
              <a:t>Fiscal Policy</a:t>
            </a:r>
          </a:p>
          <a:p>
            <a:pPr lvl="2" eaLnBrk="1" hangingPunct="1">
              <a:lnSpc>
                <a:spcPct val="90000"/>
              </a:lnSpc>
            </a:pPr>
            <a:r>
              <a:rPr lang="en-GB" altLang="en-US" sz="1600" dirty="0" smtClean="0">
                <a:solidFill>
                  <a:srgbClr val="FF0000"/>
                </a:solidFill>
              </a:rPr>
              <a:t>Running a budget deficit (so lower taxes and increased spending)</a:t>
            </a:r>
          </a:p>
          <a:p>
            <a:pPr lvl="1" eaLnBrk="1" hangingPunct="1">
              <a:lnSpc>
                <a:spcPct val="90000"/>
              </a:lnSpc>
            </a:pPr>
            <a:r>
              <a:rPr lang="en-GB" altLang="en-US" sz="2000" b="1" i="1" dirty="0" smtClean="0">
                <a:solidFill>
                  <a:srgbClr val="FF0000"/>
                </a:solidFill>
              </a:rPr>
              <a:t>Monetary Policy</a:t>
            </a:r>
          </a:p>
          <a:p>
            <a:pPr lvl="2" eaLnBrk="1" hangingPunct="1">
              <a:lnSpc>
                <a:spcPct val="90000"/>
              </a:lnSpc>
            </a:pPr>
            <a:r>
              <a:rPr lang="en-GB" altLang="en-US" sz="1600" dirty="0" smtClean="0">
                <a:solidFill>
                  <a:srgbClr val="FF0000"/>
                </a:solidFill>
              </a:rPr>
              <a:t>Lowering interest rates</a:t>
            </a:r>
          </a:p>
          <a:p>
            <a:pPr lvl="2" eaLnBrk="1" hangingPunct="1">
              <a:lnSpc>
                <a:spcPct val="90000"/>
              </a:lnSpc>
            </a:pPr>
            <a:endParaRPr lang="en-GB" altLang="en-US" sz="1600" dirty="0" smtClean="0">
              <a:solidFill>
                <a:srgbClr val="FF0000"/>
              </a:solidFill>
            </a:endParaRPr>
          </a:p>
          <a:p>
            <a:pPr eaLnBrk="1" hangingPunct="1">
              <a:lnSpc>
                <a:spcPct val="90000"/>
              </a:lnSpc>
            </a:pPr>
            <a:r>
              <a:rPr lang="en-GB" altLang="en-US" sz="2400" b="1" dirty="0" smtClean="0">
                <a:solidFill>
                  <a:schemeClr val="accent2"/>
                </a:solidFill>
              </a:rPr>
              <a:t>Supply Side Policy</a:t>
            </a:r>
          </a:p>
          <a:p>
            <a:pPr lvl="1" eaLnBrk="1" hangingPunct="1">
              <a:lnSpc>
                <a:spcPct val="90000"/>
              </a:lnSpc>
            </a:pPr>
            <a:r>
              <a:rPr lang="en-GB" altLang="en-US" sz="2000" b="1" i="1" dirty="0" smtClean="0">
                <a:solidFill>
                  <a:srgbClr val="FF0000"/>
                </a:solidFill>
              </a:rPr>
              <a:t>Interventionist</a:t>
            </a:r>
          </a:p>
          <a:p>
            <a:pPr lvl="2" eaLnBrk="1" hangingPunct="1">
              <a:lnSpc>
                <a:spcPct val="90000"/>
              </a:lnSpc>
            </a:pPr>
            <a:r>
              <a:rPr lang="en-GB" altLang="en-US" sz="1600" dirty="0" smtClean="0">
                <a:solidFill>
                  <a:srgbClr val="FF0000"/>
                </a:solidFill>
              </a:rPr>
              <a:t>Minimum Wage</a:t>
            </a:r>
          </a:p>
          <a:p>
            <a:pPr lvl="2" eaLnBrk="1" hangingPunct="1">
              <a:lnSpc>
                <a:spcPct val="90000"/>
              </a:lnSpc>
            </a:pPr>
            <a:r>
              <a:rPr lang="en-GB" altLang="en-US" sz="1600" dirty="0" smtClean="0">
                <a:solidFill>
                  <a:srgbClr val="FF0000"/>
                </a:solidFill>
              </a:rPr>
              <a:t>Education</a:t>
            </a:r>
          </a:p>
          <a:p>
            <a:pPr lvl="2" eaLnBrk="1" hangingPunct="1">
              <a:lnSpc>
                <a:spcPct val="90000"/>
              </a:lnSpc>
            </a:pPr>
            <a:r>
              <a:rPr lang="en-GB" altLang="en-US" sz="1600" dirty="0" smtClean="0">
                <a:solidFill>
                  <a:srgbClr val="FF0000"/>
                </a:solidFill>
              </a:rPr>
              <a:t>Job Centres</a:t>
            </a:r>
          </a:p>
          <a:p>
            <a:pPr lvl="1" eaLnBrk="1" hangingPunct="1">
              <a:lnSpc>
                <a:spcPct val="90000"/>
              </a:lnSpc>
            </a:pPr>
            <a:r>
              <a:rPr lang="en-GB" altLang="en-US" sz="2000" b="1" i="1" dirty="0" smtClean="0">
                <a:solidFill>
                  <a:srgbClr val="FF0000"/>
                </a:solidFill>
              </a:rPr>
              <a:t>Free Market </a:t>
            </a:r>
            <a:r>
              <a:rPr lang="en-GB" altLang="en-US" sz="1200" b="1" dirty="0" smtClean="0">
                <a:solidFill>
                  <a:srgbClr val="FF0000"/>
                </a:solidFill>
              </a:rPr>
              <a:t>(Do nothing or move away from Government intervention)</a:t>
            </a:r>
          </a:p>
          <a:p>
            <a:pPr lvl="2" eaLnBrk="1" hangingPunct="1">
              <a:lnSpc>
                <a:spcPct val="90000"/>
              </a:lnSpc>
            </a:pPr>
            <a:r>
              <a:rPr lang="en-GB" altLang="en-US" sz="1600" dirty="0" smtClean="0">
                <a:solidFill>
                  <a:srgbClr val="FF0000"/>
                </a:solidFill>
              </a:rPr>
              <a:t>Cutting benefits</a:t>
            </a:r>
          </a:p>
          <a:p>
            <a:pPr lvl="2" eaLnBrk="1" hangingPunct="1">
              <a:lnSpc>
                <a:spcPct val="90000"/>
              </a:lnSpc>
            </a:pPr>
            <a:r>
              <a:rPr lang="en-GB" altLang="en-US" sz="1600" dirty="0" smtClean="0">
                <a:solidFill>
                  <a:srgbClr val="FF0000"/>
                </a:solidFill>
              </a:rPr>
              <a:t>Increasing the flexibility of the labour market by cutting labour regulations and cutting Trade Union Power</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704" y="4268688"/>
            <a:ext cx="2281051" cy="22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37" y="1340768"/>
            <a:ext cx="2021210" cy="242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5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box(in)">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box(in)">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box(in)">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box(in)">
                                      <p:cBhvr>
                                        <p:cTn id="22" dur="500"/>
                                        <p:tgtEl>
                                          <p:spTgt spid="162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2819">
                                            <p:txEl>
                                              <p:pRg st="4" end="4"/>
                                            </p:txEl>
                                          </p:spTgt>
                                        </p:tgtEl>
                                        <p:attrNameLst>
                                          <p:attrName>style.visibility</p:attrName>
                                        </p:attrNameLst>
                                      </p:cBhvr>
                                      <p:to>
                                        <p:strVal val="visible"/>
                                      </p:to>
                                    </p:set>
                                    <p:animEffect transition="in" filter="box(in)">
                                      <p:cBhvr>
                                        <p:cTn id="27" dur="500"/>
                                        <p:tgtEl>
                                          <p:spTgt spid="162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2819">
                                            <p:txEl>
                                              <p:pRg st="6" end="6"/>
                                            </p:txEl>
                                          </p:spTgt>
                                        </p:tgtEl>
                                        <p:attrNameLst>
                                          <p:attrName>style.visibility</p:attrName>
                                        </p:attrNameLst>
                                      </p:cBhvr>
                                      <p:to>
                                        <p:strVal val="visible"/>
                                      </p:to>
                                    </p:set>
                                    <p:animEffect transition="in" filter="box(in)">
                                      <p:cBhvr>
                                        <p:cTn id="32" dur="500"/>
                                        <p:tgtEl>
                                          <p:spTgt spid="1628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2819">
                                            <p:txEl>
                                              <p:pRg st="7" end="7"/>
                                            </p:txEl>
                                          </p:spTgt>
                                        </p:tgtEl>
                                        <p:attrNameLst>
                                          <p:attrName>style.visibility</p:attrName>
                                        </p:attrNameLst>
                                      </p:cBhvr>
                                      <p:to>
                                        <p:strVal val="visible"/>
                                      </p:to>
                                    </p:set>
                                    <p:animEffect transition="in" filter="box(in)">
                                      <p:cBhvr>
                                        <p:cTn id="37" dur="500"/>
                                        <p:tgtEl>
                                          <p:spTgt spid="1628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62819">
                                            <p:txEl>
                                              <p:pRg st="8" end="8"/>
                                            </p:txEl>
                                          </p:spTgt>
                                        </p:tgtEl>
                                        <p:attrNameLst>
                                          <p:attrName>style.visibility</p:attrName>
                                        </p:attrNameLst>
                                      </p:cBhvr>
                                      <p:to>
                                        <p:strVal val="visible"/>
                                      </p:to>
                                    </p:set>
                                    <p:animEffect transition="in" filter="box(in)">
                                      <p:cBhvr>
                                        <p:cTn id="42" dur="500"/>
                                        <p:tgtEl>
                                          <p:spTgt spid="1628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62819">
                                            <p:txEl>
                                              <p:pRg st="9" end="9"/>
                                            </p:txEl>
                                          </p:spTgt>
                                        </p:tgtEl>
                                        <p:attrNameLst>
                                          <p:attrName>style.visibility</p:attrName>
                                        </p:attrNameLst>
                                      </p:cBhvr>
                                      <p:to>
                                        <p:strVal val="visible"/>
                                      </p:to>
                                    </p:set>
                                    <p:animEffect transition="in" filter="box(in)">
                                      <p:cBhvr>
                                        <p:cTn id="47" dur="500"/>
                                        <p:tgtEl>
                                          <p:spTgt spid="16281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62819">
                                            <p:txEl>
                                              <p:pRg st="10" end="10"/>
                                            </p:txEl>
                                          </p:spTgt>
                                        </p:tgtEl>
                                        <p:attrNameLst>
                                          <p:attrName>style.visibility</p:attrName>
                                        </p:attrNameLst>
                                      </p:cBhvr>
                                      <p:to>
                                        <p:strVal val="visible"/>
                                      </p:to>
                                    </p:set>
                                    <p:animEffect transition="in" filter="box(in)">
                                      <p:cBhvr>
                                        <p:cTn id="52" dur="500"/>
                                        <p:tgtEl>
                                          <p:spTgt spid="16281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62819">
                                            <p:txEl>
                                              <p:pRg st="11" end="11"/>
                                            </p:txEl>
                                          </p:spTgt>
                                        </p:tgtEl>
                                        <p:attrNameLst>
                                          <p:attrName>style.visibility</p:attrName>
                                        </p:attrNameLst>
                                      </p:cBhvr>
                                      <p:to>
                                        <p:strVal val="visible"/>
                                      </p:to>
                                    </p:set>
                                    <p:animEffect transition="in" filter="box(in)">
                                      <p:cBhvr>
                                        <p:cTn id="57" dur="500"/>
                                        <p:tgtEl>
                                          <p:spTgt spid="16281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62819">
                                            <p:txEl>
                                              <p:pRg st="12" end="12"/>
                                            </p:txEl>
                                          </p:spTgt>
                                        </p:tgtEl>
                                        <p:attrNameLst>
                                          <p:attrName>style.visibility</p:attrName>
                                        </p:attrNameLst>
                                      </p:cBhvr>
                                      <p:to>
                                        <p:strVal val="visible"/>
                                      </p:to>
                                    </p:set>
                                    <p:animEffect transition="in" filter="box(in)">
                                      <p:cBhvr>
                                        <p:cTn id="62" dur="500"/>
                                        <p:tgtEl>
                                          <p:spTgt spid="16281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62819">
                                            <p:txEl>
                                              <p:pRg st="13" end="13"/>
                                            </p:txEl>
                                          </p:spTgt>
                                        </p:tgtEl>
                                        <p:attrNameLst>
                                          <p:attrName>style.visibility</p:attrName>
                                        </p:attrNameLst>
                                      </p:cBhvr>
                                      <p:to>
                                        <p:strVal val="visible"/>
                                      </p:to>
                                    </p:set>
                                    <p:animEffect transition="in" filter="box(in)">
                                      <p:cBhvr>
                                        <p:cTn id="67" dur="500"/>
                                        <p:tgtEl>
                                          <p:spTgt spid="1628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2" y="0"/>
            <a:ext cx="9153872" cy="1143000"/>
          </a:xfrm>
        </p:spPr>
        <p:txBody>
          <a:bodyPr/>
          <a:lstStyle/>
          <a:p>
            <a:r>
              <a:rPr lang="en-GB" sz="3200" b="1" dirty="0" smtClean="0"/>
              <a:t>Evaluate policies to reduce unemployment</a:t>
            </a:r>
            <a:endParaRPr lang="en-GB" sz="3200" b="1" dirty="0"/>
          </a:p>
        </p:txBody>
      </p:sp>
      <p:sp>
        <p:nvSpPr>
          <p:cNvPr id="6" name="Content Placeholder 5"/>
          <p:cNvSpPr>
            <a:spLocks noGrp="1"/>
          </p:cNvSpPr>
          <p:nvPr>
            <p:ph idx="1"/>
          </p:nvPr>
        </p:nvSpPr>
        <p:spPr>
          <a:xfrm>
            <a:off x="0" y="1097360"/>
            <a:ext cx="8877696" cy="5760640"/>
          </a:xfrm>
        </p:spPr>
        <p:txBody>
          <a:bodyPr/>
          <a:lstStyle/>
          <a:p>
            <a:r>
              <a:rPr lang="en-GB" sz="2400" b="1" dirty="0" smtClean="0"/>
              <a:t>INTRO</a:t>
            </a:r>
          </a:p>
          <a:p>
            <a:r>
              <a:rPr lang="en-GB" sz="2400" b="1" dirty="0" smtClean="0"/>
              <a:t>MAIN</a:t>
            </a:r>
          </a:p>
          <a:p>
            <a:pPr lvl="1"/>
            <a:r>
              <a:rPr lang="en-GB" sz="2000" b="1" dirty="0" smtClean="0"/>
              <a:t>Point 1: Demand side policies reduce unemployment</a:t>
            </a:r>
          </a:p>
          <a:p>
            <a:pPr lvl="2"/>
            <a:r>
              <a:rPr lang="en-GB" sz="1800" b="1" dirty="0" smtClean="0">
                <a:solidFill>
                  <a:srgbClr val="00B050"/>
                </a:solidFill>
              </a:rPr>
              <a:t>As: Disequilibrium Keynesian unemployment argument (AD curve to the right - give examples of possible policies)</a:t>
            </a:r>
          </a:p>
          <a:p>
            <a:pPr lvl="2"/>
            <a:r>
              <a:rPr lang="en-GB" sz="1800" b="1" dirty="0" smtClean="0">
                <a:solidFill>
                  <a:srgbClr val="FF0000"/>
                </a:solidFill>
              </a:rPr>
              <a:t>Ae: Disequilibrium Classical unemployment argument (the market will reduce wages)</a:t>
            </a:r>
          </a:p>
          <a:p>
            <a:pPr lvl="2"/>
            <a:r>
              <a:rPr lang="en-GB" sz="1800" b="1" dirty="0" smtClean="0">
                <a:solidFill>
                  <a:srgbClr val="FF0000"/>
                </a:solidFill>
              </a:rPr>
              <a:t>Ae: Equilibrium argument against Keynesianism = e.g. the ‘Wage Spiral’ effect at the NRU?  </a:t>
            </a:r>
          </a:p>
          <a:p>
            <a:pPr lvl="1"/>
            <a:r>
              <a:rPr lang="en-GB" sz="2000" b="1" dirty="0" smtClean="0"/>
              <a:t>Point 2: Supply side policies reduce unemployment</a:t>
            </a:r>
          </a:p>
          <a:p>
            <a:pPr lvl="2"/>
            <a:r>
              <a:rPr lang="en-GB" sz="1800" b="1" dirty="0" smtClean="0">
                <a:solidFill>
                  <a:srgbClr val="00B050"/>
                </a:solidFill>
              </a:rPr>
              <a:t>As: Examples of policies and explain how SRAS could shift to the right to solve disequilibrium</a:t>
            </a:r>
          </a:p>
          <a:p>
            <a:pPr lvl="2"/>
            <a:r>
              <a:rPr lang="en-GB" sz="1800" b="1" dirty="0" smtClean="0">
                <a:solidFill>
                  <a:srgbClr val="FF0000"/>
                </a:solidFill>
              </a:rPr>
              <a:t>As: Helps to eradicate dis-equilibrium classical unemployment if restrictions are preventing the wage from dropping and the market from operating efficiently</a:t>
            </a:r>
          </a:p>
          <a:p>
            <a:pPr lvl="2"/>
            <a:r>
              <a:rPr lang="en-GB" sz="1800" b="1" dirty="0" smtClean="0">
                <a:solidFill>
                  <a:srgbClr val="FF0000"/>
                </a:solidFill>
              </a:rPr>
              <a:t>Ae: Long time to implement supply side policies, could lead to lower wages and greater poverty etc.</a:t>
            </a:r>
          </a:p>
          <a:p>
            <a:r>
              <a:rPr lang="en-GB" sz="2400" b="1" dirty="0" smtClean="0"/>
              <a:t>CONC</a:t>
            </a:r>
            <a:endParaRPr lang="en-GB" sz="2400" b="1" dirty="0"/>
          </a:p>
        </p:txBody>
      </p:sp>
    </p:spTree>
    <p:extLst>
      <p:ext uri="{BB962C8B-B14F-4D97-AF65-F5344CB8AC3E}">
        <p14:creationId xmlns:p14="http://schemas.microsoft.com/office/powerpoint/2010/main" val="33829899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88913"/>
            <a:ext cx="8229600" cy="1143000"/>
          </a:xfrm>
        </p:spPr>
        <p:txBody>
          <a:bodyPr/>
          <a:lstStyle/>
          <a:p>
            <a:pPr eaLnBrk="1" hangingPunct="1"/>
            <a:r>
              <a:rPr lang="en-GB" altLang="en-US" sz="5400" b="1" dirty="0" smtClean="0"/>
              <a:t>‘Full Employment’?</a:t>
            </a:r>
            <a:endParaRPr lang="en-GB" altLang="en-US" sz="3600" b="1" dirty="0" smtClean="0"/>
          </a:p>
        </p:txBody>
      </p:sp>
      <p:sp>
        <p:nvSpPr>
          <p:cNvPr id="32771" name="Text Box 7"/>
          <p:cNvSpPr txBox="1">
            <a:spLocks noChangeArrowheads="1"/>
          </p:cNvSpPr>
          <p:nvPr/>
        </p:nvSpPr>
        <p:spPr bwMode="auto">
          <a:xfrm>
            <a:off x="2916238" y="1557338"/>
            <a:ext cx="1135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a:solidFill>
                  <a:schemeClr val="accent2"/>
                </a:solidFill>
              </a:rPr>
              <a:t>NRU?</a:t>
            </a:r>
          </a:p>
        </p:txBody>
      </p:sp>
      <p:sp>
        <p:nvSpPr>
          <p:cNvPr id="32772" name="Text Box 8"/>
          <p:cNvSpPr txBox="1">
            <a:spLocks noChangeArrowheads="1"/>
          </p:cNvSpPr>
          <p:nvPr/>
        </p:nvSpPr>
        <p:spPr bwMode="auto">
          <a:xfrm>
            <a:off x="4500563" y="1557338"/>
            <a:ext cx="1489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a:solidFill>
                  <a:schemeClr val="accent2"/>
                </a:solidFill>
              </a:rPr>
              <a:t>NAIRU?</a:t>
            </a:r>
          </a:p>
        </p:txBody>
      </p:sp>
      <p:sp>
        <p:nvSpPr>
          <p:cNvPr id="160777" name="Text Box 9"/>
          <p:cNvSpPr txBox="1">
            <a:spLocks noChangeArrowheads="1"/>
          </p:cNvSpPr>
          <p:nvPr/>
        </p:nvSpPr>
        <p:spPr bwMode="auto">
          <a:xfrm>
            <a:off x="2268538" y="2492375"/>
            <a:ext cx="20335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t>N = Natural</a:t>
            </a:r>
          </a:p>
          <a:p>
            <a:pPr eaLnBrk="1" hangingPunct="1">
              <a:spcBef>
                <a:spcPct val="0"/>
              </a:spcBef>
              <a:buFontTx/>
              <a:buNone/>
            </a:pPr>
            <a:r>
              <a:rPr lang="en-GB" altLang="en-US" sz="1800"/>
              <a:t>R = Rate of</a:t>
            </a:r>
          </a:p>
          <a:p>
            <a:pPr eaLnBrk="1" hangingPunct="1">
              <a:spcBef>
                <a:spcPct val="0"/>
              </a:spcBef>
              <a:buFontTx/>
              <a:buNone/>
            </a:pPr>
            <a:r>
              <a:rPr lang="en-GB" altLang="en-US" sz="1800"/>
              <a:t>U = Unemployment</a:t>
            </a:r>
          </a:p>
        </p:txBody>
      </p:sp>
      <p:sp>
        <p:nvSpPr>
          <p:cNvPr id="160778" name="Text Box 10"/>
          <p:cNvSpPr txBox="1">
            <a:spLocks noChangeArrowheads="1"/>
          </p:cNvSpPr>
          <p:nvPr/>
        </p:nvSpPr>
        <p:spPr bwMode="auto">
          <a:xfrm>
            <a:off x="4643438" y="2133600"/>
            <a:ext cx="20335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a:t>N = Non</a:t>
            </a:r>
          </a:p>
          <a:p>
            <a:pPr eaLnBrk="1" hangingPunct="1">
              <a:spcBef>
                <a:spcPct val="0"/>
              </a:spcBef>
              <a:buFontTx/>
              <a:buNone/>
            </a:pPr>
            <a:r>
              <a:rPr lang="en-GB" altLang="en-US" sz="1800"/>
              <a:t>A = Accelerating</a:t>
            </a:r>
          </a:p>
          <a:p>
            <a:pPr eaLnBrk="1" hangingPunct="1">
              <a:spcBef>
                <a:spcPct val="0"/>
              </a:spcBef>
              <a:buFontTx/>
              <a:buNone/>
            </a:pPr>
            <a:r>
              <a:rPr lang="en-GB" altLang="en-US" sz="1800"/>
              <a:t>I  = Inflation</a:t>
            </a:r>
          </a:p>
          <a:p>
            <a:pPr eaLnBrk="1" hangingPunct="1">
              <a:spcBef>
                <a:spcPct val="0"/>
              </a:spcBef>
              <a:buFontTx/>
              <a:buNone/>
            </a:pPr>
            <a:r>
              <a:rPr lang="en-GB" altLang="en-US" sz="1800"/>
              <a:t>R = Rate of</a:t>
            </a:r>
          </a:p>
          <a:p>
            <a:pPr eaLnBrk="1" hangingPunct="1">
              <a:spcBef>
                <a:spcPct val="0"/>
              </a:spcBef>
              <a:buFontTx/>
              <a:buNone/>
            </a:pPr>
            <a:r>
              <a:rPr lang="en-GB" altLang="en-US" sz="1800"/>
              <a:t>U = Unemployment</a:t>
            </a:r>
          </a:p>
        </p:txBody>
      </p:sp>
      <p:sp>
        <p:nvSpPr>
          <p:cNvPr id="32775" name="Line 11"/>
          <p:cNvSpPr>
            <a:spLocks noChangeShapeType="1"/>
          </p:cNvSpPr>
          <p:nvPr/>
        </p:nvSpPr>
        <p:spPr bwMode="auto">
          <a:xfrm>
            <a:off x="4356100" y="1557338"/>
            <a:ext cx="0" cy="2232025"/>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0781" name="AutoShape 13"/>
          <p:cNvSpPr>
            <a:spLocks/>
          </p:cNvSpPr>
          <p:nvPr/>
        </p:nvSpPr>
        <p:spPr bwMode="auto">
          <a:xfrm rot="-5400000">
            <a:off x="3852068" y="908844"/>
            <a:ext cx="1008063" cy="5761037"/>
          </a:xfrm>
          <a:prstGeom prst="leftBrace">
            <a:avLst>
              <a:gd name="adj1" fmla="val 47625"/>
              <a:gd name="adj2" fmla="val 50000"/>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60782" name="Text Box 14"/>
          <p:cNvSpPr txBox="1">
            <a:spLocks noChangeArrowheads="1"/>
          </p:cNvSpPr>
          <p:nvPr/>
        </p:nvSpPr>
        <p:spPr bwMode="auto">
          <a:xfrm>
            <a:off x="194759" y="4288436"/>
            <a:ext cx="86423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800" dirty="0" smtClean="0">
                <a:solidFill>
                  <a:schemeClr val="accent2"/>
                </a:solidFill>
              </a:rPr>
              <a:t>Voluntarily </a:t>
            </a:r>
            <a:r>
              <a:rPr lang="en-GB" altLang="en-US" sz="2800" dirty="0">
                <a:solidFill>
                  <a:schemeClr val="accent2"/>
                </a:solidFill>
              </a:rPr>
              <a:t>Unemployed</a:t>
            </a:r>
          </a:p>
          <a:p>
            <a:pPr algn="ctr" eaLnBrk="1" hangingPunct="1">
              <a:spcBef>
                <a:spcPct val="0"/>
              </a:spcBef>
              <a:buFontTx/>
              <a:buNone/>
            </a:pPr>
            <a:r>
              <a:rPr lang="en-GB" altLang="en-US" sz="1800" dirty="0"/>
              <a:t>Workers who are choosing not to </a:t>
            </a:r>
            <a:r>
              <a:rPr lang="en-GB" altLang="en-US" sz="1800" dirty="0" smtClean="0"/>
              <a:t>work - frictional and structural</a:t>
            </a:r>
            <a:endParaRPr lang="en-GB" altLang="en-US" sz="1800" dirty="0"/>
          </a:p>
          <a:p>
            <a:pPr algn="ctr" eaLnBrk="1" hangingPunct="1">
              <a:spcBef>
                <a:spcPct val="0"/>
              </a:spcBef>
              <a:buFontTx/>
              <a:buNone/>
            </a:pPr>
            <a:r>
              <a:rPr lang="en-GB" altLang="en-US" sz="1800" dirty="0" smtClean="0"/>
              <a:t>It </a:t>
            </a:r>
            <a:r>
              <a:rPr lang="en-GB" altLang="en-US" sz="1800" dirty="0"/>
              <a:t>is an equilibrium or steady state of unemployment.</a:t>
            </a:r>
          </a:p>
          <a:p>
            <a:pPr algn="ctr" eaLnBrk="1" hangingPunct="1">
              <a:spcBef>
                <a:spcPct val="0"/>
              </a:spcBef>
              <a:buFontTx/>
              <a:buNone/>
            </a:pPr>
            <a:r>
              <a:rPr lang="en-GB" altLang="en-US" sz="1800" dirty="0" smtClean="0"/>
              <a:t>RIGHT </a:t>
            </a:r>
            <a:r>
              <a:rPr lang="en-GB" altLang="en-US" sz="1800" dirty="0"/>
              <a:t>WING </a:t>
            </a:r>
            <a:r>
              <a:rPr lang="en-GB" altLang="en-US" sz="1800" dirty="0" smtClean="0"/>
              <a:t>VIEW</a:t>
            </a:r>
          </a:p>
        </p:txBody>
      </p:sp>
    </p:spTree>
    <p:extLst>
      <p:ext uri="{BB962C8B-B14F-4D97-AF65-F5344CB8AC3E}">
        <p14:creationId xmlns:p14="http://schemas.microsoft.com/office/powerpoint/2010/main" val="2127655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0777">
                                            <p:txEl>
                                              <p:pRg st="0" end="0"/>
                                            </p:txEl>
                                          </p:spTgt>
                                        </p:tgtEl>
                                        <p:attrNameLst>
                                          <p:attrName>style.visibility</p:attrName>
                                        </p:attrNameLst>
                                      </p:cBhvr>
                                      <p:to>
                                        <p:strVal val="visible"/>
                                      </p:to>
                                    </p:set>
                                    <p:animEffect transition="in" filter="box(in)">
                                      <p:cBhvr>
                                        <p:cTn id="7" dur="500"/>
                                        <p:tgtEl>
                                          <p:spTgt spid="1607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777">
                                            <p:txEl>
                                              <p:pRg st="1" end="1"/>
                                            </p:txEl>
                                          </p:spTgt>
                                        </p:tgtEl>
                                        <p:attrNameLst>
                                          <p:attrName>style.visibility</p:attrName>
                                        </p:attrNameLst>
                                      </p:cBhvr>
                                      <p:to>
                                        <p:strVal val="visible"/>
                                      </p:to>
                                    </p:set>
                                    <p:animEffect transition="in" filter="box(in)">
                                      <p:cBhvr>
                                        <p:cTn id="12" dur="500"/>
                                        <p:tgtEl>
                                          <p:spTgt spid="1607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0777">
                                            <p:txEl>
                                              <p:pRg st="2" end="2"/>
                                            </p:txEl>
                                          </p:spTgt>
                                        </p:tgtEl>
                                        <p:attrNameLst>
                                          <p:attrName>style.visibility</p:attrName>
                                        </p:attrNameLst>
                                      </p:cBhvr>
                                      <p:to>
                                        <p:strVal val="visible"/>
                                      </p:to>
                                    </p:set>
                                    <p:animEffect transition="in" filter="box(in)">
                                      <p:cBhvr>
                                        <p:cTn id="17" dur="500"/>
                                        <p:tgtEl>
                                          <p:spTgt spid="1607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0778">
                                            <p:txEl>
                                              <p:pRg st="0" end="0"/>
                                            </p:txEl>
                                          </p:spTgt>
                                        </p:tgtEl>
                                        <p:attrNameLst>
                                          <p:attrName>style.visibility</p:attrName>
                                        </p:attrNameLst>
                                      </p:cBhvr>
                                      <p:to>
                                        <p:strVal val="visible"/>
                                      </p:to>
                                    </p:set>
                                    <p:animEffect transition="in" filter="box(in)">
                                      <p:cBhvr>
                                        <p:cTn id="22" dur="500"/>
                                        <p:tgtEl>
                                          <p:spTgt spid="16077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0778">
                                            <p:txEl>
                                              <p:pRg st="1" end="1"/>
                                            </p:txEl>
                                          </p:spTgt>
                                        </p:tgtEl>
                                        <p:attrNameLst>
                                          <p:attrName>style.visibility</p:attrName>
                                        </p:attrNameLst>
                                      </p:cBhvr>
                                      <p:to>
                                        <p:strVal val="visible"/>
                                      </p:to>
                                    </p:set>
                                    <p:animEffect transition="in" filter="box(in)">
                                      <p:cBhvr>
                                        <p:cTn id="27" dur="500"/>
                                        <p:tgtEl>
                                          <p:spTgt spid="16077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0778">
                                            <p:txEl>
                                              <p:pRg st="2" end="2"/>
                                            </p:txEl>
                                          </p:spTgt>
                                        </p:tgtEl>
                                        <p:attrNameLst>
                                          <p:attrName>style.visibility</p:attrName>
                                        </p:attrNameLst>
                                      </p:cBhvr>
                                      <p:to>
                                        <p:strVal val="visible"/>
                                      </p:to>
                                    </p:set>
                                    <p:animEffect transition="in" filter="box(in)">
                                      <p:cBhvr>
                                        <p:cTn id="32" dur="500"/>
                                        <p:tgtEl>
                                          <p:spTgt spid="16077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60778">
                                            <p:txEl>
                                              <p:pRg st="3" end="3"/>
                                            </p:txEl>
                                          </p:spTgt>
                                        </p:tgtEl>
                                        <p:attrNameLst>
                                          <p:attrName>style.visibility</p:attrName>
                                        </p:attrNameLst>
                                      </p:cBhvr>
                                      <p:to>
                                        <p:strVal val="visible"/>
                                      </p:to>
                                    </p:set>
                                    <p:animEffect transition="in" filter="box(in)">
                                      <p:cBhvr>
                                        <p:cTn id="37" dur="500"/>
                                        <p:tgtEl>
                                          <p:spTgt spid="16077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60778">
                                            <p:txEl>
                                              <p:pRg st="4" end="4"/>
                                            </p:txEl>
                                          </p:spTgt>
                                        </p:tgtEl>
                                        <p:attrNameLst>
                                          <p:attrName>style.visibility</p:attrName>
                                        </p:attrNameLst>
                                      </p:cBhvr>
                                      <p:to>
                                        <p:strVal val="visible"/>
                                      </p:to>
                                    </p:set>
                                    <p:animEffect transition="in" filter="box(in)">
                                      <p:cBhvr>
                                        <p:cTn id="42" dur="500"/>
                                        <p:tgtEl>
                                          <p:spTgt spid="160778">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0781"/>
                                        </p:tgtEl>
                                        <p:attrNameLst>
                                          <p:attrName>style.visibility</p:attrName>
                                        </p:attrNameLst>
                                      </p:cBhvr>
                                      <p:to>
                                        <p:strVal val="visible"/>
                                      </p:to>
                                    </p:set>
                                    <p:animEffect transition="in" filter="box(in)">
                                      <p:cBhvr>
                                        <p:cTn id="47" dur="500"/>
                                        <p:tgtEl>
                                          <p:spTgt spid="1607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60782">
                                            <p:txEl>
                                              <p:pRg st="0" end="0"/>
                                            </p:txEl>
                                          </p:spTgt>
                                        </p:tgtEl>
                                        <p:attrNameLst>
                                          <p:attrName>style.visibility</p:attrName>
                                        </p:attrNameLst>
                                      </p:cBhvr>
                                      <p:to>
                                        <p:strVal val="visible"/>
                                      </p:to>
                                    </p:set>
                                    <p:animEffect transition="in" filter="box(in)">
                                      <p:cBhvr>
                                        <p:cTn id="52" dur="500"/>
                                        <p:tgtEl>
                                          <p:spTgt spid="160782">
                                            <p:txEl>
                                              <p:pRg st="0" end="0"/>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60782">
                                            <p:txEl>
                                              <p:pRg st="1" end="1"/>
                                            </p:txEl>
                                          </p:spTgt>
                                        </p:tgtEl>
                                        <p:attrNameLst>
                                          <p:attrName>style.visibility</p:attrName>
                                        </p:attrNameLst>
                                      </p:cBhvr>
                                      <p:to>
                                        <p:strVal val="visible"/>
                                      </p:to>
                                    </p:set>
                                    <p:animEffect transition="in" filter="blinds(horizontal)">
                                      <p:cBhvr>
                                        <p:cTn id="55" dur="5000"/>
                                        <p:tgtEl>
                                          <p:spTgt spid="160782">
                                            <p:txEl>
                                              <p:pRg st="1" end="1"/>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60782">
                                            <p:txEl>
                                              <p:pRg st="2" end="2"/>
                                            </p:txEl>
                                          </p:spTgt>
                                        </p:tgtEl>
                                        <p:attrNameLst>
                                          <p:attrName>style.visibility</p:attrName>
                                        </p:attrNameLst>
                                      </p:cBhvr>
                                      <p:to>
                                        <p:strVal val="visible"/>
                                      </p:to>
                                    </p:set>
                                    <p:animEffect transition="in" filter="blinds(horizontal)">
                                      <p:cBhvr>
                                        <p:cTn id="58" dur="5000"/>
                                        <p:tgtEl>
                                          <p:spTgt spid="160782">
                                            <p:txEl>
                                              <p:pRg st="2" end="2"/>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60782">
                                            <p:txEl>
                                              <p:pRg st="3" end="3"/>
                                            </p:txEl>
                                          </p:spTgt>
                                        </p:tgtEl>
                                        <p:attrNameLst>
                                          <p:attrName>style.visibility</p:attrName>
                                        </p:attrNameLst>
                                      </p:cBhvr>
                                      <p:to>
                                        <p:strVal val="visible"/>
                                      </p:to>
                                    </p:set>
                                    <p:animEffect transition="in" filter="blinds(horizontal)">
                                      <p:cBhvr>
                                        <p:cTn id="61" dur="5000"/>
                                        <p:tgtEl>
                                          <p:spTgt spid="1607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Phillips Curve!</a:t>
            </a:r>
            <a:br>
              <a:rPr lang="en-US" b="1" dirty="0" smtClean="0"/>
            </a:br>
            <a:r>
              <a:rPr lang="en-US" sz="2800" b="1" dirty="0" smtClean="0">
                <a:solidFill>
                  <a:srgbClr val="FF0000"/>
                </a:solidFill>
              </a:rPr>
              <a:t>Relationship between Unemployment and Inflation</a:t>
            </a:r>
            <a:endParaRPr lang="en-US" sz="2800" b="1" dirty="0">
              <a:solidFill>
                <a:srgbClr val="FF0000"/>
              </a:solidFill>
            </a:endParaRPr>
          </a:p>
        </p:txBody>
      </p:sp>
      <p:sp>
        <p:nvSpPr>
          <p:cNvPr id="3" name="Content Placeholder 2"/>
          <p:cNvSpPr>
            <a:spLocks noGrp="1"/>
          </p:cNvSpPr>
          <p:nvPr>
            <p:ph sz="half" idx="1"/>
          </p:nvPr>
        </p:nvSpPr>
        <p:spPr>
          <a:xfrm>
            <a:off x="457200" y="1600200"/>
            <a:ext cx="2818656" cy="4997152"/>
          </a:xfrm>
        </p:spPr>
        <p:txBody>
          <a:bodyPr/>
          <a:lstStyle/>
          <a:p>
            <a:r>
              <a:rPr lang="en-US" sz="1800" dirty="0" smtClean="0"/>
              <a:t>Based on data from 1861 to 1957 by Bill Phillips</a:t>
            </a:r>
          </a:p>
          <a:p>
            <a:r>
              <a:rPr lang="en-US" sz="1800" dirty="0" smtClean="0"/>
              <a:t>Suggests:</a:t>
            </a:r>
          </a:p>
          <a:p>
            <a:pPr lvl="1"/>
            <a:r>
              <a:rPr lang="en-US" sz="1600" dirty="0" smtClean="0"/>
              <a:t>Inverse relationship between unemployment and inflation</a:t>
            </a:r>
          </a:p>
          <a:p>
            <a:pPr lvl="1"/>
            <a:r>
              <a:rPr lang="en-US" sz="1600" dirty="0" smtClean="0"/>
              <a:t>Policy makers have a choice between focusing on unemployment OR inflation not both</a:t>
            </a:r>
          </a:p>
          <a:p>
            <a:pPr lvl="1"/>
            <a:r>
              <a:rPr lang="en-US" sz="1600" dirty="0" smtClean="0"/>
              <a:t>Keynesians suggest that reducing unemployment leads to a cost of inflation but this is worthwhile</a:t>
            </a:r>
          </a:p>
          <a:p>
            <a:endParaRPr lang="en-US" sz="1800" dirty="0"/>
          </a:p>
        </p:txBody>
      </p:sp>
      <p:pic>
        <p:nvPicPr>
          <p:cNvPr id="5" name="Picture 4"/>
          <p:cNvPicPr>
            <a:picLocks noChangeAspect="1"/>
          </p:cNvPicPr>
          <p:nvPr/>
        </p:nvPicPr>
        <p:blipFill>
          <a:blip r:embed="rId2"/>
          <a:stretch>
            <a:fillRect/>
          </a:stretch>
        </p:blipFill>
        <p:spPr>
          <a:xfrm>
            <a:off x="3779912" y="3284984"/>
            <a:ext cx="5184576" cy="3376048"/>
          </a:xfrm>
          <a:prstGeom prst="rect">
            <a:avLst/>
          </a:prstGeom>
        </p:spPr>
      </p:pic>
      <p:pic>
        <p:nvPicPr>
          <p:cNvPr id="6" name="Picture 5"/>
          <p:cNvPicPr>
            <a:picLocks noChangeAspect="1"/>
          </p:cNvPicPr>
          <p:nvPr/>
        </p:nvPicPr>
        <p:blipFill>
          <a:blip r:embed="rId3"/>
          <a:stretch>
            <a:fillRect/>
          </a:stretch>
        </p:blipFill>
        <p:spPr>
          <a:xfrm>
            <a:off x="3779912" y="1484784"/>
            <a:ext cx="1143000" cy="1676400"/>
          </a:xfrm>
          <a:prstGeom prst="rect">
            <a:avLst/>
          </a:prstGeom>
        </p:spPr>
      </p:pic>
    </p:spTree>
    <p:extLst>
      <p:ext uri="{BB962C8B-B14F-4D97-AF65-F5344CB8AC3E}">
        <p14:creationId xmlns:p14="http://schemas.microsoft.com/office/powerpoint/2010/main" val="103908701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b="1" dirty="0" smtClean="0"/>
              <a:t>The Phillips Curve!</a:t>
            </a:r>
            <a:br>
              <a:rPr lang="en-US" b="1" dirty="0" smtClean="0"/>
            </a:br>
            <a:r>
              <a:rPr lang="en-US" sz="2800" b="1" dirty="0" smtClean="0">
                <a:solidFill>
                  <a:srgbClr val="FF0000"/>
                </a:solidFill>
              </a:rPr>
              <a:t>Relationship between Unemployment and Inflation</a:t>
            </a:r>
            <a:endParaRPr lang="en-US" sz="2800" b="1" dirty="0">
              <a:solidFill>
                <a:srgbClr val="FF0000"/>
              </a:solidFill>
            </a:endParaRPr>
          </a:p>
        </p:txBody>
      </p:sp>
      <p:sp>
        <p:nvSpPr>
          <p:cNvPr id="3" name="Content Placeholder 2"/>
          <p:cNvSpPr>
            <a:spLocks noGrp="1"/>
          </p:cNvSpPr>
          <p:nvPr>
            <p:ph sz="half" idx="1"/>
          </p:nvPr>
        </p:nvSpPr>
        <p:spPr>
          <a:xfrm>
            <a:off x="107504" y="1385504"/>
            <a:ext cx="4032448" cy="525117"/>
          </a:xfrm>
        </p:spPr>
        <p:txBody>
          <a:bodyPr/>
          <a:lstStyle/>
          <a:p>
            <a:pPr marL="0" indent="0">
              <a:buNone/>
            </a:pPr>
            <a:r>
              <a:rPr lang="en-US" sz="1400" b="1" dirty="0" smtClean="0"/>
              <a:t>TASK 1: </a:t>
            </a:r>
            <a:r>
              <a:rPr lang="en-US" sz="1400" dirty="0" smtClean="0"/>
              <a:t>Explain why is there a trade off between unemployment and inflation?</a:t>
            </a:r>
          </a:p>
        </p:txBody>
      </p:sp>
      <p:pic>
        <p:nvPicPr>
          <p:cNvPr id="5" name="Picture 4"/>
          <p:cNvPicPr>
            <a:picLocks noChangeAspect="1"/>
          </p:cNvPicPr>
          <p:nvPr/>
        </p:nvPicPr>
        <p:blipFill>
          <a:blip r:embed="rId2"/>
          <a:stretch>
            <a:fillRect/>
          </a:stretch>
        </p:blipFill>
        <p:spPr>
          <a:xfrm>
            <a:off x="5436096" y="1385504"/>
            <a:ext cx="3168352" cy="2477395"/>
          </a:xfrm>
          <a:prstGeom prst="rect">
            <a:avLst/>
          </a:prstGeom>
        </p:spPr>
      </p:pic>
      <p:sp>
        <p:nvSpPr>
          <p:cNvPr id="6" name="Rectangle 5"/>
          <p:cNvSpPr/>
          <p:nvPr/>
        </p:nvSpPr>
        <p:spPr>
          <a:xfrm>
            <a:off x="5004048" y="4105403"/>
            <a:ext cx="4032448" cy="523220"/>
          </a:xfrm>
          <a:prstGeom prst="rect">
            <a:avLst/>
          </a:prstGeom>
        </p:spPr>
        <p:txBody>
          <a:bodyPr wrap="square">
            <a:spAutoFit/>
          </a:bodyPr>
          <a:lstStyle/>
          <a:p>
            <a:r>
              <a:rPr lang="en-US" sz="1400" dirty="0" smtClean="0"/>
              <a:t>TASK 2: </a:t>
            </a:r>
            <a:r>
              <a:rPr lang="en-US" sz="1400" b="0" dirty="0" smtClean="0"/>
              <a:t>Draw </a:t>
            </a:r>
            <a:r>
              <a:rPr lang="en-US" sz="1400" b="0" dirty="0"/>
              <a:t>an AD/AS diagram </a:t>
            </a:r>
            <a:r>
              <a:rPr lang="en-US" sz="1400" b="0" dirty="0" smtClean="0"/>
              <a:t>below to </a:t>
            </a:r>
            <a:r>
              <a:rPr lang="en-US" sz="1400" b="0" dirty="0"/>
              <a:t>show the same effect?</a:t>
            </a:r>
            <a:endParaRPr lang="en-US" sz="1200" b="0" dirty="0"/>
          </a:p>
        </p:txBody>
      </p:sp>
      <p:sp>
        <p:nvSpPr>
          <p:cNvPr id="8" name="Rectangle 7"/>
          <p:cNvSpPr/>
          <p:nvPr/>
        </p:nvSpPr>
        <p:spPr bwMode="auto">
          <a:xfrm>
            <a:off x="5004047" y="4628623"/>
            <a:ext cx="4032448" cy="208751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111" charset="0"/>
            </a:endParaRPr>
          </a:p>
        </p:txBody>
      </p:sp>
    </p:spTree>
    <p:extLst>
      <p:ext uri="{BB962C8B-B14F-4D97-AF65-F5344CB8AC3E}">
        <p14:creationId xmlns:p14="http://schemas.microsoft.com/office/powerpoint/2010/main" val="535419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1520" y="116632"/>
            <a:ext cx="8640960" cy="6662305"/>
          </a:xfrm>
          <a:prstGeom prst="rect">
            <a:avLst/>
          </a:prstGeom>
        </p:spPr>
      </p:pic>
    </p:spTree>
    <p:extLst>
      <p:ext uri="{BB962C8B-B14F-4D97-AF65-F5344CB8AC3E}">
        <p14:creationId xmlns:p14="http://schemas.microsoft.com/office/powerpoint/2010/main" val="1041053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Phillips Curve!</a:t>
            </a:r>
            <a:br>
              <a:rPr lang="en-US" b="1" dirty="0" smtClean="0"/>
            </a:br>
            <a:r>
              <a:rPr lang="en-US" sz="2800" b="1" dirty="0" smtClean="0">
                <a:solidFill>
                  <a:srgbClr val="FF0000"/>
                </a:solidFill>
              </a:rPr>
              <a:t>Relationship between Unemployment and Inflation</a:t>
            </a:r>
            <a:endParaRPr lang="en-US" sz="2800" b="1" dirty="0">
              <a:solidFill>
                <a:srgbClr val="FF0000"/>
              </a:solidFill>
            </a:endParaRPr>
          </a:p>
        </p:txBody>
      </p:sp>
      <p:pic>
        <p:nvPicPr>
          <p:cNvPr id="5" name="Picture 4"/>
          <p:cNvPicPr>
            <a:picLocks noChangeAspect="1"/>
          </p:cNvPicPr>
          <p:nvPr/>
        </p:nvPicPr>
        <p:blipFill>
          <a:blip r:embed="rId2"/>
          <a:stretch>
            <a:fillRect/>
          </a:stretch>
        </p:blipFill>
        <p:spPr>
          <a:xfrm>
            <a:off x="4788024" y="2276872"/>
            <a:ext cx="4104456" cy="3209353"/>
          </a:xfrm>
          <a:prstGeom prst="rect">
            <a:avLst/>
          </a:prstGeom>
        </p:spPr>
      </p:pic>
      <p:sp>
        <p:nvSpPr>
          <p:cNvPr id="6" name="Rectangle 5"/>
          <p:cNvSpPr/>
          <p:nvPr/>
        </p:nvSpPr>
        <p:spPr>
          <a:xfrm>
            <a:off x="251520" y="1700808"/>
            <a:ext cx="4248472" cy="4801314"/>
          </a:xfrm>
          <a:prstGeom prst="rect">
            <a:avLst/>
          </a:prstGeom>
        </p:spPr>
        <p:txBody>
          <a:bodyPr wrap="square">
            <a:spAutoFit/>
          </a:bodyPr>
          <a:lstStyle/>
          <a:p>
            <a:r>
              <a:rPr lang="en-US" dirty="0"/>
              <a:t>TASK 1: Explain why is there a trade off between unemployment and inflation</a:t>
            </a:r>
            <a:r>
              <a:rPr lang="en-US" dirty="0" smtClean="0"/>
              <a:t>?</a:t>
            </a:r>
            <a:endParaRPr lang="en-GB" dirty="0" smtClean="0"/>
          </a:p>
          <a:p>
            <a:pPr marL="342900" lvl="0" indent="-342900">
              <a:buFont typeface="+mj-lt"/>
              <a:buAutoNum type="arabicPeriod"/>
            </a:pPr>
            <a:r>
              <a:rPr lang="en-GB" b="0" dirty="0" smtClean="0"/>
              <a:t>An </a:t>
            </a:r>
            <a:r>
              <a:rPr lang="en-GB" b="0" dirty="0"/>
              <a:t>increase in aggregate demand (AD to AD2) causes higher real GDP (Y1 to </a:t>
            </a:r>
            <a:r>
              <a:rPr lang="en-GB" b="0" dirty="0" smtClean="0"/>
              <a:t>Y2 on an AD/AS diagram). </a:t>
            </a:r>
            <a:r>
              <a:rPr lang="en-GB" b="0" dirty="0"/>
              <a:t>Therefore firms employ more workers and unemployment falls.</a:t>
            </a:r>
          </a:p>
          <a:p>
            <a:pPr marL="342900" lvl="0" indent="-342900">
              <a:buFont typeface="+mj-lt"/>
              <a:buAutoNum type="arabicPeriod"/>
            </a:pPr>
            <a:r>
              <a:rPr lang="en-GB" b="0" dirty="0"/>
              <a:t>However, as the economy gets closer to full capacity, we see an increase in inflationary pressures. With lower unemployment, workers can demand higher money wages, which causes wage inflation. Also, firms can put up prices due to rising demand.</a:t>
            </a:r>
          </a:p>
          <a:p>
            <a:pPr marL="342900" lvl="0" indent="-342900">
              <a:buFont typeface="+mj-lt"/>
              <a:buAutoNum type="arabicPeriod"/>
            </a:pPr>
            <a:r>
              <a:rPr lang="en-GB" b="0" dirty="0"/>
              <a:t>Therefore, in this situation, we see falling unemployment, but higher inflation.</a:t>
            </a:r>
          </a:p>
        </p:txBody>
      </p:sp>
    </p:spTree>
    <p:extLst>
      <p:ext uri="{BB962C8B-B14F-4D97-AF65-F5344CB8AC3E}">
        <p14:creationId xmlns:p14="http://schemas.microsoft.com/office/powerpoint/2010/main" val="28796055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Phillips Curve!</a:t>
            </a:r>
            <a:br>
              <a:rPr lang="en-US" b="1" dirty="0" smtClean="0"/>
            </a:br>
            <a:r>
              <a:rPr lang="en-US" sz="2800" b="1" dirty="0" smtClean="0">
                <a:solidFill>
                  <a:srgbClr val="FF0000"/>
                </a:solidFill>
              </a:rPr>
              <a:t>Relationship between Unemployment and Inflation</a:t>
            </a:r>
            <a:endParaRPr lang="en-US" sz="2800" b="1" dirty="0">
              <a:solidFill>
                <a:srgbClr val="FF0000"/>
              </a:solidFill>
            </a:endParaRPr>
          </a:p>
        </p:txBody>
      </p:sp>
      <p:pic>
        <p:nvPicPr>
          <p:cNvPr id="4" name="Picture 3"/>
          <p:cNvPicPr>
            <a:picLocks noChangeAspect="1"/>
          </p:cNvPicPr>
          <p:nvPr/>
        </p:nvPicPr>
        <p:blipFill>
          <a:blip r:embed="rId2"/>
          <a:stretch>
            <a:fillRect/>
          </a:stretch>
        </p:blipFill>
        <p:spPr>
          <a:xfrm>
            <a:off x="395536" y="2542155"/>
            <a:ext cx="3563888" cy="3212976"/>
          </a:xfrm>
          <a:prstGeom prst="rect">
            <a:avLst/>
          </a:prstGeom>
        </p:spPr>
      </p:pic>
      <p:pic>
        <p:nvPicPr>
          <p:cNvPr id="7" name="Picture 6"/>
          <p:cNvPicPr>
            <a:picLocks noChangeAspect="1"/>
          </p:cNvPicPr>
          <p:nvPr/>
        </p:nvPicPr>
        <p:blipFill>
          <a:blip r:embed="rId3"/>
          <a:stretch>
            <a:fillRect/>
          </a:stretch>
        </p:blipFill>
        <p:spPr>
          <a:xfrm>
            <a:off x="4217417" y="2333211"/>
            <a:ext cx="4469383" cy="3630865"/>
          </a:xfrm>
          <a:prstGeom prst="rect">
            <a:avLst/>
          </a:prstGeom>
        </p:spPr>
      </p:pic>
      <p:sp>
        <p:nvSpPr>
          <p:cNvPr id="8" name="Rectangle 7"/>
          <p:cNvSpPr/>
          <p:nvPr/>
        </p:nvSpPr>
        <p:spPr>
          <a:xfrm>
            <a:off x="539552" y="1552259"/>
            <a:ext cx="7992888" cy="369332"/>
          </a:xfrm>
          <a:prstGeom prst="rect">
            <a:avLst/>
          </a:prstGeom>
        </p:spPr>
        <p:txBody>
          <a:bodyPr wrap="square">
            <a:spAutoFit/>
          </a:bodyPr>
          <a:lstStyle/>
          <a:p>
            <a:r>
              <a:rPr lang="en-US" dirty="0"/>
              <a:t>TASK 2: </a:t>
            </a:r>
            <a:r>
              <a:rPr lang="en-US" b="0" dirty="0"/>
              <a:t>Draw an AD/AS diagram below to show the same effect?</a:t>
            </a:r>
            <a:endParaRPr lang="en-US" sz="1600" b="0" dirty="0"/>
          </a:p>
        </p:txBody>
      </p:sp>
    </p:spTree>
    <p:extLst>
      <p:ext uri="{BB962C8B-B14F-4D97-AF65-F5344CB8AC3E}">
        <p14:creationId xmlns:p14="http://schemas.microsoft.com/office/powerpoint/2010/main" val="2758024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90</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63082431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115888"/>
            <a:ext cx="8229600" cy="1209675"/>
          </a:xfrm>
        </p:spPr>
        <p:txBody>
          <a:bodyPr>
            <a:normAutofit fontScale="90000"/>
          </a:bodyPr>
          <a:lstStyle/>
          <a:p>
            <a:pPr eaLnBrk="1" hangingPunct="1"/>
            <a:r>
              <a:rPr lang="en-GB" altLang="en-US" sz="3600" b="1" dirty="0" smtClean="0"/>
              <a:t>FIGURING OUT UNEMPLOYMENT AND INFLATION: What’s a Govt. to do?</a:t>
            </a:r>
            <a:br>
              <a:rPr lang="en-GB" altLang="en-US" sz="3600" b="1" dirty="0" smtClean="0"/>
            </a:br>
            <a:r>
              <a:rPr lang="en-GB" altLang="en-US" sz="2400" b="1" dirty="0" smtClean="0">
                <a:solidFill>
                  <a:srgbClr val="FF0000"/>
                </a:solidFill>
              </a:rPr>
              <a:t>The Macroeconomic Timeline: An Economic History 1930-</a:t>
            </a:r>
            <a:r>
              <a:rPr lang="en-GB" altLang="en-US" sz="2400" b="1" dirty="0" smtClean="0">
                <a:solidFill>
                  <a:srgbClr val="FF0000"/>
                </a:solidFill>
              </a:rPr>
              <a:t>2018</a:t>
            </a:r>
            <a:endParaRPr lang="en-GB" altLang="en-US" sz="2400" b="1" dirty="0" smtClean="0">
              <a:solidFill>
                <a:srgbClr val="FF0000"/>
              </a:solidFill>
            </a:endParaRPr>
          </a:p>
        </p:txBody>
      </p:sp>
      <p:sp>
        <p:nvSpPr>
          <p:cNvPr id="71683" name="Line 5"/>
          <p:cNvSpPr>
            <a:spLocks noChangeShapeType="1"/>
          </p:cNvSpPr>
          <p:nvPr/>
        </p:nvSpPr>
        <p:spPr bwMode="auto">
          <a:xfrm>
            <a:off x="179388" y="4149725"/>
            <a:ext cx="8785225" cy="0"/>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0118" name="Text Box 6"/>
          <p:cNvSpPr txBox="1">
            <a:spLocks noChangeArrowheads="1"/>
          </p:cNvSpPr>
          <p:nvPr/>
        </p:nvSpPr>
        <p:spPr bwMode="auto">
          <a:xfrm>
            <a:off x="2214563" y="4357688"/>
            <a:ext cx="1833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tx2"/>
                </a:solidFill>
              </a:rPr>
              <a:t>Philips Curve</a:t>
            </a:r>
          </a:p>
        </p:txBody>
      </p:sp>
      <p:pic>
        <p:nvPicPr>
          <p:cNvPr id="90119" name="Picture 7" descr="beatles%20for%20sale%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857750"/>
            <a:ext cx="1771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10101897A~John-Travolta-Saturday-Night-Fever-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628775"/>
            <a:ext cx="1727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9"/>
          <p:cNvSpPr txBox="1">
            <a:spLocks noChangeArrowheads="1"/>
          </p:cNvSpPr>
          <p:nvPr/>
        </p:nvSpPr>
        <p:spPr bwMode="auto">
          <a:xfrm>
            <a:off x="3492500" y="3573463"/>
            <a:ext cx="173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solidFill>
                  <a:schemeClr val="tx2"/>
                </a:solidFill>
              </a:rPr>
              <a:t>Monetarists</a:t>
            </a:r>
            <a:endParaRPr lang="en-GB" altLang="en-US" sz="2400" dirty="0">
              <a:solidFill>
                <a:schemeClr val="tx2"/>
              </a:solidFill>
            </a:endParaRPr>
          </a:p>
        </p:txBody>
      </p:sp>
      <p:sp>
        <p:nvSpPr>
          <p:cNvPr id="90122" name="Oval 10"/>
          <p:cNvSpPr>
            <a:spLocks noChangeArrowheads="1"/>
          </p:cNvSpPr>
          <p:nvPr/>
        </p:nvSpPr>
        <p:spPr bwMode="auto">
          <a:xfrm>
            <a:off x="2987675"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3" name="Oval 11"/>
          <p:cNvSpPr>
            <a:spLocks noChangeArrowheads="1"/>
          </p:cNvSpPr>
          <p:nvPr/>
        </p:nvSpPr>
        <p:spPr bwMode="auto">
          <a:xfrm>
            <a:off x="421163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4" name="Text Box 12"/>
          <p:cNvSpPr txBox="1">
            <a:spLocks noChangeArrowheads="1"/>
          </p:cNvSpPr>
          <p:nvPr/>
        </p:nvSpPr>
        <p:spPr bwMode="auto">
          <a:xfrm>
            <a:off x="4357688" y="4286250"/>
            <a:ext cx="2031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tx2"/>
                </a:solidFill>
              </a:rPr>
              <a:t>New </a:t>
            </a:r>
            <a:r>
              <a:rPr lang="en-GB" altLang="en-US" sz="2400" dirty="0" err="1" smtClean="0">
                <a:solidFill>
                  <a:schemeClr val="tx2"/>
                </a:solidFill>
              </a:rPr>
              <a:t>Classicals</a:t>
            </a:r>
            <a:endParaRPr lang="en-GB" altLang="en-US" sz="2400" dirty="0">
              <a:solidFill>
                <a:schemeClr val="tx2"/>
              </a:solidFill>
            </a:endParaRPr>
          </a:p>
        </p:txBody>
      </p:sp>
      <p:sp>
        <p:nvSpPr>
          <p:cNvPr id="90125" name="Oval 13"/>
          <p:cNvSpPr>
            <a:spLocks noChangeArrowheads="1"/>
          </p:cNvSpPr>
          <p:nvPr/>
        </p:nvSpPr>
        <p:spPr bwMode="auto">
          <a:xfrm>
            <a:off x="5292725"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6" name="Oval 14"/>
          <p:cNvSpPr>
            <a:spLocks noChangeArrowheads="1"/>
          </p:cNvSpPr>
          <p:nvPr/>
        </p:nvSpPr>
        <p:spPr bwMode="auto">
          <a:xfrm>
            <a:off x="6659563"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7" name="Text Box 15"/>
          <p:cNvSpPr txBox="1">
            <a:spLocks noChangeArrowheads="1"/>
          </p:cNvSpPr>
          <p:nvPr/>
        </p:nvSpPr>
        <p:spPr bwMode="auto">
          <a:xfrm>
            <a:off x="5940425" y="3500438"/>
            <a:ext cx="1674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solidFill>
                  <a:schemeClr val="tx2"/>
                </a:solidFill>
              </a:rPr>
              <a:t>Consensus?</a:t>
            </a:r>
            <a:endParaRPr lang="en-GB" altLang="en-US" sz="2400" dirty="0">
              <a:solidFill>
                <a:schemeClr val="tx2"/>
              </a:solidFill>
            </a:endParaRPr>
          </a:p>
        </p:txBody>
      </p:sp>
      <p:sp>
        <p:nvSpPr>
          <p:cNvPr id="90128" name="Text Box 16"/>
          <p:cNvSpPr txBox="1">
            <a:spLocks noChangeArrowheads="1"/>
          </p:cNvSpPr>
          <p:nvPr/>
        </p:nvSpPr>
        <p:spPr bwMode="auto">
          <a:xfrm>
            <a:off x="7235825" y="4292600"/>
            <a:ext cx="169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What Now?</a:t>
            </a:r>
          </a:p>
        </p:txBody>
      </p:sp>
      <p:sp>
        <p:nvSpPr>
          <p:cNvPr id="90129" name="Oval 17"/>
          <p:cNvSpPr>
            <a:spLocks noChangeArrowheads="1"/>
          </p:cNvSpPr>
          <p:nvPr/>
        </p:nvSpPr>
        <p:spPr bwMode="auto">
          <a:xfrm>
            <a:off x="781208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pic>
        <p:nvPicPr>
          <p:cNvPr id="90130" name="Picture 18" descr="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724400"/>
            <a:ext cx="18002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19" descr="06_oasis_lg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57338"/>
            <a:ext cx="18002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20" descr="amy-winehouse-404_680697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4724400"/>
            <a:ext cx="18002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3" name="Oval 21"/>
          <p:cNvSpPr>
            <a:spLocks noChangeArrowheads="1"/>
          </p:cNvSpPr>
          <p:nvPr/>
        </p:nvSpPr>
        <p:spPr bwMode="auto">
          <a:xfrm>
            <a:off x="1835150"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34" name="Oval 22"/>
          <p:cNvSpPr>
            <a:spLocks noChangeArrowheads="1"/>
          </p:cNvSpPr>
          <p:nvPr/>
        </p:nvSpPr>
        <p:spPr bwMode="auto">
          <a:xfrm>
            <a:off x="61118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35" name="Text Box 23"/>
          <p:cNvSpPr txBox="1">
            <a:spLocks noChangeArrowheads="1"/>
          </p:cNvSpPr>
          <p:nvPr/>
        </p:nvSpPr>
        <p:spPr bwMode="auto">
          <a:xfrm>
            <a:off x="1187450" y="3573463"/>
            <a:ext cx="160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Keynesians</a:t>
            </a:r>
          </a:p>
        </p:txBody>
      </p:sp>
      <p:sp>
        <p:nvSpPr>
          <p:cNvPr id="90136" name="Text Box 24"/>
          <p:cNvSpPr txBox="1">
            <a:spLocks noChangeArrowheads="1"/>
          </p:cNvSpPr>
          <p:nvPr/>
        </p:nvSpPr>
        <p:spPr bwMode="auto">
          <a:xfrm>
            <a:off x="0" y="4365625"/>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Classicals</a:t>
            </a:r>
          </a:p>
        </p:txBody>
      </p:sp>
      <p:pic>
        <p:nvPicPr>
          <p:cNvPr id="90138" name="Picture 26" descr="axis-conquers-philippines-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1628775"/>
            <a:ext cx="11525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0" y="4797425"/>
            <a:ext cx="1763713" cy="1944688"/>
            <a:chOff x="0" y="3022"/>
            <a:chExt cx="1111" cy="1225"/>
          </a:xfrm>
        </p:grpSpPr>
        <p:pic>
          <p:nvPicPr>
            <p:cNvPr id="71706" name="Picture 28" descr="marshall-alf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22"/>
              <a:ext cx="567"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7" name="Picture 30" descr="pigo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022"/>
              <a:ext cx="5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146" name="Picture 34" descr="key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1628775"/>
            <a:ext cx="1295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104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0136"/>
                                        </p:tgtEl>
                                        <p:attrNameLst>
                                          <p:attrName>style.visibility</p:attrName>
                                        </p:attrNameLst>
                                      </p:cBhvr>
                                      <p:to>
                                        <p:strVal val="visible"/>
                                      </p:to>
                                    </p:set>
                                    <p:animEffect transition="in" filter="box(in)">
                                      <p:cBhvr>
                                        <p:cTn id="10" dur="500"/>
                                        <p:tgtEl>
                                          <p:spTgt spid="9013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0134"/>
                                        </p:tgtEl>
                                        <p:attrNameLst>
                                          <p:attrName>style.visibility</p:attrName>
                                        </p:attrNameLst>
                                      </p:cBhvr>
                                      <p:to>
                                        <p:strVal val="visible"/>
                                      </p:to>
                                    </p:set>
                                    <p:animEffect transition="in" filter="box(in)">
                                      <p:cBhvr>
                                        <p:cTn id="13" dur="500"/>
                                        <p:tgtEl>
                                          <p:spTgt spid="901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0138"/>
                                        </p:tgtEl>
                                        <p:attrNameLst>
                                          <p:attrName>style.visibility</p:attrName>
                                        </p:attrNameLst>
                                      </p:cBhvr>
                                      <p:to>
                                        <p:strVal val="visible"/>
                                      </p:to>
                                    </p:set>
                                    <p:animEffect transition="in" filter="box(in)">
                                      <p:cBhvr>
                                        <p:cTn id="18" dur="500"/>
                                        <p:tgtEl>
                                          <p:spTgt spid="9013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0133"/>
                                        </p:tgtEl>
                                        <p:attrNameLst>
                                          <p:attrName>style.visibility</p:attrName>
                                        </p:attrNameLst>
                                      </p:cBhvr>
                                      <p:to>
                                        <p:strVal val="visible"/>
                                      </p:to>
                                    </p:set>
                                    <p:animEffect transition="in" filter="box(in)">
                                      <p:cBhvr>
                                        <p:cTn id="21" dur="500"/>
                                        <p:tgtEl>
                                          <p:spTgt spid="9013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0135"/>
                                        </p:tgtEl>
                                        <p:attrNameLst>
                                          <p:attrName>style.visibility</p:attrName>
                                        </p:attrNameLst>
                                      </p:cBhvr>
                                      <p:to>
                                        <p:strVal val="visible"/>
                                      </p:to>
                                    </p:set>
                                    <p:animEffect transition="in" filter="box(in)">
                                      <p:cBhvr>
                                        <p:cTn id="24" dur="500"/>
                                        <p:tgtEl>
                                          <p:spTgt spid="90135"/>
                                        </p:tgtEl>
                                      </p:cBhvr>
                                    </p:animEffect>
                                  </p:childTnLst>
                                </p:cTn>
                              </p:par>
                              <p:par>
                                <p:cTn id="25" presetID="4" presetClass="entr" presetSubtype="16" fill="hold" nodeType="withEffect">
                                  <p:stCondLst>
                                    <p:cond delay="0"/>
                                  </p:stCondLst>
                                  <p:childTnLst>
                                    <p:set>
                                      <p:cBhvr>
                                        <p:cTn id="26" dur="1" fill="hold">
                                          <p:stCondLst>
                                            <p:cond delay="0"/>
                                          </p:stCondLst>
                                        </p:cTn>
                                        <p:tgtEl>
                                          <p:spTgt spid="90146"/>
                                        </p:tgtEl>
                                        <p:attrNameLst>
                                          <p:attrName>style.visibility</p:attrName>
                                        </p:attrNameLst>
                                      </p:cBhvr>
                                      <p:to>
                                        <p:strVal val="visible"/>
                                      </p:to>
                                    </p:set>
                                    <p:animEffect transition="in" filter="box(in)">
                                      <p:cBhvr>
                                        <p:cTn id="27" dur="500"/>
                                        <p:tgtEl>
                                          <p:spTgt spid="901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0119"/>
                                        </p:tgtEl>
                                        <p:attrNameLst>
                                          <p:attrName>style.visibility</p:attrName>
                                        </p:attrNameLst>
                                      </p:cBhvr>
                                      <p:to>
                                        <p:strVal val="visible"/>
                                      </p:to>
                                    </p:set>
                                    <p:animEffect transition="in" filter="box(in)">
                                      <p:cBhvr>
                                        <p:cTn id="32" dur="500"/>
                                        <p:tgtEl>
                                          <p:spTgt spid="9011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0122"/>
                                        </p:tgtEl>
                                        <p:attrNameLst>
                                          <p:attrName>style.visibility</p:attrName>
                                        </p:attrNameLst>
                                      </p:cBhvr>
                                      <p:to>
                                        <p:strVal val="visible"/>
                                      </p:to>
                                    </p:set>
                                    <p:animEffect transition="in" filter="box(in)">
                                      <p:cBhvr>
                                        <p:cTn id="35" dur="500"/>
                                        <p:tgtEl>
                                          <p:spTgt spid="9012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0118"/>
                                        </p:tgtEl>
                                        <p:attrNameLst>
                                          <p:attrName>style.visibility</p:attrName>
                                        </p:attrNameLst>
                                      </p:cBhvr>
                                      <p:to>
                                        <p:strVal val="visible"/>
                                      </p:to>
                                    </p:set>
                                    <p:animEffect transition="in" filter="box(in)">
                                      <p:cBhvr>
                                        <p:cTn id="38" dur="500"/>
                                        <p:tgtEl>
                                          <p:spTgt spid="901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0123"/>
                                        </p:tgtEl>
                                        <p:attrNameLst>
                                          <p:attrName>style.visibility</p:attrName>
                                        </p:attrNameLst>
                                      </p:cBhvr>
                                      <p:to>
                                        <p:strVal val="visible"/>
                                      </p:to>
                                    </p:set>
                                    <p:animEffect transition="in" filter="box(in)">
                                      <p:cBhvr>
                                        <p:cTn id="43" dur="500"/>
                                        <p:tgtEl>
                                          <p:spTgt spid="9012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90121"/>
                                        </p:tgtEl>
                                        <p:attrNameLst>
                                          <p:attrName>style.visibility</p:attrName>
                                        </p:attrNameLst>
                                      </p:cBhvr>
                                      <p:to>
                                        <p:strVal val="visible"/>
                                      </p:to>
                                    </p:set>
                                    <p:animEffect transition="in" filter="box(in)">
                                      <p:cBhvr>
                                        <p:cTn id="46" dur="500"/>
                                        <p:tgtEl>
                                          <p:spTgt spid="90121"/>
                                        </p:tgtEl>
                                      </p:cBhvr>
                                    </p:animEffect>
                                  </p:childTnLst>
                                </p:cTn>
                              </p:par>
                              <p:par>
                                <p:cTn id="47" presetID="4" presetClass="entr" presetSubtype="16" fill="hold" nodeType="withEffect">
                                  <p:stCondLst>
                                    <p:cond delay="0"/>
                                  </p:stCondLst>
                                  <p:childTnLst>
                                    <p:set>
                                      <p:cBhvr>
                                        <p:cTn id="48" dur="1" fill="hold">
                                          <p:stCondLst>
                                            <p:cond delay="0"/>
                                          </p:stCondLst>
                                        </p:cTn>
                                        <p:tgtEl>
                                          <p:spTgt spid="90120"/>
                                        </p:tgtEl>
                                        <p:attrNameLst>
                                          <p:attrName>style.visibility</p:attrName>
                                        </p:attrNameLst>
                                      </p:cBhvr>
                                      <p:to>
                                        <p:strVal val="visible"/>
                                      </p:to>
                                    </p:set>
                                    <p:animEffect transition="in" filter="box(in)">
                                      <p:cBhvr>
                                        <p:cTn id="49" dur="500"/>
                                        <p:tgtEl>
                                          <p:spTgt spid="901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90125"/>
                                        </p:tgtEl>
                                        <p:attrNameLst>
                                          <p:attrName>style.visibility</p:attrName>
                                        </p:attrNameLst>
                                      </p:cBhvr>
                                      <p:to>
                                        <p:strVal val="visible"/>
                                      </p:to>
                                    </p:set>
                                    <p:animEffect transition="in" filter="box(in)">
                                      <p:cBhvr>
                                        <p:cTn id="54" dur="500"/>
                                        <p:tgtEl>
                                          <p:spTgt spid="90125"/>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90124"/>
                                        </p:tgtEl>
                                        <p:attrNameLst>
                                          <p:attrName>style.visibility</p:attrName>
                                        </p:attrNameLst>
                                      </p:cBhvr>
                                      <p:to>
                                        <p:strVal val="visible"/>
                                      </p:to>
                                    </p:set>
                                    <p:animEffect transition="in" filter="box(in)">
                                      <p:cBhvr>
                                        <p:cTn id="57" dur="500"/>
                                        <p:tgtEl>
                                          <p:spTgt spid="90124"/>
                                        </p:tgtEl>
                                      </p:cBhvr>
                                    </p:animEffect>
                                  </p:childTnLst>
                                </p:cTn>
                              </p:par>
                              <p:par>
                                <p:cTn id="58" presetID="4" presetClass="entr" presetSubtype="16" fill="hold" nodeType="withEffect">
                                  <p:stCondLst>
                                    <p:cond delay="0"/>
                                  </p:stCondLst>
                                  <p:childTnLst>
                                    <p:set>
                                      <p:cBhvr>
                                        <p:cTn id="59" dur="1" fill="hold">
                                          <p:stCondLst>
                                            <p:cond delay="0"/>
                                          </p:stCondLst>
                                        </p:cTn>
                                        <p:tgtEl>
                                          <p:spTgt spid="90130"/>
                                        </p:tgtEl>
                                        <p:attrNameLst>
                                          <p:attrName>style.visibility</p:attrName>
                                        </p:attrNameLst>
                                      </p:cBhvr>
                                      <p:to>
                                        <p:strVal val="visible"/>
                                      </p:to>
                                    </p:set>
                                    <p:animEffect transition="in" filter="box(in)">
                                      <p:cBhvr>
                                        <p:cTn id="60" dur="500"/>
                                        <p:tgtEl>
                                          <p:spTgt spid="901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90131"/>
                                        </p:tgtEl>
                                        <p:attrNameLst>
                                          <p:attrName>style.visibility</p:attrName>
                                        </p:attrNameLst>
                                      </p:cBhvr>
                                      <p:to>
                                        <p:strVal val="visible"/>
                                      </p:to>
                                    </p:set>
                                    <p:animEffect transition="in" filter="box(in)">
                                      <p:cBhvr>
                                        <p:cTn id="65" dur="500"/>
                                        <p:tgtEl>
                                          <p:spTgt spid="9013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90127"/>
                                        </p:tgtEl>
                                        <p:attrNameLst>
                                          <p:attrName>style.visibility</p:attrName>
                                        </p:attrNameLst>
                                      </p:cBhvr>
                                      <p:to>
                                        <p:strVal val="visible"/>
                                      </p:to>
                                    </p:set>
                                    <p:animEffect transition="in" filter="box(in)">
                                      <p:cBhvr>
                                        <p:cTn id="68" dur="500"/>
                                        <p:tgtEl>
                                          <p:spTgt spid="90127"/>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90126"/>
                                        </p:tgtEl>
                                        <p:attrNameLst>
                                          <p:attrName>style.visibility</p:attrName>
                                        </p:attrNameLst>
                                      </p:cBhvr>
                                      <p:to>
                                        <p:strVal val="visible"/>
                                      </p:to>
                                    </p:set>
                                    <p:animEffect transition="in" filter="box(in)">
                                      <p:cBhvr>
                                        <p:cTn id="71" dur="500"/>
                                        <p:tgtEl>
                                          <p:spTgt spid="9012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90129"/>
                                        </p:tgtEl>
                                        <p:attrNameLst>
                                          <p:attrName>style.visibility</p:attrName>
                                        </p:attrNameLst>
                                      </p:cBhvr>
                                      <p:to>
                                        <p:strVal val="visible"/>
                                      </p:to>
                                    </p:set>
                                    <p:animEffect transition="in" filter="box(in)">
                                      <p:cBhvr>
                                        <p:cTn id="76" dur="500"/>
                                        <p:tgtEl>
                                          <p:spTgt spid="90129"/>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90128"/>
                                        </p:tgtEl>
                                        <p:attrNameLst>
                                          <p:attrName>style.visibility</p:attrName>
                                        </p:attrNameLst>
                                      </p:cBhvr>
                                      <p:to>
                                        <p:strVal val="visible"/>
                                      </p:to>
                                    </p:set>
                                    <p:animEffect transition="in" filter="box(in)">
                                      <p:cBhvr>
                                        <p:cTn id="79" dur="500"/>
                                        <p:tgtEl>
                                          <p:spTgt spid="90128"/>
                                        </p:tgtEl>
                                      </p:cBhvr>
                                    </p:animEffect>
                                  </p:childTnLst>
                                </p:cTn>
                              </p:par>
                              <p:par>
                                <p:cTn id="80" presetID="4" presetClass="entr" presetSubtype="16" fill="hold" nodeType="withEffect">
                                  <p:stCondLst>
                                    <p:cond delay="0"/>
                                  </p:stCondLst>
                                  <p:childTnLst>
                                    <p:set>
                                      <p:cBhvr>
                                        <p:cTn id="81" dur="1" fill="hold">
                                          <p:stCondLst>
                                            <p:cond delay="0"/>
                                          </p:stCondLst>
                                        </p:cTn>
                                        <p:tgtEl>
                                          <p:spTgt spid="90132"/>
                                        </p:tgtEl>
                                        <p:attrNameLst>
                                          <p:attrName>style.visibility</p:attrName>
                                        </p:attrNameLst>
                                      </p:cBhvr>
                                      <p:to>
                                        <p:strVal val="visible"/>
                                      </p:to>
                                    </p:set>
                                    <p:animEffect transition="in" filter="box(in)">
                                      <p:cBhvr>
                                        <p:cTn id="82" dur="500"/>
                                        <p:tgtEl>
                                          <p:spTgt spid="9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21" grpId="0"/>
      <p:bldP spid="90122" grpId="0" animBg="1"/>
      <p:bldP spid="90123" grpId="0" animBg="1"/>
      <p:bldP spid="90124" grpId="0"/>
      <p:bldP spid="90125" grpId="0" animBg="1"/>
      <p:bldP spid="90126" grpId="0" animBg="1"/>
      <p:bldP spid="90127" grpId="0"/>
      <p:bldP spid="90128" grpId="0"/>
      <p:bldP spid="90129" grpId="0" animBg="1"/>
      <p:bldP spid="90133" grpId="0" animBg="1"/>
      <p:bldP spid="90134" grpId="0" animBg="1"/>
      <p:bldP spid="90135" grpId="0"/>
      <p:bldP spid="9013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7950" y="0"/>
            <a:ext cx="5543550" cy="981075"/>
          </a:xfrm>
        </p:spPr>
        <p:txBody>
          <a:bodyPr/>
          <a:lstStyle/>
          <a:p>
            <a:pPr algn="l" eaLnBrk="1" hangingPunct="1"/>
            <a:r>
              <a:rPr lang="en-GB" altLang="en-US" b="1" dirty="0" smtClean="0">
                <a:hlinkClick r:id="rId2"/>
              </a:rPr>
              <a:t>The Sixties 1960-1969</a:t>
            </a:r>
            <a:endParaRPr lang="en-GB" altLang="en-US" b="1" dirty="0" smtClean="0"/>
          </a:p>
        </p:txBody>
      </p:sp>
      <p:pic>
        <p:nvPicPr>
          <p:cNvPr id="74755" name="Picture 3" descr="beatles%20for%20sale%2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8082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203848" y="836613"/>
            <a:ext cx="5940152" cy="578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accent2"/>
                </a:solidFill>
              </a:rPr>
              <a:t>Bill Philips and The Original Philips Curve</a:t>
            </a:r>
          </a:p>
          <a:p>
            <a:pPr eaLnBrk="1" hangingPunct="1">
              <a:spcBef>
                <a:spcPct val="0"/>
              </a:spcBef>
              <a:buFontTx/>
              <a:buAutoNum type="alphaLcParenBoth"/>
            </a:pPr>
            <a:r>
              <a:rPr lang="en-GB" altLang="en-US" sz="1800" dirty="0">
                <a:solidFill>
                  <a:schemeClr val="tx2"/>
                </a:solidFill>
              </a:rPr>
              <a:t>Background</a:t>
            </a:r>
          </a:p>
          <a:p>
            <a:pPr eaLnBrk="1" hangingPunct="1">
              <a:spcBef>
                <a:spcPct val="0"/>
              </a:spcBef>
              <a:buFontTx/>
              <a:buNone/>
            </a:pPr>
            <a:r>
              <a:rPr lang="en-GB" altLang="en-US" sz="1400" dirty="0">
                <a:solidFill>
                  <a:schemeClr val="tx2"/>
                </a:solidFill>
              </a:rPr>
              <a:t>Born in New Zealand in 1914 and died in 1975</a:t>
            </a:r>
          </a:p>
          <a:p>
            <a:pPr eaLnBrk="1" hangingPunct="1">
              <a:spcBef>
                <a:spcPct val="0"/>
              </a:spcBef>
              <a:buFontTx/>
              <a:buNone/>
            </a:pPr>
            <a:r>
              <a:rPr lang="en-GB" altLang="en-US" sz="1800" dirty="0">
                <a:solidFill>
                  <a:schemeClr val="tx2"/>
                </a:solidFill>
              </a:rPr>
              <a:t>(b) Career</a:t>
            </a:r>
          </a:p>
          <a:p>
            <a:pPr eaLnBrk="1" hangingPunct="1">
              <a:spcBef>
                <a:spcPct val="0"/>
              </a:spcBef>
              <a:buFontTx/>
              <a:buNone/>
            </a:pPr>
            <a:r>
              <a:rPr lang="en-GB" altLang="en-US" sz="1400" dirty="0">
                <a:solidFill>
                  <a:schemeClr val="tx2"/>
                </a:solidFill>
              </a:rPr>
              <a:t>Originally an Engineer but changed to become an Economist, after trying Sociology</a:t>
            </a:r>
          </a:p>
          <a:p>
            <a:pPr eaLnBrk="1" hangingPunct="1">
              <a:spcBef>
                <a:spcPct val="0"/>
              </a:spcBef>
              <a:buFontTx/>
              <a:buNone/>
            </a:pPr>
            <a:r>
              <a:rPr lang="en-GB" altLang="en-US" sz="1800" dirty="0">
                <a:solidFill>
                  <a:schemeClr val="tx2"/>
                </a:solidFill>
              </a:rPr>
              <a:t>(c) Developed MONIAC</a:t>
            </a:r>
          </a:p>
          <a:p>
            <a:pPr eaLnBrk="1" hangingPunct="1">
              <a:spcBef>
                <a:spcPct val="0"/>
              </a:spcBef>
              <a:buFontTx/>
              <a:buNone/>
            </a:pPr>
            <a:r>
              <a:rPr lang="en-GB" altLang="en-US" sz="1400" dirty="0">
                <a:solidFill>
                  <a:schemeClr val="tx2"/>
                </a:solidFill>
              </a:rPr>
              <a:t>Monetary National Income Automatic Computer – modelled the UK economy – an engineering feat to demonstrate the circular flow of income model</a:t>
            </a:r>
          </a:p>
          <a:p>
            <a:pPr eaLnBrk="1" hangingPunct="1">
              <a:spcBef>
                <a:spcPct val="0"/>
              </a:spcBef>
              <a:buFontTx/>
              <a:buNone/>
            </a:pPr>
            <a:endParaRPr lang="en-GB" altLang="en-US" sz="1200" dirty="0">
              <a:solidFill>
                <a:schemeClr val="accent2"/>
              </a:solidFill>
            </a:endParaRPr>
          </a:p>
          <a:p>
            <a:pPr eaLnBrk="1" hangingPunct="1">
              <a:spcBef>
                <a:spcPct val="0"/>
              </a:spcBef>
              <a:buFontTx/>
              <a:buNone/>
            </a:pPr>
            <a:r>
              <a:rPr lang="en-GB" altLang="en-US" sz="2400" dirty="0" smtClean="0">
                <a:solidFill>
                  <a:schemeClr val="accent2"/>
                </a:solidFill>
              </a:rPr>
              <a:t>Theoretical Criticisms </a:t>
            </a:r>
            <a:r>
              <a:rPr lang="en-GB" altLang="en-US" sz="2400" dirty="0">
                <a:solidFill>
                  <a:schemeClr val="accent2"/>
                </a:solidFill>
              </a:rPr>
              <a:t>of the Philips Curve from Milton Freidman</a:t>
            </a:r>
          </a:p>
          <a:p>
            <a:pPr eaLnBrk="1" hangingPunct="1">
              <a:spcBef>
                <a:spcPct val="0"/>
              </a:spcBef>
              <a:buFontTx/>
              <a:buNone/>
            </a:pPr>
            <a:r>
              <a:rPr lang="en-GB" altLang="en-US" sz="1800" dirty="0">
                <a:solidFill>
                  <a:schemeClr val="tx2"/>
                </a:solidFill>
              </a:rPr>
              <a:t>(a) The distinction between the short run and the long run</a:t>
            </a:r>
          </a:p>
          <a:p>
            <a:pPr eaLnBrk="1" hangingPunct="1">
              <a:spcBef>
                <a:spcPct val="0"/>
              </a:spcBef>
              <a:buFontTx/>
              <a:buNone/>
            </a:pPr>
            <a:r>
              <a:rPr lang="en-GB" altLang="en-US" sz="1400" dirty="0">
                <a:solidFill>
                  <a:schemeClr val="tx2"/>
                </a:solidFill>
              </a:rPr>
              <a:t>He accepted that the Philips curve in the short run but claimed there was no trade-off in the long run.  Attempts to reduce unemployment would be unsuccessful and just generate inflation (sound familiar?</a:t>
            </a:r>
            <a:r>
              <a:rPr lang="en-GB" altLang="en-US" sz="1400" dirty="0" smtClean="0">
                <a:solidFill>
                  <a:schemeClr val="tx2"/>
                </a:solidFill>
              </a:rPr>
              <a:t>) in the long run.</a:t>
            </a:r>
            <a:endParaRPr lang="en-GB" altLang="en-US" sz="1400" dirty="0">
              <a:solidFill>
                <a:schemeClr val="tx2"/>
              </a:solidFill>
            </a:endParaRPr>
          </a:p>
          <a:p>
            <a:pPr eaLnBrk="1" hangingPunct="1">
              <a:spcBef>
                <a:spcPct val="0"/>
              </a:spcBef>
              <a:buFontTx/>
              <a:buNone/>
            </a:pPr>
            <a:r>
              <a:rPr lang="en-GB" altLang="en-US" sz="1800" dirty="0">
                <a:solidFill>
                  <a:schemeClr val="tx2"/>
                </a:solidFill>
              </a:rPr>
              <a:t>(b) Expectations theory, Money Illusion and the Wage Spiral</a:t>
            </a:r>
          </a:p>
          <a:p>
            <a:pPr eaLnBrk="1" hangingPunct="1">
              <a:spcBef>
                <a:spcPct val="0"/>
              </a:spcBef>
              <a:buFontTx/>
              <a:buNone/>
            </a:pPr>
            <a:r>
              <a:rPr lang="en-GB" altLang="en-US" sz="1400" dirty="0">
                <a:solidFill>
                  <a:schemeClr val="tx2"/>
                </a:solidFill>
              </a:rPr>
              <a:t>Freidman developed his idea of expectations in the late 1960</a:t>
            </a:r>
            <a:r>
              <a:rPr lang="ja-JP" altLang="en-GB" sz="1400" dirty="0">
                <a:solidFill>
                  <a:schemeClr val="tx2"/>
                </a:solidFill>
              </a:rPr>
              <a:t>’</a:t>
            </a:r>
            <a:r>
              <a:rPr lang="en-GB" altLang="ja-JP" sz="1400" dirty="0">
                <a:solidFill>
                  <a:schemeClr val="tx2"/>
                </a:solidFill>
              </a:rPr>
              <a:t>s by saying that peoples expectations of inflation would </a:t>
            </a:r>
            <a:r>
              <a:rPr lang="en-GB" altLang="ja-JP" sz="1400" dirty="0" smtClean="0">
                <a:solidFill>
                  <a:schemeClr val="tx2"/>
                </a:solidFill>
              </a:rPr>
              <a:t>change </a:t>
            </a:r>
            <a:r>
              <a:rPr lang="en-GB" altLang="ja-JP" sz="1400" dirty="0">
                <a:solidFill>
                  <a:schemeClr val="tx2"/>
                </a:solidFill>
              </a:rPr>
              <a:t>WITH inflation after a </a:t>
            </a:r>
            <a:r>
              <a:rPr lang="en-GB" altLang="ja-JP" sz="1400" dirty="0" smtClean="0">
                <a:solidFill>
                  <a:schemeClr val="tx2"/>
                </a:solidFill>
              </a:rPr>
              <a:t>time as they would ‘adapt’ to the previous year.  Workers may suffer from ‘money illusion’ in the short-run but because of adaptive expectations, they would not in the long run.  </a:t>
            </a:r>
            <a:r>
              <a:rPr lang="en-GB" altLang="ja-JP" sz="1400" dirty="0">
                <a:solidFill>
                  <a:schemeClr val="tx2"/>
                </a:solidFill>
              </a:rPr>
              <a:t>Bill Philips simply assumed there was only a given expectation of inflation.</a:t>
            </a:r>
            <a:endParaRPr lang="en-GB" altLang="en-US" sz="1400" dirty="0">
              <a:solidFill>
                <a:schemeClr val="tx2"/>
              </a:solidFill>
            </a:endParaRPr>
          </a:p>
        </p:txBody>
      </p:sp>
      <p:pic>
        <p:nvPicPr>
          <p:cNvPr id="74757" name="Picture 6" descr="moni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259241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emet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071563"/>
            <a:ext cx="248662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MiltonFreidman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9" y="3929063"/>
            <a:ext cx="2414612"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030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randombar(horizontal)">
                                      <p:cBhvr>
                                        <p:cTn id="7" dur="500"/>
                                        <p:tgtEl>
                                          <p:spTgt spid="4103"/>
                                        </p:tgtEl>
                                      </p:cBhvr>
                                    </p:animEffect>
                                  </p:childTnLst>
                                </p:cTn>
                              </p:par>
                              <p:par>
                                <p:cTn id="8" presetID="1"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100">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4103"/>
                                        </p:tgtEl>
                                      </p:cBhvr>
                                    </p:animEffect>
                                    <p:set>
                                      <p:cBhvr>
                                        <p:cTn id="20" dur="1" fill="hold">
                                          <p:stCondLst>
                                            <p:cond delay="499"/>
                                          </p:stCondLst>
                                        </p:cTn>
                                        <p:tgtEl>
                                          <p:spTgt spid="4103"/>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74757"/>
                                        </p:tgtEl>
                                        <p:attrNameLst>
                                          <p:attrName>style.visibility</p:attrName>
                                        </p:attrNameLst>
                                      </p:cBhvr>
                                      <p:to>
                                        <p:strVal val="visible"/>
                                      </p:to>
                                    </p:set>
                                    <p:animEffect transition="in" filter="circle(in)">
                                      <p:cBhvr>
                                        <p:cTn id="23" dur="2000"/>
                                        <p:tgtEl>
                                          <p:spTgt spid="74757"/>
                                        </p:tgtEl>
                                      </p:cBhvr>
                                    </p:animEffect>
                                  </p:childTnLst>
                                </p:cTn>
                              </p:par>
                              <p:par>
                                <p:cTn id="24" presetID="4" presetClass="entr" presetSubtype="16" fill="hold"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box(in)">
                                      <p:cBhvr>
                                        <p:cTn id="26" dur="500"/>
                                        <p:tgtEl>
                                          <p:spTgt spid="4100">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animEffect transition="in" filter="box(in)">
                                      <p:cBhvr>
                                        <p:cTn id="29" dur="500"/>
                                        <p:tgtEl>
                                          <p:spTgt spid="410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103"/>
                                        </p:tgtEl>
                                        <p:attrNameLst>
                                          <p:attrName>style.visibility</p:attrName>
                                        </p:attrNameLst>
                                      </p:cBhvr>
                                      <p:to>
                                        <p:strVal val="visible"/>
                                      </p:to>
                                    </p:set>
                                    <p:animEffect transition="in" filter="box(in)">
                                      <p:cBhvr>
                                        <p:cTn id="34" dur="500"/>
                                        <p:tgtEl>
                                          <p:spTgt spid="4103"/>
                                        </p:tgtEl>
                                      </p:cBhvr>
                                    </p:animEffect>
                                  </p:childTnLst>
                                </p:cTn>
                              </p:par>
                              <p:par>
                                <p:cTn id="35" presetID="4" presetClass="entr" presetSubtype="16" fill="hold" nodeType="withEffect">
                                  <p:stCondLst>
                                    <p:cond delay="0"/>
                                  </p:stCondLst>
                                  <p:childTnLst>
                                    <p:set>
                                      <p:cBhvr>
                                        <p:cTn id="36" dur="1" fill="hold">
                                          <p:stCondLst>
                                            <p:cond delay="0"/>
                                          </p:stCondLst>
                                        </p:cTn>
                                        <p:tgtEl>
                                          <p:spTgt spid="4100">
                                            <p:txEl>
                                              <p:pRg st="8" end="8"/>
                                            </p:txEl>
                                          </p:spTgt>
                                        </p:tgtEl>
                                        <p:attrNameLst>
                                          <p:attrName>style.visibility</p:attrName>
                                        </p:attrNameLst>
                                      </p:cBhvr>
                                      <p:to>
                                        <p:strVal val="visible"/>
                                      </p:to>
                                    </p:set>
                                    <p:animEffect transition="in" filter="box(in)">
                                      <p:cBhvr>
                                        <p:cTn id="37" dur="500"/>
                                        <p:tgtEl>
                                          <p:spTgt spid="4100">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4100">
                                            <p:txEl>
                                              <p:pRg st="9" end="9"/>
                                            </p:txEl>
                                          </p:spTgt>
                                        </p:tgtEl>
                                        <p:attrNameLst>
                                          <p:attrName>style.visibility</p:attrName>
                                        </p:attrNameLst>
                                      </p:cBhvr>
                                      <p:to>
                                        <p:strVal val="visible"/>
                                      </p:to>
                                    </p:set>
                                    <p:animEffect transition="in" filter="box(in)">
                                      <p:cBhvr>
                                        <p:cTn id="40" dur="500"/>
                                        <p:tgtEl>
                                          <p:spTgt spid="4100">
                                            <p:txEl>
                                              <p:pRg st="9" end="9"/>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4100">
                                            <p:txEl>
                                              <p:pRg st="10" end="10"/>
                                            </p:txEl>
                                          </p:spTgt>
                                        </p:tgtEl>
                                        <p:attrNameLst>
                                          <p:attrName>style.visibility</p:attrName>
                                        </p:attrNameLst>
                                      </p:cBhvr>
                                      <p:to>
                                        <p:strVal val="visible"/>
                                      </p:to>
                                    </p:set>
                                    <p:animEffect transition="in" filter="box(in)">
                                      <p:cBhvr>
                                        <p:cTn id="43" dur="500"/>
                                        <p:tgtEl>
                                          <p:spTgt spid="4100">
                                            <p:txEl>
                                              <p:pRg st="10" end="1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4100">
                                            <p:txEl>
                                              <p:pRg st="11" end="11"/>
                                            </p:txEl>
                                          </p:spTgt>
                                        </p:tgtEl>
                                        <p:attrNameLst>
                                          <p:attrName>style.visibility</p:attrName>
                                        </p:attrNameLst>
                                      </p:cBhvr>
                                      <p:to>
                                        <p:strVal val="visible"/>
                                      </p:to>
                                    </p:set>
                                    <p:animEffect transition="in" filter="box(in)">
                                      <p:cBhvr>
                                        <p:cTn id="46" dur="500"/>
                                        <p:tgtEl>
                                          <p:spTgt spid="4100">
                                            <p:txEl>
                                              <p:pRg st="11" end="11"/>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4100">
                                            <p:txEl>
                                              <p:pRg st="12" end="12"/>
                                            </p:txEl>
                                          </p:spTgt>
                                        </p:tgtEl>
                                        <p:attrNameLst>
                                          <p:attrName>style.visibility</p:attrName>
                                        </p:attrNameLst>
                                      </p:cBhvr>
                                      <p:to>
                                        <p:strVal val="visible"/>
                                      </p:to>
                                    </p:set>
                                    <p:animEffect transition="in" filter="box(in)">
                                      <p:cBhvr>
                                        <p:cTn id="49" dur="500"/>
                                        <p:tgtEl>
                                          <p:spTgt spid="4100">
                                            <p:txEl>
                                              <p:pRg st="12" end="12"/>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4104"/>
                                        </p:tgtEl>
                                        <p:attrNameLst>
                                          <p:attrName>style.visibility</p:attrName>
                                        </p:attrNameLst>
                                      </p:cBhvr>
                                      <p:to>
                                        <p:strVal val="visible"/>
                                      </p:to>
                                    </p:set>
                                    <p:animEffect transition="in" filter="box(in)">
                                      <p:cBhvr>
                                        <p:cTn id="5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7950" y="0"/>
            <a:ext cx="5543550" cy="981075"/>
          </a:xfrm>
        </p:spPr>
        <p:txBody>
          <a:bodyPr/>
          <a:lstStyle/>
          <a:p>
            <a:pPr algn="l" eaLnBrk="1" hangingPunct="1"/>
            <a:r>
              <a:rPr lang="en-GB" altLang="en-US" b="1" smtClean="0"/>
              <a:t>The Sixties 1960-1969</a:t>
            </a:r>
          </a:p>
        </p:txBody>
      </p:sp>
      <p:pic>
        <p:nvPicPr>
          <p:cNvPr id="75779" name="Picture 3" descr="beatles%20for%20sale%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2303934"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p:cNvSpPr txBox="1">
            <a:spLocks noChangeArrowheads="1"/>
          </p:cNvSpPr>
          <p:nvPr/>
        </p:nvSpPr>
        <p:spPr bwMode="auto">
          <a:xfrm>
            <a:off x="2843808" y="836613"/>
            <a:ext cx="6300192" cy="56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accent2"/>
                </a:solidFill>
              </a:rPr>
              <a:t>Criticisms of the Philips Curve from Milton Freidman</a:t>
            </a:r>
          </a:p>
          <a:p>
            <a:pPr eaLnBrk="1" hangingPunct="1">
              <a:spcBef>
                <a:spcPct val="0"/>
              </a:spcBef>
              <a:buFontTx/>
              <a:buNone/>
            </a:pPr>
            <a:endParaRPr lang="en-GB" altLang="en-US" sz="1600" dirty="0">
              <a:solidFill>
                <a:schemeClr val="tx2"/>
              </a:solidFill>
            </a:endParaRPr>
          </a:p>
          <a:p>
            <a:pPr eaLnBrk="1" hangingPunct="1">
              <a:spcBef>
                <a:spcPct val="0"/>
              </a:spcBef>
              <a:buFontTx/>
              <a:buNone/>
            </a:pPr>
            <a:r>
              <a:rPr lang="en-GB" altLang="en-US" sz="1800" u="sng" dirty="0" smtClean="0">
                <a:solidFill>
                  <a:schemeClr val="tx2"/>
                </a:solidFill>
              </a:rPr>
              <a:t>Adaptive Expectations </a:t>
            </a:r>
            <a:r>
              <a:rPr lang="en-GB" altLang="en-US" sz="1800" u="sng" dirty="0">
                <a:solidFill>
                  <a:schemeClr val="tx2"/>
                </a:solidFill>
              </a:rPr>
              <a:t>theory, Money Illusion and the Wage Spiral</a:t>
            </a:r>
          </a:p>
          <a:p>
            <a:pPr eaLnBrk="1" hangingPunct="1">
              <a:spcBef>
                <a:spcPct val="0"/>
              </a:spcBef>
              <a:buFontTx/>
              <a:buNone/>
            </a:pPr>
            <a:r>
              <a:rPr lang="en-GB" altLang="en-US" sz="1600" dirty="0">
                <a:solidFill>
                  <a:schemeClr val="tx2"/>
                </a:solidFill>
              </a:rPr>
              <a:t>Bill Philips simply assumed there was only a given expectation of inflation.</a:t>
            </a:r>
          </a:p>
          <a:p>
            <a:pPr eaLnBrk="1" hangingPunct="1">
              <a:spcBef>
                <a:spcPct val="0"/>
              </a:spcBef>
              <a:buFontTx/>
              <a:buNone/>
            </a:pPr>
            <a:r>
              <a:rPr lang="en-GB" altLang="en-US" sz="1600" dirty="0">
                <a:solidFill>
                  <a:schemeClr val="tx2"/>
                </a:solidFill>
              </a:rPr>
              <a:t>Freidman disputed this.  He developed his idea of </a:t>
            </a:r>
            <a:r>
              <a:rPr lang="en-GB" altLang="en-US" sz="1600" dirty="0" smtClean="0">
                <a:solidFill>
                  <a:schemeClr val="tx2"/>
                </a:solidFill>
              </a:rPr>
              <a:t>adaptive </a:t>
            </a:r>
            <a:r>
              <a:rPr lang="en-GB" altLang="en-US" sz="1600" dirty="0" smtClean="0">
                <a:solidFill>
                  <a:schemeClr val="tx2"/>
                </a:solidFill>
              </a:rPr>
              <a:t>expectations </a:t>
            </a:r>
            <a:r>
              <a:rPr lang="en-GB" altLang="en-US" sz="1600" dirty="0">
                <a:solidFill>
                  <a:schemeClr val="tx2"/>
                </a:solidFill>
              </a:rPr>
              <a:t>in the late 1960</a:t>
            </a:r>
            <a:r>
              <a:rPr lang="ja-JP" altLang="en-GB" sz="1600" dirty="0">
                <a:solidFill>
                  <a:schemeClr val="tx2"/>
                </a:solidFill>
              </a:rPr>
              <a:t>’</a:t>
            </a:r>
            <a:r>
              <a:rPr lang="en-GB" altLang="ja-JP" sz="1600" dirty="0">
                <a:solidFill>
                  <a:schemeClr val="tx2"/>
                </a:solidFill>
              </a:rPr>
              <a:t>s by saying that peoples expectations of inflation would change because of </a:t>
            </a:r>
            <a:r>
              <a:rPr lang="en-GB" altLang="ja-JP" sz="1600" dirty="0" smtClean="0">
                <a:solidFill>
                  <a:schemeClr val="tx2"/>
                </a:solidFill>
              </a:rPr>
              <a:t>their knowledge of previous i</a:t>
            </a:r>
            <a:r>
              <a:rPr lang="en-GB" altLang="ja-JP" sz="1600" dirty="0" smtClean="0">
                <a:solidFill>
                  <a:schemeClr val="tx2"/>
                </a:solidFill>
              </a:rPr>
              <a:t>nflation </a:t>
            </a:r>
            <a:r>
              <a:rPr lang="en-GB" altLang="ja-JP" sz="1600" dirty="0">
                <a:solidFill>
                  <a:schemeClr val="tx2"/>
                </a:solidFill>
              </a:rPr>
              <a:t>after a period of time.</a:t>
            </a:r>
          </a:p>
          <a:p>
            <a:pPr eaLnBrk="1" hangingPunct="1">
              <a:spcBef>
                <a:spcPct val="0"/>
              </a:spcBef>
              <a:buFontTx/>
              <a:buNone/>
            </a:pPr>
            <a:r>
              <a:rPr lang="en-GB" altLang="en-US" sz="1600" dirty="0">
                <a:solidFill>
                  <a:schemeClr val="tx2"/>
                </a:solidFill>
              </a:rPr>
              <a:t>  </a:t>
            </a:r>
          </a:p>
          <a:p>
            <a:pPr eaLnBrk="1" hangingPunct="1">
              <a:spcBef>
                <a:spcPct val="0"/>
              </a:spcBef>
              <a:buFontTx/>
              <a:buNone/>
            </a:pPr>
            <a:r>
              <a:rPr lang="en-GB" altLang="en-US" sz="1800" u="sng" dirty="0">
                <a:solidFill>
                  <a:schemeClr val="tx2"/>
                </a:solidFill>
              </a:rPr>
              <a:t>Money Illusion and Expectations:</a:t>
            </a:r>
          </a:p>
          <a:p>
            <a:pPr eaLnBrk="1" hangingPunct="1">
              <a:spcBef>
                <a:spcPct val="0"/>
              </a:spcBef>
              <a:buFontTx/>
              <a:buNone/>
            </a:pPr>
            <a:r>
              <a:rPr lang="en-GB" altLang="en-US" sz="1600" dirty="0" smtClean="0">
                <a:solidFill>
                  <a:schemeClr val="tx2"/>
                </a:solidFill>
              </a:rPr>
              <a:t>People </a:t>
            </a:r>
            <a:r>
              <a:rPr lang="en-GB" altLang="en-US" sz="1600" dirty="0">
                <a:solidFill>
                  <a:schemeClr val="tx2"/>
                </a:solidFill>
              </a:rPr>
              <a:t>think they have more money then they actually do.  For example, you might expect inflation to be 1% because that is what it has been like for the past few years.  When inflation changes to 3%, it will take you sometime to realise this and if your wages rise by 3% as well, you think you have more money then you actually do.  Although your nominal income has increased, your REAL income has fallen.  However money illusion does not last for ever as people</a:t>
            </a:r>
            <a:r>
              <a:rPr lang="ja-JP" altLang="en-GB" sz="1600" dirty="0">
                <a:solidFill>
                  <a:schemeClr val="tx2"/>
                </a:solidFill>
              </a:rPr>
              <a:t>’</a:t>
            </a:r>
            <a:r>
              <a:rPr lang="en-GB" altLang="ja-JP" sz="1600" dirty="0">
                <a:solidFill>
                  <a:schemeClr val="tx2"/>
                </a:solidFill>
              </a:rPr>
              <a:t>s EXPECTATIONS change based on what happened before. </a:t>
            </a:r>
          </a:p>
        </p:txBody>
      </p:sp>
    </p:spTree>
    <p:extLst>
      <p:ext uri="{BB962C8B-B14F-4D97-AF65-F5344CB8AC3E}">
        <p14:creationId xmlns:p14="http://schemas.microsoft.com/office/powerpoint/2010/main" val="1127739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box(in)">
                                      <p:cBhvr>
                                        <p:cTn id="7" dur="500"/>
                                        <p:tgtEl>
                                          <p:spTgt spid="111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1620">
                                            <p:txEl>
                                              <p:pRg st="2" end="2"/>
                                            </p:txEl>
                                          </p:spTgt>
                                        </p:tgtEl>
                                        <p:attrNameLst>
                                          <p:attrName>style.visibility</p:attrName>
                                        </p:attrNameLst>
                                      </p:cBhvr>
                                      <p:to>
                                        <p:strVal val="visible"/>
                                      </p:to>
                                    </p:set>
                                    <p:animEffect transition="in" filter="box(in)">
                                      <p:cBhvr>
                                        <p:cTn id="12" dur="500"/>
                                        <p:tgtEl>
                                          <p:spTgt spid="1116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1620">
                                            <p:txEl>
                                              <p:pRg st="3" end="3"/>
                                            </p:txEl>
                                          </p:spTgt>
                                        </p:tgtEl>
                                        <p:attrNameLst>
                                          <p:attrName>style.visibility</p:attrName>
                                        </p:attrNameLst>
                                      </p:cBhvr>
                                      <p:to>
                                        <p:strVal val="visible"/>
                                      </p:to>
                                    </p:set>
                                    <p:animEffect transition="in" filter="box(in)">
                                      <p:cBhvr>
                                        <p:cTn id="17" dur="500"/>
                                        <p:tgtEl>
                                          <p:spTgt spid="11162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11620">
                                            <p:txEl>
                                              <p:pRg st="4" end="4"/>
                                            </p:txEl>
                                          </p:spTgt>
                                        </p:tgtEl>
                                        <p:attrNameLst>
                                          <p:attrName>style.visibility</p:attrName>
                                        </p:attrNameLst>
                                      </p:cBhvr>
                                      <p:to>
                                        <p:strVal val="visible"/>
                                      </p:to>
                                    </p:set>
                                    <p:animEffect transition="in" filter="box(in)">
                                      <p:cBhvr>
                                        <p:cTn id="22" dur="500"/>
                                        <p:tgtEl>
                                          <p:spTgt spid="11162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11620">
                                            <p:txEl>
                                              <p:pRg st="6" end="6"/>
                                            </p:txEl>
                                          </p:spTgt>
                                        </p:tgtEl>
                                        <p:attrNameLst>
                                          <p:attrName>style.visibility</p:attrName>
                                        </p:attrNameLst>
                                      </p:cBhvr>
                                      <p:to>
                                        <p:strVal val="visible"/>
                                      </p:to>
                                    </p:set>
                                    <p:animEffect transition="in" filter="box(in)">
                                      <p:cBhvr>
                                        <p:cTn id="27" dur="500"/>
                                        <p:tgtEl>
                                          <p:spTgt spid="11162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1620">
                                            <p:txEl>
                                              <p:pRg st="7" end="7"/>
                                            </p:txEl>
                                          </p:spTgt>
                                        </p:tgtEl>
                                        <p:attrNameLst>
                                          <p:attrName>style.visibility</p:attrName>
                                        </p:attrNameLst>
                                      </p:cBhvr>
                                      <p:to>
                                        <p:strVal val="visible"/>
                                      </p:to>
                                    </p:set>
                                    <p:animEffect transition="in" filter="box(in)">
                                      <p:cBhvr>
                                        <p:cTn id="32" dur="500"/>
                                        <p:tgtEl>
                                          <p:spTgt spid="1116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3528" y="188640"/>
            <a:ext cx="8208963" cy="981075"/>
          </a:xfrm>
        </p:spPr>
        <p:txBody>
          <a:bodyPr/>
          <a:lstStyle/>
          <a:p>
            <a:pPr algn="l" eaLnBrk="1" hangingPunct="1"/>
            <a:r>
              <a:rPr lang="en-GB" altLang="en-US" b="1" dirty="0" smtClean="0"/>
              <a:t>The Sixties 1960-1969 </a:t>
            </a:r>
            <a:r>
              <a:rPr lang="en-GB" altLang="en-US" b="1" dirty="0"/>
              <a:t/>
            </a:r>
            <a:br>
              <a:rPr lang="en-GB" altLang="en-US" b="1" dirty="0"/>
            </a:br>
            <a:r>
              <a:rPr lang="en-GB" altLang="en-US" sz="3600" b="1" dirty="0" smtClean="0"/>
              <a:t>NOTE TAKING </a:t>
            </a:r>
            <a:r>
              <a:rPr lang="en-GB" altLang="en-US" sz="3600" b="1" dirty="0" smtClean="0"/>
              <a:t>Summary</a:t>
            </a:r>
            <a:endParaRPr lang="en-GB" altLang="en-US" sz="3600" b="1" dirty="0" smtClean="0"/>
          </a:p>
        </p:txBody>
      </p:sp>
      <p:pic>
        <p:nvPicPr>
          <p:cNvPr id="76803" name="Picture 3" descr="beatles%20for%20sale%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28082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3563938" y="1557338"/>
            <a:ext cx="49688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AutoNum type="arabicParenBoth"/>
            </a:pPr>
            <a:r>
              <a:rPr lang="en-GB" altLang="en-US" sz="2400" dirty="0"/>
              <a:t>What is the relationship between unemployment and inflation according to Bill Philips?</a:t>
            </a:r>
          </a:p>
          <a:p>
            <a:pPr eaLnBrk="1" hangingPunct="1">
              <a:spcBef>
                <a:spcPct val="0"/>
              </a:spcBef>
              <a:buFontTx/>
              <a:buAutoNum type="arabicParenBoth"/>
            </a:pPr>
            <a:endParaRPr lang="en-GB" altLang="en-US" sz="2400" dirty="0"/>
          </a:p>
          <a:p>
            <a:pPr eaLnBrk="1" hangingPunct="1">
              <a:spcBef>
                <a:spcPct val="0"/>
              </a:spcBef>
              <a:buFontTx/>
              <a:buAutoNum type="arabicParenBoth"/>
            </a:pPr>
            <a:r>
              <a:rPr lang="en-GB" altLang="en-US" sz="2400" dirty="0"/>
              <a:t>Why did Freidman criticise the Philips curve</a:t>
            </a:r>
            <a:r>
              <a:rPr lang="en-GB" altLang="en-US" sz="2400" dirty="0" smtClean="0"/>
              <a:t>?</a:t>
            </a:r>
          </a:p>
          <a:p>
            <a:pPr eaLnBrk="1" hangingPunct="1">
              <a:spcBef>
                <a:spcPct val="0"/>
              </a:spcBef>
              <a:buFontTx/>
              <a:buAutoNum type="arabicParenBoth"/>
            </a:pPr>
            <a:endParaRPr lang="en-GB" altLang="en-US" sz="2400" dirty="0"/>
          </a:p>
          <a:p>
            <a:pPr eaLnBrk="1" hangingPunct="1">
              <a:spcBef>
                <a:spcPct val="0"/>
              </a:spcBef>
              <a:buFontTx/>
              <a:buAutoNum type="arabicParenBoth"/>
            </a:pPr>
            <a:r>
              <a:rPr lang="en-GB" altLang="en-US" sz="2400" dirty="0" smtClean="0"/>
              <a:t>What is money illusion and why did Freidman say it would not last forever?</a:t>
            </a:r>
            <a:endParaRPr lang="en-GB" altLang="en-US" sz="2400" dirty="0"/>
          </a:p>
          <a:p>
            <a:pPr eaLnBrk="1" hangingPunct="1">
              <a:spcBef>
                <a:spcPct val="0"/>
              </a:spcBef>
              <a:buFontTx/>
              <a:buAutoNum type="arabicParenBoth"/>
            </a:pPr>
            <a:endParaRPr lang="en-GB" altLang="en-US" sz="2400" dirty="0" smtClean="0"/>
          </a:p>
          <a:p>
            <a:pPr eaLnBrk="1" hangingPunct="1">
              <a:spcBef>
                <a:spcPct val="0"/>
              </a:spcBef>
              <a:buFontTx/>
              <a:buAutoNum type="arabicParenBoth"/>
            </a:pPr>
            <a:endParaRPr lang="en-GB" altLang="en-US" sz="2400" dirty="0"/>
          </a:p>
        </p:txBody>
      </p:sp>
    </p:spTree>
    <p:extLst>
      <p:ext uri="{BB962C8B-B14F-4D97-AF65-F5344CB8AC3E}">
        <p14:creationId xmlns:p14="http://schemas.microsoft.com/office/powerpoint/2010/main" val="1503107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box(in)">
                                      <p:cBhvr>
                                        <p:cTn id="7" dur="500"/>
                                        <p:tgtEl>
                                          <p:spTgt spid="89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9092">
                                            <p:txEl>
                                              <p:pRg st="2" end="2"/>
                                            </p:txEl>
                                          </p:spTgt>
                                        </p:tgtEl>
                                        <p:attrNameLst>
                                          <p:attrName>style.visibility</p:attrName>
                                        </p:attrNameLst>
                                      </p:cBhvr>
                                      <p:to>
                                        <p:strVal val="visible"/>
                                      </p:to>
                                    </p:set>
                                    <p:animEffect transition="in" filter="box(in)">
                                      <p:cBhvr>
                                        <p:cTn id="12" dur="500"/>
                                        <p:tgtEl>
                                          <p:spTgt spid="890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9092">
                                            <p:txEl>
                                              <p:pRg st="4" end="4"/>
                                            </p:txEl>
                                          </p:spTgt>
                                        </p:tgtEl>
                                        <p:attrNameLst>
                                          <p:attrName>style.visibility</p:attrName>
                                        </p:attrNameLst>
                                      </p:cBhvr>
                                      <p:to>
                                        <p:strVal val="visible"/>
                                      </p:to>
                                    </p:set>
                                    <p:animEffect transition="in" filter="box(in)">
                                      <p:cBhvr>
                                        <p:cTn id="17" dur="500"/>
                                        <p:tgtEl>
                                          <p:spTgt spid="890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7950" y="0"/>
            <a:ext cx="9036050" cy="981075"/>
          </a:xfrm>
        </p:spPr>
        <p:txBody>
          <a:bodyPr/>
          <a:lstStyle/>
          <a:p>
            <a:pPr algn="l" eaLnBrk="1" hangingPunct="1"/>
            <a:r>
              <a:rPr lang="en-GB" altLang="en-US" sz="3600" b="1" dirty="0" smtClean="0">
                <a:hlinkClick r:id="rId2"/>
              </a:rPr>
              <a:t>The Seventies 1970-</a:t>
            </a:r>
            <a:r>
              <a:rPr lang="en-GB" altLang="en-US" sz="3600" b="1" dirty="0" smtClean="0">
                <a:hlinkClick r:id="rId2"/>
              </a:rPr>
              <a:t>1979</a:t>
            </a:r>
            <a:r>
              <a:rPr lang="en-GB" altLang="en-US" sz="3600" b="1" dirty="0" smtClean="0"/>
              <a:t>: Freidman is right!</a:t>
            </a:r>
            <a:endParaRPr lang="en-GB" altLang="en-US" sz="3600" b="1" dirty="0" smtClean="0"/>
          </a:p>
        </p:txBody>
      </p:sp>
      <p:pic>
        <p:nvPicPr>
          <p:cNvPr id="77828" name="Picture 6" descr="10101897A~John-Travolta-Saturday-Night-Fever-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9" y="981074"/>
            <a:ext cx="2664420" cy="56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491880" y="2276872"/>
            <a:ext cx="5328592" cy="4402264"/>
          </a:xfrm>
          <a:prstGeom prst="rect">
            <a:avLst/>
          </a:prstGeom>
        </p:spPr>
      </p:pic>
      <p:sp>
        <p:nvSpPr>
          <p:cNvPr id="2" name="Rectangle 1"/>
          <p:cNvSpPr/>
          <p:nvPr/>
        </p:nvSpPr>
        <p:spPr>
          <a:xfrm>
            <a:off x="2987824" y="980728"/>
            <a:ext cx="5976664" cy="1107996"/>
          </a:xfrm>
          <a:prstGeom prst="rect">
            <a:avLst/>
          </a:prstGeom>
        </p:spPr>
        <p:txBody>
          <a:bodyPr wrap="square">
            <a:spAutoFit/>
          </a:bodyPr>
          <a:lstStyle/>
          <a:p>
            <a:pPr marL="285750" indent="-285750">
              <a:buFont typeface="Arial"/>
              <a:buChar char="•"/>
            </a:pPr>
            <a:r>
              <a:rPr lang="en-US" sz="1600" b="0" dirty="0"/>
              <a:t>Milton Freidman suggested workers (</a:t>
            </a:r>
            <a:r>
              <a:rPr lang="en-US" sz="1600" b="0" dirty="0" err="1" smtClean="0"/>
              <a:t>organised</a:t>
            </a:r>
            <a:r>
              <a:rPr lang="en-US" sz="1600" b="0" dirty="0" smtClean="0"/>
              <a:t> </a:t>
            </a:r>
            <a:r>
              <a:rPr lang="en-US" sz="1600" b="0" dirty="0"/>
              <a:t>by trade unions) were </a:t>
            </a:r>
            <a:r>
              <a:rPr lang="en-US" sz="1600" b="0" dirty="0" err="1"/>
              <a:t>realising</a:t>
            </a:r>
            <a:r>
              <a:rPr lang="en-US" sz="1600" b="0" dirty="0"/>
              <a:t> inflation was higher from last year (adaptive expectations) and were pushing for higher wages</a:t>
            </a:r>
          </a:p>
          <a:p>
            <a:pPr marL="285750" indent="-285750">
              <a:buFont typeface="Arial"/>
              <a:buChar char="•"/>
            </a:pPr>
            <a:r>
              <a:rPr lang="en-US" sz="1600" b="0" dirty="0"/>
              <a:t>SRPC can shift due to </a:t>
            </a:r>
            <a:r>
              <a:rPr lang="en-US" sz="1600" b="0" dirty="0" err="1"/>
              <a:t>inflaitonary</a:t>
            </a:r>
            <a:r>
              <a:rPr lang="en-US" sz="1600" b="0" dirty="0"/>
              <a:t> expectations</a:t>
            </a:r>
            <a:endParaRPr lang="en-US" sz="1600" b="0" dirty="0"/>
          </a:p>
        </p:txBody>
      </p:sp>
    </p:spTree>
    <p:extLst>
      <p:ext uri="{BB962C8B-B14F-4D97-AF65-F5344CB8AC3E}">
        <p14:creationId xmlns:p14="http://schemas.microsoft.com/office/powerpoint/2010/main" val="208671877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7950" y="0"/>
            <a:ext cx="5543550" cy="981075"/>
          </a:xfrm>
        </p:spPr>
        <p:txBody>
          <a:bodyPr/>
          <a:lstStyle/>
          <a:p>
            <a:pPr algn="l" eaLnBrk="1" hangingPunct="1"/>
            <a:r>
              <a:rPr lang="en-GB" altLang="en-US" sz="4000" b="1" dirty="0" smtClean="0">
                <a:hlinkClick r:id="rId2"/>
              </a:rPr>
              <a:t>The Seventies 1970-1979</a:t>
            </a:r>
            <a:endParaRPr lang="en-GB" altLang="en-US" sz="4000" b="1" dirty="0" smtClean="0"/>
          </a:p>
        </p:txBody>
      </p:sp>
      <p:sp>
        <p:nvSpPr>
          <p:cNvPr id="87044" name="Text Box 4"/>
          <p:cNvSpPr txBox="1">
            <a:spLocks noChangeArrowheads="1"/>
          </p:cNvSpPr>
          <p:nvPr/>
        </p:nvSpPr>
        <p:spPr bwMode="auto">
          <a:xfrm>
            <a:off x="3348038" y="836613"/>
            <a:ext cx="5795962" cy="601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accent2"/>
                </a:solidFill>
              </a:rPr>
              <a:t>The </a:t>
            </a:r>
            <a:r>
              <a:rPr lang="en-GB" altLang="en-US" sz="2400" dirty="0" smtClean="0">
                <a:solidFill>
                  <a:schemeClr val="accent2"/>
                </a:solidFill>
              </a:rPr>
              <a:t>Monetarists’ Long Run Phillips Curve and the NAIRU plus the birth of the ‘New </a:t>
            </a:r>
            <a:r>
              <a:rPr lang="en-GB" altLang="en-US" sz="2400" dirty="0" err="1" smtClean="0">
                <a:solidFill>
                  <a:schemeClr val="accent2"/>
                </a:solidFill>
              </a:rPr>
              <a:t>Classicals</a:t>
            </a:r>
            <a:r>
              <a:rPr lang="en-GB" altLang="en-US" sz="2400" dirty="0" smtClean="0">
                <a:solidFill>
                  <a:schemeClr val="accent2"/>
                </a:solidFill>
              </a:rPr>
              <a:t>’ and Rational Expectations</a:t>
            </a:r>
            <a:endParaRPr lang="en-GB" altLang="en-US" sz="2400" dirty="0">
              <a:solidFill>
                <a:schemeClr val="accent2"/>
              </a:solidFill>
            </a:endParaRPr>
          </a:p>
          <a:p>
            <a:pPr eaLnBrk="1" hangingPunct="1">
              <a:spcBef>
                <a:spcPct val="0"/>
              </a:spcBef>
              <a:buFontTx/>
              <a:buNone/>
            </a:pPr>
            <a:endParaRPr lang="en-GB" altLang="en-US" sz="900" dirty="0">
              <a:solidFill>
                <a:schemeClr val="accent2"/>
              </a:solidFill>
            </a:endParaRPr>
          </a:p>
          <a:p>
            <a:pPr eaLnBrk="1" hangingPunct="1">
              <a:spcBef>
                <a:spcPct val="0"/>
              </a:spcBef>
              <a:buFontTx/>
              <a:buAutoNum type="alphaLcParenBoth"/>
            </a:pPr>
            <a:r>
              <a:rPr lang="en-GB" altLang="en-US" sz="1800" dirty="0">
                <a:solidFill>
                  <a:schemeClr val="tx2"/>
                </a:solidFill>
              </a:rPr>
              <a:t> The </a:t>
            </a:r>
            <a:r>
              <a:rPr lang="en-GB" altLang="en-US" sz="1800" dirty="0" smtClean="0">
                <a:solidFill>
                  <a:schemeClr val="tx2"/>
                </a:solidFill>
              </a:rPr>
              <a:t>NRU (Natural Rate of Unemployment) or NAIRU (Non-Accelerating Inflation Rate of Unemployment)</a:t>
            </a:r>
            <a:endParaRPr lang="en-GB" altLang="en-US" sz="1800" dirty="0">
              <a:solidFill>
                <a:schemeClr val="tx2"/>
              </a:solidFill>
            </a:endParaRPr>
          </a:p>
          <a:p>
            <a:pPr eaLnBrk="1" hangingPunct="1">
              <a:spcBef>
                <a:spcPct val="0"/>
              </a:spcBef>
              <a:buFontTx/>
              <a:buNone/>
            </a:pPr>
            <a:r>
              <a:rPr lang="en-GB" altLang="en-US" sz="1400" dirty="0">
                <a:solidFill>
                  <a:schemeClr val="tx2"/>
                </a:solidFill>
              </a:rPr>
              <a:t>So Freidman developed the idea of a point where demand side policies would no longer work and rather than reducing unemployment, they would just cause </a:t>
            </a:r>
            <a:r>
              <a:rPr lang="en-GB" altLang="en-US" sz="1400" dirty="0" smtClean="0">
                <a:solidFill>
                  <a:schemeClr val="tx2"/>
                </a:solidFill>
              </a:rPr>
              <a:t>inflation in the long run.  </a:t>
            </a:r>
            <a:r>
              <a:rPr lang="en-GB" altLang="en-US" sz="1400" dirty="0">
                <a:solidFill>
                  <a:schemeClr val="tx2"/>
                </a:solidFill>
              </a:rPr>
              <a:t>All unemployment at this point was considered to be voluntary – i.e. people are choosing not to work.</a:t>
            </a:r>
          </a:p>
          <a:p>
            <a:pPr eaLnBrk="1" hangingPunct="1">
              <a:spcBef>
                <a:spcPct val="0"/>
              </a:spcBef>
              <a:buFontTx/>
              <a:buNone/>
            </a:pPr>
            <a:endParaRPr lang="en-GB" altLang="en-US" sz="1400" dirty="0">
              <a:solidFill>
                <a:schemeClr val="tx2"/>
              </a:solidFill>
            </a:endParaRPr>
          </a:p>
          <a:p>
            <a:pPr eaLnBrk="1" hangingPunct="1">
              <a:spcBef>
                <a:spcPct val="0"/>
              </a:spcBef>
              <a:buFontTx/>
              <a:buNone/>
            </a:pPr>
            <a:r>
              <a:rPr lang="en-GB" altLang="en-US" sz="1400" dirty="0">
                <a:solidFill>
                  <a:schemeClr val="tx2"/>
                </a:solidFill>
              </a:rPr>
              <a:t>There needed to be a combination of:</a:t>
            </a:r>
          </a:p>
          <a:p>
            <a:pPr eaLnBrk="1" hangingPunct="1">
              <a:spcBef>
                <a:spcPct val="0"/>
              </a:spcBef>
              <a:buFontTx/>
              <a:buNone/>
            </a:pPr>
            <a:r>
              <a:rPr lang="en-GB" altLang="en-US" sz="1400" dirty="0">
                <a:solidFill>
                  <a:schemeClr val="tx2"/>
                </a:solidFill>
              </a:rPr>
              <a:t>(</a:t>
            </a:r>
            <a:r>
              <a:rPr lang="en-GB" altLang="en-US" sz="1400" dirty="0" err="1">
                <a:solidFill>
                  <a:schemeClr val="tx2"/>
                </a:solidFill>
              </a:rPr>
              <a:t>i</a:t>
            </a:r>
            <a:r>
              <a:rPr lang="en-GB" altLang="en-US" sz="1400" dirty="0">
                <a:solidFill>
                  <a:schemeClr val="tx2"/>
                </a:solidFill>
              </a:rPr>
              <a:t>) supply side </a:t>
            </a:r>
            <a:r>
              <a:rPr lang="en-GB" altLang="en-US" sz="1400" dirty="0" smtClean="0">
                <a:solidFill>
                  <a:schemeClr val="tx2"/>
                </a:solidFill>
              </a:rPr>
              <a:t>policies to remove Government interventions (and therefore </a:t>
            </a:r>
            <a:r>
              <a:rPr lang="en-GB" altLang="en-US" sz="1400" dirty="0">
                <a:solidFill>
                  <a:schemeClr val="tx2"/>
                </a:solidFill>
              </a:rPr>
              <a:t>reduce the NAIRU)</a:t>
            </a:r>
          </a:p>
          <a:p>
            <a:pPr eaLnBrk="1" hangingPunct="1">
              <a:spcBef>
                <a:spcPct val="0"/>
              </a:spcBef>
              <a:buFontTx/>
              <a:buNone/>
            </a:pPr>
            <a:r>
              <a:rPr lang="en-GB" altLang="en-US" sz="1400" dirty="0">
                <a:solidFill>
                  <a:schemeClr val="tx2"/>
                </a:solidFill>
              </a:rPr>
              <a:t>(ii) controlling the money supply to keep inflationary expectations under </a:t>
            </a:r>
            <a:r>
              <a:rPr lang="en-GB" altLang="en-US" sz="1400" dirty="0" smtClean="0">
                <a:solidFill>
                  <a:schemeClr val="tx2"/>
                </a:solidFill>
              </a:rPr>
              <a:t>control</a:t>
            </a:r>
            <a:endParaRPr lang="en-GB" altLang="en-US" sz="1400" dirty="0" smtClean="0">
              <a:solidFill>
                <a:schemeClr val="tx2"/>
              </a:solidFill>
            </a:endParaRPr>
          </a:p>
          <a:p>
            <a:pPr eaLnBrk="1" hangingPunct="1">
              <a:spcBef>
                <a:spcPct val="0"/>
              </a:spcBef>
              <a:buFontTx/>
              <a:buNone/>
            </a:pPr>
            <a:endParaRPr lang="en-GB" altLang="en-US" sz="1400" dirty="0">
              <a:solidFill>
                <a:schemeClr val="tx2"/>
              </a:solidFill>
            </a:endParaRPr>
          </a:p>
          <a:p>
            <a:pPr eaLnBrk="1" hangingPunct="1">
              <a:spcBef>
                <a:spcPct val="0"/>
              </a:spcBef>
              <a:buFontTx/>
              <a:buNone/>
            </a:pPr>
            <a:r>
              <a:rPr lang="en-GB" altLang="en-US" sz="1600" dirty="0" smtClean="0">
                <a:solidFill>
                  <a:schemeClr val="tx2"/>
                </a:solidFill>
              </a:rPr>
              <a:t>(b) The New </a:t>
            </a:r>
            <a:r>
              <a:rPr lang="en-GB" altLang="en-US" sz="1600" dirty="0" err="1" smtClean="0">
                <a:solidFill>
                  <a:schemeClr val="tx2"/>
                </a:solidFill>
              </a:rPr>
              <a:t>Classicals</a:t>
            </a:r>
            <a:r>
              <a:rPr lang="en-GB" altLang="en-US" sz="1600" dirty="0" smtClean="0">
                <a:solidFill>
                  <a:schemeClr val="tx2"/>
                </a:solidFill>
              </a:rPr>
              <a:t>, Money </a:t>
            </a:r>
            <a:r>
              <a:rPr lang="en-GB" altLang="en-US" sz="1600" dirty="0">
                <a:solidFill>
                  <a:schemeClr val="tx2"/>
                </a:solidFill>
              </a:rPr>
              <a:t>Illusion and Rational Expectations: </a:t>
            </a:r>
          </a:p>
          <a:p>
            <a:pPr eaLnBrk="1" hangingPunct="1">
              <a:spcBef>
                <a:spcPct val="0"/>
              </a:spcBef>
              <a:buNone/>
            </a:pPr>
            <a:r>
              <a:rPr lang="en-GB" altLang="en-US" sz="1400" dirty="0">
                <a:solidFill>
                  <a:schemeClr val="tx2"/>
                </a:solidFill>
              </a:rPr>
              <a:t>How quickly do you think people will realise they are suffering from money illusion?</a:t>
            </a:r>
            <a:r>
              <a:rPr lang="en-GB" altLang="en-US" sz="1400" dirty="0" smtClean="0">
                <a:solidFill>
                  <a:schemeClr val="tx2"/>
                </a:solidFill>
              </a:rPr>
              <a:t>?  Freidman </a:t>
            </a:r>
            <a:r>
              <a:rPr lang="en-GB" altLang="en-US" sz="1400" dirty="0">
                <a:solidFill>
                  <a:schemeClr val="tx2"/>
                </a:solidFill>
              </a:rPr>
              <a:t>took the analysis further therefore by saying People will never think they have more money then they actually do.  This is because they not only take into account historical data but other information around them (the state of the economy etc.).  They have perfect information!  HOW realistic is this</a:t>
            </a:r>
            <a:r>
              <a:rPr lang="en-GB" altLang="en-US" sz="1400" dirty="0" smtClean="0">
                <a:solidFill>
                  <a:schemeClr val="tx2"/>
                </a:solidFill>
              </a:rPr>
              <a:t>?</a:t>
            </a:r>
            <a:endParaRPr lang="en-GB" altLang="en-US" sz="1400" dirty="0">
              <a:solidFill>
                <a:schemeClr val="tx2"/>
              </a:solidFill>
            </a:endParaRPr>
          </a:p>
          <a:p>
            <a:pPr eaLnBrk="1" hangingPunct="1">
              <a:spcBef>
                <a:spcPct val="0"/>
              </a:spcBef>
              <a:buFontTx/>
              <a:buNone/>
            </a:pPr>
            <a:endParaRPr lang="en-GB" altLang="en-US" sz="1400" dirty="0">
              <a:solidFill>
                <a:schemeClr val="tx2"/>
              </a:solidFill>
            </a:endParaRPr>
          </a:p>
        </p:txBody>
      </p:sp>
      <p:pic>
        <p:nvPicPr>
          <p:cNvPr id="77828" name="Picture 6" descr="10101897A~John-Travolta-Saturday-Night-Fever-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1075"/>
            <a:ext cx="29876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849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Effect transition="in" filter="box(in)">
                                      <p:cBhvr>
                                        <p:cTn id="7" dur="500"/>
                                        <p:tgtEl>
                                          <p:spTgt spid="870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7044">
                                            <p:txEl>
                                              <p:pRg st="2" end="2"/>
                                            </p:txEl>
                                          </p:spTgt>
                                        </p:tgtEl>
                                        <p:attrNameLst>
                                          <p:attrName>style.visibility</p:attrName>
                                        </p:attrNameLst>
                                      </p:cBhvr>
                                      <p:to>
                                        <p:strVal val="visible"/>
                                      </p:to>
                                    </p:set>
                                    <p:animEffect transition="in" filter="box(in)">
                                      <p:cBhvr>
                                        <p:cTn id="12" dur="500"/>
                                        <p:tgtEl>
                                          <p:spTgt spid="8704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87044">
                                            <p:txEl>
                                              <p:pRg st="3" end="3"/>
                                            </p:txEl>
                                          </p:spTgt>
                                        </p:tgtEl>
                                        <p:attrNameLst>
                                          <p:attrName>style.visibility</p:attrName>
                                        </p:attrNameLst>
                                      </p:cBhvr>
                                      <p:to>
                                        <p:strVal val="visible"/>
                                      </p:to>
                                    </p:set>
                                    <p:animEffect transition="in" filter="box(in)">
                                      <p:cBhvr>
                                        <p:cTn id="15" dur="500"/>
                                        <p:tgtEl>
                                          <p:spTgt spid="8704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87044">
                                            <p:txEl>
                                              <p:pRg st="5" end="5"/>
                                            </p:txEl>
                                          </p:spTgt>
                                        </p:tgtEl>
                                        <p:attrNameLst>
                                          <p:attrName>style.visibility</p:attrName>
                                        </p:attrNameLst>
                                      </p:cBhvr>
                                      <p:to>
                                        <p:strVal val="visible"/>
                                      </p:to>
                                    </p:set>
                                    <p:animEffect transition="in" filter="box(in)">
                                      <p:cBhvr>
                                        <p:cTn id="20" dur="500"/>
                                        <p:tgtEl>
                                          <p:spTgt spid="87044">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87044">
                                            <p:txEl>
                                              <p:pRg st="6" end="6"/>
                                            </p:txEl>
                                          </p:spTgt>
                                        </p:tgtEl>
                                        <p:attrNameLst>
                                          <p:attrName>style.visibility</p:attrName>
                                        </p:attrNameLst>
                                      </p:cBhvr>
                                      <p:to>
                                        <p:strVal val="visible"/>
                                      </p:to>
                                    </p:set>
                                    <p:animEffect transition="in" filter="box(in)">
                                      <p:cBhvr>
                                        <p:cTn id="23" dur="500"/>
                                        <p:tgtEl>
                                          <p:spTgt spid="87044">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87044">
                                            <p:txEl>
                                              <p:pRg st="7" end="7"/>
                                            </p:txEl>
                                          </p:spTgt>
                                        </p:tgtEl>
                                        <p:attrNameLst>
                                          <p:attrName>style.visibility</p:attrName>
                                        </p:attrNameLst>
                                      </p:cBhvr>
                                      <p:to>
                                        <p:strVal val="visible"/>
                                      </p:to>
                                    </p:set>
                                    <p:animEffect transition="in" filter="box(in)">
                                      <p:cBhvr>
                                        <p:cTn id="26" dur="500"/>
                                        <p:tgtEl>
                                          <p:spTgt spid="8704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7044">
                                            <p:txEl>
                                              <p:pRg st="9" end="9"/>
                                            </p:txEl>
                                          </p:spTgt>
                                        </p:tgtEl>
                                        <p:attrNameLst>
                                          <p:attrName>style.visibility</p:attrName>
                                        </p:attrNameLst>
                                      </p:cBhvr>
                                      <p:to>
                                        <p:strVal val="visible"/>
                                      </p:to>
                                    </p:set>
                                    <p:animEffect transition="in" filter="box(in)">
                                      <p:cBhvr>
                                        <p:cTn id="31" dur="500"/>
                                        <p:tgtEl>
                                          <p:spTgt spid="87044">
                                            <p:txEl>
                                              <p:pRg st="9" end="9"/>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87044">
                                            <p:txEl>
                                              <p:pRg st="10" end="10"/>
                                            </p:txEl>
                                          </p:spTgt>
                                        </p:tgtEl>
                                        <p:attrNameLst>
                                          <p:attrName>style.visibility</p:attrName>
                                        </p:attrNameLst>
                                      </p:cBhvr>
                                      <p:to>
                                        <p:strVal val="visible"/>
                                      </p:to>
                                    </p:set>
                                    <p:animEffect transition="in" filter="box(in)">
                                      <p:cBhvr>
                                        <p:cTn id="34" dur="500"/>
                                        <p:tgtEl>
                                          <p:spTgt spid="870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smtClean="0"/>
              <a:t>fig</a:t>
            </a:r>
          </a:p>
        </p:txBody>
      </p:sp>
      <p:sp>
        <p:nvSpPr>
          <p:cNvPr id="78851" name="Rectangle 2"/>
          <p:cNvSpPr>
            <a:spLocks noChangeArrowheads="1"/>
          </p:cNvSpPr>
          <p:nvPr/>
        </p:nvSpPr>
        <p:spPr bwMode="auto">
          <a:xfrm>
            <a:off x="685800" y="838200"/>
            <a:ext cx="7689850" cy="51625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grpSp>
        <p:nvGrpSpPr>
          <p:cNvPr id="2" name="Group 3"/>
          <p:cNvGrpSpPr>
            <a:grpSpLocks/>
          </p:cNvGrpSpPr>
          <p:nvPr/>
        </p:nvGrpSpPr>
        <p:grpSpPr bwMode="auto">
          <a:xfrm>
            <a:off x="1790700" y="150813"/>
            <a:ext cx="5538788" cy="5910262"/>
            <a:chOff x="1128" y="95"/>
            <a:chExt cx="3489" cy="3723"/>
          </a:xfrm>
        </p:grpSpPr>
        <p:sp>
          <p:nvSpPr>
            <p:cNvPr id="78875" name="Arc 4"/>
            <p:cNvSpPr>
              <a:spLocks/>
            </p:cNvSpPr>
            <p:nvPr/>
          </p:nvSpPr>
          <p:spPr bwMode="auto">
            <a:xfrm>
              <a:off x="1128" y="95"/>
              <a:ext cx="3172" cy="3670"/>
            </a:xfrm>
            <a:custGeom>
              <a:avLst/>
              <a:gdLst>
                <a:gd name="T0" fmla="*/ 0 w 21320"/>
                <a:gd name="T1" fmla="*/ 1 h 21549"/>
                <a:gd name="T2" fmla="*/ 0 w 21320"/>
                <a:gd name="T3" fmla="*/ 0 h 21549"/>
                <a:gd name="T4" fmla="*/ 0 w 21320"/>
                <a:gd name="T5" fmla="*/ 0 h 21549"/>
                <a:gd name="T6" fmla="*/ 0 60000 65536"/>
                <a:gd name="T7" fmla="*/ 0 60000 65536"/>
                <a:gd name="T8" fmla="*/ 0 60000 65536"/>
                <a:gd name="T9" fmla="*/ 0 w 21320"/>
                <a:gd name="T10" fmla="*/ 0 h 21549"/>
                <a:gd name="T11" fmla="*/ 21320 w 21320"/>
                <a:gd name="T12" fmla="*/ 21549 h 21549"/>
              </a:gdLst>
              <a:ahLst/>
              <a:cxnLst>
                <a:cxn ang="T6">
                  <a:pos x="T0" y="T1"/>
                </a:cxn>
                <a:cxn ang="T7">
                  <a:pos x="T2" y="T3"/>
                </a:cxn>
                <a:cxn ang="T8">
                  <a:pos x="T4" y="T5"/>
                </a:cxn>
              </a:cxnLst>
              <a:rect l="T9" t="T10" r="T11" b="T12"/>
              <a:pathLst>
                <a:path w="21320" h="21549" fill="none" extrusionOk="0">
                  <a:moveTo>
                    <a:pt x="19835" y="21548"/>
                  </a:moveTo>
                  <a:cubicBezTo>
                    <a:pt x="9827" y="20859"/>
                    <a:pt x="1611" y="13370"/>
                    <a:pt x="0" y="3468"/>
                  </a:cubicBezTo>
                </a:path>
                <a:path w="21320" h="21549" stroke="0" extrusionOk="0">
                  <a:moveTo>
                    <a:pt x="19835" y="21548"/>
                  </a:moveTo>
                  <a:cubicBezTo>
                    <a:pt x="9827" y="20859"/>
                    <a:pt x="1611" y="13370"/>
                    <a:pt x="0" y="3468"/>
                  </a:cubicBezTo>
                  <a:lnTo>
                    <a:pt x="21320" y="0"/>
                  </a:lnTo>
                  <a:lnTo>
                    <a:pt x="19835" y="21548"/>
                  </a:lnTo>
                  <a:close/>
                </a:path>
              </a:pathLst>
            </a:custGeom>
            <a:noFill/>
            <a:ln w="381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8876" name="Rectangle 5"/>
            <p:cNvSpPr>
              <a:spLocks noChangeArrowheads="1"/>
            </p:cNvSpPr>
            <p:nvPr/>
          </p:nvSpPr>
          <p:spPr bwMode="auto">
            <a:xfrm>
              <a:off x="4030" y="3568"/>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solidFill>
                    <a:schemeClr val="accent2"/>
                  </a:solidFill>
                </a:rPr>
                <a:t>Year 2</a:t>
              </a:r>
            </a:p>
          </p:txBody>
        </p:sp>
      </p:grpSp>
      <p:graphicFrame>
        <p:nvGraphicFramePr>
          <p:cNvPr id="78853" name="Object 6"/>
          <p:cNvGraphicFramePr>
            <a:graphicFrameLocks/>
          </p:cNvGraphicFramePr>
          <p:nvPr/>
        </p:nvGraphicFramePr>
        <p:xfrm>
          <a:off x="165100" y="500063"/>
          <a:ext cx="8361363" cy="6181725"/>
        </p:xfrm>
        <a:graphic>
          <a:graphicData uri="http://schemas.openxmlformats.org/presentationml/2006/ole">
            <mc:AlternateContent xmlns:mc="http://schemas.openxmlformats.org/markup-compatibility/2006">
              <mc:Choice xmlns:v="urn:schemas-microsoft-com:vml" Requires="v">
                <p:oleObj spid="_x0000_s1087" name="Chart" r:id="rId4" imgW="7458065" imgH="5324449" progId="MSGraph.Chart.8">
                  <p:embed followColorScheme="full"/>
                </p:oleObj>
              </mc:Choice>
              <mc:Fallback>
                <p:oleObj name="Chart" r:id="rId4" imgW="7458065" imgH="5324449" progId="MSGraph.Chart.8">
                  <p:embed followColorScheme="full"/>
                  <p:pic>
                    <p:nvPicPr>
                      <p:cNvPr id="0" name=""/>
                      <p:cNvPicPr>
                        <a:picLocks noChangeArrowheads="1"/>
                      </p:cNvPicPr>
                      <p:nvPr/>
                    </p:nvPicPr>
                    <p:blipFill>
                      <a:blip r:embed="rId5"/>
                      <a:srcRect/>
                      <a:stretch>
                        <a:fillRect/>
                      </a:stretch>
                    </p:blipFill>
                    <p:spPr bwMode="auto">
                      <a:xfrm>
                        <a:off x="165100" y="500063"/>
                        <a:ext cx="8361363"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854" name="Rectangle 7"/>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8855" name="Rectangle 8"/>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8856" name="Arc 9"/>
          <p:cNvSpPr>
            <a:spLocks/>
          </p:cNvSpPr>
          <p:nvPr/>
        </p:nvSpPr>
        <p:spPr bwMode="auto">
          <a:xfrm>
            <a:off x="1503363" y="0"/>
            <a:ext cx="4516437" cy="6505575"/>
          </a:xfrm>
          <a:custGeom>
            <a:avLst/>
            <a:gdLst>
              <a:gd name="T0" fmla="*/ 2147483647 w 21319"/>
              <a:gd name="T1" fmla="*/ 2147483647 h 21549"/>
              <a:gd name="T2" fmla="*/ 0 w 21319"/>
              <a:gd name="T3" fmla="*/ 2147483647 h 21549"/>
              <a:gd name="T4" fmla="*/ 2147483647 w 21319"/>
              <a:gd name="T5" fmla="*/ 0 h 21549"/>
              <a:gd name="T6" fmla="*/ 0 60000 65536"/>
              <a:gd name="T7" fmla="*/ 0 60000 65536"/>
              <a:gd name="T8" fmla="*/ 0 60000 65536"/>
              <a:gd name="T9" fmla="*/ 0 w 21319"/>
              <a:gd name="T10" fmla="*/ 0 h 21549"/>
              <a:gd name="T11" fmla="*/ 21319 w 21319"/>
              <a:gd name="T12" fmla="*/ 21549 h 21549"/>
            </a:gdLst>
            <a:ahLst/>
            <a:cxnLst>
              <a:cxn ang="T6">
                <a:pos x="T0" y="T1"/>
              </a:cxn>
              <a:cxn ang="T7">
                <a:pos x="T2" y="T3"/>
              </a:cxn>
              <a:cxn ang="T8">
                <a:pos x="T4" y="T5"/>
              </a:cxn>
            </a:cxnLst>
            <a:rect l="T9" t="T10" r="T11" b="T12"/>
            <a:pathLst>
              <a:path w="21319" h="21549" fill="none" extrusionOk="0">
                <a:moveTo>
                  <a:pt x="19835" y="21548"/>
                </a:moveTo>
                <a:cubicBezTo>
                  <a:pt x="9827" y="20859"/>
                  <a:pt x="1611" y="13371"/>
                  <a:pt x="-1" y="3470"/>
                </a:cubicBezTo>
              </a:path>
              <a:path w="21319" h="21549" stroke="0" extrusionOk="0">
                <a:moveTo>
                  <a:pt x="19835" y="21548"/>
                </a:moveTo>
                <a:cubicBezTo>
                  <a:pt x="9827" y="20859"/>
                  <a:pt x="1611" y="13371"/>
                  <a:pt x="-1" y="3470"/>
                </a:cubicBezTo>
                <a:lnTo>
                  <a:pt x="21319" y="0"/>
                </a:lnTo>
                <a:lnTo>
                  <a:pt x="19835" y="21548"/>
                </a:lnTo>
                <a:close/>
              </a:path>
            </a:pathLst>
          </a:custGeom>
          <a:noFill/>
          <a:ln w="381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8857" name="Rectangle 10"/>
          <p:cNvSpPr>
            <a:spLocks noChangeArrowheads="1"/>
          </p:cNvSpPr>
          <p:nvPr/>
        </p:nvSpPr>
        <p:spPr bwMode="auto">
          <a:xfrm>
            <a:off x="63500" y="258763"/>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800" i="1"/>
              <a:t>P</a:t>
            </a:r>
            <a:r>
              <a:rPr lang="en-GB" altLang="en-US" sz="1600" i="1"/>
              <a:t> </a:t>
            </a:r>
            <a:r>
              <a:rPr lang="en-GB" altLang="en-US" sz="1800"/>
              <a:t>(%)</a:t>
            </a:r>
          </a:p>
        </p:txBody>
      </p:sp>
      <p:sp>
        <p:nvSpPr>
          <p:cNvPr id="78858" name="Rectangle 11"/>
          <p:cNvSpPr>
            <a:spLocks noChangeArrowheads="1"/>
          </p:cNvSpPr>
          <p:nvPr/>
        </p:nvSpPr>
        <p:spPr bwMode="auto">
          <a:xfrm>
            <a:off x="160338" y="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t>.</a:t>
            </a:r>
          </a:p>
        </p:txBody>
      </p:sp>
      <p:sp>
        <p:nvSpPr>
          <p:cNvPr id="78859" name="Rectangle 12"/>
          <p:cNvSpPr>
            <a:spLocks noChangeArrowheads="1"/>
          </p:cNvSpPr>
          <p:nvPr/>
        </p:nvSpPr>
        <p:spPr bwMode="auto">
          <a:xfrm>
            <a:off x="7761288" y="60372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800" i="1"/>
              <a:t>U</a:t>
            </a:r>
            <a:r>
              <a:rPr lang="en-GB" altLang="en-US" sz="1600" i="1"/>
              <a:t> </a:t>
            </a:r>
            <a:r>
              <a:rPr lang="en-GB" altLang="en-US" sz="1800"/>
              <a:t>(%)</a:t>
            </a:r>
          </a:p>
        </p:txBody>
      </p:sp>
      <p:sp>
        <p:nvSpPr>
          <p:cNvPr id="105485" name="Line 13"/>
          <p:cNvSpPr>
            <a:spLocks noChangeShapeType="1"/>
          </p:cNvSpPr>
          <p:nvPr/>
        </p:nvSpPr>
        <p:spPr bwMode="auto">
          <a:xfrm flipV="1">
            <a:off x="4241800" y="1047750"/>
            <a:ext cx="0" cy="4964113"/>
          </a:xfrm>
          <a:prstGeom prst="line">
            <a:avLst/>
          </a:prstGeom>
          <a:noFill/>
          <a:ln w="25400">
            <a:solidFill>
              <a:schemeClr val="hlink"/>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5486" name="Line 14"/>
          <p:cNvSpPr>
            <a:spLocks noChangeShapeType="1"/>
          </p:cNvSpPr>
          <p:nvPr/>
        </p:nvSpPr>
        <p:spPr bwMode="auto">
          <a:xfrm flipH="1" flipV="1">
            <a:off x="3454400" y="5518150"/>
            <a:ext cx="660400" cy="493713"/>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105487" name="Line 15"/>
          <p:cNvSpPr>
            <a:spLocks noChangeShapeType="1"/>
          </p:cNvSpPr>
          <p:nvPr/>
        </p:nvSpPr>
        <p:spPr bwMode="auto">
          <a:xfrm flipH="1" flipV="1">
            <a:off x="3089275" y="4198938"/>
            <a:ext cx="309563" cy="1008062"/>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78863" name="Rectangle 16"/>
          <p:cNvSpPr>
            <a:spLocks noChangeArrowheads="1"/>
          </p:cNvSpPr>
          <p:nvPr/>
        </p:nvSpPr>
        <p:spPr bwMode="auto">
          <a:xfrm>
            <a:off x="4037013" y="6148388"/>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U</a:t>
            </a:r>
            <a:r>
              <a:rPr lang="en-GB" altLang="en-US" sz="1800" baseline="-25000"/>
              <a:t>n</a:t>
            </a:r>
          </a:p>
        </p:txBody>
      </p:sp>
      <p:grpSp>
        <p:nvGrpSpPr>
          <p:cNvPr id="3" name="Group 17"/>
          <p:cNvGrpSpPr>
            <a:grpSpLocks/>
          </p:cNvGrpSpPr>
          <p:nvPr/>
        </p:nvGrpSpPr>
        <p:grpSpPr bwMode="auto">
          <a:xfrm>
            <a:off x="3970338" y="5535613"/>
            <a:ext cx="325437" cy="512762"/>
            <a:chOff x="2501" y="3487"/>
            <a:chExt cx="205" cy="323"/>
          </a:xfrm>
        </p:grpSpPr>
        <p:sp>
          <p:nvSpPr>
            <p:cNvPr id="78873" name="Oval 18"/>
            <p:cNvSpPr>
              <a:spLocks noChangeArrowheads="1"/>
            </p:cNvSpPr>
            <p:nvPr/>
          </p:nvSpPr>
          <p:spPr bwMode="auto">
            <a:xfrm>
              <a:off x="2632" y="3745"/>
              <a:ext cx="65" cy="65"/>
            </a:xfrm>
            <a:prstGeom prst="ellipse">
              <a:avLst/>
            </a:prstGeom>
            <a:solidFill>
              <a:srgbClr val="CC99FF"/>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8874" name="Rectangle 19"/>
            <p:cNvSpPr>
              <a:spLocks noChangeArrowheads="1"/>
            </p:cNvSpPr>
            <p:nvPr/>
          </p:nvSpPr>
          <p:spPr bwMode="auto">
            <a:xfrm>
              <a:off x="2501" y="3487"/>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a</a:t>
              </a:r>
            </a:p>
          </p:txBody>
        </p:sp>
      </p:grpSp>
      <p:grpSp>
        <p:nvGrpSpPr>
          <p:cNvPr id="4" name="Group 20"/>
          <p:cNvGrpSpPr>
            <a:grpSpLocks/>
          </p:cNvGrpSpPr>
          <p:nvPr/>
        </p:nvGrpSpPr>
        <p:grpSpPr bwMode="auto">
          <a:xfrm>
            <a:off x="3090863" y="5207000"/>
            <a:ext cx="415925" cy="396875"/>
            <a:chOff x="1947" y="3280"/>
            <a:chExt cx="262" cy="250"/>
          </a:xfrm>
        </p:grpSpPr>
        <p:sp>
          <p:nvSpPr>
            <p:cNvPr id="78871" name="Oval 21"/>
            <p:cNvSpPr>
              <a:spLocks noChangeArrowheads="1"/>
            </p:cNvSpPr>
            <p:nvPr/>
          </p:nvSpPr>
          <p:spPr bwMode="auto">
            <a:xfrm>
              <a:off x="2144" y="3365"/>
              <a:ext cx="65" cy="65"/>
            </a:xfrm>
            <a:prstGeom prst="ellipse">
              <a:avLst/>
            </a:prstGeom>
            <a:solidFill>
              <a:srgbClr val="66CCFF"/>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8872" name="Rectangle 22"/>
            <p:cNvSpPr>
              <a:spLocks noChangeArrowheads="1"/>
            </p:cNvSpPr>
            <p:nvPr/>
          </p:nvSpPr>
          <p:spPr bwMode="auto">
            <a:xfrm>
              <a:off x="1947" y="3280"/>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b</a:t>
              </a:r>
            </a:p>
          </p:txBody>
        </p:sp>
      </p:grpSp>
      <p:grpSp>
        <p:nvGrpSpPr>
          <p:cNvPr id="5" name="Group 23"/>
          <p:cNvGrpSpPr>
            <a:grpSpLocks/>
          </p:cNvGrpSpPr>
          <p:nvPr/>
        </p:nvGrpSpPr>
        <p:grpSpPr bwMode="auto">
          <a:xfrm>
            <a:off x="2732088" y="3905250"/>
            <a:ext cx="384175" cy="396875"/>
            <a:chOff x="1721" y="2460"/>
            <a:chExt cx="242" cy="250"/>
          </a:xfrm>
        </p:grpSpPr>
        <p:sp>
          <p:nvSpPr>
            <p:cNvPr id="78869" name="Oval 24"/>
            <p:cNvSpPr>
              <a:spLocks noChangeArrowheads="1"/>
            </p:cNvSpPr>
            <p:nvPr/>
          </p:nvSpPr>
          <p:spPr bwMode="auto">
            <a:xfrm>
              <a:off x="1898" y="2551"/>
              <a:ext cx="65" cy="65"/>
            </a:xfrm>
            <a:prstGeom prst="ellipse">
              <a:avLst/>
            </a:prstGeom>
            <a:solidFill>
              <a:srgbClr val="FFCCCC"/>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8870" name="Rectangle 25"/>
            <p:cNvSpPr>
              <a:spLocks noChangeArrowheads="1"/>
            </p:cNvSpPr>
            <p:nvPr/>
          </p:nvSpPr>
          <p:spPr bwMode="auto">
            <a:xfrm>
              <a:off x="1721" y="24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c</a:t>
              </a:r>
            </a:p>
          </p:txBody>
        </p:sp>
      </p:grpSp>
      <p:sp>
        <p:nvSpPr>
          <p:cNvPr id="78867" name="Rectangle 26"/>
          <p:cNvSpPr>
            <a:spLocks noChangeArrowheads="1"/>
          </p:cNvSpPr>
          <p:nvPr/>
        </p:nvSpPr>
        <p:spPr bwMode="auto">
          <a:xfrm>
            <a:off x="6042025" y="634365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t>Year  0, 1</a:t>
            </a:r>
          </a:p>
        </p:txBody>
      </p:sp>
      <p:sp>
        <p:nvSpPr>
          <p:cNvPr id="105499" name="Rectangle 27"/>
          <p:cNvSpPr>
            <a:spLocks noGrp="1" noChangeArrowheads="1"/>
          </p:cNvSpPr>
          <p:nvPr>
            <p:ph type="title"/>
          </p:nvPr>
        </p:nvSpPr>
        <p:spPr>
          <a:xfrm>
            <a:off x="457200" y="274638"/>
            <a:ext cx="8228013" cy="1143000"/>
          </a:xfrm>
          <a:effectLst>
            <a:outerShdw blurRad="63500" dist="17961" dir="2700000" algn="ctr" rotWithShape="0">
              <a:schemeClr val="bg2"/>
            </a:outerShdw>
          </a:effectLst>
        </p:spPr>
        <p:txBody>
          <a:bodyPr lIns="92075" tIns="46038" rIns="92075" bIns="46038"/>
          <a:lstStyle/>
          <a:p>
            <a:pPr eaLnBrk="1" hangingPunct="1">
              <a:defRPr/>
            </a:pPr>
            <a:r>
              <a:rPr lang="en-GB" smtClean="0">
                <a:solidFill>
                  <a:srgbClr val="0000CC"/>
                </a:solidFill>
                <a:ea typeface="+mj-ea"/>
                <a:cs typeface="ＭＳ Ｐゴシック" charset="0"/>
              </a:rPr>
              <a:t>Clockwise Phillips loops</a:t>
            </a:r>
          </a:p>
        </p:txBody>
      </p:sp>
    </p:spTree>
    <p:extLst>
      <p:ext uri="{BB962C8B-B14F-4D97-AF65-F5344CB8AC3E}">
        <p14:creationId xmlns:p14="http://schemas.microsoft.com/office/powerpoint/2010/main" val="2861704682"/>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485"/>
                                        </p:tgtEl>
                                        <p:attrNameLst>
                                          <p:attrName>style.visibility</p:attrName>
                                        </p:attrNameLst>
                                      </p:cBhvr>
                                      <p:to>
                                        <p:strVal val="visible"/>
                                      </p:to>
                                    </p:set>
                                    <p:animEffect transition="in" filter="wipe(down)">
                                      <p:cBhvr>
                                        <p:cTn id="7" dur="500"/>
                                        <p:tgtEl>
                                          <p:spTgt spid="105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5486"/>
                                        </p:tgtEl>
                                        <p:attrNameLst>
                                          <p:attrName>style.visibility</p:attrName>
                                        </p:attrNameLst>
                                      </p:cBhvr>
                                      <p:to>
                                        <p:strVal val="visible"/>
                                      </p:to>
                                    </p:set>
                                    <p:animEffect transition="in" filter="wipe(right)">
                                      <p:cBhvr>
                                        <p:cTn id="20" dur="500"/>
                                        <p:tgtEl>
                                          <p:spTgt spid="1054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5487"/>
                                        </p:tgtEl>
                                        <p:attrNameLst>
                                          <p:attrName>style.visibility</p:attrName>
                                        </p:attrNameLst>
                                      </p:cBhvr>
                                      <p:to>
                                        <p:strVal val="visible"/>
                                      </p:to>
                                    </p:set>
                                    <p:animEffect transition="in" filter="wipe(down)">
                                      <p:cBhvr>
                                        <p:cTn id="38" dur="500"/>
                                        <p:tgtEl>
                                          <p:spTgt spid="1054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5" grpId="0" animBg="1"/>
      <p:bldP spid="105486" grpId="0" animBg="1"/>
      <p:bldP spid="1054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Key Issues to do with the Labour Market?</a:t>
            </a:r>
            <a:endParaRPr lang="en-GB" sz="3600" b="1" dirty="0"/>
          </a:p>
        </p:txBody>
      </p:sp>
      <p:sp>
        <p:nvSpPr>
          <p:cNvPr id="3" name="Content Placeholder 2"/>
          <p:cNvSpPr>
            <a:spLocks noGrp="1"/>
          </p:cNvSpPr>
          <p:nvPr>
            <p:ph idx="1"/>
          </p:nvPr>
        </p:nvSpPr>
        <p:spPr>
          <a:xfrm>
            <a:off x="323528" y="1417234"/>
            <a:ext cx="8229600" cy="5108110"/>
          </a:xfrm>
        </p:spPr>
        <p:txBody>
          <a:bodyPr/>
          <a:lstStyle/>
          <a:p>
            <a:pPr lvl="0">
              <a:buFont typeface="+mj-lt"/>
              <a:buAutoNum type="arabicPeriod"/>
            </a:pPr>
            <a:r>
              <a:rPr lang="en-GB" sz="1800" b="1" dirty="0" smtClean="0"/>
              <a:t>‘THE GREAT RECESSION, DELAYED RECOVERY AND PRODUCTIVITY PUZZLE 2008-2017</a:t>
            </a:r>
            <a:endParaRPr lang="en-GB" sz="1800" dirty="0"/>
          </a:p>
          <a:p>
            <a:pPr lvl="1"/>
            <a:r>
              <a:rPr lang="en-GB" sz="1600" b="1" dirty="0" smtClean="0"/>
              <a:t>Spike in unemployment, delayed recovery and increase in poverty.  Real wages falling due to low productivity gains.</a:t>
            </a:r>
            <a:endParaRPr lang="en-GB" sz="1600" dirty="0"/>
          </a:p>
          <a:p>
            <a:pPr lvl="0">
              <a:buFont typeface="+mj-lt"/>
              <a:buAutoNum type="arabicPeriod"/>
            </a:pPr>
            <a:r>
              <a:rPr lang="en-GB" sz="1800" b="1" dirty="0"/>
              <a:t>“POOR QUALITY” EMPLOYMENT: </a:t>
            </a:r>
            <a:endParaRPr lang="en-GB" sz="1800" dirty="0"/>
          </a:p>
          <a:p>
            <a:pPr lvl="1"/>
            <a:r>
              <a:rPr lang="en-GB" sz="1600" b="1" dirty="0" smtClean="0"/>
              <a:t>Zero contract hours, forced part-time work, ‘</a:t>
            </a:r>
            <a:r>
              <a:rPr lang="en-GB" sz="1600" b="1" dirty="0" err="1" smtClean="0"/>
              <a:t>McJobs</a:t>
            </a:r>
            <a:r>
              <a:rPr lang="en-GB" sz="1600" b="1" dirty="0" smtClean="0"/>
              <a:t>’ and longer hours for self-employed?</a:t>
            </a:r>
            <a:endParaRPr lang="en-GB" sz="1600" dirty="0"/>
          </a:p>
          <a:p>
            <a:pPr lvl="0">
              <a:buFont typeface="+mj-lt"/>
              <a:buAutoNum type="arabicPeriod"/>
            </a:pPr>
            <a:r>
              <a:rPr lang="en-GB" sz="1800" b="1" dirty="0"/>
              <a:t>LONG TERM UNEMPLOYMENT:  </a:t>
            </a:r>
            <a:endParaRPr lang="en-GB" sz="1800" dirty="0"/>
          </a:p>
          <a:p>
            <a:pPr lvl="1"/>
            <a:r>
              <a:rPr lang="en-GB" sz="1600" b="1" dirty="0" smtClean="0"/>
              <a:t>STRUCTURAL: impact of Globalisation and increase in technology (computers and AI?)</a:t>
            </a:r>
            <a:endParaRPr lang="en-GB" sz="1600" dirty="0"/>
          </a:p>
          <a:p>
            <a:pPr lvl="1"/>
            <a:r>
              <a:rPr lang="en-GB" sz="1600" b="1" dirty="0" smtClean="0"/>
              <a:t>IMMIGRATION: some argue this caused ‘BREXIT’, increased numbers from Eastern Europe for low paid and ‘trade jobs’.</a:t>
            </a:r>
          </a:p>
          <a:p>
            <a:pPr lvl="1"/>
            <a:r>
              <a:rPr lang="en-GB" sz="1600" b="1" dirty="0" smtClean="0"/>
              <a:t>WELFARE </a:t>
            </a:r>
            <a:r>
              <a:rPr lang="en-GB" sz="1600" b="1" dirty="0"/>
              <a:t>DEPENDENCY: Are more people are switching from unemployment benefits to incapacity </a:t>
            </a:r>
            <a:r>
              <a:rPr lang="en-GB" sz="1600" b="1" dirty="0" smtClean="0"/>
              <a:t>benefits</a:t>
            </a:r>
            <a:endParaRPr lang="en-GB" sz="1600" dirty="0"/>
          </a:p>
          <a:p>
            <a:pPr lvl="1"/>
            <a:r>
              <a:rPr lang="en-GB" sz="1600" b="1" dirty="0"/>
              <a:t>NEET: Unemployment among the youth of the country is very worrying </a:t>
            </a:r>
            <a:endParaRPr lang="en-GB" sz="1600" b="1" dirty="0" smtClean="0"/>
          </a:p>
          <a:p>
            <a:pPr lvl="0">
              <a:buFont typeface="+mj-lt"/>
              <a:buAutoNum type="arabicPeriod"/>
            </a:pPr>
            <a:r>
              <a:rPr lang="en-GB" sz="1800" b="1" dirty="0" smtClean="0"/>
              <a:t>DECREASING </a:t>
            </a:r>
            <a:r>
              <a:rPr lang="en-GB" sz="1800" b="1" dirty="0"/>
              <a:t>WORKFORCE:</a:t>
            </a:r>
            <a:endParaRPr lang="en-GB" sz="1800" dirty="0"/>
          </a:p>
          <a:p>
            <a:pPr lvl="1"/>
            <a:r>
              <a:rPr lang="en-GB" sz="1600" b="1" dirty="0" smtClean="0"/>
              <a:t>A </a:t>
            </a:r>
            <a:r>
              <a:rPr lang="en-GB" sz="1600" b="1" dirty="0"/>
              <a:t>fall in the economically active in the future due to an ageing population</a:t>
            </a:r>
            <a:endParaRPr lang="en-GB" sz="1600" dirty="0"/>
          </a:p>
          <a:p>
            <a:pPr lvl="1"/>
            <a:r>
              <a:rPr lang="en-GB" sz="1600" b="1" dirty="0" smtClean="0"/>
              <a:t>BREXIT - leading to less economic immigration?</a:t>
            </a:r>
            <a:endParaRPr lang="en-GB" sz="1600" dirty="0"/>
          </a:p>
        </p:txBody>
      </p:sp>
    </p:spTree>
    <p:extLst>
      <p:ext uri="{BB962C8B-B14F-4D97-AF65-F5344CB8AC3E}">
        <p14:creationId xmlns:p14="http://schemas.microsoft.com/office/powerpoint/2010/main" val="3801883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smtClean="0"/>
              <a:t>fig</a:t>
            </a:r>
          </a:p>
        </p:txBody>
      </p:sp>
      <p:sp>
        <p:nvSpPr>
          <p:cNvPr id="79875" name="Rectangle 2"/>
          <p:cNvSpPr>
            <a:spLocks noChangeArrowheads="1"/>
          </p:cNvSpPr>
          <p:nvPr/>
        </p:nvSpPr>
        <p:spPr bwMode="auto">
          <a:xfrm>
            <a:off x="685800" y="838200"/>
            <a:ext cx="7689850" cy="51625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grpSp>
        <p:nvGrpSpPr>
          <p:cNvPr id="2" name="Group 3"/>
          <p:cNvGrpSpPr>
            <a:grpSpLocks/>
          </p:cNvGrpSpPr>
          <p:nvPr/>
        </p:nvGrpSpPr>
        <p:grpSpPr bwMode="auto">
          <a:xfrm>
            <a:off x="3398838" y="168275"/>
            <a:ext cx="5549900" cy="3694113"/>
            <a:chOff x="2141" y="106"/>
            <a:chExt cx="3496" cy="2327"/>
          </a:xfrm>
        </p:grpSpPr>
        <p:sp>
          <p:nvSpPr>
            <p:cNvPr id="79915" name="Arc 4"/>
            <p:cNvSpPr>
              <a:spLocks/>
            </p:cNvSpPr>
            <p:nvPr/>
          </p:nvSpPr>
          <p:spPr bwMode="auto">
            <a:xfrm>
              <a:off x="2141" y="106"/>
              <a:ext cx="3496" cy="2201"/>
            </a:xfrm>
            <a:custGeom>
              <a:avLst/>
              <a:gdLst>
                <a:gd name="T0" fmla="*/ 0 w 21239"/>
                <a:gd name="T1" fmla="*/ 0 h 20467"/>
                <a:gd name="T2" fmla="*/ 0 w 21239"/>
                <a:gd name="T3" fmla="*/ 0 h 20467"/>
                <a:gd name="T4" fmla="*/ 0 w 21239"/>
                <a:gd name="T5" fmla="*/ 0 h 20467"/>
                <a:gd name="T6" fmla="*/ 0 60000 65536"/>
                <a:gd name="T7" fmla="*/ 0 60000 65536"/>
                <a:gd name="T8" fmla="*/ 0 60000 65536"/>
                <a:gd name="T9" fmla="*/ 0 w 21239"/>
                <a:gd name="T10" fmla="*/ 0 h 20467"/>
                <a:gd name="T11" fmla="*/ 21239 w 21239"/>
                <a:gd name="T12" fmla="*/ 20467 h 20467"/>
              </a:gdLst>
              <a:ahLst/>
              <a:cxnLst>
                <a:cxn ang="T6">
                  <a:pos x="T0" y="T1"/>
                </a:cxn>
                <a:cxn ang="T7">
                  <a:pos x="T2" y="T3"/>
                </a:cxn>
                <a:cxn ang="T8">
                  <a:pos x="T4" y="T5"/>
                </a:cxn>
              </a:cxnLst>
              <a:rect l="T9" t="T10" r="T11" b="T12"/>
              <a:pathLst>
                <a:path w="21239" h="20467" fill="none" extrusionOk="0">
                  <a:moveTo>
                    <a:pt x="14335" y="20467"/>
                  </a:moveTo>
                  <a:cubicBezTo>
                    <a:pt x="6912" y="17963"/>
                    <a:pt x="1426" y="11636"/>
                    <a:pt x="0" y="3932"/>
                  </a:cubicBezTo>
                </a:path>
                <a:path w="21239" h="20467" stroke="0" extrusionOk="0">
                  <a:moveTo>
                    <a:pt x="14335" y="20467"/>
                  </a:moveTo>
                  <a:cubicBezTo>
                    <a:pt x="6912" y="17963"/>
                    <a:pt x="1426" y="11636"/>
                    <a:pt x="0" y="3932"/>
                  </a:cubicBezTo>
                  <a:lnTo>
                    <a:pt x="21239" y="0"/>
                  </a:lnTo>
                  <a:lnTo>
                    <a:pt x="14335" y="20467"/>
                  </a:lnTo>
                  <a:close/>
                </a:path>
              </a:pathLst>
            </a:custGeom>
            <a:noFill/>
            <a:ln w="381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9916" name="Rectangle 5"/>
            <p:cNvSpPr>
              <a:spLocks noChangeArrowheads="1"/>
            </p:cNvSpPr>
            <p:nvPr/>
          </p:nvSpPr>
          <p:spPr bwMode="auto">
            <a:xfrm>
              <a:off x="4507" y="2183"/>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2000">
                  <a:solidFill>
                    <a:schemeClr val="accent1"/>
                  </a:solidFill>
                </a:rPr>
                <a:t>Year 5</a:t>
              </a:r>
            </a:p>
          </p:txBody>
        </p:sp>
      </p:grpSp>
      <p:grpSp>
        <p:nvGrpSpPr>
          <p:cNvPr id="3" name="Group 6"/>
          <p:cNvGrpSpPr>
            <a:grpSpLocks/>
          </p:cNvGrpSpPr>
          <p:nvPr/>
        </p:nvGrpSpPr>
        <p:grpSpPr bwMode="auto">
          <a:xfrm>
            <a:off x="2643188" y="0"/>
            <a:ext cx="5922962" cy="4540250"/>
            <a:chOff x="1665" y="0"/>
            <a:chExt cx="3731" cy="2860"/>
          </a:xfrm>
        </p:grpSpPr>
        <p:sp>
          <p:nvSpPr>
            <p:cNvPr id="79913" name="Arc 7"/>
            <p:cNvSpPr>
              <a:spLocks/>
            </p:cNvSpPr>
            <p:nvPr/>
          </p:nvSpPr>
          <p:spPr bwMode="auto">
            <a:xfrm>
              <a:off x="1665" y="0"/>
              <a:ext cx="3731" cy="2742"/>
            </a:xfrm>
            <a:custGeom>
              <a:avLst/>
              <a:gdLst>
                <a:gd name="T0" fmla="*/ 1 w 21162"/>
                <a:gd name="T1" fmla="*/ 0 h 20923"/>
                <a:gd name="T2" fmla="*/ 0 w 21162"/>
                <a:gd name="T3" fmla="*/ 0 h 20923"/>
                <a:gd name="T4" fmla="*/ 1 w 21162"/>
                <a:gd name="T5" fmla="*/ 0 h 20923"/>
                <a:gd name="T6" fmla="*/ 0 60000 65536"/>
                <a:gd name="T7" fmla="*/ 0 60000 65536"/>
                <a:gd name="T8" fmla="*/ 0 60000 65536"/>
                <a:gd name="T9" fmla="*/ 0 w 21162"/>
                <a:gd name="T10" fmla="*/ 0 h 20923"/>
                <a:gd name="T11" fmla="*/ 21162 w 21162"/>
                <a:gd name="T12" fmla="*/ 20923 h 20923"/>
              </a:gdLst>
              <a:ahLst/>
              <a:cxnLst>
                <a:cxn ang="T6">
                  <a:pos x="T0" y="T1"/>
                </a:cxn>
                <a:cxn ang="T7">
                  <a:pos x="T2" y="T3"/>
                </a:cxn>
                <a:cxn ang="T8">
                  <a:pos x="T4" y="T5"/>
                </a:cxn>
              </a:cxnLst>
              <a:rect l="T9" t="T10" r="T11" b="T12"/>
              <a:pathLst>
                <a:path w="21162" h="20923" fill="none" extrusionOk="0">
                  <a:moveTo>
                    <a:pt x="15796" y="20922"/>
                  </a:moveTo>
                  <a:cubicBezTo>
                    <a:pt x="7788" y="18869"/>
                    <a:pt x="1655" y="12425"/>
                    <a:pt x="-1" y="4326"/>
                  </a:cubicBezTo>
                </a:path>
                <a:path w="21162" h="20923" stroke="0" extrusionOk="0">
                  <a:moveTo>
                    <a:pt x="15796" y="20922"/>
                  </a:moveTo>
                  <a:cubicBezTo>
                    <a:pt x="7788" y="18869"/>
                    <a:pt x="1655" y="12425"/>
                    <a:pt x="-1" y="4326"/>
                  </a:cubicBezTo>
                  <a:lnTo>
                    <a:pt x="21162" y="0"/>
                  </a:lnTo>
                  <a:lnTo>
                    <a:pt x="15796" y="20922"/>
                  </a:lnTo>
                  <a:close/>
                </a:path>
              </a:pathLst>
            </a:custGeom>
            <a:noFill/>
            <a:ln w="38100" cap="rnd">
              <a:solidFill>
                <a:srgbClr val="CC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9914" name="Rectangle 8"/>
            <p:cNvSpPr>
              <a:spLocks noChangeArrowheads="1"/>
            </p:cNvSpPr>
            <p:nvPr/>
          </p:nvSpPr>
          <p:spPr bwMode="auto">
            <a:xfrm>
              <a:off x="4462" y="2610"/>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2000">
                  <a:solidFill>
                    <a:srgbClr val="CC0099"/>
                  </a:solidFill>
                </a:rPr>
                <a:t>Year 4</a:t>
              </a:r>
            </a:p>
          </p:txBody>
        </p:sp>
      </p:grpSp>
      <p:graphicFrame>
        <p:nvGraphicFramePr>
          <p:cNvPr id="79878" name="Object 9"/>
          <p:cNvGraphicFramePr>
            <a:graphicFrameLocks/>
          </p:cNvGraphicFramePr>
          <p:nvPr/>
        </p:nvGraphicFramePr>
        <p:xfrm>
          <a:off x="165100" y="500063"/>
          <a:ext cx="8361363" cy="6181725"/>
        </p:xfrm>
        <a:graphic>
          <a:graphicData uri="http://schemas.openxmlformats.org/presentationml/2006/ole">
            <mc:AlternateContent xmlns:mc="http://schemas.openxmlformats.org/markup-compatibility/2006">
              <mc:Choice xmlns:v="urn:schemas-microsoft-com:vml" Requires="v">
                <p:oleObj spid="_x0000_s44095" name="Chart" r:id="rId4" imgW="7458065" imgH="5324449" progId="MSGraph.Chart.8">
                  <p:embed followColorScheme="full"/>
                </p:oleObj>
              </mc:Choice>
              <mc:Fallback>
                <p:oleObj name="Chart" r:id="rId4" imgW="7458065" imgH="5324449" progId="MSGraph.Chart.8">
                  <p:embed followColorScheme="full"/>
                  <p:pic>
                    <p:nvPicPr>
                      <p:cNvPr id="0" name=""/>
                      <p:cNvPicPr>
                        <a:picLocks noChangeArrowheads="1"/>
                      </p:cNvPicPr>
                      <p:nvPr/>
                    </p:nvPicPr>
                    <p:blipFill>
                      <a:blip r:embed="rId5"/>
                      <a:srcRect/>
                      <a:stretch>
                        <a:fillRect/>
                      </a:stretch>
                    </p:blipFill>
                    <p:spPr bwMode="auto">
                      <a:xfrm>
                        <a:off x="165100" y="500063"/>
                        <a:ext cx="8361363"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879" name="Rectangle 1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880" name="Rectangle 1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881" name="Arc 12"/>
          <p:cNvSpPr>
            <a:spLocks/>
          </p:cNvSpPr>
          <p:nvPr/>
        </p:nvSpPr>
        <p:spPr bwMode="auto">
          <a:xfrm>
            <a:off x="1503363" y="0"/>
            <a:ext cx="4516437" cy="6505575"/>
          </a:xfrm>
          <a:custGeom>
            <a:avLst/>
            <a:gdLst>
              <a:gd name="T0" fmla="*/ 2147483647 w 21319"/>
              <a:gd name="T1" fmla="*/ 2147483647 h 21549"/>
              <a:gd name="T2" fmla="*/ 0 w 21319"/>
              <a:gd name="T3" fmla="*/ 2147483647 h 21549"/>
              <a:gd name="T4" fmla="*/ 2147483647 w 21319"/>
              <a:gd name="T5" fmla="*/ 0 h 21549"/>
              <a:gd name="T6" fmla="*/ 0 60000 65536"/>
              <a:gd name="T7" fmla="*/ 0 60000 65536"/>
              <a:gd name="T8" fmla="*/ 0 60000 65536"/>
              <a:gd name="T9" fmla="*/ 0 w 21319"/>
              <a:gd name="T10" fmla="*/ 0 h 21549"/>
              <a:gd name="T11" fmla="*/ 21319 w 21319"/>
              <a:gd name="T12" fmla="*/ 21549 h 21549"/>
            </a:gdLst>
            <a:ahLst/>
            <a:cxnLst>
              <a:cxn ang="T6">
                <a:pos x="T0" y="T1"/>
              </a:cxn>
              <a:cxn ang="T7">
                <a:pos x="T2" y="T3"/>
              </a:cxn>
              <a:cxn ang="T8">
                <a:pos x="T4" y="T5"/>
              </a:cxn>
            </a:cxnLst>
            <a:rect l="T9" t="T10" r="T11" b="T12"/>
            <a:pathLst>
              <a:path w="21319" h="21549" fill="none" extrusionOk="0">
                <a:moveTo>
                  <a:pt x="19835" y="21548"/>
                </a:moveTo>
                <a:cubicBezTo>
                  <a:pt x="9827" y="20859"/>
                  <a:pt x="1611" y="13371"/>
                  <a:pt x="-1" y="3470"/>
                </a:cubicBezTo>
              </a:path>
              <a:path w="21319" h="21549" stroke="0" extrusionOk="0">
                <a:moveTo>
                  <a:pt x="19835" y="21548"/>
                </a:moveTo>
                <a:cubicBezTo>
                  <a:pt x="9827" y="20859"/>
                  <a:pt x="1611" y="13371"/>
                  <a:pt x="-1" y="3470"/>
                </a:cubicBezTo>
                <a:lnTo>
                  <a:pt x="21319" y="0"/>
                </a:lnTo>
                <a:lnTo>
                  <a:pt x="19835" y="21548"/>
                </a:lnTo>
                <a:close/>
              </a:path>
            </a:pathLst>
          </a:custGeom>
          <a:noFill/>
          <a:ln w="381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9882" name="Rectangle 13"/>
          <p:cNvSpPr>
            <a:spLocks noChangeArrowheads="1"/>
          </p:cNvSpPr>
          <p:nvPr/>
        </p:nvSpPr>
        <p:spPr bwMode="auto">
          <a:xfrm>
            <a:off x="63500" y="258763"/>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800" i="1"/>
              <a:t>P</a:t>
            </a:r>
            <a:r>
              <a:rPr lang="en-GB" altLang="en-US" sz="1600" i="1"/>
              <a:t> </a:t>
            </a:r>
            <a:r>
              <a:rPr lang="en-GB" altLang="en-US" sz="1800"/>
              <a:t>(%)</a:t>
            </a:r>
          </a:p>
        </p:txBody>
      </p:sp>
      <p:sp>
        <p:nvSpPr>
          <p:cNvPr id="79883" name="Rectangle 14"/>
          <p:cNvSpPr>
            <a:spLocks noChangeArrowheads="1"/>
          </p:cNvSpPr>
          <p:nvPr/>
        </p:nvSpPr>
        <p:spPr bwMode="auto">
          <a:xfrm>
            <a:off x="160338" y="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t>.</a:t>
            </a:r>
          </a:p>
        </p:txBody>
      </p:sp>
      <p:sp>
        <p:nvSpPr>
          <p:cNvPr id="79884" name="Rectangle 15"/>
          <p:cNvSpPr>
            <a:spLocks noChangeArrowheads="1"/>
          </p:cNvSpPr>
          <p:nvPr/>
        </p:nvSpPr>
        <p:spPr bwMode="auto">
          <a:xfrm>
            <a:off x="7761288" y="60372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800" i="1"/>
              <a:t>U</a:t>
            </a:r>
            <a:r>
              <a:rPr lang="en-GB" altLang="en-US" sz="1600" i="1"/>
              <a:t> </a:t>
            </a:r>
            <a:r>
              <a:rPr lang="en-GB" altLang="en-US" sz="1800"/>
              <a:t>(%)</a:t>
            </a:r>
          </a:p>
        </p:txBody>
      </p:sp>
      <p:sp>
        <p:nvSpPr>
          <p:cNvPr id="79885" name="Arc 16"/>
          <p:cNvSpPr>
            <a:spLocks/>
          </p:cNvSpPr>
          <p:nvPr/>
        </p:nvSpPr>
        <p:spPr bwMode="auto">
          <a:xfrm>
            <a:off x="1790700" y="150813"/>
            <a:ext cx="5035550" cy="5826125"/>
          </a:xfrm>
          <a:custGeom>
            <a:avLst/>
            <a:gdLst>
              <a:gd name="T0" fmla="*/ 2147483647 w 21320"/>
              <a:gd name="T1" fmla="*/ 2147483647 h 21549"/>
              <a:gd name="T2" fmla="*/ 0 w 21320"/>
              <a:gd name="T3" fmla="*/ 2147483647 h 21549"/>
              <a:gd name="T4" fmla="*/ 2147483647 w 21320"/>
              <a:gd name="T5" fmla="*/ 0 h 21549"/>
              <a:gd name="T6" fmla="*/ 0 60000 65536"/>
              <a:gd name="T7" fmla="*/ 0 60000 65536"/>
              <a:gd name="T8" fmla="*/ 0 60000 65536"/>
              <a:gd name="T9" fmla="*/ 0 w 21320"/>
              <a:gd name="T10" fmla="*/ 0 h 21549"/>
              <a:gd name="T11" fmla="*/ 21320 w 21320"/>
              <a:gd name="T12" fmla="*/ 21549 h 21549"/>
            </a:gdLst>
            <a:ahLst/>
            <a:cxnLst>
              <a:cxn ang="T6">
                <a:pos x="T0" y="T1"/>
              </a:cxn>
              <a:cxn ang="T7">
                <a:pos x="T2" y="T3"/>
              </a:cxn>
              <a:cxn ang="T8">
                <a:pos x="T4" y="T5"/>
              </a:cxn>
            </a:cxnLst>
            <a:rect l="T9" t="T10" r="T11" b="T12"/>
            <a:pathLst>
              <a:path w="21320" h="21549" fill="none" extrusionOk="0">
                <a:moveTo>
                  <a:pt x="19835" y="21548"/>
                </a:moveTo>
                <a:cubicBezTo>
                  <a:pt x="9827" y="20859"/>
                  <a:pt x="1611" y="13370"/>
                  <a:pt x="0" y="3468"/>
                </a:cubicBezTo>
              </a:path>
              <a:path w="21320" h="21549" stroke="0" extrusionOk="0">
                <a:moveTo>
                  <a:pt x="19835" y="21548"/>
                </a:moveTo>
                <a:cubicBezTo>
                  <a:pt x="9827" y="20859"/>
                  <a:pt x="1611" y="13370"/>
                  <a:pt x="0" y="3468"/>
                </a:cubicBezTo>
                <a:lnTo>
                  <a:pt x="21320" y="0"/>
                </a:lnTo>
                <a:lnTo>
                  <a:pt x="19835" y="21548"/>
                </a:lnTo>
                <a:close/>
              </a:path>
            </a:pathLst>
          </a:custGeom>
          <a:noFill/>
          <a:ln w="381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9886" name="Oval 17"/>
          <p:cNvSpPr>
            <a:spLocks noChangeArrowheads="1"/>
          </p:cNvSpPr>
          <p:nvPr/>
        </p:nvSpPr>
        <p:spPr bwMode="auto">
          <a:xfrm>
            <a:off x="3403600" y="5341938"/>
            <a:ext cx="103188" cy="103187"/>
          </a:xfrm>
          <a:prstGeom prst="ellipse">
            <a:avLst/>
          </a:prstGeom>
          <a:solidFill>
            <a:srgbClr val="66CCFF"/>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887" name="Oval 18"/>
          <p:cNvSpPr>
            <a:spLocks noChangeArrowheads="1"/>
          </p:cNvSpPr>
          <p:nvPr/>
        </p:nvSpPr>
        <p:spPr bwMode="auto">
          <a:xfrm>
            <a:off x="3013075" y="4049713"/>
            <a:ext cx="103188" cy="103187"/>
          </a:xfrm>
          <a:prstGeom prst="ellipse">
            <a:avLst/>
          </a:prstGeom>
          <a:solidFill>
            <a:srgbClr val="FFCCCC"/>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888" name="Arc 19"/>
          <p:cNvSpPr>
            <a:spLocks/>
          </p:cNvSpPr>
          <p:nvPr/>
        </p:nvSpPr>
        <p:spPr bwMode="auto">
          <a:xfrm>
            <a:off x="2266950" y="130175"/>
            <a:ext cx="5297488" cy="5048250"/>
          </a:xfrm>
          <a:custGeom>
            <a:avLst/>
            <a:gdLst>
              <a:gd name="T0" fmla="*/ 2147483647 w 21320"/>
              <a:gd name="T1" fmla="*/ 2147483647 h 21415"/>
              <a:gd name="T2" fmla="*/ 0 w 21320"/>
              <a:gd name="T3" fmla="*/ 2147483647 h 21415"/>
              <a:gd name="T4" fmla="*/ 2147483647 w 21320"/>
              <a:gd name="T5" fmla="*/ 0 h 21415"/>
              <a:gd name="T6" fmla="*/ 0 60000 65536"/>
              <a:gd name="T7" fmla="*/ 0 60000 65536"/>
              <a:gd name="T8" fmla="*/ 0 60000 65536"/>
              <a:gd name="T9" fmla="*/ 0 w 21320"/>
              <a:gd name="T10" fmla="*/ 0 h 21415"/>
              <a:gd name="T11" fmla="*/ 21320 w 21320"/>
              <a:gd name="T12" fmla="*/ 21415 h 21415"/>
            </a:gdLst>
            <a:ahLst/>
            <a:cxnLst>
              <a:cxn ang="T6">
                <a:pos x="T0" y="T1"/>
              </a:cxn>
              <a:cxn ang="T7">
                <a:pos x="T2" y="T3"/>
              </a:cxn>
              <a:cxn ang="T8">
                <a:pos x="T4" y="T5"/>
              </a:cxn>
            </a:cxnLst>
            <a:rect l="T9" t="T10" r="T11" b="T12"/>
            <a:pathLst>
              <a:path w="21320" h="21415" fill="none" extrusionOk="0">
                <a:moveTo>
                  <a:pt x="18496" y="21414"/>
                </a:moveTo>
                <a:cubicBezTo>
                  <a:pt x="9046" y="20168"/>
                  <a:pt x="1530" y="12875"/>
                  <a:pt x="0" y="3467"/>
                </a:cubicBezTo>
              </a:path>
              <a:path w="21320" h="21415" stroke="0" extrusionOk="0">
                <a:moveTo>
                  <a:pt x="18496" y="21414"/>
                </a:moveTo>
                <a:cubicBezTo>
                  <a:pt x="9046" y="20168"/>
                  <a:pt x="1530" y="12875"/>
                  <a:pt x="0" y="3467"/>
                </a:cubicBezTo>
                <a:lnTo>
                  <a:pt x="21320" y="0"/>
                </a:lnTo>
                <a:lnTo>
                  <a:pt x="18496" y="21414"/>
                </a:lnTo>
                <a:close/>
              </a:path>
            </a:pathLst>
          </a:custGeom>
          <a:noFill/>
          <a:ln w="38100" cap="rnd">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9889" name="Line 20"/>
          <p:cNvSpPr>
            <a:spLocks noChangeShapeType="1"/>
          </p:cNvSpPr>
          <p:nvPr/>
        </p:nvSpPr>
        <p:spPr bwMode="auto">
          <a:xfrm flipV="1">
            <a:off x="4241800" y="1047750"/>
            <a:ext cx="0" cy="4964113"/>
          </a:xfrm>
          <a:prstGeom prst="line">
            <a:avLst/>
          </a:prstGeom>
          <a:noFill/>
          <a:ln w="25400">
            <a:solidFill>
              <a:schemeClr val="hlink"/>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79890" name="Line 21"/>
          <p:cNvSpPr>
            <a:spLocks noChangeShapeType="1"/>
          </p:cNvSpPr>
          <p:nvPr/>
        </p:nvSpPr>
        <p:spPr bwMode="auto">
          <a:xfrm flipH="1" flipV="1">
            <a:off x="3454400" y="5518150"/>
            <a:ext cx="660400" cy="493713"/>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79891" name="Line 22"/>
          <p:cNvSpPr>
            <a:spLocks noChangeShapeType="1"/>
          </p:cNvSpPr>
          <p:nvPr/>
        </p:nvSpPr>
        <p:spPr bwMode="auto">
          <a:xfrm flipH="1" flipV="1">
            <a:off x="3089275" y="4198938"/>
            <a:ext cx="309563" cy="1008062"/>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107543" name="Line 23"/>
          <p:cNvSpPr>
            <a:spLocks noChangeShapeType="1"/>
          </p:cNvSpPr>
          <p:nvPr/>
        </p:nvSpPr>
        <p:spPr bwMode="auto">
          <a:xfrm flipV="1">
            <a:off x="3052763" y="3008313"/>
            <a:ext cx="0" cy="933450"/>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107544" name="Line 24"/>
          <p:cNvSpPr>
            <a:spLocks noChangeShapeType="1"/>
          </p:cNvSpPr>
          <p:nvPr/>
        </p:nvSpPr>
        <p:spPr bwMode="auto">
          <a:xfrm flipV="1">
            <a:off x="3089275" y="2403475"/>
            <a:ext cx="255588" cy="403225"/>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79894" name="Rectangle 25"/>
          <p:cNvSpPr>
            <a:spLocks noChangeArrowheads="1"/>
          </p:cNvSpPr>
          <p:nvPr/>
        </p:nvSpPr>
        <p:spPr bwMode="auto">
          <a:xfrm>
            <a:off x="4037013" y="6148388"/>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U</a:t>
            </a:r>
            <a:r>
              <a:rPr lang="en-GB" altLang="en-US" sz="1800" baseline="-25000"/>
              <a:t>n</a:t>
            </a:r>
          </a:p>
        </p:txBody>
      </p:sp>
      <p:sp>
        <p:nvSpPr>
          <p:cNvPr id="107546" name="Line 26"/>
          <p:cNvSpPr>
            <a:spLocks noChangeShapeType="1"/>
          </p:cNvSpPr>
          <p:nvPr/>
        </p:nvSpPr>
        <p:spPr bwMode="auto">
          <a:xfrm flipV="1">
            <a:off x="3546475" y="2225675"/>
            <a:ext cx="628650" cy="85725"/>
          </a:xfrm>
          <a:prstGeom prst="line">
            <a:avLst/>
          </a:prstGeom>
          <a:noFill/>
          <a:ln w="127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79896" name="Oval 27"/>
          <p:cNvSpPr>
            <a:spLocks noChangeArrowheads="1"/>
          </p:cNvSpPr>
          <p:nvPr/>
        </p:nvSpPr>
        <p:spPr bwMode="auto">
          <a:xfrm>
            <a:off x="4178300" y="5945188"/>
            <a:ext cx="103188" cy="103187"/>
          </a:xfrm>
          <a:prstGeom prst="ellipse">
            <a:avLst/>
          </a:prstGeom>
          <a:solidFill>
            <a:srgbClr val="CC99FF"/>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897" name="Rectangle 28"/>
          <p:cNvSpPr>
            <a:spLocks noChangeArrowheads="1"/>
          </p:cNvSpPr>
          <p:nvPr/>
        </p:nvSpPr>
        <p:spPr bwMode="auto">
          <a:xfrm>
            <a:off x="3970338" y="55356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a</a:t>
            </a:r>
          </a:p>
        </p:txBody>
      </p:sp>
      <p:sp>
        <p:nvSpPr>
          <p:cNvPr id="79898" name="Rectangle 29"/>
          <p:cNvSpPr>
            <a:spLocks noChangeArrowheads="1"/>
          </p:cNvSpPr>
          <p:nvPr/>
        </p:nvSpPr>
        <p:spPr bwMode="auto">
          <a:xfrm>
            <a:off x="3090863" y="52070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b</a:t>
            </a:r>
          </a:p>
        </p:txBody>
      </p:sp>
      <p:sp>
        <p:nvSpPr>
          <p:cNvPr id="79899" name="Rectangle 30"/>
          <p:cNvSpPr>
            <a:spLocks noChangeArrowheads="1"/>
          </p:cNvSpPr>
          <p:nvPr/>
        </p:nvSpPr>
        <p:spPr bwMode="auto">
          <a:xfrm>
            <a:off x="2732088" y="39052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c</a:t>
            </a:r>
          </a:p>
        </p:txBody>
      </p:sp>
      <p:grpSp>
        <p:nvGrpSpPr>
          <p:cNvPr id="4" name="Group 31"/>
          <p:cNvGrpSpPr>
            <a:grpSpLocks/>
          </p:cNvGrpSpPr>
          <p:nvPr/>
        </p:nvGrpSpPr>
        <p:grpSpPr bwMode="auto">
          <a:xfrm>
            <a:off x="2689225" y="2770188"/>
            <a:ext cx="414338" cy="396875"/>
            <a:chOff x="1694" y="1745"/>
            <a:chExt cx="261" cy="250"/>
          </a:xfrm>
        </p:grpSpPr>
        <p:sp>
          <p:nvSpPr>
            <p:cNvPr id="79911" name="Oval 32"/>
            <p:cNvSpPr>
              <a:spLocks noChangeArrowheads="1"/>
            </p:cNvSpPr>
            <p:nvPr/>
          </p:nvSpPr>
          <p:spPr bwMode="auto">
            <a:xfrm>
              <a:off x="1890" y="1802"/>
              <a:ext cx="65" cy="65"/>
            </a:xfrm>
            <a:prstGeom prst="ellipse">
              <a:avLst/>
            </a:prstGeom>
            <a:solidFill>
              <a:srgbClr val="33CC33"/>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912" name="Rectangle 33"/>
            <p:cNvSpPr>
              <a:spLocks noChangeArrowheads="1"/>
            </p:cNvSpPr>
            <p:nvPr/>
          </p:nvSpPr>
          <p:spPr bwMode="auto">
            <a:xfrm>
              <a:off x="1694" y="1745"/>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d</a:t>
              </a:r>
            </a:p>
          </p:txBody>
        </p:sp>
      </p:grpSp>
      <p:grpSp>
        <p:nvGrpSpPr>
          <p:cNvPr id="5" name="Group 34"/>
          <p:cNvGrpSpPr>
            <a:grpSpLocks/>
          </p:cNvGrpSpPr>
          <p:nvPr/>
        </p:nvGrpSpPr>
        <p:grpSpPr bwMode="auto">
          <a:xfrm>
            <a:off x="3273425" y="1927225"/>
            <a:ext cx="325438" cy="474663"/>
            <a:chOff x="2062" y="1214"/>
            <a:chExt cx="205" cy="299"/>
          </a:xfrm>
        </p:grpSpPr>
        <p:sp>
          <p:nvSpPr>
            <p:cNvPr id="79909" name="Oval 35"/>
            <p:cNvSpPr>
              <a:spLocks noChangeArrowheads="1"/>
            </p:cNvSpPr>
            <p:nvPr/>
          </p:nvSpPr>
          <p:spPr bwMode="auto">
            <a:xfrm>
              <a:off x="2114" y="1448"/>
              <a:ext cx="65" cy="65"/>
            </a:xfrm>
            <a:prstGeom prst="ellipse">
              <a:avLst/>
            </a:prstGeom>
            <a:solidFill>
              <a:srgbClr val="FF66FF"/>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910" name="Rectangle 36"/>
            <p:cNvSpPr>
              <a:spLocks noChangeArrowheads="1"/>
            </p:cNvSpPr>
            <p:nvPr/>
          </p:nvSpPr>
          <p:spPr bwMode="auto">
            <a:xfrm>
              <a:off x="2062" y="1214"/>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e</a:t>
              </a:r>
            </a:p>
          </p:txBody>
        </p:sp>
      </p:grpSp>
      <p:grpSp>
        <p:nvGrpSpPr>
          <p:cNvPr id="6" name="Group 37"/>
          <p:cNvGrpSpPr>
            <a:grpSpLocks/>
          </p:cNvGrpSpPr>
          <p:nvPr/>
        </p:nvGrpSpPr>
        <p:grpSpPr bwMode="auto">
          <a:xfrm>
            <a:off x="4202113" y="1762125"/>
            <a:ext cx="331787" cy="498475"/>
            <a:chOff x="2647" y="1110"/>
            <a:chExt cx="209" cy="314"/>
          </a:xfrm>
        </p:grpSpPr>
        <p:sp>
          <p:nvSpPr>
            <p:cNvPr id="79907" name="Oval 38"/>
            <p:cNvSpPr>
              <a:spLocks noChangeArrowheads="1"/>
            </p:cNvSpPr>
            <p:nvPr/>
          </p:nvSpPr>
          <p:spPr bwMode="auto">
            <a:xfrm>
              <a:off x="2647" y="1359"/>
              <a:ext cx="65" cy="65"/>
            </a:xfrm>
            <a:prstGeom prst="ellipse">
              <a:avLst/>
            </a:prstGeom>
            <a:solidFill>
              <a:srgbClr val="FF9900"/>
            </a:solidFill>
            <a:ln w="25400">
              <a:solidFill>
                <a:schemeClr val="bg2"/>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79908" name="Rectangle 39"/>
            <p:cNvSpPr>
              <a:spLocks noChangeArrowheads="1"/>
            </p:cNvSpPr>
            <p:nvPr/>
          </p:nvSpPr>
          <p:spPr bwMode="auto">
            <a:xfrm>
              <a:off x="2696" y="1110"/>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i="1"/>
                <a:t>f</a:t>
              </a:r>
            </a:p>
          </p:txBody>
        </p:sp>
      </p:grpSp>
      <p:sp>
        <p:nvSpPr>
          <p:cNvPr id="79903" name="Rectangle 40"/>
          <p:cNvSpPr>
            <a:spLocks noChangeArrowheads="1"/>
          </p:cNvSpPr>
          <p:nvPr/>
        </p:nvSpPr>
        <p:spPr bwMode="auto">
          <a:xfrm>
            <a:off x="6042025" y="634365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t>Year  0, 1</a:t>
            </a:r>
          </a:p>
        </p:txBody>
      </p:sp>
      <p:sp>
        <p:nvSpPr>
          <p:cNvPr id="79904" name="Rectangle 41"/>
          <p:cNvSpPr>
            <a:spLocks noChangeArrowheads="1"/>
          </p:cNvSpPr>
          <p:nvPr/>
        </p:nvSpPr>
        <p:spPr bwMode="auto">
          <a:xfrm>
            <a:off x="6397625" y="566420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000">
                <a:solidFill>
                  <a:schemeClr val="accent2"/>
                </a:solidFill>
              </a:rPr>
              <a:t>Year 2</a:t>
            </a:r>
          </a:p>
        </p:txBody>
      </p:sp>
      <p:sp>
        <p:nvSpPr>
          <p:cNvPr id="79905" name="Rectangle 42"/>
          <p:cNvSpPr>
            <a:spLocks noChangeArrowheads="1"/>
          </p:cNvSpPr>
          <p:nvPr/>
        </p:nvSpPr>
        <p:spPr bwMode="auto">
          <a:xfrm>
            <a:off x="6897688" y="4913313"/>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2000">
                <a:solidFill>
                  <a:schemeClr val="folHlink"/>
                </a:solidFill>
              </a:rPr>
              <a:t>Year 3</a:t>
            </a:r>
          </a:p>
        </p:txBody>
      </p:sp>
      <p:sp>
        <p:nvSpPr>
          <p:cNvPr id="107563" name="Rectangle 43"/>
          <p:cNvSpPr>
            <a:spLocks noGrp="1" noChangeArrowheads="1"/>
          </p:cNvSpPr>
          <p:nvPr>
            <p:ph type="title"/>
          </p:nvPr>
        </p:nvSpPr>
        <p:spPr>
          <a:xfrm>
            <a:off x="457200" y="274638"/>
            <a:ext cx="8228013" cy="1143000"/>
          </a:xfrm>
          <a:effectLst>
            <a:outerShdw blurRad="63500" dist="17961" dir="2700000" algn="ctr" rotWithShape="0">
              <a:schemeClr val="bg2"/>
            </a:outerShdw>
          </a:effectLst>
        </p:spPr>
        <p:txBody>
          <a:bodyPr lIns="92075" tIns="46038" rIns="92075" bIns="46038"/>
          <a:lstStyle/>
          <a:p>
            <a:pPr eaLnBrk="1" hangingPunct="1">
              <a:defRPr/>
            </a:pPr>
            <a:r>
              <a:rPr lang="en-GB" smtClean="0">
                <a:solidFill>
                  <a:srgbClr val="0000CC"/>
                </a:solidFill>
                <a:ea typeface="+mj-ea"/>
                <a:cs typeface="ＭＳ Ｐゴシック" charset="0"/>
              </a:rPr>
              <a:t>Clockwise Phillips loops</a:t>
            </a:r>
          </a:p>
        </p:txBody>
      </p:sp>
    </p:spTree>
    <p:extLst>
      <p:ext uri="{BB962C8B-B14F-4D97-AF65-F5344CB8AC3E}">
        <p14:creationId xmlns:p14="http://schemas.microsoft.com/office/powerpoint/2010/main" val="1504859240"/>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43"/>
                                        </p:tgtEl>
                                        <p:attrNameLst>
                                          <p:attrName>style.visibility</p:attrName>
                                        </p:attrNameLst>
                                      </p:cBhvr>
                                      <p:to>
                                        <p:strVal val="visible"/>
                                      </p:to>
                                    </p:set>
                                    <p:animEffect transition="in" filter="wipe(down)">
                                      <p:cBhvr>
                                        <p:cTn id="7" dur="500"/>
                                        <p:tgtEl>
                                          <p:spTgt spid="1075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7544"/>
                                        </p:tgtEl>
                                        <p:attrNameLst>
                                          <p:attrName>style.visibility</p:attrName>
                                        </p:attrNameLst>
                                      </p:cBhvr>
                                      <p:to>
                                        <p:strVal val="visible"/>
                                      </p:to>
                                    </p:set>
                                    <p:animEffect transition="in" filter="wipe(down)">
                                      <p:cBhvr>
                                        <p:cTn id="25" dur="500"/>
                                        <p:tgtEl>
                                          <p:spTgt spid="1075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3" grpId="0" animBg="1"/>
      <p:bldP spid="107544" grpId="0" animBg="1"/>
      <p:bldP spid="10754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GB" altLang="en-US" smtClean="0"/>
              <a:t>The Phillips Curve</a:t>
            </a:r>
          </a:p>
        </p:txBody>
      </p:sp>
      <p:sp>
        <p:nvSpPr>
          <p:cNvPr id="80899" name="Line 3"/>
          <p:cNvSpPr>
            <a:spLocks noChangeShapeType="1"/>
          </p:cNvSpPr>
          <p:nvPr/>
        </p:nvSpPr>
        <p:spPr bwMode="auto">
          <a:xfrm>
            <a:off x="838200" y="1905000"/>
            <a:ext cx="0" cy="388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00" name="Line 4"/>
          <p:cNvSpPr>
            <a:spLocks noChangeShapeType="1"/>
          </p:cNvSpPr>
          <p:nvPr/>
        </p:nvSpPr>
        <p:spPr bwMode="auto">
          <a:xfrm>
            <a:off x="838200" y="57912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01" name="Text Box 5"/>
          <p:cNvSpPr txBox="1">
            <a:spLocks noChangeArrowheads="1"/>
          </p:cNvSpPr>
          <p:nvPr/>
        </p:nvSpPr>
        <p:spPr bwMode="auto">
          <a:xfrm>
            <a:off x="152400" y="1600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Inflation</a:t>
            </a:r>
          </a:p>
        </p:txBody>
      </p:sp>
      <p:sp>
        <p:nvSpPr>
          <p:cNvPr id="80902" name="Text Box 6"/>
          <p:cNvSpPr txBox="1">
            <a:spLocks noChangeArrowheads="1"/>
          </p:cNvSpPr>
          <p:nvPr/>
        </p:nvSpPr>
        <p:spPr bwMode="auto">
          <a:xfrm>
            <a:off x="6781800" y="5867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Unemployment</a:t>
            </a:r>
          </a:p>
        </p:txBody>
      </p:sp>
      <p:sp>
        <p:nvSpPr>
          <p:cNvPr id="110599" name="Freeform 7"/>
          <p:cNvSpPr>
            <a:spLocks/>
          </p:cNvSpPr>
          <p:nvPr/>
        </p:nvSpPr>
        <p:spPr bwMode="auto">
          <a:xfrm>
            <a:off x="1447800" y="1981200"/>
            <a:ext cx="4191000" cy="4114800"/>
          </a:xfrm>
          <a:custGeom>
            <a:avLst/>
            <a:gdLst>
              <a:gd name="T0" fmla="*/ 0 w 2160"/>
              <a:gd name="T1" fmla="*/ 0 h 2304"/>
              <a:gd name="T2" fmla="*/ 2147483647 w 2160"/>
              <a:gd name="T3" fmla="*/ 2147483647 h 2304"/>
              <a:gd name="T4" fmla="*/ 2147483647 w 2160"/>
              <a:gd name="T5" fmla="*/ 2147483647 h 2304"/>
              <a:gd name="T6" fmla="*/ 2147483647 w 2160"/>
              <a:gd name="T7" fmla="*/ 2147483647 h 2304"/>
              <a:gd name="T8" fmla="*/ 2147483647 w 2160"/>
              <a:gd name="T9" fmla="*/ 2147483647 h 2304"/>
              <a:gd name="T10" fmla="*/ 2147483647 w 2160"/>
              <a:gd name="T11" fmla="*/ 2147483647 h 2304"/>
              <a:gd name="T12" fmla="*/ 2147483647 w 2160"/>
              <a:gd name="T13" fmla="*/ 2147483647 h 2304"/>
              <a:gd name="T14" fmla="*/ 0 60000 65536"/>
              <a:gd name="T15" fmla="*/ 0 60000 65536"/>
              <a:gd name="T16" fmla="*/ 0 60000 65536"/>
              <a:gd name="T17" fmla="*/ 0 60000 65536"/>
              <a:gd name="T18" fmla="*/ 0 60000 65536"/>
              <a:gd name="T19" fmla="*/ 0 60000 65536"/>
              <a:gd name="T20" fmla="*/ 0 60000 65536"/>
              <a:gd name="T21" fmla="*/ 0 w 2160"/>
              <a:gd name="T22" fmla="*/ 0 h 2304"/>
              <a:gd name="T23" fmla="*/ 2160 w 2160"/>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 h="2304">
                <a:moveTo>
                  <a:pt x="0" y="0"/>
                </a:moveTo>
                <a:cubicBezTo>
                  <a:pt x="4" y="120"/>
                  <a:pt x="8" y="240"/>
                  <a:pt x="48" y="384"/>
                </a:cubicBezTo>
                <a:cubicBezTo>
                  <a:pt x="88" y="528"/>
                  <a:pt x="168" y="728"/>
                  <a:pt x="240" y="864"/>
                </a:cubicBezTo>
                <a:cubicBezTo>
                  <a:pt x="312" y="1000"/>
                  <a:pt x="352" y="1064"/>
                  <a:pt x="480" y="1200"/>
                </a:cubicBezTo>
                <a:cubicBezTo>
                  <a:pt x="608" y="1336"/>
                  <a:pt x="856" y="1552"/>
                  <a:pt x="1008" y="1680"/>
                </a:cubicBezTo>
                <a:cubicBezTo>
                  <a:pt x="1160" y="1808"/>
                  <a:pt x="1200" y="1864"/>
                  <a:pt x="1392" y="1968"/>
                </a:cubicBezTo>
                <a:cubicBezTo>
                  <a:pt x="1584" y="2072"/>
                  <a:pt x="2032" y="2248"/>
                  <a:pt x="2160" y="2304"/>
                </a:cubicBezTo>
              </a:path>
            </a:pathLst>
          </a:custGeom>
          <a:noFill/>
          <a:ln w="28575"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600" name="Freeform 8"/>
          <p:cNvSpPr>
            <a:spLocks/>
          </p:cNvSpPr>
          <p:nvPr/>
        </p:nvSpPr>
        <p:spPr bwMode="auto">
          <a:xfrm>
            <a:off x="2209800" y="1905000"/>
            <a:ext cx="4343400" cy="3886200"/>
          </a:xfrm>
          <a:custGeom>
            <a:avLst/>
            <a:gdLst>
              <a:gd name="T0" fmla="*/ 0 w 2160"/>
              <a:gd name="T1" fmla="*/ 0 h 2304"/>
              <a:gd name="T2" fmla="*/ 2147483647 w 2160"/>
              <a:gd name="T3" fmla="*/ 2147483647 h 2304"/>
              <a:gd name="T4" fmla="*/ 2147483647 w 2160"/>
              <a:gd name="T5" fmla="*/ 2147483647 h 2304"/>
              <a:gd name="T6" fmla="*/ 2147483647 w 2160"/>
              <a:gd name="T7" fmla="*/ 2147483647 h 2304"/>
              <a:gd name="T8" fmla="*/ 2147483647 w 2160"/>
              <a:gd name="T9" fmla="*/ 2147483647 h 2304"/>
              <a:gd name="T10" fmla="*/ 2147483647 w 2160"/>
              <a:gd name="T11" fmla="*/ 2147483647 h 2304"/>
              <a:gd name="T12" fmla="*/ 2147483647 w 2160"/>
              <a:gd name="T13" fmla="*/ 2147483647 h 2304"/>
              <a:gd name="T14" fmla="*/ 0 60000 65536"/>
              <a:gd name="T15" fmla="*/ 0 60000 65536"/>
              <a:gd name="T16" fmla="*/ 0 60000 65536"/>
              <a:gd name="T17" fmla="*/ 0 60000 65536"/>
              <a:gd name="T18" fmla="*/ 0 60000 65536"/>
              <a:gd name="T19" fmla="*/ 0 60000 65536"/>
              <a:gd name="T20" fmla="*/ 0 60000 65536"/>
              <a:gd name="T21" fmla="*/ 0 w 2160"/>
              <a:gd name="T22" fmla="*/ 0 h 2304"/>
              <a:gd name="T23" fmla="*/ 2160 w 2160"/>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 h="2304">
                <a:moveTo>
                  <a:pt x="0" y="0"/>
                </a:moveTo>
                <a:cubicBezTo>
                  <a:pt x="4" y="120"/>
                  <a:pt x="8" y="240"/>
                  <a:pt x="48" y="384"/>
                </a:cubicBezTo>
                <a:cubicBezTo>
                  <a:pt x="88" y="528"/>
                  <a:pt x="168" y="728"/>
                  <a:pt x="240" y="864"/>
                </a:cubicBezTo>
                <a:cubicBezTo>
                  <a:pt x="312" y="1000"/>
                  <a:pt x="352" y="1064"/>
                  <a:pt x="480" y="1200"/>
                </a:cubicBezTo>
                <a:cubicBezTo>
                  <a:pt x="608" y="1336"/>
                  <a:pt x="856" y="1552"/>
                  <a:pt x="1008" y="1680"/>
                </a:cubicBezTo>
                <a:cubicBezTo>
                  <a:pt x="1160" y="1808"/>
                  <a:pt x="1200" y="1864"/>
                  <a:pt x="1392" y="1968"/>
                </a:cubicBezTo>
                <a:cubicBezTo>
                  <a:pt x="1584" y="2072"/>
                  <a:pt x="2032" y="2248"/>
                  <a:pt x="2160" y="2304"/>
                </a:cubicBezTo>
              </a:path>
            </a:pathLst>
          </a:custGeom>
          <a:noFill/>
          <a:ln w="28575"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5" name="Freeform 9"/>
          <p:cNvSpPr>
            <a:spLocks/>
          </p:cNvSpPr>
          <p:nvPr/>
        </p:nvSpPr>
        <p:spPr bwMode="auto">
          <a:xfrm>
            <a:off x="990600" y="2362200"/>
            <a:ext cx="3200400" cy="3733800"/>
          </a:xfrm>
          <a:custGeom>
            <a:avLst/>
            <a:gdLst>
              <a:gd name="T0" fmla="*/ 0 w 2160"/>
              <a:gd name="T1" fmla="*/ 0 h 2304"/>
              <a:gd name="T2" fmla="*/ 2147483647 w 2160"/>
              <a:gd name="T3" fmla="*/ 2147483647 h 2304"/>
              <a:gd name="T4" fmla="*/ 2147483647 w 2160"/>
              <a:gd name="T5" fmla="*/ 2147483647 h 2304"/>
              <a:gd name="T6" fmla="*/ 2147483647 w 2160"/>
              <a:gd name="T7" fmla="*/ 2147483647 h 2304"/>
              <a:gd name="T8" fmla="*/ 2147483647 w 2160"/>
              <a:gd name="T9" fmla="*/ 2147483647 h 2304"/>
              <a:gd name="T10" fmla="*/ 2147483647 w 2160"/>
              <a:gd name="T11" fmla="*/ 2147483647 h 2304"/>
              <a:gd name="T12" fmla="*/ 2147483647 w 2160"/>
              <a:gd name="T13" fmla="*/ 2147483647 h 2304"/>
              <a:gd name="T14" fmla="*/ 0 60000 65536"/>
              <a:gd name="T15" fmla="*/ 0 60000 65536"/>
              <a:gd name="T16" fmla="*/ 0 60000 65536"/>
              <a:gd name="T17" fmla="*/ 0 60000 65536"/>
              <a:gd name="T18" fmla="*/ 0 60000 65536"/>
              <a:gd name="T19" fmla="*/ 0 60000 65536"/>
              <a:gd name="T20" fmla="*/ 0 60000 65536"/>
              <a:gd name="T21" fmla="*/ 0 w 2160"/>
              <a:gd name="T22" fmla="*/ 0 h 2304"/>
              <a:gd name="T23" fmla="*/ 2160 w 2160"/>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 h="2304">
                <a:moveTo>
                  <a:pt x="0" y="0"/>
                </a:moveTo>
                <a:cubicBezTo>
                  <a:pt x="4" y="120"/>
                  <a:pt x="8" y="240"/>
                  <a:pt x="48" y="384"/>
                </a:cubicBezTo>
                <a:cubicBezTo>
                  <a:pt x="88" y="528"/>
                  <a:pt x="168" y="728"/>
                  <a:pt x="240" y="864"/>
                </a:cubicBezTo>
                <a:cubicBezTo>
                  <a:pt x="312" y="1000"/>
                  <a:pt x="352" y="1064"/>
                  <a:pt x="480" y="1200"/>
                </a:cubicBezTo>
                <a:cubicBezTo>
                  <a:pt x="608" y="1336"/>
                  <a:pt x="856" y="1552"/>
                  <a:pt x="1008" y="1680"/>
                </a:cubicBezTo>
                <a:cubicBezTo>
                  <a:pt x="1160" y="1808"/>
                  <a:pt x="1200" y="1864"/>
                  <a:pt x="1392" y="1968"/>
                </a:cubicBezTo>
                <a:cubicBezTo>
                  <a:pt x="1584" y="2072"/>
                  <a:pt x="2032" y="2248"/>
                  <a:pt x="2160" y="2304"/>
                </a:cubicBezTo>
              </a:path>
            </a:pathLst>
          </a:custGeom>
          <a:noFill/>
          <a:ln w="28575"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6" name="Line 10"/>
          <p:cNvSpPr>
            <a:spLocks noChangeShapeType="1"/>
          </p:cNvSpPr>
          <p:nvPr/>
        </p:nvSpPr>
        <p:spPr bwMode="auto">
          <a:xfrm flipV="1">
            <a:off x="2743200" y="1752600"/>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07" name="Text Box 11"/>
          <p:cNvSpPr txBox="1">
            <a:spLocks noChangeArrowheads="1"/>
          </p:cNvSpPr>
          <p:nvPr/>
        </p:nvSpPr>
        <p:spPr bwMode="auto">
          <a:xfrm>
            <a:off x="2819400" y="1600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Long Run PC</a:t>
            </a:r>
          </a:p>
        </p:txBody>
      </p:sp>
      <p:sp>
        <p:nvSpPr>
          <p:cNvPr id="110604" name="Text Box 12"/>
          <p:cNvSpPr txBox="1">
            <a:spLocks noChangeArrowheads="1"/>
          </p:cNvSpPr>
          <p:nvPr/>
        </p:nvSpPr>
        <p:spPr bwMode="auto">
          <a:xfrm>
            <a:off x="6477000" y="5486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PC1</a:t>
            </a:r>
          </a:p>
        </p:txBody>
      </p:sp>
      <p:sp>
        <p:nvSpPr>
          <p:cNvPr id="110605" name="Text Box 13"/>
          <p:cNvSpPr txBox="1">
            <a:spLocks noChangeArrowheads="1"/>
          </p:cNvSpPr>
          <p:nvPr/>
        </p:nvSpPr>
        <p:spPr bwMode="auto">
          <a:xfrm>
            <a:off x="5638800" y="5867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PC2</a:t>
            </a:r>
          </a:p>
        </p:txBody>
      </p:sp>
      <p:sp>
        <p:nvSpPr>
          <p:cNvPr id="80910" name="Text Box 14"/>
          <p:cNvSpPr txBox="1">
            <a:spLocks noChangeArrowheads="1"/>
          </p:cNvSpPr>
          <p:nvPr/>
        </p:nvSpPr>
        <p:spPr bwMode="auto">
          <a:xfrm>
            <a:off x="4191000" y="594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PC3</a:t>
            </a:r>
          </a:p>
        </p:txBody>
      </p:sp>
      <p:sp>
        <p:nvSpPr>
          <p:cNvPr id="110607" name="Text Box 15"/>
          <p:cNvSpPr txBox="1">
            <a:spLocks noChangeArrowheads="1"/>
          </p:cNvSpPr>
          <p:nvPr/>
        </p:nvSpPr>
        <p:spPr bwMode="auto">
          <a:xfrm>
            <a:off x="4427984" y="1484784"/>
            <a:ext cx="4320480" cy="30469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2400" dirty="0"/>
              <a:t>Assume the economy starts with an inflation rate of 1% but very high unemployment at 7%. Government takes measures to reduce unemployment by an expansionary fiscal policy that pushes AD to the right (see the AD/AS diagram on slide 15) </a:t>
            </a:r>
          </a:p>
        </p:txBody>
      </p:sp>
      <p:sp>
        <p:nvSpPr>
          <p:cNvPr id="80912" name="Text Box 16"/>
          <p:cNvSpPr txBox="1">
            <a:spLocks noChangeArrowheads="1"/>
          </p:cNvSpPr>
          <p:nvPr/>
        </p:nvSpPr>
        <p:spPr bwMode="auto">
          <a:xfrm>
            <a:off x="2590800" y="5791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7%</a:t>
            </a:r>
          </a:p>
        </p:txBody>
      </p:sp>
      <p:sp>
        <p:nvSpPr>
          <p:cNvPr id="110609" name="Freeform 17"/>
          <p:cNvSpPr>
            <a:spLocks/>
          </p:cNvSpPr>
          <p:nvPr/>
        </p:nvSpPr>
        <p:spPr bwMode="auto">
          <a:xfrm>
            <a:off x="1905000" y="4495800"/>
            <a:ext cx="838200" cy="838200"/>
          </a:xfrm>
          <a:custGeom>
            <a:avLst/>
            <a:gdLst>
              <a:gd name="T0" fmla="*/ 2147483647 w 528"/>
              <a:gd name="T1" fmla="*/ 2147483647 h 528"/>
              <a:gd name="T2" fmla="*/ 2147483647 w 528"/>
              <a:gd name="T3" fmla="*/ 2147483647 h 528"/>
              <a:gd name="T4" fmla="*/ 0 w 528"/>
              <a:gd name="T5" fmla="*/ 0 h 528"/>
              <a:gd name="T6" fmla="*/ 0 60000 65536"/>
              <a:gd name="T7" fmla="*/ 0 60000 65536"/>
              <a:gd name="T8" fmla="*/ 0 60000 65536"/>
              <a:gd name="T9" fmla="*/ 0 w 528"/>
              <a:gd name="T10" fmla="*/ 0 h 528"/>
              <a:gd name="T11" fmla="*/ 528 w 528"/>
              <a:gd name="T12" fmla="*/ 528 h 528"/>
            </a:gdLst>
            <a:ahLst/>
            <a:cxnLst>
              <a:cxn ang="T6">
                <a:pos x="T0" y="T1"/>
              </a:cxn>
              <a:cxn ang="T7">
                <a:pos x="T2" y="T3"/>
              </a:cxn>
              <a:cxn ang="T8">
                <a:pos x="T4" y="T5"/>
              </a:cxn>
            </a:cxnLst>
            <a:rect l="T9" t="T10" r="T11" b="T12"/>
            <a:pathLst>
              <a:path w="528" h="528">
                <a:moveTo>
                  <a:pt x="528" y="528"/>
                </a:moveTo>
                <a:cubicBezTo>
                  <a:pt x="452" y="452"/>
                  <a:pt x="376" y="376"/>
                  <a:pt x="288" y="288"/>
                </a:cubicBezTo>
                <a:cubicBezTo>
                  <a:pt x="200" y="200"/>
                  <a:pt x="100" y="100"/>
                  <a:pt x="0" y="0"/>
                </a:cubicBezTo>
              </a:path>
            </a:pathLst>
          </a:custGeom>
          <a:noFill/>
          <a:ln w="381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610" name="Line 18"/>
          <p:cNvSpPr>
            <a:spLocks noChangeShapeType="1"/>
          </p:cNvSpPr>
          <p:nvPr/>
        </p:nvSpPr>
        <p:spPr bwMode="auto">
          <a:xfrm>
            <a:off x="1905000" y="4495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611" name="Line 19"/>
          <p:cNvSpPr>
            <a:spLocks noChangeShapeType="1"/>
          </p:cNvSpPr>
          <p:nvPr/>
        </p:nvSpPr>
        <p:spPr bwMode="auto">
          <a:xfrm flipH="1">
            <a:off x="1981200" y="5943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0612" name="Line 20"/>
          <p:cNvSpPr>
            <a:spLocks noChangeShapeType="1"/>
          </p:cNvSpPr>
          <p:nvPr/>
        </p:nvSpPr>
        <p:spPr bwMode="auto">
          <a:xfrm flipH="1">
            <a:off x="838200" y="4495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613" name="Text Box 21"/>
          <p:cNvSpPr txBox="1">
            <a:spLocks noChangeArrowheads="1"/>
          </p:cNvSpPr>
          <p:nvPr/>
        </p:nvSpPr>
        <p:spPr bwMode="auto">
          <a:xfrm>
            <a:off x="228600" y="4343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2.0%</a:t>
            </a:r>
          </a:p>
        </p:txBody>
      </p:sp>
      <p:sp>
        <p:nvSpPr>
          <p:cNvPr id="80918" name="Line 22"/>
          <p:cNvSpPr>
            <a:spLocks noChangeShapeType="1"/>
          </p:cNvSpPr>
          <p:nvPr/>
        </p:nvSpPr>
        <p:spPr bwMode="auto">
          <a:xfrm flipH="1">
            <a:off x="838200" y="5334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19" name="Text Box 23"/>
          <p:cNvSpPr txBox="1">
            <a:spLocks noChangeArrowheads="1"/>
          </p:cNvSpPr>
          <p:nvPr/>
        </p:nvSpPr>
        <p:spPr bwMode="auto">
          <a:xfrm>
            <a:off x="228600" y="5181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1.0%</a:t>
            </a:r>
          </a:p>
        </p:txBody>
      </p:sp>
      <p:sp>
        <p:nvSpPr>
          <p:cNvPr id="110616" name="Text Box 24"/>
          <p:cNvSpPr txBox="1">
            <a:spLocks noChangeArrowheads="1"/>
          </p:cNvSpPr>
          <p:nvPr/>
        </p:nvSpPr>
        <p:spPr bwMode="auto">
          <a:xfrm>
            <a:off x="4069166" y="1772816"/>
            <a:ext cx="5076056" cy="224676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2000" dirty="0"/>
              <a:t>There is a short term fall in unemployment but at a cost of higher inflation. Individuals now base their wage negotiations on expectations of higher inflation in the next period. If higher wages are granted then firms costs rise – they start to shed labour and unemployment creeps back up to 7% again.</a:t>
            </a:r>
          </a:p>
        </p:txBody>
      </p:sp>
      <p:sp>
        <p:nvSpPr>
          <p:cNvPr id="110617" name="Line 25"/>
          <p:cNvSpPr>
            <a:spLocks noChangeShapeType="1"/>
          </p:cNvSpPr>
          <p:nvPr/>
        </p:nvSpPr>
        <p:spPr bwMode="auto">
          <a:xfrm>
            <a:off x="1905000" y="44958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0618" name="Freeform 26"/>
          <p:cNvSpPr>
            <a:spLocks/>
          </p:cNvSpPr>
          <p:nvPr/>
        </p:nvSpPr>
        <p:spPr bwMode="auto">
          <a:xfrm>
            <a:off x="1905000" y="3505200"/>
            <a:ext cx="838200" cy="990600"/>
          </a:xfrm>
          <a:custGeom>
            <a:avLst/>
            <a:gdLst>
              <a:gd name="T0" fmla="*/ 2147483647 w 528"/>
              <a:gd name="T1" fmla="*/ 2147483647 h 624"/>
              <a:gd name="T2" fmla="*/ 2147483647 w 528"/>
              <a:gd name="T3" fmla="*/ 2147483647 h 624"/>
              <a:gd name="T4" fmla="*/ 2147483647 w 528"/>
              <a:gd name="T5" fmla="*/ 2147483647 h 624"/>
              <a:gd name="T6" fmla="*/ 2147483647 w 528"/>
              <a:gd name="T7" fmla="*/ 2147483647 h 624"/>
              <a:gd name="T8" fmla="*/ 2147483647 w 528"/>
              <a:gd name="T9" fmla="*/ 2147483647 h 624"/>
              <a:gd name="T10" fmla="*/ 0 w 528"/>
              <a:gd name="T11" fmla="*/ 0 h 624"/>
              <a:gd name="T12" fmla="*/ 0 60000 65536"/>
              <a:gd name="T13" fmla="*/ 0 60000 65536"/>
              <a:gd name="T14" fmla="*/ 0 60000 65536"/>
              <a:gd name="T15" fmla="*/ 0 60000 65536"/>
              <a:gd name="T16" fmla="*/ 0 60000 65536"/>
              <a:gd name="T17" fmla="*/ 0 60000 65536"/>
              <a:gd name="T18" fmla="*/ 0 w 528"/>
              <a:gd name="T19" fmla="*/ 0 h 624"/>
              <a:gd name="T20" fmla="*/ 528 w 528"/>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528" h="624">
                <a:moveTo>
                  <a:pt x="528" y="624"/>
                </a:moveTo>
                <a:cubicBezTo>
                  <a:pt x="500" y="596"/>
                  <a:pt x="472" y="568"/>
                  <a:pt x="432" y="528"/>
                </a:cubicBezTo>
                <a:cubicBezTo>
                  <a:pt x="392" y="488"/>
                  <a:pt x="328" y="424"/>
                  <a:pt x="288" y="384"/>
                </a:cubicBezTo>
                <a:cubicBezTo>
                  <a:pt x="248" y="344"/>
                  <a:pt x="224" y="328"/>
                  <a:pt x="192" y="288"/>
                </a:cubicBezTo>
                <a:cubicBezTo>
                  <a:pt x="160" y="248"/>
                  <a:pt x="128" y="192"/>
                  <a:pt x="96" y="144"/>
                </a:cubicBezTo>
                <a:cubicBezTo>
                  <a:pt x="64" y="96"/>
                  <a:pt x="32" y="48"/>
                  <a:pt x="0" y="0"/>
                </a:cubicBezTo>
              </a:path>
            </a:pathLst>
          </a:custGeom>
          <a:noFill/>
          <a:ln w="381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619" name="Line 27"/>
          <p:cNvSpPr>
            <a:spLocks noChangeShapeType="1"/>
          </p:cNvSpPr>
          <p:nvPr/>
        </p:nvSpPr>
        <p:spPr bwMode="auto">
          <a:xfrm flipV="1">
            <a:off x="1905000" y="3505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620" name="Line 28"/>
          <p:cNvSpPr>
            <a:spLocks noChangeShapeType="1"/>
          </p:cNvSpPr>
          <p:nvPr/>
        </p:nvSpPr>
        <p:spPr bwMode="auto">
          <a:xfrm flipH="1">
            <a:off x="838200" y="3505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621" name="Text Box 29"/>
          <p:cNvSpPr txBox="1">
            <a:spLocks noChangeArrowheads="1"/>
          </p:cNvSpPr>
          <p:nvPr/>
        </p:nvSpPr>
        <p:spPr bwMode="auto">
          <a:xfrm>
            <a:off x="228600" y="3352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400"/>
              <a:t>3.0%</a:t>
            </a:r>
          </a:p>
        </p:txBody>
      </p:sp>
      <p:sp>
        <p:nvSpPr>
          <p:cNvPr id="110622" name="Line 30"/>
          <p:cNvSpPr>
            <a:spLocks noChangeShapeType="1"/>
          </p:cNvSpPr>
          <p:nvPr/>
        </p:nvSpPr>
        <p:spPr bwMode="auto">
          <a:xfrm>
            <a:off x="1905000" y="35052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0623" name="Text Box 31"/>
          <p:cNvSpPr txBox="1">
            <a:spLocks noChangeArrowheads="1"/>
          </p:cNvSpPr>
          <p:nvPr/>
        </p:nvSpPr>
        <p:spPr bwMode="auto">
          <a:xfrm>
            <a:off x="4211960" y="1340768"/>
            <a:ext cx="4680520" cy="3139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GB" altLang="en-US" sz="1800" dirty="0"/>
              <a:t>To counter the rise in unemployment, government once again injects resources into the economy – the result is a short-term fall in unemployment but higher inflation. This higher inflation fuels further expectation of higher inflation and so the process continues. The long run Phillips Curve is vertical at the natural rate of unemployment. This is how economists have explained the movements in the Phillips Curve and it is termed the Expectations Augmented Phillips Curve.</a:t>
            </a:r>
          </a:p>
        </p:txBody>
      </p:sp>
      <p:sp>
        <p:nvSpPr>
          <p:cNvPr id="34" name="TextBox 33"/>
          <p:cNvSpPr txBox="1">
            <a:spLocks noChangeArrowheads="1"/>
          </p:cNvSpPr>
          <p:nvPr/>
        </p:nvSpPr>
        <p:spPr bwMode="auto">
          <a:xfrm>
            <a:off x="1643063" y="5786438"/>
            <a:ext cx="404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400">
                <a:solidFill>
                  <a:schemeClr val="tx2"/>
                </a:solidFill>
              </a:rPr>
              <a:t>5%</a:t>
            </a:r>
          </a:p>
        </p:txBody>
      </p:sp>
      <p:sp>
        <p:nvSpPr>
          <p:cNvPr id="2" name="TextBox 1"/>
          <p:cNvSpPr txBox="1"/>
          <p:nvPr/>
        </p:nvSpPr>
        <p:spPr>
          <a:xfrm>
            <a:off x="3059832" y="6381328"/>
            <a:ext cx="3281517" cy="369332"/>
          </a:xfrm>
          <a:prstGeom prst="rect">
            <a:avLst/>
          </a:prstGeom>
          <a:solidFill>
            <a:srgbClr val="FFFFFF"/>
          </a:solidFill>
        </p:spPr>
        <p:txBody>
          <a:bodyPr wrap="none" rtlCol="0">
            <a:spAutoFit/>
          </a:bodyPr>
          <a:lstStyle/>
          <a:p>
            <a:r>
              <a:rPr lang="en-US" dirty="0" smtClean="0"/>
              <a:t>The NRU (also called the NAIRU)</a:t>
            </a:r>
            <a:endParaRPr lang="en-US" dirty="0"/>
          </a:p>
        </p:txBody>
      </p:sp>
      <p:cxnSp>
        <p:nvCxnSpPr>
          <p:cNvPr id="4" name="Straight Arrow Connector 3"/>
          <p:cNvCxnSpPr>
            <a:stCxn id="2" idx="1"/>
            <a:endCxn id="80912" idx="2"/>
          </p:cNvCxnSpPr>
          <p:nvPr/>
        </p:nvCxnSpPr>
        <p:spPr bwMode="auto">
          <a:xfrm flipH="1" flipV="1">
            <a:off x="2895600" y="6096000"/>
            <a:ext cx="164232" cy="4699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55632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dissolve">
                                      <p:cBhvr>
                                        <p:cTn id="7" dur="500"/>
                                        <p:tgtEl>
                                          <p:spTgt spid="110607"/>
                                        </p:tgtEl>
                                      </p:cBhvr>
                                    </p:animEffect>
                                  </p:childTnLst>
                                  <p:subTnLst>
                                    <p:set>
                                      <p:cBhvr override="childStyle">
                                        <p:cTn dur="1" fill="hold" display="0" masterRel="nextClick" afterEffect="1"/>
                                        <p:tgtEl>
                                          <p:spTgt spid="11060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616"/>
                                        </p:tgtEl>
                                        <p:attrNameLst>
                                          <p:attrName>style.visibility</p:attrName>
                                        </p:attrNameLst>
                                      </p:cBhvr>
                                      <p:to>
                                        <p:strVal val="visible"/>
                                      </p:to>
                                    </p:set>
                                    <p:animEffect transition="in" filter="dissolve">
                                      <p:cBhvr>
                                        <p:cTn id="12" dur="500"/>
                                        <p:tgtEl>
                                          <p:spTgt spid="110616"/>
                                        </p:tgtEl>
                                      </p:cBhvr>
                                    </p:animEffect>
                                  </p:childTnLst>
                                  <p:subTnLst>
                                    <p:set>
                                      <p:cBhvr override="childStyle">
                                        <p:cTn dur="1" fill="hold" display="0" masterRel="nextClick" afterEffect="1"/>
                                        <p:tgtEl>
                                          <p:spTgt spid="110616"/>
                                        </p:tgtEl>
                                        <p:attrNameLst>
                                          <p:attrName>style.visibility</p:attrName>
                                        </p:attrNameLst>
                                      </p:cBhvr>
                                      <p:to>
                                        <p:strVal val="hidden"/>
                                      </p:to>
                                    </p:set>
                                  </p:subTnLst>
                                </p:cTn>
                              </p:par>
                              <p:par>
                                <p:cTn id="13" presetID="4"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0609"/>
                                        </p:tgtEl>
                                        <p:attrNameLst>
                                          <p:attrName>style.visibility</p:attrName>
                                        </p:attrNameLst>
                                      </p:cBhvr>
                                      <p:to>
                                        <p:strVal val="visible"/>
                                      </p:to>
                                    </p:set>
                                    <p:animEffect transition="in" filter="dissolve">
                                      <p:cBhvr>
                                        <p:cTn id="18" dur="500"/>
                                        <p:tgtEl>
                                          <p:spTgt spid="11060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0610"/>
                                        </p:tgtEl>
                                        <p:attrNameLst>
                                          <p:attrName>style.visibility</p:attrName>
                                        </p:attrNameLst>
                                      </p:cBhvr>
                                      <p:to>
                                        <p:strVal val="visible"/>
                                      </p:to>
                                    </p:set>
                                    <p:animEffect transition="in" filter="dissolve">
                                      <p:cBhvr>
                                        <p:cTn id="21" dur="500"/>
                                        <p:tgtEl>
                                          <p:spTgt spid="1106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0611"/>
                                        </p:tgtEl>
                                        <p:attrNameLst>
                                          <p:attrName>style.visibility</p:attrName>
                                        </p:attrNameLst>
                                      </p:cBhvr>
                                      <p:to>
                                        <p:strVal val="visible"/>
                                      </p:to>
                                    </p:set>
                                    <p:animEffect transition="in" filter="dissolve">
                                      <p:cBhvr>
                                        <p:cTn id="24" dur="500"/>
                                        <p:tgtEl>
                                          <p:spTgt spid="1106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0612"/>
                                        </p:tgtEl>
                                        <p:attrNameLst>
                                          <p:attrName>style.visibility</p:attrName>
                                        </p:attrNameLst>
                                      </p:cBhvr>
                                      <p:to>
                                        <p:strVal val="visible"/>
                                      </p:to>
                                    </p:set>
                                    <p:animEffect transition="in" filter="dissolve">
                                      <p:cBhvr>
                                        <p:cTn id="27" dur="500"/>
                                        <p:tgtEl>
                                          <p:spTgt spid="1106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0613"/>
                                        </p:tgtEl>
                                        <p:attrNameLst>
                                          <p:attrName>style.visibility</p:attrName>
                                        </p:attrNameLst>
                                      </p:cBhvr>
                                      <p:to>
                                        <p:strVal val="visible"/>
                                      </p:to>
                                    </p:set>
                                    <p:animEffect transition="in" filter="dissolve">
                                      <p:cBhvr>
                                        <p:cTn id="30" dur="500"/>
                                        <p:tgtEl>
                                          <p:spTgt spid="1106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0599"/>
                                        </p:tgtEl>
                                        <p:attrNameLst>
                                          <p:attrName>style.visibility</p:attrName>
                                        </p:attrNameLst>
                                      </p:cBhvr>
                                      <p:to>
                                        <p:strVal val="visible"/>
                                      </p:to>
                                    </p:set>
                                    <p:animEffect transition="in" filter="box(in)">
                                      <p:cBhvr>
                                        <p:cTn id="35" dur="500"/>
                                        <p:tgtEl>
                                          <p:spTgt spid="11059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0605"/>
                                        </p:tgtEl>
                                        <p:attrNameLst>
                                          <p:attrName>style.visibility</p:attrName>
                                        </p:attrNameLst>
                                      </p:cBhvr>
                                      <p:to>
                                        <p:strVal val="visible"/>
                                      </p:to>
                                    </p:set>
                                    <p:animEffect transition="in" filter="box(in)">
                                      <p:cBhvr>
                                        <p:cTn id="38" dur="500"/>
                                        <p:tgtEl>
                                          <p:spTgt spid="11060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0617"/>
                                        </p:tgtEl>
                                        <p:attrNameLst>
                                          <p:attrName>style.visibility</p:attrName>
                                        </p:attrNameLst>
                                      </p:cBhvr>
                                      <p:to>
                                        <p:strVal val="visible"/>
                                      </p:to>
                                    </p:set>
                                    <p:animEffect transition="in" filter="dissolve">
                                      <p:cBhvr>
                                        <p:cTn id="41" dur="500"/>
                                        <p:tgtEl>
                                          <p:spTgt spid="1106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0623"/>
                                        </p:tgtEl>
                                        <p:attrNameLst>
                                          <p:attrName>style.visibility</p:attrName>
                                        </p:attrNameLst>
                                      </p:cBhvr>
                                      <p:to>
                                        <p:strVal val="visible"/>
                                      </p:to>
                                    </p:set>
                                    <p:animEffect transition="in" filter="dissolve">
                                      <p:cBhvr>
                                        <p:cTn id="46" dur="500"/>
                                        <p:tgtEl>
                                          <p:spTgt spid="1106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0618"/>
                                        </p:tgtEl>
                                        <p:attrNameLst>
                                          <p:attrName>style.visibility</p:attrName>
                                        </p:attrNameLst>
                                      </p:cBhvr>
                                      <p:to>
                                        <p:strVal val="visible"/>
                                      </p:to>
                                    </p:set>
                                    <p:animEffect transition="in" filter="dissolve">
                                      <p:cBhvr>
                                        <p:cTn id="51" dur="500"/>
                                        <p:tgtEl>
                                          <p:spTgt spid="1106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0619"/>
                                        </p:tgtEl>
                                        <p:attrNameLst>
                                          <p:attrName>style.visibility</p:attrName>
                                        </p:attrNameLst>
                                      </p:cBhvr>
                                      <p:to>
                                        <p:strVal val="visible"/>
                                      </p:to>
                                    </p:set>
                                    <p:animEffect transition="in" filter="dissolve">
                                      <p:cBhvr>
                                        <p:cTn id="56" dur="500"/>
                                        <p:tgtEl>
                                          <p:spTgt spid="11061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10620"/>
                                        </p:tgtEl>
                                        <p:attrNameLst>
                                          <p:attrName>style.visibility</p:attrName>
                                        </p:attrNameLst>
                                      </p:cBhvr>
                                      <p:to>
                                        <p:strVal val="visible"/>
                                      </p:to>
                                    </p:set>
                                    <p:animEffect transition="in" filter="dissolve">
                                      <p:cBhvr>
                                        <p:cTn id="59" dur="500"/>
                                        <p:tgtEl>
                                          <p:spTgt spid="11062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10621"/>
                                        </p:tgtEl>
                                        <p:attrNameLst>
                                          <p:attrName>style.visibility</p:attrName>
                                        </p:attrNameLst>
                                      </p:cBhvr>
                                      <p:to>
                                        <p:strVal val="visible"/>
                                      </p:to>
                                    </p:set>
                                    <p:animEffect transition="in" filter="dissolve">
                                      <p:cBhvr>
                                        <p:cTn id="62" dur="500"/>
                                        <p:tgtEl>
                                          <p:spTgt spid="11062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10622"/>
                                        </p:tgtEl>
                                        <p:attrNameLst>
                                          <p:attrName>style.visibility</p:attrName>
                                        </p:attrNameLst>
                                      </p:cBhvr>
                                      <p:to>
                                        <p:strVal val="visible"/>
                                      </p:to>
                                    </p:set>
                                    <p:animEffect transition="in" filter="dissolve">
                                      <p:cBhvr>
                                        <p:cTn id="65" dur="500"/>
                                        <p:tgtEl>
                                          <p:spTgt spid="11062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10604"/>
                                        </p:tgtEl>
                                        <p:attrNameLst>
                                          <p:attrName>style.visibility</p:attrName>
                                        </p:attrNameLst>
                                      </p:cBhvr>
                                      <p:to>
                                        <p:strVal val="visible"/>
                                      </p:to>
                                    </p:set>
                                    <p:animEffect transition="in" filter="box(in)">
                                      <p:cBhvr>
                                        <p:cTn id="70" dur="500"/>
                                        <p:tgtEl>
                                          <p:spTgt spid="11060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10600"/>
                                        </p:tgtEl>
                                        <p:attrNameLst>
                                          <p:attrName>style.visibility</p:attrName>
                                        </p:attrNameLst>
                                      </p:cBhvr>
                                      <p:to>
                                        <p:strVal val="visible"/>
                                      </p:to>
                                    </p:set>
                                    <p:animEffect transition="in" filter="box(in)">
                                      <p:cBhvr>
                                        <p:cTn id="73" dur="5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animBg="1"/>
      <p:bldP spid="110600" grpId="0" animBg="1"/>
      <p:bldP spid="110604" grpId="0"/>
      <p:bldP spid="110605" grpId="0"/>
      <p:bldP spid="110607" grpId="0" animBg="1" autoUpdateAnimBg="0"/>
      <p:bldP spid="110609" grpId="0" animBg="1"/>
      <p:bldP spid="110610" grpId="0" animBg="1"/>
      <p:bldP spid="110611" grpId="0" animBg="1"/>
      <p:bldP spid="110612" grpId="0" animBg="1"/>
      <p:bldP spid="110613" grpId="0" autoUpdateAnimBg="0"/>
      <p:bldP spid="110616" grpId="0" animBg="1" autoUpdateAnimBg="0"/>
      <p:bldP spid="110617" grpId="0" animBg="1"/>
      <p:bldP spid="110618" grpId="0" animBg="1"/>
      <p:bldP spid="110619" grpId="0" animBg="1"/>
      <p:bldP spid="110620" grpId="0" animBg="1"/>
      <p:bldP spid="110621" grpId="0" autoUpdateAnimBg="0"/>
      <p:bldP spid="110622" grpId="0" animBg="1"/>
      <p:bldP spid="110623" grpId="0" animBg="1" autoUpdateAnimBg="0"/>
      <p:bldP spid="3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7950" y="0"/>
            <a:ext cx="5543550" cy="981075"/>
          </a:xfrm>
        </p:spPr>
        <p:txBody>
          <a:bodyPr/>
          <a:lstStyle/>
          <a:p>
            <a:pPr algn="l" eaLnBrk="1" hangingPunct="1"/>
            <a:r>
              <a:rPr lang="en-GB" altLang="en-US" sz="4000" b="1" smtClean="0"/>
              <a:t>The Seventies 1970-1979</a:t>
            </a:r>
          </a:p>
        </p:txBody>
      </p:sp>
      <p:sp>
        <p:nvSpPr>
          <p:cNvPr id="109571" name="Text Box 3"/>
          <p:cNvSpPr txBox="1">
            <a:spLocks noChangeArrowheads="1"/>
          </p:cNvSpPr>
          <p:nvPr/>
        </p:nvSpPr>
        <p:spPr bwMode="auto">
          <a:xfrm>
            <a:off x="3348038" y="836613"/>
            <a:ext cx="5795962" cy="580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accent2"/>
                </a:solidFill>
              </a:rPr>
              <a:t>The New Philips Curve and the NAIRU: A new approach - The Death of Keynesianism?</a:t>
            </a:r>
          </a:p>
          <a:p>
            <a:pPr eaLnBrk="1" hangingPunct="1">
              <a:spcBef>
                <a:spcPct val="0"/>
              </a:spcBef>
              <a:buFontTx/>
              <a:buNone/>
            </a:pPr>
            <a:endParaRPr lang="en-GB" altLang="en-US" sz="900" dirty="0">
              <a:solidFill>
                <a:schemeClr val="accent2"/>
              </a:solidFill>
            </a:endParaRPr>
          </a:p>
          <a:p>
            <a:pPr eaLnBrk="1" hangingPunct="1">
              <a:spcBef>
                <a:spcPct val="0"/>
              </a:spcBef>
              <a:buFontTx/>
              <a:buAutoNum type="alphaLcParenBoth"/>
            </a:pPr>
            <a:r>
              <a:rPr lang="en-GB" altLang="en-US" sz="1800" dirty="0">
                <a:solidFill>
                  <a:schemeClr val="tx2"/>
                </a:solidFill>
              </a:rPr>
              <a:t> The </a:t>
            </a:r>
            <a:r>
              <a:rPr lang="en-GB" altLang="en-US" sz="1800" dirty="0" smtClean="0">
                <a:solidFill>
                  <a:schemeClr val="tx2"/>
                </a:solidFill>
              </a:rPr>
              <a:t>NAIRU and New </a:t>
            </a:r>
            <a:r>
              <a:rPr lang="en-GB" altLang="en-US" sz="1800" dirty="0" err="1" smtClean="0">
                <a:solidFill>
                  <a:schemeClr val="tx2"/>
                </a:solidFill>
              </a:rPr>
              <a:t>Classicals</a:t>
            </a:r>
            <a:endParaRPr lang="en-GB" altLang="en-US" sz="1800" dirty="0">
              <a:solidFill>
                <a:schemeClr val="tx2"/>
              </a:solidFill>
            </a:endParaRPr>
          </a:p>
          <a:p>
            <a:pPr eaLnBrk="1" hangingPunct="1">
              <a:spcBef>
                <a:spcPct val="0"/>
              </a:spcBef>
              <a:buFontTx/>
              <a:buNone/>
            </a:pPr>
            <a:r>
              <a:rPr lang="en-GB" altLang="en-US" sz="1400" dirty="0">
                <a:solidFill>
                  <a:schemeClr val="tx2"/>
                </a:solidFill>
              </a:rPr>
              <a:t>So Freidman developed the idea of a point where demand side policies would no longer work and rather than reducing unemployment, they would just cause inflation</a:t>
            </a:r>
            <a:r>
              <a:rPr lang="en-GB" altLang="en-US" sz="1400" dirty="0" smtClean="0">
                <a:solidFill>
                  <a:schemeClr val="tx2"/>
                </a:solidFill>
              </a:rPr>
              <a:t>.  New </a:t>
            </a:r>
            <a:r>
              <a:rPr lang="en-GB" altLang="en-US" sz="1400" dirty="0" err="1" smtClean="0">
                <a:solidFill>
                  <a:schemeClr val="tx2"/>
                </a:solidFill>
              </a:rPr>
              <a:t>Classicals</a:t>
            </a:r>
            <a:r>
              <a:rPr lang="en-GB" altLang="en-US" sz="1400" dirty="0" smtClean="0">
                <a:solidFill>
                  <a:schemeClr val="tx2"/>
                </a:solidFill>
              </a:rPr>
              <a:t> then claimed that because of rational expectations, money illusion would not exist and any demand side policy would lead to instant inflation.</a:t>
            </a:r>
            <a:endParaRPr lang="en-GB" altLang="en-US" sz="1400" dirty="0">
              <a:solidFill>
                <a:schemeClr val="tx2"/>
              </a:solidFill>
            </a:endParaRPr>
          </a:p>
          <a:p>
            <a:pPr eaLnBrk="1" hangingPunct="1">
              <a:spcBef>
                <a:spcPct val="0"/>
              </a:spcBef>
              <a:buFontTx/>
              <a:buNone/>
            </a:pPr>
            <a:endParaRPr lang="en-GB" altLang="en-US" sz="1400" dirty="0">
              <a:solidFill>
                <a:schemeClr val="tx2"/>
              </a:solidFill>
            </a:endParaRPr>
          </a:p>
          <a:p>
            <a:pPr eaLnBrk="1" hangingPunct="1">
              <a:spcBef>
                <a:spcPct val="0"/>
              </a:spcBef>
              <a:buFontTx/>
              <a:buNone/>
            </a:pPr>
            <a:r>
              <a:rPr lang="en-GB" altLang="en-US" sz="1400" dirty="0" smtClean="0">
                <a:solidFill>
                  <a:schemeClr val="tx2"/>
                </a:solidFill>
              </a:rPr>
              <a:t>Therefore there </a:t>
            </a:r>
            <a:r>
              <a:rPr lang="en-GB" altLang="en-US" sz="1400" dirty="0">
                <a:solidFill>
                  <a:schemeClr val="tx2"/>
                </a:solidFill>
              </a:rPr>
              <a:t>needed to be a combination of:</a:t>
            </a:r>
          </a:p>
          <a:p>
            <a:pPr eaLnBrk="1" hangingPunct="1">
              <a:spcBef>
                <a:spcPct val="0"/>
              </a:spcBef>
              <a:buFontTx/>
              <a:buNone/>
            </a:pPr>
            <a:r>
              <a:rPr lang="en-GB" altLang="en-US" sz="1400" dirty="0">
                <a:solidFill>
                  <a:schemeClr val="tx2"/>
                </a:solidFill>
              </a:rPr>
              <a:t>(</a:t>
            </a:r>
            <a:r>
              <a:rPr lang="en-GB" altLang="en-US" sz="1400" dirty="0" err="1">
                <a:solidFill>
                  <a:schemeClr val="tx2"/>
                </a:solidFill>
              </a:rPr>
              <a:t>i</a:t>
            </a:r>
            <a:r>
              <a:rPr lang="en-GB" altLang="en-US" sz="1400" dirty="0">
                <a:solidFill>
                  <a:schemeClr val="tx2"/>
                </a:solidFill>
              </a:rPr>
              <a:t>) supply side policies (to reduce the NAIRU)</a:t>
            </a:r>
          </a:p>
          <a:p>
            <a:pPr eaLnBrk="1" hangingPunct="1">
              <a:spcBef>
                <a:spcPct val="0"/>
              </a:spcBef>
              <a:buFontTx/>
              <a:buNone/>
            </a:pPr>
            <a:r>
              <a:rPr lang="en-GB" altLang="en-US" sz="1400" dirty="0">
                <a:solidFill>
                  <a:schemeClr val="tx2"/>
                </a:solidFill>
              </a:rPr>
              <a:t>(ii) controlling the money supply to keep inflationary expectations under control</a:t>
            </a:r>
          </a:p>
          <a:p>
            <a:pPr eaLnBrk="1" hangingPunct="1">
              <a:spcBef>
                <a:spcPct val="0"/>
              </a:spcBef>
              <a:buFontTx/>
              <a:buNone/>
            </a:pPr>
            <a:endParaRPr lang="en-GB" altLang="en-US" sz="1000" dirty="0">
              <a:solidFill>
                <a:schemeClr val="hlink"/>
              </a:solidFill>
            </a:endParaRPr>
          </a:p>
          <a:p>
            <a:pPr eaLnBrk="1" hangingPunct="1">
              <a:spcBef>
                <a:spcPct val="0"/>
              </a:spcBef>
              <a:buFontTx/>
              <a:buNone/>
            </a:pPr>
            <a:r>
              <a:rPr lang="en-GB" altLang="en-US" sz="2400" dirty="0" smtClean="0">
                <a:solidFill>
                  <a:schemeClr val="accent2"/>
                </a:solidFill>
              </a:rPr>
              <a:t>PROBLEM: Stagflation </a:t>
            </a:r>
            <a:r>
              <a:rPr lang="en-GB" altLang="en-US" sz="2400" dirty="0">
                <a:solidFill>
                  <a:schemeClr val="accent2"/>
                </a:solidFill>
              </a:rPr>
              <a:t>– </a:t>
            </a:r>
            <a:r>
              <a:rPr lang="en-GB" altLang="en-US" sz="2400" dirty="0" smtClean="0">
                <a:solidFill>
                  <a:schemeClr val="accent2"/>
                </a:solidFill>
              </a:rPr>
              <a:t>How did Freidman explain this?</a:t>
            </a:r>
            <a:endParaRPr lang="en-GB" altLang="en-US" sz="2400" dirty="0">
              <a:solidFill>
                <a:schemeClr val="accent2"/>
              </a:solidFill>
            </a:endParaRPr>
          </a:p>
          <a:p>
            <a:pPr eaLnBrk="1" hangingPunct="1">
              <a:spcBef>
                <a:spcPct val="0"/>
              </a:spcBef>
              <a:buFontTx/>
              <a:buNone/>
            </a:pPr>
            <a:r>
              <a:rPr lang="en-GB" altLang="en-US" sz="1400" dirty="0" err="1" smtClean="0"/>
              <a:t>Defintion</a:t>
            </a:r>
            <a:r>
              <a:rPr lang="en-GB" altLang="en-US" sz="1400" dirty="0" smtClean="0"/>
              <a:t>: </a:t>
            </a:r>
            <a:r>
              <a:rPr lang="en-GB" altLang="en-US" sz="1400" dirty="0" smtClean="0"/>
              <a:t>Where </a:t>
            </a:r>
            <a:r>
              <a:rPr lang="en-GB" altLang="en-US" sz="1400" dirty="0"/>
              <a:t>unemployment is rising, but SO is inflation!</a:t>
            </a:r>
          </a:p>
          <a:p>
            <a:pPr eaLnBrk="1" hangingPunct="1">
              <a:spcBef>
                <a:spcPct val="0"/>
              </a:spcBef>
              <a:buFontTx/>
              <a:buNone/>
            </a:pPr>
            <a:endParaRPr lang="en-GB" altLang="en-US" sz="1400" dirty="0"/>
          </a:p>
          <a:p>
            <a:pPr eaLnBrk="1" hangingPunct="1">
              <a:spcBef>
                <a:spcPct val="0"/>
              </a:spcBef>
              <a:buFontTx/>
              <a:buNone/>
            </a:pPr>
            <a:r>
              <a:rPr lang="en-GB" altLang="en-US" sz="1400" dirty="0"/>
              <a:t>Inflationary expectations and the NAIRU</a:t>
            </a:r>
            <a:r>
              <a:rPr lang="en-GB" altLang="en-US" sz="1400" dirty="0" smtClean="0"/>
              <a:t>?  Inflation </a:t>
            </a:r>
            <a:r>
              <a:rPr lang="en-GB" altLang="en-US" sz="1400" dirty="0"/>
              <a:t>got up to 25% in the mid 70</a:t>
            </a:r>
            <a:r>
              <a:rPr lang="ja-JP" altLang="en-GB" sz="1400" dirty="0"/>
              <a:t>’</a:t>
            </a:r>
            <a:r>
              <a:rPr lang="en-GB" altLang="ja-JP" sz="1400" dirty="0"/>
              <a:t>s and unemployment reached 10%)</a:t>
            </a:r>
          </a:p>
          <a:p>
            <a:pPr eaLnBrk="1" hangingPunct="1">
              <a:spcBef>
                <a:spcPct val="0"/>
              </a:spcBef>
              <a:buFontTx/>
              <a:buNone/>
            </a:pPr>
            <a:endParaRPr lang="en-GB" altLang="en-US" sz="1400" dirty="0" smtClean="0"/>
          </a:p>
          <a:p>
            <a:pPr eaLnBrk="1" hangingPunct="1">
              <a:spcBef>
                <a:spcPct val="0"/>
              </a:spcBef>
              <a:buFontTx/>
              <a:buNone/>
            </a:pPr>
            <a:r>
              <a:rPr lang="en-GB" altLang="en-US" sz="1400" dirty="0" smtClean="0"/>
              <a:t>Is </a:t>
            </a:r>
            <a:r>
              <a:rPr lang="en-GB" altLang="en-US" sz="1400" dirty="0"/>
              <a:t>the Long Run Philips curve redundant OR is it moving?</a:t>
            </a:r>
          </a:p>
          <a:p>
            <a:pPr eaLnBrk="1" hangingPunct="1">
              <a:spcBef>
                <a:spcPct val="0"/>
              </a:spcBef>
              <a:buFontTx/>
              <a:buNone/>
            </a:pPr>
            <a:endParaRPr lang="en-GB" altLang="en-US" sz="1400" dirty="0">
              <a:solidFill>
                <a:schemeClr val="hlink"/>
              </a:solidFill>
            </a:endParaRPr>
          </a:p>
        </p:txBody>
      </p:sp>
      <p:pic>
        <p:nvPicPr>
          <p:cNvPr id="109573" name="Picture 5" descr="keynes-716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000125"/>
            <a:ext cx="131286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9905_08_4---Graveyard_we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000125"/>
            <a:ext cx="15843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Line 7"/>
          <p:cNvSpPr>
            <a:spLocks noChangeShapeType="1"/>
          </p:cNvSpPr>
          <p:nvPr/>
        </p:nvSpPr>
        <p:spPr bwMode="auto">
          <a:xfrm>
            <a:off x="1281113" y="2079625"/>
            <a:ext cx="719137"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81927" name="Picture 8" descr="MiltonFreidman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143250"/>
            <a:ext cx="24288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246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ox(in)">
                                      <p:cBhvr>
                                        <p:cTn id="7" dur="500"/>
                                        <p:tgtEl>
                                          <p:spTgt spid="10957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9575"/>
                                        </p:tgtEl>
                                        <p:attrNameLst>
                                          <p:attrName>style.visibility</p:attrName>
                                        </p:attrNameLst>
                                      </p:cBhvr>
                                      <p:to>
                                        <p:strVal val="visible"/>
                                      </p:to>
                                    </p:set>
                                    <p:animEffect transition="in" filter="box(in)">
                                      <p:cBhvr>
                                        <p:cTn id="10" dur="500"/>
                                        <p:tgtEl>
                                          <p:spTgt spid="109575"/>
                                        </p:tgtEl>
                                      </p:cBhvr>
                                    </p:animEffect>
                                  </p:childTnLst>
                                </p:cTn>
                              </p:par>
                              <p:par>
                                <p:cTn id="11" presetID="4" presetClass="entr" presetSubtype="16" fill="hold" nodeType="withEffect">
                                  <p:stCondLst>
                                    <p:cond delay="0"/>
                                  </p:stCondLst>
                                  <p:childTnLst>
                                    <p:set>
                                      <p:cBhvr>
                                        <p:cTn id="12" dur="1" fill="hold">
                                          <p:stCondLst>
                                            <p:cond delay="0"/>
                                          </p:stCondLst>
                                        </p:cTn>
                                        <p:tgtEl>
                                          <p:spTgt spid="109574"/>
                                        </p:tgtEl>
                                        <p:attrNameLst>
                                          <p:attrName>style.visibility</p:attrName>
                                        </p:attrNameLst>
                                      </p:cBhvr>
                                      <p:to>
                                        <p:strVal val="visible"/>
                                      </p:to>
                                    </p:set>
                                    <p:animEffect transition="in" filter="box(in)">
                                      <p:cBhvr>
                                        <p:cTn id="13" dur="500"/>
                                        <p:tgtEl>
                                          <p:spTgt spid="1095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9571">
                                            <p:txEl>
                                              <p:pRg st="9" end="9"/>
                                            </p:txEl>
                                          </p:spTgt>
                                        </p:tgtEl>
                                        <p:attrNameLst>
                                          <p:attrName>style.visibility</p:attrName>
                                        </p:attrNameLst>
                                      </p:cBhvr>
                                      <p:to>
                                        <p:strVal val="visible"/>
                                      </p:to>
                                    </p:set>
                                    <p:animEffect transition="in" filter="box(in)">
                                      <p:cBhvr>
                                        <p:cTn id="18" dur="2000"/>
                                        <p:tgtEl>
                                          <p:spTgt spid="109571">
                                            <p:txEl>
                                              <p:pRg st="9" end="9"/>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9571">
                                            <p:txEl>
                                              <p:pRg st="10" end="10"/>
                                            </p:txEl>
                                          </p:spTgt>
                                        </p:tgtEl>
                                        <p:attrNameLst>
                                          <p:attrName>style.visibility</p:attrName>
                                        </p:attrNameLst>
                                      </p:cBhvr>
                                      <p:to>
                                        <p:strVal val="visible"/>
                                      </p:to>
                                    </p:set>
                                    <p:animEffect transition="in" filter="box(in)">
                                      <p:cBhvr>
                                        <p:cTn id="23" dur="500"/>
                                        <p:tgtEl>
                                          <p:spTgt spid="109571">
                                            <p:txEl>
                                              <p:pRg st="10" end="1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09571">
                                            <p:txEl>
                                              <p:pRg st="12" end="12"/>
                                            </p:txEl>
                                          </p:spTgt>
                                        </p:tgtEl>
                                        <p:attrNameLst>
                                          <p:attrName>style.visibility</p:attrName>
                                        </p:attrNameLst>
                                      </p:cBhvr>
                                      <p:to>
                                        <p:strVal val="visible"/>
                                      </p:to>
                                    </p:set>
                                    <p:animEffect transition="in" filter="box(in)">
                                      <p:cBhvr>
                                        <p:cTn id="28" dur="500"/>
                                        <p:tgtEl>
                                          <p:spTgt spid="109571">
                                            <p:txEl>
                                              <p:pRg st="12" end="12"/>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09571">
                                            <p:txEl>
                                              <p:pRg st="14" end="14"/>
                                            </p:txEl>
                                          </p:spTgt>
                                        </p:tgtEl>
                                        <p:attrNameLst>
                                          <p:attrName>style.visibility</p:attrName>
                                        </p:attrNameLst>
                                      </p:cBhvr>
                                      <p:to>
                                        <p:strVal val="visible"/>
                                      </p:to>
                                    </p:set>
                                    <p:animEffect transition="in" filter="box(in)">
                                      <p:cBhvr>
                                        <p:cTn id="31" dur="500"/>
                                        <p:tgtEl>
                                          <p:spTgt spid="1095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7950" y="0"/>
            <a:ext cx="8856538" cy="1268760"/>
          </a:xfrm>
        </p:spPr>
        <p:txBody>
          <a:bodyPr/>
          <a:lstStyle/>
          <a:p>
            <a:pPr algn="l" eaLnBrk="1" hangingPunct="1"/>
            <a:r>
              <a:rPr lang="en-GB" altLang="en-US" b="1" dirty="0" smtClean="0"/>
              <a:t>The Seventies 1970-</a:t>
            </a:r>
            <a:r>
              <a:rPr lang="en-GB" altLang="en-US" b="1" dirty="0" smtClean="0"/>
              <a:t>1979</a:t>
            </a:r>
            <a:br>
              <a:rPr lang="en-GB" altLang="en-US" b="1" dirty="0" smtClean="0"/>
            </a:br>
            <a:r>
              <a:rPr lang="en-GB" altLang="en-US" sz="3600" b="1" dirty="0" smtClean="0"/>
              <a:t>NOTE TAKING SUMMARY</a:t>
            </a:r>
            <a:endParaRPr lang="en-GB" altLang="en-US" sz="3600" b="1" dirty="0" smtClean="0"/>
          </a:p>
        </p:txBody>
      </p:sp>
      <p:sp>
        <p:nvSpPr>
          <p:cNvPr id="91139" name="Text Box 3"/>
          <p:cNvSpPr txBox="1">
            <a:spLocks noChangeArrowheads="1"/>
          </p:cNvSpPr>
          <p:nvPr/>
        </p:nvSpPr>
        <p:spPr bwMode="auto">
          <a:xfrm>
            <a:off x="3419872" y="1580013"/>
            <a:ext cx="5400600"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AutoNum type="arabicParenBoth"/>
            </a:pPr>
            <a:r>
              <a:rPr lang="en-GB" altLang="en-US" sz="1800" dirty="0">
                <a:solidFill>
                  <a:schemeClr val="accent2"/>
                </a:solidFill>
              </a:rPr>
              <a:t>What shape is the </a:t>
            </a:r>
            <a:r>
              <a:rPr lang="en-GB" altLang="en-US" sz="1800" dirty="0" smtClean="0">
                <a:solidFill>
                  <a:schemeClr val="accent2"/>
                </a:solidFill>
              </a:rPr>
              <a:t>LRPC and why?</a:t>
            </a:r>
            <a:endParaRPr lang="en-GB" altLang="en-US" sz="1800" dirty="0">
              <a:solidFill>
                <a:schemeClr val="accent2"/>
              </a:solidFill>
            </a:endParaRPr>
          </a:p>
          <a:p>
            <a:pPr eaLnBrk="1" hangingPunct="1">
              <a:spcBef>
                <a:spcPct val="0"/>
              </a:spcBef>
              <a:buFontTx/>
              <a:buAutoNum type="arabicParenBoth"/>
            </a:pPr>
            <a:endParaRPr lang="en-GB" altLang="en-US" sz="1800" dirty="0">
              <a:solidFill>
                <a:schemeClr val="accent2"/>
              </a:solidFill>
            </a:endParaRPr>
          </a:p>
          <a:p>
            <a:pPr eaLnBrk="1" hangingPunct="1">
              <a:spcBef>
                <a:spcPct val="0"/>
              </a:spcBef>
              <a:buFontTx/>
              <a:buAutoNum type="arabicParenBoth"/>
            </a:pPr>
            <a:r>
              <a:rPr lang="en-GB" altLang="en-US" sz="1800" dirty="0">
                <a:solidFill>
                  <a:schemeClr val="accent2"/>
                </a:solidFill>
              </a:rPr>
              <a:t>What is stagflation</a:t>
            </a:r>
          </a:p>
          <a:p>
            <a:pPr eaLnBrk="1" hangingPunct="1">
              <a:spcBef>
                <a:spcPct val="0"/>
              </a:spcBef>
              <a:buFontTx/>
              <a:buAutoNum type="arabicParenBoth"/>
            </a:pPr>
            <a:endParaRPr lang="en-GB" altLang="en-US" sz="1800" dirty="0">
              <a:solidFill>
                <a:schemeClr val="accent2"/>
              </a:solidFill>
            </a:endParaRPr>
          </a:p>
          <a:p>
            <a:pPr eaLnBrk="1" hangingPunct="1">
              <a:spcBef>
                <a:spcPct val="0"/>
              </a:spcBef>
              <a:buFontTx/>
              <a:buAutoNum type="arabicParenBoth"/>
            </a:pPr>
            <a:r>
              <a:rPr lang="en-GB" altLang="en-US" sz="1800" dirty="0">
                <a:solidFill>
                  <a:schemeClr val="accent2"/>
                </a:solidFill>
              </a:rPr>
              <a:t>Why was </a:t>
            </a:r>
            <a:r>
              <a:rPr lang="en-GB" altLang="en-US" sz="1800" dirty="0" smtClean="0">
                <a:solidFill>
                  <a:schemeClr val="accent2"/>
                </a:solidFill>
              </a:rPr>
              <a:t>large inflation </a:t>
            </a:r>
            <a:r>
              <a:rPr lang="en-GB" altLang="en-US" sz="1800" dirty="0">
                <a:solidFill>
                  <a:schemeClr val="accent2"/>
                </a:solidFill>
              </a:rPr>
              <a:t>the death of </a:t>
            </a:r>
            <a:r>
              <a:rPr lang="en-GB" altLang="en-US" sz="1800" dirty="0" smtClean="0">
                <a:solidFill>
                  <a:schemeClr val="accent2"/>
                </a:solidFill>
              </a:rPr>
              <a:t>Keynesianism</a:t>
            </a:r>
            <a:r>
              <a:rPr lang="en-GB" altLang="en-US" sz="1800" dirty="0">
                <a:solidFill>
                  <a:schemeClr val="accent2"/>
                </a:solidFill>
              </a:rPr>
              <a:t>?</a:t>
            </a:r>
          </a:p>
          <a:p>
            <a:pPr eaLnBrk="1" hangingPunct="1">
              <a:spcBef>
                <a:spcPct val="0"/>
              </a:spcBef>
              <a:buFontTx/>
              <a:buAutoNum type="arabicParenBoth"/>
            </a:pPr>
            <a:endParaRPr lang="en-GB" altLang="en-US" sz="1800" dirty="0">
              <a:solidFill>
                <a:schemeClr val="accent2"/>
              </a:solidFill>
            </a:endParaRPr>
          </a:p>
          <a:p>
            <a:pPr eaLnBrk="1" hangingPunct="1">
              <a:spcBef>
                <a:spcPct val="0"/>
              </a:spcBef>
              <a:buFontTx/>
              <a:buAutoNum type="arabicParenBoth"/>
            </a:pPr>
            <a:r>
              <a:rPr lang="en-GB" altLang="en-US" sz="1800" dirty="0">
                <a:solidFill>
                  <a:schemeClr val="accent2"/>
                </a:solidFill>
              </a:rPr>
              <a:t>Why were there increasing inflationary expectations in the </a:t>
            </a:r>
            <a:r>
              <a:rPr lang="en-GB" altLang="en-US" sz="1800" dirty="0" smtClean="0">
                <a:solidFill>
                  <a:schemeClr val="accent2"/>
                </a:solidFill>
              </a:rPr>
              <a:t>1970</a:t>
            </a:r>
            <a:r>
              <a:rPr lang="en-GB" altLang="ja-JP" sz="1800" dirty="0" smtClean="0">
                <a:solidFill>
                  <a:schemeClr val="accent2"/>
                </a:solidFill>
              </a:rPr>
              <a:t>s?</a:t>
            </a:r>
          </a:p>
          <a:p>
            <a:pPr eaLnBrk="1" hangingPunct="1">
              <a:spcBef>
                <a:spcPct val="0"/>
              </a:spcBef>
              <a:buFontTx/>
              <a:buAutoNum type="arabicParenBoth"/>
            </a:pPr>
            <a:endParaRPr lang="en-GB" altLang="ja-JP" sz="1800" dirty="0">
              <a:solidFill>
                <a:schemeClr val="accent2"/>
              </a:solidFill>
            </a:endParaRPr>
          </a:p>
          <a:p>
            <a:pPr eaLnBrk="1" hangingPunct="1">
              <a:spcBef>
                <a:spcPct val="0"/>
              </a:spcBef>
              <a:buFontTx/>
              <a:buAutoNum type="arabicParenBoth"/>
            </a:pPr>
            <a:r>
              <a:rPr lang="en-GB" altLang="ja-JP" sz="1800" dirty="0" smtClean="0">
                <a:solidFill>
                  <a:schemeClr val="accent2"/>
                </a:solidFill>
              </a:rPr>
              <a:t>What are the differences between adaptive and rational expectations and what are the implications for the LRPC if demand management is used to reduce unemployment?</a:t>
            </a:r>
            <a:endParaRPr lang="en-GB" altLang="ja-JP" sz="1800" dirty="0">
              <a:solidFill>
                <a:schemeClr val="accent2"/>
              </a:solidFill>
            </a:endParaRPr>
          </a:p>
          <a:p>
            <a:pPr eaLnBrk="1" hangingPunct="1">
              <a:spcBef>
                <a:spcPct val="0"/>
              </a:spcBef>
              <a:buFontTx/>
              <a:buAutoNum type="arabicParenBoth"/>
            </a:pPr>
            <a:endParaRPr lang="en-GB" altLang="en-US" sz="1800" dirty="0">
              <a:solidFill>
                <a:schemeClr val="accent2"/>
              </a:solidFill>
            </a:endParaRPr>
          </a:p>
          <a:p>
            <a:pPr eaLnBrk="1" hangingPunct="1">
              <a:spcBef>
                <a:spcPct val="0"/>
              </a:spcBef>
              <a:buFontTx/>
              <a:buAutoNum type="arabicParenBoth"/>
            </a:pPr>
            <a:r>
              <a:rPr lang="en-GB" altLang="en-US" sz="1800" dirty="0" smtClean="0">
                <a:solidFill>
                  <a:schemeClr val="accent2"/>
                </a:solidFill>
              </a:rPr>
              <a:t>Why did </a:t>
            </a:r>
            <a:r>
              <a:rPr lang="en-GB" altLang="en-US" sz="1800" dirty="0" smtClean="0">
                <a:solidFill>
                  <a:schemeClr val="accent2"/>
                </a:solidFill>
              </a:rPr>
              <a:t>Stagflation question  Freidman’s LRPC theory?</a:t>
            </a:r>
            <a:endParaRPr lang="en-GB" altLang="en-US" sz="1800" dirty="0">
              <a:solidFill>
                <a:schemeClr val="accent2"/>
              </a:solidFill>
            </a:endParaRPr>
          </a:p>
        </p:txBody>
      </p:sp>
      <p:pic>
        <p:nvPicPr>
          <p:cNvPr id="82948" name="Picture 4" descr="10101897A~John-Travolta-Saturday-Night-Fever-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4"/>
            <a:ext cx="2987675" cy="496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351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ox(in)">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ox(in)">
                                      <p:cBhvr>
                                        <p:cTn id="12" dur="500"/>
                                        <p:tgtEl>
                                          <p:spTgt spid="91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box(in)">
                                      <p:cBhvr>
                                        <p:cTn id="17" dur="500"/>
                                        <p:tgtEl>
                                          <p:spTgt spid="911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box(in)">
                                      <p:cBhvr>
                                        <p:cTn id="22" dur="500"/>
                                        <p:tgtEl>
                                          <p:spTgt spid="911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1139">
                                            <p:txEl>
                                              <p:pRg st="8" end="8"/>
                                            </p:txEl>
                                          </p:spTgt>
                                        </p:tgtEl>
                                        <p:attrNameLst>
                                          <p:attrName>style.visibility</p:attrName>
                                        </p:attrNameLst>
                                      </p:cBhvr>
                                      <p:to>
                                        <p:strVal val="visible"/>
                                      </p:to>
                                    </p:set>
                                    <p:animEffect transition="in" filter="box(in)">
                                      <p:cBhvr>
                                        <p:cTn id="27" dur="500"/>
                                        <p:tgtEl>
                                          <p:spTgt spid="9113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1139">
                                            <p:txEl>
                                              <p:pRg st="10" end="10"/>
                                            </p:txEl>
                                          </p:spTgt>
                                        </p:tgtEl>
                                        <p:attrNameLst>
                                          <p:attrName>style.visibility</p:attrName>
                                        </p:attrNameLst>
                                      </p:cBhvr>
                                      <p:to>
                                        <p:strVal val="visible"/>
                                      </p:to>
                                    </p:set>
                                    <p:animEffect transition="in" filter="box(in)">
                                      <p:cBhvr>
                                        <p:cTn id="32" dur="500"/>
                                        <p:tgtEl>
                                          <p:spTgt spid="911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9036050" cy="981075"/>
          </a:xfrm>
        </p:spPr>
        <p:txBody>
          <a:bodyPr/>
          <a:lstStyle/>
          <a:p>
            <a:pPr algn="l" eaLnBrk="1" hangingPunct="1"/>
            <a:r>
              <a:rPr lang="en-GB" altLang="en-US" sz="3600" b="1" dirty="0" smtClean="0"/>
              <a:t>The Eighties </a:t>
            </a:r>
            <a:r>
              <a:rPr lang="en-GB" altLang="en-US" sz="3600" b="1" dirty="0" smtClean="0"/>
              <a:t>1979-93: Thatcher</a:t>
            </a:r>
            <a:r>
              <a:rPr lang="en-GB" altLang="en-US" sz="3600" b="1" dirty="0" smtClean="0"/>
              <a:t>’s Legacy</a:t>
            </a:r>
            <a:endParaRPr lang="en-GB" altLang="en-US" sz="3600" b="1" dirty="0" smtClean="0"/>
          </a:p>
        </p:txBody>
      </p:sp>
      <p:sp>
        <p:nvSpPr>
          <p:cNvPr id="93187" name="Text Box 3"/>
          <p:cNvSpPr txBox="1">
            <a:spLocks noChangeArrowheads="1"/>
          </p:cNvSpPr>
          <p:nvPr/>
        </p:nvSpPr>
        <p:spPr bwMode="auto">
          <a:xfrm>
            <a:off x="3275856" y="4293096"/>
            <a:ext cx="5616575"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342900" indent="-342900" eaLnBrk="1" hangingPunct="1">
              <a:spcBef>
                <a:spcPct val="0"/>
              </a:spcBef>
            </a:pPr>
            <a:r>
              <a:rPr lang="en-GB" altLang="en-US" sz="2400" dirty="0" smtClean="0">
                <a:solidFill>
                  <a:schemeClr val="accent2"/>
                </a:solidFill>
              </a:rPr>
              <a:t>T</a:t>
            </a:r>
            <a:r>
              <a:rPr lang="en-GB" altLang="en-US" sz="2400" dirty="0" smtClean="0">
                <a:solidFill>
                  <a:schemeClr val="accent2"/>
                </a:solidFill>
              </a:rPr>
              <a:t>hatcher adopted Freidman’s policies</a:t>
            </a:r>
            <a:endParaRPr lang="en-GB" altLang="en-US" sz="2400" dirty="0">
              <a:solidFill>
                <a:schemeClr val="accent2"/>
              </a:solidFill>
            </a:endParaRPr>
          </a:p>
          <a:p>
            <a:pPr marL="342900" indent="-342900" eaLnBrk="1" hangingPunct="1">
              <a:spcBef>
                <a:spcPct val="0"/>
              </a:spcBef>
            </a:pPr>
            <a:r>
              <a:rPr lang="en-GB" altLang="en-US" sz="2400" dirty="0" smtClean="0">
                <a:solidFill>
                  <a:schemeClr val="accent2"/>
                </a:solidFill>
              </a:rPr>
              <a:t>Policy </a:t>
            </a:r>
            <a:r>
              <a:rPr lang="en-GB" altLang="en-US" sz="2400" dirty="0">
                <a:solidFill>
                  <a:schemeClr val="accent2"/>
                </a:solidFill>
              </a:rPr>
              <a:t>#1: Target the money supply</a:t>
            </a:r>
          </a:p>
          <a:p>
            <a:pPr marL="342900" indent="-342900" eaLnBrk="1" hangingPunct="1">
              <a:spcBef>
                <a:spcPct val="0"/>
              </a:spcBef>
            </a:pPr>
            <a:r>
              <a:rPr lang="en-GB" altLang="en-US" sz="2400" dirty="0" smtClean="0">
                <a:solidFill>
                  <a:schemeClr val="accent2"/>
                </a:solidFill>
              </a:rPr>
              <a:t>Policy </a:t>
            </a:r>
            <a:r>
              <a:rPr lang="en-GB" altLang="en-US" sz="2400" dirty="0">
                <a:solidFill>
                  <a:schemeClr val="accent2"/>
                </a:solidFill>
              </a:rPr>
              <a:t>#2: Implement </a:t>
            </a:r>
            <a:r>
              <a:rPr lang="en-GB" altLang="en-US" sz="2400" dirty="0" smtClean="0">
                <a:solidFill>
                  <a:schemeClr val="accent2"/>
                </a:solidFill>
              </a:rPr>
              <a:t>free market supply </a:t>
            </a:r>
            <a:r>
              <a:rPr lang="en-GB" altLang="en-US" sz="2400" dirty="0">
                <a:solidFill>
                  <a:schemeClr val="accent2"/>
                </a:solidFill>
              </a:rPr>
              <a:t>side policies</a:t>
            </a:r>
          </a:p>
          <a:p>
            <a:pPr marL="342900" indent="-342900" eaLnBrk="1" hangingPunct="1">
              <a:spcBef>
                <a:spcPct val="0"/>
              </a:spcBef>
            </a:pPr>
            <a:r>
              <a:rPr lang="en-GB" altLang="en-US" sz="2400" dirty="0" smtClean="0">
                <a:solidFill>
                  <a:schemeClr val="accent2"/>
                </a:solidFill>
              </a:rPr>
              <a:t>Consequences</a:t>
            </a:r>
            <a:r>
              <a:rPr lang="en-GB" altLang="en-US" sz="2400" dirty="0">
                <a:solidFill>
                  <a:schemeClr val="accent2"/>
                </a:solidFill>
              </a:rPr>
              <a:t>?</a:t>
            </a:r>
          </a:p>
          <a:p>
            <a:pPr eaLnBrk="1" hangingPunct="1">
              <a:spcBef>
                <a:spcPct val="0"/>
              </a:spcBef>
              <a:buFontTx/>
              <a:buNone/>
            </a:pPr>
            <a:endParaRPr lang="en-GB" altLang="en-US" sz="1400" dirty="0">
              <a:solidFill>
                <a:schemeClr val="hlink"/>
              </a:solidFill>
            </a:endParaRPr>
          </a:p>
        </p:txBody>
      </p:sp>
      <p:pic>
        <p:nvPicPr>
          <p:cNvPr id="83972" name="Picture 8"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736"/>
            <a:ext cx="2914650" cy="55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10" descr="thatch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2381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61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94"/>
                                        </p:tgtEl>
                                        <p:attrNameLst>
                                          <p:attrName>style.visibility</p:attrName>
                                        </p:attrNameLst>
                                      </p:cBhvr>
                                      <p:to>
                                        <p:strVal val="visible"/>
                                      </p:to>
                                    </p:set>
                                    <p:animEffect transition="in" filter="box(in)">
                                      <p:cBhvr>
                                        <p:cTn id="7" dur="500"/>
                                        <p:tgtEl>
                                          <p:spTgt spid="93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box(in)">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box(in)">
                                      <p:cBhvr>
                                        <p:cTn id="17" dur="500"/>
                                        <p:tgtEl>
                                          <p:spTgt spid="93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box(in)">
                                      <p:cBhvr>
                                        <p:cTn id="22" dur="500"/>
                                        <p:tgtEl>
                                          <p:spTgt spid="93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Effect transition="in" filter="box(in)">
                                      <p:cBhvr>
                                        <p:cTn id="27"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301006"/>
          </a:xfrm>
        </p:spPr>
        <p:txBody>
          <a:bodyPr/>
          <a:lstStyle/>
          <a:p>
            <a:r>
              <a:rPr lang="en-US" sz="2800" b="1" dirty="0" smtClean="0"/>
              <a:t>The New </a:t>
            </a:r>
            <a:r>
              <a:rPr lang="en-US" sz="2800" b="1" dirty="0" err="1" smtClean="0"/>
              <a:t>Classicals</a:t>
            </a:r>
            <a:r>
              <a:rPr lang="en-US" sz="2800" b="1" dirty="0" smtClean="0"/>
              <a:t> .v. The New Keynesians: The BIG FIGHT</a:t>
            </a:r>
            <a:r>
              <a:rPr lang="en-US" sz="2800" b="1" dirty="0" smtClean="0"/>
              <a:t/>
            </a:r>
            <a:br>
              <a:rPr lang="en-US" sz="2800" b="1" dirty="0" smtClean="0"/>
            </a:br>
            <a:r>
              <a:rPr lang="en-US" sz="2400" b="1" dirty="0" smtClean="0">
                <a:solidFill>
                  <a:srgbClr val="FF0000"/>
                </a:solidFill>
              </a:rPr>
              <a:t>NAIRU does MOVE but WHY?</a:t>
            </a:r>
            <a:br>
              <a:rPr lang="en-US" sz="2400" b="1" dirty="0" smtClean="0">
                <a:solidFill>
                  <a:srgbClr val="FF0000"/>
                </a:solidFill>
              </a:rPr>
            </a:br>
            <a:r>
              <a:rPr lang="en-US" sz="1600" b="1" dirty="0" err="1" smtClean="0">
                <a:solidFill>
                  <a:schemeClr val="accent2"/>
                </a:solidFill>
              </a:rPr>
              <a:t>Hysterisis</a:t>
            </a:r>
            <a:r>
              <a:rPr lang="en-US" sz="1600" b="1" dirty="0" smtClean="0">
                <a:solidFill>
                  <a:schemeClr val="accent2"/>
                </a:solidFill>
              </a:rPr>
              <a:t> (New Keynesians) </a:t>
            </a:r>
            <a:r>
              <a:rPr lang="en-US" sz="1600" b="1" dirty="0" smtClean="0">
                <a:solidFill>
                  <a:schemeClr val="accent2"/>
                </a:solidFill>
              </a:rPr>
              <a:t>.v. </a:t>
            </a:r>
            <a:r>
              <a:rPr lang="en-US" sz="1600" b="1" dirty="0" err="1" smtClean="0">
                <a:solidFill>
                  <a:schemeClr val="accent2"/>
                </a:solidFill>
              </a:rPr>
              <a:t>Labour</a:t>
            </a:r>
            <a:r>
              <a:rPr lang="en-US" sz="1600" b="1" dirty="0" smtClean="0">
                <a:solidFill>
                  <a:schemeClr val="accent2"/>
                </a:solidFill>
              </a:rPr>
              <a:t> Market </a:t>
            </a:r>
            <a:r>
              <a:rPr lang="en-US" sz="1600" b="1" dirty="0" smtClean="0">
                <a:solidFill>
                  <a:schemeClr val="accent2"/>
                </a:solidFill>
              </a:rPr>
              <a:t>Inflexibility (New </a:t>
            </a:r>
            <a:r>
              <a:rPr lang="en-US" sz="1600" b="1" dirty="0" err="1" smtClean="0">
                <a:solidFill>
                  <a:schemeClr val="accent2"/>
                </a:solidFill>
              </a:rPr>
              <a:t>Classicals</a:t>
            </a:r>
            <a:r>
              <a:rPr lang="en-US" sz="1600" b="1" dirty="0" smtClean="0">
                <a:solidFill>
                  <a:schemeClr val="accent2"/>
                </a:solidFill>
              </a:rPr>
              <a:t>)</a:t>
            </a:r>
            <a:endParaRPr lang="en-US" sz="1600" b="1" dirty="0">
              <a:solidFill>
                <a:schemeClr val="accent2"/>
              </a:solidFill>
            </a:endParaRPr>
          </a:p>
        </p:txBody>
      </p:sp>
      <p:pic>
        <p:nvPicPr>
          <p:cNvPr id="4" name="Picture 3"/>
          <p:cNvPicPr>
            <a:picLocks noChangeAspect="1"/>
          </p:cNvPicPr>
          <p:nvPr/>
        </p:nvPicPr>
        <p:blipFill>
          <a:blip r:embed="rId2"/>
          <a:stretch>
            <a:fillRect/>
          </a:stretch>
        </p:blipFill>
        <p:spPr>
          <a:xfrm>
            <a:off x="971600" y="1772816"/>
            <a:ext cx="7128792" cy="4600652"/>
          </a:xfrm>
          <a:prstGeom prst="rect">
            <a:avLst/>
          </a:prstGeom>
        </p:spPr>
      </p:pic>
      <p:sp>
        <p:nvSpPr>
          <p:cNvPr id="3" name="Rectangle 2"/>
          <p:cNvSpPr/>
          <p:nvPr/>
        </p:nvSpPr>
        <p:spPr bwMode="auto">
          <a:xfrm>
            <a:off x="4211960" y="2332548"/>
            <a:ext cx="3672408" cy="338437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111" charset="0"/>
            </a:endParaRPr>
          </a:p>
        </p:txBody>
      </p:sp>
    </p:spTree>
    <p:extLst>
      <p:ext uri="{BB962C8B-B14F-4D97-AF65-F5344CB8AC3E}">
        <p14:creationId xmlns:p14="http://schemas.microsoft.com/office/powerpoint/2010/main" val="282330962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9036050" cy="981075"/>
          </a:xfrm>
        </p:spPr>
        <p:txBody>
          <a:bodyPr/>
          <a:lstStyle/>
          <a:p>
            <a:pPr algn="l" eaLnBrk="1" hangingPunct="1"/>
            <a:r>
              <a:rPr lang="en-GB" altLang="en-US" sz="3600" b="1" dirty="0" smtClean="0"/>
              <a:t>The Eighties </a:t>
            </a:r>
            <a:r>
              <a:rPr lang="en-GB" altLang="en-US" sz="3600" b="1" dirty="0" smtClean="0"/>
              <a:t>1979-93: Note Taking Summary</a:t>
            </a:r>
            <a:endParaRPr lang="en-GB" altLang="en-US" sz="3600" b="1" dirty="0" smtClean="0"/>
          </a:p>
        </p:txBody>
      </p:sp>
      <p:pic>
        <p:nvPicPr>
          <p:cNvPr id="83972" name="Picture 8"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736"/>
            <a:ext cx="2914650" cy="55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19872" y="1052736"/>
            <a:ext cx="5400600" cy="1631216"/>
          </a:xfrm>
          <a:prstGeom prst="rect">
            <a:avLst/>
          </a:prstGeom>
          <a:noFill/>
        </p:spPr>
        <p:txBody>
          <a:bodyPr wrap="square" rtlCol="0">
            <a:spAutoFit/>
          </a:bodyPr>
          <a:lstStyle/>
          <a:p>
            <a:pPr marL="342900" indent="-342900">
              <a:buFont typeface="+mj-lt"/>
              <a:buAutoNum type="arabicPeriod"/>
            </a:pPr>
            <a:r>
              <a:rPr lang="en-US" sz="2000" dirty="0" smtClean="0"/>
              <a:t>What did Thatcher </a:t>
            </a:r>
            <a:r>
              <a:rPr lang="en-US" sz="2000" dirty="0" err="1" smtClean="0"/>
              <a:t>prioritise</a:t>
            </a:r>
            <a:r>
              <a:rPr lang="en-US" sz="2000" dirty="0"/>
              <a:t> </a:t>
            </a:r>
            <a:r>
              <a:rPr lang="en-US" sz="2000" dirty="0" smtClean="0"/>
              <a:t>when she came to power?</a:t>
            </a:r>
            <a:endParaRPr lang="en-US" sz="2000" dirty="0"/>
          </a:p>
          <a:p>
            <a:pPr marL="342900" indent="-342900">
              <a:buFont typeface="+mj-lt"/>
              <a:buAutoNum type="arabicPeriod"/>
            </a:pPr>
            <a:r>
              <a:rPr lang="en-US" sz="2000" dirty="0" smtClean="0"/>
              <a:t>What were the New </a:t>
            </a:r>
            <a:r>
              <a:rPr lang="en-US" sz="2000" dirty="0" err="1" smtClean="0"/>
              <a:t>Classicals</a:t>
            </a:r>
            <a:r>
              <a:rPr lang="en-US" sz="2000" dirty="0" smtClean="0"/>
              <a:t> and New Keynesians arguing about and why did their solutions differ??</a:t>
            </a:r>
            <a:endParaRPr lang="en-US" sz="2000" dirty="0"/>
          </a:p>
        </p:txBody>
      </p:sp>
    </p:spTree>
    <p:extLst>
      <p:ext uri="{BB962C8B-B14F-4D97-AF65-F5344CB8AC3E}">
        <p14:creationId xmlns:p14="http://schemas.microsoft.com/office/powerpoint/2010/main" val="75333384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7950" y="0"/>
            <a:ext cx="9036050" cy="981075"/>
          </a:xfrm>
        </p:spPr>
        <p:txBody>
          <a:bodyPr/>
          <a:lstStyle/>
          <a:p>
            <a:pPr algn="l" eaLnBrk="1" hangingPunct="1"/>
            <a:r>
              <a:rPr lang="en-GB" altLang="en-US" sz="4000" b="1" dirty="0" smtClean="0">
                <a:hlinkClick r:id="rId2"/>
              </a:rPr>
              <a:t>The Nineties and Naughties </a:t>
            </a:r>
            <a:r>
              <a:rPr lang="en-GB" altLang="en-US" sz="4000" b="1" dirty="0" smtClean="0">
                <a:hlinkClick r:id="rId2"/>
              </a:rPr>
              <a:t>1993 </a:t>
            </a:r>
            <a:r>
              <a:rPr lang="en-GB" altLang="en-US" sz="4000" b="1" dirty="0" smtClean="0">
                <a:hlinkClick r:id="rId2"/>
              </a:rPr>
              <a:t>- 2007</a:t>
            </a:r>
            <a:endParaRPr lang="en-GB" altLang="en-US" sz="4000" b="1" dirty="0" smtClean="0"/>
          </a:p>
        </p:txBody>
      </p:sp>
      <p:pic>
        <p:nvPicPr>
          <p:cNvPr id="92163" name="Picture 6" descr="06_oasis_lg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340768"/>
            <a:ext cx="2736304"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9"/>
          <p:cNvSpPr txBox="1">
            <a:spLocks noChangeArrowheads="1"/>
          </p:cNvSpPr>
          <p:nvPr/>
        </p:nvSpPr>
        <p:spPr bwMode="auto">
          <a:xfrm>
            <a:off x="179512" y="836712"/>
            <a:ext cx="8254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000" dirty="0" smtClean="0">
                <a:solidFill>
                  <a:srgbClr val="FF0000"/>
                </a:solidFill>
              </a:rPr>
              <a:t>The Great Moderation (The Death of Inflation) and an Academic Consensus!</a:t>
            </a:r>
            <a:endParaRPr lang="en-GB" altLang="en-US" sz="2000" dirty="0">
              <a:solidFill>
                <a:srgbClr val="FF0000"/>
              </a:solidFill>
            </a:endParaRPr>
          </a:p>
        </p:txBody>
      </p:sp>
      <p:sp>
        <p:nvSpPr>
          <p:cNvPr id="2" name="Rectangle 1"/>
          <p:cNvSpPr/>
          <p:nvPr/>
        </p:nvSpPr>
        <p:spPr>
          <a:xfrm>
            <a:off x="2987824" y="1412776"/>
            <a:ext cx="5976664" cy="5016758"/>
          </a:xfrm>
          <a:prstGeom prst="rect">
            <a:avLst/>
          </a:prstGeom>
        </p:spPr>
        <p:txBody>
          <a:bodyPr wrap="square">
            <a:spAutoFit/>
          </a:bodyPr>
          <a:lstStyle/>
          <a:p>
            <a:r>
              <a:rPr lang="en-GB" altLang="en-US" sz="2000" dirty="0" smtClean="0"/>
              <a:t>Great Moderation (Death of Inflation</a:t>
            </a:r>
            <a:endParaRPr lang="en-GB" altLang="en-US" sz="2000" dirty="0" smtClean="0"/>
          </a:p>
          <a:p>
            <a:pPr marL="285750" indent="-285750">
              <a:buFont typeface="Arial"/>
              <a:buChar char="•"/>
            </a:pPr>
            <a:r>
              <a:rPr lang="en-GB" altLang="en-US" sz="2000" b="0" dirty="0" smtClean="0"/>
              <a:t>Government </a:t>
            </a:r>
            <a:r>
              <a:rPr lang="en-GB" altLang="en-US" sz="2000" b="0" dirty="0"/>
              <a:t>policy in the 1980’s helped to subdue inflationary </a:t>
            </a:r>
            <a:r>
              <a:rPr lang="en-GB" altLang="en-US" sz="2000" b="0" dirty="0" smtClean="0"/>
              <a:t>expectations compared to 1970’s (although still ‘Boom and Bust’ cycle)</a:t>
            </a:r>
            <a:endParaRPr lang="en-GB" altLang="en-US" sz="2000" b="0" dirty="0"/>
          </a:p>
          <a:p>
            <a:pPr marL="285750" indent="-285750">
              <a:buFont typeface="Arial"/>
              <a:buChar char="•"/>
            </a:pPr>
            <a:r>
              <a:rPr lang="en-GB" altLang="en-US" sz="2000" b="0" dirty="0"/>
              <a:t>Globalisation – cheaper imports and cheaper labour (immigration)</a:t>
            </a:r>
          </a:p>
          <a:p>
            <a:pPr marL="285750" indent="-285750">
              <a:buFont typeface="Arial"/>
              <a:buChar char="•"/>
            </a:pPr>
            <a:r>
              <a:rPr lang="en-GB" altLang="en-US" sz="2000" b="0" dirty="0"/>
              <a:t>Technological advances – shipping, computers and internet increase productivity and lower </a:t>
            </a:r>
            <a:r>
              <a:rPr lang="en-GB" altLang="en-US" sz="2000" b="0" dirty="0" smtClean="0"/>
              <a:t>costs</a:t>
            </a:r>
          </a:p>
          <a:p>
            <a:pPr marL="285750" indent="-285750">
              <a:buFont typeface="Arial"/>
              <a:buChar char="•"/>
            </a:pPr>
            <a:endParaRPr lang="en-GB" altLang="en-US" sz="2000" b="0" dirty="0" smtClean="0"/>
          </a:p>
          <a:p>
            <a:r>
              <a:rPr lang="en-GB" altLang="en-US" sz="2000" dirty="0" smtClean="0"/>
              <a:t>Academic Consensus</a:t>
            </a:r>
            <a:endParaRPr lang="en-GB" altLang="en-US" sz="2000" dirty="0"/>
          </a:p>
          <a:p>
            <a:pPr marL="285750" indent="-285750">
              <a:buFont typeface="Arial"/>
              <a:buChar char="•"/>
            </a:pPr>
            <a:r>
              <a:rPr lang="en-GB" altLang="en-US" sz="2000" b="0" dirty="0" smtClean="0"/>
              <a:t>Agreement </a:t>
            </a:r>
            <a:r>
              <a:rPr lang="en-GB" altLang="en-US" sz="2000" b="0" dirty="0"/>
              <a:t>that combination of free market and interventionist supply side policy important to reducing unemployment</a:t>
            </a:r>
          </a:p>
          <a:p>
            <a:pPr marL="285750" indent="-285750">
              <a:buFont typeface="Arial"/>
              <a:buChar char="•"/>
            </a:pPr>
            <a:r>
              <a:rPr lang="en-GB" altLang="en-US" sz="2000" b="0" dirty="0"/>
              <a:t>Agreement inflation targeting since the early 1990’s by the Bank of England has given ‘credibility’ and controlled inflationary </a:t>
            </a:r>
            <a:r>
              <a:rPr lang="en-GB" altLang="en-US" sz="2000" b="0" dirty="0" smtClean="0"/>
              <a:t>expectations</a:t>
            </a:r>
            <a:endParaRPr lang="en-GB" altLang="en-US" sz="2000" b="0" dirty="0"/>
          </a:p>
        </p:txBody>
      </p:sp>
    </p:spTree>
    <p:extLst>
      <p:ext uri="{BB962C8B-B14F-4D97-AF65-F5344CB8AC3E}">
        <p14:creationId xmlns:p14="http://schemas.microsoft.com/office/powerpoint/2010/main" val="2132996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History of Short Run Philips Curve 1970-2007</a:t>
            </a:r>
            <a:endParaRPr lang="en-US" b="1" dirty="0"/>
          </a:p>
        </p:txBody>
      </p:sp>
      <p:sp>
        <p:nvSpPr>
          <p:cNvPr id="5" name="Subtitle 4"/>
          <p:cNvSpPr>
            <a:spLocks noGrp="1"/>
          </p:cNvSpPr>
          <p:nvPr>
            <p:ph type="subTitle" idx="1"/>
          </p:nvPr>
        </p:nvSpPr>
        <p:spPr/>
        <p:txBody>
          <a:bodyPr/>
          <a:lstStyle/>
          <a:p>
            <a:r>
              <a:rPr lang="en-US" b="1" dirty="0" smtClean="0">
                <a:solidFill>
                  <a:srgbClr val="FF0000"/>
                </a:solidFill>
              </a:rPr>
              <a:t>Inflationary Expectations</a:t>
            </a:r>
            <a:endParaRPr lang="en-US" b="1" dirty="0">
              <a:solidFill>
                <a:srgbClr val="FF0000"/>
              </a:solidFill>
            </a:endParaRPr>
          </a:p>
        </p:txBody>
      </p:sp>
    </p:spTree>
    <p:extLst>
      <p:ext uri="{BB962C8B-B14F-4D97-AF65-F5344CB8AC3E}">
        <p14:creationId xmlns:p14="http://schemas.microsoft.com/office/powerpoint/2010/main" val="323990827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84995" name="Rectangle 3"/>
          <p:cNvSpPr>
            <a:spLocks noChangeArrowheads="1"/>
          </p:cNvSpPr>
          <p:nvPr/>
        </p:nvSpPr>
        <p:spPr bwMode="auto">
          <a:xfrm>
            <a:off x="0" y="0"/>
            <a:ext cx="1220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84996" name="Rectangle 4"/>
          <p:cNvSpPr>
            <a:spLocks noChangeArrowheads="1"/>
          </p:cNvSpPr>
          <p:nvPr/>
        </p:nvSpPr>
        <p:spPr bwMode="auto">
          <a:xfrm>
            <a:off x="7185025" y="6411913"/>
            <a:ext cx="182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98309" name="Rectangle 5"/>
          <p:cNvSpPr>
            <a:spLocks noChangeArrowheads="1"/>
          </p:cNvSpPr>
          <p:nvPr/>
        </p:nvSpPr>
        <p:spPr bwMode="auto">
          <a:xfrm>
            <a:off x="4321175" y="0"/>
            <a:ext cx="4865688"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84998" name="Rectangle 6"/>
          <p:cNvSpPr>
            <a:spLocks noChangeArrowheads="1"/>
          </p:cNvSpPr>
          <p:nvPr/>
        </p:nvSpPr>
        <p:spPr bwMode="auto">
          <a:xfrm>
            <a:off x="2065338" y="5292725"/>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84999" name="Rectangle 7"/>
          <p:cNvSpPr>
            <a:spLocks noChangeArrowheads="1"/>
          </p:cNvSpPr>
          <p:nvPr/>
        </p:nvSpPr>
        <p:spPr bwMode="auto">
          <a:xfrm>
            <a:off x="2098675" y="55308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85000" name="Rectangle 8"/>
          <p:cNvSpPr>
            <a:spLocks noChangeArrowheads="1"/>
          </p:cNvSpPr>
          <p:nvPr/>
        </p:nvSpPr>
        <p:spPr bwMode="auto">
          <a:xfrm>
            <a:off x="1863725" y="4981575"/>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85001" name="Rectangle 9"/>
          <p:cNvSpPr>
            <a:spLocks noChangeArrowheads="1"/>
          </p:cNvSpPr>
          <p:nvPr/>
        </p:nvSpPr>
        <p:spPr bwMode="auto">
          <a:xfrm>
            <a:off x="1552575" y="4833938"/>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85002" name="Rectangle 10"/>
          <p:cNvSpPr>
            <a:spLocks noChangeArrowheads="1"/>
          </p:cNvSpPr>
          <p:nvPr/>
        </p:nvSpPr>
        <p:spPr bwMode="auto">
          <a:xfrm>
            <a:off x="1641475" y="505460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85003" name="Rectangle 11"/>
          <p:cNvSpPr>
            <a:spLocks noChangeArrowheads="1"/>
          </p:cNvSpPr>
          <p:nvPr/>
        </p:nvSpPr>
        <p:spPr bwMode="auto">
          <a:xfrm>
            <a:off x="1733550" y="5291138"/>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85004" name="Rectangle 12"/>
          <p:cNvSpPr>
            <a:spLocks noChangeArrowheads="1"/>
          </p:cNvSpPr>
          <p:nvPr/>
        </p:nvSpPr>
        <p:spPr bwMode="auto">
          <a:xfrm>
            <a:off x="1751013" y="567690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85005" name="Rectangle 13"/>
          <p:cNvSpPr>
            <a:spLocks noChangeArrowheads="1"/>
          </p:cNvSpPr>
          <p:nvPr/>
        </p:nvSpPr>
        <p:spPr bwMode="auto">
          <a:xfrm>
            <a:off x="1311275" y="5256213"/>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graphicFrame>
        <p:nvGraphicFramePr>
          <p:cNvPr id="85006" name="Object 14"/>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45119"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16702692"/>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600" i="0" u="none" strike="noStrike" cap="none" normalizeH="0" baseline="0" dirty="0" smtClean="0">
                <a:ln>
                  <a:noFill/>
                </a:ln>
                <a:solidFill>
                  <a:schemeClr val="bg1"/>
                </a:solidFill>
                <a:effectLst/>
                <a:latin typeface="Calibri" pitchFamily="-111" charset="0"/>
              </a:rPr>
              <a:t>WEEK</a:t>
            </a:r>
            <a:r>
              <a:rPr kumimoji="0" lang="en-GB" sz="16600" i="0" u="none" strike="noStrike" cap="none" normalizeH="0" dirty="0" smtClean="0">
                <a:ln>
                  <a:noFill/>
                </a:ln>
                <a:solidFill>
                  <a:schemeClr val="bg1"/>
                </a:solidFill>
                <a:effectLst/>
                <a:latin typeface="Calibri" pitchFamily="-111" charset="0"/>
              </a:rPr>
              <a:t> </a:t>
            </a:r>
            <a:r>
              <a:rPr lang="en-GB" sz="16600" dirty="0" smtClean="0">
                <a:solidFill>
                  <a:schemeClr val="bg1"/>
                </a:solidFill>
                <a:latin typeface="Calibri" pitchFamily="-111" charset="0"/>
              </a:rPr>
              <a:t>1</a:t>
            </a:r>
            <a:endParaRPr kumimoji="0" lang="en-GB" sz="16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21688842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86019" name="Arc 3"/>
          <p:cNvSpPr>
            <a:spLocks/>
          </p:cNvSpPr>
          <p:nvPr/>
        </p:nvSpPr>
        <p:spPr bwMode="auto">
          <a:xfrm>
            <a:off x="1244600" y="3868738"/>
            <a:ext cx="3348038" cy="2344737"/>
          </a:xfrm>
          <a:custGeom>
            <a:avLst/>
            <a:gdLst>
              <a:gd name="T0" fmla="*/ 2147483647 w 21453"/>
              <a:gd name="T1" fmla="*/ 2147483647 h 18376"/>
              <a:gd name="T2" fmla="*/ 0 w 21453"/>
              <a:gd name="T3" fmla="*/ 2147483647 h 18376"/>
              <a:gd name="T4" fmla="*/ 2147483647 w 21453"/>
              <a:gd name="T5" fmla="*/ 0 h 18376"/>
              <a:gd name="T6" fmla="*/ 0 60000 65536"/>
              <a:gd name="T7" fmla="*/ 0 60000 65536"/>
              <a:gd name="T8" fmla="*/ 0 60000 65536"/>
              <a:gd name="T9" fmla="*/ 0 w 21453"/>
              <a:gd name="T10" fmla="*/ 0 h 18376"/>
              <a:gd name="T11" fmla="*/ 21453 w 21453"/>
              <a:gd name="T12" fmla="*/ 18376 h 18376"/>
            </a:gdLst>
            <a:ahLst/>
            <a:cxnLst>
              <a:cxn ang="T6">
                <a:pos x="T0" y="T1"/>
              </a:cxn>
              <a:cxn ang="T7">
                <a:pos x="T2" y="T3"/>
              </a:cxn>
              <a:cxn ang="T8">
                <a:pos x="T4" y="T5"/>
              </a:cxn>
            </a:cxnLst>
            <a:rect l="T9" t="T10" r="T11" b="T12"/>
            <a:pathLst>
              <a:path w="21453" h="18376" fill="none" extrusionOk="0">
                <a:moveTo>
                  <a:pt x="10100" y="18375"/>
                </a:moveTo>
                <a:cubicBezTo>
                  <a:pt x="4487" y="14908"/>
                  <a:pt x="767" y="9065"/>
                  <a:pt x="-1" y="2513"/>
                </a:cubicBezTo>
              </a:path>
              <a:path w="21453" h="18376" stroke="0" extrusionOk="0">
                <a:moveTo>
                  <a:pt x="10100" y="18375"/>
                </a:moveTo>
                <a:cubicBezTo>
                  <a:pt x="4487" y="14908"/>
                  <a:pt x="767" y="9065"/>
                  <a:pt x="-1" y="2513"/>
                </a:cubicBezTo>
                <a:lnTo>
                  <a:pt x="21453" y="0"/>
                </a:lnTo>
                <a:lnTo>
                  <a:pt x="10100" y="18375"/>
                </a:lnTo>
                <a:close/>
              </a:path>
            </a:pathLst>
          </a:custGeom>
          <a:noFill/>
          <a:ln w="38100" cap="rnd">
            <a:solidFill>
              <a:srgbClr val="FF0000"/>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6020" name="Rectangle 4"/>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86021" name="Rectangle 5"/>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99334" name="Rectangle 6"/>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86023" name="Rectangle 7"/>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86024" name="Rectangle 8"/>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86025" name="Rectangle 9"/>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86026" name="Rectangle 10"/>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86027" name="Rectangle 11"/>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86028" name="Rectangle 12"/>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86029" name="Rectangle 13"/>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86030" name="Rectangle 14"/>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graphicFrame>
        <p:nvGraphicFramePr>
          <p:cNvPr id="86031" name="Object 15"/>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46143"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 name="Group 16"/>
          <p:cNvGrpSpPr>
            <a:grpSpLocks/>
          </p:cNvGrpSpPr>
          <p:nvPr/>
        </p:nvGrpSpPr>
        <p:grpSpPr bwMode="auto">
          <a:xfrm>
            <a:off x="2381250" y="4565650"/>
            <a:ext cx="3797300" cy="1325563"/>
            <a:chOff x="1500" y="2876"/>
            <a:chExt cx="2392" cy="835"/>
          </a:xfrm>
        </p:grpSpPr>
        <p:sp>
          <p:nvSpPr>
            <p:cNvPr id="86033" name="Line 17"/>
            <p:cNvSpPr>
              <a:spLocks noChangeShapeType="1"/>
            </p:cNvSpPr>
            <p:nvPr/>
          </p:nvSpPr>
          <p:spPr bwMode="auto">
            <a:xfrm flipH="1">
              <a:off x="1500" y="3189"/>
              <a:ext cx="578" cy="52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6034" name="AutoShape 18" descr="Parchment"/>
            <p:cNvSpPr>
              <a:spLocks noChangeArrowheads="1"/>
            </p:cNvSpPr>
            <p:nvPr/>
          </p:nvSpPr>
          <p:spPr bwMode="auto">
            <a:xfrm>
              <a:off x="1997" y="2876"/>
              <a:ext cx="1895" cy="384"/>
            </a:xfrm>
            <a:prstGeom prst="roundRect">
              <a:avLst>
                <a:gd name="adj" fmla="val 16667"/>
              </a:avLst>
            </a:prstGeom>
            <a:blipFill dpi="0" rotWithShape="0">
              <a:blip r:embed="rId5"/>
              <a:srcRect/>
              <a:tile tx="0" ty="0" sx="100000" sy="100000" flip="none" algn="tl"/>
            </a:blipFill>
            <a:ln w="28575">
              <a:solidFill>
                <a:srgbClr val="CC33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spcBef>
                  <a:spcPct val="0"/>
                </a:spcBef>
                <a:buFontTx/>
                <a:buNone/>
              </a:pPr>
              <a:r>
                <a:rPr lang="en-GB" altLang="en-US" sz="2200">
                  <a:solidFill>
                    <a:schemeClr val="hlink"/>
                  </a:solidFill>
                </a:rPr>
                <a:t>Original Phillips curve</a:t>
              </a:r>
            </a:p>
          </p:txBody>
        </p:sp>
      </p:grpSp>
    </p:spTree>
    <p:extLst>
      <p:ext uri="{BB962C8B-B14F-4D97-AF65-F5344CB8AC3E}">
        <p14:creationId xmlns:p14="http://schemas.microsoft.com/office/powerpoint/2010/main" val="391266755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00355" name="Line 3"/>
          <p:cNvSpPr>
            <a:spLocks noChangeShapeType="1"/>
          </p:cNvSpPr>
          <p:nvPr/>
        </p:nvSpPr>
        <p:spPr bwMode="auto">
          <a:xfrm flipH="1">
            <a:off x="2209800" y="1816100"/>
            <a:ext cx="330200" cy="3792538"/>
          </a:xfrm>
          <a:prstGeom prst="line">
            <a:avLst/>
          </a:prstGeom>
          <a:noFill/>
          <a:ln w="28575">
            <a:solidFill>
              <a:schemeClr val="folHlink"/>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7044" name="Rectangle 4"/>
          <p:cNvSpPr>
            <a:spLocks noChangeArrowheads="1"/>
          </p:cNvSpPr>
          <p:nvPr/>
        </p:nvSpPr>
        <p:spPr bwMode="auto">
          <a:xfrm>
            <a:off x="2074863" y="2460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74</a:t>
            </a:r>
          </a:p>
        </p:txBody>
      </p:sp>
      <p:sp>
        <p:nvSpPr>
          <p:cNvPr id="87045" name="Rectangle 5"/>
          <p:cNvSpPr>
            <a:spLocks noChangeArrowheads="1"/>
          </p:cNvSpPr>
          <p:nvPr/>
        </p:nvSpPr>
        <p:spPr bwMode="auto">
          <a:xfrm>
            <a:off x="2516188" y="3836988"/>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71</a:t>
            </a:r>
          </a:p>
        </p:txBody>
      </p:sp>
      <p:sp>
        <p:nvSpPr>
          <p:cNvPr id="87046" name="Rectangle 6"/>
          <p:cNvSpPr>
            <a:spLocks noChangeArrowheads="1"/>
          </p:cNvSpPr>
          <p:nvPr/>
        </p:nvSpPr>
        <p:spPr bwMode="auto">
          <a:xfrm>
            <a:off x="2082800" y="39131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73</a:t>
            </a:r>
          </a:p>
        </p:txBody>
      </p:sp>
      <p:sp>
        <p:nvSpPr>
          <p:cNvPr id="87047" name="Rectangle 7"/>
          <p:cNvSpPr>
            <a:spLocks noChangeArrowheads="1"/>
          </p:cNvSpPr>
          <p:nvPr/>
        </p:nvSpPr>
        <p:spPr bwMode="auto">
          <a:xfrm>
            <a:off x="2281238" y="449262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70</a:t>
            </a:r>
          </a:p>
        </p:txBody>
      </p:sp>
      <p:sp>
        <p:nvSpPr>
          <p:cNvPr id="87048" name="Rectangle 8"/>
          <p:cNvSpPr>
            <a:spLocks noChangeArrowheads="1"/>
          </p:cNvSpPr>
          <p:nvPr/>
        </p:nvSpPr>
        <p:spPr bwMode="auto">
          <a:xfrm>
            <a:off x="2727325" y="42687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72</a:t>
            </a:r>
          </a:p>
        </p:txBody>
      </p:sp>
      <p:sp>
        <p:nvSpPr>
          <p:cNvPr id="87049" name="Rectangle 9"/>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87050" name="Rectangle 10"/>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100363" name="Rectangle 11"/>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87052" name="Rectangle 12"/>
          <p:cNvSpPr>
            <a:spLocks noChangeArrowheads="1"/>
          </p:cNvSpPr>
          <p:nvPr/>
        </p:nvSpPr>
        <p:spPr bwMode="auto">
          <a:xfrm>
            <a:off x="2176463" y="47434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69</a:t>
            </a:r>
          </a:p>
        </p:txBody>
      </p:sp>
      <p:sp>
        <p:nvSpPr>
          <p:cNvPr id="87053" name="Rectangle 13"/>
          <p:cNvSpPr>
            <a:spLocks noChangeArrowheads="1"/>
          </p:cNvSpPr>
          <p:nvPr/>
        </p:nvSpPr>
        <p:spPr bwMode="auto">
          <a:xfrm>
            <a:off x="2157413" y="49450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68</a:t>
            </a:r>
          </a:p>
        </p:txBody>
      </p:sp>
      <p:sp>
        <p:nvSpPr>
          <p:cNvPr id="87054" name="Rectangle 14"/>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87055" name="Rectangle 15"/>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87056" name="Rectangle 16"/>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87057" name="Rectangle 17"/>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87058" name="Rectangle 18"/>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87059" name="Rectangle 19"/>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87060" name="Rectangle 20"/>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87061" name="Rectangle 21"/>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graphicFrame>
        <p:nvGraphicFramePr>
          <p:cNvPr id="87062" name="Object 22"/>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47167"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911295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wipe(down)">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01379" name="Arc 3"/>
          <p:cNvSpPr>
            <a:spLocks/>
          </p:cNvSpPr>
          <p:nvPr/>
        </p:nvSpPr>
        <p:spPr bwMode="auto">
          <a:xfrm>
            <a:off x="3181350" y="0"/>
            <a:ext cx="5676900" cy="4638675"/>
          </a:xfrm>
          <a:custGeom>
            <a:avLst/>
            <a:gdLst>
              <a:gd name="T0" fmla="*/ 2147483647 w 21559"/>
              <a:gd name="T1" fmla="*/ 2147483647 h 16844"/>
              <a:gd name="T2" fmla="*/ 0 w 21559"/>
              <a:gd name="T3" fmla="*/ 2147483647 h 16844"/>
              <a:gd name="T4" fmla="*/ 2147483647 w 21559"/>
              <a:gd name="T5" fmla="*/ 0 h 16844"/>
              <a:gd name="T6" fmla="*/ 0 60000 65536"/>
              <a:gd name="T7" fmla="*/ 0 60000 65536"/>
              <a:gd name="T8" fmla="*/ 0 60000 65536"/>
              <a:gd name="T9" fmla="*/ 0 w 21559"/>
              <a:gd name="T10" fmla="*/ 0 h 16844"/>
              <a:gd name="T11" fmla="*/ 21559 w 21559"/>
              <a:gd name="T12" fmla="*/ 16844 h 16844"/>
            </a:gdLst>
            <a:ahLst/>
            <a:cxnLst>
              <a:cxn ang="T6">
                <a:pos x="T0" y="T1"/>
              </a:cxn>
              <a:cxn ang="T7">
                <a:pos x="T2" y="T3"/>
              </a:cxn>
              <a:cxn ang="T8">
                <a:pos x="T4" y="T5"/>
              </a:cxn>
            </a:cxnLst>
            <a:rect l="T9" t="T10" r="T11" b="T12"/>
            <a:pathLst>
              <a:path w="21559" h="16844" fill="none" extrusionOk="0">
                <a:moveTo>
                  <a:pt x="8037" y="16843"/>
                </a:moveTo>
                <a:cubicBezTo>
                  <a:pt x="3294" y="13036"/>
                  <a:pt x="376" y="7406"/>
                  <a:pt x="0" y="1336"/>
                </a:cubicBezTo>
              </a:path>
              <a:path w="21559" h="16844" stroke="0" extrusionOk="0">
                <a:moveTo>
                  <a:pt x="8037" y="16843"/>
                </a:moveTo>
                <a:cubicBezTo>
                  <a:pt x="3294" y="13036"/>
                  <a:pt x="376" y="7406"/>
                  <a:pt x="0" y="1336"/>
                </a:cubicBezTo>
                <a:lnTo>
                  <a:pt x="21559" y="0"/>
                </a:lnTo>
                <a:lnTo>
                  <a:pt x="8037" y="16843"/>
                </a:lnTo>
                <a:close/>
              </a:path>
            </a:pathLst>
          </a:custGeom>
          <a:noFill/>
          <a:ln w="28575" cap="rnd">
            <a:solidFill>
              <a:schemeClr val="accent1"/>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8068" name="Rectangle 4"/>
          <p:cNvSpPr>
            <a:spLocks noChangeArrowheads="1"/>
          </p:cNvSpPr>
          <p:nvPr/>
        </p:nvSpPr>
        <p:spPr bwMode="auto">
          <a:xfrm>
            <a:off x="2879725" y="631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75</a:t>
            </a:r>
          </a:p>
        </p:txBody>
      </p:sp>
      <p:sp>
        <p:nvSpPr>
          <p:cNvPr id="88069" name="Rectangle 5"/>
          <p:cNvSpPr>
            <a:spLocks noChangeArrowheads="1"/>
          </p:cNvSpPr>
          <p:nvPr/>
        </p:nvSpPr>
        <p:spPr bwMode="auto">
          <a:xfrm>
            <a:off x="2074863" y="2460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74</a:t>
            </a:r>
          </a:p>
        </p:txBody>
      </p:sp>
      <p:sp>
        <p:nvSpPr>
          <p:cNvPr id="88070" name="Rectangle 6"/>
          <p:cNvSpPr>
            <a:spLocks noChangeArrowheads="1"/>
          </p:cNvSpPr>
          <p:nvPr/>
        </p:nvSpPr>
        <p:spPr bwMode="auto">
          <a:xfrm>
            <a:off x="4081463" y="21891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76</a:t>
            </a:r>
          </a:p>
        </p:txBody>
      </p:sp>
      <p:sp>
        <p:nvSpPr>
          <p:cNvPr id="88071" name="Rectangle 7"/>
          <p:cNvSpPr>
            <a:spLocks noChangeArrowheads="1"/>
          </p:cNvSpPr>
          <p:nvPr/>
        </p:nvSpPr>
        <p:spPr bwMode="auto">
          <a:xfrm>
            <a:off x="4327525" y="2536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77</a:t>
            </a:r>
          </a:p>
        </p:txBody>
      </p:sp>
      <p:sp>
        <p:nvSpPr>
          <p:cNvPr id="88072" name="Rectangle 8"/>
          <p:cNvSpPr>
            <a:spLocks noChangeArrowheads="1"/>
          </p:cNvSpPr>
          <p:nvPr/>
        </p:nvSpPr>
        <p:spPr bwMode="auto">
          <a:xfrm>
            <a:off x="3717925" y="2994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79</a:t>
            </a:r>
          </a:p>
        </p:txBody>
      </p:sp>
      <p:sp>
        <p:nvSpPr>
          <p:cNvPr id="88073" name="Rectangle 9"/>
          <p:cNvSpPr>
            <a:spLocks noChangeArrowheads="1"/>
          </p:cNvSpPr>
          <p:nvPr/>
        </p:nvSpPr>
        <p:spPr bwMode="auto">
          <a:xfrm>
            <a:off x="2516188" y="3836988"/>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71</a:t>
            </a:r>
          </a:p>
        </p:txBody>
      </p:sp>
      <p:sp>
        <p:nvSpPr>
          <p:cNvPr id="88074" name="Rectangle 10"/>
          <p:cNvSpPr>
            <a:spLocks noChangeArrowheads="1"/>
          </p:cNvSpPr>
          <p:nvPr/>
        </p:nvSpPr>
        <p:spPr bwMode="auto">
          <a:xfrm>
            <a:off x="2082800" y="39131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73</a:t>
            </a:r>
          </a:p>
        </p:txBody>
      </p:sp>
      <p:sp>
        <p:nvSpPr>
          <p:cNvPr id="88075" name="Rectangle 11"/>
          <p:cNvSpPr>
            <a:spLocks noChangeArrowheads="1"/>
          </p:cNvSpPr>
          <p:nvPr/>
        </p:nvSpPr>
        <p:spPr bwMode="auto">
          <a:xfrm>
            <a:off x="2281238" y="449262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70</a:t>
            </a:r>
          </a:p>
        </p:txBody>
      </p:sp>
      <p:sp>
        <p:nvSpPr>
          <p:cNvPr id="88076" name="Rectangle 12"/>
          <p:cNvSpPr>
            <a:spLocks noChangeArrowheads="1"/>
          </p:cNvSpPr>
          <p:nvPr/>
        </p:nvSpPr>
        <p:spPr bwMode="auto">
          <a:xfrm>
            <a:off x="2727325" y="42687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72</a:t>
            </a:r>
          </a:p>
        </p:txBody>
      </p:sp>
      <p:sp>
        <p:nvSpPr>
          <p:cNvPr id="88077" name="Rectangle 13"/>
          <p:cNvSpPr>
            <a:spLocks noChangeArrowheads="1"/>
          </p:cNvSpPr>
          <p:nvPr/>
        </p:nvSpPr>
        <p:spPr bwMode="auto">
          <a:xfrm>
            <a:off x="4327525" y="4137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78</a:t>
            </a:r>
          </a:p>
        </p:txBody>
      </p:sp>
      <p:sp>
        <p:nvSpPr>
          <p:cNvPr id="88078" name="Rectangle 14"/>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88079" name="Rectangle 15"/>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101392" name="Rectangle 16"/>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88081" name="Rectangle 17"/>
          <p:cNvSpPr>
            <a:spLocks noChangeArrowheads="1"/>
          </p:cNvSpPr>
          <p:nvPr/>
        </p:nvSpPr>
        <p:spPr bwMode="auto">
          <a:xfrm>
            <a:off x="2176463" y="47434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69</a:t>
            </a:r>
          </a:p>
        </p:txBody>
      </p:sp>
      <p:sp>
        <p:nvSpPr>
          <p:cNvPr id="88082" name="Rectangle 18"/>
          <p:cNvSpPr>
            <a:spLocks noChangeArrowheads="1"/>
          </p:cNvSpPr>
          <p:nvPr/>
        </p:nvSpPr>
        <p:spPr bwMode="auto">
          <a:xfrm>
            <a:off x="2157413" y="49450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68</a:t>
            </a:r>
          </a:p>
        </p:txBody>
      </p:sp>
      <p:sp>
        <p:nvSpPr>
          <p:cNvPr id="88083" name="Rectangle 19"/>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88084" name="Rectangle 20"/>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88085" name="Rectangle 21"/>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88086" name="Rectangle 22"/>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88087" name="Rectangle 23"/>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88088" name="Rectangle 24"/>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88089" name="Rectangle 25"/>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88090" name="Rectangle 26"/>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graphicFrame>
        <p:nvGraphicFramePr>
          <p:cNvPr id="88091" name="Object 27"/>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48191"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759224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wipe(up)">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graphicFrame>
        <p:nvGraphicFramePr>
          <p:cNvPr id="89091" name="Object 3"/>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49215"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2" name="Rectangle 4"/>
          <p:cNvSpPr>
            <a:spLocks noChangeArrowheads="1"/>
          </p:cNvSpPr>
          <p:nvPr/>
        </p:nvSpPr>
        <p:spPr bwMode="auto">
          <a:xfrm>
            <a:off x="2879725" y="631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75</a:t>
            </a:r>
          </a:p>
        </p:txBody>
      </p:sp>
      <p:sp>
        <p:nvSpPr>
          <p:cNvPr id="89093" name="Rectangle 5"/>
          <p:cNvSpPr>
            <a:spLocks noChangeArrowheads="1"/>
          </p:cNvSpPr>
          <p:nvPr/>
        </p:nvSpPr>
        <p:spPr bwMode="auto">
          <a:xfrm>
            <a:off x="2074863" y="2460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74</a:t>
            </a:r>
          </a:p>
        </p:txBody>
      </p:sp>
      <p:sp>
        <p:nvSpPr>
          <p:cNvPr id="89094" name="Rectangle 6"/>
          <p:cNvSpPr>
            <a:spLocks noChangeArrowheads="1"/>
          </p:cNvSpPr>
          <p:nvPr/>
        </p:nvSpPr>
        <p:spPr bwMode="auto">
          <a:xfrm>
            <a:off x="4597400" y="20034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80</a:t>
            </a:r>
          </a:p>
        </p:txBody>
      </p:sp>
      <p:sp>
        <p:nvSpPr>
          <p:cNvPr id="89095" name="Rectangle 7"/>
          <p:cNvSpPr>
            <a:spLocks noChangeArrowheads="1"/>
          </p:cNvSpPr>
          <p:nvPr/>
        </p:nvSpPr>
        <p:spPr bwMode="auto">
          <a:xfrm>
            <a:off x="4081463" y="21891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76</a:t>
            </a:r>
          </a:p>
        </p:txBody>
      </p:sp>
      <p:sp>
        <p:nvSpPr>
          <p:cNvPr id="89096" name="Rectangle 8"/>
          <p:cNvSpPr>
            <a:spLocks noChangeArrowheads="1"/>
          </p:cNvSpPr>
          <p:nvPr/>
        </p:nvSpPr>
        <p:spPr bwMode="auto">
          <a:xfrm>
            <a:off x="4327525" y="2536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77</a:t>
            </a:r>
          </a:p>
        </p:txBody>
      </p:sp>
      <p:sp>
        <p:nvSpPr>
          <p:cNvPr id="89097" name="Rectangle 9"/>
          <p:cNvSpPr>
            <a:spLocks noChangeArrowheads="1"/>
          </p:cNvSpPr>
          <p:nvPr/>
        </p:nvSpPr>
        <p:spPr bwMode="auto">
          <a:xfrm>
            <a:off x="3717925" y="2994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79</a:t>
            </a:r>
          </a:p>
        </p:txBody>
      </p:sp>
      <p:sp>
        <p:nvSpPr>
          <p:cNvPr id="89098" name="Rectangle 10"/>
          <p:cNvSpPr>
            <a:spLocks noChangeArrowheads="1"/>
          </p:cNvSpPr>
          <p:nvPr/>
        </p:nvSpPr>
        <p:spPr bwMode="auto">
          <a:xfrm>
            <a:off x="2516188" y="3836988"/>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71</a:t>
            </a:r>
          </a:p>
        </p:txBody>
      </p:sp>
      <p:sp>
        <p:nvSpPr>
          <p:cNvPr id="89099" name="Rectangle 11"/>
          <p:cNvSpPr>
            <a:spLocks noChangeArrowheads="1"/>
          </p:cNvSpPr>
          <p:nvPr/>
        </p:nvSpPr>
        <p:spPr bwMode="auto">
          <a:xfrm>
            <a:off x="2082800" y="39131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73</a:t>
            </a:r>
          </a:p>
        </p:txBody>
      </p:sp>
      <p:sp>
        <p:nvSpPr>
          <p:cNvPr id="89100" name="Rectangle 12"/>
          <p:cNvSpPr>
            <a:spLocks noChangeArrowheads="1"/>
          </p:cNvSpPr>
          <p:nvPr/>
        </p:nvSpPr>
        <p:spPr bwMode="auto">
          <a:xfrm>
            <a:off x="2281238" y="449262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70</a:t>
            </a:r>
          </a:p>
        </p:txBody>
      </p:sp>
      <p:sp>
        <p:nvSpPr>
          <p:cNvPr id="89101" name="Rectangle 13"/>
          <p:cNvSpPr>
            <a:spLocks noChangeArrowheads="1"/>
          </p:cNvSpPr>
          <p:nvPr/>
        </p:nvSpPr>
        <p:spPr bwMode="auto">
          <a:xfrm>
            <a:off x="2727325" y="42687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72</a:t>
            </a:r>
          </a:p>
        </p:txBody>
      </p:sp>
      <p:sp>
        <p:nvSpPr>
          <p:cNvPr id="89102" name="Rectangle 14"/>
          <p:cNvSpPr>
            <a:spLocks noChangeArrowheads="1"/>
          </p:cNvSpPr>
          <p:nvPr/>
        </p:nvSpPr>
        <p:spPr bwMode="auto">
          <a:xfrm>
            <a:off x="4327525" y="4137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78</a:t>
            </a:r>
          </a:p>
        </p:txBody>
      </p:sp>
      <p:sp>
        <p:nvSpPr>
          <p:cNvPr id="89103" name="Rectangle 15"/>
          <p:cNvSpPr>
            <a:spLocks noChangeArrowheads="1"/>
          </p:cNvSpPr>
          <p:nvPr/>
        </p:nvSpPr>
        <p:spPr bwMode="auto">
          <a:xfrm>
            <a:off x="7604125" y="4060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82</a:t>
            </a:r>
          </a:p>
        </p:txBody>
      </p:sp>
      <p:sp>
        <p:nvSpPr>
          <p:cNvPr id="89104" name="Rectangle 16"/>
          <p:cNvSpPr>
            <a:spLocks noChangeArrowheads="1"/>
          </p:cNvSpPr>
          <p:nvPr/>
        </p:nvSpPr>
        <p:spPr bwMode="auto">
          <a:xfrm>
            <a:off x="8274050" y="4899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83</a:t>
            </a:r>
          </a:p>
        </p:txBody>
      </p:sp>
      <p:sp>
        <p:nvSpPr>
          <p:cNvPr id="89105" name="Rectangle 17"/>
          <p:cNvSpPr>
            <a:spLocks noChangeArrowheads="1"/>
          </p:cNvSpPr>
          <p:nvPr/>
        </p:nvSpPr>
        <p:spPr bwMode="auto">
          <a:xfrm>
            <a:off x="7832725" y="4746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84</a:t>
            </a:r>
          </a:p>
        </p:txBody>
      </p:sp>
      <p:sp>
        <p:nvSpPr>
          <p:cNvPr id="89106" name="Rectangle 18"/>
          <p:cNvSpPr>
            <a:spLocks noChangeArrowheads="1"/>
          </p:cNvSpPr>
          <p:nvPr/>
        </p:nvSpPr>
        <p:spPr bwMode="auto">
          <a:xfrm>
            <a:off x="7527925" y="4594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85</a:t>
            </a:r>
          </a:p>
        </p:txBody>
      </p:sp>
      <p:sp>
        <p:nvSpPr>
          <p:cNvPr id="89107" name="Rectangle 19"/>
          <p:cNvSpPr>
            <a:spLocks noChangeArrowheads="1"/>
          </p:cNvSpPr>
          <p:nvPr/>
        </p:nvSpPr>
        <p:spPr bwMode="auto">
          <a:xfrm>
            <a:off x="6691313" y="33083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81</a:t>
            </a:r>
          </a:p>
        </p:txBody>
      </p:sp>
      <p:sp>
        <p:nvSpPr>
          <p:cNvPr id="89108" name="Rectangle 20"/>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89109" name="Rectangle 21"/>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102422" name="Rectangle 22"/>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89111" name="Rectangle 23"/>
          <p:cNvSpPr>
            <a:spLocks noChangeArrowheads="1"/>
          </p:cNvSpPr>
          <p:nvPr/>
        </p:nvSpPr>
        <p:spPr bwMode="auto">
          <a:xfrm>
            <a:off x="2176463" y="47434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69</a:t>
            </a:r>
          </a:p>
        </p:txBody>
      </p:sp>
      <p:sp>
        <p:nvSpPr>
          <p:cNvPr id="89112" name="Rectangle 24"/>
          <p:cNvSpPr>
            <a:spLocks noChangeArrowheads="1"/>
          </p:cNvSpPr>
          <p:nvPr/>
        </p:nvSpPr>
        <p:spPr bwMode="auto">
          <a:xfrm>
            <a:off x="2157413" y="49450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68</a:t>
            </a:r>
          </a:p>
        </p:txBody>
      </p:sp>
      <p:sp>
        <p:nvSpPr>
          <p:cNvPr id="89113" name="Rectangle 25"/>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89114" name="Rectangle 26"/>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89115" name="Rectangle 27"/>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89116" name="Rectangle 28"/>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89117" name="Rectangle 29"/>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89118" name="Rectangle 30"/>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89119" name="Rectangle 31"/>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89120" name="Rectangle 32"/>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sp>
        <p:nvSpPr>
          <p:cNvPr id="102433" name="Arc 33"/>
          <p:cNvSpPr>
            <a:spLocks/>
          </p:cNvSpPr>
          <p:nvPr/>
        </p:nvSpPr>
        <p:spPr bwMode="auto">
          <a:xfrm>
            <a:off x="4679950" y="0"/>
            <a:ext cx="4457700" cy="4721225"/>
          </a:xfrm>
          <a:custGeom>
            <a:avLst/>
            <a:gdLst>
              <a:gd name="T0" fmla="*/ 2147483647 w 20698"/>
              <a:gd name="T1" fmla="*/ 2147483647 h 21458"/>
              <a:gd name="T2" fmla="*/ 0 w 20698"/>
              <a:gd name="T3" fmla="*/ 2147483647 h 21458"/>
              <a:gd name="T4" fmla="*/ 2147483647 w 20698"/>
              <a:gd name="T5" fmla="*/ 0 h 21458"/>
              <a:gd name="T6" fmla="*/ 0 60000 65536"/>
              <a:gd name="T7" fmla="*/ 0 60000 65536"/>
              <a:gd name="T8" fmla="*/ 0 60000 65536"/>
              <a:gd name="T9" fmla="*/ 0 w 20698"/>
              <a:gd name="T10" fmla="*/ 0 h 21458"/>
              <a:gd name="T11" fmla="*/ 20698 w 20698"/>
              <a:gd name="T12" fmla="*/ 21458 h 21458"/>
            </a:gdLst>
            <a:ahLst/>
            <a:cxnLst>
              <a:cxn ang="T6">
                <a:pos x="T0" y="T1"/>
              </a:cxn>
              <a:cxn ang="T7">
                <a:pos x="T2" y="T3"/>
              </a:cxn>
              <a:cxn ang="T8">
                <a:pos x="T4" y="T5"/>
              </a:cxn>
            </a:cxnLst>
            <a:rect l="T9" t="T10" r="T11" b="T12"/>
            <a:pathLst>
              <a:path w="20698" h="21458" fill="none" extrusionOk="0">
                <a:moveTo>
                  <a:pt x="18223" y="21457"/>
                </a:moveTo>
                <a:cubicBezTo>
                  <a:pt x="9639" y="20467"/>
                  <a:pt x="2471" y="14457"/>
                  <a:pt x="0" y="6177"/>
                </a:cubicBezTo>
              </a:path>
              <a:path w="20698" h="21458" stroke="0" extrusionOk="0">
                <a:moveTo>
                  <a:pt x="18223" y="21457"/>
                </a:moveTo>
                <a:cubicBezTo>
                  <a:pt x="9639" y="20467"/>
                  <a:pt x="2471" y="14457"/>
                  <a:pt x="0" y="6177"/>
                </a:cubicBezTo>
                <a:lnTo>
                  <a:pt x="20698" y="0"/>
                </a:lnTo>
                <a:lnTo>
                  <a:pt x="18223" y="21457"/>
                </a:lnTo>
                <a:close/>
              </a:path>
            </a:pathLst>
          </a:custGeom>
          <a:noFill/>
          <a:ln w="28575" cap="rnd">
            <a:solidFill>
              <a:schemeClr val="accent2"/>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extLst>
      <p:ext uri="{BB962C8B-B14F-4D97-AF65-F5344CB8AC3E}">
        <p14:creationId xmlns:p14="http://schemas.microsoft.com/office/powerpoint/2010/main" val="13068647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33"/>
                                        </p:tgtEl>
                                        <p:attrNameLst>
                                          <p:attrName>style.visibility</p:attrName>
                                        </p:attrNameLst>
                                      </p:cBhvr>
                                      <p:to>
                                        <p:strVal val="visible"/>
                                      </p:to>
                                    </p:set>
                                    <p:animEffect transition="in" filter="wipe(up)">
                                      <p:cBhvr>
                                        <p:cTn id="7" dur="500"/>
                                        <p:tgtEl>
                                          <p:spTgt spid="102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103427" name="Arc 3"/>
          <p:cNvSpPr>
            <a:spLocks/>
          </p:cNvSpPr>
          <p:nvPr/>
        </p:nvSpPr>
        <p:spPr bwMode="auto">
          <a:xfrm>
            <a:off x="4168775" y="1835150"/>
            <a:ext cx="4397375" cy="3884613"/>
          </a:xfrm>
          <a:custGeom>
            <a:avLst/>
            <a:gdLst>
              <a:gd name="T0" fmla="*/ 2147483647 w 19667"/>
              <a:gd name="T1" fmla="*/ 2147483647 h 21600"/>
              <a:gd name="T2" fmla="*/ 0 w 19667"/>
              <a:gd name="T3" fmla="*/ 2147483647 h 21600"/>
              <a:gd name="T4" fmla="*/ 2147483647 w 19667"/>
              <a:gd name="T5" fmla="*/ 0 h 21600"/>
              <a:gd name="T6" fmla="*/ 0 60000 65536"/>
              <a:gd name="T7" fmla="*/ 0 60000 65536"/>
              <a:gd name="T8" fmla="*/ 0 60000 65536"/>
              <a:gd name="T9" fmla="*/ 0 w 19667"/>
              <a:gd name="T10" fmla="*/ 0 h 21600"/>
              <a:gd name="T11" fmla="*/ 19667 w 19667"/>
              <a:gd name="T12" fmla="*/ 21600 h 21600"/>
            </a:gdLst>
            <a:ahLst/>
            <a:cxnLst>
              <a:cxn ang="T6">
                <a:pos x="T0" y="T1"/>
              </a:cxn>
              <a:cxn ang="T7">
                <a:pos x="T2" y="T3"/>
              </a:cxn>
              <a:cxn ang="T8">
                <a:pos x="T4" y="T5"/>
              </a:cxn>
            </a:cxnLst>
            <a:rect l="T9" t="T10" r="T11" b="T12"/>
            <a:pathLst>
              <a:path w="19667" h="21600" fill="none" extrusionOk="0">
                <a:moveTo>
                  <a:pt x="19667" y="21600"/>
                </a:moveTo>
                <a:cubicBezTo>
                  <a:pt x="11194" y="21600"/>
                  <a:pt x="3503" y="16646"/>
                  <a:pt x="0" y="8931"/>
                </a:cubicBezTo>
              </a:path>
              <a:path w="19667" h="21600" stroke="0" extrusionOk="0">
                <a:moveTo>
                  <a:pt x="19667" y="21600"/>
                </a:moveTo>
                <a:cubicBezTo>
                  <a:pt x="11194" y="21600"/>
                  <a:pt x="3503" y="16646"/>
                  <a:pt x="0" y="8931"/>
                </a:cubicBezTo>
                <a:lnTo>
                  <a:pt x="19667" y="0"/>
                </a:lnTo>
                <a:lnTo>
                  <a:pt x="19667" y="21600"/>
                </a:lnTo>
                <a:close/>
              </a:path>
            </a:pathLst>
          </a:custGeom>
          <a:noFill/>
          <a:ln w="28575" cap="rnd">
            <a:solidFill>
              <a:schemeClr val="tx2"/>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0116" name="Rectangle 4"/>
          <p:cNvSpPr>
            <a:spLocks noChangeArrowheads="1"/>
          </p:cNvSpPr>
          <p:nvPr/>
        </p:nvSpPr>
        <p:spPr bwMode="auto">
          <a:xfrm>
            <a:off x="2879725" y="631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75</a:t>
            </a:r>
          </a:p>
        </p:txBody>
      </p:sp>
      <p:sp>
        <p:nvSpPr>
          <p:cNvPr id="90117" name="Rectangle 5"/>
          <p:cNvSpPr>
            <a:spLocks noChangeArrowheads="1"/>
          </p:cNvSpPr>
          <p:nvPr/>
        </p:nvSpPr>
        <p:spPr bwMode="auto">
          <a:xfrm>
            <a:off x="2074863" y="2460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74</a:t>
            </a:r>
          </a:p>
        </p:txBody>
      </p:sp>
      <p:sp>
        <p:nvSpPr>
          <p:cNvPr id="90118" name="Rectangle 6"/>
          <p:cNvSpPr>
            <a:spLocks noChangeArrowheads="1"/>
          </p:cNvSpPr>
          <p:nvPr/>
        </p:nvSpPr>
        <p:spPr bwMode="auto">
          <a:xfrm>
            <a:off x="4597400" y="20034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80</a:t>
            </a:r>
          </a:p>
        </p:txBody>
      </p:sp>
      <p:sp>
        <p:nvSpPr>
          <p:cNvPr id="90119" name="Rectangle 7"/>
          <p:cNvSpPr>
            <a:spLocks noChangeArrowheads="1"/>
          </p:cNvSpPr>
          <p:nvPr/>
        </p:nvSpPr>
        <p:spPr bwMode="auto">
          <a:xfrm>
            <a:off x="4081463" y="21891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76</a:t>
            </a:r>
          </a:p>
        </p:txBody>
      </p:sp>
      <p:sp>
        <p:nvSpPr>
          <p:cNvPr id="90120" name="Rectangle 8"/>
          <p:cNvSpPr>
            <a:spLocks noChangeArrowheads="1"/>
          </p:cNvSpPr>
          <p:nvPr/>
        </p:nvSpPr>
        <p:spPr bwMode="auto">
          <a:xfrm>
            <a:off x="4327525" y="2536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77</a:t>
            </a:r>
          </a:p>
        </p:txBody>
      </p:sp>
      <p:sp>
        <p:nvSpPr>
          <p:cNvPr id="90121" name="Rectangle 9"/>
          <p:cNvSpPr>
            <a:spLocks noChangeArrowheads="1"/>
          </p:cNvSpPr>
          <p:nvPr/>
        </p:nvSpPr>
        <p:spPr bwMode="auto">
          <a:xfrm>
            <a:off x="3717925" y="2994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79</a:t>
            </a:r>
          </a:p>
        </p:txBody>
      </p:sp>
      <p:sp>
        <p:nvSpPr>
          <p:cNvPr id="90122" name="Rectangle 10"/>
          <p:cNvSpPr>
            <a:spLocks noChangeArrowheads="1"/>
          </p:cNvSpPr>
          <p:nvPr/>
        </p:nvSpPr>
        <p:spPr bwMode="auto">
          <a:xfrm>
            <a:off x="2516188" y="3836988"/>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71</a:t>
            </a:r>
          </a:p>
        </p:txBody>
      </p:sp>
      <p:sp>
        <p:nvSpPr>
          <p:cNvPr id="90123" name="Rectangle 11"/>
          <p:cNvSpPr>
            <a:spLocks noChangeArrowheads="1"/>
          </p:cNvSpPr>
          <p:nvPr/>
        </p:nvSpPr>
        <p:spPr bwMode="auto">
          <a:xfrm>
            <a:off x="2082800" y="39131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73</a:t>
            </a:r>
          </a:p>
        </p:txBody>
      </p:sp>
      <p:sp>
        <p:nvSpPr>
          <p:cNvPr id="90124" name="Rectangle 12"/>
          <p:cNvSpPr>
            <a:spLocks noChangeArrowheads="1"/>
          </p:cNvSpPr>
          <p:nvPr/>
        </p:nvSpPr>
        <p:spPr bwMode="auto">
          <a:xfrm>
            <a:off x="2281238" y="449262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70</a:t>
            </a:r>
          </a:p>
        </p:txBody>
      </p:sp>
      <p:sp>
        <p:nvSpPr>
          <p:cNvPr id="90125" name="Rectangle 13"/>
          <p:cNvSpPr>
            <a:spLocks noChangeArrowheads="1"/>
          </p:cNvSpPr>
          <p:nvPr/>
        </p:nvSpPr>
        <p:spPr bwMode="auto">
          <a:xfrm>
            <a:off x="2727325" y="42687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72</a:t>
            </a:r>
          </a:p>
        </p:txBody>
      </p:sp>
      <p:sp>
        <p:nvSpPr>
          <p:cNvPr id="90126" name="Rectangle 14"/>
          <p:cNvSpPr>
            <a:spLocks noChangeArrowheads="1"/>
          </p:cNvSpPr>
          <p:nvPr/>
        </p:nvSpPr>
        <p:spPr bwMode="auto">
          <a:xfrm>
            <a:off x="4327525" y="4137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78</a:t>
            </a:r>
          </a:p>
        </p:txBody>
      </p:sp>
      <p:sp>
        <p:nvSpPr>
          <p:cNvPr id="90127" name="Rectangle 15"/>
          <p:cNvSpPr>
            <a:spLocks noChangeArrowheads="1"/>
          </p:cNvSpPr>
          <p:nvPr/>
        </p:nvSpPr>
        <p:spPr bwMode="auto">
          <a:xfrm>
            <a:off x="4913313" y="37655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90</a:t>
            </a:r>
          </a:p>
        </p:txBody>
      </p:sp>
      <p:sp>
        <p:nvSpPr>
          <p:cNvPr id="90128" name="Rectangle 16"/>
          <p:cNvSpPr>
            <a:spLocks noChangeArrowheads="1"/>
          </p:cNvSpPr>
          <p:nvPr/>
        </p:nvSpPr>
        <p:spPr bwMode="auto">
          <a:xfrm>
            <a:off x="5072063" y="41275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89</a:t>
            </a:r>
          </a:p>
        </p:txBody>
      </p:sp>
      <p:sp>
        <p:nvSpPr>
          <p:cNvPr id="90129" name="Rectangle 17"/>
          <p:cNvSpPr>
            <a:spLocks noChangeArrowheads="1"/>
          </p:cNvSpPr>
          <p:nvPr/>
        </p:nvSpPr>
        <p:spPr bwMode="auto">
          <a:xfrm>
            <a:off x="6080125" y="4594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91</a:t>
            </a:r>
          </a:p>
        </p:txBody>
      </p:sp>
      <p:sp>
        <p:nvSpPr>
          <p:cNvPr id="90130" name="Rectangle 18"/>
          <p:cNvSpPr>
            <a:spLocks noChangeArrowheads="1"/>
          </p:cNvSpPr>
          <p:nvPr/>
        </p:nvSpPr>
        <p:spPr bwMode="auto">
          <a:xfrm>
            <a:off x="5927725" y="4822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88</a:t>
            </a:r>
          </a:p>
        </p:txBody>
      </p:sp>
      <p:sp>
        <p:nvSpPr>
          <p:cNvPr id="90131" name="Rectangle 19"/>
          <p:cNvSpPr>
            <a:spLocks noChangeArrowheads="1"/>
          </p:cNvSpPr>
          <p:nvPr/>
        </p:nvSpPr>
        <p:spPr bwMode="auto">
          <a:xfrm>
            <a:off x="6003925" y="5127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95</a:t>
            </a:r>
          </a:p>
        </p:txBody>
      </p:sp>
      <p:sp>
        <p:nvSpPr>
          <p:cNvPr id="90132" name="Rectangle 20"/>
          <p:cNvSpPr>
            <a:spLocks noChangeArrowheads="1"/>
          </p:cNvSpPr>
          <p:nvPr/>
        </p:nvSpPr>
        <p:spPr bwMode="auto">
          <a:xfrm>
            <a:off x="7604125" y="4060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82</a:t>
            </a:r>
          </a:p>
        </p:txBody>
      </p:sp>
      <p:sp>
        <p:nvSpPr>
          <p:cNvPr id="90133" name="Rectangle 21"/>
          <p:cNvSpPr>
            <a:spLocks noChangeArrowheads="1"/>
          </p:cNvSpPr>
          <p:nvPr/>
        </p:nvSpPr>
        <p:spPr bwMode="auto">
          <a:xfrm>
            <a:off x="8274050" y="4899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83</a:t>
            </a:r>
          </a:p>
        </p:txBody>
      </p:sp>
      <p:sp>
        <p:nvSpPr>
          <p:cNvPr id="90134" name="Rectangle 22"/>
          <p:cNvSpPr>
            <a:spLocks noChangeArrowheads="1"/>
          </p:cNvSpPr>
          <p:nvPr/>
        </p:nvSpPr>
        <p:spPr bwMode="auto">
          <a:xfrm>
            <a:off x="7832725" y="4746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84</a:t>
            </a:r>
          </a:p>
        </p:txBody>
      </p:sp>
      <p:sp>
        <p:nvSpPr>
          <p:cNvPr id="90135" name="Rectangle 23"/>
          <p:cNvSpPr>
            <a:spLocks noChangeArrowheads="1"/>
          </p:cNvSpPr>
          <p:nvPr/>
        </p:nvSpPr>
        <p:spPr bwMode="auto">
          <a:xfrm>
            <a:off x="7527925" y="4594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85</a:t>
            </a:r>
          </a:p>
        </p:txBody>
      </p:sp>
      <p:sp>
        <p:nvSpPr>
          <p:cNvPr id="90136" name="Rectangle 24"/>
          <p:cNvSpPr>
            <a:spLocks noChangeArrowheads="1"/>
          </p:cNvSpPr>
          <p:nvPr/>
        </p:nvSpPr>
        <p:spPr bwMode="auto">
          <a:xfrm>
            <a:off x="7527925" y="5127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86</a:t>
            </a:r>
          </a:p>
        </p:txBody>
      </p:sp>
      <p:sp>
        <p:nvSpPr>
          <p:cNvPr id="90137" name="Rectangle 25"/>
          <p:cNvSpPr>
            <a:spLocks noChangeArrowheads="1"/>
          </p:cNvSpPr>
          <p:nvPr/>
        </p:nvSpPr>
        <p:spPr bwMode="auto">
          <a:xfrm>
            <a:off x="7070725" y="5508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93</a:t>
            </a:r>
          </a:p>
        </p:txBody>
      </p:sp>
      <p:sp>
        <p:nvSpPr>
          <p:cNvPr id="90138" name="Rectangle 26"/>
          <p:cNvSpPr>
            <a:spLocks noChangeArrowheads="1"/>
          </p:cNvSpPr>
          <p:nvPr/>
        </p:nvSpPr>
        <p:spPr bwMode="auto">
          <a:xfrm>
            <a:off x="6994525" y="4975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87</a:t>
            </a:r>
          </a:p>
        </p:txBody>
      </p:sp>
      <p:sp>
        <p:nvSpPr>
          <p:cNvPr id="90139" name="Rectangle 27"/>
          <p:cNvSpPr>
            <a:spLocks noChangeArrowheads="1"/>
          </p:cNvSpPr>
          <p:nvPr/>
        </p:nvSpPr>
        <p:spPr bwMode="auto">
          <a:xfrm>
            <a:off x="6818313" y="514508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92</a:t>
            </a:r>
          </a:p>
        </p:txBody>
      </p:sp>
      <p:sp>
        <p:nvSpPr>
          <p:cNvPr id="90140" name="Rectangle 28"/>
          <p:cNvSpPr>
            <a:spLocks noChangeArrowheads="1"/>
          </p:cNvSpPr>
          <p:nvPr/>
        </p:nvSpPr>
        <p:spPr bwMode="auto">
          <a:xfrm>
            <a:off x="6537325" y="5280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94</a:t>
            </a:r>
          </a:p>
        </p:txBody>
      </p:sp>
      <p:sp>
        <p:nvSpPr>
          <p:cNvPr id="90141" name="Rectangle 29"/>
          <p:cNvSpPr>
            <a:spLocks noChangeArrowheads="1"/>
          </p:cNvSpPr>
          <p:nvPr/>
        </p:nvSpPr>
        <p:spPr bwMode="auto">
          <a:xfrm>
            <a:off x="6691313" y="33083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81</a:t>
            </a:r>
          </a:p>
        </p:txBody>
      </p:sp>
      <p:sp>
        <p:nvSpPr>
          <p:cNvPr id="90142" name="Rectangle 30"/>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90143" name="Rectangle 31"/>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103456" name="Rectangle 32"/>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90145" name="Rectangle 33"/>
          <p:cNvSpPr>
            <a:spLocks noChangeArrowheads="1"/>
          </p:cNvSpPr>
          <p:nvPr/>
        </p:nvSpPr>
        <p:spPr bwMode="auto">
          <a:xfrm>
            <a:off x="2176463" y="47434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69</a:t>
            </a:r>
          </a:p>
        </p:txBody>
      </p:sp>
      <p:sp>
        <p:nvSpPr>
          <p:cNvPr id="90146" name="Rectangle 34"/>
          <p:cNvSpPr>
            <a:spLocks noChangeArrowheads="1"/>
          </p:cNvSpPr>
          <p:nvPr/>
        </p:nvSpPr>
        <p:spPr bwMode="auto">
          <a:xfrm>
            <a:off x="2157413" y="49450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68</a:t>
            </a:r>
          </a:p>
        </p:txBody>
      </p:sp>
      <p:sp>
        <p:nvSpPr>
          <p:cNvPr id="90147" name="Rectangle 35"/>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90148" name="Rectangle 36"/>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90149" name="Rectangle 37"/>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90150" name="Rectangle 38"/>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90151" name="Rectangle 39"/>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90152" name="Rectangle 40"/>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90153" name="Rectangle 41"/>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90154" name="Rectangle 42"/>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graphicFrame>
        <p:nvGraphicFramePr>
          <p:cNvPr id="90155" name="Object 43"/>
          <p:cNvGraphicFramePr>
            <a:graphicFrameLocks/>
          </p:cNvGraphicFramePr>
          <p:nvPr/>
        </p:nvGraphicFramePr>
        <p:xfrm>
          <a:off x="173038" y="161925"/>
          <a:ext cx="8743950" cy="6424613"/>
        </p:xfrm>
        <a:graphic>
          <a:graphicData uri="http://schemas.openxmlformats.org/presentationml/2006/ole">
            <mc:AlternateContent xmlns:mc="http://schemas.openxmlformats.org/markup-compatibility/2006">
              <mc:Choice xmlns:v="urn:schemas-microsoft-com:vml" Requires="v">
                <p:oleObj spid="_x0000_s50239"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1925"/>
                        <a:ext cx="87439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6503351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wipe(left)">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7388" y="476250"/>
            <a:ext cx="7939087" cy="553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graphicFrame>
        <p:nvGraphicFramePr>
          <p:cNvPr id="91139" name="Object 3"/>
          <p:cNvGraphicFramePr>
            <a:graphicFrameLocks/>
          </p:cNvGraphicFramePr>
          <p:nvPr/>
        </p:nvGraphicFramePr>
        <p:xfrm>
          <a:off x="173038" y="163513"/>
          <a:ext cx="8743950" cy="6421437"/>
        </p:xfrm>
        <a:graphic>
          <a:graphicData uri="http://schemas.openxmlformats.org/presentationml/2006/ole">
            <mc:AlternateContent xmlns:mc="http://schemas.openxmlformats.org/markup-compatibility/2006">
              <mc:Choice xmlns:v="urn:schemas-microsoft-com:vml" Requires="v">
                <p:oleObj spid="_x0000_s51263" name="Chart" r:id="rId3" imgW="9086869" imgH="6543791" progId="MSGraph.Chart.8">
                  <p:embed followColorScheme="full"/>
                </p:oleObj>
              </mc:Choice>
              <mc:Fallback>
                <p:oleObj name="Chart" r:id="rId3" imgW="9086869" imgH="6543791" progId="MSGraph.Chart.8">
                  <p:embed followColorScheme="full"/>
                  <p:pic>
                    <p:nvPicPr>
                      <p:cNvPr id="0" name=""/>
                      <p:cNvPicPr>
                        <a:picLocks noChangeArrowheads="1"/>
                      </p:cNvPicPr>
                      <p:nvPr/>
                    </p:nvPicPr>
                    <p:blipFill>
                      <a:blip r:embed="rId4"/>
                      <a:srcRect/>
                      <a:stretch>
                        <a:fillRect/>
                      </a:stretch>
                    </p:blipFill>
                    <p:spPr bwMode="auto">
                      <a:xfrm>
                        <a:off x="173038" y="163513"/>
                        <a:ext cx="8743950" cy="642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1140" name="Rectangle 4"/>
          <p:cNvSpPr>
            <a:spLocks noChangeArrowheads="1"/>
          </p:cNvSpPr>
          <p:nvPr/>
        </p:nvSpPr>
        <p:spPr bwMode="auto">
          <a:xfrm>
            <a:off x="2879725" y="631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75</a:t>
            </a:r>
          </a:p>
        </p:txBody>
      </p:sp>
      <p:sp>
        <p:nvSpPr>
          <p:cNvPr id="91141" name="Rectangle 5"/>
          <p:cNvSpPr>
            <a:spLocks noChangeArrowheads="1"/>
          </p:cNvSpPr>
          <p:nvPr/>
        </p:nvSpPr>
        <p:spPr bwMode="auto">
          <a:xfrm>
            <a:off x="2074863" y="2460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74</a:t>
            </a:r>
          </a:p>
        </p:txBody>
      </p:sp>
      <p:sp>
        <p:nvSpPr>
          <p:cNvPr id="91142" name="Rectangle 6"/>
          <p:cNvSpPr>
            <a:spLocks noChangeArrowheads="1"/>
          </p:cNvSpPr>
          <p:nvPr/>
        </p:nvSpPr>
        <p:spPr bwMode="auto">
          <a:xfrm>
            <a:off x="4597400" y="20034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80</a:t>
            </a:r>
          </a:p>
        </p:txBody>
      </p:sp>
      <p:sp>
        <p:nvSpPr>
          <p:cNvPr id="91143" name="Rectangle 7"/>
          <p:cNvSpPr>
            <a:spLocks noChangeArrowheads="1"/>
          </p:cNvSpPr>
          <p:nvPr/>
        </p:nvSpPr>
        <p:spPr bwMode="auto">
          <a:xfrm>
            <a:off x="4081463" y="21891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76</a:t>
            </a:r>
          </a:p>
        </p:txBody>
      </p:sp>
      <p:sp>
        <p:nvSpPr>
          <p:cNvPr id="91144" name="Rectangle 8"/>
          <p:cNvSpPr>
            <a:spLocks noChangeArrowheads="1"/>
          </p:cNvSpPr>
          <p:nvPr/>
        </p:nvSpPr>
        <p:spPr bwMode="auto">
          <a:xfrm>
            <a:off x="4327525" y="2536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77</a:t>
            </a:r>
          </a:p>
        </p:txBody>
      </p:sp>
      <p:sp>
        <p:nvSpPr>
          <p:cNvPr id="91145" name="Rectangle 9"/>
          <p:cNvSpPr>
            <a:spLocks noChangeArrowheads="1"/>
          </p:cNvSpPr>
          <p:nvPr/>
        </p:nvSpPr>
        <p:spPr bwMode="auto">
          <a:xfrm>
            <a:off x="3717925" y="2994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79</a:t>
            </a:r>
          </a:p>
        </p:txBody>
      </p:sp>
      <p:sp>
        <p:nvSpPr>
          <p:cNvPr id="91146" name="Rectangle 10"/>
          <p:cNvSpPr>
            <a:spLocks noChangeArrowheads="1"/>
          </p:cNvSpPr>
          <p:nvPr/>
        </p:nvSpPr>
        <p:spPr bwMode="auto">
          <a:xfrm>
            <a:off x="2516188" y="3836988"/>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71</a:t>
            </a:r>
          </a:p>
        </p:txBody>
      </p:sp>
      <p:sp>
        <p:nvSpPr>
          <p:cNvPr id="91147" name="Rectangle 11"/>
          <p:cNvSpPr>
            <a:spLocks noChangeArrowheads="1"/>
          </p:cNvSpPr>
          <p:nvPr/>
        </p:nvSpPr>
        <p:spPr bwMode="auto">
          <a:xfrm>
            <a:off x="2082800" y="39131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73</a:t>
            </a:r>
          </a:p>
        </p:txBody>
      </p:sp>
      <p:sp>
        <p:nvSpPr>
          <p:cNvPr id="91148" name="Rectangle 12"/>
          <p:cNvSpPr>
            <a:spLocks noChangeArrowheads="1"/>
          </p:cNvSpPr>
          <p:nvPr/>
        </p:nvSpPr>
        <p:spPr bwMode="auto">
          <a:xfrm>
            <a:off x="2281238" y="449262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70</a:t>
            </a:r>
          </a:p>
        </p:txBody>
      </p:sp>
      <p:sp>
        <p:nvSpPr>
          <p:cNvPr id="91149" name="Rectangle 13"/>
          <p:cNvSpPr>
            <a:spLocks noChangeArrowheads="1"/>
          </p:cNvSpPr>
          <p:nvPr/>
        </p:nvSpPr>
        <p:spPr bwMode="auto">
          <a:xfrm>
            <a:off x="2727325" y="4268788"/>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folHlink"/>
                </a:solidFill>
              </a:rPr>
              <a:t>72</a:t>
            </a:r>
          </a:p>
        </p:txBody>
      </p:sp>
      <p:sp>
        <p:nvSpPr>
          <p:cNvPr id="91150" name="Rectangle 14"/>
          <p:cNvSpPr>
            <a:spLocks noChangeArrowheads="1"/>
          </p:cNvSpPr>
          <p:nvPr/>
        </p:nvSpPr>
        <p:spPr bwMode="auto">
          <a:xfrm>
            <a:off x="4327525" y="4137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1"/>
                </a:solidFill>
              </a:rPr>
              <a:t>78</a:t>
            </a:r>
          </a:p>
        </p:txBody>
      </p:sp>
      <p:sp>
        <p:nvSpPr>
          <p:cNvPr id="91151" name="Rectangle 15"/>
          <p:cNvSpPr>
            <a:spLocks noChangeArrowheads="1"/>
          </p:cNvSpPr>
          <p:nvPr/>
        </p:nvSpPr>
        <p:spPr bwMode="auto">
          <a:xfrm>
            <a:off x="4913313" y="37655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90</a:t>
            </a:r>
          </a:p>
        </p:txBody>
      </p:sp>
      <p:sp>
        <p:nvSpPr>
          <p:cNvPr id="91152" name="Rectangle 16"/>
          <p:cNvSpPr>
            <a:spLocks noChangeArrowheads="1"/>
          </p:cNvSpPr>
          <p:nvPr/>
        </p:nvSpPr>
        <p:spPr bwMode="auto">
          <a:xfrm>
            <a:off x="5072063" y="41275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89</a:t>
            </a:r>
          </a:p>
        </p:txBody>
      </p:sp>
      <p:sp>
        <p:nvSpPr>
          <p:cNvPr id="91153" name="Rectangle 17"/>
          <p:cNvSpPr>
            <a:spLocks noChangeArrowheads="1"/>
          </p:cNvSpPr>
          <p:nvPr/>
        </p:nvSpPr>
        <p:spPr bwMode="auto">
          <a:xfrm>
            <a:off x="4937125" y="51514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97</a:t>
            </a:r>
          </a:p>
        </p:txBody>
      </p:sp>
      <p:sp>
        <p:nvSpPr>
          <p:cNvPr id="91154" name="Rectangle 18"/>
          <p:cNvSpPr>
            <a:spLocks noChangeArrowheads="1"/>
          </p:cNvSpPr>
          <p:nvPr/>
        </p:nvSpPr>
        <p:spPr bwMode="auto">
          <a:xfrm>
            <a:off x="5699125" y="5356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96</a:t>
            </a:r>
          </a:p>
        </p:txBody>
      </p:sp>
      <p:sp>
        <p:nvSpPr>
          <p:cNvPr id="91155" name="Rectangle 19"/>
          <p:cNvSpPr>
            <a:spLocks noChangeArrowheads="1"/>
          </p:cNvSpPr>
          <p:nvPr/>
        </p:nvSpPr>
        <p:spPr bwMode="auto">
          <a:xfrm>
            <a:off x="6080125" y="4594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91</a:t>
            </a:r>
          </a:p>
        </p:txBody>
      </p:sp>
      <p:sp>
        <p:nvSpPr>
          <p:cNvPr id="91156" name="Rectangle 20"/>
          <p:cNvSpPr>
            <a:spLocks noChangeArrowheads="1"/>
          </p:cNvSpPr>
          <p:nvPr/>
        </p:nvSpPr>
        <p:spPr bwMode="auto">
          <a:xfrm>
            <a:off x="5927725" y="4822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88</a:t>
            </a:r>
          </a:p>
        </p:txBody>
      </p:sp>
      <p:sp>
        <p:nvSpPr>
          <p:cNvPr id="91157" name="Rectangle 21"/>
          <p:cNvSpPr>
            <a:spLocks noChangeArrowheads="1"/>
          </p:cNvSpPr>
          <p:nvPr/>
        </p:nvSpPr>
        <p:spPr bwMode="auto">
          <a:xfrm>
            <a:off x="6003925" y="5127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95</a:t>
            </a:r>
          </a:p>
        </p:txBody>
      </p:sp>
      <p:sp>
        <p:nvSpPr>
          <p:cNvPr id="91158" name="Rectangle 22"/>
          <p:cNvSpPr>
            <a:spLocks noChangeArrowheads="1"/>
          </p:cNvSpPr>
          <p:nvPr/>
        </p:nvSpPr>
        <p:spPr bwMode="auto">
          <a:xfrm>
            <a:off x="7604125" y="40608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82</a:t>
            </a:r>
          </a:p>
        </p:txBody>
      </p:sp>
      <p:sp>
        <p:nvSpPr>
          <p:cNvPr id="91159" name="Rectangle 23"/>
          <p:cNvSpPr>
            <a:spLocks noChangeArrowheads="1"/>
          </p:cNvSpPr>
          <p:nvPr/>
        </p:nvSpPr>
        <p:spPr bwMode="auto">
          <a:xfrm>
            <a:off x="8274050" y="4899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83</a:t>
            </a:r>
          </a:p>
        </p:txBody>
      </p:sp>
      <p:sp>
        <p:nvSpPr>
          <p:cNvPr id="91160" name="Rectangle 24"/>
          <p:cNvSpPr>
            <a:spLocks noChangeArrowheads="1"/>
          </p:cNvSpPr>
          <p:nvPr/>
        </p:nvSpPr>
        <p:spPr bwMode="auto">
          <a:xfrm>
            <a:off x="7832725" y="4746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84</a:t>
            </a:r>
          </a:p>
        </p:txBody>
      </p:sp>
      <p:sp>
        <p:nvSpPr>
          <p:cNvPr id="91161" name="Rectangle 25"/>
          <p:cNvSpPr>
            <a:spLocks noChangeArrowheads="1"/>
          </p:cNvSpPr>
          <p:nvPr/>
        </p:nvSpPr>
        <p:spPr bwMode="auto">
          <a:xfrm>
            <a:off x="7527925" y="4594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85</a:t>
            </a:r>
          </a:p>
        </p:txBody>
      </p:sp>
      <p:sp>
        <p:nvSpPr>
          <p:cNvPr id="91162" name="Rectangle 26"/>
          <p:cNvSpPr>
            <a:spLocks noChangeArrowheads="1"/>
          </p:cNvSpPr>
          <p:nvPr/>
        </p:nvSpPr>
        <p:spPr bwMode="auto">
          <a:xfrm>
            <a:off x="7527925" y="5127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86</a:t>
            </a:r>
          </a:p>
        </p:txBody>
      </p:sp>
      <p:sp>
        <p:nvSpPr>
          <p:cNvPr id="91163" name="Rectangle 27"/>
          <p:cNvSpPr>
            <a:spLocks noChangeArrowheads="1"/>
          </p:cNvSpPr>
          <p:nvPr/>
        </p:nvSpPr>
        <p:spPr bwMode="auto">
          <a:xfrm>
            <a:off x="7070725" y="55086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93</a:t>
            </a:r>
          </a:p>
        </p:txBody>
      </p:sp>
      <p:sp>
        <p:nvSpPr>
          <p:cNvPr id="91164" name="Rectangle 28"/>
          <p:cNvSpPr>
            <a:spLocks noChangeArrowheads="1"/>
          </p:cNvSpPr>
          <p:nvPr/>
        </p:nvSpPr>
        <p:spPr bwMode="auto">
          <a:xfrm>
            <a:off x="6994525" y="49752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87</a:t>
            </a:r>
          </a:p>
        </p:txBody>
      </p:sp>
      <p:sp>
        <p:nvSpPr>
          <p:cNvPr id="91165" name="Rectangle 29"/>
          <p:cNvSpPr>
            <a:spLocks noChangeArrowheads="1"/>
          </p:cNvSpPr>
          <p:nvPr/>
        </p:nvSpPr>
        <p:spPr bwMode="auto">
          <a:xfrm>
            <a:off x="6818313" y="514508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92</a:t>
            </a:r>
          </a:p>
        </p:txBody>
      </p:sp>
      <p:sp>
        <p:nvSpPr>
          <p:cNvPr id="91166" name="Rectangle 30"/>
          <p:cNvSpPr>
            <a:spLocks noChangeArrowheads="1"/>
          </p:cNvSpPr>
          <p:nvPr/>
        </p:nvSpPr>
        <p:spPr bwMode="auto">
          <a:xfrm>
            <a:off x="6537325" y="5280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t>94</a:t>
            </a:r>
          </a:p>
        </p:txBody>
      </p:sp>
      <p:sp>
        <p:nvSpPr>
          <p:cNvPr id="91167" name="Rectangle 31"/>
          <p:cNvSpPr>
            <a:spLocks noChangeArrowheads="1"/>
          </p:cNvSpPr>
          <p:nvPr/>
        </p:nvSpPr>
        <p:spPr bwMode="auto">
          <a:xfrm>
            <a:off x="6691313" y="33083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accent2"/>
                </a:solidFill>
              </a:rPr>
              <a:t>81</a:t>
            </a:r>
          </a:p>
        </p:txBody>
      </p:sp>
      <p:sp>
        <p:nvSpPr>
          <p:cNvPr id="91168" name="Rectangle 32"/>
          <p:cNvSpPr>
            <a:spLocks noChangeArrowheads="1"/>
          </p:cNvSpPr>
          <p:nvPr/>
        </p:nvSpPr>
        <p:spPr bwMode="auto">
          <a:xfrm>
            <a:off x="0" y="0"/>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Inflation (%)</a:t>
            </a:r>
          </a:p>
        </p:txBody>
      </p:sp>
      <p:sp>
        <p:nvSpPr>
          <p:cNvPr id="91169" name="Rectangle 33"/>
          <p:cNvSpPr>
            <a:spLocks noChangeArrowheads="1"/>
          </p:cNvSpPr>
          <p:nvPr/>
        </p:nvSpPr>
        <p:spPr bwMode="auto">
          <a:xfrm>
            <a:off x="7185025" y="6411913"/>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600"/>
              <a:t>Unemployment (%)</a:t>
            </a:r>
          </a:p>
        </p:txBody>
      </p:sp>
      <p:sp>
        <p:nvSpPr>
          <p:cNvPr id="104482" name="Rectangle 34"/>
          <p:cNvSpPr>
            <a:spLocks noChangeArrowheads="1"/>
          </p:cNvSpPr>
          <p:nvPr/>
        </p:nvSpPr>
        <p:spPr bwMode="auto">
          <a:xfrm>
            <a:off x="3606800" y="0"/>
            <a:ext cx="5580063" cy="457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defTabSz="762000" eaLnBrk="0" hangingPunct="0">
              <a:defRPr/>
            </a:pPr>
            <a:r>
              <a:rPr lang="en-GB">
                <a:solidFill>
                  <a:schemeClr val="accent2"/>
                </a:solidFill>
                <a:ea typeface="+mn-ea"/>
                <a:cs typeface="ＭＳ Ｐゴシック" charset="0"/>
              </a:rPr>
              <a:t>The breakdown of the Phillips curve?</a:t>
            </a:r>
          </a:p>
        </p:txBody>
      </p:sp>
      <p:sp>
        <p:nvSpPr>
          <p:cNvPr id="91171" name="Rectangle 35"/>
          <p:cNvSpPr>
            <a:spLocks noChangeArrowheads="1"/>
          </p:cNvSpPr>
          <p:nvPr/>
        </p:nvSpPr>
        <p:spPr bwMode="auto">
          <a:xfrm>
            <a:off x="2176463" y="47434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69</a:t>
            </a:r>
          </a:p>
        </p:txBody>
      </p:sp>
      <p:sp>
        <p:nvSpPr>
          <p:cNvPr id="91172" name="Rectangle 36"/>
          <p:cNvSpPr>
            <a:spLocks noChangeArrowheads="1"/>
          </p:cNvSpPr>
          <p:nvPr/>
        </p:nvSpPr>
        <p:spPr bwMode="auto">
          <a:xfrm>
            <a:off x="2157413" y="49450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folHlink"/>
                </a:solidFill>
              </a:rPr>
              <a:t>68</a:t>
            </a:r>
          </a:p>
        </p:txBody>
      </p:sp>
      <p:sp>
        <p:nvSpPr>
          <p:cNvPr id="91173" name="Rectangle 37"/>
          <p:cNvSpPr>
            <a:spLocks noChangeArrowheads="1"/>
          </p:cNvSpPr>
          <p:nvPr/>
        </p:nvSpPr>
        <p:spPr bwMode="auto">
          <a:xfrm>
            <a:off x="2084388" y="52927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67</a:t>
            </a:r>
          </a:p>
        </p:txBody>
      </p:sp>
      <p:sp>
        <p:nvSpPr>
          <p:cNvPr id="91174" name="Rectangle 38"/>
          <p:cNvSpPr>
            <a:spLocks noChangeArrowheads="1"/>
          </p:cNvSpPr>
          <p:nvPr/>
        </p:nvSpPr>
        <p:spPr bwMode="auto">
          <a:xfrm>
            <a:off x="2098675" y="55308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63</a:t>
            </a:r>
          </a:p>
        </p:txBody>
      </p:sp>
      <p:sp>
        <p:nvSpPr>
          <p:cNvPr id="91175" name="Rectangle 39"/>
          <p:cNvSpPr>
            <a:spLocks noChangeArrowheads="1"/>
          </p:cNvSpPr>
          <p:nvPr/>
        </p:nvSpPr>
        <p:spPr bwMode="auto">
          <a:xfrm>
            <a:off x="1882775" y="49815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r">
              <a:spcBef>
                <a:spcPct val="0"/>
              </a:spcBef>
              <a:buFontTx/>
              <a:buNone/>
            </a:pPr>
            <a:r>
              <a:rPr lang="en-GB" altLang="en-US" sz="1400">
                <a:solidFill>
                  <a:schemeClr val="hlink"/>
                </a:solidFill>
              </a:rPr>
              <a:t>62</a:t>
            </a:r>
          </a:p>
        </p:txBody>
      </p:sp>
      <p:sp>
        <p:nvSpPr>
          <p:cNvPr id="91176" name="Rectangle 40"/>
          <p:cNvSpPr>
            <a:spLocks noChangeArrowheads="1"/>
          </p:cNvSpPr>
          <p:nvPr/>
        </p:nvSpPr>
        <p:spPr bwMode="auto">
          <a:xfrm>
            <a:off x="1552575" y="48339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65</a:t>
            </a:r>
          </a:p>
        </p:txBody>
      </p:sp>
      <p:sp>
        <p:nvSpPr>
          <p:cNvPr id="91177" name="Rectangle 41"/>
          <p:cNvSpPr>
            <a:spLocks noChangeArrowheads="1"/>
          </p:cNvSpPr>
          <p:nvPr/>
        </p:nvSpPr>
        <p:spPr bwMode="auto">
          <a:xfrm>
            <a:off x="1641475" y="50546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66</a:t>
            </a:r>
          </a:p>
        </p:txBody>
      </p:sp>
      <p:sp>
        <p:nvSpPr>
          <p:cNvPr id="91178" name="Rectangle 42"/>
          <p:cNvSpPr>
            <a:spLocks noChangeArrowheads="1"/>
          </p:cNvSpPr>
          <p:nvPr/>
        </p:nvSpPr>
        <p:spPr bwMode="auto">
          <a:xfrm>
            <a:off x="1733550" y="529113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64</a:t>
            </a:r>
          </a:p>
        </p:txBody>
      </p:sp>
      <p:sp>
        <p:nvSpPr>
          <p:cNvPr id="91179" name="Rectangle 43"/>
          <p:cNvSpPr>
            <a:spLocks noChangeArrowheads="1"/>
          </p:cNvSpPr>
          <p:nvPr/>
        </p:nvSpPr>
        <p:spPr bwMode="auto">
          <a:xfrm>
            <a:off x="1751013" y="567690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60</a:t>
            </a:r>
          </a:p>
        </p:txBody>
      </p:sp>
      <p:sp>
        <p:nvSpPr>
          <p:cNvPr id="91180" name="Rectangle 44"/>
          <p:cNvSpPr>
            <a:spLocks noChangeArrowheads="1"/>
          </p:cNvSpPr>
          <p:nvPr/>
        </p:nvSpPr>
        <p:spPr bwMode="auto">
          <a:xfrm>
            <a:off x="1311275" y="52562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chemeClr val="hlink"/>
                </a:solidFill>
              </a:rPr>
              <a:t>61</a:t>
            </a:r>
          </a:p>
        </p:txBody>
      </p:sp>
      <p:sp>
        <p:nvSpPr>
          <p:cNvPr id="91181" name="Rectangle 45"/>
          <p:cNvSpPr>
            <a:spLocks noChangeArrowheads="1"/>
          </p:cNvSpPr>
          <p:nvPr/>
        </p:nvSpPr>
        <p:spPr bwMode="auto">
          <a:xfrm>
            <a:off x="4389438" y="5500688"/>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99</a:t>
            </a:r>
          </a:p>
        </p:txBody>
      </p:sp>
      <p:sp>
        <p:nvSpPr>
          <p:cNvPr id="91182" name="Rectangle 46"/>
          <p:cNvSpPr>
            <a:spLocks noChangeArrowheads="1"/>
          </p:cNvSpPr>
          <p:nvPr/>
        </p:nvSpPr>
        <p:spPr bwMode="auto">
          <a:xfrm>
            <a:off x="4433888" y="499586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98</a:t>
            </a:r>
          </a:p>
        </p:txBody>
      </p:sp>
      <p:sp>
        <p:nvSpPr>
          <p:cNvPr id="104495" name="Arc 47"/>
          <p:cNvSpPr>
            <a:spLocks/>
          </p:cNvSpPr>
          <p:nvPr/>
        </p:nvSpPr>
        <p:spPr bwMode="auto">
          <a:xfrm flipH="1" flipV="1">
            <a:off x="3073400" y="5199063"/>
            <a:ext cx="3363913" cy="381000"/>
          </a:xfrm>
          <a:custGeom>
            <a:avLst/>
            <a:gdLst>
              <a:gd name="T0" fmla="*/ 2147483647 w 17450"/>
              <a:gd name="T1" fmla="*/ 0 h 21543"/>
              <a:gd name="T2" fmla="*/ 2147483647 w 17450"/>
              <a:gd name="T3" fmla="*/ 2147483647 h 21543"/>
              <a:gd name="T4" fmla="*/ 0 w 17450"/>
              <a:gd name="T5" fmla="*/ 2147483647 h 21543"/>
              <a:gd name="T6" fmla="*/ 0 60000 65536"/>
              <a:gd name="T7" fmla="*/ 0 60000 65536"/>
              <a:gd name="T8" fmla="*/ 0 60000 65536"/>
              <a:gd name="T9" fmla="*/ 0 w 17450"/>
              <a:gd name="T10" fmla="*/ 0 h 21543"/>
              <a:gd name="T11" fmla="*/ 17450 w 17450"/>
              <a:gd name="T12" fmla="*/ 21543 h 21543"/>
            </a:gdLst>
            <a:ahLst/>
            <a:cxnLst>
              <a:cxn ang="T6">
                <a:pos x="T0" y="T1"/>
              </a:cxn>
              <a:cxn ang="T7">
                <a:pos x="T2" y="T3"/>
              </a:cxn>
              <a:cxn ang="T8">
                <a:pos x="T4" y="T5"/>
              </a:cxn>
            </a:cxnLst>
            <a:rect l="T9" t="T10" r="T11" b="T12"/>
            <a:pathLst>
              <a:path w="17450" h="21543" fill="none" extrusionOk="0">
                <a:moveTo>
                  <a:pt x="1564" y="-1"/>
                </a:moveTo>
                <a:cubicBezTo>
                  <a:pt x="7897" y="459"/>
                  <a:pt x="13707" y="3682"/>
                  <a:pt x="17450" y="8812"/>
                </a:cubicBezTo>
              </a:path>
              <a:path w="17450" h="21543" stroke="0" extrusionOk="0">
                <a:moveTo>
                  <a:pt x="1564" y="-1"/>
                </a:moveTo>
                <a:cubicBezTo>
                  <a:pt x="7897" y="459"/>
                  <a:pt x="13707" y="3682"/>
                  <a:pt x="17450" y="8812"/>
                </a:cubicBezTo>
                <a:lnTo>
                  <a:pt x="0" y="21543"/>
                </a:lnTo>
                <a:lnTo>
                  <a:pt x="1564" y="-1"/>
                </a:lnTo>
                <a:close/>
              </a:path>
            </a:pathLst>
          </a:custGeom>
          <a:noFill/>
          <a:ln w="28575">
            <a:solidFill>
              <a:srgbClr val="CC33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1184" name="Rectangle 48"/>
          <p:cNvSpPr>
            <a:spLocks noChangeArrowheads="1"/>
          </p:cNvSpPr>
          <p:nvPr/>
        </p:nvSpPr>
        <p:spPr bwMode="auto">
          <a:xfrm>
            <a:off x="3976688" y="5078413"/>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00</a:t>
            </a:r>
          </a:p>
        </p:txBody>
      </p:sp>
      <p:sp>
        <p:nvSpPr>
          <p:cNvPr id="91185" name="Rectangle 49"/>
          <p:cNvSpPr>
            <a:spLocks noChangeArrowheads="1"/>
          </p:cNvSpPr>
          <p:nvPr/>
        </p:nvSpPr>
        <p:spPr bwMode="auto">
          <a:xfrm>
            <a:off x="3379788" y="55943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01</a:t>
            </a:r>
          </a:p>
        </p:txBody>
      </p:sp>
      <p:sp>
        <p:nvSpPr>
          <p:cNvPr id="91186" name="Rectangle 50"/>
          <p:cNvSpPr>
            <a:spLocks noChangeArrowheads="1"/>
          </p:cNvSpPr>
          <p:nvPr/>
        </p:nvSpPr>
        <p:spPr bwMode="auto">
          <a:xfrm>
            <a:off x="3732213" y="518477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03</a:t>
            </a:r>
          </a:p>
        </p:txBody>
      </p:sp>
      <p:sp>
        <p:nvSpPr>
          <p:cNvPr id="91187" name="Rectangle 51"/>
          <p:cNvSpPr>
            <a:spLocks noChangeArrowheads="1"/>
          </p:cNvSpPr>
          <p:nvPr/>
        </p:nvSpPr>
        <p:spPr bwMode="auto">
          <a:xfrm>
            <a:off x="3821113" y="55340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har char="•"/>
              <a:defRPr sz="3200">
                <a:solidFill>
                  <a:schemeClr val="tx1"/>
                </a:solidFill>
                <a:latin typeface="Calibri" pitchFamily="34" charset="0"/>
                <a:ea typeface="MS PGothic" pitchFamily="34" charset="-128"/>
              </a:defRPr>
            </a:lvl1pPr>
            <a:lvl2pPr marL="742950" indent="-285750" defTabSz="762000" eaLnBrk="0" hangingPunct="0">
              <a:spcBef>
                <a:spcPct val="20000"/>
              </a:spcBef>
              <a:buChar char="–"/>
              <a:defRPr sz="2800">
                <a:solidFill>
                  <a:schemeClr val="tx1"/>
                </a:solidFill>
                <a:latin typeface="Calibri" pitchFamily="34" charset="0"/>
                <a:ea typeface="MS PGothic" pitchFamily="34" charset="-128"/>
              </a:defRPr>
            </a:lvl2pPr>
            <a:lvl3pPr marL="1143000" indent="-228600" defTabSz="762000" eaLnBrk="0" hangingPunct="0">
              <a:spcBef>
                <a:spcPct val="20000"/>
              </a:spcBef>
              <a:buChar char="•"/>
              <a:defRPr sz="2400">
                <a:solidFill>
                  <a:schemeClr val="tx1"/>
                </a:solidFill>
                <a:latin typeface="Calibri" pitchFamily="34" charset="0"/>
                <a:ea typeface="MS PGothic" pitchFamily="34" charset="-128"/>
              </a:defRPr>
            </a:lvl3pPr>
            <a:lvl4pPr marL="1600200" indent="-228600" defTabSz="762000" eaLnBrk="0" hangingPunct="0">
              <a:spcBef>
                <a:spcPct val="20000"/>
              </a:spcBef>
              <a:buChar char="–"/>
              <a:defRPr sz="2000">
                <a:solidFill>
                  <a:schemeClr val="tx1"/>
                </a:solidFill>
                <a:latin typeface="Calibri" pitchFamily="34" charset="0"/>
                <a:ea typeface="MS PGothic" pitchFamily="34" charset="-128"/>
              </a:defRPr>
            </a:lvl4pPr>
            <a:lvl5pPr marL="2057400" indent="-228600" defTabSz="762000" eaLnBrk="0" hangingPunct="0">
              <a:spcBef>
                <a:spcPct val="20000"/>
              </a:spcBef>
              <a:buChar char="»"/>
              <a:defRPr sz="2000">
                <a:solidFill>
                  <a:schemeClr val="tx1"/>
                </a:solidFill>
                <a:latin typeface="Calibri" pitchFamily="34" charset="0"/>
                <a:ea typeface="MS PGothic" pitchFamily="34" charset="-128"/>
              </a:defRPr>
            </a:lvl5pPr>
            <a:lvl6pPr marL="25146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defTabSz="7620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400">
                <a:solidFill>
                  <a:srgbClr val="CC3300"/>
                </a:solidFill>
              </a:rPr>
              <a:t>02</a:t>
            </a:r>
          </a:p>
        </p:txBody>
      </p:sp>
    </p:spTree>
    <p:extLst>
      <p:ext uri="{BB962C8B-B14F-4D97-AF65-F5344CB8AC3E}">
        <p14:creationId xmlns:p14="http://schemas.microsoft.com/office/powerpoint/2010/main" val="5686359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4495"/>
                                        </p:tgtEl>
                                        <p:attrNameLst>
                                          <p:attrName>style.visibility</p:attrName>
                                        </p:attrNameLst>
                                      </p:cBhvr>
                                      <p:to>
                                        <p:strVal val="visible"/>
                                      </p:to>
                                    </p:set>
                                    <p:animEffect transition="in" filter="wipe(right)">
                                      <p:cBhvr>
                                        <p:cTn id="7" dur="500"/>
                                        <p:tgtEl>
                                          <p:spTgt spid="104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9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6768752" cy="510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z="3600" b="1" dirty="0" smtClean="0"/>
              <a:t>HISTORY OF SHORT RUN PHILIPS CURVE</a:t>
            </a:r>
            <a:br>
              <a:rPr lang="en-US" sz="3600" b="1" dirty="0" smtClean="0"/>
            </a:br>
            <a:r>
              <a:rPr lang="en-US" sz="3200" b="1" dirty="0" smtClean="0">
                <a:solidFill>
                  <a:srgbClr val="FF0000"/>
                </a:solidFill>
              </a:rPr>
              <a:t>Inflationary Expectations: 1971 to 2007</a:t>
            </a:r>
            <a:endParaRPr lang="en-US" sz="3200" b="1" dirty="0">
              <a:solidFill>
                <a:srgbClr val="FF0000"/>
              </a:solidFill>
            </a:endParaRPr>
          </a:p>
        </p:txBody>
      </p:sp>
    </p:spTree>
    <p:extLst>
      <p:ext uri="{BB962C8B-B14F-4D97-AF65-F5344CB8AC3E}">
        <p14:creationId xmlns:p14="http://schemas.microsoft.com/office/powerpoint/2010/main" val="2016699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7950" y="0"/>
            <a:ext cx="9036050" cy="981075"/>
          </a:xfrm>
        </p:spPr>
        <p:txBody>
          <a:bodyPr/>
          <a:lstStyle/>
          <a:p>
            <a:pPr algn="l" eaLnBrk="1" hangingPunct="1"/>
            <a:r>
              <a:rPr lang="en-GB" altLang="en-US" sz="4000" b="1" dirty="0" smtClean="0">
                <a:hlinkClick r:id="rId2"/>
              </a:rPr>
              <a:t>The Nineties and Naughties </a:t>
            </a:r>
            <a:r>
              <a:rPr lang="en-GB" altLang="en-US" sz="4000" b="1" dirty="0" smtClean="0">
                <a:hlinkClick r:id="rId2"/>
              </a:rPr>
              <a:t>1993 </a:t>
            </a:r>
            <a:r>
              <a:rPr lang="en-GB" altLang="en-US" sz="4000" b="1" dirty="0" smtClean="0">
                <a:hlinkClick r:id="rId2"/>
              </a:rPr>
              <a:t>- 2007</a:t>
            </a:r>
            <a:endParaRPr lang="en-GB" altLang="en-US" sz="4000" b="1" dirty="0" smtClean="0"/>
          </a:p>
        </p:txBody>
      </p:sp>
      <p:pic>
        <p:nvPicPr>
          <p:cNvPr id="92163" name="Picture 6" descr="06_oasis_lg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340768"/>
            <a:ext cx="2736304"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9"/>
          <p:cNvSpPr txBox="1">
            <a:spLocks noChangeArrowheads="1"/>
          </p:cNvSpPr>
          <p:nvPr/>
        </p:nvSpPr>
        <p:spPr bwMode="auto">
          <a:xfrm>
            <a:off x="179512" y="836712"/>
            <a:ext cx="2539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000" dirty="0" smtClean="0">
                <a:solidFill>
                  <a:srgbClr val="FF0000"/>
                </a:solidFill>
              </a:rPr>
              <a:t>Note Taking Summary</a:t>
            </a:r>
            <a:endParaRPr lang="en-GB" altLang="en-US" sz="2000" dirty="0">
              <a:solidFill>
                <a:srgbClr val="FF0000"/>
              </a:solidFill>
            </a:endParaRPr>
          </a:p>
        </p:txBody>
      </p:sp>
      <p:sp>
        <p:nvSpPr>
          <p:cNvPr id="2" name="Rectangle 1"/>
          <p:cNvSpPr/>
          <p:nvPr/>
        </p:nvSpPr>
        <p:spPr>
          <a:xfrm>
            <a:off x="2987824" y="1412776"/>
            <a:ext cx="5976664" cy="1323439"/>
          </a:xfrm>
          <a:prstGeom prst="rect">
            <a:avLst/>
          </a:prstGeom>
        </p:spPr>
        <p:txBody>
          <a:bodyPr wrap="square">
            <a:spAutoFit/>
          </a:bodyPr>
          <a:lstStyle/>
          <a:p>
            <a:pPr marL="457200" indent="-457200">
              <a:buFont typeface="+mj-lt"/>
              <a:buAutoNum type="arabicPeriod"/>
            </a:pPr>
            <a:r>
              <a:rPr lang="en-GB" altLang="en-US" sz="2000" b="0" dirty="0" smtClean="0"/>
              <a:t>Why has the great moderation been associated with ‘the death of inflation’?</a:t>
            </a:r>
            <a:endParaRPr lang="en-GB" altLang="en-US" sz="2000" b="0" dirty="0"/>
          </a:p>
          <a:p>
            <a:pPr marL="457200" indent="-457200">
              <a:buFont typeface="+mj-lt"/>
              <a:buAutoNum type="arabicPeriod"/>
            </a:pPr>
            <a:r>
              <a:rPr lang="en-GB" altLang="en-US" sz="2000" b="0" dirty="0" smtClean="0"/>
              <a:t>What was the academic consensus about reducing </a:t>
            </a:r>
            <a:r>
              <a:rPr lang="en-GB" altLang="en-US" sz="2000" b="0" dirty="0" err="1" smtClean="0"/>
              <a:t>unemplyoment</a:t>
            </a:r>
            <a:r>
              <a:rPr lang="en-GB" altLang="en-US" sz="2000" b="0" dirty="0" smtClean="0"/>
              <a:t> and inflation during this period?</a:t>
            </a:r>
            <a:endParaRPr lang="en-GB" altLang="en-US" sz="2000" b="0" dirty="0"/>
          </a:p>
        </p:txBody>
      </p:sp>
    </p:spTree>
    <p:extLst>
      <p:ext uri="{BB962C8B-B14F-4D97-AF65-F5344CB8AC3E}">
        <p14:creationId xmlns:p14="http://schemas.microsoft.com/office/powerpoint/2010/main" val="128186422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950" y="116632"/>
            <a:ext cx="9036050" cy="981075"/>
          </a:xfrm>
        </p:spPr>
        <p:txBody>
          <a:bodyPr/>
          <a:lstStyle/>
          <a:p>
            <a:pPr algn="l" eaLnBrk="1" hangingPunct="1"/>
            <a:r>
              <a:rPr lang="en-GB" altLang="en-US" sz="3200" b="1" dirty="0" smtClean="0"/>
              <a:t>The </a:t>
            </a:r>
            <a:r>
              <a:rPr lang="en-GB" altLang="en-US" sz="3200" b="1" dirty="0" err="1" smtClean="0"/>
              <a:t>Naughties</a:t>
            </a:r>
            <a:r>
              <a:rPr lang="en-GB" altLang="en-US" sz="3200" b="1" dirty="0" smtClean="0"/>
              <a:t> and Global Recession 2007 – </a:t>
            </a:r>
            <a:r>
              <a:rPr lang="en-GB" altLang="en-US" sz="3200" b="1" dirty="0" smtClean="0"/>
              <a:t>2013</a:t>
            </a:r>
            <a:r>
              <a:rPr lang="en-GB" altLang="en-US" sz="3200" b="1" dirty="0" smtClean="0"/>
              <a:t/>
            </a:r>
            <a:br>
              <a:rPr lang="en-GB" altLang="en-US" sz="3200" b="1" dirty="0" smtClean="0"/>
            </a:br>
            <a:r>
              <a:rPr lang="en-GB" altLang="en-US" sz="2800" b="1" dirty="0" smtClean="0">
                <a:solidFill>
                  <a:srgbClr val="FF0000"/>
                </a:solidFill>
              </a:rPr>
              <a:t>‘The Great Recession’</a:t>
            </a:r>
          </a:p>
        </p:txBody>
      </p:sp>
      <p:sp>
        <p:nvSpPr>
          <p:cNvPr id="94211" name="Text Box 5"/>
          <p:cNvSpPr txBox="1">
            <a:spLocks noChangeArrowheads="1"/>
          </p:cNvSpPr>
          <p:nvPr/>
        </p:nvSpPr>
        <p:spPr bwMode="auto">
          <a:xfrm>
            <a:off x="251520" y="1124744"/>
            <a:ext cx="30930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solidFill>
                  <a:schemeClr val="accent2"/>
                </a:solidFill>
              </a:rPr>
              <a:t>Stagflation REVISITED?</a:t>
            </a:r>
          </a:p>
          <a:p>
            <a:pPr eaLnBrk="1" hangingPunct="1">
              <a:spcBef>
                <a:spcPct val="0"/>
              </a:spcBef>
              <a:buFontTx/>
              <a:buNone/>
            </a:pPr>
            <a:r>
              <a:rPr lang="en-GB" altLang="en-US" sz="2400" dirty="0" smtClean="0">
                <a:solidFill>
                  <a:schemeClr val="accent2"/>
                </a:solidFill>
              </a:rPr>
              <a:t>POLICY RESPONSE?</a:t>
            </a:r>
            <a:endParaRPr lang="en-GB" altLang="en-US" sz="2400" dirty="0">
              <a:solidFill>
                <a:schemeClr val="accent2"/>
              </a:solidFill>
            </a:endParaRPr>
          </a:p>
        </p:txBody>
      </p:sp>
      <p:pic>
        <p:nvPicPr>
          <p:cNvPr id="2" name="Picture 1"/>
          <p:cNvPicPr>
            <a:picLocks noChangeAspect="1"/>
          </p:cNvPicPr>
          <p:nvPr/>
        </p:nvPicPr>
        <p:blipFill>
          <a:blip r:embed="rId2"/>
          <a:stretch>
            <a:fillRect/>
          </a:stretch>
        </p:blipFill>
        <p:spPr>
          <a:xfrm>
            <a:off x="251520" y="1988840"/>
            <a:ext cx="2952328" cy="4680520"/>
          </a:xfrm>
          <a:prstGeom prst="rect">
            <a:avLst/>
          </a:prstGeom>
        </p:spPr>
      </p:pic>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725144"/>
            <a:ext cx="273630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835" y="4725144"/>
            <a:ext cx="282159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35896" y="908720"/>
            <a:ext cx="5256584" cy="3170099"/>
          </a:xfrm>
          <a:prstGeom prst="rect">
            <a:avLst/>
          </a:prstGeom>
          <a:noFill/>
        </p:spPr>
        <p:txBody>
          <a:bodyPr wrap="square" rtlCol="0">
            <a:spAutoFit/>
          </a:bodyPr>
          <a:lstStyle/>
          <a:p>
            <a:r>
              <a:rPr lang="en-US" sz="2300" dirty="0" smtClean="0"/>
              <a:t>2007-2010: New </a:t>
            </a:r>
            <a:r>
              <a:rPr lang="en-US" sz="2300" dirty="0" err="1" smtClean="0"/>
              <a:t>Labour</a:t>
            </a:r>
            <a:endParaRPr lang="en-US" sz="2300" dirty="0" smtClean="0"/>
          </a:p>
          <a:p>
            <a:pPr marL="342900" indent="-342900">
              <a:buFont typeface="Arial"/>
              <a:buChar char="•"/>
            </a:pPr>
            <a:r>
              <a:rPr lang="en-US" sz="2300" b="0" dirty="0" smtClean="0"/>
              <a:t>Old </a:t>
            </a:r>
            <a:r>
              <a:rPr lang="en-US" sz="2300" b="0" dirty="0" err="1" smtClean="0"/>
              <a:t>Keyneisan</a:t>
            </a:r>
            <a:r>
              <a:rPr lang="en-US" sz="2300" b="0" dirty="0" smtClean="0"/>
              <a:t> Policy of AD Management</a:t>
            </a:r>
          </a:p>
          <a:p>
            <a:endParaRPr lang="en-US" sz="1600" dirty="0"/>
          </a:p>
          <a:p>
            <a:r>
              <a:rPr lang="en-US" sz="2300" dirty="0" smtClean="0"/>
              <a:t>2010-2015: Austerity</a:t>
            </a:r>
          </a:p>
          <a:p>
            <a:pPr marL="342900" indent="-342900">
              <a:buFont typeface="Arial"/>
              <a:buChar char="•"/>
            </a:pPr>
            <a:r>
              <a:rPr lang="en-US" sz="2300" b="0" dirty="0" smtClean="0"/>
              <a:t>Balance the Budget and reduce the National Debt</a:t>
            </a:r>
          </a:p>
          <a:p>
            <a:pPr marL="342900" indent="-342900">
              <a:buFont typeface="Arial"/>
              <a:buChar char="•"/>
            </a:pPr>
            <a:r>
              <a:rPr lang="en-US" sz="2300" b="0" dirty="0" smtClean="0"/>
              <a:t>Unemployment falling</a:t>
            </a:r>
          </a:p>
          <a:p>
            <a:pPr marL="342900" indent="-342900">
              <a:buFont typeface="Arial"/>
              <a:buChar char="•"/>
            </a:pPr>
            <a:r>
              <a:rPr lang="en-US" sz="2300" b="0" dirty="0" smtClean="0"/>
              <a:t>Danger of deflationary spiral</a:t>
            </a:r>
          </a:p>
        </p:txBody>
      </p:sp>
      <p:sp>
        <p:nvSpPr>
          <p:cNvPr id="8" name="TextBox 7"/>
          <p:cNvSpPr txBox="1"/>
          <p:nvPr/>
        </p:nvSpPr>
        <p:spPr>
          <a:xfrm>
            <a:off x="3491880" y="4293096"/>
            <a:ext cx="5400600" cy="707886"/>
          </a:xfrm>
          <a:prstGeom prst="rect">
            <a:avLst/>
          </a:prstGeom>
          <a:solidFill>
            <a:schemeClr val="bg1"/>
          </a:solidFill>
        </p:spPr>
        <p:txBody>
          <a:bodyPr wrap="square" rtlCol="0">
            <a:spAutoFit/>
          </a:bodyPr>
          <a:lstStyle/>
          <a:p>
            <a:r>
              <a:rPr lang="en-US" sz="2000" dirty="0" smtClean="0"/>
              <a:t>TASK: Sketch what might have happened to the SRPC and LRPC in this period?</a:t>
            </a:r>
            <a:endParaRPr lang="en-US" sz="2000" dirty="0"/>
          </a:p>
        </p:txBody>
      </p:sp>
    </p:spTree>
    <p:extLst>
      <p:ext uri="{BB962C8B-B14F-4D97-AF65-F5344CB8AC3E}">
        <p14:creationId xmlns:p14="http://schemas.microsoft.com/office/powerpoint/2010/main" val="26373006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950" y="0"/>
            <a:ext cx="9036050" cy="981075"/>
          </a:xfrm>
        </p:spPr>
        <p:txBody>
          <a:bodyPr/>
          <a:lstStyle/>
          <a:p>
            <a:pPr algn="l" eaLnBrk="1" hangingPunct="1"/>
            <a:r>
              <a:rPr lang="en-GB" altLang="en-US" b="1" dirty="0" smtClean="0"/>
              <a:t>‘The Great Backlash?’ </a:t>
            </a:r>
            <a:r>
              <a:rPr lang="en-GB" altLang="en-US" b="1" dirty="0" smtClean="0"/>
              <a:t>2013 </a:t>
            </a:r>
            <a:r>
              <a:rPr lang="en-GB" altLang="en-US" b="1" dirty="0" smtClean="0"/>
              <a:t>– </a:t>
            </a:r>
            <a:r>
              <a:rPr lang="en-GB" altLang="en-US" b="1" dirty="0" smtClean="0"/>
              <a:t>2018?</a:t>
            </a:r>
            <a:r>
              <a:rPr lang="en-GB" altLang="en-US" b="1" dirty="0" smtClean="0"/>
              <a:t>?</a:t>
            </a:r>
          </a:p>
        </p:txBody>
      </p:sp>
      <p:sp>
        <p:nvSpPr>
          <p:cNvPr id="94211" name="Text Box 5"/>
          <p:cNvSpPr txBox="1">
            <a:spLocks noChangeArrowheads="1"/>
          </p:cNvSpPr>
          <p:nvPr/>
        </p:nvSpPr>
        <p:spPr bwMode="auto">
          <a:xfrm>
            <a:off x="4787901" y="1268413"/>
            <a:ext cx="38885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4000" dirty="0">
                <a:solidFill>
                  <a:schemeClr val="accent2"/>
                </a:solidFill>
              </a:rPr>
              <a:t>Threat today?</a:t>
            </a:r>
          </a:p>
          <a:p>
            <a:pPr marL="285750" indent="-285750" eaLnBrk="1" hangingPunct="1">
              <a:spcBef>
                <a:spcPct val="0"/>
              </a:spcBef>
            </a:pPr>
            <a:r>
              <a:rPr lang="en-GB" altLang="en-US" sz="2800" dirty="0" smtClean="0">
                <a:solidFill>
                  <a:schemeClr val="accent2"/>
                </a:solidFill>
              </a:rPr>
              <a:t>Abandon austerity?</a:t>
            </a:r>
          </a:p>
          <a:p>
            <a:pPr marL="285750" indent="-285750" eaLnBrk="1" hangingPunct="1">
              <a:spcBef>
                <a:spcPct val="0"/>
              </a:spcBef>
            </a:pPr>
            <a:r>
              <a:rPr lang="en-GB" altLang="en-US" sz="2800" dirty="0" smtClean="0">
                <a:solidFill>
                  <a:schemeClr val="accent2"/>
                </a:solidFill>
              </a:rPr>
              <a:t>Rise of populist politics – backlash against globalisation</a:t>
            </a:r>
          </a:p>
          <a:p>
            <a:pPr marL="285750" indent="-285750" eaLnBrk="1" hangingPunct="1">
              <a:spcBef>
                <a:spcPct val="0"/>
              </a:spcBef>
            </a:pPr>
            <a:r>
              <a:rPr lang="en-GB" altLang="en-US" sz="2800" dirty="0" smtClean="0">
                <a:solidFill>
                  <a:schemeClr val="accent2"/>
                </a:solidFill>
              </a:rPr>
              <a:t>Lowest unemployment</a:t>
            </a:r>
          </a:p>
          <a:p>
            <a:pPr marL="285750" indent="-285750" eaLnBrk="1" hangingPunct="1">
              <a:spcBef>
                <a:spcPct val="0"/>
              </a:spcBef>
            </a:pPr>
            <a:r>
              <a:rPr lang="en-GB" altLang="en-US" sz="2800" dirty="0" smtClean="0">
                <a:solidFill>
                  <a:schemeClr val="accent2"/>
                </a:solidFill>
              </a:rPr>
              <a:t>But low real wages = lower living standards?</a:t>
            </a:r>
          </a:p>
          <a:p>
            <a:pPr marL="285750" indent="-285750" eaLnBrk="1" hangingPunct="1">
              <a:spcBef>
                <a:spcPct val="0"/>
              </a:spcBef>
            </a:pPr>
            <a:r>
              <a:rPr lang="en-GB" altLang="en-US" sz="2800" dirty="0" smtClean="0">
                <a:solidFill>
                  <a:schemeClr val="accent2"/>
                </a:solidFill>
              </a:rPr>
              <a:t>Productivity puzzle?</a:t>
            </a:r>
            <a:endParaRPr lang="en-GB" altLang="en-US" sz="2800" dirty="0">
              <a:solidFill>
                <a:schemeClr val="accent2"/>
              </a:solidFill>
            </a:endParaRPr>
          </a:p>
        </p:txBody>
      </p:sp>
      <p:pic>
        <p:nvPicPr>
          <p:cNvPr id="2" name="Picture 1"/>
          <p:cNvPicPr>
            <a:picLocks noChangeAspect="1"/>
          </p:cNvPicPr>
          <p:nvPr/>
        </p:nvPicPr>
        <p:blipFill>
          <a:blip r:embed="rId2"/>
          <a:stretch>
            <a:fillRect/>
          </a:stretch>
        </p:blipFill>
        <p:spPr>
          <a:xfrm>
            <a:off x="323528" y="1340768"/>
            <a:ext cx="4123180" cy="4896544"/>
          </a:xfrm>
          <a:prstGeom prst="rect">
            <a:avLst/>
          </a:prstGeom>
        </p:spPr>
      </p:pic>
      <p:sp>
        <p:nvSpPr>
          <p:cNvPr id="3" name="TextBox 2"/>
          <p:cNvSpPr txBox="1"/>
          <p:nvPr/>
        </p:nvSpPr>
        <p:spPr>
          <a:xfrm>
            <a:off x="4932040" y="5661248"/>
            <a:ext cx="3744416" cy="1015663"/>
          </a:xfrm>
          <a:prstGeom prst="rect">
            <a:avLst/>
          </a:prstGeom>
          <a:solidFill>
            <a:schemeClr val="bg1"/>
          </a:solidFill>
        </p:spPr>
        <p:txBody>
          <a:bodyPr wrap="square" rtlCol="0">
            <a:spAutoFit/>
          </a:bodyPr>
          <a:lstStyle/>
          <a:p>
            <a:r>
              <a:rPr lang="en-US" sz="2000" dirty="0" smtClean="0"/>
              <a:t>TASK: What might have happened to the SRPC and LRPC in this period?</a:t>
            </a:r>
            <a:endParaRPr lang="en-US" sz="2000" dirty="0"/>
          </a:p>
        </p:txBody>
      </p:sp>
    </p:spTree>
    <p:extLst>
      <p:ext uri="{BB962C8B-B14F-4D97-AF65-F5344CB8AC3E}">
        <p14:creationId xmlns:p14="http://schemas.microsoft.com/office/powerpoint/2010/main" val="3591270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16632"/>
            <a:ext cx="8784976" cy="66247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600" i="0" u="none" strike="noStrike" cap="none" normalizeH="0" baseline="0" dirty="0" smtClean="0">
                <a:ln>
                  <a:noFill/>
                </a:ln>
                <a:solidFill>
                  <a:schemeClr val="bg1"/>
                </a:solidFill>
                <a:effectLst/>
                <a:latin typeface="Calibri" pitchFamily="-111" charset="0"/>
              </a:rPr>
              <a:t>HWK</a:t>
            </a:r>
            <a:endParaRPr kumimoji="0" lang="en-GB" sz="9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25537930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115888"/>
            <a:ext cx="8229600" cy="1209675"/>
          </a:xfrm>
        </p:spPr>
        <p:txBody>
          <a:bodyPr>
            <a:normAutofit fontScale="90000"/>
          </a:bodyPr>
          <a:lstStyle/>
          <a:p>
            <a:pPr eaLnBrk="1" hangingPunct="1"/>
            <a:r>
              <a:rPr lang="en-GB" altLang="en-US" sz="3600" b="1" dirty="0" smtClean="0"/>
              <a:t>FIGURING OUT UNEMPLOYMENT AND INFLATION: What’s a Govt. to do?</a:t>
            </a:r>
            <a:br>
              <a:rPr lang="en-GB" altLang="en-US" sz="3600" b="1" dirty="0" smtClean="0"/>
            </a:br>
            <a:r>
              <a:rPr lang="en-GB" altLang="en-US" sz="2400" b="1" dirty="0" smtClean="0">
                <a:solidFill>
                  <a:srgbClr val="FF0000"/>
                </a:solidFill>
              </a:rPr>
              <a:t>The Macroeconomic Timeline: An Economic History 1930-</a:t>
            </a:r>
            <a:r>
              <a:rPr lang="en-GB" altLang="en-US" sz="2400" b="1" dirty="0" smtClean="0">
                <a:solidFill>
                  <a:srgbClr val="FF0000"/>
                </a:solidFill>
              </a:rPr>
              <a:t>2018</a:t>
            </a:r>
            <a:endParaRPr lang="en-GB" altLang="en-US" sz="2400" b="1" dirty="0" smtClean="0">
              <a:solidFill>
                <a:srgbClr val="FF0000"/>
              </a:solidFill>
            </a:endParaRPr>
          </a:p>
        </p:txBody>
      </p:sp>
      <p:sp>
        <p:nvSpPr>
          <p:cNvPr id="71683" name="Line 5"/>
          <p:cNvSpPr>
            <a:spLocks noChangeShapeType="1"/>
          </p:cNvSpPr>
          <p:nvPr/>
        </p:nvSpPr>
        <p:spPr bwMode="auto">
          <a:xfrm>
            <a:off x="179388" y="4149725"/>
            <a:ext cx="8785225" cy="0"/>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0118" name="Text Box 6"/>
          <p:cNvSpPr txBox="1">
            <a:spLocks noChangeArrowheads="1"/>
          </p:cNvSpPr>
          <p:nvPr/>
        </p:nvSpPr>
        <p:spPr bwMode="auto">
          <a:xfrm>
            <a:off x="2214563" y="4357688"/>
            <a:ext cx="1833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tx2"/>
                </a:solidFill>
              </a:rPr>
              <a:t>Philips Curve</a:t>
            </a:r>
          </a:p>
        </p:txBody>
      </p:sp>
      <p:pic>
        <p:nvPicPr>
          <p:cNvPr id="90119" name="Picture 7" descr="beatles%20for%20sale%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857750"/>
            <a:ext cx="1771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10101897A~John-Travolta-Saturday-Night-Fever-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628775"/>
            <a:ext cx="1727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9"/>
          <p:cNvSpPr txBox="1">
            <a:spLocks noChangeArrowheads="1"/>
          </p:cNvSpPr>
          <p:nvPr/>
        </p:nvSpPr>
        <p:spPr bwMode="auto">
          <a:xfrm>
            <a:off x="3492500" y="3573463"/>
            <a:ext cx="173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solidFill>
                  <a:schemeClr val="tx2"/>
                </a:solidFill>
              </a:rPr>
              <a:t>Monetarists</a:t>
            </a:r>
            <a:endParaRPr lang="en-GB" altLang="en-US" sz="2400" dirty="0">
              <a:solidFill>
                <a:schemeClr val="tx2"/>
              </a:solidFill>
            </a:endParaRPr>
          </a:p>
        </p:txBody>
      </p:sp>
      <p:sp>
        <p:nvSpPr>
          <p:cNvPr id="90122" name="Oval 10"/>
          <p:cNvSpPr>
            <a:spLocks noChangeArrowheads="1"/>
          </p:cNvSpPr>
          <p:nvPr/>
        </p:nvSpPr>
        <p:spPr bwMode="auto">
          <a:xfrm>
            <a:off x="2987675"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3" name="Oval 11"/>
          <p:cNvSpPr>
            <a:spLocks noChangeArrowheads="1"/>
          </p:cNvSpPr>
          <p:nvPr/>
        </p:nvSpPr>
        <p:spPr bwMode="auto">
          <a:xfrm>
            <a:off x="421163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4" name="Text Box 12"/>
          <p:cNvSpPr txBox="1">
            <a:spLocks noChangeArrowheads="1"/>
          </p:cNvSpPr>
          <p:nvPr/>
        </p:nvSpPr>
        <p:spPr bwMode="auto">
          <a:xfrm>
            <a:off x="4357688" y="4286250"/>
            <a:ext cx="2031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a:solidFill>
                  <a:schemeClr val="tx2"/>
                </a:solidFill>
              </a:rPr>
              <a:t>New </a:t>
            </a:r>
            <a:r>
              <a:rPr lang="en-GB" altLang="en-US" sz="2400" dirty="0" err="1" smtClean="0">
                <a:solidFill>
                  <a:schemeClr val="tx2"/>
                </a:solidFill>
              </a:rPr>
              <a:t>Classicals</a:t>
            </a:r>
            <a:endParaRPr lang="en-GB" altLang="en-US" sz="2400" dirty="0">
              <a:solidFill>
                <a:schemeClr val="tx2"/>
              </a:solidFill>
            </a:endParaRPr>
          </a:p>
        </p:txBody>
      </p:sp>
      <p:sp>
        <p:nvSpPr>
          <p:cNvPr id="90125" name="Oval 13"/>
          <p:cNvSpPr>
            <a:spLocks noChangeArrowheads="1"/>
          </p:cNvSpPr>
          <p:nvPr/>
        </p:nvSpPr>
        <p:spPr bwMode="auto">
          <a:xfrm>
            <a:off x="5292725"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6" name="Oval 14"/>
          <p:cNvSpPr>
            <a:spLocks noChangeArrowheads="1"/>
          </p:cNvSpPr>
          <p:nvPr/>
        </p:nvSpPr>
        <p:spPr bwMode="auto">
          <a:xfrm>
            <a:off x="6659563"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27" name="Text Box 15"/>
          <p:cNvSpPr txBox="1">
            <a:spLocks noChangeArrowheads="1"/>
          </p:cNvSpPr>
          <p:nvPr/>
        </p:nvSpPr>
        <p:spPr bwMode="auto">
          <a:xfrm>
            <a:off x="5940425" y="3500438"/>
            <a:ext cx="1674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dirty="0" smtClean="0">
                <a:solidFill>
                  <a:schemeClr val="tx2"/>
                </a:solidFill>
              </a:rPr>
              <a:t>Consensus?</a:t>
            </a:r>
            <a:endParaRPr lang="en-GB" altLang="en-US" sz="2400" dirty="0">
              <a:solidFill>
                <a:schemeClr val="tx2"/>
              </a:solidFill>
            </a:endParaRPr>
          </a:p>
        </p:txBody>
      </p:sp>
      <p:sp>
        <p:nvSpPr>
          <p:cNvPr id="90128" name="Text Box 16"/>
          <p:cNvSpPr txBox="1">
            <a:spLocks noChangeArrowheads="1"/>
          </p:cNvSpPr>
          <p:nvPr/>
        </p:nvSpPr>
        <p:spPr bwMode="auto">
          <a:xfrm>
            <a:off x="7235825" y="4292600"/>
            <a:ext cx="169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What Now?</a:t>
            </a:r>
          </a:p>
        </p:txBody>
      </p:sp>
      <p:sp>
        <p:nvSpPr>
          <p:cNvPr id="90129" name="Oval 17"/>
          <p:cNvSpPr>
            <a:spLocks noChangeArrowheads="1"/>
          </p:cNvSpPr>
          <p:nvPr/>
        </p:nvSpPr>
        <p:spPr bwMode="auto">
          <a:xfrm>
            <a:off x="781208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pic>
        <p:nvPicPr>
          <p:cNvPr id="90130" name="Picture 18" descr="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724400"/>
            <a:ext cx="18002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19" descr="06_oasis_lg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57338"/>
            <a:ext cx="18002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20" descr="amy-winehouse-404_680697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4724400"/>
            <a:ext cx="18002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3" name="Oval 21"/>
          <p:cNvSpPr>
            <a:spLocks noChangeArrowheads="1"/>
          </p:cNvSpPr>
          <p:nvPr/>
        </p:nvSpPr>
        <p:spPr bwMode="auto">
          <a:xfrm>
            <a:off x="1835150"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34" name="Oval 22"/>
          <p:cNvSpPr>
            <a:spLocks noChangeArrowheads="1"/>
          </p:cNvSpPr>
          <p:nvPr/>
        </p:nvSpPr>
        <p:spPr bwMode="auto">
          <a:xfrm>
            <a:off x="611188" y="4005263"/>
            <a:ext cx="288925" cy="287337"/>
          </a:xfrm>
          <a:prstGeom prst="ellipse">
            <a:avLst/>
          </a:prstGeom>
          <a:solidFill>
            <a:srgbClr val="FF0000"/>
          </a:soli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90135" name="Text Box 23"/>
          <p:cNvSpPr txBox="1">
            <a:spLocks noChangeArrowheads="1"/>
          </p:cNvSpPr>
          <p:nvPr/>
        </p:nvSpPr>
        <p:spPr bwMode="auto">
          <a:xfrm>
            <a:off x="1187450" y="3573463"/>
            <a:ext cx="160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Keynesians</a:t>
            </a:r>
          </a:p>
        </p:txBody>
      </p:sp>
      <p:sp>
        <p:nvSpPr>
          <p:cNvPr id="90136" name="Text Box 24"/>
          <p:cNvSpPr txBox="1">
            <a:spLocks noChangeArrowheads="1"/>
          </p:cNvSpPr>
          <p:nvPr/>
        </p:nvSpPr>
        <p:spPr bwMode="auto">
          <a:xfrm>
            <a:off x="0" y="4365625"/>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400">
                <a:solidFill>
                  <a:schemeClr val="tx2"/>
                </a:solidFill>
              </a:rPr>
              <a:t>Classicals</a:t>
            </a:r>
          </a:p>
        </p:txBody>
      </p:sp>
      <p:pic>
        <p:nvPicPr>
          <p:cNvPr id="90138" name="Picture 26" descr="axis-conquers-philippines-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1628775"/>
            <a:ext cx="11525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0" y="4797425"/>
            <a:ext cx="1763713" cy="1944688"/>
            <a:chOff x="0" y="3022"/>
            <a:chExt cx="1111" cy="1225"/>
          </a:xfrm>
        </p:grpSpPr>
        <p:pic>
          <p:nvPicPr>
            <p:cNvPr id="71706" name="Picture 28" descr="marshall-alf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22"/>
              <a:ext cx="567"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7" name="Picture 30" descr="pigo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022"/>
              <a:ext cx="5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146" name="Picture 34" descr="key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1628775"/>
            <a:ext cx="1295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355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0136"/>
                                        </p:tgtEl>
                                        <p:attrNameLst>
                                          <p:attrName>style.visibility</p:attrName>
                                        </p:attrNameLst>
                                      </p:cBhvr>
                                      <p:to>
                                        <p:strVal val="visible"/>
                                      </p:to>
                                    </p:set>
                                    <p:animEffect transition="in" filter="box(in)">
                                      <p:cBhvr>
                                        <p:cTn id="10" dur="500"/>
                                        <p:tgtEl>
                                          <p:spTgt spid="9013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0134"/>
                                        </p:tgtEl>
                                        <p:attrNameLst>
                                          <p:attrName>style.visibility</p:attrName>
                                        </p:attrNameLst>
                                      </p:cBhvr>
                                      <p:to>
                                        <p:strVal val="visible"/>
                                      </p:to>
                                    </p:set>
                                    <p:animEffect transition="in" filter="box(in)">
                                      <p:cBhvr>
                                        <p:cTn id="13" dur="500"/>
                                        <p:tgtEl>
                                          <p:spTgt spid="901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0138"/>
                                        </p:tgtEl>
                                        <p:attrNameLst>
                                          <p:attrName>style.visibility</p:attrName>
                                        </p:attrNameLst>
                                      </p:cBhvr>
                                      <p:to>
                                        <p:strVal val="visible"/>
                                      </p:to>
                                    </p:set>
                                    <p:animEffect transition="in" filter="box(in)">
                                      <p:cBhvr>
                                        <p:cTn id="18" dur="500"/>
                                        <p:tgtEl>
                                          <p:spTgt spid="9013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0133"/>
                                        </p:tgtEl>
                                        <p:attrNameLst>
                                          <p:attrName>style.visibility</p:attrName>
                                        </p:attrNameLst>
                                      </p:cBhvr>
                                      <p:to>
                                        <p:strVal val="visible"/>
                                      </p:to>
                                    </p:set>
                                    <p:animEffect transition="in" filter="box(in)">
                                      <p:cBhvr>
                                        <p:cTn id="21" dur="500"/>
                                        <p:tgtEl>
                                          <p:spTgt spid="9013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0135"/>
                                        </p:tgtEl>
                                        <p:attrNameLst>
                                          <p:attrName>style.visibility</p:attrName>
                                        </p:attrNameLst>
                                      </p:cBhvr>
                                      <p:to>
                                        <p:strVal val="visible"/>
                                      </p:to>
                                    </p:set>
                                    <p:animEffect transition="in" filter="box(in)">
                                      <p:cBhvr>
                                        <p:cTn id="24" dur="500"/>
                                        <p:tgtEl>
                                          <p:spTgt spid="90135"/>
                                        </p:tgtEl>
                                      </p:cBhvr>
                                    </p:animEffect>
                                  </p:childTnLst>
                                </p:cTn>
                              </p:par>
                              <p:par>
                                <p:cTn id="25" presetID="4" presetClass="entr" presetSubtype="16" fill="hold" nodeType="withEffect">
                                  <p:stCondLst>
                                    <p:cond delay="0"/>
                                  </p:stCondLst>
                                  <p:childTnLst>
                                    <p:set>
                                      <p:cBhvr>
                                        <p:cTn id="26" dur="1" fill="hold">
                                          <p:stCondLst>
                                            <p:cond delay="0"/>
                                          </p:stCondLst>
                                        </p:cTn>
                                        <p:tgtEl>
                                          <p:spTgt spid="90146"/>
                                        </p:tgtEl>
                                        <p:attrNameLst>
                                          <p:attrName>style.visibility</p:attrName>
                                        </p:attrNameLst>
                                      </p:cBhvr>
                                      <p:to>
                                        <p:strVal val="visible"/>
                                      </p:to>
                                    </p:set>
                                    <p:animEffect transition="in" filter="box(in)">
                                      <p:cBhvr>
                                        <p:cTn id="27" dur="500"/>
                                        <p:tgtEl>
                                          <p:spTgt spid="901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0119"/>
                                        </p:tgtEl>
                                        <p:attrNameLst>
                                          <p:attrName>style.visibility</p:attrName>
                                        </p:attrNameLst>
                                      </p:cBhvr>
                                      <p:to>
                                        <p:strVal val="visible"/>
                                      </p:to>
                                    </p:set>
                                    <p:animEffect transition="in" filter="box(in)">
                                      <p:cBhvr>
                                        <p:cTn id="32" dur="500"/>
                                        <p:tgtEl>
                                          <p:spTgt spid="9011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0122"/>
                                        </p:tgtEl>
                                        <p:attrNameLst>
                                          <p:attrName>style.visibility</p:attrName>
                                        </p:attrNameLst>
                                      </p:cBhvr>
                                      <p:to>
                                        <p:strVal val="visible"/>
                                      </p:to>
                                    </p:set>
                                    <p:animEffect transition="in" filter="box(in)">
                                      <p:cBhvr>
                                        <p:cTn id="35" dur="500"/>
                                        <p:tgtEl>
                                          <p:spTgt spid="9012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0118"/>
                                        </p:tgtEl>
                                        <p:attrNameLst>
                                          <p:attrName>style.visibility</p:attrName>
                                        </p:attrNameLst>
                                      </p:cBhvr>
                                      <p:to>
                                        <p:strVal val="visible"/>
                                      </p:to>
                                    </p:set>
                                    <p:animEffect transition="in" filter="box(in)">
                                      <p:cBhvr>
                                        <p:cTn id="38" dur="500"/>
                                        <p:tgtEl>
                                          <p:spTgt spid="901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0123"/>
                                        </p:tgtEl>
                                        <p:attrNameLst>
                                          <p:attrName>style.visibility</p:attrName>
                                        </p:attrNameLst>
                                      </p:cBhvr>
                                      <p:to>
                                        <p:strVal val="visible"/>
                                      </p:to>
                                    </p:set>
                                    <p:animEffect transition="in" filter="box(in)">
                                      <p:cBhvr>
                                        <p:cTn id="43" dur="500"/>
                                        <p:tgtEl>
                                          <p:spTgt spid="9012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90121"/>
                                        </p:tgtEl>
                                        <p:attrNameLst>
                                          <p:attrName>style.visibility</p:attrName>
                                        </p:attrNameLst>
                                      </p:cBhvr>
                                      <p:to>
                                        <p:strVal val="visible"/>
                                      </p:to>
                                    </p:set>
                                    <p:animEffect transition="in" filter="box(in)">
                                      <p:cBhvr>
                                        <p:cTn id="46" dur="500"/>
                                        <p:tgtEl>
                                          <p:spTgt spid="90121"/>
                                        </p:tgtEl>
                                      </p:cBhvr>
                                    </p:animEffect>
                                  </p:childTnLst>
                                </p:cTn>
                              </p:par>
                              <p:par>
                                <p:cTn id="47" presetID="4" presetClass="entr" presetSubtype="16" fill="hold" nodeType="withEffect">
                                  <p:stCondLst>
                                    <p:cond delay="0"/>
                                  </p:stCondLst>
                                  <p:childTnLst>
                                    <p:set>
                                      <p:cBhvr>
                                        <p:cTn id="48" dur="1" fill="hold">
                                          <p:stCondLst>
                                            <p:cond delay="0"/>
                                          </p:stCondLst>
                                        </p:cTn>
                                        <p:tgtEl>
                                          <p:spTgt spid="90120"/>
                                        </p:tgtEl>
                                        <p:attrNameLst>
                                          <p:attrName>style.visibility</p:attrName>
                                        </p:attrNameLst>
                                      </p:cBhvr>
                                      <p:to>
                                        <p:strVal val="visible"/>
                                      </p:to>
                                    </p:set>
                                    <p:animEffect transition="in" filter="box(in)">
                                      <p:cBhvr>
                                        <p:cTn id="49" dur="500"/>
                                        <p:tgtEl>
                                          <p:spTgt spid="901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90125"/>
                                        </p:tgtEl>
                                        <p:attrNameLst>
                                          <p:attrName>style.visibility</p:attrName>
                                        </p:attrNameLst>
                                      </p:cBhvr>
                                      <p:to>
                                        <p:strVal val="visible"/>
                                      </p:to>
                                    </p:set>
                                    <p:animEffect transition="in" filter="box(in)">
                                      <p:cBhvr>
                                        <p:cTn id="54" dur="500"/>
                                        <p:tgtEl>
                                          <p:spTgt spid="90125"/>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90124"/>
                                        </p:tgtEl>
                                        <p:attrNameLst>
                                          <p:attrName>style.visibility</p:attrName>
                                        </p:attrNameLst>
                                      </p:cBhvr>
                                      <p:to>
                                        <p:strVal val="visible"/>
                                      </p:to>
                                    </p:set>
                                    <p:animEffect transition="in" filter="box(in)">
                                      <p:cBhvr>
                                        <p:cTn id="57" dur="500"/>
                                        <p:tgtEl>
                                          <p:spTgt spid="90124"/>
                                        </p:tgtEl>
                                      </p:cBhvr>
                                    </p:animEffect>
                                  </p:childTnLst>
                                </p:cTn>
                              </p:par>
                              <p:par>
                                <p:cTn id="58" presetID="4" presetClass="entr" presetSubtype="16" fill="hold" nodeType="withEffect">
                                  <p:stCondLst>
                                    <p:cond delay="0"/>
                                  </p:stCondLst>
                                  <p:childTnLst>
                                    <p:set>
                                      <p:cBhvr>
                                        <p:cTn id="59" dur="1" fill="hold">
                                          <p:stCondLst>
                                            <p:cond delay="0"/>
                                          </p:stCondLst>
                                        </p:cTn>
                                        <p:tgtEl>
                                          <p:spTgt spid="90130"/>
                                        </p:tgtEl>
                                        <p:attrNameLst>
                                          <p:attrName>style.visibility</p:attrName>
                                        </p:attrNameLst>
                                      </p:cBhvr>
                                      <p:to>
                                        <p:strVal val="visible"/>
                                      </p:to>
                                    </p:set>
                                    <p:animEffect transition="in" filter="box(in)">
                                      <p:cBhvr>
                                        <p:cTn id="60" dur="500"/>
                                        <p:tgtEl>
                                          <p:spTgt spid="901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90131"/>
                                        </p:tgtEl>
                                        <p:attrNameLst>
                                          <p:attrName>style.visibility</p:attrName>
                                        </p:attrNameLst>
                                      </p:cBhvr>
                                      <p:to>
                                        <p:strVal val="visible"/>
                                      </p:to>
                                    </p:set>
                                    <p:animEffect transition="in" filter="box(in)">
                                      <p:cBhvr>
                                        <p:cTn id="65" dur="500"/>
                                        <p:tgtEl>
                                          <p:spTgt spid="9013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90127"/>
                                        </p:tgtEl>
                                        <p:attrNameLst>
                                          <p:attrName>style.visibility</p:attrName>
                                        </p:attrNameLst>
                                      </p:cBhvr>
                                      <p:to>
                                        <p:strVal val="visible"/>
                                      </p:to>
                                    </p:set>
                                    <p:animEffect transition="in" filter="box(in)">
                                      <p:cBhvr>
                                        <p:cTn id="68" dur="500"/>
                                        <p:tgtEl>
                                          <p:spTgt spid="90127"/>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90126"/>
                                        </p:tgtEl>
                                        <p:attrNameLst>
                                          <p:attrName>style.visibility</p:attrName>
                                        </p:attrNameLst>
                                      </p:cBhvr>
                                      <p:to>
                                        <p:strVal val="visible"/>
                                      </p:to>
                                    </p:set>
                                    <p:animEffect transition="in" filter="box(in)">
                                      <p:cBhvr>
                                        <p:cTn id="71" dur="500"/>
                                        <p:tgtEl>
                                          <p:spTgt spid="9012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90129"/>
                                        </p:tgtEl>
                                        <p:attrNameLst>
                                          <p:attrName>style.visibility</p:attrName>
                                        </p:attrNameLst>
                                      </p:cBhvr>
                                      <p:to>
                                        <p:strVal val="visible"/>
                                      </p:to>
                                    </p:set>
                                    <p:animEffect transition="in" filter="box(in)">
                                      <p:cBhvr>
                                        <p:cTn id="76" dur="500"/>
                                        <p:tgtEl>
                                          <p:spTgt spid="90129"/>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90128"/>
                                        </p:tgtEl>
                                        <p:attrNameLst>
                                          <p:attrName>style.visibility</p:attrName>
                                        </p:attrNameLst>
                                      </p:cBhvr>
                                      <p:to>
                                        <p:strVal val="visible"/>
                                      </p:to>
                                    </p:set>
                                    <p:animEffect transition="in" filter="box(in)">
                                      <p:cBhvr>
                                        <p:cTn id="79" dur="500"/>
                                        <p:tgtEl>
                                          <p:spTgt spid="90128"/>
                                        </p:tgtEl>
                                      </p:cBhvr>
                                    </p:animEffect>
                                  </p:childTnLst>
                                </p:cTn>
                              </p:par>
                              <p:par>
                                <p:cTn id="80" presetID="4" presetClass="entr" presetSubtype="16" fill="hold" nodeType="withEffect">
                                  <p:stCondLst>
                                    <p:cond delay="0"/>
                                  </p:stCondLst>
                                  <p:childTnLst>
                                    <p:set>
                                      <p:cBhvr>
                                        <p:cTn id="81" dur="1" fill="hold">
                                          <p:stCondLst>
                                            <p:cond delay="0"/>
                                          </p:stCondLst>
                                        </p:cTn>
                                        <p:tgtEl>
                                          <p:spTgt spid="90132"/>
                                        </p:tgtEl>
                                        <p:attrNameLst>
                                          <p:attrName>style.visibility</p:attrName>
                                        </p:attrNameLst>
                                      </p:cBhvr>
                                      <p:to>
                                        <p:strVal val="visible"/>
                                      </p:to>
                                    </p:set>
                                    <p:animEffect transition="in" filter="box(in)">
                                      <p:cBhvr>
                                        <p:cTn id="82" dur="500"/>
                                        <p:tgtEl>
                                          <p:spTgt spid="9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21" grpId="0"/>
      <p:bldP spid="90122" grpId="0" animBg="1"/>
      <p:bldP spid="90123" grpId="0" animBg="1"/>
      <p:bldP spid="90124" grpId="0"/>
      <p:bldP spid="90125" grpId="0" animBg="1"/>
      <p:bldP spid="90126" grpId="0" animBg="1"/>
      <p:bldP spid="90127" grpId="0"/>
      <p:bldP spid="90128" grpId="0"/>
      <p:bldP spid="90129" grpId="0" animBg="1"/>
      <p:bldP spid="90133" grpId="0" animBg="1"/>
      <p:bldP spid="90134" grpId="0" animBg="1"/>
      <p:bldP spid="90135" grpId="0"/>
      <p:bldP spid="9013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4" y="6648"/>
            <a:ext cx="9108306" cy="758056"/>
          </a:xfrm>
        </p:spPr>
        <p:txBody>
          <a:bodyPr/>
          <a:lstStyle/>
          <a:p>
            <a:r>
              <a:rPr lang="en-US" sz="2800" b="1" dirty="0" smtClean="0"/>
              <a:t>SUMMARY of Unemployment and Inflation Relationship</a:t>
            </a:r>
            <a:endParaRPr lang="en-US" sz="2800" b="1" dirty="0"/>
          </a:p>
        </p:txBody>
      </p:sp>
      <p:sp>
        <p:nvSpPr>
          <p:cNvPr id="3" name="Content Placeholder 2"/>
          <p:cNvSpPr>
            <a:spLocks noGrp="1"/>
          </p:cNvSpPr>
          <p:nvPr>
            <p:ph idx="1"/>
          </p:nvPr>
        </p:nvSpPr>
        <p:spPr>
          <a:xfrm>
            <a:off x="179511" y="764704"/>
            <a:ext cx="8684259" cy="5257800"/>
          </a:xfrm>
        </p:spPr>
        <p:txBody>
          <a:bodyPr/>
          <a:lstStyle/>
          <a:p>
            <a:r>
              <a:rPr lang="en-US" sz="1500" b="1" dirty="0" smtClean="0">
                <a:solidFill>
                  <a:srgbClr val="FF0000"/>
                </a:solidFill>
              </a:rPr>
              <a:t>1930’s-1940’s: </a:t>
            </a:r>
            <a:r>
              <a:rPr lang="en-US" sz="1500" b="1" dirty="0" err="1" smtClean="0">
                <a:solidFill>
                  <a:srgbClr val="FF0000"/>
                </a:solidFill>
              </a:rPr>
              <a:t>Classicals</a:t>
            </a:r>
            <a:r>
              <a:rPr lang="en-US" sz="1500" b="1" dirty="0" smtClean="0">
                <a:solidFill>
                  <a:srgbClr val="FF0000"/>
                </a:solidFill>
              </a:rPr>
              <a:t> .v. Keynesians (The First BIG FIGHT) </a:t>
            </a:r>
            <a:r>
              <a:rPr lang="en-US" sz="1500" dirty="0" smtClean="0"/>
              <a:t>– </a:t>
            </a:r>
            <a:r>
              <a:rPr lang="en-US" sz="1500" dirty="0" err="1" smtClean="0"/>
              <a:t>Classicals</a:t>
            </a:r>
            <a:r>
              <a:rPr lang="en-US" sz="1500" dirty="0" smtClean="0"/>
              <a:t> claimed unemployment is because firms </a:t>
            </a:r>
            <a:r>
              <a:rPr lang="en-US" sz="1500" dirty="0" smtClean="0"/>
              <a:t>cannot employ people because real wages and wage expectations are too high. Workers are choosing not to work at the lower market wage rate</a:t>
            </a:r>
            <a:r>
              <a:rPr lang="en-US" sz="1500" dirty="0" smtClean="0"/>
              <a:t>.  Keynesians wondered how long this would last for and suggested it was a lack of AD.</a:t>
            </a:r>
            <a:endParaRPr lang="en-US" sz="1500" dirty="0" smtClean="0"/>
          </a:p>
          <a:p>
            <a:r>
              <a:rPr lang="en-US" sz="1500" b="1" dirty="0" smtClean="0">
                <a:solidFill>
                  <a:srgbClr val="FF0000"/>
                </a:solidFill>
              </a:rPr>
              <a:t>1940’s-1970’s: </a:t>
            </a:r>
            <a:r>
              <a:rPr lang="en-US" sz="1500" dirty="0" smtClean="0"/>
              <a:t>Keynesianism – unemployment due to lack of AD so boost AD to reduce it. Philips </a:t>
            </a:r>
            <a:r>
              <a:rPr lang="en-US" sz="1500" dirty="0" smtClean="0"/>
              <a:t>identified a trade off between unemployment and inflation.  Governments target full employment.</a:t>
            </a:r>
            <a:endParaRPr lang="en-US" sz="1500" dirty="0" smtClean="0"/>
          </a:p>
          <a:p>
            <a:r>
              <a:rPr lang="en-US" sz="1500" b="1" dirty="0" smtClean="0">
                <a:solidFill>
                  <a:srgbClr val="FF0000"/>
                </a:solidFill>
              </a:rPr>
              <a:t>1970</a:t>
            </a:r>
            <a:r>
              <a:rPr lang="en-US" sz="1500" b="1" dirty="0" smtClean="0">
                <a:solidFill>
                  <a:srgbClr val="FF0000"/>
                </a:solidFill>
              </a:rPr>
              <a:t>’s: Monetarists (</a:t>
            </a:r>
            <a:r>
              <a:rPr lang="en-US" sz="1500" b="1" dirty="0" smtClean="0">
                <a:solidFill>
                  <a:srgbClr val="FF0000"/>
                </a:solidFill>
              </a:rPr>
              <a:t>Freidman) </a:t>
            </a:r>
            <a:r>
              <a:rPr lang="en-US" sz="1500" dirty="0" smtClean="0"/>
              <a:t>– Short Run and Long Run relationship between unemployment and inflation. Inflationary expectations are not fixed but change (shifts in SRPC</a:t>
            </a:r>
            <a:r>
              <a:rPr lang="en-US" sz="1500" dirty="0" smtClean="0"/>
              <a:t>) through adaptive expectations.  </a:t>
            </a:r>
            <a:r>
              <a:rPr lang="en-US" sz="1500" dirty="0" smtClean="0"/>
              <a:t>In the long run there is a fixed natural rate of unemployment (voluntary unemployment) represented by a LRPC. Therefore deducing unemployment through Keynesian AD </a:t>
            </a:r>
            <a:r>
              <a:rPr lang="en-US" sz="1500" dirty="0" smtClean="0"/>
              <a:t>boosts will </a:t>
            </a:r>
            <a:r>
              <a:rPr lang="en-US" sz="1500" dirty="0" smtClean="0"/>
              <a:t>just lead to inflation.</a:t>
            </a:r>
          </a:p>
          <a:p>
            <a:r>
              <a:rPr lang="en-US" sz="1500" b="1" dirty="0" smtClean="0">
                <a:solidFill>
                  <a:srgbClr val="FF0000"/>
                </a:solidFill>
              </a:rPr>
              <a:t>1975-1979: </a:t>
            </a:r>
            <a:r>
              <a:rPr lang="en-US" sz="1500" b="1" dirty="0" smtClean="0">
                <a:solidFill>
                  <a:srgbClr val="FF0000"/>
                </a:solidFill>
              </a:rPr>
              <a:t>New </a:t>
            </a:r>
            <a:r>
              <a:rPr lang="en-US" sz="1500" b="1" dirty="0" err="1" smtClean="0">
                <a:solidFill>
                  <a:srgbClr val="FF0000"/>
                </a:solidFill>
              </a:rPr>
              <a:t>Classicals</a:t>
            </a:r>
            <a:r>
              <a:rPr lang="en-US" sz="1500" b="1" dirty="0" smtClean="0">
                <a:solidFill>
                  <a:srgbClr val="FF0000"/>
                </a:solidFill>
              </a:rPr>
              <a:t> – </a:t>
            </a:r>
            <a:r>
              <a:rPr lang="en-US" sz="1500" dirty="0" smtClean="0"/>
              <a:t>Suggests that because of rational expectations, the effect of AD management would be instant because rational workers would predict any possible inflation increases.</a:t>
            </a:r>
            <a:endParaRPr lang="en-US" sz="1500" dirty="0" smtClean="0"/>
          </a:p>
          <a:p>
            <a:r>
              <a:rPr lang="en-US" sz="1500" b="1" dirty="0" smtClean="0">
                <a:solidFill>
                  <a:srgbClr val="FF0000"/>
                </a:solidFill>
              </a:rPr>
              <a:t>1979-</a:t>
            </a:r>
            <a:r>
              <a:rPr lang="en-US" sz="1500" b="1" dirty="0" smtClean="0">
                <a:solidFill>
                  <a:srgbClr val="FF0000"/>
                </a:solidFill>
              </a:rPr>
              <a:t>1993: </a:t>
            </a:r>
            <a:r>
              <a:rPr lang="en-US" sz="1500" b="1" dirty="0" smtClean="0">
                <a:solidFill>
                  <a:srgbClr val="FF0000"/>
                </a:solidFill>
              </a:rPr>
              <a:t>New Keynesians .v. New </a:t>
            </a:r>
            <a:r>
              <a:rPr lang="en-US" sz="1500" b="1" dirty="0" err="1" smtClean="0">
                <a:solidFill>
                  <a:srgbClr val="FF0000"/>
                </a:solidFill>
              </a:rPr>
              <a:t>Classicals</a:t>
            </a:r>
            <a:r>
              <a:rPr lang="en-US" sz="1500" b="1" dirty="0" smtClean="0">
                <a:solidFill>
                  <a:srgbClr val="FF0000"/>
                </a:solidFill>
              </a:rPr>
              <a:t> – </a:t>
            </a:r>
            <a:r>
              <a:rPr lang="en-US" sz="1500" b="1" dirty="0" smtClean="0">
                <a:solidFill>
                  <a:srgbClr val="FF0000"/>
                </a:solidFill>
              </a:rPr>
              <a:t>the SECOND </a:t>
            </a:r>
            <a:r>
              <a:rPr lang="en-US" sz="1500" b="1" dirty="0" smtClean="0">
                <a:solidFill>
                  <a:srgbClr val="FF0000"/>
                </a:solidFill>
              </a:rPr>
              <a:t>BIG FIGHT: </a:t>
            </a:r>
            <a:r>
              <a:rPr lang="en-US" sz="1500" dirty="0" smtClean="0"/>
              <a:t>Why is the NAIRU </a:t>
            </a:r>
            <a:r>
              <a:rPr lang="en-US" sz="1500" dirty="0" smtClean="0"/>
              <a:t>(LRPC) moving </a:t>
            </a:r>
            <a:r>
              <a:rPr lang="en-US" sz="1500" dirty="0" smtClean="0"/>
              <a:t>and how do we reduce it? New Keynesians (</a:t>
            </a:r>
            <a:r>
              <a:rPr lang="en-US" sz="1500" dirty="0" err="1" smtClean="0"/>
              <a:t>hysterisis</a:t>
            </a:r>
            <a:r>
              <a:rPr lang="en-US" sz="1500" dirty="0" smtClean="0"/>
              <a:t> and interventionist supply side) and New </a:t>
            </a:r>
            <a:r>
              <a:rPr lang="en-US" sz="1500" dirty="0" err="1" smtClean="0"/>
              <a:t>Classicals</a:t>
            </a:r>
            <a:r>
              <a:rPr lang="en-US" sz="1500" dirty="0" smtClean="0"/>
              <a:t> (inflexible </a:t>
            </a:r>
            <a:r>
              <a:rPr lang="en-US" sz="1500" dirty="0" err="1" smtClean="0"/>
              <a:t>labour</a:t>
            </a:r>
            <a:r>
              <a:rPr lang="en-US" sz="1500" dirty="0" smtClean="0"/>
              <a:t> </a:t>
            </a:r>
            <a:r>
              <a:rPr lang="en-US" sz="1500" dirty="0" smtClean="0"/>
              <a:t>markets the problem so need </a:t>
            </a:r>
            <a:r>
              <a:rPr lang="en-US" sz="1500" dirty="0" smtClean="0"/>
              <a:t>to have rigidities removed) are in CONFLICT</a:t>
            </a:r>
          </a:p>
          <a:p>
            <a:r>
              <a:rPr lang="en-US" sz="1500" b="1" dirty="0" smtClean="0">
                <a:solidFill>
                  <a:srgbClr val="FF0000"/>
                </a:solidFill>
              </a:rPr>
              <a:t>1993-</a:t>
            </a:r>
            <a:r>
              <a:rPr lang="en-US" sz="1500" b="1" dirty="0" smtClean="0">
                <a:solidFill>
                  <a:srgbClr val="FF0000"/>
                </a:solidFill>
              </a:rPr>
              <a:t>2007: CONSENSUS </a:t>
            </a:r>
            <a:r>
              <a:rPr lang="en-US" sz="1500" dirty="0" smtClean="0"/>
              <a:t>– perhaps a combination of ‘Interventionist’ and ‘Free Market’ Supply Side Policies are useful?  Death of inflation supposedly </a:t>
            </a:r>
            <a:r>
              <a:rPr lang="en-US" sz="1500" dirty="0" smtClean="0"/>
              <a:t>occurs; caused by Government policies or </a:t>
            </a:r>
            <a:r>
              <a:rPr lang="en-US" sz="1500" dirty="0" err="1" smtClean="0"/>
              <a:t>Globalisation</a:t>
            </a:r>
            <a:r>
              <a:rPr lang="en-US" sz="1500" dirty="0" smtClean="0"/>
              <a:t>.</a:t>
            </a:r>
            <a:endParaRPr lang="en-US" sz="1500" dirty="0" smtClean="0"/>
          </a:p>
          <a:p>
            <a:r>
              <a:rPr lang="en-US" sz="1500" b="1" dirty="0" smtClean="0">
                <a:solidFill>
                  <a:srgbClr val="FF0000"/>
                </a:solidFill>
              </a:rPr>
              <a:t>2007-</a:t>
            </a:r>
            <a:r>
              <a:rPr lang="en-US" sz="1500" b="1" dirty="0" smtClean="0">
                <a:solidFill>
                  <a:srgbClr val="FF0000"/>
                </a:solidFill>
              </a:rPr>
              <a:t>2013: </a:t>
            </a:r>
            <a:r>
              <a:rPr lang="en-US" sz="1500" dirty="0" smtClean="0"/>
              <a:t>Great Recession - return to </a:t>
            </a:r>
            <a:r>
              <a:rPr lang="en-US" sz="1500" dirty="0" smtClean="0"/>
              <a:t>Traditional Keynesian </a:t>
            </a:r>
            <a:r>
              <a:rPr lang="en-US" sz="1500" dirty="0" smtClean="0"/>
              <a:t>economics!! </a:t>
            </a:r>
            <a:r>
              <a:rPr lang="en-US" sz="1500" dirty="0" smtClean="0"/>
              <a:t>Boost AD</a:t>
            </a:r>
            <a:endParaRPr lang="en-US" sz="1500" dirty="0" smtClean="0"/>
          </a:p>
          <a:p>
            <a:r>
              <a:rPr lang="en-US" sz="1500" b="1" dirty="0" smtClean="0">
                <a:solidFill>
                  <a:srgbClr val="FF0000"/>
                </a:solidFill>
              </a:rPr>
              <a:t>2010+: What now</a:t>
            </a:r>
            <a:r>
              <a:rPr lang="en-US" sz="1500" dirty="0" smtClean="0"/>
              <a:t>….deflationary threats? How do we stop deflation? A ‘lost decade’? OR ‘a recovery thanks to Austerity Economics’?</a:t>
            </a:r>
            <a:endParaRPr lang="en-US" sz="1500" dirty="0"/>
          </a:p>
        </p:txBody>
      </p:sp>
    </p:spTree>
    <p:extLst>
      <p:ext uri="{BB962C8B-B14F-4D97-AF65-F5344CB8AC3E}">
        <p14:creationId xmlns:p14="http://schemas.microsoft.com/office/powerpoint/2010/main" val="426241044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Summary Questions</a:t>
            </a:r>
            <a:r>
              <a:rPr lang="en-GB" dirty="0" smtClean="0"/>
              <a:t/>
            </a:r>
            <a:br>
              <a:rPr lang="en-GB" dirty="0" smtClean="0"/>
            </a:br>
            <a:r>
              <a:rPr lang="en-GB" sz="2800" b="1" dirty="0" smtClean="0">
                <a:solidFill>
                  <a:srgbClr val="FF0000"/>
                </a:solidFill>
              </a:rPr>
              <a:t>Unemployment and Inflation</a:t>
            </a:r>
            <a:endParaRPr lang="en-GB" b="1" dirty="0">
              <a:solidFill>
                <a:srgbClr val="FF0000"/>
              </a:solidFill>
            </a:endParaRPr>
          </a:p>
        </p:txBody>
      </p:sp>
      <p:sp>
        <p:nvSpPr>
          <p:cNvPr id="3" name="Content Placeholder 2"/>
          <p:cNvSpPr>
            <a:spLocks noGrp="1"/>
          </p:cNvSpPr>
          <p:nvPr>
            <p:ph idx="1"/>
          </p:nvPr>
        </p:nvSpPr>
        <p:spPr>
          <a:xfrm>
            <a:off x="467544" y="1772816"/>
            <a:ext cx="8229600" cy="4525963"/>
          </a:xfrm>
        </p:spPr>
        <p:txBody>
          <a:bodyPr/>
          <a:lstStyle/>
          <a:p>
            <a:pPr marL="514350" indent="-514350">
              <a:buFont typeface="+mj-lt"/>
              <a:buAutoNum type="arabicPeriod"/>
            </a:pPr>
            <a:r>
              <a:rPr lang="en-GB" sz="2400" dirty="0"/>
              <a:t>How can Philips Curve analysis help us demonstrate both equilibrium and disequilibrium unemployment? Draw a graph to demonstrate</a:t>
            </a:r>
            <a:r>
              <a:rPr lang="en-GB" sz="2400" dirty="0" smtClean="0"/>
              <a:t>.</a:t>
            </a:r>
            <a:endParaRPr lang="en-GB" sz="2400" dirty="0" smtClean="0"/>
          </a:p>
          <a:p>
            <a:pPr marL="514350" indent="-514350">
              <a:buFont typeface="+mj-lt"/>
              <a:buAutoNum type="arabicPeriod"/>
            </a:pPr>
            <a:r>
              <a:rPr lang="en-GB" sz="2400" dirty="0" smtClean="0"/>
              <a:t>Using </a:t>
            </a:r>
            <a:r>
              <a:rPr lang="en-GB" sz="2400" dirty="0" smtClean="0"/>
              <a:t>Phillips Curve analysis, explain why demand management policies might be ‘useful’ and ‘not useful’ in reducing unemployment.</a:t>
            </a:r>
          </a:p>
          <a:p>
            <a:pPr marL="514350" indent="-514350">
              <a:buFont typeface="+mj-lt"/>
              <a:buAutoNum type="arabicPeriod"/>
            </a:pPr>
            <a:r>
              <a:rPr lang="en-GB" sz="2400" dirty="0" smtClean="0"/>
              <a:t>Using Phillips Curve analysis, explain the role of supply side policies play in reducing unemployment?</a:t>
            </a:r>
          </a:p>
          <a:p>
            <a:pPr marL="514350" indent="-514350">
              <a:buFont typeface="+mj-lt"/>
              <a:buAutoNum type="arabicPeriod"/>
            </a:pPr>
            <a:r>
              <a:rPr lang="en-GB" sz="2400" dirty="0" smtClean="0"/>
              <a:t>What might the problems be </a:t>
            </a:r>
            <a:r>
              <a:rPr lang="en-GB" sz="2400" dirty="0" smtClean="0"/>
              <a:t>with supply side policies for reducing unemployment?</a:t>
            </a:r>
          </a:p>
          <a:p>
            <a:pPr marL="514350" indent="-514350">
              <a:buFont typeface="+mj-lt"/>
              <a:buAutoNum type="arabicPeriod"/>
            </a:pPr>
            <a:r>
              <a:rPr lang="en-GB" sz="2400" dirty="0" smtClean="0"/>
              <a:t>What policies should the Government be using currently with the UK economy?</a:t>
            </a:r>
            <a:endParaRPr lang="en-GB" sz="2400" dirty="0"/>
          </a:p>
        </p:txBody>
      </p:sp>
    </p:spTree>
    <p:extLst>
      <p:ext uri="{BB962C8B-B14F-4D97-AF65-F5344CB8AC3E}">
        <p14:creationId xmlns:p14="http://schemas.microsoft.com/office/powerpoint/2010/main" val="325164795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lstStyle/>
          <a:p>
            <a:r>
              <a:rPr lang="en-US" sz="2800" b="1" dirty="0" smtClean="0"/>
              <a:t>“The only way to reduce unemployment from ‘The Great Recession’ is to use demand side policies”. To what extent do you agree with this statement? (25 Marks)</a:t>
            </a:r>
            <a:endParaRPr lang="en-US" sz="28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7360693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lstStyle/>
          <a:p>
            <a:r>
              <a:rPr lang="en-GB" b="1" dirty="0" smtClean="0"/>
              <a:t>Summary of Theories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454472"/>
              </p:ext>
            </p:extLst>
          </p:nvPr>
        </p:nvGraphicFramePr>
        <p:xfrm>
          <a:off x="179512" y="764704"/>
          <a:ext cx="8712968" cy="5863351"/>
        </p:xfrm>
        <a:graphic>
          <a:graphicData uri="http://schemas.openxmlformats.org/drawingml/2006/table">
            <a:tbl>
              <a:tblPr firstRow="1" firstCol="1" bandRow="1">
                <a:tableStyleId>{073A0DAA-6AF3-43AB-8588-CEC1D06C72B9}</a:tableStyleId>
              </a:tblPr>
              <a:tblGrid>
                <a:gridCol w="1086369"/>
                <a:gridCol w="4104058"/>
                <a:gridCol w="3522541"/>
              </a:tblGrid>
              <a:tr h="576064">
                <a:tc>
                  <a:txBody>
                    <a:bodyPr/>
                    <a:lstStyle/>
                    <a:p>
                      <a:pPr algn="ctr">
                        <a:spcAft>
                          <a:spcPts val="0"/>
                        </a:spcAft>
                      </a:pPr>
                      <a:r>
                        <a:rPr lang="en-GB" sz="1600" dirty="0">
                          <a:effectLst/>
                        </a:rPr>
                        <a:t>Economic Theories</a:t>
                      </a:r>
                      <a:endParaRPr lang="en-GB" sz="1600" dirty="0">
                        <a:effectLst/>
                        <a:latin typeface="Calibri"/>
                        <a:ea typeface="Calibri"/>
                        <a:cs typeface="Times New Roman"/>
                      </a:endParaRPr>
                    </a:p>
                  </a:txBody>
                  <a:tcPr marL="56575" marR="56575" marT="0" marB="0"/>
                </a:tc>
                <a:tc>
                  <a:txBody>
                    <a:bodyPr/>
                    <a:lstStyle/>
                    <a:p>
                      <a:pPr algn="ctr">
                        <a:spcAft>
                          <a:spcPts val="0"/>
                        </a:spcAft>
                      </a:pPr>
                      <a:r>
                        <a:rPr lang="en-GB" sz="1600" dirty="0">
                          <a:effectLst/>
                        </a:rPr>
                        <a:t>How do Government’s reduce unemployment?</a:t>
                      </a:r>
                      <a:endParaRPr lang="en-GB" sz="1600" dirty="0">
                        <a:effectLst/>
                        <a:latin typeface="Calibri"/>
                        <a:ea typeface="Calibri"/>
                        <a:cs typeface="Times New Roman"/>
                      </a:endParaRPr>
                    </a:p>
                  </a:txBody>
                  <a:tcPr marL="56575" marR="56575" marT="0" marB="0"/>
                </a:tc>
                <a:tc>
                  <a:txBody>
                    <a:bodyPr/>
                    <a:lstStyle/>
                    <a:p>
                      <a:pPr algn="ctr">
                        <a:spcAft>
                          <a:spcPts val="0"/>
                        </a:spcAft>
                      </a:pPr>
                      <a:r>
                        <a:rPr lang="en-GB" sz="1600" dirty="0">
                          <a:effectLst/>
                        </a:rPr>
                        <a:t>Managing the price level</a:t>
                      </a:r>
                      <a:endParaRPr lang="en-GB" sz="1600" dirty="0">
                        <a:effectLst/>
                        <a:latin typeface="Calibri"/>
                        <a:ea typeface="Calibri"/>
                        <a:cs typeface="Times New Roman"/>
                      </a:endParaRPr>
                    </a:p>
                  </a:txBody>
                  <a:tcPr marL="56575" marR="56575" marT="0" marB="0"/>
                </a:tc>
              </a:tr>
              <a:tr h="560063">
                <a:tc>
                  <a:txBody>
                    <a:bodyPr/>
                    <a:lstStyle/>
                    <a:p>
                      <a:pPr>
                        <a:spcAft>
                          <a:spcPts val="0"/>
                        </a:spcAft>
                      </a:pPr>
                      <a:r>
                        <a:rPr lang="en-GB" sz="1100">
                          <a:effectLst/>
                        </a:rPr>
                        <a:t>Classical</a:t>
                      </a:r>
                      <a:endParaRPr lang="en-GB" sz="1100">
                        <a:effectLst/>
                        <a:latin typeface="Calibri"/>
                        <a:ea typeface="Calibri"/>
                        <a:cs typeface="Times New Roman"/>
                      </a:endParaRPr>
                    </a:p>
                  </a:txBody>
                  <a:tcPr marL="56575" marR="56575" marT="0" marB="0"/>
                </a:tc>
                <a:tc>
                  <a:txBody>
                    <a:bodyPr/>
                    <a:lstStyle/>
                    <a:p>
                      <a:pPr>
                        <a:spcAft>
                          <a:spcPts val="0"/>
                        </a:spcAft>
                      </a:pPr>
                      <a:r>
                        <a:rPr lang="en-GB" sz="1100" dirty="0">
                          <a:effectLst/>
                        </a:rPr>
                        <a:t>Wages can be sticky but only in the short run.  Workers are volunteering not to work at a lower wage rate.  This will only go on for so long as the free market will correct itself eventually</a:t>
                      </a:r>
                      <a:endParaRPr lang="en-GB" sz="1100" dirty="0">
                        <a:effectLst/>
                        <a:latin typeface="Calibri"/>
                        <a:ea typeface="Calibri"/>
                        <a:cs typeface="Times New Roman"/>
                      </a:endParaRPr>
                    </a:p>
                  </a:txBody>
                  <a:tcPr marL="56575" marR="56575" marT="0" marB="0"/>
                </a:tc>
                <a:tc>
                  <a:txBody>
                    <a:bodyPr/>
                    <a:lstStyle/>
                    <a:p>
                      <a:pPr>
                        <a:spcAft>
                          <a:spcPts val="0"/>
                        </a:spcAft>
                      </a:pPr>
                      <a:r>
                        <a:rPr lang="en-GB" sz="1100">
                          <a:effectLst/>
                        </a:rPr>
                        <a:t>Free market will take care of itself.</a:t>
                      </a:r>
                      <a:endParaRPr lang="en-GB" sz="1100">
                        <a:effectLst/>
                        <a:latin typeface="Calibri"/>
                        <a:ea typeface="Calibri"/>
                        <a:cs typeface="Times New Roman"/>
                      </a:endParaRPr>
                    </a:p>
                  </a:txBody>
                  <a:tcPr marL="56575" marR="56575" marT="0" marB="0"/>
                </a:tc>
              </a:tr>
              <a:tr h="840093">
                <a:tc>
                  <a:txBody>
                    <a:bodyPr/>
                    <a:lstStyle/>
                    <a:p>
                      <a:pPr>
                        <a:spcAft>
                          <a:spcPts val="0"/>
                        </a:spcAft>
                      </a:pPr>
                      <a:r>
                        <a:rPr lang="en-GB" sz="1100">
                          <a:effectLst/>
                        </a:rPr>
                        <a:t>Keynesian</a:t>
                      </a:r>
                      <a:endParaRPr lang="en-GB" sz="1100">
                        <a:effectLst/>
                        <a:latin typeface="Calibri"/>
                        <a:ea typeface="Calibri"/>
                        <a:cs typeface="Times New Roman"/>
                      </a:endParaRPr>
                    </a:p>
                  </a:txBody>
                  <a:tcPr marL="56575" marR="56575" marT="0" marB="0"/>
                </a:tc>
                <a:tc>
                  <a:txBody>
                    <a:bodyPr/>
                    <a:lstStyle/>
                    <a:p>
                      <a:pPr>
                        <a:spcAft>
                          <a:spcPts val="0"/>
                        </a:spcAft>
                      </a:pPr>
                      <a:r>
                        <a:rPr lang="en-GB" sz="1100">
                          <a:effectLst/>
                        </a:rPr>
                        <a:t>Wages are sticky and will not revert to the new equilibrium price – we are all dead in the long run.  This is because firms cannot afford to pay workers the ‘right’ wage.  Stimulate aggregate demand with fiscal policy to allow further demand to stimulate activity in the economy so firms can afford to pay wages. </a:t>
                      </a:r>
                      <a:endParaRPr lang="en-GB" sz="1100">
                        <a:effectLst/>
                        <a:latin typeface="Calibri"/>
                        <a:ea typeface="Calibri"/>
                        <a:cs typeface="Times New Roman"/>
                      </a:endParaRPr>
                    </a:p>
                  </a:txBody>
                  <a:tcPr marL="56575" marR="56575" marT="0" marB="0"/>
                </a:tc>
                <a:tc>
                  <a:txBody>
                    <a:bodyPr/>
                    <a:lstStyle/>
                    <a:p>
                      <a:pPr>
                        <a:spcAft>
                          <a:spcPts val="0"/>
                        </a:spcAft>
                      </a:pPr>
                      <a:r>
                        <a:rPr lang="en-GB" sz="1100" dirty="0" smtClean="0">
                          <a:effectLst/>
                        </a:rPr>
                        <a:t>Inflation may occur but target of full employment more important to achieve.  Trade off recognised however via Phillips Curve.</a:t>
                      </a:r>
                      <a:endParaRPr lang="en-GB" sz="1100" dirty="0">
                        <a:effectLst/>
                        <a:latin typeface="Calibri"/>
                        <a:ea typeface="Calibri"/>
                        <a:cs typeface="Times New Roman"/>
                      </a:endParaRPr>
                    </a:p>
                  </a:txBody>
                  <a:tcPr marL="56575" marR="56575" marT="0" marB="0"/>
                </a:tc>
              </a:tr>
              <a:tr h="840093">
                <a:tc>
                  <a:txBody>
                    <a:bodyPr/>
                    <a:lstStyle/>
                    <a:p>
                      <a:pPr>
                        <a:spcAft>
                          <a:spcPts val="0"/>
                        </a:spcAft>
                      </a:pPr>
                      <a:r>
                        <a:rPr lang="en-GB" sz="1100" dirty="0" smtClean="0">
                          <a:effectLst/>
                        </a:rPr>
                        <a:t>Monetarists and New </a:t>
                      </a:r>
                      <a:r>
                        <a:rPr lang="en-GB" sz="1100" dirty="0" err="1" smtClean="0">
                          <a:effectLst/>
                        </a:rPr>
                        <a:t>Classicals</a:t>
                      </a:r>
                      <a:endParaRPr lang="en-GB" sz="1100" dirty="0">
                        <a:effectLst/>
                        <a:latin typeface="Calibri"/>
                        <a:ea typeface="Calibri"/>
                        <a:cs typeface="Times New Roman"/>
                      </a:endParaRPr>
                    </a:p>
                  </a:txBody>
                  <a:tcPr marL="56575" marR="56575" marT="0" marB="0"/>
                </a:tc>
                <a:tc>
                  <a:txBody>
                    <a:bodyPr/>
                    <a:lstStyle/>
                    <a:p>
                      <a:pPr>
                        <a:spcAft>
                          <a:spcPts val="0"/>
                        </a:spcAft>
                      </a:pPr>
                      <a:r>
                        <a:rPr lang="en-GB" sz="1100" dirty="0">
                          <a:effectLst/>
                        </a:rPr>
                        <a:t>Free Market supply side polices to reduce the NAIRU (the natural rate of unemployment – frictional and structural unemployment or “voluntary unemployment”).  The NAIRU reduces due to the inflexibilities of the labour market such as too much Government welfare support, power of trade unions etc..</a:t>
                      </a:r>
                      <a:endParaRPr lang="en-GB" sz="1100" dirty="0">
                        <a:effectLst/>
                        <a:latin typeface="Calibri"/>
                        <a:ea typeface="Calibri"/>
                        <a:cs typeface="Times New Roman"/>
                      </a:endParaRPr>
                    </a:p>
                  </a:txBody>
                  <a:tcPr marL="56575" marR="56575" marT="0" marB="0"/>
                </a:tc>
                <a:tc>
                  <a:txBody>
                    <a:bodyPr/>
                    <a:lstStyle/>
                    <a:p>
                      <a:pPr>
                        <a:spcAft>
                          <a:spcPts val="0"/>
                        </a:spcAft>
                      </a:pPr>
                      <a:r>
                        <a:rPr lang="en-GB" sz="1100" dirty="0">
                          <a:effectLst/>
                        </a:rPr>
                        <a:t>Do not use demand management policies as it creates more inflation.  Manage expectations through control of the money supply (Monetarism</a:t>
                      </a:r>
                      <a:r>
                        <a:rPr lang="en-GB" sz="1100" dirty="0" smtClean="0">
                          <a:effectLst/>
                        </a:rPr>
                        <a:t>)</a:t>
                      </a:r>
                    </a:p>
                    <a:p>
                      <a:pPr>
                        <a:spcAft>
                          <a:spcPts val="0"/>
                        </a:spcAft>
                      </a:pPr>
                      <a:r>
                        <a:rPr lang="en-GB" sz="1100" dirty="0" smtClean="0">
                          <a:effectLst/>
                          <a:latin typeface="Calibri"/>
                          <a:ea typeface="Calibri"/>
                          <a:cs typeface="Times New Roman"/>
                        </a:rPr>
                        <a:t>Recognition that economic</a:t>
                      </a:r>
                      <a:r>
                        <a:rPr lang="en-GB" sz="1100" baseline="0" dirty="0" smtClean="0">
                          <a:effectLst/>
                          <a:latin typeface="Calibri"/>
                          <a:ea typeface="Calibri"/>
                          <a:cs typeface="Times New Roman"/>
                        </a:rPr>
                        <a:t> agents have ‘inflationary expectations’ and therefore will make more informed decisions and are less likely to suffer from money illusion.</a:t>
                      </a:r>
                      <a:endParaRPr lang="en-GB" sz="1100" dirty="0">
                        <a:effectLst/>
                        <a:latin typeface="Calibri"/>
                        <a:ea typeface="Calibri"/>
                        <a:cs typeface="Times New Roman"/>
                      </a:endParaRPr>
                    </a:p>
                  </a:txBody>
                  <a:tcPr marL="56575" marR="56575" marT="0" marB="0"/>
                </a:tc>
              </a:tr>
              <a:tr h="980109">
                <a:tc>
                  <a:txBody>
                    <a:bodyPr/>
                    <a:lstStyle/>
                    <a:p>
                      <a:pPr>
                        <a:spcAft>
                          <a:spcPts val="0"/>
                        </a:spcAft>
                      </a:pPr>
                      <a:r>
                        <a:rPr lang="en-GB" sz="1100">
                          <a:effectLst/>
                        </a:rPr>
                        <a:t>New Keynesian</a:t>
                      </a:r>
                      <a:endParaRPr lang="en-GB" sz="1100">
                        <a:effectLst/>
                        <a:latin typeface="Calibri"/>
                        <a:ea typeface="Calibri"/>
                        <a:cs typeface="Times New Roman"/>
                      </a:endParaRPr>
                    </a:p>
                  </a:txBody>
                  <a:tcPr marL="56575" marR="56575" marT="0" marB="0"/>
                </a:tc>
                <a:tc>
                  <a:txBody>
                    <a:bodyPr/>
                    <a:lstStyle/>
                    <a:p>
                      <a:pPr>
                        <a:spcAft>
                          <a:spcPts val="0"/>
                        </a:spcAft>
                      </a:pPr>
                      <a:r>
                        <a:rPr lang="en-GB" sz="1100">
                          <a:effectLst/>
                        </a:rPr>
                        <a:t>Interventionist supply side policies to reduce the NAIRU (the natural rate of unemployment – frictional unemployment which is not necessarily “voluntary”).  The increasing NAIRU is caused by Hysterisis and therefore policies such as education and training or the minimum wage will encourage the unemployed back into the workforce.</a:t>
                      </a:r>
                      <a:endParaRPr lang="en-GB" sz="1100">
                        <a:effectLst/>
                        <a:latin typeface="Calibri"/>
                        <a:ea typeface="Calibri"/>
                        <a:cs typeface="Times New Roman"/>
                      </a:endParaRPr>
                    </a:p>
                  </a:txBody>
                  <a:tcPr marL="56575" marR="56575" marT="0" marB="0"/>
                </a:tc>
                <a:tc>
                  <a:txBody>
                    <a:bodyPr/>
                    <a:lstStyle/>
                    <a:p>
                      <a:pPr>
                        <a:spcAft>
                          <a:spcPts val="0"/>
                        </a:spcAft>
                      </a:pPr>
                      <a:r>
                        <a:rPr lang="en-GB" sz="1100" dirty="0" smtClean="0">
                          <a:effectLst/>
                        </a:rPr>
                        <a:t>Recognition that inflationary expectations can play</a:t>
                      </a:r>
                      <a:r>
                        <a:rPr lang="en-GB" sz="1100" baseline="0" dirty="0" smtClean="0">
                          <a:effectLst/>
                        </a:rPr>
                        <a:t> a part.</a:t>
                      </a:r>
                      <a:endParaRPr lang="en-GB" sz="1100" dirty="0">
                        <a:effectLst/>
                      </a:endParaRPr>
                    </a:p>
                    <a:p>
                      <a:pPr>
                        <a:spcAft>
                          <a:spcPts val="0"/>
                        </a:spcAft>
                      </a:pPr>
                      <a:r>
                        <a:rPr lang="en-GB" sz="1100" dirty="0">
                          <a:effectLst/>
                        </a:rPr>
                        <a:t> </a:t>
                      </a:r>
                    </a:p>
                    <a:p>
                      <a:pPr>
                        <a:spcAft>
                          <a:spcPts val="0"/>
                        </a:spcAft>
                      </a:pPr>
                      <a:r>
                        <a:rPr lang="en-GB" sz="1100" dirty="0" smtClean="0">
                          <a:effectLst/>
                        </a:rPr>
                        <a:t>Rejects the monetarist </a:t>
                      </a:r>
                      <a:r>
                        <a:rPr lang="en-GB" sz="1100" dirty="0">
                          <a:effectLst/>
                        </a:rPr>
                        <a:t>‘quantity theory of money’ and the Fisher equation.</a:t>
                      </a:r>
                      <a:endParaRPr lang="en-GB" sz="1100" dirty="0">
                        <a:effectLst/>
                        <a:latin typeface="Calibri"/>
                        <a:ea typeface="Calibri"/>
                        <a:cs typeface="Times New Roman"/>
                      </a:endParaRPr>
                    </a:p>
                  </a:txBody>
                  <a:tcPr marL="56575" marR="56575" marT="0" marB="0"/>
                </a:tc>
              </a:tr>
              <a:tr h="560063">
                <a:tc>
                  <a:txBody>
                    <a:bodyPr/>
                    <a:lstStyle/>
                    <a:p>
                      <a:pPr>
                        <a:spcAft>
                          <a:spcPts val="0"/>
                        </a:spcAft>
                      </a:pPr>
                      <a:r>
                        <a:rPr lang="en-GB" sz="1100">
                          <a:effectLst/>
                        </a:rPr>
                        <a:t>New Keynesian/Classical consensus</a:t>
                      </a:r>
                      <a:endParaRPr lang="en-GB" sz="1100">
                        <a:effectLst/>
                        <a:latin typeface="Calibri"/>
                        <a:ea typeface="Calibri"/>
                        <a:cs typeface="Times New Roman"/>
                      </a:endParaRPr>
                    </a:p>
                  </a:txBody>
                  <a:tcPr marL="56575" marR="56575" marT="0" marB="0"/>
                </a:tc>
                <a:tc>
                  <a:txBody>
                    <a:bodyPr/>
                    <a:lstStyle/>
                    <a:p>
                      <a:pPr>
                        <a:spcAft>
                          <a:spcPts val="0"/>
                        </a:spcAft>
                      </a:pPr>
                      <a:r>
                        <a:rPr lang="en-GB" sz="1100" dirty="0">
                          <a:effectLst/>
                        </a:rPr>
                        <a:t>Use both free market and interventionist supply side policies to reduce overall NAIRU</a:t>
                      </a:r>
                      <a:endParaRPr lang="en-GB" sz="1100" dirty="0">
                        <a:effectLst/>
                        <a:latin typeface="Calibri"/>
                        <a:ea typeface="Calibri"/>
                        <a:cs typeface="Times New Roman"/>
                      </a:endParaRPr>
                    </a:p>
                  </a:txBody>
                  <a:tcPr marL="56575" marR="56575" marT="0" marB="0"/>
                </a:tc>
                <a:tc>
                  <a:txBody>
                    <a:bodyPr/>
                    <a:lstStyle/>
                    <a:p>
                      <a:pPr>
                        <a:spcAft>
                          <a:spcPts val="0"/>
                        </a:spcAft>
                      </a:pPr>
                      <a:r>
                        <a:rPr lang="en-GB" sz="1100" dirty="0">
                          <a:effectLst/>
                        </a:rPr>
                        <a:t>Target inflation using interest </a:t>
                      </a:r>
                      <a:r>
                        <a:rPr lang="en-GB" sz="1100" dirty="0" smtClean="0">
                          <a:effectLst/>
                        </a:rPr>
                        <a:t>rates and make Bank</a:t>
                      </a:r>
                      <a:r>
                        <a:rPr lang="en-GB" sz="1100" baseline="0" dirty="0" smtClean="0">
                          <a:effectLst/>
                        </a:rPr>
                        <a:t> of England independent from political influence to provide more inflationary credibility and bring down expectations</a:t>
                      </a:r>
                      <a:endParaRPr lang="en-GB" sz="1100" dirty="0">
                        <a:effectLst/>
                        <a:latin typeface="Calibri"/>
                        <a:ea typeface="Calibri"/>
                        <a:cs typeface="Times New Roman"/>
                      </a:endParaRPr>
                    </a:p>
                  </a:txBody>
                  <a:tcPr marL="56575" marR="56575" marT="0" marB="0"/>
                </a:tc>
              </a:tr>
              <a:tr h="980109">
                <a:tc>
                  <a:txBody>
                    <a:bodyPr/>
                    <a:lstStyle/>
                    <a:p>
                      <a:pPr>
                        <a:spcAft>
                          <a:spcPts val="0"/>
                        </a:spcAft>
                      </a:pPr>
                      <a:r>
                        <a:rPr lang="en-GB" sz="1100">
                          <a:effectLst/>
                        </a:rPr>
                        <a:t>The Future</a:t>
                      </a:r>
                      <a:endParaRPr lang="en-GB" sz="1100">
                        <a:effectLst/>
                        <a:latin typeface="Calibri"/>
                        <a:ea typeface="Calibri"/>
                        <a:cs typeface="Times New Roman"/>
                      </a:endParaRPr>
                    </a:p>
                  </a:txBody>
                  <a:tcPr marL="56575" marR="56575" marT="0" marB="0"/>
                </a:tc>
                <a:tc>
                  <a:txBody>
                    <a:bodyPr/>
                    <a:lstStyle/>
                    <a:p>
                      <a:pPr>
                        <a:spcAft>
                          <a:spcPts val="0"/>
                        </a:spcAft>
                      </a:pPr>
                      <a:r>
                        <a:rPr lang="en-GB" sz="1100" dirty="0">
                          <a:effectLst/>
                        </a:rPr>
                        <a:t>Do not move the LRAS too far to the right – can create </a:t>
                      </a:r>
                      <a:r>
                        <a:rPr lang="en-GB" sz="1100" dirty="0" err="1">
                          <a:effectLst/>
                        </a:rPr>
                        <a:t>undercapacity</a:t>
                      </a:r>
                      <a:r>
                        <a:rPr lang="en-GB" sz="1100" dirty="0">
                          <a:effectLst/>
                        </a:rPr>
                        <a:t> and deflationary pressures.</a:t>
                      </a:r>
                    </a:p>
                    <a:p>
                      <a:pPr>
                        <a:spcAft>
                          <a:spcPts val="0"/>
                        </a:spcAft>
                      </a:pPr>
                      <a:r>
                        <a:rPr lang="en-GB" sz="1100" dirty="0">
                          <a:effectLst/>
                        </a:rPr>
                        <a:t> </a:t>
                      </a:r>
                    </a:p>
                    <a:p>
                      <a:pPr>
                        <a:spcAft>
                          <a:spcPts val="0"/>
                        </a:spcAft>
                      </a:pPr>
                      <a:r>
                        <a:rPr lang="en-GB" sz="1100" dirty="0">
                          <a:effectLst/>
                        </a:rPr>
                        <a:t>Unemployment caused by the ‘great recession’ of 2008; how should it be dealt with?</a:t>
                      </a:r>
                    </a:p>
                    <a:p>
                      <a:pPr>
                        <a:spcAft>
                          <a:spcPts val="0"/>
                        </a:spcAft>
                      </a:pPr>
                      <a:r>
                        <a:rPr lang="en-GB" sz="1100" dirty="0">
                          <a:effectLst/>
                        </a:rPr>
                        <a:t> </a:t>
                      </a:r>
                    </a:p>
                    <a:p>
                      <a:pPr>
                        <a:spcAft>
                          <a:spcPts val="0"/>
                        </a:spcAft>
                      </a:pPr>
                      <a:r>
                        <a:rPr lang="en-GB" sz="1100" dirty="0">
                          <a:effectLst/>
                        </a:rPr>
                        <a:t>Is Austerity just making the problems worse?</a:t>
                      </a:r>
                      <a:endParaRPr lang="en-GB" sz="1100" dirty="0">
                        <a:effectLst/>
                        <a:latin typeface="Calibri"/>
                        <a:ea typeface="Calibri"/>
                        <a:cs typeface="Times New Roman"/>
                      </a:endParaRPr>
                    </a:p>
                  </a:txBody>
                  <a:tcPr marL="56575" marR="56575" marT="0" marB="0"/>
                </a:tc>
                <a:tc>
                  <a:txBody>
                    <a:bodyPr/>
                    <a:lstStyle/>
                    <a:p>
                      <a:pPr>
                        <a:spcAft>
                          <a:spcPts val="0"/>
                        </a:spcAft>
                      </a:pPr>
                      <a:r>
                        <a:rPr lang="en-GB" sz="1100" dirty="0">
                          <a:effectLst/>
                        </a:rPr>
                        <a:t>Liquidity trap problems in Japan? </a:t>
                      </a:r>
                    </a:p>
                    <a:p>
                      <a:pPr>
                        <a:spcAft>
                          <a:spcPts val="0"/>
                        </a:spcAft>
                      </a:pPr>
                      <a:r>
                        <a:rPr lang="en-GB" sz="1100" dirty="0">
                          <a:effectLst/>
                        </a:rPr>
                        <a:t> </a:t>
                      </a:r>
                    </a:p>
                    <a:p>
                      <a:pPr>
                        <a:spcAft>
                          <a:spcPts val="0"/>
                        </a:spcAft>
                      </a:pPr>
                      <a:endParaRPr lang="en-GB" sz="1100" dirty="0" smtClean="0">
                        <a:effectLst/>
                      </a:endParaRPr>
                    </a:p>
                    <a:p>
                      <a:pPr>
                        <a:spcAft>
                          <a:spcPts val="0"/>
                        </a:spcAft>
                      </a:pPr>
                      <a:r>
                        <a:rPr lang="en-GB" sz="1100" dirty="0" smtClean="0">
                          <a:effectLst/>
                        </a:rPr>
                        <a:t>A </a:t>
                      </a:r>
                      <a:r>
                        <a:rPr lang="en-GB" sz="1100" dirty="0">
                          <a:effectLst/>
                        </a:rPr>
                        <a:t>return to Keynesianism to reverse deflationary pressures 2007-2010?</a:t>
                      </a:r>
                    </a:p>
                    <a:p>
                      <a:pPr>
                        <a:spcAft>
                          <a:spcPts val="0"/>
                        </a:spcAft>
                      </a:pPr>
                      <a:r>
                        <a:rPr lang="en-GB" sz="1100" dirty="0">
                          <a:effectLst/>
                        </a:rPr>
                        <a:t> </a:t>
                      </a:r>
                    </a:p>
                    <a:p>
                      <a:pPr>
                        <a:spcAft>
                          <a:spcPts val="0"/>
                        </a:spcAft>
                      </a:pPr>
                      <a:r>
                        <a:rPr lang="en-GB" sz="1100" dirty="0">
                          <a:effectLst/>
                        </a:rPr>
                        <a:t>A return to Classical economics in balancing the budgets from 2010 onwards</a:t>
                      </a:r>
                      <a:endParaRPr lang="en-GB" sz="1100" dirty="0">
                        <a:effectLst/>
                        <a:latin typeface="Calibri"/>
                        <a:ea typeface="Calibri"/>
                        <a:cs typeface="Times New Roman"/>
                      </a:endParaRPr>
                    </a:p>
                  </a:txBody>
                  <a:tcPr marL="56575" marR="56575" marT="0" marB="0"/>
                </a:tc>
              </a:tr>
            </a:tbl>
          </a:graphicData>
        </a:graphic>
      </p:graphicFrame>
    </p:spTree>
    <p:extLst>
      <p:ext uri="{BB962C8B-B14F-4D97-AF65-F5344CB8AC3E}">
        <p14:creationId xmlns:p14="http://schemas.microsoft.com/office/powerpoint/2010/main" val="254796257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7504" y="116632"/>
            <a:ext cx="8784976" cy="6624736"/>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6600" i="0" u="none" strike="noStrike" cap="none" normalizeH="0" baseline="0" dirty="0" smtClean="0">
                <a:ln>
                  <a:noFill/>
                </a:ln>
                <a:solidFill>
                  <a:schemeClr val="bg1"/>
                </a:solidFill>
                <a:effectLst/>
                <a:latin typeface="Calibri" pitchFamily="-111" charset="0"/>
              </a:rPr>
              <a:t>END</a:t>
            </a:r>
            <a:endParaRPr kumimoji="0" lang="en-GB" sz="16600" i="0" u="none" strike="noStrike" cap="none" normalizeH="0" baseline="0" dirty="0">
              <a:ln>
                <a:noFill/>
              </a:ln>
              <a:solidFill>
                <a:schemeClr val="bg1"/>
              </a:solidFill>
              <a:effectLst/>
              <a:latin typeface="Calibri" pitchFamily="-111" charset="0"/>
            </a:endParaRPr>
          </a:p>
        </p:txBody>
      </p:sp>
    </p:spTree>
    <p:extLst>
      <p:ext uri="{BB962C8B-B14F-4D97-AF65-F5344CB8AC3E}">
        <p14:creationId xmlns:p14="http://schemas.microsoft.com/office/powerpoint/2010/main" val="62439683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93938" y="15875"/>
            <a:ext cx="453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800"/>
              <a:t>LABOUR MARKET FLEXIBILITY</a:t>
            </a:r>
          </a:p>
        </p:txBody>
      </p:sp>
      <p:sp>
        <p:nvSpPr>
          <p:cNvPr id="21507" name="Text Box 3"/>
          <p:cNvSpPr txBox="1">
            <a:spLocks noChangeArrowheads="1"/>
          </p:cNvSpPr>
          <p:nvPr/>
        </p:nvSpPr>
        <p:spPr bwMode="auto">
          <a:xfrm>
            <a:off x="755650" y="620713"/>
            <a:ext cx="295275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000"/>
              <a:t>EUROPEAN SOCIAL MODEL</a:t>
            </a:r>
          </a:p>
        </p:txBody>
      </p:sp>
      <p:sp>
        <p:nvSpPr>
          <p:cNvPr id="21508" name="Text Box 4"/>
          <p:cNvSpPr txBox="1">
            <a:spLocks noChangeArrowheads="1"/>
          </p:cNvSpPr>
          <p:nvPr/>
        </p:nvSpPr>
        <p:spPr bwMode="auto">
          <a:xfrm>
            <a:off x="5364163" y="692150"/>
            <a:ext cx="29527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000"/>
              <a:t>ANGLO-SAXON MODEL</a:t>
            </a:r>
          </a:p>
        </p:txBody>
      </p:sp>
      <p:sp>
        <p:nvSpPr>
          <p:cNvPr id="19461" name="Rectangle 5"/>
          <p:cNvSpPr>
            <a:spLocks noChangeArrowheads="1"/>
          </p:cNvSpPr>
          <p:nvPr/>
        </p:nvSpPr>
        <p:spPr bwMode="auto">
          <a:xfrm>
            <a:off x="179388" y="1484313"/>
            <a:ext cx="4176712" cy="5030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AutoNum type="arabicPeriod"/>
            </a:pPr>
            <a:r>
              <a:rPr lang="en-GB" altLang="en-US" sz="1200"/>
              <a:t>High unemployment benefits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Rules which make it difficult to fire workers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Protection for trade unions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Worker consultation regarding company policy -in Germany worker representation on the board of directors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Early retirement on generous state funded pensions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Maximum working time – 48 hours and 35 hour week in France and Germany</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High rates of taxation to pay for benefits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National champions – domestic firms -  powerful internationally</a:t>
            </a:r>
          </a:p>
          <a:p>
            <a:pPr eaLnBrk="1" hangingPunct="1">
              <a:spcBef>
                <a:spcPct val="0"/>
              </a:spcBef>
              <a:buFontTx/>
              <a:buAutoNum type="arabicPeriod"/>
            </a:pPr>
            <a:r>
              <a:rPr lang="en-GB" altLang="en-US" sz="1200"/>
              <a:t>Protected from take over by </a:t>
            </a:r>
            <a:r>
              <a:rPr lang="ja-JP" altLang="en-GB" sz="1200"/>
              <a:t>“</a:t>
            </a:r>
            <a:r>
              <a:rPr lang="en-GB" altLang="ja-JP" sz="1200"/>
              <a:t>foreigners</a:t>
            </a:r>
            <a:r>
              <a:rPr lang="ja-JP" altLang="en-GB" sz="1200"/>
              <a:t>”</a:t>
            </a:r>
            <a:r>
              <a:rPr lang="en-GB" altLang="ja-JP" sz="1200"/>
              <a:t> who might shut down domestic plants and transfer production elsewhere (think about Sarkozy</a:t>
            </a:r>
            <a:r>
              <a:rPr lang="ja-JP" altLang="en-GB" sz="1200"/>
              <a:t>’</a:t>
            </a:r>
            <a:r>
              <a:rPr lang="en-GB" altLang="ja-JP" sz="1200"/>
              <a:t>s recent comments about French car manufacturers in the Czech Republic)</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Reluctance to privatise and remove government interference from key industries</a:t>
            </a:r>
          </a:p>
          <a:p>
            <a:pPr eaLnBrk="1" hangingPunct="1">
              <a:spcBef>
                <a:spcPct val="0"/>
              </a:spcBef>
              <a:buFontTx/>
              <a:buNone/>
            </a:pPr>
            <a:endParaRPr lang="en-GB" altLang="en-US" sz="1200"/>
          </a:p>
        </p:txBody>
      </p:sp>
      <p:sp>
        <p:nvSpPr>
          <p:cNvPr id="21510" name="Line 6"/>
          <p:cNvSpPr>
            <a:spLocks noChangeShapeType="1"/>
          </p:cNvSpPr>
          <p:nvPr/>
        </p:nvSpPr>
        <p:spPr bwMode="auto">
          <a:xfrm>
            <a:off x="4572000" y="765175"/>
            <a:ext cx="0" cy="6092825"/>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3" name="Rectangle 7"/>
          <p:cNvSpPr>
            <a:spLocks noChangeArrowheads="1"/>
          </p:cNvSpPr>
          <p:nvPr/>
        </p:nvSpPr>
        <p:spPr bwMode="auto">
          <a:xfrm>
            <a:off x="4787900" y="1484313"/>
            <a:ext cx="4176713" cy="484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AutoNum type="arabicPeriod"/>
            </a:pPr>
            <a:r>
              <a:rPr lang="en-GB" altLang="en-US" sz="1200"/>
              <a:t>Relatively low unemployment benefits to deter frictional or search unemployment</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If the redundancy regulations are met firms can hire and fire at will</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Trade union powers reduced in the 80</a:t>
            </a:r>
            <a:r>
              <a:rPr lang="ja-JP" altLang="en-GB" sz="1200"/>
              <a:t>’</a:t>
            </a:r>
            <a:r>
              <a:rPr lang="en-GB" altLang="ja-JP" sz="1200"/>
              <a:t>s and not restored by current government</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Increasing worker consultation - usually only when firms have decided an outcome</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Policy to increase retirement age in all the public services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Private pensions encouraged –abandonment of defined benefit schemes</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High rates of income tax seen as a disincentive effect</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No limitations on ownership of firms – takeovers left to shareholder/firms discretion</a:t>
            </a:r>
          </a:p>
          <a:p>
            <a:pPr eaLnBrk="1" hangingPunct="1">
              <a:spcBef>
                <a:spcPct val="0"/>
              </a:spcBef>
              <a:buFontTx/>
              <a:buAutoNum type="arabicPeriod"/>
            </a:pPr>
            <a:endParaRPr lang="en-GB" altLang="en-US" sz="1200"/>
          </a:p>
          <a:p>
            <a:pPr eaLnBrk="1" hangingPunct="1">
              <a:spcBef>
                <a:spcPct val="0"/>
              </a:spcBef>
              <a:buFontTx/>
              <a:buAutoNum type="arabicPeriod"/>
            </a:pPr>
            <a:r>
              <a:rPr lang="en-GB" altLang="en-US" sz="1200"/>
              <a:t>Privatise everything that can be sold to increase economic efficiency</a:t>
            </a:r>
          </a:p>
          <a:p>
            <a:pPr eaLnBrk="1" hangingPunct="1">
              <a:spcBef>
                <a:spcPct val="0"/>
              </a:spcBef>
              <a:buFontTx/>
              <a:buNone/>
            </a:pPr>
            <a:endParaRPr lang="en-GB" altLang="en-US" sz="1200"/>
          </a:p>
          <a:p>
            <a:pPr eaLnBrk="1" hangingPunct="1">
              <a:spcBef>
                <a:spcPct val="0"/>
              </a:spcBef>
              <a:buFontTx/>
              <a:buNone/>
            </a:pPr>
            <a:endParaRPr lang="en-GB" altLang="en-US" sz="1200"/>
          </a:p>
        </p:txBody>
      </p:sp>
      <p:sp>
        <p:nvSpPr>
          <p:cNvPr id="21512" name="TextBox 9">
            <a:hlinkClick r:id="rId2"/>
          </p:cNvPr>
          <p:cNvSpPr txBox="1">
            <a:spLocks noChangeArrowheads="1"/>
          </p:cNvSpPr>
          <p:nvPr/>
        </p:nvSpPr>
        <p:spPr bwMode="auto">
          <a:xfrm>
            <a:off x="2123728" y="6203247"/>
            <a:ext cx="508312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dirty="0"/>
              <a:t>VIDEO – </a:t>
            </a:r>
            <a:r>
              <a:rPr lang="en-US" altLang="en-US" sz="1800" dirty="0" smtClean="0"/>
              <a:t>0930-20:25</a:t>
            </a:r>
          </a:p>
          <a:p>
            <a:pPr algn="ctr" eaLnBrk="1" hangingPunct="1">
              <a:spcBef>
                <a:spcPct val="0"/>
              </a:spcBef>
              <a:buFontTx/>
              <a:buNone/>
            </a:pPr>
            <a:r>
              <a:rPr lang="en-US" altLang="en-US" sz="1800" dirty="0" smtClean="0"/>
              <a:t>Advantages and Disadvantages of the Two Models?</a:t>
            </a:r>
            <a:endParaRPr lang="en-US" altLang="en-US" sz="1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1">
                                            <p:txEl>
                                              <p:pRg st="2" end="2"/>
                                            </p:txEl>
                                          </p:spTgt>
                                        </p:tgtEl>
                                        <p:attrNameLst>
                                          <p:attrName>style.visibility</p:attrName>
                                        </p:attrNameLst>
                                      </p:cBhvr>
                                      <p:to>
                                        <p:strVal val="visible"/>
                                      </p:to>
                                    </p:set>
                                    <p:anim calcmode="lin" valueType="num">
                                      <p:cBhvr additive="base">
                                        <p:cTn id="13"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xEl>
                                              <p:pRg st="4" end="4"/>
                                            </p:txEl>
                                          </p:spTgt>
                                        </p:tgtEl>
                                        <p:attrNameLst>
                                          <p:attrName>style.visibility</p:attrName>
                                        </p:attrNameLst>
                                      </p:cBhvr>
                                      <p:to>
                                        <p:strVal val="visible"/>
                                      </p:to>
                                    </p:set>
                                    <p:anim calcmode="lin" valueType="num">
                                      <p:cBhvr additive="base">
                                        <p:cTn id="19"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1">
                                            <p:txEl>
                                              <p:pRg st="6" end="6"/>
                                            </p:txEl>
                                          </p:spTgt>
                                        </p:tgtEl>
                                        <p:attrNameLst>
                                          <p:attrName>style.visibility</p:attrName>
                                        </p:attrNameLst>
                                      </p:cBhvr>
                                      <p:to>
                                        <p:strVal val="visible"/>
                                      </p:to>
                                    </p:set>
                                    <p:anim calcmode="lin" valueType="num">
                                      <p:cBhvr additive="base">
                                        <p:cTn id="25" dur="500" fill="hold"/>
                                        <p:tgtEl>
                                          <p:spTgt spid="1946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61">
                                            <p:txEl>
                                              <p:pRg st="8" end="8"/>
                                            </p:txEl>
                                          </p:spTgt>
                                        </p:tgtEl>
                                        <p:attrNameLst>
                                          <p:attrName>style.visibility</p:attrName>
                                        </p:attrNameLst>
                                      </p:cBhvr>
                                      <p:to>
                                        <p:strVal val="visible"/>
                                      </p:to>
                                    </p:set>
                                    <p:anim calcmode="lin" valueType="num">
                                      <p:cBhvr additive="base">
                                        <p:cTn id="31" dur="500" fill="hold"/>
                                        <p:tgtEl>
                                          <p:spTgt spid="1946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61">
                                            <p:txEl>
                                              <p:pRg st="10" end="10"/>
                                            </p:txEl>
                                          </p:spTgt>
                                        </p:tgtEl>
                                        <p:attrNameLst>
                                          <p:attrName>style.visibility</p:attrName>
                                        </p:attrNameLst>
                                      </p:cBhvr>
                                      <p:to>
                                        <p:strVal val="visible"/>
                                      </p:to>
                                    </p:set>
                                    <p:anim calcmode="lin" valueType="num">
                                      <p:cBhvr additive="base">
                                        <p:cTn id="37" dur="500" fill="hold"/>
                                        <p:tgtEl>
                                          <p:spTgt spid="1946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461">
                                            <p:txEl>
                                              <p:pRg st="12" end="12"/>
                                            </p:txEl>
                                          </p:spTgt>
                                        </p:tgtEl>
                                        <p:attrNameLst>
                                          <p:attrName>style.visibility</p:attrName>
                                        </p:attrNameLst>
                                      </p:cBhvr>
                                      <p:to>
                                        <p:strVal val="visible"/>
                                      </p:to>
                                    </p:set>
                                    <p:anim calcmode="lin" valueType="num">
                                      <p:cBhvr additive="base">
                                        <p:cTn id="43" dur="500" fill="hold"/>
                                        <p:tgtEl>
                                          <p:spTgt spid="19461">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9461">
                                            <p:txEl>
                                              <p:pRg st="14" end="14"/>
                                            </p:txEl>
                                          </p:spTgt>
                                        </p:tgtEl>
                                        <p:attrNameLst>
                                          <p:attrName>style.visibility</p:attrName>
                                        </p:attrNameLst>
                                      </p:cBhvr>
                                      <p:to>
                                        <p:strVal val="visible"/>
                                      </p:to>
                                    </p:set>
                                    <p:anim calcmode="lin" valueType="num">
                                      <p:cBhvr additive="base">
                                        <p:cTn id="49" dur="500" fill="hold"/>
                                        <p:tgtEl>
                                          <p:spTgt spid="19461">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6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9461">
                                            <p:txEl>
                                              <p:pRg st="15" end="15"/>
                                            </p:txEl>
                                          </p:spTgt>
                                        </p:tgtEl>
                                        <p:attrNameLst>
                                          <p:attrName>style.visibility</p:attrName>
                                        </p:attrNameLst>
                                      </p:cBhvr>
                                      <p:to>
                                        <p:strVal val="visible"/>
                                      </p:to>
                                    </p:set>
                                    <p:anim calcmode="lin" valueType="num">
                                      <p:cBhvr additive="base">
                                        <p:cTn id="55" dur="500" fill="hold"/>
                                        <p:tgtEl>
                                          <p:spTgt spid="19461">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6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461">
                                            <p:txEl>
                                              <p:pRg st="17" end="17"/>
                                            </p:txEl>
                                          </p:spTgt>
                                        </p:tgtEl>
                                        <p:attrNameLst>
                                          <p:attrName>style.visibility</p:attrName>
                                        </p:attrNameLst>
                                      </p:cBhvr>
                                      <p:to>
                                        <p:strVal val="visible"/>
                                      </p:to>
                                    </p:set>
                                    <p:anim calcmode="lin" valueType="num">
                                      <p:cBhvr additive="base">
                                        <p:cTn id="61" dur="500" fill="hold"/>
                                        <p:tgtEl>
                                          <p:spTgt spid="19461">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61">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463">
                                            <p:txEl>
                                              <p:pRg st="0" end="0"/>
                                            </p:txEl>
                                          </p:spTgt>
                                        </p:tgtEl>
                                        <p:attrNameLst>
                                          <p:attrName>style.visibility</p:attrName>
                                        </p:attrNameLst>
                                      </p:cBhvr>
                                      <p:to>
                                        <p:strVal val="visible"/>
                                      </p:to>
                                    </p:set>
                                    <p:anim calcmode="lin" valueType="num">
                                      <p:cBhvr additive="base">
                                        <p:cTn id="67" dur="500" fill="hold"/>
                                        <p:tgtEl>
                                          <p:spTgt spid="1946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4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9463">
                                            <p:txEl>
                                              <p:pRg st="2" end="2"/>
                                            </p:txEl>
                                          </p:spTgt>
                                        </p:tgtEl>
                                        <p:attrNameLst>
                                          <p:attrName>style.visibility</p:attrName>
                                        </p:attrNameLst>
                                      </p:cBhvr>
                                      <p:to>
                                        <p:strVal val="visible"/>
                                      </p:to>
                                    </p:set>
                                    <p:anim calcmode="lin" valueType="num">
                                      <p:cBhvr additive="base">
                                        <p:cTn id="73" dur="500" fill="hold"/>
                                        <p:tgtEl>
                                          <p:spTgt spid="1946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4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9463">
                                            <p:txEl>
                                              <p:pRg st="4" end="4"/>
                                            </p:txEl>
                                          </p:spTgt>
                                        </p:tgtEl>
                                        <p:attrNameLst>
                                          <p:attrName>style.visibility</p:attrName>
                                        </p:attrNameLst>
                                      </p:cBhvr>
                                      <p:to>
                                        <p:strVal val="visible"/>
                                      </p:to>
                                    </p:set>
                                    <p:anim calcmode="lin" valueType="num">
                                      <p:cBhvr additive="base">
                                        <p:cTn id="79" dur="500" fill="hold"/>
                                        <p:tgtEl>
                                          <p:spTgt spid="1946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4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9463">
                                            <p:txEl>
                                              <p:pRg st="6" end="6"/>
                                            </p:txEl>
                                          </p:spTgt>
                                        </p:tgtEl>
                                        <p:attrNameLst>
                                          <p:attrName>style.visibility</p:attrName>
                                        </p:attrNameLst>
                                      </p:cBhvr>
                                      <p:to>
                                        <p:strVal val="visible"/>
                                      </p:to>
                                    </p:set>
                                    <p:anim calcmode="lin" valueType="num">
                                      <p:cBhvr additive="base">
                                        <p:cTn id="85" dur="500" fill="hold"/>
                                        <p:tgtEl>
                                          <p:spTgt spid="1946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4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9463">
                                            <p:txEl>
                                              <p:pRg st="8" end="8"/>
                                            </p:txEl>
                                          </p:spTgt>
                                        </p:tgtEl>
                                        <p:attrNameLst>
                                          <p:attrName>style.visibility</p:attrName>
                                        </p:attrNameLst>
                                      </p:cBhvr>
                                      <p:to>
                                        <p:strVal val="visible"/>
                                      </p:to>
                                    </p:set>
                                    <p:anim calcmode="lin" valueType="num">
                                      <p:cBhvr additive="base">
                                        <p:cTn id="91" dur="500" fill="hold"/>
                                        <p:tgtEl>
                                          <p:spTgt spid="1946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4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9463">
                                            <p:txEl>
                                              <p:pRg st="10" end="10"/>
                                            </p:txEl>
                                          </p:spTgt>
                                        </p:tgtEl>
                                        <p:attrNameLst>
                                          <p:attrName>style.visibility</p:attrName>
                                        </p:attrNameLst>
                                      </p:cBhvr>
                                      <p:to>
                                        <p:strVal val="visible"/>
                                      </p:to>
                                    </p:set>
                                    <p:anim calcmode="lin" valueType="num">
                                      <p:cBhvr additive="base">
                                        <p:cTn id="97" dur="500" fill="hold"/>
                                        <p:tgtEl>
                                          <p:spTgt spid="19463">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94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9463">
                                            <p:txEl>
                                              <p:pRg st="12" end="12"/>
                                            </p:txEl>
                                          </p:spTgt>
                                        </p:tgtEl>
                                        <p:attrNameLst>
                                          <p:attrName>style.visibility</p:attrName>
                                        </p:attrNameLst>
                                      </p:cBhvr>
                                      <p:to>
                                        <p:strVal val="visible"/>
                                      </p:to>
                                    </p:set>
                                    <p:anim calcmode="lin" valueType="num">
                                      <p:cBhvr additive="base">
                                        <p:cTn id="103" dur="500" fill="hold"/>
                                        <p:tgtEl>
                                          <p:spTgt spid="19463">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4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19463">
                                            <p:txEl>
                                              <p:pRg st="14" end="14"/>
                                            </p:txEl>
                                          </p:spTgt>
                                        </p:tgtEl>
                                        <p:attrNameLst>
                                          <p:attrName>style.visibility</p:attrName>
                                        </p:attrNameLst>
                                      </p:cBhvr>
                                      <p:to>
                                        <p:strVal val="visible"/>
                                      </p:to>
                                    </p:set>
                                    <p:anim calcmode="lin" valueType="num">
                                      <p:cBhvr additive="base">
                                        <p:cTn id="109" dur="500" fill="hold"/>
                                        <p:tgtEl>
                                          <p:spTgt spid="19463">
                                            <p:txEl>
                                              <p:pRg st="14" end="1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946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19463">
                                            <p:txEl>
                                              <p:pRg st="16" end="16"/>
                                            </p:txEl>
                                          </p:spTgt>
                                        </p:tgtEl>
                                        <p:attrNameLst>
                                          <p:attrName>style.visibility</p:attrName>
                                        </p:attrNameLst>
                                      </p:cBhvr>
                                      <p:to>
                                        <p:strVal val="visible"/>
                                      </p:to>
                                    </p:set>
                                    <p:anim calcmode="lin" valueType="num">
                                      <p:cBhvr additive="base">
                                        <p:cTn id="115" dur="500" fill="hold"/>
                                        <p:tgtEl>
                                          <p:spTgt spid="19463">
                                            <p:txEl>
                                              <p:pRg st="16" end="1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946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41588" y="15875"/>
            <a:ext cx="4059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800"/>
              <a:t>Problems with the models</a:t>
            </a:r>
          </a:p>
        </p:txBody>
      </p:sp>
      <p:sp>
        <p:nvSpPr>
          <p:cNvPr id="23555" name="Text Box 3"/>
          <p:cNvSpPr txBox="1">
            <a:spLocks noChangeArrowheads="1"/>
          </p:cNvSpPr>
          <p:nvPr/>
        </p:nvSpPr>
        <p:spPr bwMode="auto">
          <a:xfrm>
            <a:off x="755650" y="765175"/>
            <a:ext cx="295275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000"/>
              <a:t>EUROPEAN SOCIAL MODEL</a:t>
            </a:r>
          </a:p>
        </p:txBody>
      </p:sp>
      <p:sp>
        <p:nvSpPr>
          <p:cNvPr id="23556" name="Text Box 4"/>
          <p:cNvSpPr txBox="1">
            <a:spLocks noChangeArrowheads="1"/>
          </p:cNvSpPr>
          <p:nvPr/>
        </p:nvSpPr>
        <p:spPr bwMode="auto">
          <a:xfrm>
            <a:off x="5364163" y="765175"/>
            <a:ext cx="29527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000"/>
              <a:t>ANGLO-SAXON MODEL</a:t>
            </a:r>
          </a:p>
        </p:txBody>
      </p:sp>
      <p:sp>
        <p:nvSpPr>
          <p:cNvPr id="18437" name="Rectangle 5"/>
          <p:cNvSpPr>
            <a:spLocks noChangeArrowheads="1"/>
          </p:cNvSpPr>
          <p:nvPr/>
        </p:nvSpPr>
        <p:spPr bwMode="auto">
          <a:xfrm>
            <a:off x="179388" y="1557338"/>
            <a:ext cx="4176712"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pPr>
            <a:r>
              <a:rPr lang="en-GB" altLang="en-US" sz="1800"/>
              <a:t>10% unemployment in France and Germany – firms do not hire unless they are able to fire when economic circumstances change - in a recession</a:t>
            </a:r>
          </a:p>
          <a:p>
            <a:pPr eaLnBrk="1" hangingPunct="1">
              <a:spcBef>
                <a:spcPct val="0"/>
              </a:spcBef>
            </a:pPr>
            <a:endParaRPr lang="en-GB" altLang="en-US" sz="1800"/>
          </a:p>
          <a:p>
            <a:pPr eaLnBrk="1" hangingPunct="1">
              <a:spcBef>
                <a:spcPct val="0"/>
              </a:spcBef>
            </a:pPr>
            <a:r>
              <a:rPr lang="en-GB" altLang="en-US" sz="1800"/>
              <a:t>Rates of economic growth too low to reduce unemployment</a:t>
            </a:r>
          </a:p>
          <a:p>
            <a:pPr eaLnBrk="1" hangingPunct="1">
              <a:spcBef>
                <a:spcPct val="0"/>
              </a:spcBef>
            </a:pPr>
            <a:endParaRPr lang="en-GB" altLang="en-US" sz="1800"/>
          </a:p>
          <a:p>
            <a:pPr eaLnBrk="1" hangingPunct="1">
              <a:spcBef>
                <a:spcPct val="0"/>
              </a:spcBef>
            </a:pPr>
            <a:r>
              <a:rPr lang="en-GB" altLang="en-US" sz="1800"/>
              <a:t>Problems of firms being uncompetitive due to high corporate taxation </a:t>
            </a:r>
          </a:p>
          <a:p>
            <a:pPr eaLnBrk="1" hangingPunct="1">
              <a:spcBef>
                <a:spcPct val="0"/>
              </a:spcBef>
            </a:pPr>
            <a:endParaRPr lang="en-GB" altLang="en-US" sz="1800"/>
          </a:p>
          <a:p>
            <a:pPr eaLnBrk="1" hangingPunct="1">
              <a:spcBef>
                <a:spcPct val="0"/>
              </a:spcBef>
            </a:pPr>
            <a:r>
              <a:rPr lang="en-GB" altLang="en-US" sz="1800"/>
              <a:t>Ageing of the population will mean that pensions/ welfare state support will have to be reduced or taxes will need to increase</a:t>
            </a:r>
          </a:p>
          <a:p>
            <a:pPr eaLnBrk="1" hangingPunct="1">
              <a:spcBef>
                <a:spcPct val="0"/>
              </a:spcBef>
            </a:pPr>
            <a:endParaRPr lang="en-GB" altLang="en-US" sz="800"/>
          </a:p>
        </p:txBody>
      </p:sp>
      <p:sp>
        <p:nvSpPr>
          <p:cNvPr id="23558" name="Line 6"/>
          <p:cNvSpPr>
            <a:spLocks noChangeShapeType="1"/>
          </p:cNvSpPr>
          <p:nvPr/>
        </p:nvSpPr>
        <p:spPr bwMode="auto">
          <a:xfrm>
            <a:off x="4572000" y="765175"/>
            <a:ext cx="0" cy="6092825"/>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39" name="Rectangle 7"/>
          <p:cNvSpPr>
            <a:spLocks noChangeArrowheads="1"/>
          </p:cNvSpPr>
          <p:nvPr/>
        </p:nvSpPr>
        <p:spPr bwMode="auto">
          <a:xfrm>
            <a:off x="4787900" y="1844675"/>
            <a:ext cx="4176713" cy="394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tabLst>
                <a:tab pos="628650" algn="l"/>
              </a:tabLst>
              <a:defRPr sz="3200">
                <a:solidFill>
                  <a:schemeClr val="tx1"/>
                </a:solidFill>
                <a:latin typeface="Calibri" pitchFamily="34" charset="0"/>
                <a:ea typeface="MS PGothic" pitchFamily="34" charset="-128"/>
              </a:defRPr>
            </a:lvl1pPr>
            <a:lvl2pPr marL="742950" indent="-285750" eaLnBrk="0" hangingPunct="0">
              <a:spcBef>
                <a:spcPct val="20000"/>
              </a:spcBef>
              <a:buChar char="–"/>
              <a:tabLst>
                <a:tab pos="628650" algn="l"/>
              </a:tabLst>
              <a:defRPr sz="2800">
                <a:solidFill>
                  <a:schemeClr val="tx1"/>
                </a:solidFill>
                <a:latin typeface="Calibri" pitchFamily="34" charset="0"/>
                <a:ea typeface="MS PGothic" pitchFamily="34" charset="-128"/>
              </a:defRPr>
            </a:lvl2pPr>
            <a:lvl3pPr marL="1143000" indent="-228600" eaLnBrk="0" hangingPunct="0">
              <a:spcBef>
                <a:spcPct val="20000"/>
              </a:spcBef>
              <a:buChar char="•"/>
              <a:tabLst>
                <a:tab pos="628650" algn="l"/>
              </a:tabLst>
              <a:defRPr sz="2400">
                <a:solidFill>
                  <a:schemeClr val="tx1"/>
                </a:solidFill>
                <a:latin typeface="Calibri" pitchFamily="34" charset="0"/>
                <a:ea typeface="MS PGothic" pitchFamily="34" charset="-128"/>
              </a:defRPr>
            </a:lvl3pPr>
            <a:lvl4pPr marL="1600200" indent="-228600" eaLnBrk="0" hangingPunct="0">
              <a:spcBef>
                <a:spcPct val="20000"/>
              </a:spcBef>
              <a:buChar char="–"/>
              <a:tabLst>
                <a:tab pos="628650" algn="l"/>
              </a:tabLst>
              <a:defRPr sz="2000">
                <a:solidFill>
                  <a:schemeClr val="tx1"/>
                </a:solidFill>
                <a:latin typeface="Calibri" pitchFamily="34" charset="0"/>
                <a:ea typeface="MS PGothic" pitchFamily="34" charset="-128"/>
              </a:defRPr>
            </a:lvl4pPr>
            <a:lvl5pPr marL="2057400" indent="-228600" eaLnBrk="0" hangingPunct="0">
              <a:spcBef>
                <a:spcPct val="20000"/>
              </a:spcBef>
              <a:buChar char="»"/>
              <a:tabLst>
                <a:tab pos="628650" algn="l"/>
              </a:tabLst>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tabLst>
                <a:tab pos="628650" algn="l"/>
              </a:tabLst>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tabLst>
                <a:tab pos="628650" algn="l"/>
              </a:tabLst>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tabLst>
                <a:tab pos="628650" algn="l"/>
              </a:tabLst>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tabLst>
                <a:tab pos="628650" algn="l"/>
              </a:tabLst>
              <a:defRPr sz="2000">
                <a:solidFill>
                  <a:schemeClr val="tx1"/>
                </a:solidFill>
                <a:latin typeface="Calibri" pitchFamily="34" charset="0"/>
                <a:ea typeface="MS PGothic" pitchFamily="34" charset="-128"/>
              </a:defRPr>
            </a:lvl9pPr>
          </a:lstStyle>
          <a:p>
            <a:pPr eaLnBrk="1" hangingPunct="1">
              <a:spcBef>
                <a:spcPct val="0"/>
              </a:spcBef>
            </a:pPr>
            <a:r>
              <a:rPr lang="en-GB" altLang="en-US" sz="1800"/>
              <a:t>Increasing gap between rich and poor in US and UK</a:t>
            </a:r>
          </a:p>
          <a:p>
            <a:pPr eaLnBrk="1" hangingPunct="1">
              <a:spcBef>
                <a:spcPct val="0"/>
              </a:spcBef>
            </a:pPr>
            <a:endParaRPr lang="en-GB" altLang="en-US" sz="1800"/>
          </a:p>
          <a:p>
            <a:pPr eaLnBrk="1" hangingPunct="1">
              <a:spcBef>
                <a:spcPct val="0"/>
              </a:spcBef>
            </a:pPr>
            <a:r>
              <a:rPr lang="en-GB" altLang="en-US" sz="1800"/>
              <a:t>Workers forced to be flexible – will have a poor standard of living if work is avoided</a:t>
            </a:r>
          </a:p>
          <a:p>
            <a:pPr eaLnBrk="1" hangingPunct="1">
              <a:spcBef>
                <a:spcPct val="0"/>
              </a:spcBef>
            </a:pPr>
            <a:endParaRPr lang="en-GB" altLang="en-US" sz="1800"/>
          </a:p>
          <a:p>
            <a:pPr eaLnBrk="1" hangingPunct="1">
              <a:spcBef>
                <a:spcPct val="0"/>
              </a:spcBef>
            </a:pPr>
            <a:r>
              <a:rPr lang="en-GB" altLang="en-US" sz="1800"/>
              <a:t>Increasing hours of work and stress levels</a:t>
            </a:r>
          </a:p>
          <a:p>
            <a:pPr eaLnBrk="1" hangingPunct="1">
              <a:spcBef>
                <a:spcPct val="0"/>
              </a:spcBef>
            </a:pPr>
            <a:endParaRPr lang="en-GB" altLang="en-US" sz="1800"/>
          </a:p>
          <a:p>
            <a:pPr eaLnBrk="1" hangingPunct="1">
              <a:spcBef>
                <a:spcPct val="0"/>
              </a:spcBef>
            </a:pPr>
            <a:r>
              <a:rPr lang="en-GB" altLang="en-US" sz="1800"/>
              <a:t>Quality of work may be low?  You may only be working 15 hours a week part-time but need to work 40.  You would not be classed as unemployed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7">
                                            <p:txEl>
                                              <p:pRg st="2" end="2"/>
                                            </p:txEl>
                                          </p:spTgt>
                                        </p:tgtEl>
                                        <p:attrNameLst>
                                          <p:attrName>style.visibility</p:attrName>
                                        </p:attrNameLst>
                                      </p:cBhvr>
                                      <p:to>
                                        <p:strVal val="visible"/>
                                      </p:to>
                                    </p:set>
                                    <p:anim calcmode="lin" valueType="num">
                                      <p:cBhvr additive="base">
                                        <p:cTn id="13"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7">
                                            <p:txEl>
                                              <p:pRg st="4" end="4"/>
                                            </p:txEl>
                                          </p:spTgt>
                                        </p:tgtEl>
                                        <p:attrNameLst>
                                          <p:attrName>style.visibility</p:attrName>
                                        </p:attrNameLst>
                                      </p:cBhvr>
                                      <p:to>
                                        <p:strVal val="visible"/>
                                      </p:to>
                                    </p:set>
                                    <p:anim calcmode="lin" valueType="num">
                                      <p:cBhvr additive="base">
                                        <p:cTn id="19" dur="5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7">
                                            <p:txEl>
                                              <p:pRg st="6" end="6"/>
                                            </p:txEl>
                                          </p:spTgt>
                                        </p:tgtEl>
                                        <p:attrNameLst>
                                          <p:attrName>style.visibility</p:attrName>
                                        </p:attrNameLst>
                                      </p:cBhvr>
                                      <p:to>
                                        <p:strVal val="visible"/>
                                      </p:to>
                                    </p:set>
                                    <p:anim calcmode="lin" valueType="num">
                                      <p:cBhvr additive="base">
                                        <p:cTn id="25" dur="500" fill="hold"/>
                                        <p:tgtEl>
                                          <p:spTgt spid="1843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9">
                                            <p:txEl>
                                              <p:pRg st="0" end="0"/>
                                            </p:txEl>
                                          </p:spTgt>
                                        </p:tgtEl>
                                        <p:attrNameLst>
                                          <p:attrName>style.visibility</p:attrName>
                                        </p:attrNameLst>
                                      </p:cBhvr>
                                      <p:to>
                                        <p:strVal val="visible"/>
                                      </p:to>
                                    </p:set>
                                    <p:anim calcmode="lin" valueType="num">
                                      <p:cBhvr additive="base">
                                        <p:cTn id="31" dur="500" fill="hold"/>
                                        <p:tgtEl>
                                          <p:spTgt spid="184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9">
                                            <p:txEl>
                                              <p:pRg st="2" end="2"/>
                                            </p:txEl>
                                          </p:spTgt>
                                        </p:tgtEl>
                                        <p:attrNameLst>
                                          <p:attrName>style.visibility</p:attrName>
                                        </p:attrNameLst>
                                      </p:cBhvr>
                                      <p:to>
                                        <p:strVal val="visible"/>
                                      </p:to>
                                    </p:set>
                                    <p:anim calcmode="lin" valueType="num">
                                      <p:cBhvr additive="base">
                                        <p:cTn id="37" dur="500" fill="hold"/>
                                        <p:tgtEl>
                                          <p:spTgt spid="1843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439">
                                            <p:txEl>
                                              <p:pRg st="4" end="4"/>
                                            </p:txEl>
                                          </p:spTgt>
                                        </p:tgtEl>
                                        <p:attrNameLst>
                                          <p:attrName>style.visibility</p:attrName>
                                        </p:attrNameLst>
                                      </p:cBhvr>
                                      <p:to>
                                        <p:strVal val="visible"/>
                                      </p:to>
                                    </p:set>
                                    <p:anim calcmode="lin" valueType="num">
                                      <p:cBhvr additive="base">
                                        <p:cTn id="43" dur="500" fill="hold"/>
                                        <p:tgtEl>
                                          <p:spTgt spid="1843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439">
                                            <p:txEl>
                                              <p:pRg st="6" end="6"/>
                                            </p:txEl>
                                          </p:spTgt>
                                        </p:tgtEl>
                                        <p:attrNameLst>
                                          <p:attrName>style.visibility</p:attrName>
                                        </p:attrNameLst>
                                      </p:cBhvr>
                                      <p:to>
                                        <p:strVal val="visible"/>
                                      </p:to>
                                    </p:set>
                                    <p:anim calcmode="lin" valueType="num">
                                      <p:cBhvr additive="base">
                                        <p:cTn id="49" dur="500" fill="hold"/>
                                        <p:tgtEl>
                                          <p:spTgt spid="1843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lstStyle/>
          <a:p>
            <a:r>
              <a:rPr lang="en-GB" sz="1400" b="1" u="sng" baseline="-25000" dirty="0"/>
              <a:t>­</a:t>
            </a:r>
            <a:r>
              <a:rPr lang="en-GB" sz="1400" b="1" u="sng" dirty="0"/>
              <a:t>Discuss the view that as an economy approaches full employment, inflation will inevitably accelerate (25 marks)</a:t>
            </a:r>
            <a:endParaRPr lang="en-GB" sz="1400" u="sng" dirty="0"/>
          </a:p>
        </p:txBody>
      </p:sp>
      <p:graphicFrame>
        <p:nvGraphicFramePr>
          <p:cNvPr id="5" name="Content Placeholder 4"/>
          <p:cNvGraphicFramePr>
            <a:graphicFrameLocks noGrp="1"/>
          </p:cNvGraphicFramePr>
          <p:nvPr>
            <p:ph idx="1"/>
            <p:extLst/>
          </p:nvPr>
        </p:nvGraphicFramePr>
        <p:xfrm>
          <a:off x="111597" y="1599929"/>
          <a:ext cx="8928991" cy="5158250"/>
        </p:xfrm>
        <a:graphic>
          <a:graphicData uri="http://schemas.openxmlformats.org/drawingml/2006/table">
            <a:tbl>
              <a:tblPr firstRow="1" firstCol="1" lastRow="1" lastCol="1" bandRow="1" bandCol="1">
                <a:tableStyleId>{17292A2E-F333-43FB-9621-5CBBE7FDCDCB}</a:tableStyleId>
              </a:tblPr>
              <a:tblGrid>
                <a:gridCol w="499963"/>
                <a:gridCol w="288032"/>
                <a:gridCol w="5184576"/>
                <a:gridCol w="2956420"/>
              </a:tblGrid>
              <a:tr h="168645">
                <a:tc>
                  <a:txBody>
                    <a:bodyPr/>
                    <a:lstStyle/>
                    <a:p>
                      <a:pPr algn="ctr">
                        <a:spcAft>
                          <a:spcPts val="0"/>
                        </a:spcAft>
                      </a:pPr>
                      <a:r>
                        <a:rPr lang="en-GB" sz="1000" dirty="0" smtClean="0">
                          <a:effectLst/>
                        </a:rPr>
                        <a:t>PTS</a:t>
                      </a:r>
                      <a:endParaRPr lang="en-GB" sz="1000" dirty="0">
                        <a:effectLst/>
                        <a:latin typeface="Calibri"/>
                        <a:ea typeface="Times New Roman"/>
                        <a:cs typeface="Times New Roman"/>
                      </a:endParaRPr>
                    </a:p>
                  </a:txBody>
                  <a:tcPr marL="58109" marR="58109" marT="0" marB="0">
                    <a:lnB w="12700" cap="flat" cmpd="sng" algn="ctr">
                      <a:solidFill>
                        <a:schemeClr val="tx1"/>
                      </a:solidFill>
                      <a:prstDash val="solid"/>
                      <a:round/>
                      <a:headEnd type="none" w="med" len="med"/>
                      <a:tailEnd type="none" w="med" len="med"/>
                    </a:lnB>
                  </a:tcPr>
                </a:tc>
                <a:tc>
                  <a:txBody>
                    <a:bodyPr/>
                    <a:lstStyle/>
                    <a:p>
                      <a:pPr algn="ctr">
                        <a:spcAft>
                          <a:spcPts val="0"/>
                        </a:spcAft>
                      </a:pPr>
                      <a:endParaRPr lang="en-GB" sz="1000" dirty="0">
                        <a:effectLst/>
                        <a:latin typeface="Calibri"/>
                        <a:ea typeface="Times New Roman"/>
                        <a:cs typeface="Times New Roman"/>
                      </a:endParaRPr>
                    </a:p>
                  </a:txBody>
                  <a:tcPr marL="58109" marR="58109" marT="0" marB="0"/>
                </a:tc>
                <a:tc>
                  <a:txBody>
                    <a:bodyPr/>
                    <a:lstStyle/>
                    <a:p>
                      <a:pPr algn="ctr">
                        <a:spcAft>
                          <a:spcPts val="0"/>
                        </a:spcAft>
                      </a:pPr>
                      <a:r>
                        <a:rPr lang="en-GB" sz="1000" dirty="0">
                          <a:effectLst/>
                        </a:rPr>
                        <a:t>Economic Analysis</a:t>
                      </a:r>
                      <a:endParaRPr lang="en-GB" sz="1000" dirty="0">
                        <a:effectLst/>
                        <a:latin typeface="Calibri"/>
                        <a:ea typeface="Times New Roman"/>
                        <a:cs typeface="Times New Roman"/>
                      </a:endParaRPr>
                    </a:p>
                  </a:txBody>
                  <a:tcPr marL="58109" marR="58109" marT="0" marB="0"/>
                </a:tc>
                <a:tc>
                  <a:txBody>
                    <a:bodyPr/>
                    <a:lstStyle/>
                    <a:p>
                      <a:pPr algn="ctr">
                        <a:spcAft>
                          <a:spcPts val="0"/>
                        </a:spcAft>
                      </a:pPr>
                      <a:r>
                        <a:rPr lang="en-GB" sz="1000" dirty="0">
                          <a:effectLst/>
                        </a:rPr>
                        <a:t>Real Life Examples</a:t>
                      </a:r>
                      <a:endParaRPr lang="en-GB" sz="1000" dirty="0">
                        <a:effectLst/>
                        <a:latin typeface="Calibri"/>
                        <a:ea typeface="Times New Roman"/>
                        <a:cs typeface="Times New Roman"/>
                      </a:endParaRPr>
                    </a:p>
                  </a:txBody>
                  <a:tcPr marL="58109" marR="58109" marT="0" marB="0"/>
                </a:tc>
              </a:tr>
              <a:tr h="1138535">
                <a:tc rowSpan="2">
                  <a:txBody>
                    <a:bodyPr/>
                    <a:lstStyle/>
                    <a:p>
                      <a:pPr>
                        <a:spcAft>
                          <a:spcPts val="0"/>
                        </a:spcAft>
                      </a:pPr>
                      <a:r>
                        <a:rPr lang="en-GB" sz="1000" dirty="0">
                          <a:effectLst/>
                        </a:rPr>
                        <a:t>As an economy approaches full employment </a:t>
                      </a:r>
                      <a:r>
                        <a:rPr lang="en-GB" sz="1000" dirty="0" smtClean="0">
                          <a:effectLst/>
                        </a:rPr>
                        <a:t>(0%) </a:t>
                      </a:r>
                      <a:r>
                        <a:rPr lang="en-GB" sz="1000" dirty="0">
                          <a:effectLst/>
                        </a:rPr>
                        <a:t>then inflation will inevitably increase</a:t>
                      </a:r>
                      <a:endParaRPr lang="en-GB" sz="1000" dirty="0">
                        <a:effectLst/>
                        <a:latin typeface="Calibri"/>
                        <a:ea typeface="Times New Roman"/>
                        <a:cs typeface="Times New Roman"/>
                      </a:endParaRPr>
                    </a:p>
                  </a:txBody>
                  <a:tcPr marL="58109" marR="581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800" dirty="0" smtClean="0">
                          <a:effectLst/>
                        </a:rPr>
                        <a:t>Support</a:t>
                      </a:r>
                      <a:endParaRPr lang="en-GB" sz="800" dirty="0">
                        <a:effectLst/>
                      </a:endParaRPr>
                    </a:p>
                  </a:txBody>
                  <a:tcPr marL="58109" marR="58109"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effectLst/>
                        </a:rPr>
                        <a:t>Full employment is defined as 0% and there is a trade off between unemployment and inflation.</a:t>
                      </a:r>
                      <a:endParaRPr lang="en-GB" sz="1000" dirty="0" smtClean="0">
                        <a:effectLst/>
                        <a:latin typeface="+mn-lt"/>
                        <a:ea typeface="Times New Roman"/>
                        <a:cs typeface="Times New Roman"/>
                      </a:endParaRPr>
                    </a:p>
                    <a:p>
                      <a:pPr marL="171450" indent="-171450">
                        <a:spcAft>
                          <a:spcPts val="0"/>
                        </a:spcAft>
                        <a:buFont typeface="Arial" panose="020B0604020202020204" pitchFamily="34" charset="0"/>
                        <a:buChar char="•"/>
                      </a:pPr>
                      <a:r>
                        <a:rPr lang="en-GB" sz="1000" dirty="0" smtClean="0">
                          <a:effectLst/>
                        </a:rPr>
                        <a:t>Short </a:t>
                      </a:r>
                      <a:r>
                        <a:rPr lang="en-GB" sz="1000" dirty="0">
                          <a:effectLst/>
                        </a:rPr>
                        <a:t>run Philips curve </a:t>
                      </a:r>
                      <a:r>
                        <a:rPr lang="en-GB" sz="1000" dirty="0" smtClean="0">
                          <a:effectLst/>
                        </a:rPr>
                        <a:t>analysis ONLY, </a:t>
                      </a:r>
                      <a:r>
                        <a:rPr lang="en-GB" sz="1000" dirty="0">
                          <a:effectLst/>
                        </a:rPr>
                        <a:t>explaining why as unemployment falls, inflation starts to rise – demand </a:t>
                      </a:r>
                      <a:r>
                        <a:rPr lang="en-GB" sz="1000" dirty="0" smtClean="0">
                          <a:effectLst/>
                        </a:rPr>
                        <a:t>pull inflation.  </a:t>
                      </a:r>
                    </a:p>
                    <a:p>
                      <a:pPr marL="171450" indent="-171450">
                        <a:spcAft>
                          <a:spcPts val="0"/>
                        </a:spcAft>
                        <a:buFont typeface="Arial" panose="020B0604020202020204" pitchFamily="34" charset="0"/>
                        <a:buChar char="•"/>
                      </a:pPr>
                      <a:r>
                        <a:rPr lang="en-GB" sz="1000" dirty="0" smtClean="0">
                          <a:effectLst/>
                        </a:rPr>
                        <a:t>AD/AS Analysis can be used</a:t>
                      </a:r>
                      <a:r>
                        <a:rPr lang="en-GB" sz="1000" baseline="0" dirty="0" smtClean="0">
                          <a:effectLst/>
                        </a:rPr>
                        <a:t> here as well/instead of…perhaps approaching the LRAS?</a:t>
                      </a:r>
                      <a:endParaRPr lang="en-GB" sz="1000" dirty="0">
                        <a:effectLst/>
                        <a:latin typeface="Calibri"/>
                        <a:ea typeface="Times New Roman"/>
                        <a:cs typeface="Times New Roman"/>
                      </a:endParaRPr>
                    </a:p>
                  </a:txBody>
                  <a:tcPr marL="58109" marR="58109" marT="0" marB="0">
                    <a:lnB w="12700" cap="flat" cmpd="sng" algn="ctr">
                      <a:solidFill>
                        <a:schemeClr val="tx1"/>
                      </a:solidFill>
                      <a:prstDash val="solid"/>
                      <a:round/>
                      <a:headEnd type="none" w="med" len="med"/>
                      <a:tailEnd type="none" w="med" len="med"/>
                    </a:lnB>
                  </a:tcPr>
                </a:tc>
                <a:tc>
                  <a:txBody>
                    <a:bodyPr/>
                    <a:lstStyle/>
                    <a:p>
                      <a:pPr marL="171450" indent="-171450">
                        <a:spcAft>
                          <a:spcPts val="0"/>
                        </a:spcAft>
                        <a:buFont typeface="Arial" panose="020B0604020202020204" pitchFamily="34" charset="0"/>
                        <a:buChar char="•"/>
                      </a:pPr>
                      <a:r>
                        <a:rPr lang="en-GB" sz="1000" dirty="0">
                          <a:effectLst/>
                        </a:rPr>
                        <a:t>1970’s – Barber boom and attempt to lower unemployment and approach full employment led to significant inflation in the mid-70’s (25</a:t>
                      </a:r>
                      <a:r>
                        <a:rPr lang="en-GB" sz="1000" dirty="0" smtClean="0">
                          <a:effectLst/>
                        </a:rPr>
                        <a:t>%)</a:t>
                      </a:r>
                    </a:p>
                    <a:p>
                      <a:pPr marL="171450" indent="-171450">
                        <a:spcAft>
                          <a:spcPts val="0"/>
                        </a:spcAft>
                        <a:buFont typeface="Arial" panose="020B0604020202020204" pitchFamily="34" charset="0"/>
                        <a:buChar char="•"/>
                      </a:pPr>
                      <a:r>
                        <a:rPr lang="en-GB" sz="1000" dirty="0" smtClean="0">
                          <a:effectLst/>
                          <a:latin typeface="Calibri"/>
                          <a:ea typeface="Times New Roman"/>
                          <a:cs typeface="Times New Roman"/>
                        </a:rPr>
                        <a:t>1980’s - Lawson Boom</a:t>
                      </a:r>
                      <a:r>
                        <a:rPr lang="en-GB" sz="1000" baseline="0" dirty="0" smtClean="0">
                          <a:effectLst/>
                          <a:latin typeface="Calibri"/>
                          <a:ea typeface="Times New Roman"/>
                          <a:cs typeface="Times New Roman"/>
                        </a:rPr>
                        <a:t> - similar fall in unemployment leads to sharp rises of inflation</a:t>
                      </a:r>
                      <a:endParaRPr lang="en-GB" sz="1000" dirty="0">
                        <a:effectLst/>
                        <a:latin typeface="Calibri"/>
                        <a:ea typeface="Times New Roman"/>
                        <a:cs typeface="Times New Roman"/>
                      </a:endParaRPr>
                    </a:p>
                  </a:txBody>
                  <a:tcPr marL="58109" marR="58109" marT="0" marB="0">
                    <a:lnB w="12700" cap="flat" cmpd="sng" algn="ctr">
                      <a:solidFill>
                        <a:schemeClr val="tx1"/>
                      </a:solidFill>
                      <a:prstDash val="solid"/>
                      <a:round/>
                      <a:headEnd type="none" w="med" len="med"/>
                      <a:tailEnd type="none" w="med" len="med"/>
                    </a:lnB>
                  </a:tcPr>
                </a:tc>
              </a:tr>
              <a:tr h="1593321">
                <a:tc vMerge="1">
                  <a:txBody>
                    <a:bodyPr/>
                    <a:lstStyle/>
                    <a:p>
                      <a:endParaRPr lang="en-GB"/>
                    </a:p>
                  </a:txBody>
                  <a:tcPr/>
                </a:tc>
                <a:tc>
                  <a:txBody>
                    <a:bodyPr/>
                    <a:lstStyle/>
                    <a:p>
                      <a:pPr algn="ctr">
                        <a:spcAft>
                          <a:spcPts val="0"/>
                        </a:spcAft>
                      </a:pPr>
                      <a:r>
                        <a:rPr lang="en-GB" sz="800" dirty="0" smtClean="0">
                          <a:effectLst/>
                        </a:rPr>
                        <a:t>Evaluate</a:t>
                      </a:r>
                      <a:endParaRPr lang="en-GB" sz="800" dirty="0">
                        <a:effectLst/>
                      </a:endParaRPr>
                    </a:p>
                  </a:txBody>
                  <a:tcPr marL="58109" marR="581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effectLst/>
                        </a:rPr>
                        <a:t>This relationship</a:t>
                      </a:r>
                      <a:r>
                        <a:rPr lang="en-GB" sz="1000" baseline="0" dirty="0" smtClean="0">
                          <a:effectLst/>
                        </a:rPr>
                        <a:t> is m</a:t>
                      </a:r>
                      <a:r>
                        <a:rPr lang="en-GB" sz="1000" dirty="0" smtClean="0">
                          <a:effectLst/>
                        </a:rPr>
                        <a:t>aybe not inevitable because of the death of inflation.</a:t>
                      </a:r>
                      <a:r>
                        <a:rPr lang="en-GB" sz="1000" baseline="0" dirty="0" smtClean="0">
                          <a:effectLst/>
                          <a:latin typeface="+mn-lt"/>
                          <a:cs typeface="Times New Roman"/>
                        </a:rPr>
                        <a:t>  </a:t>
                      </a:r>
                      <a:r>
                        <a:rPr lang="en-GB" sz="1000" dirty="0" smtClean="0">
                          <a:effectLst/>
                        </a:rPr>
                        <a:t>Death </a:t>
                      </a:r>
                      <a:r>
                        <a:rPr lang="en-GB" sz="1000" dirty="0">
                          <a:effectLst/>
                        </a:rPr>
                        <a:t>of inflation led to flatter SRPC curves so the trade off </a:t>
                      </a:r>
                      <a:r>
                        <a:rPr lang="en-GB" sz="1000" dirty="0" smtClean="0">
                          <a:effectLst/>
                        </a:rPr>
                        <a:t>was</a:t>
                      </a:r>
                      <a:r>
                        <a:rPr lang="en-GB" sz="1000" baseline="0" dirty="0" smtClean="0">
                          <a:effectLst/>
                        </a:rPr>
                        <a:t> less.  </a:t>
                      </a:r>
                      <a:r>
                        <a:rPr lang="en-GB" sz="1000" dirty="0" smtClean="0">
                          <a:effectLst/>
                        </a:rPr>
                        <a:t>As </a:t>
                      </a:r>
                      <a:r>
                        <a:rPr lang="en-GB" sz="1000" dirty="0">
                          <a:effectLst/>
                        </a:rPr>
                        <a:t>the economy approaches </a:t>
                      </a:r>
                      <a:r>
                        <a:rPr lang="en-GB" sz="1000" dirty="0" smtClean="0">
                          <a:effectLst/>
                        </a:rPr>
                        <a:t>roughly</a:t>
                      </a:r>
                      <a:r>
                        <a:rPr lang="en-GB" sz="1000" baseline="0" dirty="0" smtClean="0">
                          <a:effectLst/>
                        </a:rPr>
                        <a:t> </a:t>
                      </a:r>
                      <a:r>
                        <a:rPr lang="en-GB" sz="1000" dirty="0" smtClean="0">
                          <a:effectLst/>
                        </a:rPr>
                        <a:t>0</a:t>
                      </a:r>
                      <a:r>
                        <a:rPr lang="en-GB" sz="1000" dirty="0">
                          <a:effectLst/>
                        </a:rPr>
                        <a:t>% unemployment (full employment), maybe inflation will not be </a:t>
                      </a:r>
                      <a:r>
                        <a:rPr lang="en-GB" sz="1000" dirty="0" smtClean="0">
                          <a:effectLst/>
                        </a:rPr>
                        <a:t>inevitable?</a:t>
                      </a:r>
                      <a:r>
                        <a:rPr lang="en-GB" sz="1000" dirty="0">
                          <a:effectLst/>
                        </a:rPr>
                        <a:t> </a:t>
                      </a:r>
                    </a:p>
                    <a:p>
                      <a:pPr marL="171450" indent="-171450">
                        <a:spcAft>
                          <a:spcPts val="0"/>
                        </a:spcAft>
                        <a:buFont typeface="Arial" panose="020B0604020202020204" pitchFamily="34" charset="0"/>
                        <a:buChar char="•"/>
                      </a:pPr>
                      <a:r>
                        <a:rPr lang="en-GB" sz="1000" dirty="0" smtClean="0">
                          <a:effectLst/>
                        </a:rPr>
                        <a:t>Also Implementation </a:t>
                      </a:r>
                      <a:r>
                        <a:rPr lang="en-GB" sz="1000" dirty="0">
                          <a:effectLst/>
                        </a:rPr>
                        <a:t>of supply side policies will lead to LRPC shifting to the left and approaching full employment at 0% but not necessarily causing inflation (SRPC shifts with LRPC to keep price level the same).  Again inflation not inevitable</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spcAft>
                          <a:spcPts val="0"/>
                        </a:spcAft>
                        <a:buFont typeface="Arial" panose="020B0604020202020204" pitchFamily="34" charset="0"/>
                        <a:buChar char="•"/>
                      </a:pPr>
                      <a:r>
                        <a:rPr lang="en-GB" sz="1000" dirty="0" smtClean="0">
                          <a:effectLst/>
                        </a:rPr>
                        <a:t>1997-2007:</a:t>
                      </a:r>
                      <a:r>
                        <a:rPr lang="en-GB" sz="1000" baseline="0" dirty="0" smtClean="0">
                          <a:effectLst/>
                        </a:rPr>
                        <a:t> The Goldilocks Era? C</a:t>
                      </a:r>
                      <a:r>
                        <a:rPr lang="en-GB" sz="1000" dirty="0" smtClean="0">
                          <a:effectLst/>
                        </a:rPr>
                        <a:t>ontrol </a:t>
                      </a:r>
                      <a:r>
                        <a:rPr lang="en-GB" sz="1000" dirty="0">
                          <a:effectLst/>
                        </a:rPr>
                        <a:t>of inflation with an independent central bank; the impact of globalisation on cheaper imports; more competitive labour markets through the </a:t>
                      </a:r>
                      <a:r>
                        <a:rPr lang="en-GB" sz="1000" dirty="0" smtClean="0">
                          <a:effectLst/>
                        </a:rPr>
                        <a:t>lack of power from trade </a:t>
                      </a:r>
                      <a:r>
                        <a:rPr lang="en-GB" sz="1000" dirty="0">
                          <a:effectLst/>
                        </a:rPr>
                        <a:t>unions, more </a:t>
                      </a:r>
                      <a:r>
                        <a:rPr lang="en-GB" sz="1000" dirty="0" smtClean="0">
                          <a:effectLst/>
                        </a:rPr>
                        <a:t>labour market</a:t>
                      </a:r>
                      <a:r>
                        <a:rPr lang="en-GB" sz="1000" baseline="0" dirty="0" smtClean="0">
                          <a:effectLst/>
                        </a:rPr>
                        <a:t> </a:t>
                      </a:r>
                      <a:r>
                        <a:rPr lang="en-GB" sz="1000" dirty="0" smtClean="0">
                          <a:effectLst/>
                        </a:rPr>
                        <a:t>flexibility </a:t>
                      </a:r>
                      <a:r>
                        <a:rPr lang="en-GB" sz="1000" dirty="0">
                          <a:effectLst/>
                        </a:rPr>
                        <a:t>and greater immigration from EU </a:t>
                      </a:r>
                      <a:r>
                        <a:rPr lang="en-GB" sz="1000" dirty="0" smtClean="0">
                          <a:effectLst/>
                        </a:rPr>
                        <a:t>enlargement all keep wages </a:t>
                      </a:r>
                      <a:r>
                        <a:rPr lang="en-GB" sz="1000" baseline="0" dirty="0" smtClean="0">
                          <a:effectLst/>
                        </a:rPr>
                        <a:t>and inflationary expectations down.</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5528">
                <a:tc rowSpan="2">
                  <a:txBody>
                    <a:bodyPr/>
                    <a:lstStyle/>
                    <a:p>
                      <a:pPr>
                        <a:spcAft>
                          <a:spcPts val="0"/>
                        </a:spcAft>
                      </a:pPr>
                      <a:r>
                        <a:rPr lang="en-GB" sz="1000" dirty="0">
                          <a:effectLst/>
                        </a:rPr>
                        <a:t>As an economy approaches full </a:t>
                      </a:r>
                      <a:r>
                        <a:rPr lang="en-GB" sz="1000" dirty="0" smtClean="0">
                          <a:effectLst/>
                        </a:rPr>
                        <a:t>employment (NAIRU), </a:t>
                      </a:r>
                      <a:r>
                        <a:rPr lang="en-GB" sz="1000" dirty="0">
                          <a:effectLst/>
                        </a:rPr>
                        <a:t>inflation is not inevitable</a:t>
                      </a:r>
                      <a:endParaRPr lang="en-GB" sz="1000" dirty="0">
                        <a:effectLst/>
                        <a:latin typeface="Calibri"/>
                        <a:ea typeface="Times New Roman"/>
                        <a:cs typeface="Times New Roman"/>
                      </a:endParaRPr>
                    </a:p>
                  </a:txBody>
                  <a:tcPr marL="58109" marR="581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800" dirty="0" smtClean="0">
                          <a:effectLst/>
                        </a:rPr>
                        <a:t>Support</a:t>
                      </a:r>
                      <a:endParaRPr lang="en-GB" sz="800" dirty="0">
                        <a:effectLst/>
                      </a:endParaRPr>
                    </a:p>
                  </a:txBody>
                  <a:tcPr marL="58109" marR="581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effectLst/>
                        </a:rPr>
                        <a:t>If full employment is at the NAIRU, then approaching full employment will not necessarily lead to inflation.</a:t>
                      </a:r>
                      <a:endParaRPr lang="en-GB" sz="1000" dirty="0" smtClean="0">
                        <a:effectLst/>
                        <a:latin typeface="+mn-lt"/>
                        <a:ea typeface="Times New Roman"/>
                        <a:cs typeface="Times New Roman"/>
                      </a:endParaRPr>
                    </a:p>
                    <a:p>
                      <a:pPr marL="171450" indent="-171450">
                        <a:spcAft>
                          <a:spcPts val="0"/>
                        </a:spcAft>
                        <a:buFont typeface="Arial" panose="020B0604020202020204" pitchFamily="34" charset="0"/>
                        <a:buChar char="•"/>
                      </a:pPr>
                      <a:r>
                        <a:rPr lang="en-GB" sz="1000" dirty="0" smtClean="0">
                          <a:effectLst/>
                        </a:rPr>
                        <a:t>Define </a:t>
                      </a:r>
                      <a:r>
                        <a:rPr lang="en-GB" sz="1000" dirty="0">
                          <a:effectLst/>
                        </a:rPr>
                        <a:t>NAIRU and voluntary unemployment.  NAIRU analysis and points moving up to this point.  Should show a flatter SRPC up until the NAIRU point to demonstrate argument.</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spcAft>
                          <a:spcPts val="0"/>
                        </a:spcAft>
                        <a:buFont typeface="Arial" panose="020B0604020202020204" pitchFamily="34" charset="0"/>
                        <a:buChar char="•"/>
                      </a:pPr>
                      <a:r>
                        <a:rPr lang="en-GB" sz="1000" dirty="0">
                          <a:effectLst/>
                        </a:rPr>
                        <a:t> </a:t>
                      </a:r>
                      <a:r>
                        <a:rPr lang="en-GB" sz="1000" dirty="0" smtClean="0">
                          <a:effectLst/>
                        </a:rPr>
                        <a:t>1997-2007: Did</a:t>
                      </a:r>
                      <a:r>
                        <a:rPr lang="en-GB" sz="1000" baseline="0" dirty="0" smtClean="0">
                          <a:effectLst/>
                        </a:rPr>
                        <a:t> this happen in the Goldilocks Era?  Policies of the 1980’s shifted NAIRU to the left, so demand management policies more viable to reduce disequilibrium unemployment as equilibrium unemployment had been reduced by supply side policies</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3349">
                <a:tc vMerge="1">
                  <a:txBody>
                    <a:bodyPr/>
                    <a:lstStyle/>
                    <a:p>
                      <a:endParaRPr lang="en-GB"/>
                    </a:p>
                  </a:txBody>
                  <a:tcPr/>
                </a:tc>
                <a:tc>
                  <a:txBody>
                    <a:bodyPr/>
                    <a:lstStyle/>
                    <a:p>
                      <a:pPr algn="ctr">
                        <a:spcAft>
                          <a:spcPts val="0"/>
                        </a:spcAft>
                      </a:pPr>
                      <a:r>
                        <a:rPr lang="en-GB" sz="800" dirty="0" smtClean="0">
                          <a:effectLst/>
                        </a:rPr>
                        <a:t>Evaluate</a:t>
                      </a:r>
                      <a:endParaRPr lang="en-GB" sz="800" dirty="0">
                        <a:effectLst/>
                      </a:endParaRPr>
                    </a:p>
                  </a:txBody>
                  <a:tcPr marL="58109" marR="581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effectLst/>
                        </a:rPr>
                        <a:t>But where is the NAIRU or ‘full capacity’ (LRAS) of the economy?  It is very hard to estimate.  What if as we approach full employment with demand side policies, we overshoot the mark?</a:t>
                      </a:r>
                      <a:endParaRPr lang="en-GB" sz="1000" dirty="0" smtClean="0">
                        <a:effectLst/>
                        <a:latin typeface="+mn-lt"/>
                        <a:ea typeface="Times New Roman"/>
                        <a:cs typeface="Times New Roman"/>
                      </a:endParaRPr>
                    </a:p>
                    <a:p>
                      <a:pPr marL="171450" indent="-171450">
                        <a:spcAft>
                          <a:spcPts val="0"/>
                        </a:spcAft>
                        <a:buFont typeface="Arial" panose="020B0604020202020204" pitchFamily="34" charset="0"/>
                        <a:buChar char="•"/>
                      </a:pPr>
                      <a:r>
                        <a:rPr lang="en-GB" sz="1000" dirty="0" smtClean="0">
                          <a:effectLst/>
                        </a:rPr>
                        <a:t>NAIRU</a:t>
                      </a:r>
                      <a:r>
                        <a:rPr lang="en-GB" sz="1000" dirty="0">
                          <a:effectLst/>
                        </a:rPr>
                        <a:t>, LRPC, expectations theory and the wage spiral.  Also bring in the concept of money </a:t>
                      </a:r>
                      <a:r>
                        <a:rPr lang="en-GB" sz="1000" dirty="0" smtClean="0">
                          <a:effectLst/>
                        </a:rPr>
                        <a:t>illusion.</a:t>
                      </a:r>
                    </a:p>
                    <a:p>
                      <a:pPr marL="171450" indent="-171450">
                        <a:spcAft>
                          <a:spcPts val="0"/>
                        </a:spcAft>
                        <a:buFont typeface="Arial" panose="020B0604020202020204" pitchFamily="34" charset="0"/>
                        <a:buChar char="•"/>
                      </a:pPr>
                      <a:r>
                        <a:rPr lang="en-GB" sz="1000" dirty="0" smtClean="0">
                          <a:effectLst/>
                          <a:latin typeface="Calibri"/>
                          <a:ea typeface="Times New Roman"/>
                          <a:cs typeface="Times New Roman"/>
                        </a:rPr>
                        <a:t>AD/AS</a:t>
                      </a:r>
                      <a:r>
                        <a:rPr lang="en-GB" sz="1000" baseline="0" dirty="0" smtClean="0">
                          <a:effectLst/>
                          <a:latin typeface="Calibri"/>
                          <a:ea typeface="Times New Roman"/>
                          <a:cs typeface="Times New Roman"/>
                        </a:rPr>
                        <a:t> Analysis of the ‘wage spiral’ would be acceptable here.</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spcAft>
                          <a:spcPts val="0"/>
                        </a:spcAft>
                        <a:buFont typeface="Arial" panose="020B0604020202020204" pitchFamily="34" charset="0"/>
                        <a:buChar char="•"/>
                      </a:pPr>
                      <a:r>
                        <a:rPr lang="en-GB" sz="1000" dirty="0">
                          <a:effectLst/>
                        </a:rPr>
                        <a:t>1970’s – arguably greater inflation as a result of demand side policies to approach full </a:t>
                      </a:r>
                      <a:r>
                        <a:rPr lang="en-GB" sz="1000" dirty="0" smtClean="0">
                          <a:effectLst/>
                        </a:rPr>
                        <a:t>employment</a:t>
                      </a:r>
                      <a:r>
                        <a:rPr lang="en-GB" sz="1000" baseline="0" dirty="0" smtClean="0">
                          <a:effectLst/>
                        </a:rPr>
                        <a:t> kicked off higher inflationary expectations</a:t>
                      </a:r>
                      <a:endParaRPr lang="en-GB" sz="1000" dirty="0">
                        <a:effectLst/>
                        <a:latin typeface="Calibri"/>
                        <a:ea typeface="Times New Roman"/>
                        <a:cs typeface="Times New Roman"/>
                      </a:endParaRPr>
                    </a:p>
                  </a:txBody>
                  <a:tcPr marL="58109" marR="58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01547" y="476672"/>
            <a:ext cx="885698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Introduction</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Define full employment – does it mean 0% unemployment or unemployment at the NAIRU?</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Define inflation</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Conclusion</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Point of view</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b="0" dirty="0" smtClean="0">
                <a:cs typeface="Times New Roman" pitchFamily="18" charset="0"/>
              </a:rPr>
              <a:t>Justify</a:t>
            </a:r>
            <a:endParaRPr kumimoji="0" lang="en-GB"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915479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9512" y="548679"/>
          <a:ext cx="8784976" cy="5905372"/>
        </p:xfrm>
        <a:graphic>
          <a:graphicData uri="http://schemas.openxmlformats.org/drawingml/2006/table">
            <a:tbl>
              <a:tblPr firstRow="1" firstCol="1" lastRow="1" lastCol="1" bandRow="1" bandCol="1">
                <a:tableStyleId>{7E9639D4-E3E2-4D34-9284-5A2195B3D0D7}</a:tableStyleId>
              </a:tblPr>
              <a:tblGrid>
                <a:gridCol w="1193611"/>
                <a:gridCol w="750605"/>
                <a:gridCol w="4740005"/>
                <a:gridCol w="2100755"/>
              </a:tblGrid>
              <a:tr h="672388">
                <a:tc gridSpan="4">
                  <a:txBody>
                    <a:bodyPr/>
                    <a:lstStyle/>
                    <a:p>
                      <a:pPr>
                        <a:spcAft>
                          <a:spcPts val="0"/>
                        </a:spcAft>
                      </a:pPr>
                      <a:r>
                        <a:rPr lang="en-GB" sz="900" dirty="0">
                          <a:effectLst/>
                        </a:rPr>
                        <a:t>Introduction</a:t>
                      </a:r>
                      <a:endParaRPr lang="en-GB" sz="800" dirty="0">
                        <a:effectLst/>
                      </a:endParaRPr>
                    </a:p>
                    <a:p>
                      <a:pPr>
                        <a:spcAft>
                          <a:spcPts val="0"/>
                        </a:spcAft>
                      </a:pPr>
                      <a:r>
                        <a:rPr lang="en-GB" sz="800" dirty="0">
                          <a:effectLst/>
                        </a:rPr>
                        <a:t>Define macroeconomic performance</a:t>
                      </a:r>
                    </a:p>
                    <a:p>
                      <a:pPr>
                        <a:spcAft>
                          <a:spcPts val="0"/>
                        </a:spcAft>
                      </a:pPr>
                      <a:r>
                        <a:rPr lang="en-GB" sz="800" dirty="0">
                          <a:effectLst/>
                        </a:rPr>
                        <a:t>Define deflation</a:t>
                      </a:r>
                    </a:p>
                    <a:p>
                      <a:pPr>
                        <a:spcAft>
                          <a:spcPts val="0"/>
                        </a:spcAft>
                      </a:pPr>
                      <a:r>
                        <a:rPr lang="en-GB" sz="800" dirty="0">
                          <a:effectLst/>
                        </a:rPr>
                        <a:t>Current UK situation at the moment?</a:t>
                      </a:r>
                      <a:endParaRPr lang="en-GB" sz="800" dirty="0">
                        <a:effectLst/>
                        <a:latin typeface="Calibri"/>
                        <a:ea typeface="Times New Roman"/>
                        <a:cs typeface="Times New Roman"/>
                      </a:endParaRPr>
                    </a:p>
                  </a:txBody>
                  <a:tcPr marL="51808" marR="51808" marT="0" marB="0" anchor="ctr">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14855">
                <a:tc>
                  <a:txBody>
                    <a:bodyPr/>
                    <a:lstStyle/>
                    <a:p>
                      <a:pPr algn="ctr">
                        <a:spcAft>
                          <a:spcPts val="0"/>
                        </a:spcAft>
                      </a:pPr>
                      <a:r>
                        <a:rPr lang="en-GB" sz="900" dirty="0">
                          <a:effectLst/>
                        </a:rPr>
                        <a:t>Main Points</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dirty="0" smtClean="0">
                          <a:effectLst/>
                        </a:rPr>
                        <a:t>ARGUMENTS</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a:effectLst/>
                        </a:rPr>
                        <a:t>Economic Analysis</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a:effectLst/>
                        </a:rPr>
                        <a:t>Real-life Examples</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530">
                <a:tc rowSpan="2">
                  <a:txBody>
                    <a:bodyPr/>
                    <a:lstStyle/>
                    <a:p>
                      <a:pPr>
                        <a:spcAft>
                          <a:spcPts val="0"/>
                        </a:spcAft>
                      </a:pPr>
                      <a:r>
                        <a:rPr lang="en-GB" sz="1050" dirty="0">
                          <a:effectLst/>
                        </a:rPr>
                        <a:t>Deflation can lead to a deflationary spiral and reduction in economic growth (and the standard of living)</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smtClean="0">
                          <a:effectLst/>
                        </a:rPr>
                        <a:t>Support</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Deflationary spiral can lead to reduction in economic growth</a:t>
                      </a:r>
                      <a:endParaRPr lang="en-GB" sz="1050" dirty="0" smtClean="0">
                        <a:effectLst/>
                        <a:latin typeface="+mn-lt"/>
                        <a:ea typeface="Times New Roman"/>
                        <a:cs typeface="Times New Roman"/>
                      </a:endParaRPr>
                    </a:p>
                    <a:p>
                      <a:pPr>
                        <a:spcAft>
                          <a:spcPts val="0"/>
                        </a:spcAft>
                      </a:pPr>
                      <a:r>
                        <a:rPr lang="en-GB" sz="1000" dirty="0" smtClean="0">
                          <a:effectLst/>
                        </a:rPr>
                        <a:t>Explain </a:t>
                      </a:r>
                      <a:r>
                        <a:rPr lang="en-GB" sz="1000" dirty="0">
                          <a:effectLst/>
                        </a:rPr>
                        <a:t>what deflationary spiral is and how it can delay consumption and how this could affect the UK economy.</a:t>
                      </a:r>
                      <a:endParaRPr lang="en-GB" sz="1050" dirty="0">
                        <a:effectLst/>
                      </a:endParaRPr>
                    </a:p>
                    <a:p>
                      <a:pPr>
                        <a:spcAft>
                          <a:spcPts val="0"/>
                        </a:spcAft>
                      </a:pPr>
                      <a:r>
                        <a:rPr lang="en-GB" sz="1000" dirty="0">
                          <a:effectLst/>
                        </a:rPr>
                        <a:t>Use AD/AS </a:t>
                      </a:r>
                      <a:r>
                        <a:rPr lang="en-GB" sz="1000" dirty="0" smtClean="0">
                          <a:effectLst/>
                        </a:rPr>
                        <a:t>analysis to demonstrate</a:t>
                      </a:r>
                      <a:r>
                        <a:rPr lang="en-GB" sz="1000" baseline="0" dirty="0" smtClean="0">
                          <a:effectLst/>
                        </a:rPr>
                        <a:t> too</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a:effectLst/>
                        </a:rPr>
                        <a:t>Japan in the 1990’s</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218">
                <a:tc vMerge="1">
                  <a:txBody>
                    <a:bodyPr/>
                    <a:lstStyle/>
                    <a:p>
                      <a:endParaRPr lang="en-GB"/>
                    </a:p>
                  </a:txBody>
                  <a:tcPr/>
                </a:tc>
                <a:tc>
                  <a:txBody>
                    <a:bodyPr/>
                    <a:lstStyle/>
                    <a:p>
                      <a:pPr>
                        <a:spcAft>
                          <a:spcPts val="0"/>
                        </a:spcAft>
                      </a:pPr>
                      <a:r>
                        <a:rPr lang="en-GB" sz="1000" dirty="0" smtClean="0">
                          <a:effectLst/>
                        </a:rPr>
                        <a:t>Evaluate</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Increased standard of living because of lower prices</a:t>
                      </a:r>
                      <a:endParaRPr lang="en-GB" sz="1050" dirty="0" smtClean="0">
                        <a:effectLst/>
                        <a:latin typeface="+mn-lt"/>
                        <a:ea typeface="Times New Roman"/>
                        <a:cs typeface="Times New Roman"/>
                      </a:endParaRPr>
                    </a:p>
                    <a:p>
                      <a:pPr>
                        <a:spcAft>
                          <a:spcPts val="0"/>
                        </a:spcAft>
                      </a:pPr>
                      <a:r>
                        <a:rPr lang="en-GB" sz="1000" dirty="0" smtClean="0">
                          <a:effectLst/>
                        </a:rPr>
                        <a:t>Explain </a:t>
                      </a:r>
                      <a:r>
                        <a:rPr lang="en-GB" sz="1000" dirty="0">
                          <a:effectLst/>
                        </a:rPr>
                        <a:t>how lower prices might stimulate AD and therefore be self-correcting.</a:t>
                      </a:r>
                      <a:endParaRPr lang="en-GB" sz="1050" dirty="0">
                        <a:effectLst/>
                      </a:endParaRPr>
                    </a:p>
                    <a:p>
                      <a:pPr>
                        <a:spcAft>
                          <a:spcPts val="0"/>
                        </a:spcAft>
                      </a:pPr>
                      <a:r>
                        <a:rPr lang="en-GB" sz="1000" dirty="0">
                          <a:effectLst/>
                        </a:rPr>
                        <a:t>Use AD/AS analysis</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a:effectLst/>
                        </a:rPr>
                        <a:t>N/A</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530">
                <a:tc rowSpan="2">
                  <a:txBody>
                    <a:bodyPr/>
                    <a:lstStyle/>
                    <a:p>
                      <a:pPr>
                        <a:spcAft>
                          <a:spcPts val="0"/>
                        </a:spcAft>
                      </a:pPr>
                      <a:r>
                        <a:rPr lang="en-GB" sz="1050" dirty="0">
                          <a:effectLst/>
                        </a:rPr>
                        <a:t>Deflation can lead to reductions in unemployment</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a:effectLst/>
                        </a:rPr>
                        <a:t>AGREE</a:t>
                      </a:r>
                      <a:r>
                        <a:rPr lang="en-GB" sz="1000" dirty="0" smtClean="0">
                          <a:effectLst/>
                        </a:rPr>
                        <a:t>:</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Refer to greater AD in argument above</a:t>
                      </a:r>
                      <a:endParaRPr lang="en-GB" sz="1050" dirty="0" smtClean="0">
                        <a:effectLst/>
                        <a:latin typeface="+mn-lt"/>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SRPC </a:t>
                      </a:r>
                      <a:r>
                        <a:rPr lang="en-GB" sz="1000" dirty="0">
                          <a:effectLst/>
                        </a:rPr>
                        <a:t>(movement along)</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a:effectLst/>
                        </a:rPr>
                        <a:t>N/A</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5883">
                <a:tc vMerge="1">
                  <a:txBody>
                    <a:bodyPr/>
                    <a:lstStyle/>
                    <a:p>
                      <a:endParaRPr lang="en-GB"/>
                    </a:p>
                  </a:txBody>
                  <a:tcPr/>
                </a:tc>
                <a:tc>
                  <a:txBody>
                    <a:bodyPr/>
                    <a:lstStyle/>
                    <a:p>
                      <a:pPr>
                        <a:spcAft>
                          <a:spcPts val="0"/>
                        </a:spcAft>
                      </a:pPr>
                      <a:r>
                        <a:rPr lang="en-GB" sz="1000" dirty="0">
                          <a:effectLst/>
                        </a:rPr>
                        <a:t>DISAGREE</a:t>
                      </a:r>
                      <a:r>
                        <a:rPr lang="en-GB" sz="1000" dirty="0" smtClean="0">
                          <a:effectLst/>
                        </a:rPr>
                        <a:t>:</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Unemployment will not fall and may rise</a:t>
                      </a:r>
                      <a:endParaRPr lang="en-GB" sz="1050" dirty="0" smtClean="0">
                        <a:effectLst/>
                        <a:latin typeface="+mn-lt"/>
                        <a:ea typeface="Times New Roman"/>
                        <a:cs typeface="Times New Roman"/>
                      </a:endParaRPr>
                    </a:p>
                    <a:p>
                      <a:pPr>
                        <a:spcAft>
                          <a:spcPts val="0"/>
                        </a:spcAft>
                      </a:pPr>
                      <a:r>
                        <a:rPr lang="en-GB" sz="1000" dirty="0" smtClean="0">
                          <a:effectLst/>
                        </a:rPr>
                        <a:t>Incentive </a:t>
                      </a:r>
                      <a:r>
                        <a:rPr lang="en-GB" sz="1000" dirty="0">
                          <a:effectLst/>
                        </a:rPr>
                        <a:t>to work may fall = increase in voluntary unemployment</a:t>
                      </a:r>
                      <a:endParaRPr lang="en-GB" sz="1050" dirty="0">
                        <a:effectLst/>
                      </a:endParaRPr>
                    </a:p>
                    <a:p>
                      <a:pPr>
                        <a:spcAft>
                          <a:spcPts val="0"/>
                        </a:spcAft>
                      </a:pPr>
                      <a:r>
                        <a:rPr lang="en-GB" sz="1000" dirty="0">
                          <a:effectLst/>
                        </a:rPr>
                        <a:t>Slope of SRPC might effect degree of unemployment reduction.  Slope determined by inflationary expectations.</a:t>
                      </a:r>
                      <a:endParaRPr lang="en-GB" sz="1050" dirty="0">
                        <a:effectLst/>
                      </a:endParaRPr>
                    </a:p>
                    <a:p>
                      <a:pPr>
                        <a:spcAft>
                          <a:spcPts val="0"/>
                        </a:spcAft>
                      </a:pPr>
                      <a:r>
                        <a:rPr lang="en-GB" sz="1000" dirty="0">
                          <a:effectLst/>
                        </a:rPr>
                        <a:t> </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a:effectLst/>
                        </a:rPr>
                        <a:t>House prices? Negative wealth effect might occur – very important in the UK as it is the culture to own a house.</a:t>
                      </a:r>
                      <a:endParaRPr lang="en-GB" sz="105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530">
                <a:tc rowSpan="2">
                  <a:txBody>
                    <a:bodyPr/>
                    <a:lstStyle/>
                    <a:p>
                      <a:pPr>
                        <a:spcAft>
                          <a:spcPts val="0"/>
                        </a:spcAft>
                      </a:pPr>
                      <a:r>
                        <a:rPr lang="en-GB" sz="1050" dirty="0">
                          <a:effectLst/>
                        </a:rPr>
                        <a:t>Trade deficit might reduce</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a:effectLst/>
                        </a:rPr>
                        <a:t>AGREE</a:t>
                      </a:r>
                      <a:r>
                        <a:rPr lang="en-GB" sz="1000" dirty="0" smtClean="0">
                          <a:effectLst/>
                        </a:rPr>
                        <a:t>:</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smtClean="0">
                          <a:effectLst/>
                        </a:rPr>
                        <a:t>Imports </a:t>
                      </a:r>
                      <a:r>
                        <a:rPr lang="en-GB" sz="1000" dirty="0">
                          <a:effectLst/>
                        </a:rPr>
                        <a:t>would reduce and exports increase (why?) – talk about effect on macroeconomic indicators using AD/AS diagram – i.e. growth, inflation (</a:t>
                      </a:r>
                      <a:r>
                        <a:rPr lang="en-GB" sz="1000" dirty="0" err="1">
                          <a:effectLst/>
                        </a:rPr>
                        <a:t>recorrecting</a:t>
                      </a:r>
                      <a:r>
                        <a:rPr lang="en-GB" sz="1000" dirty="0">
                          <a:effectLst/>
                        </a:rPr>
                        <a:t>) and employment</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a:effectLst/>
                        </a:rPr>
                        <a:t>N/A</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509">
                <a:tc vMerge="1">
                  <a:txBody>
                    <a:bodyPr/>
                    <a:lstStyle/>
                    <a:p>
                      <a:endParaRPr lang="en-GB"/>
                    </a:p>
                  </a:txBody>
                  <a:tcPr/>
                </a:tc>
                <a:tc>
                  <a:txBody>
                    <a:bodyPr/>
                    <a:lstStyle/>
                    <a:p>
                      <a:pPr>
                        <a:spcAft>
                          <a:spcPts val="0"/>
                        </a:spcAft>
                      </a:pPr>
                      <a:r>
                        <a:rPr lang="en-GB" sz="1000" dirty="0">
                          <a:effectLst/>
                        </a:rPr>
                        <a:t>DISAGREE</a:t>
                      </a:r>
                      <a:r>
                        <a:rPr lang="en-GB" sz="1000" dirty="0" smtClean="0">
                          <a:effectLst/>
                        </a:rPr>
                        <a:t>:</a:t>
                      </a:r>
                      <a:endParaRPr lang="en-GB" sz="1050" dirty="0">
                        <a:effectLst/>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This would not happen as other factors affect trade deficits</a:t>
                      </a:r>
                      <a:endParaRPr lang="en-GB" sz="1050" dirty="0" smtClean="0">
                        <a:effectLst/>
                        <a:latin typeface="+mn-lt"/>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rPr>
                        <a:t>Explain </a:t>
                      </a:r>
                      <a:r>
                        <a:rPr lang="en-GB" sz="1000" dirty="0">
                          <a:effectLst/>
                        </a:rPr>
                        <a:t>other factors – e.g. exchange rates, quality of goods in other countries, recessions in other countries and our own country, productivity rates between countries etc.</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000" dirty="0">
                          <a:effectLst/>
                        </a:rPr>
                        <a:t>Talk about global economy currently – possible collapse of Euro imminent !?</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6859">
                <a:tc gridSpan="4">
                  <a:txBody>
                    <a:bodyPr/>
                    <a:lstStyle/>
                    <a:p>
                      <a:pPr>
                        <a:spcAft>
                          <a:spcPts val="0"/>
                        </a:spcAft>
                      </a:pPr>
                      <a:r>
                        <a:rPr lang="en-GB" sz="1100" dirty="0">
                          <a:effectLst/>
                        </a:rPr>
                        <a:t>Conclusion:</a:t>
                      </a:r>
                      <a:endParaRPr lang="en-GB" sz="1050" dirty="0">
                        <a:effectLst/>
                      </a:endParaRPr>
                    </a:p>
                    <a:p>
                      <a:pPr>
                        <a:spcAft>
                          <a:spcPts val="0"/>
                        </a:spcAft>
                      </a:pPr>
                      <a:r>
                        <a:rPr lang="en-GB" sz="1050" dirty="0">
                          <a:effectLst/>
                        </a:rPr>
                        <a:t>Deflation has the potential to have mixed effects on UK macroeconomic performance.  The degree to which it corrects itself rather than spiralling into a deflationary spiral depends on economic circumstances of the time especially inflationary expectations.  Currently in the UK inflationary expectations are actually rising and therefore a short period of deflation might just lead to stimulated AD rather than delayed consumption.   This would have a positive impact on unemployment.  The trade deficit is hard to ascertain as many other factors influence the trade deficit of which domestic prices are just one small part.  However in the longer run maybe a prolonged period of deflation could well have very damaging consequences for the UK economy, especially one on the brink of another recession.</a:t>
                      </a:r>
                      <a:endParaRPr lang="en-GB" sz="1050" dirty="0">
                        <a:effectLst/>
                        <a:latin typeface="Calibri"/>
                        <a:ea typeface="Times New Roman"/>
                        <a:cs typeface="Times New Roman"/>
                      </a:endParaRPr>
                    </a:p>
                  </a:txBody>
                  <a:tcPr marL="51808" marR="518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2" name="Title 1"/>
          <p:cNvSpPr>
            <a:spLocks noGrp="1"/>
          </p:cNvSpPr>
          <p:nvPr>
            <p:ph type="title"/>
          </p:nvPr>
        </p:nvSpPr>
        <p:spPr>
          <a:xfrm>
            <a:off x="0" y="0"/>
            <a:ext cx="9144000" cy="548680"/>
          </a:xfrm>
        </p:spPr>
        <p:txBody>
          <a:bodyPr/>
          <a:lstStyle/>
          <a:p>
            <a:r>
              <a:rPr lang="en-GB" sz="1600" b="1" u="sng" dirty="0"/>
              <a:t>Assess the impact on the UK macroeconomic performance of a prolonged period of deflation (25 marks</a:t>
            </a:r>
            <a:r>
              <a:rPr lang="en-GB" sz="1600" b="1" u="sng" dirty="0" smtClean="0"/>
              <a:t>)</a:t>
            </a:r>
            <a:endParaRPr lang="en-GB" sz="1600" u="sng" dirty="0"/>
          </a:p>
        </p:txBody>
      </p:sp>
    </p:spTree>
    <p:extLst>
      <p:ext uri="{BB962C8B-B14F-4D97-AF65-F5344CB8AC3E}">
        <p14:creationId xmlns:p14="http://schemas.microsoft.com/office/powerpoint/2010/main" val="31025907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Calibri"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Calibri"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5063</TotalTime>
  <Words>9463</Words>
  <Application>Microsoft Macintosh PowerPoint</Application>
  <PresentationFormat>On-screen Show (4:3)</PresentationFormat>
  <Paragraphs>1129</Paragraphs>
  <Slides>99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Default Design</vt:lpstr>
      <vt:lpstr>Chart</vt:lpstr>
      <vt:lpstr>PowerPoint Presentation</vt:lpstr>
      <vt:lpstr>PowerPoint Presentation</vt:lpstr>
      <vt:lpstr>AD/AS RECAP and Unemployment</vt:lpstr>
      <vt:lpstr>PowerPoint Presentation</vt:lpstr>
      <vt:lpstr>PowerPoint Presentation</vt:lpstr>
      <vt:lpstr>PowerPoint Presentation</vt:lpstr>
      <vt:lpstr>Key Issues to do with the Labour Market?</vt:lpstr>
      <vt:lpstr>PowerPoint Presentation</vt:lpstr>
      <vt:lpstr>PowerPoint Presentation</vt:lpstr>
      <vt:lpstr>PREP HOMEWORK Due for w/b 8th January 2018</vt:lpstr>
      <vt:lpstr>PowerPoint Presentation</vt:lpstr>
      <vt:lpstr>PowerPoint Presentation</vt:lpstr>
      <vt:lpstr>PREP2 HOMEWORK Due w/b 15th January 2018 (2.25 to 3 Hours)</vt:lpstr>
      <vt:lpstr>PowerPoint Presentation</vt:lpstr>
      <vt:lpstr>RWS 17 (MACRO): Philips Curve Analysis Causes of Unemployment</vt:lpstr>
      <vt:lpstr>Unemployment TODAY in the UK HOW might a Classical and Keynesian economist argue about the causes of unemployment (4.2% of workforce) in todays economy?</vt:lpstr>
      <vt:lpstr>SOLVING UNEMPLOYMENT Demonstrating Disequilibrium Unemployment</vt:lpstr>
      <vt:lpstr>SOLVING UNEMPLOYMENT MICRO ANALYSIS: Disequilibrium Unemployment</vt:lpstr>
      <vt:lpstr>SOLVING UNEMPLOYMENT MICRO ANALYSIS: Disequilibrium Unemployment</vt:lpstr>
      <vt:lpstr>SOLVING UNEMPLOYMENT MACRO ANALYSIS: Demonstrating Disequilibrium Unemployment</vt:lpstr>
      <vt:lpstr>SOLVING UNEMPLOYMENT MACRO ANALYSIS: Demonstrating Disequilibrium Unemployment</vt:lpstr>
      <vt:lpstr>SOLVING UNEMPLOYMENT Demonstrating Equilibrium Unemployment</vt:lpstr>
      <vt:lpstr>SOLVING UNEMPLOYMENT Equilibrium Unemployment: is this FULL EMPLOYMENT?</vt:lpstr>
      <vt:lpstr>EQUILIBRIUM UNEMPLOYMENT The Natural Rate of Unemployment Theory (NRU)</vt:lpstr>
      <vt:lpstr>SOLVING UNEMPLOYMENT FULL EMPLOYMENT = Equilibrium Unemployment The Natural Rate of Unemployment</vt:lpstr>
      <vt:lpstr>EQUILIBRIUM UNEMPLOYMENT The Natural Rate of Unemployment Theory</vt:lpstr>
      <vt:lpstr>EQUILIBRIUM UNEMPLOYMENT The Natural Rate of Unemployment Theory</vt:lpstr>
      <vt:lpstr>Natural Rate of Unemployment Some questions…variations in the size of the NRU</vt:lpstr>
      <vt:lpstr>EXTRA QUESTIONS Without notes…</vt:lpstr>
      <vt:lpstr>PowerPoint Presentation</vt:lpstr>
      <vt:lpstr>TODAY</vt:lpstr>
      <vt:lpstr>PowerPoint Presentation</vt:lpstr>
      <vt:lpstr>PowerPoint Presentation</vt:lpstr>
      <vt:lpstr>Causes of Inflation</vt:lpstr>
      <vt:lpstr>THE WAGE SPIRAL Proving why demand side policies can be ineffective in reducing unemployment</vt:lpstr>
      <vt:lpstr>PowerPoint Presentation</vt:lpstr>
      <vt:lpstr>RWS 17 (MACRO): Philips Curve Analysis The Classicals fight back!  Causes of inflation</vt:lpstr>
      <vt:lpstr>INFLATIONARY THINKING: 1970’s and 1980’s Monetarism, Expectations and Freidman</vt:lpstr>
      <vt:lpstr>INFLATIONARY THINKING: 1970’s and 1980’s The Quantity Theory of Money (Monetarism)</vt:lpstr>
      <vt:lpstr>INFLATIONARY THINKING: 1970’s and 1980’s Monetarism and the Fischer Equation</vt:lpstr>
      <vt:lpstr>INFLATIONARY THINKING: 1970’s and 1980’s Monetarism and the Fischer Equation</vt:lpstr>
      <vt:lpstr>INFLATIONARY THINKING: 1970’s and 1980’s Is Monetarism Dead Today?</vt:lpstr>
      <vt:lpstr>INFLATIONARY THINKING: 1970’s and 1980’s Psychology of Inflation</vt:lpstr>
      <vt:lpstr>Theories of Inflation TASK: Note taking and clarification of learning….</vt:lpstr>
      <vt:lpstr>PowerPoint Presentation</vt:lpstr>
      <vt:lpstr>PowerPoint Presentation</vt:lpstr>
      <vt:lpstr>PowerPoint Presentation</vt:lpstr>
      <vt:lpstr>RWS HOMEWORK Due w/b 22nd January (2.25 to 3 hours)</vt:lpstr>
      <vt:lpstr>PowerPoint Presentation</vt:lpstr>
      <vt:lpstr>RWS 17 (MACRO): Philips Curve Analysis The Classicals fight back!  Causes of inflation</vt:lpstr>
      <vt:lpstr>LONG RUN EQUILIBRIUM DEBATES Where is equilibrium on the AD/AS Model? Can equilibrium stay behind the LRAS for ever? Keynesian and Classical Controversy</vt:lpstr>
      <vt:lpstr>LONG RUN EQUILIBRIUM DEBATES Can equilibrium stay behind the LRAS for ever? Keynesian and Classical Controversy</vt:lpstr>
      <vt:lpstr>PowerPoint Presentation</vt:lpstr>
      <vt:lpstr>ASSESSMENT QUESTIONS</vt:lpstr>
      <vt:lpstr>Government Policy Classical .v. Keynesian Approaches to dealing with Unemployment</vt:lpstr>
      <vt:lpstr>Evaluate policies to reduce unemployment</vt:lpstr>
      <vt:lpstr>‘Full Employment’?</vt:lpstr>
      <vt:lpstr>The Phillips Curve! Relationship between Unemployment and Inflation</vt:lpstr>
      <vt:lpstr>The Phillips Curve! Relationship between Unemployment and Inflation</vt:lpstr>
      <vt:lpstr>The Phillips Curve! Relationship between Unemployment and Inflation</vt:lpstr>
      <vt:lpstr>The Phillips Curve! Relationship between Unemployment and Inflation</vt:lpstr>
      <vt:lpstr>PowerPoint Presentation</vt:lpstr>
      <vt:lpstr>FIGURING OUT UNEMPLOYMENT AND INFLATION: What’s a Govt. to do? The Macroeconomic Timeline: An Economic History 1930-2018</vt:lpstr>
      <vt:lpstr>The Sixties 1960-1969</vt:lpstr>
      <vt:lpstr>The Sixties 1960-1969</vt:lpstr>
      <vt:lpstr>The Sixties 1960-1969  NOTE TAKING Summary</vt:lpstr>
      <vt:lpstr>The Seventies 1970-1979: Freidman is right!</vt:lpstr>
      <vt:lpstr>The Seventies 1970-1979</vt:lpstr>
      <vt:lpstr>Clockwise Phillips loops</vt:lpstr>
      <vt:lpstr>Clockwise Phillips loops</vt:lpstr>
      <vt:lpstr>The Phillips Curve</vt:lpstr>
      <vt:lpstr>The Seventies 1970-1979</vt:lpstr>
      <vt:lpstr>The Seventies 1970-1979 NOTE TAKING SUMMARY</vt:lpstr>
      <vt:lpstr>The Eighties 1979-93: Thatcher’s Legacy</vt:lpstr>
      <vt:lpstr>The New Classicals .v. The New Keynesians: The BIG FIGHT NAIRU does MOVE but WHY? Hysterisis (New Keynesians) .v. Labour Market Inflexibility (New Classicals)</vt:lpstr>
      <vt:lpstr>The Eighties 1979-93: Note Taking Summary</vt:lpstr>
      <vt:lpstr>The Nineties and Naughties 1993 - 2007</vt:lpstr>
      <vt:lpstr>History of Short Run Philips Curve 1970-2007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SHORT RUN PHILIPS CURVE Inflationary Expectations: 1971 to 2007</vt:lpstr>
      <vt:lpstr>The Nineties and Naughties 1993 - 2007</vt:lpstr>
      <vt:lpstr>The Naughties and Global Recession 2007 – 2013 ‘The Great Recession’</vt:lpstr>
      <vt:lpstr>‘The Great Backlash?’ 2013 – 2018??</vt:lpstr>
      <vt:lpstr>FIGURING OUT UNEMPLOYMENT AND INFLATION: What’s a Govt. to do? The Macroeconomic Timeline: An Economic History 1930-2018</vt:lpstr>
      <vt:lpstr>SUMMARY of Unemployment and Inflation Relationship</vt:lpstr>
      <vt:lpstr>Summary Questions Unemployment and Inflation</vt:lpstr>
      <vt:lpstr>“The only way to reduce unemployment from ‘The Great Recession’ is to use demand side policies”. To what extent do you agree with this statement? (25 Marks)</vt:lpstr>
      <vt:lpstr>Summary of Theories</vt:lpstr>
      <vt:lpstr>PowerPoint Presentation</vt:lpstr>
      <vt:lpstr>PowerPoint Presentation</vt:lpstr>
      <vt:lpstr>PowerPoint Presentation</vt:lpstr>
      <vt:lpstr>­Discuss the view that as an economy approaches full employment, inflation will inevitably accelerate (25 marks)</vt:lpstr>
      <vt:lpstr>Assess the impact on the UK macroeconomic performance of a prolonged period of deflation (25 marks)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ods</dc:creator>
  <cp:lastModifiedBy>Oliver Stevens</cp:lastModifiedBy>
  <cp:revision>477</cp:revision>
  <cp:lastPrinted>2018-01-12T09:08:32Z</cp:lastPrinted>
  <dcterms:created xsi:type="dcterms:W3CDTF">2010-02-21T12:08:36Z</dcterms:created>
  <dcterms:modified xsi:type="dcterms:W3CDTF">2018-01-15T21:02:45Z</dcterms:modified>
</cp:coreProperties>
</file>