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7" r:id="rId5"/>
    <p:sldId id="258" r:id="rId6"/>
    <p:sldId id="260" r:id="rId7"/>
    <p:sldId id="283" r:id="rId8"/>
    <p:sldId id="330" r:id="rId9"/>
    <p:sldId id="332" r:id="rId10"/>
    <p:sldId id="331" r:id="rId11"/>
    <p:sldId id="333" r:id="rId12"/>
    <p:sldId id="335" r:id="rId13"/>
    <p:sldId id="336" r:id="rId14"/>
    <p:sldId id="269" r:id="rId15"/>
    <p:sldId id="287" r:id="rId16"/>
    <p:sldId id="288" r:id="rId17"/>
    <p:sldId id="271" r:id="rId18"/>
    <p:sldId id="291" r:id="rId19"/>
    <p:sldId id="292" r:id="rId20"/>
    <p:sldId id="308" r:id="rId21"/>
    <p:sldId id="309" r:id="rId22"/>
    <p:sldId id="263" r:id="rId23"/>
    <p:sldId id="300" r:id="rId24"/>
    <p:sldId id="303" r:id="rId25"/>
    <p:sldId id="321" r:id="rId26"/>
    <p:sldId id="322" r:id="rId27"/>
    <p:sldId id="325" r:id="rId28"/>
    <p:sldId id="277" r:id="rId29"/>
    <p:sldId id="313" r:id="rId30"/>
    <p:sldId id="323" r:id="rId31"/>
    <p:sldId id="311" r:id="rId32"/>
    <p:sldId id="327" r:id="rId33"/>
    <p:sldId id="278" r:id="rId34"/>
    <p:sldId id="298" r:id="rId35"/>
    <p:sldId id="316" r:id="rId36"/>
    <p:sldId id="315" r:id="rId37"/>
    <p:sldId id="280" r:id="rId38"/>
    <p:sldId id="317" r:id="rId39"/>
    <p:sldId id="318" r:id="rId40"/>
    <p:sldId id="290" r:id="rId41"/>
    <p:sldId id="279" r:id="rId42"/>
    <p:sldId id="329" r:id="rId43"/>
    <p:sldId id="314" r:id="rId44"/>
    <p:sldId id="328"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94660"/>
  </p:normalViewPr>
  <p:slideViewPr>
    <p:cSldViewPr snapToGrid="0">
      <p:cViewPr varScale="1">
        <p:scale>
          <a:sx n="109" d="100"/>
          <a:sy n="109" d="100"/>
        </p:scale>
        <p:origin x="44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729-707A-4442-B769-F0000946EF62}" type="datetimeFigureOut">
              <a:rPr lang="fr-FR" smtClean="0"/>
              <a:pPr/>
              <a:t>07/01/2020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DB86D-30C7-4A19-BC84-D52F4A9273A3}" type="slidenum">
              <a:rPr lang="fr-FR" smtClean="0"/>
              <a:pPr/>
              <a:t>‹#›</a:t>
            </a:fld>
            <a:endParaRPr lang="fr-FR"/>
          </a:p>
        </p:txBody>
      </p:sp>
    </p:spTree>
    <p:extLst>
      <p:ext uri="{BB962C8B-B14F-4D97-AF65-F5344CB8AC3E}">
        <p14:creationId xmlns:p14="http://schemas.microsoft.com/office/powerpoint/2010/main" val="353383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Mark out of 30. </a:t>
            </a:r>
            <a:r>
              <a:rPr lang="fr-FR" dirty="0" err="1" smtClean="0"/>
              <a:t>Divide</a:t>
            </a:r>
            <a:r>
              <a:rPr lang="fr-FR" baseline="0" dirty="0" smtClean="0"/>
              <a:t> by 3. Round up for a mark out of 10</a:t>
            </a:r>
            <a:endParaRPr lang="fr-FR" dirty="0"/>
          </a:p>
        </p:txBody>
      </p:sp>
      <p:sp>
        <p:nvSpPr>
          <p:cNvPr id="4" name="Slide Number Placeholder 3"/>
          <p:cNvSpPr>
            <a:spLocks noGrp="1"/>
          </p:cNvSpPr>
          <p:nvPr>
            <p:ph type="sldNum" sz="quarter" idx="10"/>
          </p:nvPr>
        </p:nvSpPr>
        <p:spPr/>
        <p:txBody>
          <a:bodyPr/>
          <a:lstStyle/>
          <a:p>
            <a:fld id="{A25DB86D-30C7-4A19-BC84-D52F4A9273A3}" type="slidenum">
              <a:rPr lang="fr-FR" smtClean="0"/>
              <a:pPr/>
              <a:t>18</a:t>
            </a:fld>
            <a:endParaRPr lang="fr-FR"/>
          </a:p>
        </p:txBody>
      </p:sp>
    </p:spTree>
    <p:extLst>
      <p:ext uri="{BB962C8B-B14F-4D97-AF65-F5344CB8AC3E}">
        <p14:creationId xmlns:p14="http://schemas.microsoft.com/office/powerpoint/2010/main" val="53102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409299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291226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284925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301668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413073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289433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41753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375704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60163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154360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9842A-4A06-4F74-A93B-3A2FEBFDAAB9}" type="datetimeFigureOut">
              <a:rPr lang="fr-FR" smtClean="0"/>
              <a:pPr/>
              <a:t>07/01/2020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BBFA7B-A620-4B26-8771-E2312DE8A062}" type="slidenum">
              <a:rPr lang="fr-FR" smtClean="0"/>
              <a:pPr/>
              <a:t>‹#›</a:t>
            </a:fld>
            <a:endParaRPr lang="fr-FR"/>
          </a:p>
        </p:txBody>
      </p:sp>
    </p:spTree>
    <p:extLst>
      <p:ext uri="{BB962C8B-B14F-4D97-AF65-F5344CB8AC3E}">
        <p14:creationId xmlns:p14="http://schemas.microsoft.com/office/powerpoint/2010/main" val="288814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9842A-4A06-4F74-A93B-3A2FEBFDAAB9}" type="datetimeFigureOut">
              <a:rPr lang="fr-FR" smtClean="0"/>
              <a:pPr/>
              <a:t>07/01/2020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BFA7B-A620-4B26-8771-E2312DE8A062}" type="slidenum">
              <a:rPr lang="fr-FR" smtClean="0"/>
              <a:pPr/>
              <a:t>‹#›</a:t>
            </a:fld>
            <a:endParaRPr lang="fr-FR"/>
          </a:p>
        </p:txBody>
      </p:sp>
    </p:spTree>
    <p:extLst>
      <p:ext uri="{BB962C8B-B14F-4D97-AF65-F5344CB8AC3E}">
        <p14:creationId xmlns:p14="http://schemas.microsoft.com/office/powerpoint/2010/main" val="444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rgbClr val="AE78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2: Les Aspects de la Vie Politique dans les Pays Francophones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ados, le droit de vote et l’engagement politique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Manifestations, grèves- à qui le pouvoir?</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La politique et l’immigration</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Pour ou contre le droit de vote?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Les ados et l’engagement politique- motives ou démotivés?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Quel avenir pour la politique?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 pouvoir des syndicats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Manifestations et grèves- sont-elles efficaces?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Attitudes différentes envers ces tensions politiques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a. Solutions politiques à la question de l’immigration</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L’immigration et les partis politiques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L’engagement politique chez les immigrés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138196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5" y="267286"/>
            <a:ext cx="10515600" cy="717453"/>
          </a:xfrm>
          <a:blipFill>
            <a:blip r:embed="rId2" cstate="print"/>
            <a:tile tx="0" ty="0" sx="100000" sy="100000" flip="none" algn="tl"/>
          </a:blipFill>
        </p:spPr>
        <p:txBody>
          <a:bodyPr/>
          <a:lstStyle/>
          <a:p>
            <a:r>
              <a:rPr lang="en-GB" dirty="0" smtClean="0"/>
              <a:t>                          </a:t>
            </a:r>
            <a:r>
              <a:rPr lang="en-GB" dirty="0" err="1" smtClean="0"/>
              <a:t>Vrai</a:t>
            </a:r>
            <a:r>
              <a:rPr lang="en-GB" dirty="0" smtClean="0"/>
              <a:t> </a:t>
            </a:r>
            <a:r>
              <a:rPr lang="en-GB" dirty="0" err="1" smtClean="0"/>
              <a:t>ou</a:t>
            </a:r>
            <a:r>
              <a:rPr lang="en-GB" dirty="0" smtClean="0"/>
              <a:t> Faux?....</a:t>
            </a:r>
            <a:endParaRPr lang="en-GB" dirty="0"/>
          </a:p>
        </p:txBody>
      </p:sp>
      <p:sp>
        <p:nvSpPr>
          <p:cNvPr id="4" name="Content Placeholder 3"/>
          <p:cNvSpPr>
            <a:spLocks noGrp="1"/>
          </p:cNvSpPr>
          <p:nvPr>
            <p:ph idx="1"/>
          </p:nvPr>
        </p:nvSpPr>
        <p:spPr>
          <a:xfrm>
            <a:off x="824134" y="1234782"/>
            <a:ext cx="10515600" cy="481477"/>
          </a:xfrm>
        </p:spPr>
        <p:txBody>
          <a:bodyPr/>
          <a:lstStyle/>
          <a:p>
            <a:pPr>
              <a:buNone/>
            </a:pPr>
            <a:r>
              <a:rPr lang="en-GB" dirty="0" smtClean="0"/>
              <a:t>Les manifestations ne </a:t>
            </a:r>
            <a:r>
              <a:rPr lang="en-GB" dirty="0" err="1" smtClean="0"/>
              <a:t>sont</a:t>
            </a:r>
            <a:r>
              <a:rPr lang="en-GB" dirty="0" smtClean="0"/>
              <a:t> pas </a:t>
            </a:r>
            <a:r>
              <a:rPr lang="en-GB" dirty="0" err="1" smtClean="0"/>
              <a:t>légales</a:t>
            </a:r>
            <a:r>
              <a:rPr lang="en-GB" dirty="0" smtClean="0"/>
              <a:t> en France?    </a:t>
            </a:r>
            <a:r>
              <a:rPr lang="en-GB" dirty="0" smtClean="0">
                <a:solidFill>
                  <a:srgbClr val="FF0000"/>
                </a:solidFill>
              </a:rPr>
              <a:t>F</a:t>
            </a:r>
            <a:endParaRPr lang="en-GB" dirty="0">
              <a:solidFill>
                <a:srgbClr val="FF0000"/>
              </a:solidFill>
            </a:endParaRPr>
          </a:p>
        </p:txBody>
      </p:sp>
      <p:sp>
        <p:nvSpPr>
          <p:cNvPr id="5" name="Content Placeholder 3"/>
          <p:cNvSpPr txBox="1">
            <a:spLocks/>
          </p:cNvSpPr>
          <p:nvPr/>
        </p:nvSpPr>
        <p:spPr>
          <a:xfrm>
            <a:off x="835856" y="1851416"/>
            <a:ext cx="10515600" cy="481477"/>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Il y a</a:t>
            </a:r>
            <a:r>
              <a:rPr kumimoji="0" lang="en-GB" sz="2800" b="0" i="0" u="none" strike="noStrike" kern="1200" cap="none" spc="0" normalizeH="0" noProof="0" dirty="0" smtClean="0">
                <a:ln>
                  <a:noFill/>
                </a:ln>
                <a:solidFill>
                  <a:schemeClr val="tx1"/>
                </a:solidFill>
                <a:effectLst/>
                <a:uLnTx/>
                <a:uFillTx/>
                <a:latin typeface="+mn-lt"/>
                <a:ea typeface="+mn-ea"/>
                <a:cs typeface="+mn-cs"/>
              </a:rPr>
              <a:t> plus de </a:t>
            </a:r>
            <a:r>
              <a:rPr kumimoji="0" lang="en-GB" sz="2800" b="0" i="0" u="none" strike="noStrike" kern="1200" cap="none" spc="0" normalizeH="0" noProof="0" dirty="0" err="1" smtClean="0">
                <a:ln>
                  <a:noFill/>
                </a:ln>
                <a:solidFill>
                  <a:schemeClr val="tx1"/>
                </a:solidFill>
                <a:effectLst/>
                <a:uLnTx/>
                <a:uFillTx/>
                <a:latin typeface="+mn-lt"/>
                <a:ea typeface="+mn-ea"/>
                <a:cs typeface="+mn-cs"/>
              </a:rPr>
              <a:t>travaileurs</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syndicalisés</a:t>
            </a:r>
            <a:r>
              <a:rPr kumimoji="0" lang="en-GB" sz="2800" b="0" i="0" u="none" strike="noStrike" kern="1200" cap="none" spc="0" normalizeH="0" noProof="0" dirty="0" smtClean="0">
                <a:ln>
                  <a:noFill/>
                </a:ln>
                <a:solidFill>
                  <a:schemeClr val="tx1"/>
                </a:solidFill>
                <a:effectLst/>
                <a:uLnTx/>
                <a:uFillTx/>
                <a:latin typeface="+mn-lt"/>
                <a:ea typeface="+mn-ea"/>
                <a:cs typeface="+mn-cs"/>
              </a:rPr>
              <a:t> (%)  en France </a:t>
            </a:r>
            <a:r>
              <a:rPr kumimoji="0" lang="en-GB" sz="2800" b="0" i="0" u="none" strike="noStrike" kern="1200" cap="none" spc="0" normalizeH="0" noProof="0" dirty="0" err="1" smtClean="0">
                <a:ln>
                  <a:noFill/>
                </a:ln>
                <a:solidFill>
                  <a:schemeClr val="tx1"/>
                </a:solidFill>
                <a:effectLst/>
                <a:uLnTx/>
                <a:uFillTx/>
                <a:latin typeface="+mn-lt"/>
                <a:ea typeface="+mn-ea"/>
                <a:cs typeface="+mn-cs"/>
              </a:rPr>
              <a:t>qu’au</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Royaume-Uni</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smtClean="0">
                <a:ln>
                  <a:noFill/>
                </a:ln>
                <a:solidFill>
                  <a:srgbClr val="FF0000"/>
                </a:solidFill>
                <a:effectLst/>
                <a:uLnTx/>
                <a:uFillTx/>
                <a:latin typeface="+mn-lt"/>
                <a:ea typeface="+mn-ea"/>
                <a:cs typeface="+mn-cs"/>
              </a:rPr>
              <a:t>F</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Content Placeholder 3"/>
          <p:cNvSpPr txBox="1">
            <a:spLocks/>
          </p:cNvSpPr>
          <p:nvPr/>
        </p:nvSpPr>
        <p:spPr>
          <a:xfrm>
            <a:off x="946053" y="2496185"/>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manifeste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rarement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en France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contre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des questions</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politiques</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smtClean="0">
                <a:ln>
                  <a:noFill/>
                </a:ln>
                <a:solidFill>
                  <a:srgbClr val="FF0000"/>
                </a:solidFill>
                <a:effectLst/>
                <a:uLnTx/>
                <a:uFillTx/>
                <a:latin typeface="+mn-lt"/>
                <a:ea typeface="+mn-ea"/>
                <a:cs typeface="+mn-cs"/>
              </a:rPr>
              <a:t>F</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Content Placeholder 3"/>
          <p:cNvSpPr txBox="1">
            <a:spLocks/>
          </p:cNvSpPr>
          <p:nvPr/>
        </p:nvSpPr>
        <p:spPr>
          <a:xfrm>
            <a:off x="943708" y="3267563"/>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Le</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secteur</a:t>
            </a:r>
            <a:r>
              <a:rPr kumimoji="0" lang="en-GB" sz="2800" b="0" i="0" u="none" strike="noStrike" kern="1200" cap="none" spc="0" normalizeH="0" noProof="0" dirty="0" smtClean="0">
                <a:ln>
                  <a:noFill/>
                </a:ln>
                <a:solidFill>
                  <a:schemeClr val="tx1"/>
                </a:solidFill>
                <a:effectLst/>
                <a:uLnTx/>
                <a:uFillTx/>
                <a:latin typeface="+mn-lt"/>
                <a:ea typeface="+mn-ea"/>
                <a:cs typeface="+mn-cs"/>
              </a:rPr>
              <a:t> public se met plus </a:t>
            </a:r>
            <a:r>
              <a:rPr kumimoji="0" lang="en-GB" sz="2800" b="0" i="0" u="none" strike="noStrike" kern="1200" cap="none" spc="0" normalizeH="0" noProof="0" dirty="0" err="1" smtClean="0">
                <a:ln>
                  <a:noFill/>
                </a:ln>
                <a:solidFill>
                  <a:schemeClr val="tx1"/>
                </a:solidFill>
                <a:effectLst/>
                <a:uLnTx/>
                <a:uFillTx/>
                <a:latin typeface="+mn-lt"/>
                <a:ea typeface="+mn-ea"/>
                <a:cs typeface="+mn-cs"/>
              </a:rPr>
              <a:t>souvent</a:t>
            </a:r>
            <a:r>
              <a:rPr kumimoji="0" lang="en-GB" sz="2800" b="0" i="0" u="none" strike="noStrike" kern="1200" cap="none" spc="0" normalizeH="0" noProof="0" dirty="0" smtClean="0">
                <a:ln>
                  <a:noFill/>
                </a:ln>
                <a:solidFill>
                  <a:schemeClr val="tx1"/>
                </a:solidFill>
                <a:effectLst/>
                <a:uLnTx/>
                <a:uFillTx/>
                <a:latin typeface="+mn-lt"/>
                <a:ea typeface="+mn-ea"/>
                <a:cs typeface="+mn-cs"/>
              </a:rPr>
              <a:t> en </a:t>
            </a:r>
            <a:r>
              <a:rPr kumimoji="0" lang="en-GB" sz="2800" b="0" i="0" u="none" strike="noStrike" kern="1200" cap="none" spc="0" normalizeH="0" noProof="0" dirty="0" err="1" smtClean="0">
                <a:ln>
                  <a:noFill/>
                </a:ln>
                <a:solidFill>
                  <a:schemeClr val="tx1"/>
                </a:solidFill>
                <a:effectLst/>
                <a:uLnTx/>
                <a:uFillTx/>
                <a:latin typeface="+mn-lt"/>
                <a:ea typeface="+mn-ea"/>
                <a:cs typeface="+mn-cs"/>
              </a:rPr>
              <a:t>grève</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que</a:t>
            </a:r>
            <a:r>
              <a:rPr kumimoji="0" lang="en-GB" sz="2800" b="0" i="0" u="none" strike="noStrike" kern="1200" cap="none" spc="0" normalizeH="0" noProof="0" dirty="0" smtClean="0">
                <a:ln>
                  <a:noFill/>
                </a:ln>
                <a:solidFill>
                  <a:schemeClr val="tx1"/>
                </a:solidFill>
                <a:effectLst/>
                <a:uLnTx/>
                <a:uFillTx/>
                <a:latin typeface="+mn-lt"/>
                <a:ea typeface="+mn-ea"/>
                <a:cs typeface="+mn-cs"/>
              </a:rPr>
              <a:t> le </a:t>
            </a:r>
            <a:r>
              <a:rPr kumimoji="0" lang="en-GB" sz="2800" b="0" i="0" u="none" strike="noStrike" kern="1200" cap="none" spc="0" normalizeH="0" noProof="0" dirty="0" err="1" smtClean="0">
                <a:ln>
                  <a:noFill/>
                </a:ln>
                <a:solidFill>
                  <a:schemeClr val="tx1"/>
                </a:solidFill>
                <a:effectLst/>
                <a:uLnTx/>
                <a:uFillTx/>
                <a:latin typeface="+mn-lt"/>
                <a:ea typeface="+mn-ea"/>
                <a:cs typeface="+mn-cs"/>
              </a:rPr>
              <a:t>secteur</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privé</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smtClean="0">
                <a:ln>
                  <a:noFill/>
                </a:ln>
                <a:solidFill>
                  <a:srgbClr val="FF0000"/>
                </a:solidFill>
                <a:effectLst/>
                <a:uLnTx/>
                <a:uFillTx/>
                <a:latin typeface="+mn-lt"/>
                <a:ea typeface="+mn-ea"/>
                <a:cs typeface="+mn-cs"/>
              </a:rPr>
              <a:t>V</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3"/>
          <p:cNvSpPr txBox="1">
            <a:spLocks/>
          </p:cNvSpPr>
          <p:nvPr/>
        </p:nvSpPr>
        <p:spPr>
          <a:xfrm>
            <a:off x="1002324" y="4198376"/>
            <a:ext cx="10515600" cy="481477"/>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En France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il</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faut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adhérer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à un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syndicat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pour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profiter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de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sa</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représentation</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smtClean="0">
                <a:ln>
                  <a:noFill/>
                </a:ln>
                <a:solidFill>
                  <a:srgbClr val="FF0000"/>
                </a:solidFill>
                <a:effectLst/>
                <a:uLnTx/>
                <a:uFillTx/>
                <a:latin typeface="+mn-lt"/>
                <a:ea typeface="+mn-ea"/>
                <a:cs typeface="+mn-cs"/>
              </a:rPr>
              <a:t> F</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10" name="Content Placeholder 3"/>
          <p:cNvSpPr txBox="1">
            <a:spLocks/>
          </p:cNvSpPr>
          <p:nvPr/>
        </p:nvSpPr>
        <p:spPr>
          <a:xfrm>
            <a:off x="1058594" y="4859556"/>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En France on ne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peut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pas faire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grève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si</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n’est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pas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syndicalisé</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smtClean="0">
                <a:ln>
                  <a:noFill/>
                </a:ln>
                <a:solidFill>
                  <a:srgbClr val="FF0000"/>
                </a:solidFill>
                <a:effectLst/>
                <a:uLnTx/>
                <a:uFillTx/>
                <a:latin typeface="+mn-lt"/>
                <a:ea typeface="+mn-ea"/>
                <a:cs typeface="+mn-cs"/>
              </a:rPr>
              <a:t>F</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11" name="Content Placeholder 3"/>
          <p:cNvSpPr txBox="1">
            <a:spLocks/>
          </p:cNvSpPr>
          <p:nvPr/>
        </p:nvSpPr>
        <p:spPr>
          <a:xfrm>
            <a:off x="1128934" y="5492603"/>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Si 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est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délégué</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syndical</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n’est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pas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payé</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pour son</a:t>
            </a:r>
            <a:r>
              <a:rPr kumimoji="0" lang="en-GB" sz="2800" b="0" i="0" u="none" strike="noStrike" kern="1200" cap="none" spc="0" normalizeH="0" noProof="0" dirty="0" smtClean="0">
                <a:ln>
                  <a:noFill/>
                </a:ln>
                <a:solidFill>
                  <a:schemeClr val="tx1"/>
                </a:solidFill>
                <a:effectLst/>
                <a:uLnTx/>
                <a:uFillTx/>
                <a:latin typeface="+mn-lt"/>
                <a:ea typeface="+mn-ea"/>
                <a:cs typeface="+mn-cs"/>
              </a:rPr>
              <a:t> travail?    </a:t>
            </a:r>
            <a:r>
              <a:rPr kumimoji="0" lang="en-GB" sz="2800" b="0" i="0" u="none" strike="noStrike" kern="1200" cap="none" spc="0" normalizeH="0" noProof="0" dirty="0" smtClean="0">
                <a:ln>
                  <a:noFill/>
                </a:ln>
                <a:solidFill>
                  <a:srgbClr val="FF0000"/>
                </a:solidFill>
                <a:effectLst/>
                <a:uLnTx/>
                <a:uFillTx/>
                <a:latin typeface="+mn-lt"/>
                <a:ea typeface="+mn-ea"/>
                <a:cs typeface="+mn-cs"/>
              </a:rPr>
              <a:t>V</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12" name="Content Placeholder 3"/>
          <p:cNvSpPr txBox="1">
            <a:spLocks/>
          </p:cNvSpPr>
          <p:nvPr/>
        </p:nvSpPr>
        <p:spPr>
          <a:xfrm>
            <a:off x="1114865" y="6111580"/>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La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grève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générale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de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décembre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2019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portait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sur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les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retraites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smtClean="0">
                <a:ln>
                  <a:noFill/>
                </a:ln>
                <a:solidFill>
                  <a:srgbClr val="FF0000"/>
                </a:solidFill>
                <a:effectLst/>
                <a:uLnTx/>
                <a:uFillTx/>
                <a:latin typeface="+mn-lt"/>
                <a:ea typeface="+mn-ea"/>
                <a:cs typeface="+mn-cs"/>
              </a:rPr>
              <a:t>V</a:t>
            </a:r>
            <a:endParaRPr kumimoji="0" lang="en-GB" sz="2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0"/>
            <a:ext cx="10515600" cy="757093"/>
          </a:xfrm>
        </p:spPr>
        <p:txBody>
          <a:bodyPr>
            <a:normAutofit/>
          </a:bodyPr>
          <a:lstStyle/>
          <a:p>
            <a:r>
              <a:rPr lang="fr-FR" b="1" dirty="0" smtClean="0">
                <a:solidFill>
                  <a:srgbClr val="0070C0"/>
                </a:solidFill>
              </a:rPr>
              <a:t>Le syndicalisme- une introduction</a:t>
            </a:r>
            <a:endParaRPr lang="fr-FR" sz="3600" b="1" dirty="0">
              <a:solidFill>
                <a:srgbClr val="0070C0"/>
              </a:solidFill>
            </a:endParaRPr>
          </a:p>
        </p:txBody>
      </p:sp>
      <p:sp>
        <p:nvSpPr>
          <p:cNvPr id="4" name="TextBox 3"/>
          <p:cNvSpPr txBox="1"/>
          <p:nvPr/>
        </p:nvSpPr>
        <p:spPr>
          <a:xfrm>
            <a:off x="899223" y="963293"/>
            <a:ext cx="10833389" cy="1200329"/>
          </a:xfrm>
          <a:prstGeom prst="rect">
            <a:avLst/>
          </a:prstGeom>
          <a:noFill/>
        </p:spPr>
        <p:txBody>
          <a:bodyPr wrap="square" rtlCol="0">
            <a:spAutoFit/>
          </a:bodyPr>
          <a:lstStyle/>
          <a:p>
            <a:r>
              <a:rPr lang="fr-FR" sz="2400" b="1" i="1" dirty="0" smtClean="0">
                <a:solidFill>
                  <a:srgbClr val="FF0000"/>
                </a:solidFill>
              </a:rPr>
              <a:t>Activité 1 : </a:t>
            </a:r>
            <a:r>
              <a:rPr lang="fr-FR" sz="2400" b="1" i="1" dirty="0" smtClean="0"/>
              <a:t>Écouter le passage et répondez aux questions en français. Essayez de répondre le plus directement possible et d’écrire des réponses concises. Il n’est pas toujours nécessaire de faire des phrases complètes. </a:t>
            </a:r>
            <a:endParaRPr lang="fr-FR" sz="2400" b="1" i="1" dirty="0"/>
          </a:p>
        </p:txBody>
      </p:sp>
      <p:sp>
        <p:nvSpPr>
          <p:cNvPr id="6" name="TextBox 5"/>
          <p:cNvSpPr txBox="1"/>
          <p:nvPr/>
        </p:nvSpPr>
        <p:spPr>
          <a:xfrm>
            <a:off x="899223" y="2580793"/>
            <a:ext cx="10516982" cy="3785652"/>
          </a:xfrm>
          <a:prstGeom prst="rect">
            <a:avLst/>
          </a:prstGeom>
          <a:solidFill>
            <a:schemeClr val="accent6">
              <a:lumMod val="20000"/>
              <a:lumOff val="80000"/>
            </a:schemeClr>
          </a:solidFill>
        </p:spPr>
        <p:txBody>
          <a:bodyPr wrap="none" rtlCol="0">
            <a:spAutoFit/>
          </a:bodyPr>
          <a:lstStyle/>
          <a:p>
            <a:pPr marL="342900" indent="-342900">
              <a:lnSpc>
                <a:spcPct val="200000"/>
              </a:lnSpc>
              <a:buAutoNum type="arabicPeriod"/>
            </a:pPr>
            <a:r>
              <a:rPr lang="fr-FR" sz="2400" b="1" dirty="0" smtClean="0"/>
              <a:t>Citez le nom d’au moins trois des syndicats principaux (3 marks)</a:t>
            </a:r>
          </a:p>
          <a:p>
            <a:pPr marL="342900" indent="-342900">
              <a:lnSpc>
                <a:spcPct val="200000"/>
              </a:lnSpc>
              <a:buAutoNum type="arabicPeriod"/>
            </a:pPr>
            <a:r>
              <a:rPr lang="fr-FR" sz="2400" b="1" dirty="0" smtClean="0"/>
              <a:t>Quelles sont les trois principales fonctions des syndicats? (3 marks)</a:t>
            </a:r>
          </a:p>
          <a:p>
            <a:pPr marL="342900" indent="-342900">
              <a:lnSpc>
                <a:spcPct val="200000"/>
              </a:lnSpc>
              <a:buAutoNum type="arabicPeriod"/>
            </a:pPr>
            <a:r>
              <a:rPr lang="fr-FR" sz="2400" b="1" dirty="0" smtClean="0"/>
              <a:t>A quelle occasion le gouvernement peut-il consulter les syndicats? (1 mark)</a:t>
            </a:r>
          </a:p>
          <a:p>
            <a:pPr marL="342900" indent="-342900">
              <a:lnSpc>
                <a:spcPct val="200000"/>
              </a:lnSpc>
              <a:buAutoNum type="arabicPeriod"/>
            </a:pPr>
            <a:r>
              <a:rPr lang="fr-FR" sz="2400" b="1" dirty="0" smtClean="0"/>
              <a:t>Par quels biais les syndicats français tentent-ils de se faire entendre? (2 marks)</a:t>
            </a:r>
          </a:p>
          <a:p>
            <a:pPr marL="342900" indent="-342900">
              <a:lnSpc>
                <a:spcPct val="200000"/>
              </a:lnSpc>
              <a:buAutoNum type="arabicPeriod"/>
            </a:pPr>
            <a:r>
              <a:rPr lang="fr-FR" sz="2400" b="1" dirty="0" smtClean="0"/>
              <a:t>Quel est le principal problème des syndicats français? (1 mark)</a:t>
            </a:r>
            <a:endParaRPr lang="fr-FR" sz="2400" b="1" dirty="0"/>
          </a:p>
        </p:txBody>
      </p:sp>
      <p:pic>
        <p:nvPicPr>
          <p:cNvPr id="3" name="Les syndicats- une introd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1066318" y="241322"/>
            <a:ext cx="609600" cy="609600"/>
          </a:xfrm>
          <a:prstGeom prst="rect">
            <a:avLst/>
          </a:prstGeom>
        </p:spPr>
      </p:pic>
    </p:spTree>
    <p:extLst>
      <p:ext uri="{BB962C8B-B14F-4D97-AF65-F5344CB8AC3E}">
        <p14:creationId xmlns:p14="http://schemas.microsoft.com/office/powerpoint/2010/main" val="20148472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1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97" y="646331"/>
            <a:ext cx="10515600" cy="660111"/>
          </a:xfrm>
        </p:spPr>
        <p:txBody>
          <a:bodyPr>
            <a:normAutofit/>
          </a:bodyPr>
          <a:lstStyle/>
          <a:p>
            <a:r>
              <a:rPr lang="fr-FR" sz="2800" b="1" dirty="0" smtClean="0"/>
              <a:t>Utilisez la transcription pour améliorer ou corriger vos réponses</a:t>
            </a:r>
            <a:endParaRPr lang="fr-FR" sz="2800" b="1" dirty="0"/>
          </a:p>
        </p:txBody>
      </p:sp>
      <p:sp>
        <p:nvSpPr>
          <p:cNvPr id="3" name="Content Placeholder 2"/>
          <p:cNvSpPr>
            <a:spLocks noGrp="1"/>
          </p:cNvSpPr>
          <p:nvPr>
            <p:ph idx="1"/>
          </p:nvPr>
        </p:nvSpPr>
        <p:spPr>
          <a:xfrm>
            <a:off x="838200" y="1472770"/>
            <a:ext cx="10515600" cy="5135847"/>
          </a:xfrm>
          <a:solidFill>
            <a:schemeClr val="accent6">
              <a:lumMod val="20000"/>
              <a:lumOff val="80000"/>
            </a:schemeClr>
          </a:solidFill>
        </p:spPr>
        <p:txBody>
          <a:bodyPr>
            <a:normAutofit fontScale="92500" lnSpcReduction="20000"/>
          </a:bodyPr>
          <a:lstStyle/>
          <a:p>
            <a:pPr marL="0" indent="0" algn="just">
              <a:buNone/>
            </a:pPr>
            <a:r>
              <a:rPr lang="fr-FR" sz="2000" b="1" dirty="0">
                <a:latin typeface="Arial Narrow" panose="020B0606020202030204" pitchFamily="34" charset="0"/>
              </a:rPr>
              <a:t>Les syndicats ouvriers ont été créés en 1884 pour représenter les salariés face aux patrons. Depuis les syndicats ont obtenu plus de pouvoir. Ils siègent dans des comités d’entreprise qui participent à l’organisation de la vie collective. Les plus grands syndicats français sont la CGT, la CFDT, FO, la CFTC et la CGC. Tous les salariés de France peuvent se syndiquer. Ils peuvent aussi dans certains cas, préférer des syndicats plus spécialisés tels que le Snes pour les enseignants ou </a:t>
            </a:r>
            <a:r>
              <a:rPr lang="fr-FR" sz="2000" b="1" dirty="0" smtClean="0">
                <a:latin typeface="Arial Narrow" panose="020B0606020202030204" pitchFamily="34" charset="0"/>
              </a:rPr>
              <a:t>Alliance </a:t>
            </a:r>
            <a:r>
              <a:rPr lang="fr-FR" sz="2000" b="1" dirty="0">
                <a:latin typeface="Arial Narrow" panose="020B0606020202030204" pitchFamily="34" charset="0"/>
              </a:rPr>
              <a:t>pour la police. Il y a des syndicats pour tout le monde, y compris les patrons. </a:t>
            </a:r>
            <a:endParaRPr lang="fr-FR" sz="2000" b="1" dirty="0" smtClean="0">
              <a:latin typeface="Arial Narrow" panose="020B0606020202030204" pitchFamily="34" charset="0"/>
            </a:endParaRPr>
          </a:p>
          <a:p>
            <a:pPr marL="0" indent="0" algn="just">
              <a:buNone/>
            </a:pPr>
            <a:endParaRPr lang="fr-FR" sz="2000" b="1" dirty="0">
              <a:latin typeface="Arial Narrow" panose="020B0606020202030204" pitchFamily="34" charset="0"/>
            </a:endParaRPr>
          </a:p>
          <a:p>
            <a:pPr marL="0" indent="0" algn="just">
              <a:buNone/>
            </a:pPr>
            <a:r>
              <a:rPr lang="fr-FR" sz="2000" b="1" dirty="0">
                <a:latin typeface="Arial Narrow" panose="020B0606020202030204" pitchFamily="34" charset="0"/>
              </a:rPr>
              <a:t>Dans les entreprises ou les administrations, les syndicats défendent les salariés et participent aux négociations salariales. Au niveau national, depuis 1946, les cinq principaux syndicats cogèrent avec les organisations patronales. On appelle ça le paritarisme. </a:t>
            </a:r>
            <a:endParaRPr lang="fr-FR" sz="2000" b="1" dirty="0" smtClean="0">
              <a:latin typeface="Arial Narrow" panose="020B0606020202030204" pitchFamily="34" charset="0"/>
            </a:endParaRPr>
          </a:p>
          <a:p>
            <a:pPr marL="0" indent="0" algn="just">
              <a:buNone/>
            </a:pPr>
            <a:endParaRPr lang="fr-FR" sz="2000" b="1" dirty="0">
              <a:latin typeface="Arial Narrow" panose="020B0606020202030204" pitchFamily="34" charset="0"/>
            </a:endParaRPr>
          </a:p>
          <a:p>
            <a:pPr marL="0" indent="0" algn="just">
              <a:buNone/>
            </a:pPr>
            <a:r>
              <a:rPr lang="fr-FR" sz="2000" b="1" dirty="0">
                <a:latin typeface="Arial Narrow" panose="020B0606020202030204" pitchFamily="34" charset="0"/>
              </a:rPr>
              <a:t>Souvent, quand le gouvernement veut réformer la législation du travail ou des retraites, il organise de grandes négociations entre les syndicats. Mais en France, les partenaires sociaux trouvent très rarement des accords et c’est finalement le plus </a:t>
            </a:r>
            <a:r>
              <a:rPr lang="fr-FR" sz="2000" b="1" dirty="0" smtClean="0">
                <a:latin typeface="Arial Narrow" panose="020B0606020202030204" pitchFamily="34" charset="0"/>
              </a:rPr>
              <a:t>souvent, </a:t>
            </a:r>
            <a:r>
              <a:rPr lang="fr-FR" sz="2000" b="1" dirty="0">
                <a:latin typeface="Arial Narrow" panose="020B0606020202030204" pitchFamily="34" charset="0"/>
              </a:rPr>
              <a:t>le gouvernement qui propose des réformes. </a:t>
            </a:r>
            <a:endParaRPr lang="fr-FR" sz="2000" b="1" dirty="0" smtClean="0">
              <a:latin typeface="Arial Narrow" panose="020B0606020202030204" pitchFamily="34" charset="0"/>
            </a:endParaRPr>
          </a:p>
          <a:p>
            <a:pPr marL="0" indent="0" algn="just">
              <a:buNone/>
            </a:pPr>
            <a:endParaRPr lang="fr-FR" sz="2000" b="1" dirty="0">
              <a:latin typeface="Arial Narrow" panose="020B0606020202030204" pitchFamily="34" charset="0"/>
            </a:endParaRPr>
          </a:p>
          <a:p>
            <a:pPr marL="0" indent="0" algn="just">
              <a:buNone/>
            </a:pPr>
            <a:r>
              <a:rPr lang="fr-FR" sz="2000" b="1" dirty="0">
                <a:latin typeface="Arial Narrow" panose="020B0606020202030204" pitchFamily="34" charset="0"/>
              </a:rPr>
              <a:t>Les syndicats français, très revendicatifs, tentent d’obtenir des avancées en organisant des grèves ou des manifestations. La manifestation du 1</a:t>
            </a:r>
            <a:r>
              <a:rPr lang="fr-FR" sz="2000" b="1" baseline="30000" dirty="0">
                <a:latin typeface="Arial Narrow" panose="020B0606020202030204" pitchFamily="34" charset="0"/>
              </a:rPr>
              <a:t>er</a:t>
            </a:r>
            <a:r>
              <a:rPr lang="fr-FR" sz="2000" b="1" dirty="0">
                <a:latin typeface="Arial Narrow" panose="020B0606020202030204" pitchFamily="34" charset="0"/>
              </a:rPr>
              <a:t> mai est le rassemblement traditionnel pour les syndicats. </a:t>
            </a:r>
          </a:p>
          <a:p>
            <a:pPr marL="0" indent="0" algn="just">
              <a:buNone/>
            </a:pPr>
            <a:r>
              <a:rPr lang="fr-FR" sz="2000" b="1" dirty="0">
                <a:latin typeface="Arial Narrow" panose="020B0606020202030204" pitchFamily="34" charset="0"/>
              </a:rPr>
              <a:t>Malgré l’importance des syndicats dans la vie démocratique et sociale, il n’y a que 10% des salariés qui sont inscrits à un syndicat en France. </a:t>
            </a:r>
          </a:p>
        </p:txBody>
      </p:sp>
      <p:sp>
        <p:nvSpPr>
          <p:cNvPr id="4" name="TextBox 3"/>
          <p:cNvSpPr txBox="1"/>
          <p:nvPr/>
        </p:nvSpPr>
        <p:spPr>
          <a:xfrm>
            <a:off x="838200" y="0"/>
            <a:ext cx="6679649" cy="646331"/>
          </a:xfrm>
          <a:prstGeom prst="rect">
            <a:avLst/>
          </a:prstGeom>
          <a:noFill/>
        </p:spPr>
        <p:txBody>
          <a:bodyPr wrap="none" rtlCol="0">
            <a:spAutoFit/>
          </a:bodyPr>
          <a:lstStyle/>
          <a:p>
            <a:r>
              <a:rPr lang="fr-FR" sz="3600" b="1" dirty="0" smtClean="0"/>
              <a:t>Le syndicalisme- Une introduction</a:t>
            </a:r>
            <a:endParaRPr lang="fr-FR" sz="3600" b="1" dirty="0"/>
          </a:p>
        </p:txBody>
      </p:sp>
    </p:spTree>
    <p:extLst>
      <p:ext uri="{BB962C8B-B14F-4D97-AF65-F5344CB8AC3E}">
        <p14:creationId xmlns:p14="http://schemas.microsoft.com/office/powerpoint/2010/main" val="218920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0"/>
            <a:ext cx="10515600" cy="757093"/>
          </a:xfrm>
        </p:spPr>
        <p:txBody>
          <a:bodyPr>
            <a:normAutofit/>
          </a:bodyPr>
          <a:lstStyle/>
          <a:p>
            <a:r>
              <a:rPr lang="fr-FR" b="1" dirty="0" smtClean="0"/>
              <a:t>Le syndicalisme- une introduction</a:t>
            </a:r>
            <a:endParaRPr lang="fr-FR" sz="3600" b="1" dirty="0"/>
          </a:p>
        </p:txBody>
      </p:sp>
      <p:sp>
        <p:nvSpPr>
          <p:cNvPr id="4" name="TextBox 3"/>
          <p:cNvSpPr txBox="1"/>
          <p:nvPr/>
        </p:nvSpPr>
        <p:spPr>
          <a:xfrm>
            <a:off x="899223" y="802126"/>
            <a:ext cx="10833389" cy="1200329"/>
          </a:xfrm>
          <a:prstGeom prst="rect">
            <a:avLst/>
          </a:prstGeom>
          <a:noFill/>
        </p:spPr>
        <p:txBody>
          <a:bodyPr wrap="square" rtlCol="0">
            <a:spAutoFit/>
          </a:bodyPr>
          <a:lstStyle/>
          <a:p>
            <a:r>
              <a:rPr lang="fr-FR" sz="2400" b="1" i="1" dirty="0" smtClean="0"/>
              <a:t>Écouter le passage et répondez aux questions en français. Essayez de répondre le plus directement possible et d’écrire des réponses concises. Il n’est pas toujours nécessaire de faire des phrases complètes. </a:t>
            </a:r>
            <a:endParaRPr lang="fr-FR" sz="2400" b="1" i="1" dirty="0"/>
          </a:p>
        </p:txBody>
      </p:sp>
      <p:sp>
        <p:nvSpPr>
          <p:cNvPr id="6" name="TextBox 5"/>
          <p:cNvSpPr txBox="1"/>
          <p:nvPr/>
        </p:nvSpPr>
        <p:spPr>
          <a:xfrm>
            <a:off x="899223" y="2188078"/>
            <a:ext cx="10476907" cy="4524315"/>
          </a:xfrm>
          <a:prstGeom prst="rect">
            <a:avLst/>
          </a:prstGeom>
          <a:solidFill>
            <a:schemeClr val="accent6">
              <a:lumMod val="20000"/>
              <a:lumOff val="80000"/>
            </a:schemeClr>
          </a:solidFill>
        </p:spPr>
        <p:txBody>
          <a:bodyPr wrap="none" rtlCol="0">
            <a:spAutoFit/>
          </a:bodyPr>
          <a:lstStyle/>
          <a:p>
            <a:pPr marL="342900" indent="-342900">
              <a:buAutoNum type="arabicPeriod"/>
            </a:pPr>
            <a:r>
              <a:rPr lang="fr-FR" sz="2400" b="1" dirty="0" smtClean="0"/>
              <a:t>Citez le nom d’au moins trois des syndicats principaux (3 marks)</a:t>
            </a:r>
          </a:p>
          <a:p>
            <a:r>
              <a:rPr lang="fr-FR" sz="2400" b="1" dirty="0" err="1" smtClean="0">
                <a:solidFill>
                  <a:srgbClr val="FF0000"/>
                </a:solidFill>
              </a:rPr>
              <a:t>Any</a:t>
            </a:r>
            <a:r>
              <a:rPr lang="fr-FR" sz="2400" b="1" dirty="0" smtClean="0">
                <a:solidFill>
                  <a:srgbClr val="FF0000"/>
                </a:solidFill>
              </a:rPr>
              <a:t> 3: la CGT, la CFDT, FO, la CFTC, la CGC</a:t>
            </a:r>
          </a:p>
          <a:p>
            <a:r>
              <a:rPr lang="fr-FR" sz="2400" b="1" dirty="0" smtClean="0"/>
              <a:t>2. Quelles sont les trois principales fonctions des syndicats? (3 marks)</a:t>
            </a:r>
          </a:p>
          <a:p>
            <a:r>
              <a:rPr lang="fr-FR" sz="2400" b="1" dirty="0" smtClean="0">
                <a:solidFill>
                  <a:srgbClr val="FF0000"/>
                </a:solidFill>
              </a:rPr>
              <a:t>Représenter/ défendre les salariés</a:t>
            </a:r>
          </a:p>
          <a:p>
            <a:r>
              <a:rPr lang="fr-FR" sz="2400" b="1" dirty="0" smtClean="0">
                <a:solidFill>
                  <a:srgbClr val="FF0000"/>
                </a:solidFill>
              </a:rPr>
              <a:t>Participer à l’organisation de la vie active des entreprises</a:t>
            </a:r>
          </a:p>
          <a:p>
            <a:r>
              <a:rPr lang="fr-FR" sz="2400" b="1" dirty="0" smtClean="0">
                <a:solidFill>
                  <a:srgbClr val="FF0000"/>
                </a:solidFill>
              </a:rPr>
              <a:t>Cogérer un organisme avec les organisations patronales (paritarisme)</a:t>
            </a:r>
            <a:endParaRPr lang="fr-FR" sz="2400" b="1" dirty="0" smtClean="0"/>
          </a:p>
          <a:p>
            <a:r>
              <a:rPr lang="fr-FR" sz="2400" b="1" dirty="0" smtClean="0"/>
              <a:t>3. A quelle occasion le gouvernement peut-il consulter les syndicats? (1 mark)</a:t>
            </a:r>
          </a:p>
          <a:p>
            <a:r>
              <a:rPr lang="fr-FR" sz="2400" b="1" dirty="0" smtClean="0">
                <a:solidFill>
                  <a:srgbClr val="FF0000"/>
                </a:solidFill>
              </a:rPr>
              <a:t>Quand il veut réformer une législation</a:t>
            </a:r>
          </a:p>
          <a:p>
            <a:r>
              <a:rPr lang="fr-FR" sz="2400" b="1" dirty="0" smtClean="0"/>
              <a:t>4. Par quels biais les syndicats français tentent-ils de se faire entendre? (2 marks)</a:t>
            </a:r>
          </a:p>
          <a:p>
            <a:r>
              <a:rPr lang="fr-FR" sz="2400" b="1" dirty="0" smtClean="0">
                <a:solidFill>
                  <a:srgbClr val="FF0000"/>
                </a:solidFill>
              </a:rPr>
              <a:t>En organisant des grèves et des manifestations</a:t>
            </a:r>
          </a:p>
          <a:p>
            <a:r>
              <a:rPr lang="fr-FR" sz="2400" b="1" dirty="0" smtClean="0"/>
              <a:t>5. Quel est le principal problème des syndicats français? (1 mark)</a:t>
            </a:r>
          </a:p>
          <a:p>
            <a:r>
              <a:rPr lang="fr-FR" sz="2400" b="1" dirty="0" smtClean="0">
                <a:solidFill>
                  <a:srgbClr val="FF0000"/>
                </a:solidFill>
              </a:rPr>
              <a:t>Seulement 10% des salariés sont syndiqués</a:t>
            </a:r>
            <a:endParaRPr lang="fr-FR" sz="2400" b="1" dirty="0">
              <a:solidFill>
                <a:srgbClr val="FF0000"/>
              </a:solidFill>
            </a:endParaRPr>
          </a:p>
        </p:txBody>
      </p:sp>
      <p:sp>
        <p:nvSpPr>
          <p:cNvPr id="3" name="TextBox 2"/>
          <p:cNvSpPr txBox="1"/>
          <p:nvPr/>
        </p:nvSpPr>
        <p:spPr>
          <a:xfrm rot="1419532">
            <a:off x="9624115" y="1961100"/>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391044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01" y="0"/>
            <a:ext cx="10515600" cy="992620"/>
          </a:xfrm>
        </p:spPr>
        <p:txBody>
          <a:bodyPr>
            <a:normAutofit/>
          </a:bodyPr>
          <a:lstStyle/>
          <a:p>
            <a:r>
              <a:rPr lang="fr-FR" sz="4000" b="1" dirty="0" smtClean="0"/>
              <a:t>La CGT: Confédération Générale du Travailleur</a:t>
            </a:r>
            <a:endParaRPr lang="fr-FR" sz="40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421" t="7973" r="17154" b="8336"/>
          <a:stretch/>
        </p:blipFill>
        <p:spPr>
          <a:xfrm>
            <a:off x="96927" y="115333"/>
            <a:ext cx="1333874" cy="1566527"/>
          </a:xfrm>
          <a:prstGeom prst="rect">
            <a:avLst/>
          </a:prstGeom>
        </p:spPr>
      </p:pic>
      <p:sp>
        <p:nvSpPr>
          <p:cNvPr id="6" name="TextBox 5"/>
          <p:cNvSpPr txBox="1"/>
          <p:nvPr/>
        </p:nvSpPr>
        <p:spPr>
          <a:xfrm>
            <a:off x="835343" y="1880944"/>
            <a:ext cx="10870159" cy="4693593"/>
          </a:xfrm>
          <a:prstGeom prst="rect">
            <a:avLst/>
          </a:prstGeom>
          <a:solidFill>
            <a:schemeClr val="accent6">
              <a:lumMod val="20000"/>
              <a:lumOff val="80000"/>
            </a:schemeClr>
          </a:solidFill>
        </p:spPr>
        <p:txBody>
          <a:bodyPr wrap="square" rtlCol="0">
            <a:spAutoFit/>
          </a:bodyPr>
          <a:lstStyle/>
          <a:p>
            <a:pPr algn="just"/>
            <a:r>
              <a:rPr lang="fr-FR" sz="2300" b="1" dirty="0"/>
              <a:t>Le syndicalisme fait partie du patrimoine vivant de l’humanité et de la démocratie. Fait social devenu universel, il a d’abord émergé en Europe avec la révolution industrielle, et y est resté depuis profondément enraciné</a:t>
            </a:r>
            <a:r>
              <a:rPr lang="fr-FR" sz="2300" b="1" dirty="0" smtClean="0"/>
              <a:t>.</a:t>
            </a:r>
          </a:p>
          <a:p>
            <a:pPr algn="just"/>
            <a:endParaRPr lang="fr-FR" sz="2300" b="1" dirty="0"/>
          </a:p>
          <a:p>
            <a:pPr algn="just"/>
            <a:r>
              <a:rPr lang="fr-FR" sz="2300" b="1" dirty="0"/>
              <a:t>L’histoire plus que séculaire de la CGT s’inscrit dans cet ensemble. Née de la volonté des salariés de s’organiser collectivement et durablement pour défendre leurs intérêts face à l’oppression et à l’exploitation, pour conquérir des droits et les faire valoir, pour imaginer un monde plus juste et proposer des voies pour y parvenir, sont le </a:t>
            </a:r>
            <a:r>
              <a:rPr lang="fr-FR" sz="2300" b="1" dirty="0" smtClean="0"/>
              <a:t>cœur </a:t>
            </a:r>
            <a:r>
              <a:rPr lang="fr-FR" sz="2300" b="1" dirty="0"/>
              <a:t>de son action syndicale</a:t>
            </a:r>
            <a:r>
              <a:rPr lang="fr-FR" sz="2300" b="1" dirty="0" smtClean="0"/>
              <a:t>.</a:t>
            </a:r>
          </a:p>
          <a:p>
            <a:pPr algn="just"/>
            <a:endParaRPr lang="fr-FR" sz="2300" b="1" dirty="0"/>
          </a:p>
          <a:p>
            <a:pPr algn="just"/>
            <a:r>
              <a:rPr lang="fr-FR" sz="2300" b="1" dirty="0"/>
              <a:t>Bâtie selon deux dimensions professionnelles et géographiques, la CGT s’est forgée et constituée au fil de l’histoire autour d’une conception de solidarité entre les salariés qui combine l’ancrage à l’entreprise et à son environnement territorial</a:t>
            </a:r>
            <a:r>
              <a:rPr lang="fr-FR" sz="2300" b="1" dirty="0" smtClean="0"/>
              <a:t>.</a:t>
            </a:r>
            <a:endParaRPr lang="fr-FR" sz="2300" b="1" dirty="0"/>
          </a:p>
        </p:txBody>
      </p:sp>
      <p:sp>
        <p:nvSpPr>
          <p:cNvPr id="7" name="TextBox 6"/>
          <p:cNvSpPr txBox="1"/>
          <p:nvPr/>
        </p:nvSpPr>
        <p:spPr>
          <a:xfrm>
            <a:off x="1430801" y="827295"/>
            <a:ext cx="9264908" cy="954107"/>
          </a:xfrm>
          <a:prstGeom prst="rect">
            <a:avLst/>
          </a:prstGeom>
          <a:noFill/>
        </p:spPr>
        <p:txBody>
          <a:bodyPr wrap="square" rtlCol="0">
            <a:spAutoFit/>
          </a:bodyPr>
          <a:lstStyle/>
          <a:p>
            <a:r>
              <a:rPr lang="fr-FR" sz="2800" b="1" dirty="0" smtClean="0"/>
              <a:t>Lisez la présentation de la CGT qui apparait sur le site officiel et répondez aux questions </a:t>
            </a:r>
            <a:endParaRPr lang="fr-FR" sz="28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046" y="138206"/>
            <a:ext cx="822555" cy="716107"/>
          </a:xfrm>
          <a:prstGeom prst="rect">
            <a:avLst/>
          </a:prstGeom>
        </p:spPr>
      </p:pic>
    </p:spTree>
    <p:extLst>
      <p:ext uri="{BB962C8B-B14F-4D97-AF65-F5344CB8AC3E}">
        <p14:creationId xmlns:p14="http://schemas.microsoft.com/office/powerpoint/2010/main" val="151400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61392" y="900112"/>
            <a:ext cx="9451190" cy="6010277"/>
          </a:xfrm>
          <a:prstGeom prst="rect">
            <a:avLst/>
          </a:prstGeom>
        </p:spPr>
      </p:pic>
      <p:sp>
        <p:nvSpPr>
          <p:cNvPr id="5" name="Title 1"/>
          <p:cNvSpPr>
            <a:spLocks noGrp="1"/>
          </p:cNvSpPr>
          <p:nvPr>
            <p:ph type="title"/>
          </p:nvPr>
        </p:nvSpPr>
        <p:spPr>
          <a:xfrm>
            <a:off x="738074" y="0"/>
            <a:ext cx="10515600" cy="992620"/>
          </a:xfrm>
        </p:spPr>
        <p:txBody>
          <a:bodyPr>
            <a:normAutofit/>
          </a:bodyPr>
          <a:lstStyle/>
          <a:p>
            <a:r>
              <a:rPr lang="fr-FR" sz="4000" b="1" dirty="0" smtClean="0"/>
              <a:t>La CGT: Confédération Générale du Travailleur</a:t>
            </a:r>
            <a:endParaRPr lang="fr-FR" sz="4000" b="1" dirty="0"/>
          </a:p>
        </p:txBody>
      </p:sp>
      <p:sp>
        <p:nvSpPr>
          <p:cNvPr id="6" name="TextBox 5"/>
          <p:cNvSpPr txBox="1"/>
          <p:nvPr/>
        </p:nvSpPr>
        <p:spPr>
          <a:xfrm rot="1163158">
            <a:off x="9887425" y="1232380"/>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046" y="138206"/>
            <a:ext cx="822555" cy="716107"/>
          </a:xfrm>
          <a:prstGeom prst="rect">
            <a:avLst/>
          </a:prstGeom>
        </p:spPr>
      </p:pic>
      <p:sp>
        <p:nvSpPr>
          <p:cNvPr id="8" name="TextBox 7"/>
          <p:cNvSpPr txBox="1"/>
          <p:nvPr/>
        </p:nvSpPr>
        <p:spPr>
          <a:xfrm>
            <a:off x="3585937" y="6289964"/>
            <a:ext cx="346570" cy="461665"/>
          </a:xfrm>
          <a:prstGeom prst="rect">
            <a:avLst/>
          </a:prstGeom>
          <a:noFill/>
        </p:spPr>
        <p:txBody>
          <a:bodyPr wrap="none" rtlCol="0">
            <a:spAutoFit/>
          </a:bodyPr>
          <a:lstStyle/>
          <a:p>
            <a:r>
              <a:rPr lang="fr-FR" sz="2400" b="1" dirty="0" smtClean="0">
                <a:solidFill>
                  <a:srgbClr val="FF0000"/>
                </a:solidFill>
              </a:rPr>
              <a:t>h</a:t>
            </a:r>
            <a:endParaRPr lang="fr-FR" sz="2400" b="1" dirty="0">
              <a:solidFill>
                <a:srgbClr val="FF0000"/>
              </a:solidFill>
            </a:endParaRPr>
          </a:p>
        </p:txBody>
      </p:sp>
      <p:sp>
        <p:nvSpPr>
          <p:cNvPr id="9" name="TextBox 8"/>
          <p:cNvSpPr txBox="1"/>
          <p:nvPr/>
        </p:nvSpPr>
        <p:spPr>
          <a:xfrm>
            <a:off x="4456121" y="6289963"/>
            <a:ext cx="336952" cy="461665"/>
          </a:xfrm>
          <a:prstGeom prst="rect">
            <a:avLst/>
          </a:prstGeom>
          <a:noFill/>
        </p:spPr>
        <p:txBody>
          <a:bodyPr wrap="none" rtlCol="0">
            <a:spAutoFit/>
          </a:bodyPr>
          <a:lstStyle/>
          <a:p>
            <a:r>
              <a:rPr lang="fr-FR" sz="2400" b="1" dirty="0">
                <a:solidFill>
                  <a:srgbClr val="FF0000"/>
                </a:solidFill>
              </a:rPr>
              <a:t>a</a:t>
            </a:r>
          </a:p>
        </p:txBody>
      </p:sp>
      <p:sp>
        <p:nvSpPr>
          <p:cNvPr id="10" name="TextBox 9"/>
          <p:cNvSpPr txBox="1"/>
          <p:nvPr/>
        </p:nvSpPr>
        <p:spPr>
          <a:xfrm>
            <a:off x="5333752" y="6289963"/>
            <a:ext cx="349776" cy="461665"/>
          </a:xfrm>
          <a:prstGeom prst="rect">
            <a:avLst/>
          </a:prstGeom>
          <a:noFill/>
        </p:spPr>
        <p:txBody>
          <a:bodyPr wrap="none" rtlCol="0">
            <a:spAutoFit/>
          </a:bodyPr>
          <a:lstStyle/>
          <a:p>
            <a:r>
              <a:rPr lang="fr-FR" sz="2400" b="1" dirty="0">
                <a:solidFill>
                  <a:srgbClr val="FF0000"/>
                </a:solidFill>
              </a:rPr>
              <a:t>b</a:t>
            </a:r>
          </a:p>
        </p:txBody>
      </p:sp>
      <p:sp>
        <p:nvSpPr>
          <p:cNvPr id="11" name="TextBox 10"/>
          <p:cNvSpPr txBox="1"/>
          <p:nvPr/>
        </p:nvSpPr>
        <p:spPr>
          <a:xfrm>
            <a:off x="6184695" y="6289963"/>
            <a:ext cx="282450" cy="461665"/>
          </a:xfrm>
          <a:prstGeom prst="rect">
            <a:avLst/>
          </a:prstGeom>
          <a:noFill/>
        </p:spPr>
        <p:txBody>
          <a:bodyPr wrap="none" rtlCol="0">
            <a:spAutoFit/>
          </a:bodyPr>
          <a:lstStyle/>
          <a:p>
            <a:r>
              <a:rPr lang="fr-FR" sz="2400" b="1" dirty="0">
                <a:solidFill>
                  <a:srgbClr val="FF0000"/>
                </a:solidFill>
              </a:rPr>
              <a:t>f</a:t>
            </a:r>
          </a:p>
        </p:txBody>
      </p:sp>
      <p:sp>
        <p:nvSpPr>
          <p:cNvPr id="12" name="TextBox 11"/>
          <p:cNvSpPr txBox="1"/>
          <p:nvPr/>
        </p:nvSpPr>
        <p:spPr>
          <a:xfrm>
            <a:off x="7099259" y="6289963"/>
            <a:ext cx="312906" cy="461665"/>
          </a:xfrm>
          <a:prstGeom prst="rect">
            <a:avLst/>
          </a:prstGeom>
          <a:noFill/>
        </p:spPr>
        <p:txBody>
          <a:bodyPr wrap="none" rtlCol="0">
            <a:spAutoFit/>
          </a:bodyPr>
          <a:lstStyle/>
          <a:p>
            <a:r>
              <a:rPr lang="fr-FR" sz="2400" b="1" dirty="0">
                <a:solidFill>
                  <a:srgbClr val="FF0000"/>
                </a:solidFill>
              </a:rPr>
              <a:t>c</a:t>
            </a:r>
          </a:p>
        </p:txBody>
      </p:sp>
      <p:sp>
        <p:nvSpPr>
          <p:cNvPr id="13" name="TextBox 12"/>
          <p:cNvSpPr txBox="1"/>
          <p:nvPr/>
        </p:nvSpPr>
        <p:spPr>
          <a:xfrm>
            <a:off x="8042167" y="6289963"/>
            <a:ext cx="330540" cy="461665"/>
          </a:xfrm>
          <a:prstGeom prst="rect">
            <a:avLst/>
          </a:prstGeom>
          <a:noFill/>
        </p:spPr>
        <p:txBody>
          <a:bodyPr wrap="none" rtlCol="0">
            <a:spAutoFit/>
          </a:bodyPr>
          <a:lstStyle/>
          <a:p>
            <a:r>
              <a:rPr lang="fr-FR" sz="2400" b="1" dirty="0">
                <a:solidFill>
                  <a:srgbClr val="FF0000"/>
                </a:solidFill>
              </a:rPr>
              <a:t>g</a:t>
            </a:r>
          </a:p>
        </p:txBody>
      </p:sp>
      <p:sp>
        <p:nvSpPr>
          <p:cNvPr id="14" name="TextBox 13"/>
          <p:cNvSpPr txBox="1"/>
          <p:nvPr/>
        </p:nvSpPr>
        <p:spPr>
          <a:xfrm>
            <a:off x="8829424" y="6289963"/>
            <a:ext cx="349776" cy="461665"/>
          </a:xfrm>
          <a:prstGeom prst="rect">
            <a:avLst/>
          </a:prstGeom>
          <a:noFill/>
        </p:spPr>
        <p:txBody>
          <a:bodyPr wrap="none" rtlCol="0">
            <a:spAutoFit/>
          </a:bodyPr>
          <a:lstStyle/>
          <a:p>
            <a:r>
              <a:rPr lang="fr-FR" sz="2400" b="1" dirty="0">
                <a:solidFill>
                  <a:srgbClr val="FF0000"/>
                </a:solidFill>
              </a:rPr>
              <a:t>d</a:t>
            </a:r>
          </a:p>
        </p:txBody>
      </p:sp>
      <p:sp>
        <p:nvSpPr>
          <p:cNvPr id="15" name="TextBox 14"/>
          <p:cNvSpPr txBox="1"/>
          <p:nvPr/>
        </p:nvSpPr>
        <p:spPr>
          <a:xfrm>
            <a:off x="9686590" y="6289962"/>
            <a:ext cx="340158" cy="461665"/>
          </a:xfrm>
          <a:prstGeom prst="rect">
            <a:avLst/>
          </a:prstGeom>
          <a:noFill/>
        </p:spPr>
        <p:txBody>
          <a:bodyPr wrap="none" rtlCol="0">
            <a:spAutoFit/>
          </a:bodyPr>
          <a:lstStyle/>
          <a:p>
            <a:r>
              <a:rPr lang="fr-FR" sz="2400" b="1" dirty="0">
                <a:solidFill>
                  <a:srgbClr val="FF0000"/>
                </a:solidFill>
              </a:rPr>
              <a:t>e</a:t>
            </a:r>
          </a:p>
        </p:txBody>
      </p:sp>
    </p:spTree>
    <p:extLst>
      <p:ext uri="{BB962C8B-B14F-4D97-AF65-F5344CB8AC3E}">
        <p14:creationId xmlns:p14="http://schemas.microsoft.com/office/powerpoint/2010/main" val="1387614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8074" y="0"/>
            <a:ext cx="10515600" cy="992620"/>
          </a:xfrm>
        </p:spPr>
        <p:txBody>
          <a:bodyPr>
            <a:normAutofit/>
          </a:bodyPr>
          <a:lstStyle/>
          <a:p>
            <a:r>
              <a:rPr lang="fr-FR" sz="4000" b="1" dirty="0" smtClean="0"/>
              <a:t>La CGT: Confédération Générale du Travailleur</a:t>
            </a:r>
            <a:endParaRPr lang="fr-FR" sz="40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046" y="138206"/>
            <a:ext cx="822555" cy="716107"/>
          </a:xfrm>
          <a:prstGeom prst="rect">
            <a:avLst/>
          </a:prstGeom>
        </p:spPr>
      </p:pic>
      <p:pic>
        <p:nvPicPr>
          <p:cNvPr id="2" name="Picture 1"/>
          <p:cNvPicPr>
            <a:picLocks noChangeAspect="1"/>
          </p:cNvPicPr>
          <p:nvPr/>
        </p:nvPicPr>
        <p:blipFill>
          <a:blip r:embed="rId3" cstate="print"/>
          <a:stretch>
            <a:fillRect/>
          </a:stretch>
        </p:blipFill>
        <p:spPr>
          <a:xfrm>
            <a:off x="386639" y="1493990"/>
            <a:ext cx="11545962" cy="5059210"/>
          </a:xfrm>
          <a:prstGeom prst="rect">
            <a:avLst/>
          </a:prstGeom>
        </p:spPr>
      </p:pic>
      <p:sp>
        <p:nvSpPr>
          <p:cNvPr id="6" name="TextBox 5"/>
          <p:cNvSpPr txBox="1"/>
          <p:nvPr/>
        </p:nvSpPr>
        <p:spPr>
          <a:xfrm rot="1163158">
            <a:off x="9887425" y="1232380"/>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pic>
        <p:nvPicPr>
          <p:cNvPr id="8" name="Picture 4" descr="https://pixabay.com/static/uploads/photo/2014/04/02/11/01/tick-305245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5712" y="3458533"/>
            <a:ext cx="335923" cy="415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pixabay.com/static/uploads/photo/2014/04/02/11/01/tick-305245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0046" y="3937146"/>
            <a:ext cx="335923" cy="415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pixabay.com/static/uploads/photo/2014/04/02/11/01/tick-305245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5711" y="4853556"/>
            <a:ext cx="335923" cy="415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ixabay.com/static/uploads/photo/2014/04/02/11/01/tick-305245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5710" y="5786423"/>
            <a:ext cx="335923" cy="41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64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98"/>
            <a:ext cx="10515600" cy="781627"/>
          </a:xfrm>
        </p:spPr>
        <p:txBody>
          <a:bodyPr/>
          <a:lstStyle/>
          <a:p>
            <a:r>
              <a:rPr lang="fr-FR" b="1" dirty="0" smtClean="0"/>
              <a:t>Les revendications de la CGT</a:t>
            </a:r>
            <a:endParaRPr lang="fr-FR" b="1" dirty="0"/>
          </a:p>
        </p:txBody>
      </p:sp>
      <p:sp>
        <p:nvSpPr>
          <p:cNvPr id="3" name="Content Placeholder 2"/>
          <p:cNvSpPr>
            <a:spLocks noGrp="1"/>
          </p:cNvSpPr>
          <p:nvPr>
            <p:ph idx="1"/>
          </p:nvPr>
        </p:nvSpPr>
        <p:spPr>
          <a:xfrm>
            <a:off x="838200" y="911225"/>
            <a:ext cx="10515600" cy="723611"/>
          </a:xfrm>
        </p:spPr>
        <p:txBody>
          <a:bodyPr>
            <a:noAutofit/>
          </a:bodyPr>
          <a:lstStyle/>
          <a:p>
            <a:pPr marL="0" indent="0">
              <a:buNone/>
            </a:pPr>
            <a:r>
              <a:rPr lang="fr-FR" sz="2400" b="1" dirty="0" smtClean="0"/>
              <a:t>Traduisez en anglais cinq des revendications officielles de la CGT</a:t>
            </a:r>
          </a:p>
        </p:txBody>
      </p:sp>
      <p:sp>
        <p:nvSpPr>
          <p:cNvPr id="4" name="TextBox 3"/>
          <p:cNvSpPr txBox="1"/>
          <p:nvPr/>
        </p:nvSpPr>
        <p:spPr>
          <a:xfrm>
            <a:off x="838200" y="1953491"/>
            <a:ext cx="10681855" cy="4093428"/>
          </a:xfrm>
          <a:prstGeom prst="rect">
            <a:avLst/>
          </a:prstGeom>
          <a:solidFill>
            <a:schemeClr val="accent6">
              <a:lumMod val="20000"/>
              <a:lumOff val="80000"/>
            </a:schemeClr>
          </a:solidFill>
        </p:spPr>
        <p:txBody>
          <a:bodyPr wrap="square" rtlCol="0">
            <a:spAutoFit/>
          </a:bodyPr>
          <a:lstStyle/>
          <a:p>
            <a:pPr marL="342900" indent="-342900" algn="just">
              <a:buAutoNum type="arabicPeriod"/>
            </a:pPr>
            <a:r>
              <a:rPr lang="fr-FR" sz="2000" b="1" dirty="0" smtClean="0"/>
              <a:t>La CGT propose le droit à la paix et à la sécurité de tout être humain et des populations. </a:t>
            </a:r>
          </a:p>
          <a:p>
            <a:pPr marL="342900" indent="-342900" algn="just">
              <a:buAutoNum type="arabicPeriod"/>
            </a:pPr>
            <a:endParaRPr lang="fr-FR" sz="2000" b="1" dirty="0" smtClean="0"/>
          </a:p>
          <a:p>
            <a:pPr marL="342900" indent="-342900" algn="just">
              <a:buAutoNum type="arabicPeriod"/>
            </a:pPr>
            <a:r>
              <a:rPr lang="fr-FR" sz="2000" b="1" dirty="0" smtClean="0"/>
              <a:t>Le syndicat demande l’effectivité de l’égalité entre les femmes et les hommes au travail et dans la vie. </a:t>
            </a:r>
          </a:p>
          <a:p>
            <a:pPr marL="342900" indent="-342900" algn="just">
              <a:buAutoNum type="arabicPeriod"/>
            </a:pPr>
            <a:endParaRPr lang="fr-FR" sz="2000" b="1" dirty="0" smtClean="0"/>
          </a:p>
          <a:p>
            <a:pPr marL="342900" indent="-342900" algn="just">
              <a:buAutoNum type="arabicPeriod"/>
            </a:pPr>
            <a:r>
              <a:rPr lang="fr-FR" sz="2000" b="1" dirty="0" smtClean="0"/>
              <a:t>Elle suggère un SMIC à 1800 euros plutôt que les 1480 euros basés sur une durée légale de 35 heures hebdomadaires. </a:t>
            </a:r>
          </a:p>
          <a:p>
            <a:pPr marL="342900" indent="-342900" algn="just">
              <a:buAutoNum type="arabicPeriod"/>
            </a:pPr>
            <a:endParaRPr lang="fr-FR" sz="2000" b="1" dirty="0" smtClean="0"/>
          </a:p>
          <a:p>
            <a:pPr marL="342900" indent="-342900" algn="just">
              <a:buAutoNum type="arabicPeriod"/>
            </a:pPr>
            <a:r>
              <a:rPr lang="fr-FR" sz="2000" b="1" dirty="0" smtClean="0"/>
              <a:t>La CGT souhaite une meilleure organisation du temps de travail permettant à chaque salarié de concilier vie privée et vie professionnelle. </a:t>
            </a:r>
          </a:p>
          <a:p>
            <a:pPr marL="342900" indent="-342900" algn="just">
              <a:buAutoNum type="arabicPeriod"/>
            </a:pPr>
            <a:endParaRPr lang="fr-FR" sz="2000" b="1" dirty="0" smtClean="0"/>
          </a:p>
          <a:p>
            <a:pPr marL="342900" indent="-342900" algn="just">
              <a:buAutoNum type="arabicPeriod"/>
            </a:pPr>
            <a:r>
              <a:rPr lang="fr-FR" sz="2000" b="1" dirty="0" smtClean="0"/>
              <a:t>Le syndicat revendique la liberté pour tous les travailleurs, d’intervenir et de s’exprimer sur tout ce qui concerne leur vie au travail ou leur activité professionnelle.</a:t>
            </a:r>
            <a:endParaRPr lang="fr-FR"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7210" y="37090"/>
            <a:ext cx="1748270" cy="874135"/>
          </a:xfrm>
          <a:prstGeom prst="rect">
            <a:avLst/>
          </a:prstGeom>
        </p:spPr>
      </p:pic>
      <p:sp>
        <p:nvSpPr>
          <p:cNvPr id="6" name="TextBox 5"/>
          <p:cNvSpPr txBox="1"/>
          <p:nvPr/>
        </p:nvSpPr>
        <p:spPr>
          <a:xfrm>
            <a:off x="10237210" y="6289964"/>
            <a:ext cx="628698" cy="461665"/>
          </a:xfrm>
          <a:prstGeom prst="rect">
            <a:avLst/>
          </a:prstGeom>
          <a:noFill/>
        </p:spPr>
        <p:txBody>
          <a:bodyPr wrap="none" rtlCol="0">
            <a:spAutoFit/>
          </a:bodyPr>
          <a:lstStyle/>
          <a:p>
            <a:r>
              <a:rPr lang="fr-FR" sz="2400" b="1" dirty="0" smtClean="0"/>
              <a:t>/10</a:t>
            </a:r>
            <a:endParaRPr lang="fr-FR" sz="2400" b="1" dirty="0"/>
          </a:p>
        </p:txBody>
      </p:sp>
    </p:spTree>
    <p:extLst>
      <p:ext uri="{BB962C8B-B14F-4D97-AF65-F5344CB8AC3E}">
        <p14:creationId xmlns:p14="http://schemas.microsoft.com/office/powerpoint/2010/main" val="3899683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1271"/>
            <a:ext cx="10515600" cy="5372536"/>
          </a:xfrm>
        </p:spPr>
        <p:txBody>
          <a:bodyPr>
            <a:normAutofit fontScale="92500" lnSpcReduction="20000"/>
          </a:bodyPr>
          <a:lstStyle/>
          <a:p>
            <a:pPr marL="0" indent="0" algn="just">
              <a:buNone/>
            </a:pPr>
            <a:r>
              <a:rPr lang="en-GB" b="1" dirty="0" smtClean="0"/>
              <a:t>1. The </a:t>
            </a:r>
            <a:r>
              <a:rPr lang="en-GB" b="1" dirty="0"/>
              <a:t>CGT </a:t>
            </a:r>
            <a:r>
              <a:rPr lang="en-GB" b="1" dirty="0" smtClean="0"/>
              <a:t>proposes</a:t>
            </a:r>
            <a:r>
              <a:rPr lang="en-GB" b="1" dirty="0" smtClean="0">
                <a:solidFill>
                  <a:srgbClr val="FF0000"/>
                </a:solidFill>
              </a:rPr>
              <a:t>/</a:t>
            </a:r>
            <a:r>
              <a:rPr lang="en-GB" b="1" dirty="0" smtClean="0"/>
              <a:t> </a:t>
            </a:r>
            <a:r>
              <a:rPr lang="en-GB" b="1" dirty="0"/>
              <a:t>the right to peace and </a:t>
            </a:r>
            <a:r>
              <a:rPr lang="en-GB" b="1" dirty="0" smtClean="0"/>
              <a:t>security</a:t>
            </a:r>
            <a:r>
              <a:rPr lang="en-GB" b="1" dirty="0" smtClean="0">
                <a:solidFill>
                  <a:srgbClr val="FF0000"/>
                </a:solidFill>
              </a:rPr>
              <a:t>/</a:t>
            </a:r>
            <a:r>
              <a:rPr lang="en-GB" b="1" dirty="0" smtClean="0"/>
              <a:t> </a:t>
            </a:r>
            <a:r>
              <a:rPr lang="en-GB" b="1" dirty="0"/>
              <a:t>for all human </a:t>
            </a:r>
            <a:r>
              <a:rPr lang="en-GB" b="1" dirty="0" smtClean="0"/>
              <a:t>beings</a:t>
            </a:r>
            <a:r>
              <a:rPr lang="en-GB" b="1" dirty="0" smtClean="0">
                <a:solidFill>
                  <a:srgbClr val="FF0000"/>
                </a:solidFill>
              </a:rPr>
              <a:t>/ </a:t>
            </a:r>
            <a:r>
              <a:rPr lang="en-GB" b="1" dirty="0"/>
              <a:t>and populations. </a:t>
            </a:r>
            <a:endParaRPr lang="en-GB" b="1" dirty="0" smtClean="0"/>
          </a:p>
          <a:p>
            <a:pPr marL="514350" indent="-514350" algn="just">
              <a:buAutoNum type="arabicPeriod"/>
            </a:pPr>
            <a:endParaRPr lang="en-GB" b="1" dirty="0" smtClean="0"/>
          </a:p>
          <a:p>
            <a:pPr marL="0" indent="0" algn="just">
              <a:buNone/>
            </a:pPr>
            <a:r>
              <a:rPr lang="en-GB" b="1" dirty="0" smtClean="0"/>
              <a:t>2. The </a:t>
            </a:r>
            <a:r>
              <a:rPr lang="en-GB" b="1" dirty="0"/>
              <a:t>union </a:t>
            </a:r>
            <a:r>
              <a:rPr lang="en-GB" b="1" dirty="0" smtClean="0"/>
              <a:t>calls</a:t>
            </a:r>
            <a:r>
              <a:rPr lang="en-GB" b="1" dirty="0" smtClean="0">
                <a:solidFill>
                  <a:srgbClr val="FF0000"/>
                </a:solidFill>
              </a:rPr>
              <a:t>/</a:t>
            </a:r>
            <a:r>
              <a:rPr lang="en-GB" b="1" dirty="0" smtClean="0"/>
              <a:t> </a:t>
            </a:r>
            <a:r>
              <a:rPr lang="en-GB" b="1" dirty="0"/>
              <a:t>for effective </a:t>
            </a:r>
            <a:r>
              <a:rPr lang="en-GB" b="1" dirty="0" smtClean="0"/>
              <a:t>equality</a:t>
            </a:r>
            <a:r>
              <a:rPr lang="en-GB" b="1" dirty="0" smtClean="0">
                <a:solidFill>
                  <a:srgbClr val="FF0000"/>
                </a:solidFill>
              </a:rPr>
              <a:t>/</a:t>
            </a:r>
            <a:r>
              <a:rPr lang="en-GB" b="1" dirty="0" smtClean="0"/>
              <a:t> </a:t>
            </a:r>
            <a:r>
              <a:rPr lang="en-GB" b="1" dirty="0"/>
              <a:t>between women and </a:t>
            </a:r>
            <a:r>
              <a:rPr lang="en-GB" b="1" dirty="0" smtClean="0"/>
              <a:t>men</a:t>
            </a:r>
            <a:r>
              <a:rPr lang="en-GB" b="1" dirty="0" smtClean="0">
                <a:solidFill>
                  <a:srgbClr val="FF0000"/>
                </a:solidFill>
              </a:rPr>
              <a:t>/</a:t>
            </a:r>
            <a:r>
              <a:rPr lang="en-GB" b="1" dirty="0" smtClean="0"/>
              <a:t> </a:t>
            </a:r>
            <a:r>
              <a:rPr lang="en-GB" b="1" dirty="0"/>
              <a:t>at work and in life. </a:t>
            </a:r>
            <a:endParaRPr lang="en-GB" b="1" dirty="0" smtClean="0"/>
          </a:p>
          <a:p>
            <a:pPr marL="0" indent="0" algn="just">
              <a:buNone/>
            </a:pPr>
            <a:endParaRPr lang="en-GB" b="1" dirty="0" smtClean="0"/>
          </a:p>
          <a:p>
            <a:pPr marL="0" indent="0" algn="just">
              <a:buNone/>
            </a:pPr>
            <a:r>
              <a:rPr lang="en-GB" b="1" dirty="0" smtClean="0"/>
              <a:t>3. It suggests</a:t>
            </a:r>
            <a:r>
              <a:rPr lang="en-GB" b="1" dirty="0" smtClean="0">
                <a:solidFill>
                  <a:srgbClr val="FF0000"/>
                </a:solidFill>
              </a:rPr>
              <a:t>/</a:t>
            </a:r>
            <a:r>
              <a:rPr lang="en-GB" b="1" dirty="0" smtClean="0"/>
              <a:t> </a:t>
            </a:r>
            <a:r>
              <a:rPr lang="en-GB" b="1" dirty="0"/>
              <a:t>a minimum </a:t>
            </a:r>
            <a:r>
              <a:rPr lang="en-GB" b="1" dirty="0" smtClean="0"/>
              <a:t>wage</a:t>
            </a:r>
            <a:r>
              <a:rPr lang="en-GB" b="1" dirty="0" smtClean="0">
                <a:solidFill>
                  <a:srgbClr val="FF0000"/>
                </a:solidFill>
              </a:rPr>
              <a:t>/</a:t>
            </a:r>
            <a:r>
              <a:rPr lang="en-GB" b="1" dirty="0" smtClean="0"/>
              <a:t> </a:t>
            </a:r>
            <a:r>
              <a:rPr lang="en-GB" b="1" dirty="0"/>
              <a:t>of </a:t>
            </a:r>
            <a:r>
              <a:rPr lang="en-GB" b="1" dirty="0" smtClean="0"/>
              <a:t>1800 euros</a:t>
            </a:r>
            <a:r>
              <a:rPr lang="en-GB" b="1" dirty="0" smtClean="0">
                <a:solidFill>
                  <a:srgbClr val="FF0000"/>
                </a:solidFill>
              </a:rPr>
              <a:t>/</a:t>
            </a:r>
            <a:r>
              <a:rPr lang="en-GB" b="1" dirty="0" smtClean="0"/>
              <a:t> rather than the 1480 euros</a:t>
            </a:r>
            <a:r>
              <a:rPr lang="en-GB" b="1" dirty="0" smtClean="0">
                <a:solidFill>
                  <a:srgbClr val="FF0000"/>
                </a:solidFill>
              </a:rPr>
              <a:t>/</a:t>
            </a:r>
            <a:r>
              <a:rPr lang="en-GB" b="1" dirty="0" smtClean="0"/>
              <a:t> based on the legal</a:t>
            </a:r>
            <a:r>
              <a:rPr lang="en-GB" b="1" dirty="0" smtClean="0">
                <a:solidFill>
                  <a:srgbClr val="FF0000"/>
                </a:solidFill>
              </a:rPr>
              <a:t>/ </a:t>
            </a:r>
            <a:r>
              <a:rPr lang="en-GB" b="1" dirty="0" smtClean="0"/>
              <a:t>duration of </a:t>
            </a:r>
            <a:r>
              <a:rPr lang="en-GB" b="1" dirty="0" smtClean="0">
                <a:solidFill>
                  <a:srgbClr val="FF0000"/>
                </a:solidFill>
              </a:rPr>
              <a:t>/</a:t>
            </a:r>
            <a:r>
              <a:rPr lang="en-GB" b="1" dirty="0" smtClean="0"/>
              <a:t>35 weekly </a:t>
            </a:r>
            <a:r>
              <a:rPr lang="en-GB" b="1" dirty="0" smtClean="0">
                <a:solidFill>
                  <a:srgbClr val="FF0000"/>
                </a:solidFill>
              </a:rPr>
              <a:t>/</a:t>
            </a:r>
            <a:r>
              <a:rPr lang="en-GB" b="1" dirty="0" smtClean="0"/>
              <a:t>working hours.</a:t>
            </a:r>
          </a:p>
          <a:p>
            <a:pPr marL="0" indent="0" algn="just">
              <a:buNone/>
            </a:pPr>
            <a:endParaRPr lang="en-GB" b="1" dirty="0" smtClean="0"/>
          </a:p>
          <a:p>
            <a:pPr marL="0" indent="0" algn="just">
              <a:buNone/>
            </a:pPr>
            <a:r>
              <a:rPr lang="en-GB" b="1" dirty="0" smtClean="0"/>
              <a:t>4. The </a:t>
            </a:r>
            <a:r>
              <a:rPr lang="en-GB" b="1" dirty="0"/>
              <a:t>CGT </a:t>
            </a:r>
            <a:r>
              <a:rPr lang="en-GB" b="1" dirty="0" smtClean="0"/>
              <a:t>wants</a:t>
            </a:r>
            <a:r>
              <a:rPr lang="en-GB" b="1" dirty="0" smtClean="0">
                <a:solidFill>
                  <a:srgbClr val="FF0000"/>
                </a:solidFill>
              </a:rPr>
              <a:t>/</a:t>
            </a:r>
            <a:r>
              <a:rPr lang="en-GB" b="1" dirty="0" smtClean="0"/>
              <a:t> a better organisation of</a:t>
            </a:r>
            <a:r>
              <a:rPr lang="en-GB" b="1" dirty="0" smtClean="0">
                <a:solidFill>
                  <a:srgbClr val="FF0000"/>
                </a:solidFill>
              </a:rPr>
              <a:t>/</a:t>
            </a:r>
            <a:r>
              <a:rPr lang="en-GB" b="1" dirty="0" smtClean="0"/>
              <a:t> work time which allows</a:t>
            </a:r>
            <a:r>
              <a:rPr lang="en-GB" b="1" dirty="0" smtClean="0">
                <a:solidFill>
                  <a:srgbClr val="FF0000"/>
                </a:solidFill>
              </a:rPr>
              <a:t>/</a:t>
            </a:r>
            <a:r>
              <a:rPr lang="en-GB" b="1" dirty="0" smtClean="0"/>
              <a:t> </a:t>
            </a:r>
            <a:r>
              <a:rPr lang="en-GB" b="1" dirty="0"/>
              <a:t>each </a:t>
            </a:r>
            <a:r>
              <a:rPr lang="en-GB" b="1" dirty="0" smtClean="0"/>
              <a:t>employee</a:t>
            </a:r>
            <a:r>
              <a:rPr lang="en-GB" b="1" dirty="0" smtClean="0">
                <a:solidFill>
                  <a:srgbClr val="FF0000"/>
                </a:solidFill>
              </a:rPr>
              <a:t>/</a:t>
            </a:r>
            <a:r>
              <a:rPr lang="en-GB" b="1" dirty="0" smtClean="0"/>
              <a:t> </a:t>
            </a:r>
            <a:r>
              <a:rPr lang="en-GB" b="1" dirty="0"/>
              <a:t>to reconcile </a:t>
            </a:r>
            <a:r>
              <a:rPr lang="en-GB" b="1" dirty="0" smtClean="0">
                <a:solidFill>
                  <a:srgbClr val="FF0000"/>
                </a:solidFill>
              </a:rPr>
              <a:t>/</a:t>
            </a:r>
            <a:r>
              <a:rPr lang="en-GB" b="1" dirty="0" smtClean="0"/>
              <a:t>private </a:t>
            </a:r>
            <a:r>
              <a:rPr lang="en-GB" b="1" dirty="0"/>
              <a:t>and professional life. </a:t>
            </a:r>
            <a:endParaRPr lang="en-GB" b="1" dirty="0" smtClean="0"/>
          </a:p>
          <a:p>
            <a:pPr marL="0" indent="0" algn="just">
              <a:buNone/>
            </a:pPr>
            <a:endParaRPr lang="en-GB" b="1" dirty="0" smtClean="0"/>
          </a:p>
          <a:p>
            <a:pPr marL="0" indent="0" algn="just">
              <a:buNone/>
            </a:pPr>
            <a:r>
              <a:rPr lang="en-GB" b="1" dirty="0" smtClean="0"/>
              <a:t>5. The trade union demands</a:t>
            </a:r>
            <a:r>
              <a:rPr lang="en-GB" b="1" dirty="0" smtClean="0">
                <a:solidFill>
                  <a:srgbClr val="FF0000"/>
                </a:solidFill>
              </a:rPr>
              <a:t>/</a:t>
            </a:r>
            <a:r>
              <a:rPr lang="en-GB" b="1" dirty="0" smtClean="0"/>
              <a:t> the freedom for</a:t>
            </a:r>
            <a:r>
              <a:rPr lang="en-GB" b="1" dirty="0" smtClean="0">
                <a:solidFill>
                  <a:srgbClr val="FF0000"/>
                </a:solidFill>
              </a:rPr>
              <a:t>/</a:t>
            </a:r>
            <a:r>
              <a:rPr lang="en-GB" b="1" dirty="0" smtClean="0"/>
              <a:t> </a:t>
            </a:r>
            <a:r>
              <a:rPr lang="en-GB" b="1" dirty="0"/>
              <a:t>all workers</a:t>
            </a:r>
            <a:r>
              <a:rPr lang="en-GB" b="1" dirty="0" smtClean="0"/>
              <a:t>,</a:t>
            </a:r>
            <a:r>
              <a:rPr lang="en-GB" b="1" dirty="0" smtClean="0">
                <a:solidFill>
                  <a:srgbClr val="FF0000"/>
                </a:solidFill>
              </a:rPr>
              <a:t>/</a:t>
            </a:r>
            <a:r>
              <a:rPr lang="en-GB" b="1" dirty="0" smtClean="0"/>
              <a:t> </a:t>
            </a:r>
            <a:r>
              <a:rPr lang="en-GB" b="1" dirty="0"/>
              <a:t>to </a:t>
            </a:r>
            <a:r>
              <a:rPr lang="en-GB" b="1" dirty="0" smtClean="0"/>
              <a:t>intervene and</a:t>
            </a:r>
            <a:r>
              <a:rPr lang="en-GB" b="1" dirty="0" smtClean="0">
                <a:solidFill>
                  <a:srgbClr val="FF0000"/>
                </a:solidFill>
              </a:rPr>
              <a:t>/</a:t>
            </a:r>
            <a:r>
              <a:rPr lang="en-GB" b="1" dirty="0" smtClean="0"/>
              <a:t> </a:t>
            </a:r>
            <a:r>
              <a:rPr lang="en-GB" b="1" dirty="0"/>
              <a:t>express themselves </a:t>
            </a:r>
            <a:r>
              <a:rPr lang="en-GB" b="1" dirty="0" smtClean="0"/>
              <a:t>on</a:t>
            </a:r>
            <a:r>
              <a:rPr lang="en-GB" b="1" dirty="0" smtClean="0">
                <a:solidFill>
                  <a:srgbClr val="FF0000"/>
                </a:solidFill>
              </a:rPr>
              <a:t>/</a:t>
            </a:r>
            <a:r>
              <a:rPr lang="en-GB" b="1" dirty="0" smtClean="0"/>
              <a:t> </a:t>
            </a:r>
            <a:r>
              <a:rPr lang="en-GB" b="1" dirty="0"/>
              <a:t>everything </a:t>
            </a:r>
            <a:r>
              <a:rPr lang="en-GB" b="1" dirty="0" smtClean="0"/>
              <a:t>related</a:t>
            </a:r>
            <a:r>
              <a:rPr lang="en-GB" b="1" dirty="0" smtClean="0">
                <a:solidFill>
                  <a:srgbClr val="FF0000"/>
                </a:solidFill>
              </a:rPr>
              <a:t>/</a:t>
            </a:r>
            <a:r>
              <a:rPr lang="en-GB" b="1" dirty="0" smtClean="0"/>
              <a:t> </a:t>
            </a:r>
            <a:r>
              <a:rPr lang="en-GB" b="1" dirty="0"/>
              <a:t>to their work </a:t>
            </a:r>
            <a:r>
              <a:rPr lang="en-GB" b="1" dirty="0" smtClean="0"/>
              <a:t>life</a:t>
            </a:r>
            <a:r>
              <a:rPr lang="en-GB" b="1" dirty="0" smtClean="0">
                <a:solidFill>
                  <a:srgbClr val="FF0000"/>
                </a:solidFill>
              </a:rPr>
              <a:t>/</a:t>
            </a:r>
            <a:r>
              <a:rPr lang="en-GB" b="1" dirty="0" smtClean="0"/>
              <a:t> or </a:t>
            </a:r>
            <a:r>
              <a:rPr lang="en-GB" b="1" dirty="0"/>
              <a:t>their professional </a:t>
            </a:r>
            <a:r>
              <a:rPr lang="en-GB" b="1" dirty="0" smtClean="0"/>
              <a:t>activity.</a:t>
            </a:r>
            <a:endParaRPr lang="fr-FR" b="1" dirty="0"/>
          </a:p>
        </p:txBody>
      </p:sp>
      <p:sp>
        <p:nvSpPr>
          <p:cNvPr id="4" name="Title 1"/>
          <p:cNvSpPr txBox="1">
            <a:spLocks/>
          </p:cNvSpPr>
          <p:nvPr/>
        </p:nvSpPr>
        <p:spPr>
          <a:xfrm>
            <a:off x="838200" y="129598"/>
            <a:ext cx="10515600" cy="781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smtClean="0"/>
              <a:t>Les revendications de la CGT</a:t>
            </a:r>
            <a:endParaRPr lang="fr-FR"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210" y="37090"/>
            <a:ext cx="1748270" cy="874135"/>
          </a:xfrm>
          <a:prstGeom prst="rect">
            <a:avLst/>
          </a:prstGeom>
        </p:spPr>
      </p:pic>
      <p:sp>
        <p:nvSpPr>
          <p:cNvPr id="6" name="TextBox 5"/>
          <p:cNvSpPr txBox="1"/>
          <p:nvPr/>
        </p:nvSpPr>
        <p:spPr>
          <a:xfrm>
            <a:off x="7980219" y="540471"/>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
        <p:nvSpPr>
          <p:cNvPr id="7" name="TextBox 6"/>
          <p:cNvSpPr txBox="1"/>
          <p:nvPr/>
        </p:nvSpPr>
        <p:spPr>
          <a:xfrm>
            <a:off x="11353800" y="6222142"/>
            <a:ext cx="628698" cy="461665"/>
          </a:xfrm>
          <a:prstGeom prst="rect">
            <a:avLst/>
          </a:prstGeom>
          <a:noFill/>
        </p:spPr>
        <p:txBody>
          <a:bodyPr wrap="none" rtlCol="0">
            <a:spAutoFit/>
          </a:bodyPr>
          <a:lstStyle/>
          <a:p>
            <a:r>
              <a:rPr lang="fr-FR" sz="2400" b="1" dirty="0" smtClean="0">
                <a:solidFill>
                  <a:srgbClr val="FF0000"/>
                </a:solidFill>
              </a:rPr>
              <a:t>/10</a:t>
            </a:r>
            <a:endParaRPr lang="fr-FR" sz="2400" b="1" dirty="0">
              <a:solidFill>
                <a:srgbClr val="FF0000"/>
              </a:solidFill>
            </a:endParaRPr>
          </a:p>
        </p:txBody>
      </p:sp>
    </p:spTree>
    <p:extLst>
      <p:ext uri="{BB962C8B-B14F-4D97-AF65-F5344CB8AC3E}">
        <p14:creationId xmlns:p14="http://schemas.microsoft.com/office/powerpoint/2010/main" val="105123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24" y="127844"/>
            <a:ext cx="10553194" cy="1325563"/>
          </a:xfrm>
        </p:spPr>
        <p:txBody>
          <a:bodyPr>
            <a:normAutofit fontScale="90000"/>
          </a:bodyPr>
          <a:lstStyle/>
          <a:p>
            <a:r>
              <a:rPr lang="en-US" b="1" dirty="0" err="1">
                <a:solidFill>
                  <a:srgbClr val="FF0000"/>
                </a:solidFill>
              </a:rPr>
              <a:t>Activité</a:t>
            </a:r>
            <a:r>
              <a:rPr lang="en-US" b="1" dirty="0">
                <a:solidFill>
                  <a:srgbClr val="FF0000"/>
                </a:solidFill>
              </a:rPr>
              <a:t> </a:t>
            </a:r>
            <a:r>
              <a:rPr lang="en-US" b="1" dirty="0" smtClean="0">
                <a:solidFill>
                  <a:srgbClr val="FF0000"/>
                </a:solidFill>
              </a:rPr>
              <a:t>4: </a:t>
            </a:r>
            <a:r>
              <a:rPr lang="fr-FR" sz="3600" b="1" dirty="0" smtClean="0"/>
              <a:t>Regardez la vidéo ‘trois exemples d’action syndicale’ et prenez des notes pour répondre aux questions</a:t>
            </a:r>
            <a:endParaRPr lang="fr-FR" sz="3600" b="1" dirty="0"/>
          </a:p>
        </p:txBody>
      </p:sp>
      <p:sp>
        <p:nvSpPr>
          <p:cNvPr id="3" name="Content Placeholder 2"/>
          <p:cNvSpPr>
            <a:spLocks noGrp="1"/>
          </p:cNvSpPr>
          <p:nvPr>
            <p:ph idx="1"/>
          </p:nvPr>
        </p:nvSpPr>
        <p:spPr>
          <a:xfrm>
            <a:off x="6885708" y="2033443"/>
            <a:ext cx="4814455" cy="4351338"/>
          </a:xfrm>
          <a:solidFill>
            <a:schemeClr val="accent5">
              <a:lumMod val="20000"/>
              <a:lumOff val="80000"/>
            </a:schemeClr>
          </a:solidFill>
        </p:spPr>
        <p:txBody>
          <a:bodyPr>
            <a:normAutofit lnSpcReduction="10000"/>
          </a:bodyPr>
          <a:lstStyle/>
          <a:p>
            <a:pPr marL="0" indent="0">
              <a:buNone/>
            </a:pPr>
            <a:r>
              <a:rPr lang="fr-FR" b="1" dirty="0" smtClean="0"/>
              <a:t>Pour chaque personne (François, Leila et Jean) :</a:t>
            </a:r>
          </a:p>
          <a:p>
            <a:pPr marL="0" indent="0">
              <a:buNone/>
            </a:pPr>
            <a:r>
              <a:rPr lang="fr-FR" b="1" dirty="0" smtClean="0"/>
              <a:t>relevez le problème rencontré et l’action du syndicat</a:t>
            </a:r>
          </a:p>
          <a:p>
            <a:pPr marL="0" indent="0">
              <a:buNone/>
            </a:pPr>
            <a:endParaRPr lang="fr-FR" b="1" dirty="0" smtClean="0"/>
          </a:p>
          <a:p>
            <a:pPr marL="0" indent="0">
              <a:buNone/>
            </a:pPr>
            <a:r>
              <a:rPr lang="fr-FR" b="1" dirty="0" smtClean="0"/>
              <a:t>D’après FO, pourquoi certaines personnes hésitent à se syndiquer?</a:t>
            </a:r>
          </a:p>
          <a:p>
            <a:pPr marL="0" indent="0">
              <a:buNone/>
            </a:pPr>
            <a:endParaRPr lang="fr-FR" b="1" dirty="0"/>
          </a:p>
          <a:p>
            <a:pPr marL="0" indent="0">
              <a:buNone/>
            </a:pPr>
            <a:r>
              <a:rPr lang="fr-FR" b="1" dirty="0" smtClean="0"/>
              <a:t>Qu’explique FO à ce sujet?</a:t>
            </a:r>
            <a:endParaRPr lang="fr-FR" b="1" dirty="0"/>
          </a:p>
        </p:txBody>
      </p:sp>
      <p:pic>
        <p:nvPicPr>
          <p:cNvPr id="4" name="Picture 3"/>
          <p:cNvPicPr>
            <a:picLocks noChangeAspect="1"/>
          </p:cNvPicPr>
          <p:nvPr/>
        </p:nvPicPr>
        <p:blipFill>
          <a:blip r:embed="rId2" cstate="print"/>
          <a:stretch>
            <a:fillRect/>
          </a:stretch>
        </p:blipFill>
        <p:spPr>
          <a:xfrm>
            <a:off x="1051213" y="2622389"/>
            <a:ext cx="3465368" cy="2056118"/>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407" y="2033443"/>
            <a:ext cx="461764"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407" y="4128924"/>
            <a:ext cx="461764"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839" y="4128924"/>
            <a:ext cx="461764"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774" y="5798073"/>
            <a:ext cx="461764"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043" y="5798073"/>
            <a:ext cx="461764"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109" y="5798073"/>
            <a:ext cx="461764" cy="426332"/>
          </a:xfrm>
          <a:prstGeom prst="rect">
            <a:avLst/>
          </a:prstGeom>
          <a:solidFill>
            <a:schemeClr val="bg1"/>
          </a:solidFill>
          <a:ln>
            <a:solidFill>
              <a:srgbClr val="0070C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751" y="3714"/>
            <a:ext cx="799850" cy="7998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97806"/>
            <a:ext cx="878639" cy="738116"/>
          </a:xfrm>
          <a:prstGeom prst="rect">
            <a:avLst/>
          </a:prstGeom>
        </p:spPr>
      </p:pic>
    </p:spTree>
    <p:extLst>
      <p:ext uri="{BB962C8B-B14F-4D97-AF65-F5344CB8AC3E}">
        <p14:creationId xmlns:p14="http://schemas.microsoft.com/office/powerpoint/2010/main" val="51018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termes importants qui définissent le syndicalisme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les fonctions principales du syndicat</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à partir de reportage et de sources officielles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4039348504"/>
              </p:ext>
            </p:extLst>
          </p:nvPr>
        </p:nvGraphicFramePr>
        <p:xfrm>
          <a:off x="8448789" y="660443"/>
          <a:ext cx="2787557" cy="3325834"/>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Le pouvoir des syndicats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Le</a:t>
                      </a:r>
                      <a:r>
                        <a:rPr lang="fr-FR" sz="2400" b="1" baseline="0" noProof="0" dirty="0" smtClean="0">
                          <a:solidFill>
                            <a:schemeClr val="tx1"/>
                          </a:solidFill>
                        </a:rPr>
                        <a:t> syndicalisme, c’est quoi?</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Les actions</a:t>
                      </a:r>
                      <a:r>
                        <a:rPr lang="fr-FR" sz="2400" b="1" baseline="0" noProof="0" dirty="0" smtClean="0">
                          <a:solidFill>
                            <a:schemeClr val="tx1"/>
                          </a:solidFill>
                        </a:rPr>
                        <a:t> du syndicat</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L’efficacité</a:t>
                      </a:r>
                      <a:r>
                        <a:rPr lang="fr-FR" sz="2400" b="1" baseline="0" noProof="0" dirty="0" smtClean="0">
                          <a:solidFill>
                            <a:schemeClr val="tx1"/>
                          </a:solidFill>
                        </a:rPr>
                        <a:t> du syndicat en France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10" y="285907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513795"/>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8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07" y="-109325"/>
            <a:ext cx="10553194" cy="1325563"/>
          </a:xfrm>
        </p:spPr>
        <p:txBody>
          <a:bodyPr>
            <a:normAutofit/>
          </a:bodyPr>
          <a:lstStyle/>
          <a:p>
            <a:r>
              <a:rPr lang="fr-FR" sz="3600" b="1" dirty="0" smtClean="0"/>
              <a:t>Regardez la vidéo ‘trois exemples d’action syndicale’ </a:t>
            </a:r>
            <a:br>
              <a:rPr lang="fr-FR" sz="3600" b="1" dirty="0" smtClean="0"/>
            </a:br>
            <a:r>
              <a:rPr lang="fr-FR" sz="3600" b="1" dirty="0" smtClean="0"/>
              <a:t>et prenez des notes pour répondre aux questions</a:t>
            </a:r>
            <a:endParaRPr lang="fr-FR" sz="3600" b="1" dirty="0"/>
          </a:p>
        </p:txBody>
      </p:sp>
      <p:sp>
        <p:nvSpPr>
          <p:cNvPr id="3" name="Content Placeholder 2"/>
          <p:cNvSpPr>
            <a:spLocks noGrp="1"/>
          </p:cNvSpPr>
          <p:nvPr>
            <p:ph idx="1"/>
          </p:nvPr>
        </p:nvSpPr>
        <p:spPr>
          <a:xfrm>
            <a:off x="3508194" y="1566273"/>
            <a:ext cx="8503697" cy="5111618"/>
          </a:xfrm>
          <a:solidFill>
            <a:schemeClr val="accent5">
              <a:lumMod val="20000"/>
              <a:lumOff val="80000"/>
            </a:schemeClr>
          </a:solidFill>
        </p:spPr>
        <p:txBody>
          <a:bodyPr>
            <a:normAutofit fontScale="85000" lnSpcReduction="20000"/>
          </a:bodyPr>
          <a:lstStyle/>
          <a:p>
            <a:pPr marL="0" indent="0" algn="just">
              <a:buNone/>
            </a:pPr>
            <a:r>
              <a:rPr lang="fr-FR" b="1" dirty="0" smtClean="0"/>
              <a:t>François: </a:t>
            </a:r>
            <a:r>
              <a:rPr lang="fr-FR" b="1" dirty="0" smtClean="0">
                <a:solidFill>
                  <a:srgbClr val="FF0000"/>
                </a:solidFill>
              </a:rPr>
              <a:t>le montant de son premier salaire est plus bas qu’il ne pensait. La déléguée syndicale a examiné sa fiche de paie et a trouvé deux erreurs. </a:t>
            </a:r>
          </a:p>
          <a:p>
            <a:pPr marL="0" indent="0" algn="just">
              <a:buNone/>
            </a:pPr>
            <a:r>
              <a:rPr lang="fr-FR" b="1" dirty="0" smtClean="0"/>
              <a:t>Leila: </a:t>
            </a:r>
            <a:r>
              <a:rPr lang="fr-FR" b="1" dirty="0" smtClean="0">
                <a:solidFill>
                  <a:srgbClr val="FF0000"/>
                </a:solidFill>
              </a:rPr>
              <a:t>Après dix ans de travail, elle a demandé une augmentation qui a été refusée. La déléguée syndicale a demandé une négociation collective et obligatoire. </a:t>
            </a:r>
          </a:p>
          <a:p>
            <a:pPr marL="0" indent="0" algn="just">
              <a:buNone/>
            </a:pPr>
            <a:r>
              <a:rPr lang="fr-FR" b="1" dirty="0" smtClean="0"/>
              <a:t>Jean: </a:t>
            </a:r>
            <a:r>
              <a:rPr lang="fr-FR" b="1" dirty="0" smtClean="0">
                <a:solidFill>
                  <a:srgbClr val="FF0000"/>
                </a:solidFill>
              </a:rPr>
              <a:t>Pour faire face à la concurrence, l’entreprise a demandé à Jean d’</a:t>
            </a:r>
            <a:r>
              <a:rPr lang="fr-FR" b="1" dirty="0">
                <a:solidFill>
                  <a:srgbClr val="FF0000"/>
                </a:solidFill>
              </a:rPr>
              <a:t>ê</a:t>
            </a:r>
            <a:r>
              <a:rPr lang="fr-FR" b="1" dirty="0" smtClean="0">
                <a:solidFill>
                  <a:srgbClr val="FF0000"/>
                </a:solidFill>
              </a:rPr>
              <a:t>tre plus productif. Il est surveillé pour accélérer le rythme de travail qui est devenu insoutenable. La déléguée syndicale a suggéré une expertise indépendante pour contrôler les conditions de travail dans l’entreprise</a:t>
            </a:r>
            <a:r>
              <a:rPr lang="fr-FR" b="1" dirty="0" smtClean="0"/>
              <a:t>.</a:t>
            </a:r>
          </a:p>
          <a:p>
            <a:pPr marL="0" indent="0" algn="just">
              <a:buNone/>
            </a:pPr>
            <a:r>
              <a:rPr lang="fr-FR" b="1" dirty="0" smtClean="0"/>
              <a:t>D’après FO, </a:t>
            </a:r>
            <a:r>
              <a:rPr lang="fr-FR" b="1" dirty="0" smtClean="0">
                <a:solidFill>
                  <a:srgbClr val="FF0000"/>
                </a:solidFill>
              </a:rPr>
              <a:t>on hésite à se syndiquer car on pense que cela peut attirer des ennuis au travail.</a:t>
            </a:r>
            <a:endParaRPr lang="fr-FR" b="1" dirty="0">
              <a:solidFill>
                <a:srgbClr val="FF0000"/>
              </a:solidFill>
            </a:endParaRPr>
          </a:p>
          <a:p>
            <a:pPr marL="0" indent="0" algn="just">
              <a:buNone/>
            </a:pPr>
            <a:r>
              <a:rPr lang="fr-FR" b="1" dirty="0" smtClean="0"/>
              <a:t>FO explique </a:t>
            </a:r>
            <a:r>
              <a:rPr lang="fr-FR" b="1" dirty="0" smtClean="0">
                <a:solidFill>
                  <a:srgbClr val="FF0000"/>
                </a:solidFill>
              </a:rPr>
              <a:t>que c’est grâce aux syndicats qui se sont battus que les conditions de travail s’améliorent. En plus, on n’est pas obligé de dire si on est syndiqué et toute discrimination, y compris syndicale, est punie par la loi. </a:t>
            </a:r>
            <a:endParaRPr lang="fr-FR" b="1" dirty="0">
              <a:solidFill>
                <a:srgbClr val="FF0000"/>
              </a:solidFill>
            </a:endParaRPr>
          </a:p>
        </p:txBody>
      </p:sp>
      <p:pic>
        <p:nvPicPr>
          <p:cNvPr id="4" name="Picture 3"/>
          <p:cNvPicPr>
            <a:picLocks noChangeAspect="1"/>
          </p:cNvPicPr>
          <p:nvPr/>
        </p:nvPicPr>
        <p:blipFill>
          <a:blip r:embed="rId2" cstate="print"/>
          <a:stretch>
            <a:fillRect/>
          </a:stretch>
        </p:blipFill>
        <p:spPr>
          <a:xfrm>
            <a:off x="344631" y="1512489"/>
            <a:ext cx="2374440" cy="1408834"/>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430" y="1566273"/>
            <a:ext cx="461764"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789" y="4672080"/>
            <a:ext cx="461764"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458" y="4672080"/>
            <a:ext cx="461764"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605" y="5448447"/>
            <a:ext cx="461764"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973" y="5448447"/>
            <a:ext cx="461764"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789" y="5448447"/>
            <a:ext cx="461764" cy="426332"/>
          </a:xfrm>
          <a:prstGeom prst="rect">
            <a:avLst/>
          </a:prstGeom>
          <a:solidFill>
            <a:schemeClr val="bg1"/>
          </a:solidFill>
          <a:ln>
            <a:solidFill>
              <a:srgbClr val="0070C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751" y="3714"/>
            <a:ext cx="799850" cy="7998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97806"/>
            <a:ext cx="878639" cy="738116"/>
          </a:xfrm>
          <a:prstGeom prst="rect">
            <a:avLst/>
          </a:prstGeom>
        </p:spPr>
      </p:pic>
      <p:sp>
        <p:nvSpPr>
          <p:cNvPr id="13" name="TextBox 12"/>
          <p:cNvSpPr txBox="1"/>
          <p:nvPr/>
        </p:nvSpPr>
        <p:spPr>
          <a:xfrm>
            <a:off x="7741889" y="1043053"/>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1397304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470"/>
            <a:ext cx="6968067" cy="757093"/>
          </a:xfrm>
        </p:spPr>
        <p:txBody>
          <a:bodyPr>
            <a:normAutofit/>
          </a:bodyPr>
          <a:lstStyle/>
          <a:p>
            <a:r>
              <a:rPr lang="en-US" b="1" dirty="0" err="1">
                <a:solidFill>
                  <a:srgbClr val="FF0000"/>
                </a:solidFill>
              </a:rPr>
              <a:t>Activité</a:t>
            </a:r>
            <a:r>
              <a:rPr lang="en-US" b="1" dirty="0">
                <a:solidFill>
                  <a:srgbClr val="FF0000"/>
                </a:solidFill>
              </a:rPr>
              <a:t> 5: </a:t>
            </a:r>
            <a:r>
              <a:rPr lang="fr-FR" b="1" dirty="0" smtClean="0"/>
              <a:t>Appel à la grève</a:t>
            </a:r>
            <a:endParaRPr lang="fr-FR" b="1" dirty="0"/>
          </a:p>
        </p:txBody>
      </p:sp>
      <p:sp>
        <p:nvSpPr>
          <p:cNvPr id="3" name="Content Placeholder 2"/>
          <p:cNvSpPr>
            <a:spLocks noGrp="1"/>
          </p:cNvSpPr>
          <p:nvPr>
            <p:ph idx="1"/>
          </p:nvPr>
        </p:nvSpPr>
        <p:spPr>
          <a:xfrm>
            <a:off x="5212650" y="3465684"/>
            <a:ext cx="6359237" cy="1676402"/>
          </a:xfrm>
        </p:spPr>
        <p:txBody>
          <a:bodyPr>
            <a:normAutofit fontScale="92500" lnSpcReduction="20000"/>
          </a:bodyPr>
          <a:lstStyle/>
          <a:p>
            <a:r>
              <a:rPr lang="fr-FR" sz="2400" b="1" dirty="0" smtClean="0"/>
              <a:t>Les syndicats qui se mobilisent (1 détail)</a:t>
            </a:r>
          </a:p>
          <a:p>
            <a:r>
              <a:rPr lang="fr-FR" sz="2400" b="1" dirty="0" smtClean="0"/>
              <a:t>Les mesures du nouveau gouvernement (2 détails + 1 exemple)</a:t>
            </a:r>
          </a:p>
          <a:p>
            <a:r>
              <a:rPr lang="fr-FR" sz="2400" b="1" dirty="0" smtClean="0"/>
              <a:t>Les conséquences pour pôle emploi (2 détails)</a:t>
            </a:r>
          </a:p>
          <a:p>
            <a:r>
              <a:rPr lang="fr-FR" sz="2400" b="1" dirty="0" smtClean="0"/>
              <a:t>Ce qu’ils proposent de faire (1 détail)</a:t>
            </a:r>
          </a:p>
          <a:p>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33054"/>
            <a:ext cx="3588327" cy="5075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110" y="157306"/>
            <a:ext cx="886211" cy="7715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923" y="0"/>
            <a:ext cx="1005234" cy="844464"/>
          </a:xfrm>
          <a:prstGeom prst="rect">
            <a:avLst/>
          </a:prstGeom>
        </p:spPr>
      </p:pic>
      <p:sp>
        <p:nvSpPr>
          <p:cNvPr id="7" name="TextBox 6"/>
          <p:cNvSpPr txBox="1"/>
          <p:nvPr/>
        </p:nvSpPr>
        <p:spPr>
          <a:xfrm>
            <a:off x="4946071" y="1648691"/>
            <a:ext cx="6795655" cy="1569660"/>
          </a:xfrm>
          <a:prstGeom prst="rect">
            <a:avLst/>
          </a:prstGeom>
          <a:noFill/>
        </p:spPr>
        <p:txBody>
          <a:bodyPr wrap="square" rtlCol="0">
            <a:spAutoFit/>
          </a:bodyPr>
          <a:lstStyle/>
          <a:p>
            <a:pPr algn="just"/>
            <a:r>
              <a:rPr lang="fr-FR" sz="2400" b="1" dirty="0" smtClean="0"/>
              <a:t>Lisez le ‘tract’ que Pôle emploi a reçu. Écrivez </a:t>
            </a:r>
            <a:r>
              <a:rPr lang="fr-FR" sz="2400" b="1" dirty="0"/>
              <a:t>en français et en phrases complètes un paragraphe de 90 mots au maximum où vous résumez ce que vous avez compris selon les points suivants</a:t>
            </a:r>
            <a:r>
              <a:rPr lang="fr-FR" sz="2400" b="1" dirty="0" smtClean="0"/>
              <a:t>:</a:t>
            </a:r>
            <a:endParaRPr lang="fr-FR" sz="2400" b="1" dirty="0"/>
          </a:p>
        </p:txBody>
      </p:sp>
      <p:sp>
        <p:nvSpPr>
          <p:cNvPr id="8" name="TextBox 7"/>
          <p:cNvSpPr txBox="1"/>
          <p:nvPr/>
        </p:nvSpPr>
        <p:spPr>
          <a:xfrm>
            <a:off x="4946072" y="5389420"/>
            <a:ext cx="6795654" cy="646331"/>
          </a:xfrm>
          <a:prstGeom prst="rect">
            <a:avLst/>
          </a:prstGeom>
          <a:noFill/>
        </p:spPr>
        <p:txBody>
          <a:bodyPr wrap="square" rtlCol="0">
            <a:spAutoFit/>
          </a:bodyPr>
          <a:lstStyle/>
          <a:p>
            <a:r>
              <a:rPr lang="fr-FR" b="1" i="1" dirty="0">
                <a:solidFill>
                  <a:srgbClr val="FF0000"/>
                </a:solidFill>
              </a:rPr>
              <a:t>Attention! Il y a 5 points supplémentaires pour la qualité de votre langue. Essayez donc d’utiliser vos propres mots autant que possible.</a:t>
            </a:r>
            <a:endParaRPr lang="fr-FR" b="1" dirty="0">
              <a:solidFill>
                <a:srgbClr val="FF0000"/>
              </a:solidFill>
            </a:endParaRPr>
          </a:p>
        </p:txBody>
      </p:sp>
      <p:sp>
        <p:nvSpPr>
          <p:cNvPr id="9" name="Rectangle 8"/>
          <p:cNvSpPr/>
          <p:nvPr/>
        </p:nvSpPr>
        <p:spPr>
          <a:xfrm>
            <a:off x="4807527" y="1648691"/>
            <a:ext cx="7121237" cy="46595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279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0"/>
            <a:ext cx="10515600" cy="1325563"/>
          </a:xfrm>
        </p:spPr>
        <p:txBody>
          <a:bodyPr/>
          <a:lstStyle/>
          <a:p>
            <a:r>
              <a:rPr lang="fr-FR" dirty="0" smtClean="0"/>
              <a:t>Réponses possibles - CONTENT</a:t>
            </a:r>
            <a:r>
              <a:rPr lang="fr-FR" dirty="0"/>
              <a:t> </a:t>
            </a:r>
            <a:r>
              <a:rPr lang="fr-FR" dirty="0" smtClean="0"/>
              <a:t>:</a:t>
            </a:r>
            <a:endParaRPr lang="en-GB" dirty="0"/>
          </a:p>
        </p:txBody>
      </p:sp>
      <p:sp>
        <p:nvSpPr>
          <p:cNvPr id="3" name="Content Placeholder 2"/>
          <p:cNvSpPr>
            <a:spLocks noGrp="1"/>
          </p:cNvSpPr>
          <p:nvPr>
            <p:ph idx="1"/>
          </p:nvPr>
        </p:nvSpPr>
        <p:spPr>
          <a:xfrm>
            <a:off x="474133" y="1066800"/>
            <a:ext cx="10879667" cy="5791199"/>
          </a:xfrm>
        </p:spPr>
        <p:txBody>
          <a:bodyPr>
            <a:normAutofit fontScale="25000" lnSpcReduction="20000"/>
          </a:bodyPr>
          <a:lstStyle/>
          <a:p>
            <a:endParaRPr lang="en-GB" dirty="0"/>
          </a:p>
          <a:p>
            <a:pPr marL="342900" lvl="0" indent="-342900">
              <a:lnSpc>
                <a:spcPct val="107000"/>
              </a:lnSpc>
              <a:spcAft>
                <a:spcPts val="0"/>
              </a:spcAft>
              <a:buFont typeface="Symbol" panose="05050102010706020507" pitchFamily="18" charset="2"/>
              <a:buChar char=""/>
            </a:pPr>
            <a:r>
              <a:rPr lang="fr-FR" sz="9600" dirty="0">
                <a:solidFill>
                  <a:srgbClr val="FF0000"/>
                </a:solidFill>
                <a:ea typeface="Times New Roman" panose="02020603050405020304" pitchFamily="18" charset="0"/>
                <a:cs typeface="Times New Roman" panose="02020603050405020304" pitchFamily="18" charset="0"/>
              </a:rPr>
              <a:t>Sept organisations syndicales se mobilisent</a:t>
            </a:r>
            <a:r>
              <a:rPr lang="fr-FR" sz="9600" dirty="0" smtClean="0">
                <a:solidFill>
                  <a:srgbClr val="FF0000"/>
                </a:solidFill>
                <a:ea typeface="Times New Roman" panose="02020603050405020304" pitchFamily="18" charset="0"/>
                <a:cs typeface="Times New Roman" panose="02020603050405020304" pitchFamily="18" charset="0"/>
              </a:rPr>
              <a:t>. (</a:t>
            </a:r>
            <a:r>
              <a:rPr lang="fr-FR" sz="9600" dirty="0">
                <a:solidFill>
                  <a:srgbClr val="FF0000"/>
                </a:solidFill>
                <a:ea typeface="Times New Roman" panose="02020603050405020304" pitchFamily="18" charset="0"/>
                <a:cs typeface="Times New Roman" panose="02020603050405020304" pitchFamily="18" charset="0"/>
              </a:rPr>
              <a:t>1 mark</a:t>
            </a:r>
            <a:r>
              <a:rPr lang="fr-FR" sz="9600" dirty="0" smtClean="0">
                <a:solidFill>
                  <a:srgbClr val="FF0000"/>
                </a:solidFill>
                <a:ea typeface="Times New Roman" panose="02020603050405020304" pitchFamily="18" charset="0"/>
                <a:cs typeface="Times New Roman" panose="02020603050405020304" pitchFamily="18" charset="0"/>
              </a:rPr>
              <a:t>)</a:t>
            </a:r>
            <a:endParaRPr lang="en-GB" sz="7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sz="9600" dirty="0">
                <a:solidFill>
                  <a:srgbClr val="FF0000"/>
                </a:solidFill>
                <a:ea typeface="Times New Roman" panose="02020603050405020304" pitchFamily="18" charset="0"/>
                <a:cs typeface="Times New Roman" panose="02020603050405020304" pitchFamily="18" charset="0"/>
              </a:rPr>
              <a:t> </a:t>
            </a:r>
            <a:endParaRPr lang="en-GB" sz="7200" dirty="0">
              <a:ea typeface="Calibri" panose="020F0502020204030204" pitchFamily="34" charset="0"/>
              <a:cs typeface="Times New Roman" panose="02020603050405020304" pitchFamily="18" charset="0"/>
            </a:endParaRPr>
          </a:p>
          <a:p>
            <a:pPr indent="0">
              <a:lnSpc>
                <a:spcPct val="107000"/>
              </a:lnSpc>
              <a:spcAft>
                <a:spcPts val="0"/>
              </a:spcAft>
              <a:buNone/>
            </a:pPr>
            <a:r>
              <a:rPr lang="fr-FR" sz="9600" dirty="0">
                <a:solidFill>
                  <a:srgbClr val="FF0000"/>
                </a:solidFill>
                <a:ea typeface="Times New Roman" panose="02020603050405020304" pitchFamily="18" charset="0"/>
                <a:cs typeface="Times New Roman" panose="02020603050405020304" pitchFamily="18" charset="0"/>
              </a:rPr>
              <a:t>-Les mesures du gouvernement sont négatives (1 mark)</a:t>
            </a:r>
            <a:endParaRPr lang="en-GB" sz="7200" dirty="0">
              <a:ea typeface="Calibri" panose="020F0502020204030204" pitchFamily="34" charset="0"/>
              <a:cs typeface="Times New Roman" panose="02020603050405020304" pitchFamily="18" charset="0"/>
            </a:endParaRPr>
          </a:p>
          <a:p>
            <a:pPr indent="0">
              <a:lnSpc>
                <a:spcPct val="107000"/>
              </a:lnSpc>
              <a:spcAft>
                <a:spcPts val="0"/>
              </a:spcAft>
              <a:buNone/>
            </a:pPr>
            <a:r>
              <a:rPr lang="fr-FR" sz="9600" dirty="0">
                <a:solidFill>
                  <a:srgbClr val="FF0000"/>
                </a:solidFill>
                <a:ea typeface="Times New Roman" panose="02020603050405020304" pitchFamily="18" charset="0"/>
                <a:cs typeface="Times New Roman" panose="02020603050405020304" pitchFamily="18" charset="0"/>
              </a:rPr>
              <a:t>-Elles sont contraires aux engagements (1 mark)</a:t>
            </a:r>
            <a:endParaRPr lang="en-GB" sz="7200" dirty="0">
              <a:ea typeface="Calibri" panose="020F0502020204030204" pitchFamily="34" charset="0"/>
              <a:cs typeface="Times New Roman" panose="02020603050405020304" pitchFamily="18" charset="0"/>
            </a:endParaRPr>
          </a:p>
          <a:p>
            <a:pPr indent="0">
              <a:lnSpc>
                <a:spcPct val="107000"/>
              </a:lnSpc>
              <a:spcAft>
                <a:spcPts val="0"/>
              </a:spcAft>
              <a:buNone/>
            </a:pPr>
            <a:r>
              <a:rPr lang="fr-FR" sz="9600" dirty="0">
                <a:solidFill>
                  <a:srgbClr val="FF0000"/>
                </a:solidFill>
                <a:ea typeface="Times New Roman" panose="02020603050405020304" pitchFamily="18" charset="0"/>
                <a:cs typeface="Times New Roman" panose="02020603050405020304" pitchFamily="18" charset="0"/>
              </a:rPr>
              <a:t>-</a:t>
            </a:r>
            <a:r>
              <a:rPr lang="fr-FR" sz="9600" dirty="0" err="1">
                <a:solidFill>
                  <a:srgbClr val="FF0000"/>
                </a:solidFill>
                <a:ea typeface="Times New Roman" panose="02020603050405020304" pitchFamily="18" charset="0"/>
                <a:cs typeface="Times New Roman" panose="02020603050405020304" pitchFamily="18" charset="0"/>
              </a:rPr>
              <a:t>any</a:t>
            </a:r>
            <a:r>
              <a:rPr lang="fr-FR" sz="9600" dirty="0">
                <a:solidFill>
                  <a:srgbClr val="FF0000"/>
                </a:solidFill>
                <a:ea typeface="Times New Roman" panose="02020603050405020304" pitchFamily="18" charset="0"/>
                <a:cs typeface="Times New Roman" panose="02020603050405020304" pitchFamily="18" charset="0"/>
              </a:rPr>
              <a:t> of </a:t>
            </a:r>
            <a:r>
              <a:rPr lang="fr-FR" sz="9600" dirty="0" err="1">
                <a:solidFill>
                  <a:srgbClr val="FF0000"/>
                </a:solidFill>
                <a:ea typeface="Times New Roman" panose="02020603050405020304" pitchFamily="18" charset="0"/>
                <a:cs typeface="Times New Roman" panose="02020603050405020304" pitchFamily="18" charset="0"/>
              </a:rPr>
              <a:t>these</a:t>
            </a:r>
            <a:r>
              <a:rPr lang="fr-FR" sz="9600" dirty="0">
                <a:solidFill>
                  <a:srgbClr val="FF0000"/>
                </a:solidFill>
                <a:ea typeface="Times New Roman" panose="02020603050405020304" pitchFamily="18" charset="0"/>
                <a:cs typeface="Times New Roman" panose="02020603050405020304" pitchFamily="18" charset="0"/>
              </a:rPr>
              <a:t> </a:t>
            </a:r>
            <a:r>
              <a:rPr lang="fr-FR" sz="9600" dirty="0" err="1">
                <a:solidFill>
                  <a:srgbClr val="FF0000"/>
                </a:solidFill>
                <a:ea typeface="Times New Roman" panose="02020603050405020304" pitchFamily="18" charset="0"/>
                <a:cs typeface="Times New Roman" panose="02020603050405020304" pitchFamily="18" charset="0"/>
              </a:rPr>
              <a:t>examples</a:t>
            </a:r>
            <a:r>
              <a:rPr lang="fr-FR" sz="9600" dirty="0">
                <a:solidFill>
                  <a:srgbClr val="FF0000"/>
                </a:solidFill>
                <a:ea typeface="Times New Roman" panose="02020603050405020304" pitchFamily="18" charset="0"/>
                <a:cs typeface="Times New Roman" panose="02020603050405020304" pitchFamily="18" charset="0"/>
              </a:rPr>
              <a:t> : réduction du budget pour le ministère de l’emploi de 4 milliards d’euros/ suppression de 2000 emplois temporaires/ augmentation de la contribution sociale généralisée/ pas d’augmentation du point d’indice/ pas d’augmentation annuelle/ réinsertion du délai de carence (1 mark</a:t>
            </a:r>
            <a:r>
              <a:rPr lang="fr-FR" sz="9600" dirty="0" smtClean="0">
                <a:solidFill>
                  <a:srgbClr val="FF0000"/>
                </a:solidFill>
                <a:ea typeface="Times New Roman" panose="02020603050405020304" pitchFamily="18" charset="0"/>
                <a:cs typeface="Times New Roman" panose="02020603050405020304" pitchFamily="18" charset="0"/>
              </a:rPr>
              <a:t>)</a:t>
            </a:r>
            <a:endParaRPr lang="en-GB" sz="7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sz="9600" dirty="0">
                <a:solidFill>
                  <a:srgbClr val="FF0000"/>
                </a:solidFill>
                <a:ea typeface="Times New Roman" panose="02020603050405020304" pitchFamily="18" charset="0"/>
                <a:cs typeface="Times New Roman" panose="02020603050405020304" pitchFamily="18" charset="0"/>
              </a:rPr>
              <a:t> </a:t>
            </a:r>
            <a:endParaRPr lang="en-GB" sz="7200" dirty="0">
              <a:ea typeface="Calibri" panose="020F0502020204030204" pitchFamily="34" charset="0"/>
              <a:cs typeface="Times New Roman" panose="02020603050405020304" pitchFamily="18" charset="0"/>
            </a:endParaRPr>
          </a:p>
          <a:p>
            <a:pPr indent="0">
              <a:lnSpc>
                <a:spcPct val="107000"/>
              </a:lnSpc>
              <a:spcAft>
                <a:spcPts val="0"/>
              </a:spcAft>
              <a:buNone/>
            </a:pPr>
            <a:r>
              <a:rPr lang="fr-FR" sz="9600" dirty="0">
                <a:solidFill>
                  <a:srgbClr val="FF0000"/>
                </a:solidFill>
                <a:ea typeface="Times New Roman" panose="02020603050405020304" pitchFamily="18" charset="0"/>
                <a:cs typeface="Times New Roman" panose="02020603050405020304" pitchFamily="18" charset="0"/>
              </a:rPr>
              <a:t>-conséquences drastiques/ injustes/ inefficaces (1 mark)</a:t>
            </a:r>
            <a:endParaRPr lang="en-GB" sz="7200" dirty="0">
              <a:ea typeface="Calibri" panose="020F0502020204030204" pitchFamily="34" charset="0"/>
              <a:cs typeface="Times New Roman" panose="02020603050405020304" pitchFamily="18" charset="0"/>
            </a:endParaRPr>
          </a:p>
          <a:p>
            <a:pPr indent="0">
              <a:lnSpc>
                <a:spcPct val="107000"/>
              </a:lnSpc>
              <a:spcAft>
                <a:spcPts val="0"/>
              </a:spcAft>
              <a:buNone/>
            </a:pPr>
            <a:r>
              <a:rPr lang="fr-FR" sz="9600" dirty="0">
                <a:solidFill>
                  <a:srgbClr val="FF0000"/>
                </a:solidFill>
                <a:ea typeface="Times New Roman" panose="02020603050405020304" pitchFamily="18" charset="0"/>
                <a:cs typeface="Times New Roman" panose="02020603050405020304" pitchFamily="18" charset="0"/>
              </a:rPr>
              <a:t>-presque 300 postes seront supprimés à pôle emploi cette année (1 mark</a:t>
            </a:r>
            <a:r>
              <a:rPr lang="fr-FR" sz="9600" dirty="0" smtClean="0">
                <a:solidFill>
                  <a:srgbClr val="FF0000"/>
                </a:solidFill>
                <a:ea typeface="Times New Roman" panose="02020603050405020304" pitchFamily="18" charset="0"/>
                <a:cs typeface="Times New Roman" panose="02020603050405020304" pitchFamily="18" charset="0"/>
              </a:rPr>
              <a:t>)</a:t>
            </a:r>
            <a:r>
              <a:rPr lang="fr-FR" sz="9600" dirty="0">
                <a:solidFill>
                  <a:srgbClr val="FF0000"/>
                </a:solidFill>
                <a:ea typeface="Times New Roman" panose="02020603050405020304" pitchFamily="18" charset="0"/>
                <a:cs typeface="Times New Roman" panose="02020603050405020304" pitchFamily="18" charset="0"/>
              </a:rPr>
              <a:t> </a:t>
            </a:r>
            <a:endParaRPr lang="en-GB" sz="7200" dirty="0">
              <a:ea typeface="Calibri" panose="020F0502020204030204" pitchFamily="34" charset="0"/>
              <a:cs typeface="Times New Roman" panose="02020603050405020304" pitchFamily="18" charset="0"/>
            </a:endParaRPr>
          </a:p>
          <a:p>
            <a:pPr indent="0">
              <a:lnSpc>
                <a:spcPct val="107000"/>
              </a:lnSpc>
              <a:spcAft>
                <a:spcPts val="0"/>
              </a:spcAft>
              <a:buNone/>
            </a:pPr>
            <a:r>
              <a:rPr lang="fr-FR" sz="9600" dirty="0">
                <a:solidFill>
                  <a:srgbClr val="FF0000"/>
                </a:solidFill>
                <a:ea typeface="Times New Roman" panose="02020603050405020304" pitchFamily="18" charset="0"/>
                <a:cs typeface="Times New Roman" panose="02020603050405020304" pitchFamily="18" charset="0"/>
              </a:rPr>
              <a:t> </a:t>
            </a:r>
            <a:endParaRPr lang="en-GB" sz="72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9600" dirty="0">
                <a:solidFill>
                  <a:srgbClr val="FF0000"/>
                </a:solidFill>
                <a:ea typeface="Times New Roman" panose="02020603050405020304" pitchFamily="18" charset="0"/>
                <a:cs typeface="Times New Roman" panose="02020603050405020304" pitchFamily="18" charset="0"/>
              </a:rPr>
              <a:t>Ils appellent à la grève le 10 octobre pour protester (1 mark)</a:t>
            </a:r>
            <a:endParaRPr lang="en-GB" sz="7200" dirty="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6977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Activité</a:t>
            </a:r>
            <a:r>
              <a:rPr lang="en-US" b="1" dirty="0">
                <a:solidFill>
                  <a:srgbClr val="FF0000"/>
                </a:solidFill>
              </a:rPr>
              <a:t> 5: </a:t>
            </a:r>
            <a:r>
              <a:rPr lang="fr-FR" dirty="0" err="1" smtClean="0"/>
              <a:t>Example</a:t>
            </a:r>
            <a:r>
              <a:rPr lang="fr-FR" dirty="0" smtClean="0"/>
              <a:t> </a:t>
            </a:r>
            <a:r>
              <a:rPr lang="fr-FR" dirty="0"/>
              <a:t>of a </a:t>
            </a:r>
            <a:r>
              <a:rPr lang="fr-FR" dirty="0" err="1"/>
              <a:t>paragraph</a:t>
            </a:r>
            <a:r>
              <a:rPr lang="fr-FR" dirty="0"/>
              <a:t> </a:t>
            </a:r>
            <a:r>
              <a:rPr lang="fr-FR" dirty="0" smtClean="0"/>
              <a:t>:</a:t>
            </a:r>
            <a:endParaRPr lang="en-GB" dirty="0"/>
          </a:p>
        </p:txBody>
      </p:sp>
      <p:sp>
        <p:nvSpPr>
          <p:cNvPr id="3" name="Content Placeholder 2"/>
          <p:cNvSpPr>
            <a:spLocks noGrp="1"/>
          </p:cNvSpPr>
          <p:nvPr>
            <p:ph idx="1"/>
          </p:nvPr>
        </p:nvSpPr>
        <p:spPr/>
        <p:txBody>
          <a:bodyPr/>
          <a:lstStyle/>
          <a:p>
            <a:r>
              <a:rPr lang="fr-FR" dirty="0" smtClean="0"/>
              <a:t>Sept </a:t>
            </a:r>
            <a:r>
              <a:rPr lang="fr-FR" dirty="0"/>
              <a:t>organisations syndicales se mobilisent contre les mesures du nouveau gouvernement qui sont négatives et contraires aux engagements fait lors de la campagne présidentielle. En effet, le projet de loi annonce, entre autres, une réduction du budget pour le ministère de l’emploi de 4 milliards d’euros. Ces mesures drastiques ne sont ni justes ni efficaces pour pôle emploi dont presque 300 postes seront supprimés cette année. Les syndicats appellent donc à la grève le 10 octobre afin de les protester. (80 </a:t>
            </a:r>
            <a:r>
              <a:rPr lang="fr-FR" dirty="0" err="1"/>
              <a:t>words</a:t>
            </a:r>
            <a:r>
              <a:rPr lang="fr-FR" dirty="0"/>
              <a:t>)</a:t>
            </a:r>
            <a:endParaRPr lang="en-GB" dirty="0"/>
          </a:p>
          <a:p>
            <a:endParaRPr lang="en-GB" dirty="0"/>
          </a:p>
        </p:txBody>
      </p:sp>
    </p:spTree>
    <p:extLst>
      <p:ext uri="{BB962C8B-B14F-4D97-AF65-F5344CB8AC3E}">
        <p14:creationId xmlns:p14="http://schemas.microsoft.com/office/powerpoint/2010/main" val="3132105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466" y="365125"/>
            <a:ext cx="9694334" cy="6272742"/>
          </a:xfrm>
          <a:prstGeom prst="rect">
            <a:avLst/>
          </a:prstGeom>
          <a:noFill/>
          <a:ln>
            <a:noFill/>
          </a:ln>
        </p:spPr>
      </p:pic>
    </p:spTree>
    <p:extLst>
      <p:ext uri="{BB962C8B-B14F-4D97-AF65-F5344CB8AC3E}">
        <p14:creationId xmlns:p14="http://schemas.microsoft.com/office/powerpoint/2010/main" val="1611992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252"/>
            <a:ext cx="10515600" cy="798657"/>
          </a:xfrm>
        </p:spPr>
        <p:txBody>
          <a:bodyPr>
            <a:normAutofit fontScale="90000"/>
          </a:bodyPr>
          <a:lstStyle/>
          <a:p>
            <a:r>
              <a:rPr lang="fr-FR" sz="5300" b="1" dirty="0" smtClean="0"/>
              <a:t>Le gérondif</a:t>
            </a:r>
            <a:r>
              <a:rPr lang="fr-FR" b="1" dirty="0"/>
              <a:t/>
            </a:r>
            <a:br>
              <a:rPr lang="fr-FR" b="1" dirty="0"/>
            </a:br>
            <a:endParaRPr lang="fr-FR" sz="3600" b="1" dirty="0"/>
          </a:p>
        </p:txBody>
      </p:sp>
      <p:sp>
        <p:nvSpPr>
          <p:cNvPr id="3" name="Content Placeholder 2"/>
          <p:cNvSpPr>
            <a:spLocks noGrp="1"/>
          </p:cNvSpPr>
          <p:nvPr>
            <p:ph idx="1"/>
          </p:nvPr>
        </p:nvSpPr>
        <p:spPr>
          <a:xfrm>
            <a:off x="1301700" y="3036310"/>
            <a:ext cx="10515600" cy="3821690"/>
          </a:xfrm>
        </p:spPr>
        <p:txBody>
          <a:bodyPr>
            <a:normAutofit fontScale="70000" lnSpcReduction="20000"/>
          </a:bodyPr>
          <a:lstStyle/>
          <a:p>
            <a:r>
              <a:rPr lang="fr-FR" b="1" dirty="0" smtClean="0"/>
              <a:t>Si le gérondif est le sujet d’une phrase: on utilise le verbe à l’infinitif</a:t>
            </a:r>
          </a:p>
          <a:p>
            <a:pPr marL="0" indent="0">
              <a:buNone/>
            </a:pPr>
            <a:r>
              <a:rPr lang="fr-FR" dirty="0" smtClean="0"/>
              <a:t>Exemple: </a:t>
            </a:r>
            <a:r>
              <a:rPr lang="fr-FR" dirty="0" err="1" smtClean="0"/>
              <a:t>Having</a:t>
            </a:r>
            <a:r>
              <a:rPr lang="fr-FR" dirty="0" smtClean="0"/>
              <a:t> </a:t>
            </a:r>
            <a:r>
              <a:rPr lang="fr-FR" dirty="0" err="1" smtClean="0"/>
              <a:t>employee</a:t>
            </a:r>
            <a:r>
              <a:rPr lang="fr-FR" dirty="0" smtClean="0"/>
              <a:t> </a:t>
            </a:r>
            <a:r>
              <a:rPr lang="fr-FR" dirty="0" err="1" smtClean="0"/>
              <a:t>representation</a:t>
            </a:r>
            <a:r>
              <a:rPr lang="fr-FR" dirty="0" smtClean="0"/>
              <a:t> </a:t>
            </a:r>
            <a:r>
              <a:rPr lang="fr-FR" dirty="0" err="1" smtClean="0"/>
              <a:t>is</a:t>
            </a:r>
            <a:r>
              <a:rPr lang="fr-FR" dirty="0" smtClean="0"/>
              <a:t> important. </a:t>
            </a:r>
          </a:p>
          <a:p>
            <a:pPr marL="0" indent="0">
              <a:buNone/>
            </a:pPr>
            <a:r>
              <a:rPr lang="fr-FR" dirty="0" smtClean="0"/>
              <a:t>Traduction: Avoir une représentation des employés est important.</a:t>
            </a:r>
          </a:p>
          <a:p>
            <a:pPr marL="0" indent="0">
              <a:buNone/>
            </a:pPr>
            <a:r>
              <a:rPr lang="fr-FR" dirty="0" smtClean="0"/>
              <a:t> </a:t>
            </a:r>
          </a:p>
          <a:p>
            <a:r>
              <a:rPr lang="fr-FR" b="1" dirty="0" smtClean="0"/>
              <a:t>Si le gérondif est le complément du verbe ‘to </a:t>
            </a:r>
            <a:r>
              <a:rPr lang="fr-FR" b="1" dirty="0" err="1" smtClean="0"/>
              <a:t>be</a:t>
            </a:r>
            <a:r>
              <a:rPr lang="fr-FR" b="1" dirty="0" smtClean="0"/>
              <a:t>’: On utilise ‘de + l’infinitif’ </a:t>
            </a:r>
          </a:p>
          <a:p>
            <a:pPr marL="0" indent="0">
              <a:buNone/>
            </a:pPr>
            <a:r>
              <a:rPr lang="fr-FR" dirty="0" smtClean="0"/>
              <a:t>Exemple: One of </a:t>
            </a:r>
            <a:r>
              <a:rPr lang="fr-FR" dirty="0" err="1" smtClean="0"/>
              <a:t>his</a:t>
            </a:r>
            <a:r>
              <a:rPr lang="fr-FR" dirty="0" smtClean="0"/>
              <a:t> </a:t>
            </a:r>
            <a:r>
              <a:rPr lang="fr-FR" dirty="0" err="1" smtClean="0"/>
              <a:t>duties</a:t>
            </a:r>
            <a:r>
              <a:rPr lang="fr-FR" dirty="0" smtClean="0"/>
              <a:t> </a:t>
            </a:r>
            <a:r>
              <a:rPr lang="fr-FR" dirty="0" err="1" smtClean="0"/>
              <a:t>is</a:t>
            </a:r>
            <a:r>
              <a:rPr lang="fr-FR" dirty="0" smtClean="0"/>
              <a:t> </a:t>
            </a:r>
            <a:r>
              <a:rPr lang="fr-FR" dirty="0" err="1" smtClean="0"/>
              <a:t>attending</a:t>
            </a:r>
            <a:r>
              <a:rPr lang="fr-FR" dirty="0" smtClean="0"/>
              <a:t> meetings. </a:t>
            </a:r>
          </a:p>
          <a:p>
            <a:pPr marL="0" indent="0">
              <a:buNone/>
            </a:pPr>
            <a:r>
              <a:rPr lang="fr-FR" dirty="0" smtClean="0"/>
              <a:t>Traduction: L'une de ses fonctions est d'assister aux réunions.</a:t>
            </a:r>
          </a:p>
          <a:p>
            <a:pPr marL="0" indent="0">
              <a:buNone/>
            </a:pPr>
            <a:endParaRPr lang="fr-FR" dirty="0" smtClean="0"/>
          </a:p>
          <a:p>
            <a:r>
              <a:rPr lang="fr-FR" b="1" dirty="0" smtClean="0"/>
              <a:t>Si le gérondif est utilisé avec la préposition ‘by’ : on utilise le participe présent</a:t>
            </a:r>
          </a:p>
          <a:p>
            <a:pPr marL="0" indent="0">
              <a:buNone/>
            </a:pPr>
            <a:r>
              <a:rPr lang="fr-FR" dirty="0" smtClean="0"/>
              <a:t>Exemple: by </a:t>
            </a:r>
            <a:r>
              <a:rPr lang="fr-FR" dirty="0" err="1" smtClean="0"/>
              <a:t>protesting</a:t>
            </a:r>
            <a:r>
              <a:rPr lang="fr-FR" dirty="0" smtClean="0"/>
              <a:t>, </a:t>
            </a:r>
            <a:r>
              <a:rPr lang="fr-FR" dirty="0" err="1" smtClean="0"/>
              <a:t>trade</a:t>
            </a:r>
            <a:r>
              <a:rPr lang="fr-FR" dirty="0" smtClean="0"/>
              <a:t> unions </a:t>
            </a:r>
            <a:r>
              <a:rPr lang="fr-FR" dirty="0" err="1" smtClean="0"/>
              <a:t>make</a:t>
            </a:r>
            <a:r>
              <a:rPr lang="fr-FR" dirty="0" smtClean="0"/>
              <a:t> a </a:t>
            </a:r>
            <a:r>
              <a:rPr lang="fr-FR" dirty="0" err="1" smtClean="0"/>
              <a:t>difference</a:t>
            </a:r>
            <a:endParaRPr lang="fr-FR" dirty="0" smtClean="0"/>
          </a:p>
          <a:p>
            <a:pPr marL="0" indent="0">
              <a:buNone/>
            </a:pPr>
            <a:r>
              <a:rPr lang="fr-FR" dirty="0" smtClean="0"/>
              <a:t>Traduction: En protestant, les syndicats font la différence</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8873" y="108673"/>
            <a:ext cx="1449854" cy="1025236"/>
          </a:xfrm>
          <a:prstGeom prst="rect">
            <a:avLst/>
          </a:prstGeom>
        </p:spPr>
      </p:pic>
      <p:sp>
        <p:nvSpPr>
          <p:cNvPr id="5" name="TextBox 4"/>
          <p:cNvSpPr txBox="1"/>
          <p:nvPr/>
        </p:nvSpPr>
        <p:spPr>
          <a:xfrm>
            <a:off x="674570" y="1187163"/>
            <a:ext cx="11142730" cy="1429622"/>
          </a:xfrm>
          <a:prstGeom prst="rect">
            <a:avLst/>
          </a:prstGeom>
          <a:solidFill>
            <a:schemeClr val="accent6">
              <a:lumMod val="20000"/>
              <a:lumOff val="80000"/>
            </a:schemeClr>
          </a:solidFill>
          <a:ln w="57150">
            <a:solidFill>
              <a:schemeClr val="tx1"/>
            </a:solidFill>
          </a:ln>
        </p:spPr>
        <p:txBody>
          <a:bodyPr wrap="none" rtlCol="0">
            <a:spAutoFit/>
          </a:bodyPr>
          <a:lstStyle/>
          <a:p>
            <a:pPr>
              <a:lnSpc>
                <a:spcPct val="150000"/>
              </a:lnSpc>
            </a:pPr>
            <a:r>
              <a:rPr lang="fr-FR" sz="2000" b="1" dirty="0"/>
              <a:t>Le gérondif en anglais se construit avec </a:t>
            </a:r>
            <a:r>
              <a:rPr lang="fr-FR" sz="2000" b="1" u="sng" dirty="0"/>
              <a:t>la forme du verbe +</a:t>
            </a:r>
            <a:r>
              <a:rPr lang="fr-FR" sz="2000" b="1" u="sng" dirty="0" err="1"/>
              <a:t>ing</a:t>
            </a:r>
            <a:r>
              <a:rPr lang="fr-FR" sz="2000" b="1" dirty="0"/>
              <a:t>. </a:t>
            </a:r>
          </a:p>
          <a:p>
            <a:pPr>
              <a:lnSpc>
                <a:spcPct val="150000"/>
              </a:lnSpc>
            </a:pPr>
            <a:r>
              <a:rPr lang="fr-FR" sz="2000" b="1" i="1" dirty="0"/>
              <a:t>Mais attention! Tous les verbes en –</a:t>
            </a:r>
            <a:r>
              <a:rPr lang="fr-FR" sz="2000" b="1" i="1" dirty="0" err="1"/>
              <a:t>ing</a:t>
            </a:r>
            <a:r>
              <a:rPr lang="fr-FR" sz="2000" b="1" i="1" dirty="0"/>
              <a:t> ne sont pas forcément des gérondifs. </a:t>
            </a:r>
          </a:p>
          <a:p>
            <a:pPr>
              <a:lnSpc>
                <a:spcPct val="150000"/>
              </a:lnSpc>
            </a:pPr>
            <a:r>
              <a:rPr lang="fr-FR" sz="2000" b="1" dirty="0"/>
              <a:t>Un gérondif peut être </a:t>
            </a:r>
            <a:r>
              <a:rPr lang="fr-FR" sz="2000" b="1" u="sng" dirty="0"/>
              <a:t>sujet ou complément </a:t>
            </a:r>
            <a:r>
              <a:rPr lang="fr-FR" sz="2000" b="1" dirty="0"/>
              <a:t>d’une phrase. Il s’utilise aussi </a:t>
            </a:r>
            <a:r>
              <a:rPr lang="fr-FR" sz="2000" b="1" u="sng" dirty="0"/>
              <a:t>après certaines prépositions. </a:t>
            </a:r>
            <a:endParaRPr lang="fr-FR" sz="2000" dirty="0"/>
          </a:p>
        </p:txBody>
      </p:sp>
    </p:spTree>
    <p:extLst>
      <p:ext uri="{BB962C8B-B14F-4D97-AF65-F5344CB8AC3E}">
        <p14:creationId xmlns:p14="http://schemas.microsoft.com/office/powerpoint/2010/main" val="286933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7964" y="2387536"/>
            <a:ext cx="7875810" cy="4247317"/>
          </a:xfrm>
          <a:prstGeom prst="rect">
            <a:avLst/>
          </a:prstGeom>
          <a:noFill/>
        </p:spPr>
        <p:txBody>
          <a:bodyPr wrap="none" rtlCol="0">
            <a:spAutoFit/>
          </a:bodyPr>
          <a:lstStyle/>
          <a:p>
            <a:pPr lvl="0">
              <a:lnSpc>
                <a:spcPct val="150000"/>
              </a:lnSpc>
            </a:pPr>
            <a:r>
              <a:rPr lang="en-GB" b="1" dirty="0" smtClean="0"/>
              <a:t>1. The </a:t>
            </a:r>
            <a:r>
              <a:rPr lang="en-GB" b="1" dirty="0"/>
              <a:t>trade union role is ensuring</a:t>
            </a:r>
            <a:r>
              <a:rPr lang="en-GB" b="1" dirty="0" smtClean="0"/>
              <a:t>… </a:t>
            </a:r>
            <a:r>
              <a:rPr lang="en-GB" b="1" dirty="0" smtClean="0">
                <a:solidFill>
                  <a:srgbClr val="FF0000"/>
                </a:solidFill>
              </a:rPr>
              <a:t>Le </a:t>
            </a:r>
            <a:r>
              <a:rPr lang="en-GB" b="1" dirty="0" err="1" smtClean="0">
                <a:solidFill>
                  <a:srgbClr val="FF0000"/>
                </a:solidFill>
              </a:rPr>
              <a:t>rôle</a:t>
            </a:r>
            <a:r>
              <a:rPr lang="en-GB" b="1" dirty="0" smtClean="0">
                <a:solidFill>
                  <a:srgbClr val="FF0000"/>
                </a:solidFill>
              </a:rPr>
              <a:t> du </a:t>
            </a:r>
            <a:r>
              <a:rPr lang="en-GB" b="1" dirty="0" err="1" smtClean="0">
                <a:solidFill>
                  <a:srgbClr val="FF0000"/>
                </a:solidFill>
              </a:rPr>
              <a:t>syndicat</a:t>
            </a:r>
            <a:r>
              <a:rPr lang="en-GB" b="1" dirty="0" smtClean="0">
                <a:solidFill>
                  <a:srgbClr val="FF0000"/>
                </a:solidFill>
              </a:rPr>
              <a:t> </a:t>
            </a:r>
            <a:r>
              <a:rPr lang="en-GB" b="1" dirty="0" err="1" smtClean="0">
                <a:solidFill>
                  <a:srgbClr val="FF0000"/>
                </a:solidFill>
              </a:rPr>
              <a:t>est</a:t>
            </a:r>
            <a:r>
              <a:rPr lang="en-GB" b="1" dirty="0" smtClean="0">
                <a:solidFill>
                  <a:srgbClr val="FF0000"/>
                </a:solidFill>
              </a:rPr>
              <a:t> de </a:t>
            </a:r>
            <a:r>
              <a:rPr lang="en-GB" b="1" dirty="0" err="1" smtClean="0">
                <a:solidFill>
                  <a:srgbClr val="FF0000"/>
                </a:solidFill>
              </a:rPr>
              <a:t>s’assurer</a:t>
            </a:r>
            <a:r>
              <a:rPr lang="en-GB" b="1" dirty="0" smtClean="0">
                <a:solidFill>
                  <a:srgbClr val="FF0000"/>
                </a:solidFill>
              </a:rPr>
              <a:t> de/ que…</a:t>
            </a:r>
            <a:endParaRPr lang="fr-FR" b="1" dirty="0">
              <a:solidFill>
                <a:srgbClr val="FF0000"/>
              </a:solidFill>
            </a:endParaRPr>
          </a:p>
          <a:p>
            <a:pPr lvl="0">
              <a:lnSpc>
                <a:spcPct val="150000"/>
              </a:lnSpc>
            </a:pPr>
            <a:r>
              <a:rPr lang="en-GB" b="1" dirty="0" smtClean="0"/>
              <a:t>2. By </a:t>
            </a:r>
            <a:r>
              <a:rPr lang="en-GB" b="1" dirty="0"/>
              <a:t>becoming a member</a:t>
            </a:r>
            <a:r>
              <a:rPr lang="en-GB" b="1" dirty="0" smtClean="0"/>
              <a:t>… </a:t>
            </a:r>
            <a:r>
              <a:rPr lang="en-GB" b="1" dirty="0" err="1" smtClean="0">
                <a:solidFill>
                  <a:srgbClr val="FF0000"/>
                </a:solidFill>
              </a:rPr>
              <a:t>En</a:t>
            </a:r>
            <a:r>
              <a:rPr lang="en-GB" b="1" dirty="0" smtClean="0">
                <a:solidFill>
                  <a:srgbClr val="FF0000"/>
                </a:solidFill>
              </a:rPr>
              <a:t> </a:t>
            </a:r>
            <a:r>
              <a:rPr lang="en-GB" b="1" dirty="0" err="1" smtClean="0">
                <a:solidFill>
                  <a:srgbClr val="FF0000"/>
                </a:solidFill>
              </a:rPr>
              <a:t>adhérant</a:t>
            </a:r>
            <a:r>
              <a:rPr lang="en-GB" b="1" dirty="0" smtClean="0">
                <a:solidFill>
                  <a:srgbClr val="FF0000"/>
                </a:solidFill>
              </a:rPr>
              <a:t> …</a:t>
            </a:r>
            <a:endParaRPr lang="fr-FR" b="1" dirty="0">
              <a:solidFill>
                <a:srgbClr val="FF0000"/>
              </a:solidFill>
            </a:endParaRPr>
          </a:p>
          <a:p>
            <a:pPr lvl="0">
              <a:lnSpc>
                <a:spcPct val="150000"/>
              </a:lnSpc>
            </a:pPr>
            <a:r>
              <a:rPr lang="en-GB" b="1" dirty="0" smtClean="0"/>
              <a:t>3. Joining </a:t>
            </a:r>
            <a:r>
              <a:rPr lang="en-GB" b="1" dirty="0"/>
              <a:t>a trade union</a:t>
            </a:r>
            <a:r>
              <a:rPr lang="en-GB" b="1" dirty="0" smtClean="0"/>
              <a:t>… </a:t>
            </a:r>
            <a:r>
              <a:rPr lang="en-GB" b="1" dirty="0" smtClean="0">
                <a:solidFill>
                  <a:srgbClr val="FF0000"/>
                </a:solidFill>
              </a:rPr>
              <a:t>Se </a:t>
            </a:r>
            <a:r>
              <a:rPr lang="en-GB" b="1" dirty="0" err="1" smtClean="0">
                <a:solidFill>
                  <a:srgbClr val="FF0000"/>
                </a:solidFill>
              </a:rPr>
              <a:t>syndiquer</a:t>
            </a:r>
            <a:r>
              <a:rPr lang="en-GB" b="1" dirty="0" smtClean="0">
                <a:solidFill>
                  <a:srgbClr val="FF0000"/>
                </a:solidFill>
              </a:rPr>
              <a:t> …</a:t>
            </a:r>
            <a:endParaRPr lang="fr-FR" b="1" dirty="0">
              <a:solidFill>
                <a:srgbClr val="FF0000"/>
              </a:solidFill>
            </a:endParaRPr>
          </a:p>
          <a:p>
            <a:pPr lvl="0">
              <a:lnSpc>
                <a:spcPct val="150000"/>
              </a:lnSpc>
            </a:pPr>
            <a:r>
              <a:rPr lang="en-GB" b="1" dirty="0" smtClean="0"/>
              <a:t>4. They </a:t>
            </a:r>
            <a:r>
              <a:rPr lang="en-GB" b="1" dirty="0"/>
              <a:t>are participating </a:t>
            </a:r>
            <a:r>
              <a:rPr lang="en-GB" b="1" dirty="0" smtClean="0"/>
              <a:t>… </a:t>
            </a:r>
            <a:r>
              <a:rPr lang="en-GB" b="1" dirty="0" err="1" smtClean="0">
                <a:solidFill>
                  <a:srgbClr val="FF0000"/>
                </a:solidFill>
              </a:rPr>
              <a:t>Ils</a:t>
            </a:r>
            <a:r>
              <a:rPr lang="en-GB" b="1" dirty="0" smtClean="0">
                <a:solidFill>
                  <a:srgbClr val="FF0000"/>
                </a:solidFill>
              </a:rPr>
              <a:t> </a:t>
            </a:r>
            <a:r>
              <a:rPr lang="en-GB" b="1" dirty="0" err="1" smtClean="0">
                <a:solidFill>
                  <a:srgbClr val="FF0000"/>
                </a:solidFill>
              </a:rPr>
              <a:t>participent</a:t>
            </a:r>
            <a:r>
              <a:rPr lang="en-GB" b="1" dirty="0" smtClean="0">
                <a:solidFill>
                  <a:srgbClr val="FF0000"/>
                </a:solidFill>
              </a:rPr>
              <a:t>…</a:t>
            </a:r>
            <a:endParaRPr lang="fr-FR" b="1" dirty="0">
              <a:solidFill>
                <a:srgbClr val="FF0000"/>
              </a:solidFill>
            </a:endParaRPr>
          </a:p>
          <a:p>
            <a:pPr lvl="0">
              <a:lnSpc>
                <a:spcPct val="150000"/>
              </a:lnSpc>
            </a:pPr>
            <a:r>
              <a:rPr lang="en-GB" b="1" dirty="0" smtClean="0"/>
              <a:t>5. Having an </a:t>
            </a:r>
            <a:r>
              <a:rPr lang="en-GB" b="1" dirty="0"/>
              <a:t>union representative</a:t>
            </a:r>
            <a:r>
              <a:rPr lang="en-GB" b="1" dirty="0" smtClean="0"/>
              <a:t>… </a:t>
            </a:r>
            <a:r>
              <a:rPr lang="en-GB" b="1" dirty="0" err="1">
                <a:solidFill>
                  <a:srgbClr val="FF0000"/>
                </a:solidFill>
              </a:rPr>
              <a:t>A</a:t>
            </a:r>
            <a:r>
              <a:rPr lang="en-GB" b="1" dirty="0" err="1" smtClean="0">
                <a:solidFill>
                  <a:srgbClr val="FF0000"/>
                </a:solidFill>
              </a:rPr>
              <a:t>voir</a:t>
            </a:r>
            <a:r>
              <a:rPr lang="en-GB" b="1" dirty="0" smtClean="0">
                <a:solidFill>
                  <a:srgbClr val="FF0000"/>
                </a:solidFill>
              </a:rPr>
              <a:t> un </a:t>
            </a:r>
            <a:r>
              <a:rPr lang="en-GB" b="1" dirty="0" err="1" smtClean="0">
                <a:solidFill>
                  <a:srgbClr val="FF0000"/>
                </a:solidFill>
              </a:rPr>
              <a:t>délégué</a:t>
            </a:r>
            <a:r>
              <a:rPr lang="en-GB" b="1" dirty="0" smtClean="0">
                <a:solidFill>
                  <a:srgbClr val="FF0000"/>
                </a:solidFill>
              </a:rPr>
              <a:t> </a:t>
            </a:r>
            <a:r>
              <a:rPr lang="en-GB" b="1" dirty="0" err="1" smtClean="0">
                <a:solidFill>
                  <a:srgbClr val="FF0000"/>
                </a:solidFill>
              </a:rPr>
              <a:t>syndical</a:t>
            </a:r>
            <a:r>
              <a:rPr lang="en-GB" b="1" dirty="0" smtClean="0">
                <a:solidFill>
                  <a:srgbClr val="FF0000"/>
                </a:solidFill>
              </a:rPr>
              <a:t>…</a:t>
            </a:r>
            <a:endParaRPr lang="fr-FR" b="1" dirty="0">
              <a:solidFill>
                <a:srgbClr val="FF0000"/>
              </a:solidFill>
            </a:endParaRPr>
          </a:p>
          <a:p>
            <a:pPr lvl="0">
              <a:lnSpc>
                <a:spcPct val="150000"/>
              </a:lnSpc>
            </a:pPr>
            <a:r>
              <a:rPr lang="en-GB" b="1" dirty="0" smtClean="0"/>
              <a:t>6. When </a:t>
            </a:r>
            <a:r>
              <a:rPr lang="en-GB" b="1" dirty="0"/>
              <a:t>protesting</a:t>
            </a:r>
            <a:r>
              <a:rPr lang="en-GB" b="1" dirty="0" smtClean="0"/>
              <a:t>…. </a:t>
            </a:r>
            <a:r>
              <a:rPr lang="en-GB" b="1" dirty="0" err="1" smtClean="0">
                <a:solidFill>
                  <a:srgbClr val="FF0000"/>
                </a:solidFill>
              </a:rPr>
              <a:t>En</a:t>
            </a:r>
            <a:r>
              <a:rPr lang="en-GB" b="1" dirty="0" smtClean="0">
                <a:solidFill>
                  <a:srgbClr val="FF0000"/>
                </a:solidFill>
              </a:rPr>
              <a:t> protestant…</a:t>
            </a:r>
            <a:endParaRPr lang="fr-FR" b="1" dirty="0">
              <a:solidFill>
                <a:srgbClr val="FF0000"/>
              </a:solidFill>
            </a:endParaRPr>
          </a:p>
          <a:p>
            <a:pPr lvl="0">
              <a:lnSpc>
                <a:spcPct val="150000"/>
              </a:lnSpc>
            </a:pPr>
            <a:r>
              <a:rPr lang="en-GB" b="1" dirty="0" smtClean="0"/>
              <a:t>7. While </a:t>
            </a:r>
            <a:r>
              <a:rPr lang="en-GB" b="1" dirty="0"/>
              <a:t>demonstrating</a:t>
            </a:r>
            <a:r>
              <a:rPr lang="en-GB" b="1" dirty="0" smtClean="0"/>
              <a:t>… </a:t>
            </a:r>
            <a:r>
              <a:rPr lang="en-GB" b="1" dirty="0" err="1" smtClean="0">
                <a:solidFill>
                  <a:srgbClr val="FF0000"/>
                </a:solidFill>
              </a:rPr>
              <a:t>En</a:t>
            </a:r>
            <a:r>
              <a:rPr lang="en-GB" b="1" dirty="0" smtClean="0">
                <a:solidFill>
                  <a:srgbClr val="FF0000"/>
                </a:solidFill>
              </a:rPr>
              <a:t> </a:t>
            </a:r>
            <a:r>
              <a:rPr lang="en-GB" b="1" dirty="0" err="1" smtClean="0">
                <a:solidFill>
                  <a:srgbClr val="FF0000"/>
                </a:solidFill>
              </a:rPr>
              <a:t>manifestant</a:t>
            </a:r>
            <a:r>
              <a:rPr lang="en-GB" b="1" dirty="0" smtClean="0">
                <a:solidFill>
                  <a:srgbClr val="FF0000"/>
                </a:solidFill>
              </a:rPr>
              <a:t>…</a:t>
            </a:r>
            <a:endParaRPr lang="fr-FR" b="1" dirty="0">
              <a:solidFill>
                <a:srgbClr val="FF0000"/>
              </a:solidFill>
            </a:endParaRPr>
          </a:p>
          <a:p>
            <a:pPr lvl="0">
              <a:lnSpc>
                <a:spcPct val="150000"/>
              </a:lnSpc>
            </a:pPr>
            <a:r>
              <a:rPr lang="en-GB" b="1" dirty="0" smtClean="0"/>
              <a:t>8. After </a:t>
            </a:r>
            <a:r>
              <a:rPr lang="en-GB" b="1" dirty="0"/>
              <a:t>reading the demands</a:t>
            </a:r>
            <a:r>
              <a:rPr lang="en-GB" b="1" dirty="0" smtClean="0"/>
              <a:t>… </a:t>
            </a:r>
            <a:r>
              <a:rPr lang="en-GB" b="1" dirty="0" err="1" smtClean="0">
                <a:solidFill>
                  <a:srgbClr val="FF0000"/>
                </a:solidFill>
              </a:rPr>
              <a:t>Aprés</a:t>
            </a:r>
            <a:r>
              <a:rPr lang="en-GB" b="1" dirty="0" smtClean="0">
                <a:solidFill>
                  <a:srgbClr val="FF0000"/>
                </a:solidFill>
              </a:rPr>
              <a:t> </a:t>
            </a:r>
            <a:r>
              <a:rPr lang="en-GB" b="1" dirty="0" err="1" smtClean="0">
                <a:solidFill>
                  <a:srgbClr val="FF0000"/>
                </a:solidFill>
              </a:rPr>
              <a:t>avoir</a:t>
            </a:r>
            <a:r>
              <a:rPr lang="en-GB" b="1" dirty="0" smtClean="0">
                <a:solidFill>
                  <a:srgbClr val="FF0000"/>
                </a:solidFill>
              </a:rPr>
              <a:t> </a:t>
            </a:r>
            <a:r>
              <a:rPr lang="en-GB" b="1" dirty="0" err="1" smtClean="0">
                <a:solidFill>
                  <a:srgbClr val="FF0000"/>
                </a:solidFill>
              </a:rPr>
              <a:t>lu</a:t>
            </a:r>
            <a:r>
              <a:rPr lang="en-GB" b="1" dirty="0" smtClean="0">
                <a:solidFill>
                  <a:srgbClr val="FF0000"/>
                </a:solidFill>
              </a:rPr>
              <a:t> les </a:t>
            </a:r>
            <a:r>
              <a:rPr lang="en-GB" b="1" dirty="0" err="1" smtClean="0">
                <a:solidFill>
                  <a:srgbClr val="FF0000"/>
                </a:solidFill>
              </a:rPr>
              <a:t>revendications</a:t>
            </a:r>
            <a:r>
              <a:rPr lang="en-GB" b="1" dirty="0" smtClean="0">
                <a:solidFill>
                  <a:srgbClr val="FF0000"/>
                </a:solidFill>
              </a:rPr>
              <a:t>…</a:t>
            </a:r>
            <a:endParaRPr lang="fr-FR" b="1" dirty="0">
              <a:solidFill>
                <a:srgbClr val="FF0000"/>
              </a:solidFill>
            </a:endParaRPr>
          </a:p>
          <a:p>
            <a:pPr lvl="0">
              <a:lnSpc>
                <a:spcPct val="150000"/>
              </a:lnSpc>
            </a:pPr>
            <a:r>
              <a:rPr lang="en-GB" b="1" dirty="0" smtClean="0"/>
              <a:t>9. After </a:t>
            </a:r>
            <a:r>
              <a:rPr lang="en-GB" b="1" dirty="0"/>
              <a:t>marching </a:t>
            </a:r>
            <a:r>
              <a:rPr lang="en-GB" b="1" dirty="0" smtClean="0"/>
              <a:t>… </a:t>
            </a:r>
            <a:r>
              <a:rPr lang="en-GB" b="1" dirty="0" err="1" smtClean="0">
                <a:solidFill>
                  <a:srgbClr val="FF0000"/>
                </a:solidFill>
              </a:rPr>
              <a:t>Aprés</a:t>
            </a:r>
            <a:r>
              <a:rPr lang="en-GB" b="1" dirty="0" smtClean="0">
                <a:solidFill>
                  <a:srgbClr val="FF0000"/>
                </a:solidFill>
              </a:rPr>
              <a:t> </a:t>
            </a:r>
            <a:r>
              <a:rPr lang="en-GB" b="1" dirty="0" err="1" smtClean="0">
                <a:solidFill>
                  <a:srgbClr val="FF0000"/>
                </a:solidFill>
              </a:rPr>
              <a:t>avoir</a:t>
            </a:r>
            <a:r>
              <a:rPr lang="en-GB" b="1" dirty="0" smtClean="0">
                <a:solidFill>
                  <a:srgbClr val="FF0000"/>
                </a:solidFill>
              </a:rPr>
              <a:t> </a:t>
            </a:r>
            <a:r>
              <a:rPr lang="en-GB" b="1" dirty="0" err="1" smtClean="0">
                <a:solidFill>
                  <a:srgbClr val="FF0000"/>
                </a:solidFill>
              </a:rPr>
              <a:t>défilé</a:t>
            </a:r>
            <a:r>
              <a:rPr lang="en-GB" b="1" dirty="0" smtClean="0">
                <a:solidFill>
                  <a:srgbClr val="FF0000"/>
                </a:solidFill>
              </a:rPr>
              <a:t>…</a:t>
            </a:r>
            <a:endParaRPr lang="fr-FR" b="1" dirty="0">
              <a:solidFill>
                <a:srgbClr val="FF0000"/>
              </a:solidFill>
            </a:endParaRPr>
          </a:p>
          <a:p>
            <a:pPr lvl="0">
              <a:lnSpc>
                <a:spcPct val="150000"/>
              </a:lnSpc>
            </a:pPr>
            <a:r>
              <a:rPr lang="en-GB" b="1" dirty="0" smtClean="0"/>
              <a:t>10. She </a:t>
            </a:r>
            <a:r>
              <a:rPr lang="en-GB" b="1" dirty="0"/>
              <a:t>thinks supporting each other </a:t>
            </a:r>
            <a:r>
              <a:rPr lang="en-GB" b="1" dirty="0" smtClean="0"/>
              <a:t>… </a:t>
            </a:r>
            <a:r>
              <a:rPr lang="en-GB" b="1" dirty="0" smtClean="0">
                <a:solidFill>
                  <a:srgbClr val="FF0000"/>
                </a:solidFill>
              </a:rPr>
              <a:t>Elle </a:t>
            </a:r>
            <a:r>
              <a:rPr lang="en-GB" b="1" dirty="0" err="1" smtClean="0">
                <a:solidFill>
                  <a:srgbClr val="FF0000"/>
                </a:solidFill>
              </a:rPr>
              <a:t>pense</a:t>
            </a:r>
            <a:r>
              <a:rPr lang="en-GB" b="1" dirty="0" smtClean="0">
                <a:solidFill>
                  <a:srgbClr val="FF0000"/>
                </a:solidFill>
              </a:rPr>
              <a:t> que se </a:t>
            </a:r>
            <a:r>
              <a:rPr lang="en-GB" b="1" dirty="0" err="1" smtClean="0">
                <a:solidFill>
                  <a:srgbClr val="FF0000"/>
                </a:solidFill>
              </a:rPr>
              <a:t>soutenir</a:t>
            </a:r>
            <a:r>
              <a:rPr lang="en-GB" b="1" dirty="0" smtClean="0">
                <a:solidFill>
                  <a:srgbClr val="FF0000"/>
                </a:solidFill>
              </a:rPr>
              <a:t>…</a:t>
            </a:r>
            <a:endParaRPr lang="fr-FR" b="1" dirty="0">
              <a:solidFill>
                <a:srgbClr val="FF0000"/>
              </a:solidFill>
            </a:endParaRPr>
          </a:p>
        </p:txBody>
      </p:sp>
      <p:sp>
        <p:nvSpPr>
          <p:cNvPr id="5" name="TextBox 4"/>
          <p:cNvSpPr txBox="1"/>
          <p:nvPr/>
        </p:nvSpPr>
        <p:spPr>
          <a:xfrm>
            <a:off x="1473260" y="1128658"/>
            <a:ext cx="9245480" cy="954107"/>
          </a:xfrm>
          <a:prstGeom prst="rect">
            <a:avLst/>
          </a:prstGeom>
          <a:noFill/>
        </p:spPr>
        <p:txBody>
          <a:bodyPr wrap="none" rtlCol="0">
            <a:spAutoFit/>
          </a:bodyPr>
          <a:lstStyle/>
          <a:p>
            <a:r>
              <a:rPr lang="fr-FR" sz="2800" b="1" dirty="0"/>
              <a:t>Traduisez les expressions en français. </a:t>
            </a:r>
            <a:endParaRPr lang="fr-FR" sz="2800" b="1" dirty="0" smtClean="0"/>
          </a:p>
          <a:p>
            <a:r>
              <a:rPr lang="fr-FR" sz="2800" b="1" dirty="0" smtClean="0"/>
              <a:t>Attention</a:t>
            </a:r>
            <a:r>
              <a:rPr lang="fr-FR" sz="2800" b="1" dirty="0"/>
              <a:t> ! Certaines expressions n’utilisent pas le gérondif !</a:t>
            </a:r>
            <a:r>
              <a:rPr lang="fr-FR" sz="2800" dirty="0"/>
              <a:t> </a:t>
            </a:r>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99" y="1234361"/>
            <a:ext cx="461764" cy="426332"/>
          </a:xfrm>
          <a:prstGeom prst="rect">
            <a:avLst/>
          </a:prstGeom>
          <a:solidFill>
            <a:schemeClr val="bg1"/>
          </a:solidFill>
          <a:ln>
            <a:solidFill>
              <a:srgbClr val="0070C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042" y="166861"/>
            <a:ext cx="1312707" cy="928255"/>
          </a:xfrm>
          <a:prstGeom prst="rect">
            <a:avLst/>
          </a:prstGeom>
        </p:spPr>
      </p:pic>
      <p:sp>
        <p:nvSpPr>
          <p:cNvPr id="8" name="Title 1"/>
          <p:cNvSpPr>
            <a:spLocks noGrp="1"/>
          </p:cNvSpPr>
          <p:nvPr>
            <p:ph type="title"/>
          </p:nvPr>
        </p:nvSpPr>
        <p:spPr>
          <a:xfrm>
            <a:off x="838200" y="335252"/>
            <a:ext cx="10515600" cy="798657"/>
          </a:xfrm>
        </p:spPr>
        <p:txBody>
          <a:bodyPr>
            <a:normAutofit fontScale="90000"/>
          </a:bodyPr>
          <a:lstStyle/>
          <a:p>
            <a:r>
              <a:rPr lang="fr-FR" sz="5300" b="1" dirty="0" smtClean="0"/>
              <a:t>Le gérondif</a:t>
            </a:r>
            <a:r>
              <a:rPr lang="fr-FR" b="1" dirty="0"/>
              <a:t/>
            </a:r>
            <a:br>
              <a:rPr lang="fr-FR" b="1" dirty="0"/>
            </a:br>
            <a:endParaRPr lang="fr-FR" sz="3600" b="1" dirty="0"/>
          </a:p>
        </p:txBody>
      </p:sp>
      <p:sp>
        <p:nvSpPr>
          <p:cNvPr id="9" name="TextBox 8"/>
          <p:cNvSpPr txBox="1"/>
          <p:nvPr/>
        </p:nvSpPr>
        <p:spPr>
          <a:xfrm rot="632274">
            <a:off x="9232186" y="949727"/>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1483715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Devoirs</a:t>
            </a:r>
            <a:endParaRPr lang="en-GB" dirty="0"/>
          </a:p>
        </p:txBody>
      </p:sp>
      <p:sp>
        <p:nvSpPr>
          <p:cNvPr id="3" name="Content Placeholder 2"/>
          <p:cNvSpPr>
            <a:spLocks noGrp="1"/>
          </p:cNvSpPr>
          <p:nvPr>
            <p:ph idx="1"/>
          </p:nvPr>
        </p:nvSpPr>
        <p:spPr/>
        <p:txBody>
          <a:bodyPr/>
          <a:lstStyle/>
          <a:p>
            <a:r>
              <a:rPr lang="en-GB" dirty="0" err="1" smtClean="0"/>
              <a:t>Activités</a:t>
            </a:r>
            <a:r>
              <a:rPr lang="en-GB" dirty="0" smtClean="0"/>
              <a:t> 6 </a:t>
            </a:r>
            <a:r>
              <a:rPr lang="en-GB" smtClean="0"/>
              <a:t>et 7</a:t>
            </a:r>
            <a:endParaRPr lang="en-GB" dirty="0" smtClean="0"/>
          </a:p>
          <a:p>
            <a:r>
              <a:rPr lang="en-GB" dirty="0" err="1" smtClean="0"/>
              <a:t>Apprendre</a:t>
            </a:r>
            <a:r>
              <a:rPr lang="en-GB" dirty="0" smtClean="0"/>
              <a:t> le </a:t>
            </a:r>
            <a:r>
              <a:rPr lang="en-GB" dirty="0" err="1" smtClean="0"/>
              <a:t>vocabulaire</a:t>
            </a:r>
            <a:r>
              <a:rPr lang="en-GB" dirty="0" smtClean="0"/>
              <a:t> p20 et p21</a:t>
            </a:r>
          </a:p>
          <a:p>
            <a:endParaRPr lang="en-GB" dirty="0" smtClean="0"/>
          </a:p>
          <a:p>
            <a:endParaRPr lang="en-GB" dirty="0"/>
          </a:p>
        </p:txBody>
      </p:sp>
    </p:spTree>
    <p:extLst>
      <p:ext uri="{BB962C8B-B14F-4D97-AF65-F5344CB8AC3E}">
        <p14:creationId xmlns:p14="http://schemas.microsoft.com/office/powerpoint/2010/main" val="1367511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28" y="111063"/>
            <a:ext cx="5919606" cy="976400"/>
          </a:xfrm>
        </p:spPr>
        <p:txBody>
          <a:bodyPr>
            <a:normAutofit/>
          </a:bodyPr>
          <a:lstStyle/>
          <a:p>
            <a:r>
              <a:rPr lang="en-GB" sz="3600" dirty="0" err="1"/>
              <a:t>Leçon</a:t>
            </a:r>
            <a:r>
              <a:rPr lang="en-GB" sz="3600" dirty="0"/>
              <a:t> </a:t>
            </a:r>
            <a:r>
              <a:rPr lang="en-GB" sz="3600" dirty="0" smtClean="0"/>
              <a:t>2		 </a:t>
            </a:r>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raisons possibles du déclin des syndicats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évaluer l’efficacité du syndicat</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relever des opinions à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325834"/>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Le pouvoir des syndicats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Le</a:t>
                      </a:r>
                      <a:r>
                        <a:rPr lang="fr-FR" sz="2400" b="1" baseline="0" noProof="0" dirty="0" smtClean="0">
                          <a:solidFill>
                            <a:schemeClr val="tx1"/>
                          </a:solidFill>
                        </a:rPr>
                        <a:t> syndicalisme, c’est quoi?</a:t>
                      </a:r>
                      <a:endParaRPr lang="fr-FR" sz="2400" b="1" noProof="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Les actions</a:t>
                      </a:r>
                      <a:r>
                        <a:rPr lang="fr-FR" sz="2400" b="1" baseline="0" noProof="0" dirty="0" smtClean="0">
                          <a:solidFill>
                            <a:schemeClr val="tx1"/>
                          </a:solidFill>
                        </a:rPr>
                        <a:t> du syndicat</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L’efficacité</a:t>
                      </a:r>
                      <a:r>
                        <a:rPr lang="fr-FR" sz="2400" b="1" baseline="0" noProof="0" dirty="0" smtClean="0">
                          <a:solidFill>
                            <a:schemeClr val="tx1"/>
                          </a:solidFill>
                        </a:rPr>
                        <a:t> du syndicat en France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10" y="285907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252209"/>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76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642"/>
            <a:ext cx="11563350" cy="1325563"/>
          </a:xfrm>
        </p:spPr>
        <p:txBody>
          <a:bodyPr>
            <a:normAutofit/>
          </a:bodyPr>
          <a:lstStyle/>
          <a:p>
            <a:r>
              <a:rPr lang="fr-FR" sz="4900" b="1" dirty="0"/>
              <a:t>Vocabulaire page </a:t>
            </a:r>
            <a:r>
              <a:rPr lang="fr-FR" sz="4900" b="1" dirty="0" smtClean="0"/>
              <a:t>20/21</a:t>
            </a:r>
            <a:r>
              <a:rPr lang="fr-FR" sz="3200" b="1" dirty="0" smtClean="0"/>
              <a:t>– échangez avec votre partenaire</a:t>
            </a:r>
            <a:endParaRPr lang="fr-FR" sz="2800" b="1" dirty="0"/>
          </a:p>
        </p:txBody>
      </p:sp>
      <p:sp>
        <p:nvSpPr>
          <p:cNvPr id="5" name="Content Placeholder 2"/>
          <p:cNvSpPr txBox="1">
            <a:spLocks/>
          </p:cNvSpPr>
          <p:nvPr/>
        </p:nvSpPr>
        <p:spPr>
          <a:xfrm>
            <a:off x="6321668" y="1417206"/>
            <a:ext cx="5648659" cy="4609522"/>
          </a:xfrm>
          <a:prstGeom prst="rect">
            <a:avLst/>
          </a:prstGeom>
          <a:solidFill>
            <a:schemeClr val="accent5">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dirty="0" smtClean="0">
                <a:solidFill>
                  <a:prstClr val="black"/>
                </a:solidFill>
                <a:latin typeface="Calibri" panose="020F0502020204030204"/>
              </a:rPr>
              <a:t>L’engagement (m)</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dirty="0" smtClean="0">
                <a:solidFill>
                  <a:prstClr val="black"/>
                </a:solidFill>
                <a:latin typeface="Calibri" panose="020F0502020204030204"/>
              </a:rPr>
              <a:t>Un syndicat</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noProof="0" dirty="0" smtClean="0">
                <a:solidFill>
                  <a:prstClr val="black"/>
                </a:solidFill>
                <a:latin typeface="Calibri" panose="020F0502020204030204"/>
              </a:rPr>
              <a:t>Descendre dans la rue</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noProof="0" dirty="0" smtClean="0">
                <a:solidFill>
                  <a:prstClr val="black"/>
                </a:solidFill>
                <a:latin typeface="Calibri" panose="020F0502020204030204"/>
              </a:rPr>
              <a:t>Manifester</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L’arène politique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dirty="0" smtClean="0">
                <a:solidFill>
                  <a:prstClr val="black"/>
                </a:solidFill>
                <a:latin typeface="Calibri" panose="020F0502020204030204"/>
              </a:rPr>
              <a:t>Le quinquennat</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dirty="0" smtClean="0">
                <a:solidFill>
                  <a:prstClr val="black"/>
                </a:solidFill>
                <a:latin typeface="Calibri" panose="020F0502020204030204"/>
              </a:rPr>
              <a:t>Une circonscription</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Un discours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b="1" dirty="0" smtClean="0">
                <a:solidFill>
                  <a:prstClr val="black"/>
                </a:solidFill>
                <a:latin typeface="Calibri" panose="020F0502020204030204"/>
              </a:rPr>
              <a:t>Un(e ) député( e )</a:t>
            </a: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Aller aux urnes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481012" y="1417638"/>
            <a:ext cx="5840656" cy="4609090"/>
          </a:xfrm>
          <a:solidFill>
            <a:schemeClr val="accent6">
              <a:lumMod val="20000"/>
              <a:lumOff val="80000"/>
            </a:schemeClr>
          </a:solidFill>
        </p:spPr>
        <p:txBody>
          <a:bodyPr>
            <a:normAutofit fontScale="92500" lnSpcReduction="10000"/>
          </a:bodyPr>
          <a:lstStyle/>
          <a:p>
            <a:pPr marL="514350" indent="-514350">
              <a:buFont typeface="+mj-lt"/>
              <a:buAutoNum type="arabicPeriod"/>
            </a:pPr>
            <a:r>
              <a:rPr lang="fr-FR" b="1" dirty="0" err="1" smtClean="0"/>
              <a:t>Commitment</a:t>
            </a:r>
            <a:endParaRPr lang="fr-FR" b="1" dirty="0" smtClean="0"/>
          </a:p>
          <a:p>
            <a:pPr marL="514350" indent="-514350">
              <a:buFont typeface="+mj-lt"/>
              <a:buAutoNum type="arabicPeriod"/>
            </a:pPr>
            <a:r>
              <a:rPr lang="fr-FR" b="1" dirty="0" smtClean="0"/>
              <a:t>Union</a:t>
            </a:r>
          </a:p>
          <a:p>
            <a:pPr marL="514350" indent="-514350">
              <a:buFont typeface="+mj-lt"/>
              <a:buAutoNum type="arabicPeriod"/>
            </a:pPr>
            <a:r>
              <a:rPr lang="fr-FR" b="1" dirty="0" smtClean="0"/>
              <a:t>To </a:t>
            </a:r>
            <a:r>
              <a:rPr lang="fr-FR" b="1" dirty="0" err="1" smtClean="0"/>
              <a:t>take</a:t>
            </a:r>
            <a:r>
              <a:rPr lang="fr-FR" b="1" dirty="0" smtClean="0"/>
              <a:t> to the </a:t>
            </a:r>
            <a:r>
              <a:rPr lang="fr-FR" b="1" dirty="0" err="1" smtClean="0"/>
              <a:t>streets</a:t>
            </a:r>
            <a:endParaRPr lang="fr-FR" b="1" dirty="0" smtClean="0"/>
          </a:p>
          <a:p>
            <a:pPr marL="514350" indent="-514350">
              <a:buFont typeface="+mj-lt"/>
              <a:buAutoNum type="arabicPeriod"/>
            </a:pPr>
            <a:r>
              <a:rPr lang="fr-FR" b="1" dirty="0" smtClean="0"/>
              <a:t>To </a:t>
            </a:r>
            <a:r>
              <a:rPr lang="fr-FR" b="1" dirty="0" err="1" smtClean="0"/>
              <a:t>demonstrate</a:t>
            </a:r>
            <a:endParaRPr lang="fr-FR" b="1" dirty="0" smtClean="0"/>
          </a:p>
          <a:p>
            <a:pPr marL="514350" indent="-514350">
              <a:buFont typeface="+mj-lt"/>
              <a:buAutoNum type="arabicPeriod"/>
            </a:pPr>
            <a:r>
              <a:rPr lang="fr-FR" b="1" dirty="0" err="1" smtClean="0"/>
              <a:t>Political</a:t>
            </a:r>
            <a:r>
              <a:rPr lang="fr-FR" b="1" dirty="0" smtClean="0"/>
              <a:t> </a:t>
            </a:r>
            <a:r>
              <a:rPr lang="fr-FR" b="1" dirty="0" err="1" smtClean="0"/>
              <a:t>arena</a:t>
            </a:r>
            <a:endParaRPr lang="fr-FR" b="1" dirty="0" smtClean="0"/>
          </a:p>
          <a:p>
            <a:pPr marL="514350" indent="-514350">
              <a:buFont typeface="+mj-lt"/>
              <a:buAutoNum type="arabicPeriod"/>
            </a:pPr>
            <a:r>
              <a:rPr lang="fr-FR" b="1" dirty="0" smtClean="0"/>
              <a:t>5 </a:t>
            </a:r>
            <a:r>
              <a:rPr lang="fr-FR" b="1" dirty="0" err="1" smtClean="0"/>
              <a:t>year</a:t>
            </a:r>
            <a:r>
              <a:rPr lang="fr-FR" b="1" dirty="0" smtClean="0"/>
              <a:t> </a:t>
            </a:r>
            <a:r>
              <a:rPr lang="fr-FR" b="1" dirty="0" err="1" smtClean="0"/>
              <a:t>term</a:t>
            </a:r>
            <a:endParaRPr lang="fr-FR" b="1" dirty="0" smtClean="0"/>
          </a:p>
          <a:p>
            <a:pPr marL="514350" indent="-514350">
              <a:buFont typeface="+mj-lt"/>
              <a:buAutoNum type="arabicPeriod"/>
            </a:pPr>
            <a:r>
              <a:rPr lang="fr-FR" b="1" dirty="0" err="1" smtClean="0"/>
              <a:t>Constituency</a:t>
            </a:r>
            <a:endParaRPr lang="fr-FR" b="1" dirty="0" smtClean="0"/>
          </a:p>
          <a:p>
            <a:pPr marL="514350" indent="-514350">
              <a:buFont typeface="+mj-lt"/>
              <a:buAutoNum type="arabicPeriod"/>
            </a:pPr>
            <a:r>
              <a:rPr lang="fr-FR" b="1" dirty="0" smtClean="0"/>
              <a:t>Speech</a:t>
            </a:r>
          </a:p>
          <a:p>
            <a:pPr marL="514350" indent="-514350">
              <a:buFont typeface="+mj-lt"/>
              <a:buAutoNum type="arabicPeriod"/>
            </a:pPr>
            <a:r>
              <a:rPr lang="fr-FR" b="1" dirty="0"/>
              <a:t>M</a:t>
            </a:r>
            <a:r>
              <a:rPr lang="fr-FR" b="1" dirty="0" smtClean="0"/>
              <a:t>.P.</a:t>
            </a:r>
          </a:p>
          <a:p>
            <a:pPr marL="514350" indent="-514350">
              <a:buFont typeface="+mj-lt"/>
              <a:buAutoNum type="arabicPeriod"/>
            </a:pPr>
            <a:r>
              <a:rPr lang="fr-FR" b="1" dirty="0" smtClean="0"/>
              <a:t>To go to the </a:t>
            </a:r>
            <a:r>
              <a:rPr lang="fr-FR" b="1" dirty="0" err="1" smtClean="0"/>
              <a:t>polls</a:t>
            </a:r>
            <a:endParaRPr lang="fr-FR" b="1" dirty="0" smtClean="0"/>
          </a:p>
        </p:txBody>
      </p:sp>
    </p:spTree>
    <p:extLst>
      <p:ext uri="{BB962C8B-B14F-4D97-AF65-F5344CB8AC3E}">
        <p14:creationId xmlns:p14="http://schemas.microsoft.com/office/powerpoint/2010/main" val="30697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 calcmode="lin" valueType="num">
                                      <p:cBhvr additive="base">
                                        <p:cTn id="6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additive="base">
                                        <p:cTn id="7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 calcmode="lin" valueType="num">
                                      <p:cBhvr additive="base">
                                        <p:cTn id="8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 calcmode="lin" valueType="num">
                                      <p:cBhvr additive="base">
                                        <p:cTn id="9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 calcmode="lin" valueType="num">
                                      <p:cBhvr additive="base">
                                        <p:cTn id="9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 calcmode="lin" valueType="num">
                                      <p:cBhvr additive="base">
                                        <p:cTn id="10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nodeType="clickEffect">
                                  <p:stCondLst>
                                    <p:cond delay="0"/>
                                  </p:stCondLst>
                                  <p:childTnLst>
                                    <p:set>
                                      <p:cBhvr>
                                        <p:cTn id="108" dur="1" fill="hold">
                                          <p:stCondLst>
                                            <p:cond delay="0"/>
                                          </p:stCondLst>
                                        </p:cTn>
                                        <p:tgtEl>
                                          <p:spTgt spid="5">
                                            <p:txEl>
                                              <p:pRg st="7" end="7"/>
                                            </p:txEl>
                                          </p:spTgt>
                                        </p:tgtEl>
                                        <p:attrNameLst>
                                          <p:attrName>style.visibility</p:attrName>
                                        </p:attrNameLst>
                                      </p:cBhvr>
                                      <p:to>
                                        <p:strVal val="visible"/>
                                      </p:to>
                                    </p:set>
                                    <p:anim calcmode="lin" valueType="num">
                                      <p:cBhvr additive="base">
                                        <p:cTn id="10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5">
                                            <p:txEl>
                                              <p:pRg st="8" end="8"/>
                                            </p:txEl>
                                          </p:spTgt>
                                        </p:tgtEl>
                                        <p:attrNameLst>
                                          <p:attrName>style.visibility</p:attrName>
                                        </p:attrNameLst>
                                      </p:cBhvr>
                                      <p:to>
                                        <p:strVal val="visible"/>
                                      </p:to>
                                    </p:set>
                                    <p:anim calcmode="lin" valueType="num">
                                      <p:cBhvr additive="base">
                                        <p:cTn id="11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5">
                                            <p:txEl>
                                              <p:pRg st="9" end="9"/>
                                            </p:txEl>
                                          </p:spTgt>
                                        </p:tgtEl>
                                        <p:attrNameLst>
                                          <p:attrName>style.visibility</p:attrName>
                                        </p:attrNameLst>
                                      </p:cBhvr>
                                      <p:to>
                                        <p:strVal val="visible"/>
                                      </p:to>
                                    </p:set>
                                    <p:anim calcmode="lin" valueType="num">
                                      <p:cBhvr additive="base">
                                        <p:cTn id="12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0948"/>
          </a:xfrm>
        </p:spPr>
        <p:txBody>
          <a:bodyPr/>
          <a:lstStyle/>
          <a:p>
            <a:r>
              <a:rPr lang="fr-FR" b="1" dirty="0" smtClean="0"/>
              <a:t>Pour commencer:</a:t>
            </a:r>
            <a:endParaRPr lang="fr-FR" b="1" dirty="0"/>
          </a:p>
        </p:txBody>
      </p:sp>
      <p:sp>
        <p:nvSpPr>
          <p:cNvPr id="3" name="Content Placeholder 2"/>
          <p:cNvSpPr>
            <a:spLocks noGrp="1"/>
          </p:cNvSpPr>
          <p:nvPr>
            <p:ph idx="1"/>
          </p:nvPr>
        </p:nvSpPr>
        <p:spPr>
          <a:xfrm>
            <a:off x="2071255" y="1484459"/>
            <a:ext cx="3442855" cy="4074388"/>
          </a:xfrm>
          <a:solidFill>
            <a:schemeClr val="accent6">
              <a:lumMod val="20000"/>
              <a:lumOff val="80000"/>
            </a:schemeClr>
          </a:solidFill>
        </p:spPr>
        <p:txBody>
          <a:bodyPr>
            <a:normAutofit fontScale="92500" lnSpcReduction="20000"/>
          </a:bodyPr>
          <a:lstStyle/>
          <a:p>
            <a:pPr marL="514350" indent="-514350">
              <a:buAutoNum type="arabicPeriod"/>
            </a:pPr>
            <a:r>
              <a:rPr lang="fr-FR" b="1" dirty="0" smtClean="0"/>
              <a:t>Manifester</a:t>
            </a:r>
          </a:p>
          <a:p>
            <a:pPr marL="514350" indent="-514350">
              <a:buAutoNum type="arabicPeriod"/>
            </a:pPr>
            <a:r>
              <a:rPr lang="fr-FR" b="1" dirty="0" smtClean="0"/>
              <a:t>La grève</a:t>
            </a:r>
          </a:p>
          <a:p>
            <a:pPr marL="514350" indent="-514350">
              <a:buAutoNum type="arabicPeriod"/>
            </a:pPr>
            <a:r>
              <a:rPr lang="fr-FR" b="1" dirty="0" smtClean="0"/>
              <a:t>Le boulot</a:t>
            </a:r>
          </a:p>
          <a:p>
            <a:pPr marL="514350" indent="-514350">
              <a:buAutoNum type="arabicPeriod"/>
            </a:pPr>
            <a:r>
              <a:rPr lang="fr-FR" b="1" dirty="0" smtClean="0"/>
              <a:t>Un dirigeant</a:t>
            </a:r>
          </a:p>
          <a:p>
            <a:pPr marL="514350" indent="-514350">
              <a:buAutoNum type="arabicPeriod"/>
            </a:pPr>
            <a:r>
              <a:rPr lang="fr-FR" b="1" dirty="0" smtClean="0"/>
              <a:t>L’usine</a:t>
            </a:r>
          </a:p>
          <a:p>
            <a:pPr marL="514350" indent="-514350">
              <a:buAutoNum type="arabicPeriod"/>
            </a:pPr>
            <a:r>
              <a:rPr lang="fr-FR" b="1" dirty="0" smtClean="0"/>
              <a:t>Embaucher</a:t>
            </a:r>
          </a:p>
          <a:p>
            <a:pPr marL="514350" indent="-514350">
              <a:buAutoNum type="arabicPeriod"/>
            </a:pPr>
            <a:r>
              <a:rPr lang="fr-FR" b="1" dirty="0" smtClean="0"/>
              <a:t>Adhérer</a:t>
            </a:r>
          </a:p>
          <a:p>
            <a:pPr marL="514350" indent="-514350">
              <a:buAutoNum type="arabicPeriod"/>
            </a:pPr>
            <a:r>
              <a:rPr lang="fr-FR" b="1" dirty="0" smtClean="0"/>
              <a:t>Le soutien</a:t>
            </a:r>
          </a:p>
          <a:p>
            <a:pPr marL="514350" indent="-514350">
              <a:buAutoNum type="arabicPeriod"/>
            </a:pPr>
            <a:r>
              <a:rPr lang="fr-FR" b="1" dirty="0" smtClean="0"/>
              <a:t>Participer à</a:t>
            </a:r>
          </a:p>
          <a:p>
            <a:pPr marL="514350" indent="-514350">
              <a:buAutoNum type="arabicPeriod"/>
            </a:pPr>
            <a:r>
              <a:rPr lang="fr-FR" b="1" dirty="0" smtClean="0"/>
              <a:t>Le porte-parole</a:t>
            </a:r>
            <a:endParaRPr lang="fr-FR" b="1" dirty="0"/>
          </a:p>
        </p:txBody>
      </p:sp>
      <p:sp>
        <p:nvSpPr>
          <p:cNvPr id="4" name="TextBox 3"/>
          <p:cNvSpPr txBox="1"/>
          <p:nvPr/>
        </p:nvSpPr>
        <p:spPr>
          <a:xfrm>
            <a:off x="7107382" y="1484459"/>
            <a:ext cx="3228110" cy="4093428"/>
          </a:xfrm>
          <a:prstGeom prst="rect">
            <a:avLst/>
          </a:prstGeom>
          <a:solidFill>
            <a:schemeClr val="accent1">
              <a:lumMod val="20000"/>
              <a:lumOff val="80000"/>
            </a:schemeClr>
          </a:solidFill>
        </p:spPr>
        <p:txBody>
          <a:bodyPr wrap="square" rtlCol="0">
            <a:spAutoFit/>
          </a:bodyPr>
          <a:lstStyle/>
          <a:p>
            <a:pPr marL="342900" indent="-342900">
              <a:buAutoNum type="alphaLcPeriod"/>
            </a:pPr>
            <a:r>
              <a:rPr lang="fr-FR" sz="2600" b="1" dirty="0" smtClean="0"/>
              <a:t>Le travail</a:t>
            </a:r>
          </a:p>
          <a:p>
            <a:pPr marL="342900" indent="-342900">
              <a:buAutoNum type="alphaLcPeriod"/>
            </a:pPr>
            <a:r>
              <a:rPr lang="fr-FR" sz="2600" b="1" dirty="0" smtClean="0"/>
              <a:t>La cessation</a:t>
            </a:r>
          </a:p>
          <a:p>
            <a:pPr marL="342900" indent="-342900">
              <a:buAutoNum type="alphaLcPeriod"/>
            </a:pPr>
            <a:r>
              <a:rPr lang="fr-FR" sz="2600" b="1" dirty="0" smtClean="0"/>
              <a:t>Employer</a:t>
            </a:r>
          </a:p>
          <a:p>
            <a:pPr marL="342900" indent="-342900">
              <a:buAutoNum type="alphaLcPeriod"/>
            </a:pPr>
            <a:r>
              <a:rPr lang="fr-FR" sz="2600" b="1" dirty="0" smtClean="0"/>
              <a:t>L’assistance</a:t>
            </a:r>
          </a:p>
          <a:p>
            <a:pPr marL="342900" indent="-342900">
              <a:buAutoNum type="alphaLcPeriod"/>
            </a:pPr>
            <a:r>
              <a:rPr lang="fr-FR" sz="2600" b="1" dirty="0" smtClean="0"/>
              <a:t>Le délégué</a:t>
            </a:r>
          </a:p>
          <a:p>
            <a:pPr marL="342900" indent="-342900">
              <a:buAutoNum type="alphaLcPeriod"/>
            </a:pPr>
            <a:r>
              <a:rPr lang="fr-FR" sz="2600" b="1" dirty="0" smtClean="0"/>
              <a:t>Le patron</a:t>
            </a:r>
          </a:p>
          <a:p>
            <a:pPr marL="342900" indent="-342900">
              <a:buAutoNum type="alphaLcPeriod"/>
            </a:pPr>
            <a:r>
              <a:rPr lang="fr-FR" sz="2600" b="1" dirty="0" smtClean="0"/>
              <a:t>Devenir membre</a:t>
            </a:r>
          </a:p>
          <a:p>
            <a:pPr marL="342900" indent="-342900">
              <a:buAutoNum type="alphaLcPeriod"/>
            </a:pPr>
            <a:r>
              <a:rPr lang="fr-FR" sz="2600" b="1" dirty="0" smtClean="0"/>
              <a:t>Défiler</a:t>
            </a:r>
          </a:p>
          <a:p>
            <a:pPr marL="342900" indent="-342900">
              <a:buAutoNum type="alphaLcPeriod"/>
            </a:pPr>
            <a:r>
              <a:rPr lang="fr-FR" sz="2600" b="1" dirty="0" smtClean="0"/>
              <a:t>Assister à</a:t>
            </a:r>
          </a:p>
          <a:p>
            <a:pPr marL="342900" indent="-342900">
              <a:buAutoNum type="alphaLcPeriod"/>
            </a:pPr>
            <a:r>
              <a:rPr lang="fr-FR" sz="2600" b="1" dirty="0" smtClean="0"/>
              <a:t>L’industrie</a:t>
            </a:r>
          </a:p>
        </p:txBody>
      </p:sp>
      <p:sp>
        <p:nvSpPr>
          <p:cNvPr id="5" name="TextBox 4"/>
          <p:cNvSpPr txBox="1"/>
          <p:nvPr/>
        </p:nvSpPr>
        <p:spPr>
          <a:xfrm>
            <a:off x="838200" y="713511"/>
            <a:ext cx="5659883" cy="584775"/>
          </a:xfrm>
          <a:prstGeom prst="rect">
            <a:avLst/>
          </a:prstGeom>
          <a:noFill/>
        </p:spPr>
        <p:txBody>
          <a:bodyPr wrap="none" rtlCol="0">
            <a:spAutoFit/>
          </a:bodyPr>
          <a:lstStyle/>
          <a:p>
            <a:r>
              <a:rPr lang="fr-FR" sz="3200" b="1" dirty="0" smtClean="0"/>
              <a:t>Reliez les mots à leur équivalent</a:t>
            </a:r>
            <a:endParaRPr lang="fr-FR" sz="3200"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196417"/>
            <a:ext cx="838200" cy="8382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62009343"/>
              </p:ext>
            </p:extLst>
          </p:nvPr>
        </p:nvGraphicFramePr>
        <p:xfrm>
          <a:off x="2761670" y="5823349"/>
          <a:ext cx="6668660" cy="741680"/>
        </p:xfrm>
        <a:graphic>
          <a:graphicData uri="http://schemas.openxmlformats.org/drawingml/2006/table">
            <a:tbl>
              <a:tblPr firstRow="1" bandRow="1">
                <a:tableStyleId>{5C22544A-7EE6-4342-B048-85BDC9FD1C3A}</a:tableStyleId>
              </a:tblPr>
              <a:tblGrid>
                <a:gridCol w="666866">
                  <a:extLst>
                    <a:ext uri="{9D8B030D-6E8A-4147-A177-3AD203B41FA5}">
                      <a16:colId xmlns:a16="http://schemas.microsoft.com/office/drawing/2014/main" val="20000"/>
                    </a:ext>
                  </a:extLst>
                </a:gridCol>
                <a:gridCol w="666866">
                  <a:extLst>
                    <a:ext uri="{9D8B030D-6E8A-4147-A177-3AD203B41FA5}">
                      <a16:colId xmlns:a16="http://schemas.microsoft.com/office/drawing/2014/main" val="20001"/>
                    </a:ext>
                  </a:extLst>
                </a:gridCol>
                <a:gridCol w="666866">
                  <a:extLst>
                    <a:ext uri="{9D8B030D-6E8A-4147-A177-3AD203B41FA5}">
                      <a16:colId xmlns:a16="http://schemas.microsoft.com/office/drawing/2014/main" val="20002"/>
                    </a:ext>
                  </a:extLst>
                </a:gridCol>
                <a:gridCol w="666866">
                  <a:extLst>
                    <a:ext uri="{9D8B030D-6E8A-4147-A177-3AD203B41FA5}">
                      <a16:colId xmlns:a16="http://schemas.microsoft.com/office/drawing/2014/main" val="20003"/>
                    </a:ext>
                  </a:extLst>
                </a:gridCol>
                <a:gridCol w="666866">
                  <a:extLst>
                    <a:ext uri="{9D8B030D-6E8A-4147-A177-3AD203B41FA5}">
                      <a16:colId xmlns:a16="http://schemas.microsoft.com/office/drawing/2014/main" val="20004"/>
                    </a:ext>
                  </a:extLst>
                </a:gridCol>
                <a:gridCol w="666866">
                  <a:extLst>
                    <a:ext uri="{9D8B030D-6E8A-4147-A177-3AD203B41FA5}">
                      <a16:colId xmlns:a16="http://schemas.microsoft.com/office/drawing/2014/main" val="20005"/>
                    </a:ext>
                  </a:extLst>
                </a:gridCol>
                <a:gridCol w="666866">
                  <a:extLst>
                    <a:ext uri="{9D8B030D-6E8A-4147-A177-3AD203B41FA5}">
                      <a16:colId xmlns:a16="http://schemas.microsoft.com/office/drawing/2014/main" val="20006"/>
                    </a:ext>
                  </a:extLst>
                </a:gridCol>
                <a:gridCol w="666866">
                  <a:extLst>
                    <a:ext uri="{9D8B030D-6E8A-4147-A177-3AD203B41FA5}">
                      <a16:colId xmlns:a16="http://schemas.microsoft.com/office/drawing/2014/main" val="20007"/>
                    </a:ext>
                  </a:extLst>
                </a:gridCol>
                <a:gridCol w="666866">
                  <a:extLst>
                    <a:ext uri="{9D8B030D-6E8A-4147-A177-3AD203B41FA5}">
                      <a16:colId xmlns:a16="http://schemas.microsoft.com/office/drawing/2014/main" val="20008"/>
                    </a:ext>
                  </a:extLst>
                </a:gridCol>
                <a:gridCol w="666866">
                  <a:extLst>
                    <a:ext uri="{9D8B030D-6E8A-4147-A177-3AD203B41FA5}">
                      <a16:colId xmlns:a16="http://schemas.microsoft.com/office/drawing/2014/main" val="20009"/>
                    </a:ext>
                  </a:extLst>
                </a:gridCol>
              </a:tblGrid>
              <a:tr h="370840">
                <a:tc>
                  <a:txBody>
                    <a:bodyPr/>
                    <a:lstStyle/>
                    <a:p>
                      <a:pPr algn="ctr"/>
                      <a:r>
                        <a:rPr lang="fr-FR" dirty="0" smtClean="0">
                          <a:solidFill>
                            <a:sysClr val="windowText" lastClr="000000"/>
                          </a:solidFill>
                        </a:rPr>
                        <a:t>1</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2</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3</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4</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5</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6</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7</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8</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9</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10</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 name="missionimpossib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78703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63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25" y="129150"/>
            <a:ext cx="10515600" cy="947481"/>
          </a:xfrm>
        </p:spPr>
        <p:txBody>
          <a:bodyPr/>
          <a:lstStyle/>
          <a:p>
            <a:r>
              <a:rPr lang="fr-FR" b="1" dirty="0" smtClean="0"/>
              <a:t>Répondez aux questions</a:t>
            </a:r>
            <a:endParaRPr lang="fr-FR" b="1" dirty="0"/>
          </a:p>
        </p:txBody>
      </p:sp>
      <p:sp>
        <p:nvSpPr>
          <p:cNvPr id="3" name="Content Placeholder 2"/>
          <p:cNvSpPr>
            <a:spLocks noGrp="1"/>
          </p:cNvSpPr>
          <p:nvPr>
            <p:ph idx="1"/>
          </p:nvPr>
        </p:nvSpPr>
        <p:spPr>
          <a:xfrm>
            <a:off x="2507226" y="1825624"/>
            <a:ext cx="8996516" cy="4870143"/>
          </a:xfrm>
          <a:solidFill>
            <a:schemeClr val="accent1">
              <a:lumMod val="20000"/>
              <a:lumOff val="80000"/>
            </a:schemeClr>
          </a:solidFill>
        </p:spPr>
        <p:txBody>
          <a:bodyPr>
            <a:normAutofit fontScale="92500" lnSpcReduction="10000"/>
          </a:bodyPr>
          <a:lstStyle/>
          <a:p>
            <a:r>
              <a:rPr lang="fr-FR" b="1" dirty="0" smtClean="0"/>
              <a:t>A quoi sert un syndicat?</a:t>
            </a:r>
          </a:p>
          <a:p>
            <a:r>
              <a:rPr lang="fr-FR" b="1" dirty="0" smtClean="0"/>
              <a:t>Quels sont les avantages des syndicats pour les salariés français?</a:t>
            </a:r>
          </a:p>
          <a:p>
            <a:endParaRPr lang="fr-FR" b="1" dirty="0"/>
          </a:p>
          <a:p>
            <a:r>
              <a:rPr lang="fr-FR" b="1" dirty="0" smtClean="0"/>
              <a:t>Quel est l’image du syndicat en France comparé au reste de l’Europe?</a:t>
            </a:r>
          </a:p>
          <a:p>
            <a:r>
              <a:rPr lang="fr-FR" b="1" dirty="0" smtClean="0"/>
              <a:t>L’adhésion à un syndicat devrait-elle être obligatoire?</a:t>
            </a:r>
          </a:p>
          <a:p>
            <a:endParaRPr lang="fr-FR" b="1" dirty="0" smtClean="0"/>
          </a:p>
          <a:p>
            <a:endParaRPr lang="fr-FR" b="1" dirty="0"/>
          </a:p>
          <a:p>
            <a:r>
              <a:rPr lang="fr-FR" b="1" dirty="0"/>
              <a:t>Quelle est la nature des mots d’ordre </a:t>
            </a:r>
            <a:r>
              <a:rPr lang="fr-FR" b="1" dirty="0" smtClean="0"/>
              <a:t>lancés </a:t>
            </a:r>
            <a:r>
              <a:rPr lang="fr-FR" b="1" dirty="0"/>
              <a:t>par les syndicats?</a:t>
            </a:r>
          </a:p>
          <a:p>
            <a:r>
              <a:rPr lang="fr-FR" b="1" dirty="0" smtClean="0"/>
              <a:t>Les syndicats français ont-ils trop de pouvoir?</a:t>
            </a:r>
            <a:endParaRPr lang="fr-FR" b="1" dirty="0"/>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193" y="1825625"/>
            <a:ext cx="430033"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192" y="3361796"/>
            <a:ext cx="430033"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023" y="3366277"/>
            <a:ext cx="430033"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192" y="5537465"/>
            <a:ext cx="430033"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023" y="5537465"/>
            <a:ext cx="430033"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54" y="5552213"/>
            <a:ext cx="430033"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084408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382395" y="1461043"/>
            <a:ext cx="9301316" cy="106757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9337595"/>
              </p:ext>
            </p:extLst>
          </p:nvPr>
        </p:nvGraphicFramePr>
        <p:xfrm>
          <a:off x="1314377" y="2614193"/>
          <a:ext cx="9437352" cy="3352800"/>
        </p:xfrm>
        <a:graphic>
          <a:graphicData uri="http://schemas.openxmlformats.org/drawingml/2006/table">
            <a:tbl>
              <a:tblPr firstRow="1" bandRow="1">
                <a:tableStyleId>{5C22544A-7EE6-4342-B048-85BDC9FD1C3A}</a:tableStyleId>
              </a:tblPr>
              <a:tblGrid>
                <a:gridCol w="4718676">
                  <a:extLst>
                    <a:ext uri="{9D8B030D-6E8A-4147-A177-3AD203B41FA5}">
                      <a16:colId xmlns:a16="http://schemas.microsoft.com/office/drawing/2014/main" val="20000"/>
                    </a:ext>
                  </a:extLst>
                </a:gridCol>
                <a:gridCol w="4718676">
                  <a:extLst>
                    <a:ext uri="{9D8B030D-6E8A-4147-A177-3AD203B41FA5}">
                      <a16:colId xmlns:a16="http://schemas.microsoft.com/office/drawing/2014/main" val="20001"/>
                    </a:ext>
                  </a:extLst>
                </a:gridCol>
              </a:tblGrid>
              <a:tr h="370840">
                <a:tc>
                  <a:txBody>
                    <a:bodyPr/>
                    <a:lstStyle/>
                    <a:p>
                      <a:pPr algn="ctr"/>
                      <a:r>
                        <a:rPr lang="fr-FR" sz="2400" b="1" dirty="0" smtClean="0">
                          <a:solidFill>
                            <a:sysClr val="windowText" lastClr="000000"/>
                          </a:solidFill>
                        </a:rPr>
                        <a:t>Syndicats</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ysClr val="windowText" lastClr="000000"/>
                          </a:solidFill>
                        </a:rPr>
                        <a:t>Nombre d’adhérents</a:t>
                      </a:r>
                      <a:endParaRPr lang="fr-FR" sz="24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sz="2000" b="1" dirty="0" smtClean="0"/>
                        <a:t>CGT: Confédération</a:t>
                      </a:r>
                      <a:r>
                        <a:rPr lang="fr-FR" sz="2000" b="1" baseline="0" dirty="0" smtClean="0"/>
                        <a:t> Générale du Travail</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t>525 000 adhérents</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fr-FR" sz="2000" b="1" dirty="0" smtClean="0"/>
                        <a:t>CFDT: Confédération Française</a:t>
                      </a:r>
                      <a:r>
                        <a:rPr lang="fr-FR" sz="2000" b="1" baseline="0" dirty="0" smtClean="0"/>
                        <a:t> Démocratique du Travail</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t>450 000 adhérents</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fr-FR" sz="2000" b="1" dirty="0" smtClean="0"/>
                        <a:t>FO: Force Ouvrière</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t>310 000 adhérents</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fr-FR" sz="2000" b="1" dirty="0" smtClean="0"/>
                        <a:t>CFTC: Confédération Française des Travailleurs Chrétiens</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t>105 000 adhérents</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fr-FR" sz="2000" b="1" dirty="0" smtClean="0"/>
                        <a:t>CFE-CGC: Confédération Française de l’Encadrement</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t>80 000 adhérents</a:t>
                      </a:r>
                      <a:endParaRPr lang="fr-FR"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 name="TextBox 10"/>
          <p:cNvSpPr txBox="1"/>
          <p:nvPr/>
        </p:nvSpPr>
        <p:spPr>
          <a:xfrm>
            <a:off x="663677" y="147483"/>
            <a:ext cx="4450189" cy="646331"/>
          </a:xfrm>
          <a:prstGeom prst="rect">
            <a:avLst/>
          </a:prstGeom>
          <a:noFill/>
        </p:spPr>
        <p:txBody>
          <a:bodyPr wrap="square" rtlCol="0">
            <a:spAutoFit/>
          </a:bodyPr>
          <a:lstStyle/>
          <a:p>
            <a:r>
              <a:rPr lang="en-US" sz="3600" b="1" dirty="0" err="1">
                <a:solidFill>
                  <a:srgbClr val="FF0000"/>
                </a:solidFill>
              </a:rPr>
              <a:t>Activité</a:t>
            </a:r>
            <a:r>
              <a:rPr lang="en-US" sz="3600" b="1" dirty="0">
                <a:solidFill>
                  <a:srgbClr val="FF0000"/>
                </a:solidFill>
              </a:rPr>
              <a:t> 2</a:t>
            </a:r>
            <a:r>
              <a:rPr lang="en-US" b="1" dirty="0" smtClean="0"/>
              <a:t>:</a:t>
            </a:r>
            <a:endParaRPr lang="en-GB" dirty="0"/>
          </a:p>
        </p:txBody>
      </p:sp>
      <p:sp>
        <p:nvSpPr>
          <p:cNvPr id="12" name="TextBox 11"/>
          <p:cNvSpPr txBox="1"/>
          <p:nvPr/>
        </p:nvSpPr>
        <p:spPr>
          <a:xfrm>
            <a:off x="1314377" y="793814"/>
            <a:ext cx="8099140" cy="461665"/>
          </a:xfrm>
          <a:prstGeom prst="rect">
            <a:avLst/>
          </a:prstGeom>
          <a:noFill/>
        </p:spPr>
        <p:txBody>
          <a:bodyPr wrap="none" rtlCol="0">
            <a:spAutoFit/>
          </a:bodyPr>
          <a:lstStyle/>
          <a:p>
            <a:r>
              <a:rPr lang="fr-FR" sz="2400" b="1" dirty="0" smtClean="0"/>
              <a:t>Faites des phrases pour résumer les informations données ici. </a:t>
            </a:r>
            <a:endParaRPr lang="fr-FR" sz="2400" b="1" dirty="0"/>
          </a:p>
        </p:txBody>
      </p:sp>
      <p:sp>
        <p:nvSpPr>
          <p:cNvPr id="13" name="TextBox 12"/>
          <p:cNvSpPr txBox="1"/>
          <p:nvPr/>
        </p:nvSpPr>
        <p:spPr>
          <a:xfrm>
            <a:off x="3595483" y="6196310"/>
            <a:ext cx="3148362" cy="954107"/>
          </a:xfrm>
          <a:prstGeom prst="rect">
            <a:avLst/>
          </a:prstGeom>
          <a:noFill/>
        </p:spPr>
        <p:txBody>
          <a:bodyPr wrap="none" rtlCol="0">
            <a:spAutoFit/>
          </a:bodyPr>
          <a:lstStyle/>
          <a:p>
            <a:r>
              <a:rPr lang="fr-FR" sz="2800" b="1" dirty="0"/>
              <a:t>Qu’en pensez-vous?</a:t>
            </a:r>
          </a:p>
          <a:p>
            <a:endParaRPr lang="fr-FR" sz="2800" b="1" dirty="0"/>
          </a:p>
        </p:txBody>
      </p:sp>
      <p:pic>
        <p:nvPicPr>
          <p:cNvPr id="14"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11" y="793814"/>
            <a:ext cx="430033" cy="426332"/>
          </a:xfrm>
          <a:prstGeom prst="rect">
            <a:avLst/>
          </a:prstGeom>
          <a:solidFill>
            <a:schemeClr val="bg1"/>
          </a:solidFill>
          <a:ln>
            <a:solidFill>
              <a:srgbClr val="0070C0"/>
            </a:solid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2670" y="115696"/>
            <a:ext cx="678118" cy="67811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9785" y="10570"/>
            <a:ext cx="920156" cy="920156"/>
          </a:xfrm>
          <a:prstGeom prst="rect">
            <a:avLst/>
          </a:prstGeom>
        </p:spPr>
      </p:pic>
      <p:pic>
        <p:nvPicPr>
          <p:cNvPr id="1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450" y="6247031"/>
            <a:ext cx="430033" cy="426332"/>
          </a:xfrm>
          <a:prstGeom prst="rect">
            <a:avLst/>
          </a:prstGeom>
          <a:solidFill>
            <a:schemeClr val="bg1"/>
          </a:solidFill>
          <a:ln>
            <a:solidFill>
              <a:srgbClr val="0070C0"/>
            </a:solidFill>
          </a:ln>
        </p:spPr>
      </p:pic>
      <p:pic>
        <p:nvPicPr>
          <p:cNvPr id="1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5667" y="6247031"/>
            <a:ext cx="430033"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495426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5968" y="18282"/>
            <a:ext cx="10515600" cy="1091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Un tournant dans l’histoire du pouvoir syndical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9435" y="74050"/>
            <a:ext cx="999150" cy="869848"/>
          </a:xfrm>
          <a:prstGeom prst="rect">
            <a:avLst/>
          </a:prstGeom>
        </p:spPr>
      </p:pic>
      <p:sp>
        <p:nvSpPr>
          <p:cNvPr id="7" name="TextBox 6"/>
          <p:cNvSpPr txBox="1"/>
          <p:nvPr/>
        </p:nvSpPr>
        <p:spPr>
          <a:xfrm>
            <a:off x="11191568" y="5796116"/>
            <a:ext cx="521297" cy="523220"/>
          </a:xfrm>
          <a:prstGeom prst="rect">
            <a:avLst/>
          </a:prstGeom>
          <a:noFill/>
        </p:spPr>
        <p:txBody>
          <a:bodyPr wrap="none" rtlCol="0">
            <a:spAutoFit/>
          </a:bodyPr>
          <a:lstStyle/>
          <a:p>
            <a:r>
              <a:rPr lang="fr-FR" sz="2800" b="1" dirty="0" smtClean="0"/>
              <a:t>/8</a:t>
            </a:r>
            <a:endParaRPr lang="fr-FR" sz="2800" b="1" dirty="0"/>
          </a:p>
        </p:txBody>
      </p:sp>
      <p:pic>
        <p:nvPicPr>
          <p:cNvPr id="8" name="Picture 7"/>
          <p:cNvPicPr>
            <a:picLocks noChangeAspect="1"/>
          </p:cNvPicPr>
          <p:nvPr/>
        </p:nvPicPr>
        <p:blipFill>
          <a:blip r:embed="rId3" cstate="print"/>
          <a:stretch>
            <a:fillRect/>
          </a:stretch>
        </p:blipFill>
        <p:spPr>
          <a:xfrm>
            <a:off x="1049755" y="1271587"/>
            <a:ext cx="8990055" cy="5586413"/>
          </a:xfrm>
          <a:prstGeom prst="rect">
            <a:avLst/>
          </a:prstGeom>
        </p:spPr>
      </p:pic>
      <p:sp>
        <p:nvSpPr>
          <p:cNvPr id="2" name="Rectangle 1"/>
          <p:cNvSpPr/>
          <p:nvPr/>
        </p:nvSpPr>
        <p:spPr>
          <a:xfrm>
            <a:off x="486162" y="860705"/>
            <a:ext cx="1757212" cy="488339"/>
          </a:xfrm>
          <a:prstGeom prst="rect">
            <a:avLst/>
          </a:prstGeom>
        </p:spPr>
        <p:txBody>
          <a:bodyPr wrap="none">
            <a:spAutoFit/>
          </a:bodyPr>
          <a:lstStyle/>
          <a:p>
            <a:pPr>
              <a:lnSpc>
                <a:spcPct val="115000"/>
              </a:lnSpc>
              <a:spcAft>
                <a:spcPts val="1000"/>
              </a:spcAft>
            </a:pPr>
            <a:r>
              <a:rPr lang="en-US" sz="2400" b="1" dirty="0" err="1">
                <a:solidFill>
                  <a:srgbClr val="FF0000"/>
                </a:solidFill>
                <a:latin typeface="Tahoma" panose="020B0604030504040204" pitchFamily="34" charset="0"/>
                <a:ea typeface="MS Mincho"/>
                <a:cs typeface="Times New Roman" panose="02020603050405020304" pitchFamily="18" charset="0"/>
              </a:rPr>
              <a:t>Activité</a:t>
            </a:r>
            <a:r>
              <a:rPr lang="en-US" sz="2400" b="1" dirty="0">
                <a:solidFill>
                  <a:srgbClr val="FF0000"/>
                </a:solidFill>
                <a:latin typeface="Tahoma" panose="020B0604030504040204" pitchFamily="34" charset="0"/>
                <a:ea typeface="MS Mincho"/>
                <a:cs typeface="Times New Roman" panose="02020603050405020304" pitchFamily="18" charset="0"/>
              </a:rPr>
              <a:t> </a:t>
            </a:r>
            <a:r>
              <a:rPr lang="en-US" sz="2400" b="1" dirty="0" smtClean="0">
                <a:solidFill>
                  <a:srgbClr val="FF0000"/>
                </a:solidFill>
                <a:latin typeface="Tahoma" panose="020B0604030504040204" pitchFamily="34" charset="0"/>
                <a:ea typeface="MS Mincho"/>
                <a:cs typeface="Times New Roman" panose="02020603050405020304" pitchFamily="18" charset="0"/>
              </a:rPr>
              <a:t>3:</a:t>
            </a:r>
            <a:endParaRPr lang="en-GB" sz="3200" dirty="0">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2353670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68" y="-147484"/>
            <a:ext cx="10515600" cy="1091382"/>
          </a:xfrm>
        </p:spPr>
        <p:txBody>
          <a:bodyPr>
            <a:normAutofit/>
          </a:bodyPr>
          <a:lstStyle/>
          <a:p>
            <a:r>
              <a:rPr lang="fr-FR" sz="4000" b="1" dirty="0"/>
              <a:t>Un tournant dans l’histoire du pouvoir </a:t>
            </a:r>
            <a:r>
              <a:rPr lang="fr-FR" sz="4000" b="1" dirty="0" smtClean="0"/>
              <a:t>syndical</a:t>
            </a:r>
            <a:endParaRPr lang="fr-FR" sz="4000" dirty="0"/>
          </a:p>
        </p:txBody>
      </p:sp>
      <p:sp>
        <p:nvSpPr>
          <p:cNvPr id="3" name="Content Placeholder 2"/>
          <p:cNvSpPr>
            <a:spLocks noGrp="1"/>
          </p:cNvSpPr>
          <p:nvPr>
            <p:ph idx="1"/>
          </p:nvPr>
        </p:nvSpPr>
        <p:spPr/>
        <p:txBody>
          <a:bodyPr>
            <a:normAutofit lnSpcReduction="10000"/>
          </a:bodyPr>
          <a:lstStyle/>
          <a:p>
            <a:pPr marL="0" indent="0" algn="just">
              <a:buNone/>
            </a:pPr>
            <a:r>
              <a:rPr lang="fr-FR" b="1" dirty="0"/>
              <a:t>En 2010, l’âge de la </a:t>
            </a:r>
            <a:r>
              <a:rPr lang="fr-FR" b="1" dirty="0" smtClean="0">
                <a:solidFill>
                  <a:srgbClr val="FF0000"/>
                </a:solidFill>
              </a:rPr>
              <a:t>retraite</a:t>
            </a:r>
            <a:r>
              <a:rPr lang="fr-FR" b="1" dirty="0" smtClean="0"/>
              <a:t> est </a:t>
            </a:r>
            <a:r>
              <a:rPr lang="fr-FR" b="1" dirty="0"/>
              <a:t>passé de 60 à 62 ans. Les syndicats ont donné le mot d’ordre à la mobilisation contre cette </a:t>
            </a:r>
            <a:r>
              <a:rPr lang="fr-FR" b="1" dirty="0">
                <a:solidFill>
                  <a:srgbClr val="FF0000"/>
                </a:solidFill>
              </a:rPr>
              <a:t>mesure</a:t>
            </a:r>
            <a:r>
              <a:rPr lang="fr-FR" b="1" dirty="0"/>
              <a:t>. On </a:t>
            </a:r>
            <a:r>
              <a:rPr lang="fr-FR" b="1" dirty="0" smtClean="0"/>
              <a:t>s’attendait </a:t>
            </a:r>
            <a:r>
              <a:rPr lang="fr-FR" b="1" dirty="0"/>
              <a:t>à voir des millions de salariés </a:t>
            </a:r>
            <a:r>
              <a:rPr lang="fr-FR" b="1" dirty="0">
                <a:solidFill>
                  <a:srgbClr val="FF0000"/>
                </a:solidFill>
              </a:rPr>
              <a:t>manifester</a:t>
            </a:r>
            <a:r>
              <a:rPr lang="fr-FR" b="1" dirty="0"/>
              <a:t> dans les rues. Il y a certes eu des actions syndicales mais elles ont été insuffisantes pour que le </a:t>
            </a:r>
            <a:r>
              <a:rPr lang="fr-FR" b="1" dirty="0">
                <a:solidFill>
                  <a:srgbClr val="FF0000"/>
                </a:solidFill>
              </a:rPr>
              <a:t>gouvernement</a:t>
            </a:r>
            <a:r>
              <a:rPr lang="fr-FR" b="1" dirty="0"/>
              <a:t> soit forcé à changer d’avis. Il semblerait que cet </a:t>
            </a:r>
            <a:r>
              <a:rPr lang="fr-FR" b="1" dirty="0">
                <a:solidFill>
                  <a:srgbClr val="FF0000"/>
                </a:solidFill>
              </a:rPr>
              <a:t>échec</a:t>
            </a:r>
            <a:r>
              <a:rPr lang="fr-FR" b="1" dirty="0"/>
              <a:t> ait marqué un tournant important dans l’histoire du </a:t>
            </a:r>
            <a:r>
              <a:rPr lang="fr-FR" b="1" dirty="0">
                <a:solidFill>
                  <a:srgbClr val="FF0000"/>
                </a:solidFill>
              </a:rPr>
              <a:t>pouvoir</a:t>
            </a:r>
            <a:r>
              <a:rPr lang="fr-FR" b="1" dirty="0"/>
              <a:t> syndical. </a:t>
            </a:r>
          </a:p>
          <a:p>
            <a:pPr marL="0" indent="0" algn="just">
              <a:buNone/>
            </a:pPr>
            <a:r>
              <a:rPr lang="fr-FR" b="1" dirty="0"/>
              <a:t>La crise économique de ces dernières années a certainement affecté le pouvoir d’achat des </a:t>
            </a:r>
            <a:r>
              <a:rPr lang="fr-FR" b="1" dirty="0">
                <a:solidFill>
                  <a:srgbClr val="FF0000"/>
                </a:solidFill>
              </a:rPr>
              <a:t>travailleurs</a:t>
            </a:r>
            <a:r>
              <a:rPr lang="fr-FR" b="1" dirty="0"/>
              <a:t> et peu veulent sacrifier une journée de </a:t>
            </a:r>
            <a:r>
              <a:rPr lang="fr-FR" b="1" dirty="0">
                <a:solidFill>
                  <a:srgbClr val="FF0000"/>
                </a:solidFill>
              </a:rPr>
              <a:t>salaire</a:t>
            </a:r>
            <a:r>
              <a:rPr lang="fr-FR" b="1" dirty="0"/>
              <a:t> si l’action recommandée par le syndicat risque de se terminer par un échec.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9435" y="74050"/>
            <a:ext cx="999150" cy="869848"/>
          </a:xfrm>
          <a:prstGeom prst="rect">
            <a:avLst/>
          </a:prstGeom>
        </p:spPr>
      </p:pic>
      <p:sp>
        <p:nvSpPr>
          <p:cNvPr id="5" name="TextBox 4"/>
          <p:cNvSpPr txBox="1"/>
          <p:nvPr/>
        </p:nvSpPr>
        <p:spPr>
          <a:xfrm>
            <a:off x="10323871" y="5928852"/>
            <a:ext cx="521297" cy="523220"/>
          </a:xfrm>
          <a:prstGeom prst="rect">
            <a:avLst/>
          </a:prstGeom>
          <a:noFill/>
        </p:spPr>
        <p:txBody>
          <a:bodyPr wrap="none" rtlCol="0">
            <a:spAutoFit/>
          </a:bodyPr>
          <a:lstStyle/>
          <a:p>
            <a:r>
              <a:rPr lang="fr-FR" sz="2800" b="1" dirty="0" smtClean="0"/>
              <a:t>/8</a:t>
            </a:r>
            <a:endParaRPr lang="fr-FR" sz="2800" b="1" dirty="0"/>
          </a:p>
        </p:txBody>
      </p:sp>
      <p:sp>
        <p:nvSpPr>
          <p:cNvPr id="6" name="TextBox 5"/>
          <p:cNvSpPr txBox="1"/>
          <p:nvPr/>
        </p:nvSpPr>
        <p:spPr>
          <a:xfrm rot="926709">
            <a:off x="9474179" y="903823"/>
            <a:ext cx="2091406" cy="523220"/>
          </a:xfrm>
          <a:prstGeom prst="rect">
            <a:avLst/>
          </a:prstGeom>
          <a:solidFill>
            <a:srgbClr val="FFC000"/>
          </a:solid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7" name="Rectangle 6"/>
          <p:cNvSpPr/>
          <p:nvPr/>
        </p:nvSpPr>
        <p:spPr>
          <a:xfrm>
            <a:off x="675968" y="959992"/>
            <a:ext cx="2279791" cy="620363"/>
          </a:xfrm>
          <a:prstGeom prst="rect">
            <a:avLst/>
          </a:prstGeom>
        </p:spPr>
        <p:txBody>
          <a:bodyPr wrap="none">
            <a:spAutoFit/>
          </a:bodyPr>
          <a:lstStyle/>
          <a:p>
            <a:pPr>
              <a:lnSpc>
                <a:spcPct val="115000"/>
              </a:lnSpc>
              <a:spcAft>
                <a:spcPts val="1000"/>
              </a:spcAft>
            </a:pPr>
            <a:r>
              <a:rPr lang="en-US" sz="3200" b="1" dirty="0" err="1">
                <a:solidFill>
                  <a:srgbClr val="FF0000"/>
                </a:solidFill>
                <a:latin typeface="Tahoma" panose="020B0604030504040204" pitchFamily="34" charset="0"/>
                <a:ea typeface="MS Mincho"/>
                <a:cs typeface="Times New Roman" panose="02020603050405020304" pitchFamily="18" charset="0"/>
              </a:rPr>
              <a:t>Activité</a:t>
            </a:r>
            <a:r>
              <a:rPr lang="en-US" sz="3200" b="1" dirty="0">
                <a:solidFill>
                  <a:srgbClr val="FF0000"/>
                </a:solidFill>
                <a:latin typeface="Tahoma" panose="020B0604030504040204" pitchFamily="34" charset="0"/>
                <a:ea typeface="MS Mincho"/>
                <a:cs typeface="Times New Roman" panose="02020603050405020304" pitchFamily="18" charset="0"/>
              </a:rPr>
              <a:t> </a:t>
            </a:r>
            <a:r>
              <a:rPr lang="en-US" sz="3200" b="1" dirty="0" smtClean="0">
                <a:solidFill>
                  <a:srgbClr val="FF0000"/>
                </a:solidFill>
                <a:latin typeface="Tahoma" panose="020B0604030504040204" pitchFamily="34" charset="0"/>
                <a:ea typeface="MS Mincho"/>
                <a:cs typeface="Times New Roman" panose="02020603050405020304" pitchFamily="18" charset="0"/>
              </a:rPr>
              <a:t>3:</a:t>
            </a:r>
            <a:endParaRPr lang="en-GB" sz="4000" dirty="0">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669650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pinions sur les syndicat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cstate="print"/>
          <a:stretch>
            <a:fillRect/>
          </a:stretch>
        </p:blipFill>
        <p:spPr>
          <a:xfrm>
            <a:off x="11221064" y="193061"/>
            <a:ext cx="609600" cy="609600"/>
          </a:xfrm>
        </p:spPr>
      </p:pic>
      <p:sp>
        <p:nvSpPr>
          <p:cNvPr id="5" name="Title 4"/>
          <p:cNvSpPr>
            <a:spLocks noGrp="1"/>
          </p:cNvSpPr>
          <p:nvPr>
            <p:ph type="title"/>
          </p:nvPr>
        </p:nvSpPr>
        <p:spPr>
          <a:xfrm>
            <a:off x="705464" y="173396"/>
            <a:ext cx="10515600" cy="696759"/>
          </a:xfrm>
        </p:spPr>
        <p:txBody>
          <a:bodyPr>
            <a:normAutofit fontScale="90000"/>
          </a:bodyPr>
          <a:lstStyle/>
          <a:p>
            <a:r>
              <a:rPr lang="en-US" b="1" dirty="0" err="1">
                <a:solidFill>
                  <a:srgbClr val="FF0000"/>
                </a:solidFill>
              </a:rPr>
              <a:t>Activité</a:t>
            </a:r>
            <a:r>
              <a:rPr lang="en-US" b="1" dirty="0">
                <a:solidFill>
                  <a:srgbClr val="FF0000"/>
                </a:solidFill>
              </a:rPr>
              <a:t> </a:t>
            </a:r>
            <a:r>
              <a:rPr lang="en-US" b="1" dirty="0" smtClean="0">
                <a:solidFill>
                  <a:srgbClr val="FF0000"/>
                </a:solidFill>
              </a:rPr>
              <a:t>4:</a:t>
            </a:r>
            <a:r>
              <a:rPr lang="en-GB" dirty="0"/>
              <a:t/>
            </a:r>
            <a:br>
              <a:rPr lang="en-GB" dirty="0"/>
            </a:br>
            <a:r>
              <a:rPr lang="fr-FR" sz="4000" b="1" dirty="0" smtClean="0"/>
              <a:t>Opinions de deux employées sur les syndicats</a:t>
            </a:r>
            <a:endParaRPr lang="fr-FR" sz="4000" b="1" dirty="0"/>
          </a:p>
        </p:txBody>
      </p:sp>
      <p:sp>
        <p:nvSpPr>
          <p:cNvPr id="7" name="TextBox 6"/>
          <p:cNvSpPr txBox="1"/>
          <p:nvPr/>
        </p:nvSpPr>
        <p:spPr>
          <a:xfrm>
            <a:off x="914400" y="1002890"/>
            <a:ext cx="10306664" cy="830997"/>
          </a:xfrm>
          <a:prstGeom prst="rect">
            <a:avLst/>
          </a:prstGeom>
          <a:noFill/>
        </p:spPr>
        <p:txBody>
          <a:bodyPr wrap="square" rtlCol="0">
            <a:spAutoFit/>
          </a:bodyPr>
          <a:lstStyle/>
          <a:p>
            <a:r>
              <a:rPr lang="fr-FR" sz="2400" b="1" dirty="0" smtClean="0"/>
              <a:t>Écoutez l’interview avec deux employées d’une entreprise au sujet des syndicats et répondez aux questions</a:t>
            </a:r>
            <a:endParaRPr lang="fr-FR" sz="2400" b="1" dirty="0"/>
          </a:p>
        </p:txBody>
      </p:sp>
      <p:sp>
        <p:nvSpPr>
          <p:cNvPr id="8" name="TextBox 7"/>
          <p:cNvSpPr txBox="1"/>
          <p:nvPr/>
        </p:nvSpPr>
        <p:spPr>
          <a:xfrm>
            <a:off x="1946787" y="2330244"/>
            <a:ext cx="8329396" cy="3785652"/>
          </a:xfrm>
          <a:prstGeom prst="rect">
            <a:avLst/>
          </a:prstGeom>
          <a:noFill/>
        </p:spPr>
        <p:txBody>
          <a:bodyPr wrap="none" rtlCol="0">
            <a:spAutoFit/>
          </a:bodyPr>
          <a:lstStyle/>
          <a:p>
            <a:pPr marL="342900" indent="-342900">
              <a:buAutoNum type="arabicPeriod"/>
            </a:pPr>
            <a:r>
              <a:rPr lang="fr-FR" sz="2400" b="1" dirty="0" smtClean="0"/>
              <a:t>Pourquoi Laure n’est-elle pas syndiquée?</a:t>
            </a:r>
          </a:p>
          <a:p>
            <a:pPr marL="342900" indent="-342900">
              <a:buAutoNum type="arabicPeriod"/>
            </a:pPr>
            <a:endParaRPr lang="fr-FR" sz="2400" b="1" dirty="0" smtClean="0"/>
          </a:p>
          <a:p>
            <a:pPr marL="342900" indent="-342900">
              <a:buAutoNum type="arabicPeriod"/>
            </a:pPr>
            <a:r>
              <a:rPr lang="fr-FR" sz="2400" b="1" dirty="0" smtClean="0"/>
              <a:t>D’après elle, qu’essayent de faire les syndicats?</a:t>
            </a:r>
          </a:p>
          <a:p>
            <a:pPr marL="342900" indent="-342900">
              <a:buAutoNum type="arabicPeriod"/>
            </a:pPr>
            <a:endParaRPr lang="fr-FR" sz="2400" b="1" dirty="0" smtClean="0"/>
          </a:p>
          <a:p>
            <a:pPr marL="342900" indent="-342900">
              <a:buAutoNum type="arabicPeriod"/>
            </a:pPr>
            <a:r>
              <a:rPr lang="fr-FR" sz="2400" b="1" dirty="0" smtClean="0"/>
              <a:t>Pourquoi Yasmine a-t-elle changé d’opinion sur les syndicats?</a:t>
            </a:r>
          </a:p>
          <a:p>
            <a:pPr marL="342900" indent="-342900">
              <a:buAutoNum type="arabicPeriod"/>
            </a:pPr>
            <a:endParaRPr lang="fr-FR" sz="2400" b="1" dirty="0" smtClean="0"/>
          </a:p>
          <a:p>
            <a:pPr marL="342900" indent="-342900">
              <a:buAutoNum type="arabicPeriod"/>
            </a:pPr>
            <a:r>
              <a:rPr lang="fr-FR" sz="2400" b="1" dirty="0" smtClean="0"/>
              <a:t>Citez deux exemples mentionnés</a:t>
            </a:r>
          </a:p>
          <a:p>
            <a:pPr marL="342900" indent="-342900">
              <a:buAutoNum type="arabicPeriod"/>
            </a:pPr>
            <a:endParaRPr lang="fr-FR" sz="2400" b="1" dirty="0" smtClean="0"/>
          </a:p>
          <a:p>
            <a:pPr marL="342900" indent="-342900">
              <a:buAutoNum type="arabicPeriod"/>
            </a:pPr>
            <a:endParaRPr lang="fr-FR" sz="2400" b="1" dirty="0" smtClean="0"/>
          </a:p>
          <a:p>
            <a:pPr marL="342900" indent="-342900">
              <a:buAutoNum type="arabicPeriod"/>
            </a:pPr>
            <a:r>
              <a:rPr lang="fr-FR" sz="2400" b="1" dirty="0" smtClean="0"/>
              <a:t>D’après Laure, que font les dirigeants?</a:t>
            </a:r>
            <a:endParaRPr lang="fr-FR" sz="2400" b="1" dirty="0"/>
          </a:p>
        </p:txBody>
      </p:sp>
    </p:spTree>
    <p:extLst>
      <p:ext uri="{BB962C8B-B14F-4D97-AF65-F5344CB8AC3E}">
        <p14:creationId xmlns:p14="http://schemas.microsoft.com/office/powerpoint/2010/main" val="206840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3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207" y="0"/>
            <a:ext cx="10515600" cy="1325563"/>
          </a:xfrm>
        </p:spPr>
        <p:txBody>
          <a:bodyPr>
            <a:normAutofit/>
          </a:bodyPr>
          <a:lstStyle/>
          <a:p>
            <a:r>
              <a:rPr lang="fr-FR" sz="3600" b="1" dirty="0" smtClean="0"/>
              <a:t>Utilisez la transcription pour corriger vos erreurs </a:t>
            </a:r>
            <a:br>
              <a:rPr lang="fr-FR" sz="3600" b="1" dirty="0" smtClean="0"/>
            </a:br>
            <a:r>
              <a:rPr lang="fr-FR" sz="3600" b="1" dirty="0" smtClean="0"/>
              <a:t>et donnez-vous une note</a:t>
            </a:r>
            <a:endParaRPr lang="fr-FR" sz="3600" b="1" dirty="0"/>
          </a:p>
        </p:txBody>
      </p:sp>
      <p:pic>
        <p:nvPicPr>
          <p:cNvPr id="4" name="Picture 3"/>
          <p:cNvPicPr>
            <a:picLocks noChangeAspect="1"/>
          </p:cNvPicPr>
          <p:nvPr/>
        </p:nvPicPr>
        <p:blipFill>
          <a:blip r:embed="rId2" cstate="print"/>
          <a:stretch>
            <a:fillRect/>
          </a:stretch>
        </p:blipFill>
        <p:spPr>
          <a:xfrm>
            <a:off x="1179871" y="1378422"/>
            <a:ext cx="10114935" cy="5178925"/>
          </a:xfrm>
          <a:prstGeom prst="rect">
            <a:avLst/>
          </a:prstGeom>
          <a:ln w="28575">
            <a:solidFill>
              <a:schemeClr val="tx1"/>
            </a:solidFill>
          </a:ln>
        </p:spPr>
      </p:pic>
    </p:spTree>
    <p:extLst>
      <p:ext uri="{BB962C8B-B14F-4D97-AF65-F5344CB8AC3E}">
        <p14:creationId xmlns:p14="http://schemas.microsoft.com/office/powerpoint/2010/main" val="38385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pinions sur les syndicat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cstate="print"/>
          <a:stretch>
            <a:fillRect/>
          </a:stretch>
        </p:blipFill>
        <p:spPr>
          <a:xfrm>
            <a:off x="11221064" y="193061"/>
            <a:ext cx="609600" cy="609600"/>
          </a:xfrm>
        </p:spPr>
      </p:pic>
      <p:sp>
        <p:nvSpPr>
          <p:cNvPr id="5" name="Title 4"/>
          <p:cNvSpPr>
            <a:spLocks noGrp="1"/>
          </p:cNvSpPr>
          <p:nvPr>
            <p:ph type="title"/>
          </p:nvPr>
        </p:nvSpPr>
        <p:spPr>
          <a:xfrm>
            <a:off x="705464" y="173396"/>
            <a:ext cx="10515600" cy="696759"/>
          </a:xfrm>
        </p:spPr>
        <p:txBody>
          <a:bodyPr>
            <a:normAutofit/>
          </a:bodyPr>
          <a:lstStyle/>
          <a:p>
            <a:r>
              <a:rPr lang="fr-FR" sz="4000" b="1" dirty="0" smtClean="0"/>
              <a:t>Opinions de deux employées sur les syndicats</a:t>
            </a:r>
            <a:endParaRPr lang="fr-FR" sz="4000" b="1" dirty="0"/>
          </a:p>
        </p:txBody>
      </p:sp>
      <p:sp>
        <p:nvSpPr>
          <p:cNvPr id="7" name="TextBox 6"/>
          <p:cNvSpPr txBox="1"/>
          <p:nvPr/>
        </p:nvSpPr>
        <p:spPr>
          <a:xfrm>
            <a:off x="914400" y="1002890"/>
            <a:ext cx="10306664" cy="830997"/>
          </a:xfrm>
          <a:prstGeom prst="rect">
            <a:avLst/>
          </a:prstGeom>
          <a:noFill/>
        </p:spPr>
        <p:txBody>
          <a:bodyPr wrap="square" rtlCol="0">
            <a:spAutoFit/>
          </a:bodyPr>
          <a:lstStyle/>
          <a:p>
            <a:r>
              <a:rPr lang="fr-FR" sz="2400" b="1" dirty="0" smtClean="0"/>
              <a:t>Écoutez l’interview avec deux employées d’un entreprise au sujet des syndicats et répondez aux questions</a:t>
            </a:r>
            <a:endParaRPr lang="fr-FR" sz="2400" b="1" dirty="0"/>
          </a:p>
        </p:txBody>
      </p:sp>
      <p:sp>
        <p:nvSpPr>
          <p:cNvPr id="8" name="TextBox 7"/>
          <p:cNvSpPr txBox="1"/>
          <p:nvPr/>
        </p:nvSpPr>
        <p:spPr>
          <a:xfrm>
            <a:off x="543232" y="1833887"/>
            <a:ext cx="11049000" cy="4324261"/>
          </a:xfrm>
          <a:prstGeom prst="rect">
            <a:avLst/>
          </a:prstGeom>
          <a:noFill/>
        </p:spPr>
        <p:txBody>
          <a:bodyPr wrap="square" rtlCol="0">
            <a:spAutoFit/>
          </a:bodyPr>
          <a:lstStyle/>
          <a:p>
            <a:pPr marL="342900" indent="-342900">
              <a:buAutoNum type="arabicPeriod"/>
            </a:pPr>
            <a:r>
              <a:rPr lang="fr-FR" sz="2500" b="1" dirty="0" smtClean="0"/>
              <a:t>Pourquoi Laure n’est-elle pas syndiquée?</a:t>
            </a:r>
          </a:p>
          <a:p>
            <a:r>
              <a:rPr lang="fr-FR" sz="2500" b="1" dirty="0" smtClean="0">
                <a:solidFill>
                  <a:srgbClr val="FF0000"/>
                </a:solidFill>
              </a:rPr>
              <a:t>Elle pense que les syndicats ne sont plus représentatifs</a:t>
            </a:r>
          </a:p>
          <a:p>
            <a:r>
              <a:rPr lang="fr-FR" sz="2500" b="1" dirty="0" smtClean="0"/>
              <a:t>2. D’après elle, qu’essayent de faire les syndicats?</a:t>
            </a:r>
          </a:p>
          <a:p>
            <a:r>
              <a:rPr lang="fr-FR" sz="2500" b="1" dirty="0" smtClean="0">
                <a:solidFill>
                  <a:srgbClr val="FF0000"/>
                </a:solidFill>
              </a:rPr>
              <a:t>Ils essayent de faire plus de bruits pour cacher le fait qu’ils sont peu nombreux</a:t>
            </a:r>
          </a:p>
          <a:p>
            <a:r>
              <a:rPr lang="fr-FR" sz="2500" b="1" dirty="0" smtClean="0"/>
              <a:t>3. Pourquoi Yasmine a-t-elle changé d’opinion sur les syndicats?</a:t>
            </a:r>
          </a:p>
          <a:p>
            <a:r>
              <a:rPr lang="fr-FR" sz="2500" b="1" dirty="0" smtClean="0">
                <a:solidFill>
                  <a:srgbClr val="FF0000"/>
                </a:solidFill>
              </a:rPr>
              <a:t>Elle a remarqué qu’ils utilisaient leur pouvoir pour nuire</a:t>
            </a:r>
          </a:p>
          <a:p>
            <a:r>
              <a:rPr lang="fr-FR" sz="2500" b="1" dirty="0" smtClean="0"/>
              <a:t>4. Citez deux exemples mentionnés</a:t>
            </a:r>
          </a:p>
          <a:p>
            <a:r>
              <a:rPr lang="fr-FR" sz="2500" b="1" dirty="0" smtClean="0">
                <a:solidFill>
                  <a:srgbClr val="FF0000"/>
                </a:solidFill>
              </a:rPr>
              <a:t>Ils bloquent des dossiers/ monopolisent les avantages/ influencent les élections/ empêchent les autres organisations de se présenter</a:t>
            </a:r>
          </a:p>
          <a:p>
            <a:r>
              <a:rPr lang="fr-FR" sz="2500" b="1" dirty="0" smtClean="0"/>
              <a:t>5. D’après Laure, que font les dirigeants?</a:t>
            </a:r>
          </a:p>
          <a:p>
            <a:r>
              <a:rPr lang="fr-FR" sz="2500" b="1" dirty="0" smtClean="0">
                <a:solidFill>
                  <a:srgbClr val="FF0000"/>
                </a:solidFill>
              </a:rPr>
              <a:t>Ils utilisent leur statut pour se lancer dans une carrière politique</a:t>
            </a:r>
            <a:endParaRPr lang="fr-FR" sz="2500" b="1" dirty="0">
              <a:solidFill>
                <a:srgbClr val="FF0000"/>
              </a:solidFill>
            </a:endParaRPr>
          </a:p>
        </p:txBody>
      </p:sp>
      <p:sp>
        <p:nvSpPr>
          <p:cNvPr id="2" name="TextBox 1"/>
          <p:cNvSpPr txBox="1"/>
          <p:nvPr/>
        </p:nvSpPr>
        <p:spPr>
          <a:xfrm rot="1238808">
            <a:off x="9575527" y="1955420"/>
            <a:ext cx="2091406" cy="523220"/>
          </a:xfrm>
          <a:prstGeom prst="rect">
            <a:avLst/>
          </a:prstGeom>
          <a:solidFill>
            <a:srgbClr val="FFC000"/>
          </a:solid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1322533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3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8" y="26824"/>
            <a:ext cx="10515600" cy="704663"/>
          </a:xfrm>
        </p:spPr>
        <p:txBody>
          <a:bodyPr>
            <a:normAutofit/>
          </a:bodyPr>
          <a:lstStyle/>
          <a:p>
            <a:r>
              <a:rPr lang="fr-FR" sz="4000" b="1" dirty="0" smtClean="0"/>
              <a:t>Le taux de syndicalisation ne cesse de baisser</a:t>
            </a:r>
            <a:endParaRPr lang="fr-FR" sz="4000" b="1" dirty="0"/>
          </a:p>
        </p:txBody>
      </p:sp>
      <p:sp>
        <p:nvSpPr>
          <p:cNvPr id="3" name="Content Placeholder 2"/>
          <p:cNvSpPr>
            <a:spLocks noGrp="1"/>
          </p:cNvSpPr>
          <p:nvPr>
            <p:ph idx="1"/>
          </p:nvPr>
        </p:nvSpPr>
        <p:spPr>
          <a:xfrm>
            <a:off x="3156154" y="1311098"/>
            <a:ext cx="8197645" cy="3021137"/>
          </a:xfrm>
          <a:ln w="38100">
            <a:solidFill>
              <a:schemeClr val="tx1"/>
            </a:solidFill>
          </a:ln>
        </p:spPr>
        <p:txBody>
          <a:bodyPr>
            <a:noAutofit/>
          </a:bodyPr>
          <a:lstStyle/>
          <a:p>
            <a:pPr marL="0" indent="0" algn="just">
              <a:buNone/>
            </a:pPr>
            <a:r>
              <a:rPr lang="fr-FR" sz="2400" b="1" dirty="0" smtClean="0"/>
              <a:t>Depuis l’après-guerre, </a:t>
            </a:r>
            <a:r>
              <a:rPr lang="fr-FR" sz="2400" b="1" dirty="0"/>
              <a:t>l</a:t>
            </a:r>
            <a:r>
              <a:rPr lang="fr-FR" sz="2400" b="1" dirty="0" smtClean="0"/>
              <a:t>e nombre de personnes syndiquées en France est en constante diminution. Il ne correspond aujourd’hui qu’à 10% des salariés en France, contre 25% au Royaume-Uni et 55% en Belgique. </a:t>
            </a:r>
          </a:p>
          <a:p>
            <a:pPr marL="0" indent="0" algn="just">
              <a:buNone/>
            </a:pPr>
            <a:endParaRPr lang="fr-FR" sz="2400" b="1" dirty="0" smtClean="0"/>
          </a:p>
          <a:p>
            <a:pPr marL="0" indent="0" algn="just">
              <a:buNone/>
            </a:pPr>
            <a:r>
              <a:rPr lang="fr-FR" sz="2400" b="1" dirty="0" smtClean="0"/>
              <a:t>Toutefois, leur rôle reste essentiel pour porter les revendications collectives et attirer les médias dans leurs combats.</a:t>
            </a:r>
            <a:endParaRPr lang="fr-FR" sz="24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710" t="7709" r="10937" b="5345"/>
          <a:stretch/>
        </p:blipFill>
        <p:spPr>
          <a:xfrm>
            <a:off x="575188" y="1464815"/>
            <a:ext cx="2227006" cy="2713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0788" y="0"/>
            <a:ext cx="1004119" cy="1004119"/>
          </a:xfrm>
          <a:prstGeom prst="rect">
            <a:avLst/>
          </a:prstGeom>
        </p:spPr>
      </p:pic>
      <p:sp>
        <p:nvSpPr>
          <p:cNvPr id="6" name="TextBox 5"/>
          <p:cNvSpPr txBox="1"/>
          <p:nvPr/>
        </p:nvSpPr>
        <p:spPr>
          <a:xfrm>
            <a:off x="3232227" y="4750526"/>
            <a:ext cx="8318090" cy="1938992"/>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000" b="1" dirty="0" smtClean="0"/>
              <a:t>Que dit-on ici sur le syndicat</a:t>
            </a:r>
          </a:p>
          <a:p>
            <a:pPr marL="342900" indent="-342900">
              <a:buAutoNum type="arabicPeriod"/>
            </a:pPr>
            <a:r>
              <a:rPr lang="fr-FR" sz="2000" b="1" dirty="0" smtClean="0"/>
              <a:t>Que pensez-vous des informations qui sont données ici?</a:t>
            </a:r>
          </a:p>
          <a:p>
            <a:pPr marL="342900" indent="-342900">
              <a:buAutoNum type="arabicPeriod"/>
            </a:pPr>
            <a:endParaRPr lang="fr-FR" sz="2000" b="1" dirty="0" smtClean="0"/>
          </a:p>
          <a:p>
            <a:pPr marL="342900" indent="-342900">
              <a:buAutoNum type="arabicPeriod"/>
            </a:pPr>
            <a:r>
              <a:rPr lang="fr-FR" sz="2000" b="1" dirty="0" smtClean="0"/>
              <a:t>Comment expliquez-vous le désintérêt envers les syndicats?</a:t>
            </a:r>
          </a:p>
          <a:p>
            <a:pPr marL="342900" indent="-342900">
              <a:buAutoNum type="arabicPeriod"/>
            </a:pPr>
            <a:endParaRPr lang="fr-FR" sz="2000" b="1" dirty="0" smtClean="0"/>
          </a:p>
          <a:p>
            <a:pPr marL="342900" indent="-342900">
              <a:buAutoNum type="arabicPeriod"/>
            </a:pPr>
            <a:r>
              <a:rPr lang="fr-FR" sz="2000" b="1" dirty="0" smtClean="0"/>
              <a:t>Les syndicats deviendront-ils inutiles?</a:t>
            </a:r>
          </a:p>
        </p:txBody>
      </p:sp>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194" y="4750526"/>
            <a:ext cx="430033"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194" y="5595149"/>
            <a:ext cx="430033"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7292" y="5595149"/>
            <a:ext cx="430033"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194" y="6259166"/>
            <a:ext cx="430033"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7293" y="6259166"/>
            <a:ext cx="430033"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2392" y="6259166"/>
            <a:ext cx="430033" cy="426332"/>
          </a:xfrm>
          <a:prstGeom prst="rect">
            <a:avLst/>
          </a:prstGeom>
          <a:solidFill>
            <a:schemeClr val="bg1"/>
          </a:solidFill>
          <a:ln>
            <a:solidFill>
              <a:srgbClr val="0070C0"/>
            </a:solidFill>
          </a:ln>
        </p:spPr>
      </p:pic>
      <p:sp>
        <p:nvSpPr>
          <p:cNvPr id="13" name="Rectangle 12"/>
          <p:cNvSpPr/>
          <p:nvPr/>
        </p:nvSpPr>
        <p:spPr>
          <a:xfrm>
            <a:off x="1006453" y="731487"/>
            <a:ext cx="2021707" cy="554319"/>
          </a:xfrm>
          <a:prstGeom prst="rect">
            <a:avLst/>
          </a:prstGeom>
        </p:spPr>
        <p:txBody>
          <a:bodyPr wrap="none">
            <a:spAutoFit/>
          </a:bodyPr>
          <a:lstStyle/>
          <a:p>
            <a:pPr>
              <a:lnSpc>
                <a:spcPct val="115000"/>
              </a:lnSpc>
              <a:spcAft>
                <a:spcPts val="1000"/>
              </a:spcAft>
            </a:pPr>
            <a:r>
              <a:rPr lang="en-US" sz="2800" b="1" dirty="0" err="1">
                <a:solidFill>
                  <a:srgbClr val="FF0000"/>
                </a:solidFill>
                <a:latin typeface="Tahoma" panose="020B0604030504040204" pitchFamily="34" charset="0"/>
                <a:ea typeface="MS Mincho"/>
                <a:cs typeface="Times New Roman" panose="02020603050405020304" pitchFamily="18" charset="0"/>
              </a:rPr>
              <a:t>Activité</a:t>
            </a:r>
            <a:r>
              <a:rPr lang="en-US" sz="2800" b="1" dirty="0">
                <a:solidFill>
                  <a:srgbClr val="FF0000"/>
                </a:solidFill>
                <a:latin typeface="Tahoma" panose="020B0604030504040204" pitchFamily="34" charset="0"/>
                <a:ea typeface="MS Mincho"/>
                <a:cs typeface="Times New Roman" panose="02020603050405020304" pitchFamily="18" charset="0"/>
              </a:rPr>
              <a:t> 5:</a:t>
            </a:r>
            <a:endParaRPr lang="en-GB" sz="3600" dirty="0">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867226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17" y="265471"/>
            <a:ext cx="10515600" cy="903236"/>
          </a:xfrm>
        </p:spPr>
        <p:txBody>
          <a:bodyPr>
            <a:normAutofit fontScale="90000"/>
          </a:bodyPr>
          <a:lstStyle/>
          <a:p>
            <a:r>
              <a:rPr lang="en-US" b="1" dirty="0" err="1">
                <a:solidFill>
                  <a:srgbClr val="FF0000"/>
                </a:solidFill>
              </a:rPr>
              <a:t>Activité</a:t>
            </a:r>
            <a:r>
              <a:rPr lang="en-US" b="1" dirty="0">
                <a:solidFill>
                  <a:srgbClr val="FF0000"/>
                </a:solidFill>
              </a:rPr>
              <a:t> 6</a:t>
            </a:r>
            <a:r>
              <a:rPr lang="en-US" b="1" dirty="0" smtClean="0"/>
              <a:t>:</a:t>
            </a:r>
            <a:r>
              <a:rPr lang="en-GB" dirty="0" smtClean="0"/>
              <a:t> </a:t>
            </a:r>
            <a:r>
              <a:rPr lang="fr-FR" b="1" dirty="0" smtClean="0"/>
              <a:t>Traduisez ces phrases en français</a:t>
            </a:r>
            <a:br>
              <a:rPr lang="fr-FR" b="1" dirty="0" smtClean="0"/>
            </a:br>
            <a:endParaRPr lang="fr-FR" b="1" dirty="0"/>
          </a:p>
        </p:txBody>
      </p:sp>
      <p:sp>
        <p:nvSpPr>
          <p:cNvPr id="3" name="Content Placeholder 2"/>
          <p:cNvSpPr>
            <a:spLocks noGrp="1"/>
          </p:cNvSpPr>
          <p:nvPr>
            <p:ph idx="1"/>
          </p:nvPr>
        </p:nvSpPr>
        <p:spPr>
          <a:xfrm>
            <a:off x="970935" y="1596410"/>
            <a:ext cx="10515600" cy="4789641"/>
          </a:xfrm>
          <a:solidFill>
            <a:schemeClr val="accent6">
              <a:lumMod val="20000"/>
              <a:lumOff val="80000"/>
            </a:schemeClr>
          </a:solidFill>
        </p:spPr>
        <p:txBody>
          <a:bodyPr>
            <a:normAutofit fontScale="85000" lnSpcReduction="20000"/>
          </a:bodyPr>
          <a:lstStyle/>
          <a:p>
            <a:pPr marL="514350" indent="-514350" algn="just">
              <a:buAutoNum type="arabicPeriod"/>
            </a:pPr>
            <a:r>
              <a:rPr lang="fr-FR" b="1" dirty="0" err="1" smtClean="0"/>
              <a:t>Traditionally</a:t>
            </a:r>
            <a:r>
              <a:rPr lang="fr-FR" b="1" dirty="0" smtClean="0"/>
              <a:t>, </a:t>
            </a:r>
            <a:r>
              <a:rPr lang="fr-FR" b="1" dirty="0" err="1" smtClean="0"/>
              <a:t>trade</a:t>
            </a:r>
            <a:r>
              <a:rPr lang="fr-FR" b="1" dirty="0" smtClean="0"/>
              <a:t> unions have been </a:t>
            </a:r>
            <a:r>
              <a:rPr lang="fr-FR" b="1" dirty="0" err="1" smtClean="0"/>
              <a:t>supported</a:t>
            </a:r>
            <a:r>
              <a:rPr lang="fr-FR" b="1" dirty="0" smtClean="0"/>
              <a:t> by the </a:t>
            </a:r>
            <a:r>
              <a:rPr lang="fr-FR" b="1" dirty="0" err="1" smtClean="0"/>
              <a:t>political</a:t>
            </a:r>
            <a:r>
              <a:rPr lang="fr-FR" b="1" dirty="0" smtClean="0"/>
              <a:t> parties of the </a:t>
            </a:r>
            <a:r>
              <a:rPr lang="fr-FR" b="1" dirty="0" err="1" smtClean="0"/>
              <a:t>left</a:t>
            </a:r>
            <a:r>
              <a:rPr lang="fr-FR" b="1" dirty="0" smtClean="0"/>
              <a:t>. </a:t>
            </a:r>
          </a:p>
          <a:p>
            <a:pPr marL="514350" indent="-514350" algn="just">
              <a:buAutoNum type="arabicPeriod"/>
            </a:pPr>
            <a:endParaRPr lang="fr-FR" b="1" dirty="0" smtClean="0"/>
          </a:p>
          <a:p>
            <a:pPr marL="514350" indent="-514350" algn="just">
              <a:buAutoNum type="arabicPeriod"/>
            </a:pPr>
            <a:r>
              <a:rPr lang="fr-FR" b="1" dirty="0" err="1"/>
              <a:t>A</a:t>
            </a:r>
            <a:r>
              <a:rPr lang="fr-FR" b="1" dirty="0" err="1" smtClean="0"/>
              <a:t>lthough</a:t>
            </a:r>
            <a:r>
              <a:rPr lang="fr-FR" b="1" dirty="0" smtClean="0"/>
              <a:t> </a:t>
            </a:r>
            <a:r>
              <a:rPr lang="fr-FR" b="1" dirty="0" err="1" smtClean="0"/>
              <a:t>Francois</a:t>
            </a:r>
            <a:r>
              <a:rPr lang="fr-FR" b="1" dirty="0" smtClean="0"/>
              <a:t> Hollande </a:t>
            </a:r>
            <a:r>
              <a:rPr lang="fr-FR" b="1" dirty="0" err="1" smtClean="0"/>
              <a:t>is</a:t>
            </a:r>
            <a:r>
              <a:rPr lang="fr-FR" b="1" dirty="0" smtClean="0"/>
              <a:t> a </a:t>
            </a:r>
            <a:r>
              <a:rPr lang="fr-FR" b="1" dirty="0" err="1" smtClean="0"/>
              <a:t>socialist</a:t>
            </a:r>
            <a:r>
              <a:rPr lang="fr-FR" b="1" dirty="0" smtClean="0"/>
              <a:t> </a:t>
            </a:r>
            <a:r>
              <a:rPr lang="fr-FR" b="1" dirty="0" err="1" smtClean="0"/>
              <a:t>president</a:t>
            </a:r>
            <a:r>
              <a:rPr lang="fr-FR" b="1" dirty="0" smtClean="0"/>
              <a:t>, </a:t>
            </a:r>
            <a:r>
              <a:rPr lang="fr-FR" b="1" dirty="0" err="1" smtClean="0"/>
              <a:t>it</a:t>
            </a:r>
            <a:r>
              <a:rPr lang="fr-FR" b="1" dirty="0" smtClean="0"/>
              <a:t> </a:t>
            </a:r>
            <a:r>
              <a:rPr lang="fr-FR" b="1" dirty="0" err="1" smtClean="0"/>
              <a:t>was</a:t>
            </a:r>
            <a:r>
              <a:rPr lang="fr-FR" b="1" dirty="0" smtClean="0"/>
              <a:t> </a:t>
            </a:r>
            <a:r>
              <a:rPr lang="fr-FR" b="1" dirty="0" err="1" smtClean="0"/>
              <a:t>during</a:t>
            </a:r>
            <a:r>
              <a:rPr lang="fr-FR" b="1" dirty="0" smtClean="0"/>
              <a:t> </a:t>
            </a:r>
            <a:r>
              <a:rPr lang="fr-FR" b="1" dirty="0" err="1" smtClean="0"/>
              <a:t>his</a:t>
            </a:r>
            <a:r>
              <a:rPr lang="fr-FR" b="1" dirty="0" smtClean="0"/>
              <a:t> </a:t>
            </a:r>
            <a:r>
              <a:rPr lang="fr-FR" b="1" dirty="0" err="1" smtClean="0"/>
              <a:t>presidency</a:t>
            </a:r>
            <a:r>
              <a:rPr lang="fr-FR" b="1" dirty="0" smtClean="0"/>
              <a:t> </a:t>
            </a:r>
            <a:r>
              <a:rPr lang="fr-FR" b="1" dirty="0" err="1" smtClean="0"/>
              <a:t>that</a:t>
            </a:r>
            <a:r>
              <a:rPr lang="fr-FR" b="1" dirty="0" smtClean="0"/>
              <a:t> the </a:t>
            </a:r>
            <a:r>
              <a:rPr lang="fr-FR" b="1" dirty="0" err="1" smtClean="0"/>
              <a:t>age</a:t>
            </a:r>
            <a:r>
              <a:rPr lang="fr-FR" b="1" dirty="0" smtClean="0"/>
              <a:t> of retirement </a:t>
            </a:r>
            <a:r>
              <a:rPr lang="fr-FR" b="1" dirty="0" err="1" smtClean="0"/>
              <a:t>changed</a:t>
            </a:r>
            <a:r>
              <a:rPr lang="fr-FR" b="1" dirty="0" smtClean="0"/>
              <a:t> </a:t>
            </a:r>
            <a:r>
              <a:rPr lang="fr-FR" b="1" dirty="0" err="1" smtClean="0"/>
              <a:t>from</a:t>
            </a:r>
            <a:r>
              <a:rPr lang="fr-FR" b="1" dirty="0" smtClean="0"/>
              <a:t> 60 to 62 </a:t>
            </a:r>
            <a:r>
              <a:rPr lang="fr-FR" b="1" dirty="0" err="1" smtClean="0"/>
              <a:t>years</a:t>
            </a:r>
            <a:r>
              <a:rPr lang="fr-FR" b="1" dirty="0" smtClean="0"/>
              <a:t>. </a:t>
            </a:r>
          </a:p>
          <a:p>
            <a:pPr marL="514350" indent="-514350" algn="just">
              <a:buAutoNum type="arabicPeriod"/>
            </a:pPr>
            <a:endParaRPr lang="fr-FR" b="1" dirty="0" smtClean="0"/>
          </a:p>
          <a:p>
            <a:pPr marL="514350" indent="-514350" algn="just">
              <a:buAutoNum type="arabicPeriod"/>
            </a:pPr>
            <a:r>
              <a:rPr lang="fr-FR" b="1" dirty="0" err="1" smtClean="0"/>
              <a:t>Everyone</a:t>
            </a:r>
            <a:r>
              <a:rPr lang="fr-FR" b="1" dirty="0" smtClean="0"/>
              <a:t> </a:t>
            </a:r>
            <a:r>
              <a:rPr lang="fr-FR" b="1" dirty="0" err="1" smtClean="0"/>
              <a:t>expected</a:t>
            </a:r>
            <a:r>
              <a:rPr lang="fr-FR" b="1" dirty="0" smtClean="0"/>
              <a:t> a </a:t>
            </a:r>
            <a:r>
              <a:rPr lang="fr-FR" b="1" dirty="0" err="1" smtClean="0"/>
              <a:t>strong</a:t>
            </a:r>
            <a:r>
              <a:rPr lang="fr-FR" b="1" dirty="0" smtClean="0"/>
              <a:t> </a:t>
            </a:r>
            <a:r>
              <a:rPr lang="fr-FR" b="1" dirty="0" err="1" smtClean="0"/>
              <a:t>reaction</a:t>
            </a:r>
            <a:r>
              <a:rPr lang="fr-FR" b="1" dirty="0" smtClean="0"/>
              <a:t> </a:t>
            </a:r>
            <a:r>
              <a:rPr lang="fr-FR" b="1" dirty="0" err="1" smtClean="0"/>
              <a:t>from</a:t>
            </a:r>
            <a:r>
              <a:rPr lang="fr-FR" b="1" dirty="0" smtClean="0"/>
              <a:t> </a:t>
            </a:r>
            <a:r>
              <a:rPr lang="fr-FR" b="1" dirty="0" err="1" smtClean="0"/>
              <a:t>workers</a:t>
            </a:r>
            <a:r>
              <a:rPr lang="fr-FR" b="1" dirty="0" smtClean="0"/>
              <a:t> to force the </a:t>
            </a:r>
            <a:r>
              <a:rPr lang="fr-FR" b="1" dirty="0" err="1" smtClean="0"/>
              <a:t>government</a:t>
            </a:r>
            <a:r>
              <a:rPr lang="fr-FR" b="1" dirty="0" smtClean="0"/>
              <a:t> to change </a:t>
            </a:r>
            <a:r>
              <a:rPr lang="fr-FR" b="1" dirty="0" err="1" smtClean="0"/>
              <a:t>its</a:t>
            </a:r>
            <a:r>
              <a:rPr lang="fr-FR" b="1" dirty="0" smtClean="0"/>
              <a:t> </a:t>
            </a:r>
            <a:r>
              <a:rPr lang="fr-FR" b="1" dirty="0" err="1" smtClean="0"/>
              <a:t>mind</a:t>
            </a:r>
            <a:r>
              <a:rPr lang="fr-FR" b="1" dirty="0" smtClean="0"/>
              <a:t>. </a:t>
            </a:r>
          </a:p>
          <a:p>
            <a:pPr marL="514350" indent="-514350" algn="just">
              <a:buAutoNum type="arabicPeriod"/>
            </a:pPr>
            <a:endParaRPr lang="fr-FR" b="1" dirty="0" smtClean="0"/>
          </a:p>
          <a:p>
            <a:pPr marL="514350" indent="-514350" algn="just">
              <a:buAutoNum type="arabicPeriod"/>
            </a:pPr>
            <a:r>
              <a:rPr lang="fr-FR" b="1" dirty="0" err="1" smtClean="0"/>
              <a:t>Because</a:t>
            </a:r>
            <a:r>
              <a:rPr lang="fr-FR" b="1" dirty="0" smtClean="0"/>
              <a:t> of the </a:t>
            </a:r>
            <a:r>
              <a:rPr lang="fr-FR" b="1" dirty="0" err="1" smtClean="0"/>
              <a:t>economic</a:t>
            </a:r>
            <a:r>
              <a:rPr lang="fr-FR" b="1" dirty="0" smtClean="0"/>
              <a:t> </a:t>
            </a:r>
            <a:r>
              <a:rPr lang="fr-FR" b="1" dirty="0" err="1" smtClean="0"/>
              <a:t>crisis</a:t>
            </a:r>
            <a:r>
              <a:rPr lang="fr-FR" b="1" dirty="0" smtClean="0"/>
              <a:t>, few of </a:t>
            </a:r>
            <a:r>
              <a:rPr lang="fr-FR" b="1" dirty="0" err="1" smtClean="0"/>
              <a:t>them</a:t>
            </a:r>
            <a:r>
              <a:rPr lang="fr-FR" b="1" dirty="0" smtClean="0"/>
              <a:t> </a:t>
            </a:r>
            <a:r>
              <a:rPr lang="fr-FR" b="1" dirty="0" err="1" smtClean="0"/>
              <a:t>could</a:t>
            </a:r>
            <a:r>
              <a:rPr lang="fr-FR" b="1" dirty="0" smtClean="0"/>
              <a:t> </a:t>
            </a:r>
            <a:r>
              <a:rPr lang="fr-FR" b="1" dirty="0" err="1" smtClean="0"/>
              <a:t>afford</a:t>
            </a:r>
            <a:r>
              <a:rPr lang="fr-FR" b="1" dirty="0" smtClean="0"/>
              <a:t> to </a:t>
            </a:r>
            <a:r>
              <a:rPr lang="fr-FR" b="1" dirty="0" err="1" smtClean="0"/>
              <a:t>lose</a:t>
            </a:r>
            <a:r>
              <a:rPr lang="fr-FR" b="1" dirty="0" smtClean="0"/>
              <a:t> a </a:t>
            </a:r>
            <a:r>
              <a:rPr lang="fr-FR" b="1" dirty="0" err="1" smtClean="0"/>
              <a:t>day’s</a:t>
            </a:r>
            <a:r>
              <a:rPr lang="fr-FR" b="1" dirty="0" smtClean="0"/>
              <a:t> </a:t>
            </a:r>
            <a:r>
              <a:rPr lang="fr-FR" b="1" dirty="0" err="1" smtClean="0"/>
              <a:t>salary</a:t>
            </a:r>
            <a:r>
              <a:rPr lang="fr-FR" b="1" dirty="0" smtClean="0"/>
              <a:t>. </a:t>
            </a:r>
            <a:r>
              <a:rPr lang="fr-FR" b="1" dirty="0" err="1" smtClean="0"/>
              <a:t>Since</a:t>
            </a:r>
            <a:r>
              <a:rPr lang="fr-FR" b="1" dirty="0" smtClean="0"/>
              <a:t> </a:t>
            </a:r>
            <a:r>
              <a:rPr lang="fr-FR" b="1" dirty="0" err="1" smtClean="0"/>
              <a:t>then</a:t>
            </a:r>
            <a:r>
              <a:rPr lang="fr-FR" b="1" dirty="0" smtClean="0"/>
              <a:t>, the power of the </a:t>
            </a:r>
            <a:r>
              <a:rPr lang="fr-FR" b="1" dirty="0" err="1" smtClean="0"/>
              <a:t>trade</a:t>
            </a:r>
            <a:r>
              <a:rPr lang="fr-FR" b="1" dirty="0" smtClean="0"/>
              <a:t> unions </a:t>
            </a:r>
            <a:r>
              <a:rPr lang="fr-FR" b="1" dirty="0" err="1" smtClean="0"/>
              <a:t>seem</a:t>
            </a:r>
            <a:r>
              <a:rPr lang="fr-FR" b="1" dirty="0" smtClean="0"/>
              <a:t> to have </a:t>
            </a:r>
            <a:r>
              <a:rPr lang="fr-FR" b="1" dirty="0" err="1" smtClean="0"/>
              <a:t>diminished</a:t>
            </a:r>
            <a:r>
              <a:rPr lang="fr-FR" b="1" dirty="0" smtClean="0"/>
              <a:t>. </a:t>
            </a:r>
          </a:p>
          <a:p>
            <a:pPr marL="514350" indent="-514350" algn="just">
              <a:buAutoNum type="arabicPeriod"/>
            </a:pPr>
            <a:endParaRPr lang="fr-FR" b="1" dirty="0" smtClean="0"/>
          </a:p>
          <a:p>
            <a:pPr marL="514350" indent="-514350" algn="just">
              <a:buAutoNum type="arabicPeriod"/>
            </a:pPr>
            <a:r>
              <a:rPr lang="fr-FR" b="1" dirty="0" smtClean="0"/>
              <a:t>As </a:t>
            </a:r>
            <a:r>
              <a:rPr lang="fr-FR" b="1" dirty="0" err="1" smtClean="0"/>
              <a:t>many</a:t>
            </a:r>
            <a:r>
              <a:rPr lang="fr-FR" b="1" dirty="0" smtClean="0"/>
              <a:t> </a:t>
            </a:r>
            <a:r>
              <a:rPr lang="fr-FR" b="1" dirty="0" err="1"/>
              <a:t>E</a:t>
            </a:r>
            <a:r>
              <a:rPr lang="fr-FR" b="1" dirty="0" err="1" smtClean="0"/>
              <a:t>uropean</a:t>
            </a:r>
            <a:r>
              <a:rPr lang="fr-FR" b="1" dirty="0" smtClean="0"/>
              <a:t> </a:t>
            </a:r>
            <a:r>
              <a:rPr lang="fr-FR" b="1" dirty="0" err="1" smtClean="0"/>
              <a:t>laws</a:t>
            </a:r>
            <a:r>
              <a:rPr lang="fr-FR" b="1" dirty="0" smtClean="0"/>
              <a:t> </a:t>
            </a:r>
            <a:r>
              <a:rPr lang="fr-FR" b="1" dirty="0" err="1" smtClean="0"/>
              <a:t>guarantee</a:t>
            </a:r>
            <a:r>
              <a:rPr lang="fr-FR" b="1" dirty="0" smtClean="0"/>
              <a:t> </a:t>
            </a:r>
            <a:r>
              <a:rPr lang="fr-FR" b="1" dirty="0" err="1" smtClean="0"/>
              <a:t>their</a:t>
            </a:r>
            <a:r>
              <a:rPr lang="fr-FR" b="1" dirty="0" smtClean="0"/>
              <a:t> </a:t>
            </a:r>
            <a:r>
              <a:rPr lang="fr-FR" b="1" dirty="0" err="1" smtClean="0"/>
              <a:t>rights</a:t>
            </a:r>
            <a:r>
              <a:rPr lang="fr-FR" b="1" dirty="0" smtClean="0"/>
              <a:t>, </a:t>
            </a:r>
            <a:r>
              <a:rPr lang="fr-FR" b="1" dirty="0" err="1" smtClean="0"/>
              <a:t>workers</a:t>
            </a:r>
            <a:r>
              <a:rPr lang="fr-FR" b="1" dirty="0" smtClean="0"/>
              <a:t> </a:t>
            </a:r>
            <a:r>
              <a:rPr lang="fr-FR" b="1" dirty="0" err="1" smtClean="0"/>
              <a:t>feel</a:t>
            </a:r>
            <a:r>
              <a:rPr lang="fr-FR" b="1" dirty="0" smtClean="0"/>
              <a:t> </a:t>
            </a:r>
            <a:r>
              <a:rPr lang="fr-FR" b="1" dirty="0" err="1" smtClean="0"/>
              <a:t>better</a:t>
            </a:r>
            <a:r>
              <a:rPr lang="fr-FR" b="1" dirty="0" smtClean="0"/>
              <a:t> </a:t>
            </a:r>
            <a:r>
              <a:rPr lang="fr-FR" b="1" dirty="0" err="1" smtClean="0"/>
              <a:t>protected</a:t>
            </a:r>
            <a:r>
              <a:rPr lang="fr-FR" b="1" dirty="0" smtClean="0"/>
              <a:t> </a:t>
            </a:r>
            <a:r>
              <a:rPr lang="fr-FR" b="1" dirty="0" err="1" smtClean="0"/>
              <a:t>than</a:t>
            </a:r>
            <a:r>
              <a:rPr lang="fr-FR" b="1" dirty="0" smtClean="0"/>
              <a:t> in the </a:t>
            </a:r>
            <a:r>
              <a:rPr lang="fr-FR" b="1" dirty="0" err="1" smtClean="0"/>
              <a:t>past</a:t>
            </a:r>
            <a:r>
              <a:rPr lang="fr-FR" b="1" dirty="0" smtClean="0"/>
              <a:t>. </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990" y="0"/>
            <a:ext cx="1496654" cy="748327"/>
          </a:xfrm>
          <a:prstGeom prst="rect">
            <a:avLst/>
          </a:prstGeom>
        </p:spPr>
      </p:pic>
    </p:spTree>
    <p:extLst>
      <p:ext uri="{BB962C8B-B14F-4D97-AF65-F5344CB8AC3E}">
        <p14:creationId xmlns:p14="http://schemas.microsoft.com/office/powerpoint/2010/main" val="775564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17" y="265471"/>
            <a:ext cx="10515600" cy="903236"/>
          </a:xfrm>
        </p:spPr>
        <p:txBody>
          <a:bodyPr>
            <a:normAutofit fontScale="90000"/>
          </a:bodyPr>
          <a:lstStyle/>
          <a:p>
            <a:r>
              <a:rPr lang="en-US" b="1" dirty="0" err="1">
                <a:solidFill>
                  <a:srgbClr val="FF0000"/>
                </a:solidFill>
              </a:rPr>
              <a:t>Activité</a:t>
            </a:r>
            <a:r>
              <a:rPr lang="en-US" b="1" dirty="0">
                <a:solidFill>
                  <a:srgbClr val="FF0000"/>
                </a:solidFill>
              </a:rPr>
              <a:t> 6</a:t>
            </a:r>
            <a:r>
              <a:rPr lang="en-US" b="1" dirty="0" smtClean="0"/>
              <a:t>:</a:t>
            </a:r>
            <a:r>
              <a:rPr lang="en-GB" dirty="0" smtClean="0"/>
              <a:t> </a:t>
            </a:r>
            <a:r>
              <a:rPr lang="fr-FR" b="1" dirty="0" smtClean="0"/>
              <a:t>Traduisez ces phrases en français</a:t>
            </a:r>
            <a:br>
              <a:rPr lang="fr-FR" b="1" dirty="0" smtClean="0"/>
            </a:br>
            <a:endParaRPr lang="fr-FR" b="1" dirty="0"/>
          </a:p>
        </p:txBody>
      </p:sp>
      <p:sp>
        <p:nvSpPr>
          <p:cNvPr id="3" name="Content Placeholder 2"/>
          <p:cNvSpPr>
            <a:spLocks noGrp="1"/>
          </p:cNvSpPr>
          <p:nvPr>
            <p:ph idx="1"/>
          </p:nvPr>
        </p:nvSpPr>
        <p:spPr>
          <a:xfrm>
            <a:off x="883012" y="1168707"/>
            <a:ext cx="10515600" cy="4789641"/>
          </a:xfrm>
          <a:solidFill>
            <a:schemeClr val="accent6">
              <a:lumMod val="20000"/>
              <a:lumOff val="80000"/>
            </a:schemeClr>
          </a:solidFill>
        </p:spPr>
        <p:txBody>
          <a:bodyPr>
            <a:normAutofit fontScale="77500" lnSpcReduction="20000"/>
          </a:bodyPr>
          <a:lstStyle/>
          <a:p>
            <a:pPr marL="514350" indent="-514350" algn="just">
              <a:buAutoNum type="arabicPeriod"/>
            </a:pPr>
            <a:r>
              <a:rPr lang="fr-FR" b="1" dirty="0" smtClean="0"/>
              <a:t>Traditionnellement les syndicats ont eu le soutien des partis politiques de gauche.</a:t>
            </a:r>
          </a:p>
          <a:p>
            <a:pPr marL="514350" indent="-514350" algn="just">
              <a:buAutoNum type="arabicPeriod"/>
            </a:pPr>
            <a:endParaRPr lang="fr-FR" b="1" dirty="0" smtClean="0"/>
          </a:p>
          <a:p>
            <a:pPr marL="514350" indent="-514350" algn="just">
              <a:buAutoNum type="arabicPeriod"/>
            </a:pPr>
            <a:r>
              <a:rPr lang="fr-FR" b="1" dirty="0" smtClean="0"/>
              <a:t>Bien que François Hollande soit un président socialiste, c’était pendant sa présidence que l’âge de la retraite a changé de 60 à 62 ans.</a:t>
            </a:r>
          </a:p>
          <a:p>
            <a:pPr marL="514350" indent="-514350" algn="just">
              <a:buAutoNum type="arabicPeriod"/>
            </a:pPr>
            <a:endParaRPr lang="fr-FR" b="1" dirty="0" smtClean="0"/>
          </a:p>
          <a:p>
            <a:pPr marL="514350" indent="-514350" algn="just">
              <a:buAutoNum type="arabicPeriod"/>
            </a:pPr>
            <a:r>
              <a:rPr lang="fr-FR" b="1" dirty="0" smtClean="0"/>
              <a:t>Tout le monde s’attendait à une forte réaction de la part des ouvriers pour forcer le gouvernement à changer d’avis.</a:t>
            </a:r>
          </a:p>
          <a:p>
            <a:pPr marL="514350" indent="-514350" algn="just">
              <a:buAutoNum type="arabicPeriod"/>
            </a:pPr>
            <a:endParaRPr lang="fr-FR" b="1" dirty="0" smtClean="0"/>
          </a:p>
          <a:p>
            <a:pPr marL="514350" indent="-514350" algn="just">
              <a:buAutoNum type="arabicPeriod"/>
            </a:pPr>
            <a:r>
              <a:rPr lang="fr-FR" b="1" dirty="0" smtClean="0"/>
              <a:t>A cause de la crise économique, certains </a:t>
            </a:r>
            <a:r>
              <a:rPr lang="fr-FR" b="1" smtClean="0"/>
              <a:t>ne pouvaient </a:t>
            </a:r>
            <a:r>
              <a:rPr lang="fr-FR" b="1" dirty="0" smtClean="0"/>
              <a:t>pas se permettre de perdre un jour de salaire. Depuis (lors) le pouvoir des syndicats semble avoir diminué. </a:t>
            </a:r>
          </a:p>
          <a:p>
            <a:pPr marL="0" indent="0" algn="just">
              <a:buNone/>
            </a:pPr>
            <a:endParaRPr lang="fr-FR" b="1" dirty="0" smtClean="0"/>
          </a:p>
          <a:p>
            <a:pPr marL="514350" indent="-514350" algn="just">
              <a:buAutoNum type="arabicPeriod" startAt="5"/>
            </a:pPr>
            <a:r>
              <a:rPr lang="fr-FR" b="1" dirty="0" smtClean="0"/>
              <a:t>Comme beaucoup de lois européennes garantissent leurs droits, les ouvriers se sentent mieux protégés que dans le passé.</a:t>
            </a:r>
          </a:p>
          <a:p>
            <a:pPr marL="0" indent="0" algn="just">
              <a:buNone/>
            </a:pPr>
            <a:r>
              <a:rPr lang="fr-FR" b="1" dirty="0" smtClean="0"/>
              <a:t> </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990" y="0"/>
            <a:ext cx="1496654" cy="748327"/>
          </a:xfrm>
          <a:prstGeom prst="rect">
            <a:avLst/>
          </a:prstGeom>
        </p:spPr>
      </p:pic>
    </p:spTree>
    <p:extLst>
      <p:ext uri="{BB962C8B-B14F-4D97-AF65-F5344CB8AC3E}">
        <p14:creationId xmlns:p14="http://schemas.microsoft.com/office/powerpoint/2010/main" val="370788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0948"/>
          </a:xfrm>
        </p:spPr>
        <p:txBody>
          <a:bodyPr/>
          <a:lstStyle/>
          <a:p>
            <a:r>
              <a:rPr lang="fr-FR" b="1" dirty="0" smtClean="0"/>
              <a:t>Pour commencer:</a:t>
            </a:r>
            <a:endParaRPr lang="fr-FR" b="1" dirty="0"/>
          </a:p>
        </p:txBody>
      </p:sp>
      <p:sp>
        <p:nvSpPr>
          <p:cNvPr id="3" name="Content Placeholder 2"/>
          <p:cNvSpPr>
            <a:spLocks noGrp="1"/>
          </p:cNvSpPr>
          <p:nvPr>
            <p:ph idx="1"/>
          </p:nvPr>
        </p:nvSpPr>
        <p:spPr>
          <a:xfrm>
            <a:off x="2071255" y="1484459"/>
            <a:ext cx="3442855" cy="4074388"/>
          </a:xfrm>
          <a:solidFill>
            <a:schemeClr val="accent6">
              <a:lumMod val="20000"/>
              <a:lumOff val="80000"/>
            </a:schemeClr>
          </a:solidFill>
        </p:spPr>
        <p:txBody>
          <a:bodyPr>
            <a:normAutofit fontScale="92500" lnSpcReduction="20000"/>
          </a:bodyPr>
          <a:lstStyle/>
          <a:p>
            <a:pPr marL="514350" indent="-514350">
              <a:buAutoNum type="arabicPeriod"/>
            </a:pPr>
            <a:r>
              <a:rPr lang="fr-FR" b="1" dirty="0" smtClean="0"/>
              <a:t>Manifester</a:t>
            </a:r>
          </a:p>
          <a:p>
            <a:pPr marL="514350" indent="-514350">
              <a:buAutoNum type="arabicPeriod"/>
            </a:pPr>
            <a:r>
              <a:rPr lang="fr-FR" b="1" dirty="0" smtClean="0"/>
              <a:t>La grève</a:t>
            </a:r>
          </a:p>
          <a:p>
            <a:pPr marL="514350" indent="-514350">
              <a:buAutoNum type="arabicPeriod"/>
            </a:pPr>
            <a:r>
              <a:rPr lang="fr-FR" b="1" dirty="0" smtClean="0"/>
              <a:t>Le boulot</a:t>
            </a:r>
          </a:p>
          <a:p>
            <a:pPr marL="514350" indent="-514350">
              <a:buAutoNum type="arabicPeriod"/>
            </a:pPr>
            <a:r>
              <a:rPr lang="fr-FR" b="1" dirty="0" smtClean="0"/>
              <a:t>Un dirigeant</a:t>
            </a:r>
          </a:p>
          <a:p>
            <a:pPr marL="514350" indent="-514350">
              <a:buAutoNum type="arabicPeriod"/>
            </a:pPr>
            <a:r>
              <a:rPr lang="fr-FR" b="1" dirty="0" smtClean="0"/>
              <a:t>L’usine</a:t>
            </a:r>
          </a:p>
          <a:p>
            <a:pPr marL="514350" indent="-514350">
              <a:buAutoNum type="arabicPeriod"/>
            </a:pPr>
            <a:r>
              <a:rPr lang="fr-FR" b="1" dirty="0" smtClean="0"/>
              <a:t>Embaucher</a:t>
            </a:r>
          </a:p>
          <a:p>
            <a:pPr marL="514350" indent="-514350">
              <a:buAutoNum type="arabicPeriod"/>
            </a:pPr>
            <a:r>
              <a:rPr lang="fr-FR" b="1" dirty="0" smtClean="0"/>
              <a:t>Adhérer</a:t>
            </a:r>
          </a:p>
          <a:p>
            <a:pPr marL="514350" indent="-514350">
              <a:buAutoNum type="arabicPeriod"/>
            </a:pPr>
            <a:r>
              <a:rPr lang="fr-FR" b="1" dirty="0" smtClean="0"/>
              <a:t>Le soutien</a:t>
            </a:r>
          </a:p>
          <a:p>
            <a:pPr marL="514350" indent="-514350">
              <a:buAutoNum type="arabicPeriod"/>
            </a:pPr>
            <a:r>
              <a:rPr lang="fr-FR" b="1" dirty="0" smtClean="0"/>
              <a:t>Participer à</a:t>
            </a:r>
          </a:p>
          <a:p>
            <a:pPr marL="514350" indent="-514350">
              <a:buAutoNum type="arabicPeriod"/>
            </a:pPr>
            <a:r>
              <a:rPr lang="fr-FR" b="1" dirty="0" smtClean="0"/>
              <a:t>Le porte-parole</a:t>
            </a:r>
            <a:endParaRPr lang="fr-FR" b="1" dirty="0"/>
          </a:p>
        </p:txBody>
      </p:sp>
      <p:sp>
        <p:nvSpPr>
          <p:cNvPr id="4" name="TextBox 3"/>
          <p:cNvSpPr txBox="1"/>
          <p:nvPr/>
        </p:nvSpPr>
        <p:spPr>
          <a:xfrm>
            <a:off x="7107382" y="1484459"/>
            <a:ext cx="3228110" cy="4093428"/>
          </a:xfrm>
          <a:prstGeom prst="rect">
            <a:avLst/>
          </a:prstGeom>
          <a:solidFill>
            <a:schemeClr val="accent1">
              <a:lumMod val="20000"/>
              <a:lumOff val="80000"/>
            </a:schemeClr>
          </a:solidFill>
        </p:spPr>
        <p:txBody>
          <a:bodyPr wrap="square" rtlCol="0">
            <a:spAutoFit/>
          </a:bodyPr>
          <a:lstStyle/>
          <a:p>
            <a:pPr marL="342900" indent="-342900">
              <a:buAutoNum type="alphaLcPeriod"/>
            </a:pPr>
            <a:r>
              <a:rPr lang="fr-FR" sz="2600" b="1" dirty="0" smtClean="0"/>
              <a:t>Le travail</a:t>
            </a:r>
          </a:p>
          <a:p>
            <a:pPr marL="342900" indent="-342900">
              <a:buAutoNum type="alphaLcPeriod"/>
            </a:pPr>
            <a:r>
              <a:rPr lang="fr-FR" sz="2600" b="1" dirty="0" smtClean="0"/>
              <a:t>La cessation</a:t>
            </a:r>
          </a:p>
          <a:p>
            <a:pPr marL="342900" indent="-342900">
              <a:buAutoNum type="alphaLcPeriod"/>
            </a:pPr>
            <a:r>
              <a:rPr lang="fr-FR" sz="2600" b="1" dirty="0" smtClean="0"/>
              <a:t>Employer</a:t>
            </a:r>
          </a:p>
          <a:p>
            <a:pPr marL="342900" indent="-342900">
              <a:buAutoNum type="alphaLcPeriod"/>
            </a:pPr>
            <a:r>
              <a:rPr lang="fr-FR" sz="2600" b="1" dirty="0" smtClean="0"/>
              <a:t>L’assistance</a:t>
            </a:r>
          </a:p>
          <a:p>
            <a:pPr marL="342900" indent="-342900">
              <a:buAutoNum type="alphaLcPeriod"/>
            </a:pPr>
            <a:r>
              <a:rPr lang="fr-FR" sz="2600" b="1" dirty="0" smtClean="0"/>
              <a:t>Le délégué</a:t>
            </a:r>
          </a:p>
          <a:p>
            <a:pPr marL="342900" indent="-342900">
              <a:buAutoNum type="alphaLcPeriod"/>
            </a:pPr>
            <a:r>
              <a:rPr lang="fr-FR" sz="2600" b="1" dirty="0" smtClean="0"/>
              <a:t>Le patron</a:t>
            </a:r>
          </a:p>
          <a:p>
            <a:pPr marL="342900" indent="-342900">
              <a:buAutoNum type="alphaLcPeriod"/>
            </a:pPr>
            <a:r>
              <a:rPr lang="fr-FR" sz="2600" b="1" dirty="0" smtClean="0"/>
              <a:t>Devenir membre</a:t>
            </a:r>
          </a:p>
          <a:p>
            <a:pPr marL="342900" indent="-342900">
              <a:buAutoNum type="alphaLcPeriod"/>
            </a:pPr>
            <a:r>
              <a:rPr lang="fr-FR" sz="2600" b="1" dirty="0" smtClean="0"/>
              <a:t>Défiler</a:t>
            </a:r>
          </a:p>
          <a:p>
            <a:pPr marL="342900" indent="-342900">
              <a:buAutoNum type="alphaLcPeriod"/>
            </a:pPr>
            <a:r>
              <a:rPr lang="fr-FR" sz="2600" b="1" dirty="0" smtClean="0"/>
              <a:t>Assister à</a:t>
            </a:r>
          </a:p>
          <a:p>
            <a:pPr marL="342900" indent="-342900">
              <a:buAutoNum type="alphaLcPeriod"/>
            </a:pPr>
            <a:r>
              <a:rPr lang="fr-FR" sz="2600" b="1" dirty="0" smtClean="0"/>
              <a:t>L’industrie</a:t>
            </a:r>
          </a:p>
        </p:txBody>
      </p:sp>
      <p:sp>
        <p:nvSpPr>
          <p:cNvPr id="5" name="TextBox 4"/>
          <p:cNvSpPr txBox="1"/>
          <p:nvPr/>
        </p:nvSpPr>
        <p:spPr>
          <a:xfrm>
            <a:off x="838200" y="713511"/>
            <a:ext cx="5659883" cy="584775"/>
          </a:xfrm>
          <a:prstGeom prst="rect">
            <a:avLst/>
          </a:prstGeom>
          <a:noFill/>
        </p:spPr>
        <p:txBody>
          <a:bodyPr wrap="none" rtlCol="0">
            <a:spAutoFit/>
          </a:bodyPr>
          <a:lstStyle/>
          <a:p>
            <a:r>
              <a:rPr lang="fr-FR" sz="3200" b="1" dirty="0" smtClean="0"/>
              <a:t>Reliez les mots à leur équivalent</a:t>
            </a:r>
            <a:endParaRPr lang="fr-FR"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200" y="196417"/>
            <a:ext cx="838200" cy="8382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72739510"/>
              </p:ext>
            </p:extLst>
          </p:nvPr>
        </p:nvGraphicFramePr>
        <p:xfrm>
          <a:off x="2761670" y="5823349"/>
          <a:ext cx="6668660" cy="767080"/>
        </p:xfrm>
        <a:graphic>
          <a:graphicData uri="http://schemas.openxmlformats.org/drawingml/2006/table">
            <a:tbl>
              <a:tblPr firstRow="1" bandRow="1">
                <a:tableStyleId>{5C22544A-7EE6-4342-B048-85BDC9FD1C3A}</a:tableStyleId>
              </a:tblPr>
              <a:tblGrid>
                <a:gridCol w="666866">
                  <a:extLst>
                    <a:ext uri="{9D8B030D-6E8A-4147-A177-3AD203B41FA5}">
                      <a16:colId xmlns:a16="http://schemas.microsoft.com/office/drawing/2014/main" val="20000"/>
                    </a:ext>
                  </a:extLst>
                </a:gridCol>
                <a:gridCol w="666866">
                  <a:extLst>
                    <a:ext uri="{9D8B030D-6E8A-4147-A177-3AD203B41FA5}">
                      <a16:colId xmlns:a16="http://schemas.microsoft.com/office/drawing/2014/main" val="20001"/>
                    </a:ext>
                  </a:extLst>
                </a:gridCol>
                <a:gridCol w="666866">
                  <a:extLst>
                    <a:ext uri="{9D8B030D-6E8A-4147-A177-3AD203B41FA5}">
                      <a16:colId xmlns:a16="http://schemas.microsoft.com/office/drawing/2014/main" val="20002"/>
                    </a:ext>
                  </a:extLst>
                </a:gridCol>
                <a:gridCol w="666866">
                  <a:extLst>
                    <a:ext uri="{9D8B030D-6E8A-4147-A177-3AD203B41FA5}">
                      <a16:colId xmlns:a16="http://schemas.microsoft.com/office/drawing/2014/main" val="20003"/>
                    </a:ext>
                  </a:extLst>
                </a:gridCol>
                <a:gridCol w="666866">
                  <a:extLst>
                    <a:ext uri="{9D8B030D-6E8A-4147-A177-3AD203B41FA5}">
                      <a16:colId xmlns:a16="http://schemas.microsoft.com/office/drawing/2014/main" val="20004"/>
                    </a:ext>
                  </a:extLst>
                </a:gridCol>
                <a:gridCol w="666866">
                  <a:extLst>
                    <a:ext uri="{9D8B030D-6E8A-4147-A177-3AD203B41FA5}">
                      <a16:colId xmlns:a16="http://schemas.microsoft.com/office/drawing/2014/main" val="20005"/>
                    </a:ext>
                  </a:extLst>
                </a:gridCol>
                <a:gridCol w="666866">
                  <a:extLst>
                    <a:ext uri="{9D8B030D-6E8A-4147-A177-3AD203B41FA5}">
                      <a16:colId xmlns:a16="http://schemas.microsoft.com/office/drawing/2014/main" val="20006"/>
                    </a:ext>
                  </a:extLst>
                </a:gridCol>
                <a:gridCol w="666866">
                  <a:extLst>
                    <a:ext uri="{9D8B030D-6E8A-4147-A177-3AD203B41FA5}">
                      <a16:colId xmlns:a16="http://schemas.microsoft.com/office/drawing/2014/main" val="20007"/>
                    </a:ext>
                  </a:extLst>
                </a:gridCol>
                <a:gridCol w="666866">
                  <a:extLst>
                    <a:ext uri="{9D8B030D-6E8A-4147-A177-3AD203B41FA5}">
                      <a16:colId xmlns:a16="http://schemas.microsoft.com/office/drawing/2014/main" val="20008"/>
                    </a:ext>
                  </a:extLst>
                </a:gridCol>
                <a:gridCol w="666866">
                  <a:extLst>
                    <a:ext uri="{9D8B030D-6E8A-4147-A177-3AD203B41FA5}">
                      <a16:colId xmlns:a16="http://schemas.microsoft.com/office/drawing/2014/main" val="20009"/>
                    </a:ext>
                  </a:extLst>
                </a:gridCol>
              </a:tblGrid>
              <a:tr h="370840">
                <a:tc>
                  <a:txBody>
                    <a:bodyPr/>
                    <a:lstStyle/>
                    <a:p>
                      <a:pPr algn="ctr"/>
                      <a:r>
                        <a:rPr lang="fr-FR" dirty="0" smtClean="0">
                          <a:solidFill>
                            <a:sysClr val="windowText" lastClr="000000"/>
                          </a:solidFill>
                        </a:rPr>
                        <a:t>1</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2</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3</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4</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5</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6</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7</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8</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9</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10</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sz="2000" b="1" dirty="0" smtClean="0">
                          <a:solidFill>
                            <a:srgbClr val="FF0000"/>
                          </a:solidFill>
                        </a:rPr>
                        <a:t>h</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b</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a</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j</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c</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g</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i</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e</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TextBox 7"/>
          <p:cNvSpPr txBox="1"/>
          <p:nvPr/>
        </p:nvSpPr>
        <p:spPr>
          <a:xfrm rot="1029971">
            <a:off x="9147305" y="1370355"/>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1906871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60"/>
            <a:ext cx="10515600" cy="846822"/>
          </a:xfrm>
        </p:spPr>
        <p:txBody>
          <a:bodyPr>
            <a:normAutofit/>
          </a:bodyPr>
          <a:lstStyle/>
          <a:p>
            <a:r>
              <a:rPr lang="fr-FR" sz="4000" b="1" dirty="0" smtClean="0"/>
              <a:t>Les travailleurs français et le pouvoir syndical</a:t>
            </a:r>
            <a:endParaRPr lang="fr-FR" sz="4000" b="1" dirty="0"/>
          </a:p>
        </p:txBody>
      </p:sp>
      <p:pic>
        <p:nvPicPr>
          <p:cNvPr id="4" name="Picture 3"/>
          <p:cNvPicPr>
            <a:picLocks noChangeAspect="1"/>
          </p:cNvPicPr>
          <p:nvPr/>
        </p:nvPicPr>
        <p:blipFill>
          <a:blip r:embed="rId2" cstate="print"/>
          <a:stretch>
            <a:fillRect/>
          </a:stretch>
        </p:blipFill>
        <p:spPr>
          <a:xfrm>
            <a:off x="7055550" y="1959247"/>
            <a:ext cx="4767266" cy="4046810"/>
          </a:xfrm>
          <a:prstGeom prst="rect">
            <a:avLst/>
          </a:prstGeom>
        </p:spPr>
      </p:pic>
      <p:sp>
        <p:nvSpPr>
          <p:cNvPr id="5" name="TextBox 4"/>
          <p:cNvSpPr txBox="1"/>
          <p:nvPr/>
        </p:nvSpPr>
        <p:spPr>
          <a:xfrm>
            <a:off x="556378" y="2344100"/>
            <a:ext cx="5994783" cy="400110"/>
          </a:xfrm>
          <a:prstGeom prst="rect">
            <a:avLst/>
          </a:prstGeom>
          <a:noFill/>
        </p:spPr>
        <p:txBody>
          <a:bodyPr wrap="none" rtlCol="0">
            <a:spAutoFit/>
          </a:bodyPr>
          <a:lstStyle/>
          <a:p>
            <a:pPr marL="342900" indent="-342900">
              <a:buFont typeface="Arial" panose="020B0604020202020204" pitchFamily="34" charset="0"/>
              <a:buChar char="•"/>
            </a:pPr>
            <a:r>
              <a:rPr lang="fr-FR" sz="2000" b="1" dirty="0" smtClean="0"/>
              <a:t>Voter aux élections des représentants du personnel</a:t>
            </a:r>
            <a:endParaRPr lang="fr-FR" sz="2000" b="1" dirty="0"/>
          </a:p>
        </p:txBody>
      </p:sp>
      <p:sp>
        <p:nvSpPr>
          <p:cNvPr id="6" name="TextBox 5"/>
          <p:cNvSpPr txBox="1"/>
          <p:nvPr/>
        </p:nvSpPr>
        <p:spPr>
          <a:xfrm>
            <a:off x="556378" y="2916039"/>
            <a:ext cx="6003118" cy="400110"/>
          </a:xfrm>
          <a:prstGeom prst="rect">
            <a:avLst/>
          </a:prstGeom>
          <a:noFill/>
        </p:spPr>
        <p:txBody>
          <a:bodyPr wrap="none" rtlCol="0">
            <a:spAutoFit/>
          </a:bodyPr>
          <a:lstStyle/>
          <a:p>
            <a:pPr marL="342900" indent="-342900">
              <a:buFont typeface="Arial" panose="020B0604020202020204" pitchFamily="34" charset="0"/>
              <a:buChar char="•"/>
            </a:pPr>
            <a:r>
              <a:rPr lang="fr-FR" sz="2000" b="1" dirty="0" smtClean="0"/>
              <a:t>Conseiller à un collègue de s’adresser à un syndicat </a:t>
            </a:r>
            <a:endParaRPr lang="fr-FR" sz="2000" b="1" dirty="0"/>
          </a:p>
        </p:txBody>
      </p:sp>
      <p:sp>
        <p:nvSpPr>
          <p:cNvPr id="7" name="TextBox 6"/>
          <p:cNvSpPr txBox="1"/>
          <p:nvPr/>
        </p:nvSpPr>
        <p:spPr>
          <a:xfrm>
            <a:off x="556379" y="3585327"/>
            <a:ext cx="6380194" cy="646331"/>
          </a:xfrm>
          <a:prstGeom prst="rect">
            <a:avLst/>
          </a:prstGeom>
          <a:noFill/>
        </p:spPr>
        <p:txBody>
          <a:bodyPr wrap="square" rtlCol="0">
            <a:spAutoFit/>
          </a:bodyPr>
          <a:lstStyle/>
          <a:p>
            <a:pPr marL="342900" indent="-342900">
              <a:buFont typeface="Arial" panose="020B0604020202020204" pitchFamily="34" charset="0"/>
              <a:buChar char="•"/>
            </a:pPr>
            <a:r>
              <a:rPr lang="fr-FR" b="1" dirty="0" smtClean="0"/>
              <a:t>Poser des questions aux organisations syndicales de votre entreprise</a:t>
            </a:r>
            <a:endParaRPr lang="fr-FR" b="1" dirty="0"/>
          </a:p>
        </p:txBody>
      </p:sp>
      <p:sp>
        <p:nvSpPr>
          <p:cNvPr id="8" name="TextBox 7"/>
          <p:cNvSpPr txBox="1"/>
          <p:nvPr/>
        </p:nvSpPr>
        <p:spPr>
          <a:xfrm>
            <a:off x="540832" y="4269594"/>
            <a:ext cx="6455230" cy="369332"/>
          </a:xfrm>
          <a:prstGeom prst="rect">
            <a:avLst/>
          </a:prstGeom>
          <a:noFill/>
        </p:spPr>
        <p:txBody>
          <a:bodyPr wrap="square" rtlCol="0">
            <a:spAutoFit/>
          </a:bodyPr>
          <a:lstStyle/>
          <a:p>
            <a:pPr marL="342900" indent="-342900">
              <a:buFont typeface="Arial" panose="020B0604020202020204" pitchFamily="34" charset="0"/>
              <a:buChar char="•"/>
            </a:pPr>
            <a:r>
              <a:rPr lang="fr-FR" b="1" dirty="0" smtClean="0"/>
              <a:t>Signer une pétition proposée par un ou plusieurs syndicats</a:t>
            </a:r>
            <a:endParaRPr lang="fr-FR" b="1" dirty="0"/>
          </a:p>
        </p:txBody>
      </p:sp>
      <p:sp>
        <p:nvSpPr>
          <p:cNvPr id="9" name="TextBox 8"/>
          <p:cNvSpPr txBox="1"/>
          <p:nvPr/>
        </p:nvSpPr>
        <p:spPr>
          <a:xfrm>
            <a:off x="556378" y="4874193"/>
            <a:ext cx="6399859" cy="646331"/>
          </a:xfrm>
          <a:prstGeom prst="rect">
            <a:avLst/>
          </a:prstGeom>
          <a:noFill/>
        </p:spPr>
        <p:txBody>
          <a:bodyPr wrap="square" rtlCol="0">
            <a:spAutoFit/>
          </a:bodyPr>
          <a:lstStyle/>
          <a:p>
            <a:pPr marL="342900" indent="-342900">
              <a:buFont typeface="Arial" panose="020B0604020202020204" pitchFamily="34" charset="0"/>
              <a:buChar char="•"/>
            </a:pPr>
            <a:r>
              <a:rPr lang="fr-FR" b="1" dirty="0" smtClean="0"/>
              <a:t>Demander aux délégués de personnel de vous défendre ou de vous représenter</a:t>
            </a:r>
            <a:endParaRPr lang="fr-FR" b="1" dirty="0"/>
          </a:p>
        </p:txBody>
      </p:sp>
      <p:sp>
        <p:nvSpPr>
          <p:cNvPr id="10" name="TextBox 9"/>
          <p:cNvSpPr txBox="1"/>
          <p:nvPr/>
        </p:nvSpPr>
        <p:spPr>
          <a:xfrm>
            <a:off x="556378" y="5605947"/>
            <a:ext cx="2162964" cy="400110"/>
          </a:xfrm>
          <a:prstGeom prst="rect">
            <a:avLst/>
          </a:prstGeom>
          <a:noFill/>
        </p:spPr>
        <p:txBody>
          <a:bodyPr wrap="none" rtlCol="0">
            <a:spAutoFit/>
          </a:bodyPr>
          <a:lstStyle/>
          <a:p>
            <a:pPr marL="342900" indent="-342900">
              <a:buFont typeface="Arial" panose="020B0604020202020204" pitchFamily="34" charset="0"/>
              <a:buChar char="•"/>
            </a:pPr>
            <a:r>
              <a:rPr lang="fr-FR" sz="2000" b="1" dirty="0" smtClean="0"/>
              <a:t>Vous syndiquer</a:t>
            </a:r>
            <a:endParaRPr lang="fr-FR" sz="2000" b="1" dirty="0"/>
          </a:p>
        </p:txBody>
      </p:sp>
      <p:sp>
        <p:nvSpPr>
          <p:cNvPr id="11" name="TextBox 10"/>
          <p:cNvSpPr txBox="1"/>
          <p:nvPr/>
        </p:nvSpPr>
        <p:spPr>
          <a:xfrm>
            <a:off x="2280877" y="1479862"/>
            <a:ext cx="7158306" cy="461665"/>
          </a:xfrm>
          <a:prstGeom prst="rect">
            <a:avLst/>
          </a:prstGeom>
          <a:noFill/>
        </p:spPr>
        <p:txBody>
          <a:bodyPr wrap="none" rtlCol="0">
            <a:spAutoFit/>
          </a:bodyPr>
          <a:lstStyle/>
          <a:p>
            <a:r>
              <a:rPr lang="fr-FR" sz="2400" b="1" i="1" dirty="0" smtClean="0"/>
              <a:t>‘Avez-vous déjà réalisé chacune des actions suivantes?’</a:t>
            </a:r>
            <a:endParaRPr lang="fr-FR" sz="2400" b="1" i="1" dirty="0"/>
          </a:p>
        </p:txBody>
      </p:sp>
      <p:sp>
        <p:nvSpPr>
          <p:cNvPr id="12" name="Rectangle 11"/>
          <p:cNvSpPr/>
          <p:nvPr/>
        </p:nvSpPr>
        <p:spPr>
          <a:xfrm>
            <a:off x="5199673" y="6535524"/>
            <a:ext cx="487136" cy="2064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786658" y="6525203"/>
            <a:ext cx="487136" cy="206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p:cNvSpPr txBox="1"/>
          <p:nvPr/>
        </p:nvSpPr>
        <p:spPr>
          <a:xfrm>
            <a:off x="5713932" y="6423196"/>
            <a:ext cx="2683235" cy="369332"/>
          </a:xfrm>
          <a:prstGeom prst="rect">
            <a:avLst/>
          </a:prstGeom>
          <a:noFill/>
        </p:spPr>
        <p:txBody>
          <a:bodyPr wrap="none" rtlCol="0">
            <a:spAutoFit/>
          </a:bodyPr>
          <a:lstStyle/>
          <a:p>
            <a:r>
              <a:rPr lang="fr-FR" dirty="0" smtClean="0"/>
              <a:t>Non et je ne le ferai jamais</a:t>
            </a:r>
            <a:endParaRPr lang="fr-FR" dirty="0"/>
          </a:p>
        </p:txBody>
      </p:sp>
      <p:sp>
        <p:nvSpPr>
          <p:cNvPr id="15" name="TextBox 14"/>
          <p:cNvSpPr txBox="1"/>
          <p:nvPr/>
        </p:nvSpPr>
        <p:spPr>
          <a:xfrm>
            <a:off x="9300917" y="6408447"/>
            <a:ext cx="2814168" cy="369332"/>
          </a:xfrm>
          <a:prstGeom prst="rect">
            <a:avLst/>
          </a:prstGeom>
          <a:noFill/>
        </p:spPr>
        <p:txBody>
          <a:bodyPr wrap="none" rtlCol="0">
            <a:spAutoFit/>
          </a:bodyPr>
          <a:lstStyle/>
          <a:p>
            <a:r>
              <a:rPr lang="fr-FR" dirty="0" smtClean="0"/>
              <a:t>Non mais je pourrais le faire</a:t>
            </a:r>
            <a:endParaRPr lang="fr-FR"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2053" y="165798"/>
            <a:ext cx="791896" cy="79189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0240" y="169607"/>
            <a:ext cx="861760" cy="861760"/>
          </a:xfrm>
          <a:prstGeom prst="rect">
            <a:avLst/>
          </a:prstGeom>
        </p:spPr>
      </p:pic>
      <p:sp>
        <p:nvSpPr>
          <p:cNvPr id="18" name="TextBox 17"/>
          <p:cNvSpPr txBox="1"/>
          <p:nvPr/>
        </p:nvSpPr>
        <p:spPr>
          <a:xfrm>
            <a:off x="838200" y="741327"/>
            <a:ext cx="7948458" cy="461665"/>
          </a:xfrm>
          <a:prstGeom prst="rect">
            <a:avLst/>
          </a:prstGeom>
          <a:noFill/>
        </p:spPr>
        <p:txBody>
          <a:bodyPr wrap="none" rtlCol="0">
            <a:spAutoFit/>
          </a:bodyPr>
          <a:lstStyle/>
          <a:p>
            <a:r>
              <a:rPr lang="fr-FR" sz="2400" b="1" dirty="0" smtClean="0"/>
              <a:t>Faites des phrases pour résumer les informations données ici</a:t>
            </a:r>
            <a:endParaRPr lang="fr-FR" sz="2400" b="1" dirty="0"/>
          </a:p>
        </p:txBody>
      </p:sp>
    </p:spTree>
    <p:extLst>
      <p:ext uri="{BB962C8B-B14F-4D97-AF65-F5344CB8AC3E}">
        <p14:creationId xmlns:p14="http://schemas.microsoft.com/office/powerpoint/2010/main" val="3375121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normAutofit lnSpcReduction="10000"/>
          </a:bodyPr>
          <a:lstStyle/>
          <a:p>
            <a:r>
              <a:rPr lang="en-GB" dirty="0" smtClean="0"/>
              <a:t>Vocab to learn p25 /26</a:t>
            </a:r>
          </a:p>
          <a:p>
            <a:endParaRPr lang="en-GB" dirty="0"/>
          </a:p>
          <a:p>
            <a:r>
              <a:rPr lang="en-GB" dirty="0" smtClean="0"/>
              <a:t>Complete activity 5 et 6 of booklet for next week Tuesday 22 January</a:t>
            </a:r>
          </a:p>
          <a:p>
            <a:endParaRPr lang="en-GB" dirty="0"/>
          </a:p>
          <a:p>
            <a:r>
              <a:rPr lang="en-GB" dirty="0" smtClean="0"/>
              <a:t>Benchmark on “Comment on </a:t>
            </a:r>
            <a:r>
              <a:rPr lang="en-GB" dirty="0" err="1" smtClean="0"/>
              <a:t>traite</a:t>
            </a:r>
            <a:r>
              <a:rPr lang="en-GB" dirty="0" smtClean="0"/>
              <a:t> les </a:t>
            </a:r>
            <a:r>
              <a:rPr lang="en-GB" dirty="0" err="1" smtClean="0"/>
              <a:t>criminels</a:t>
            </a:r>
            <a:r>
              <a:rPr lang="en-GB" dirty="0" smtClean="0"/>
              <a:t>”.</a:t>
            </a:r>
          </a:p>
          <a:p>
            <a:endParaRPr lang="en-GB" dirty="0" smtClean="0"/>
          </a:p>
          <a:p>
            <a:r>
              <a:rPr lang="en-GB" dirty="0" smtClean="0"/>
              <a:t>Make sure you have completed all activities (summaries, translations, readings) in booklet including all the </a:t>
            </a:r>
            <a:r>
              <a:rPr lang="en-GB" dirty="0" err="1" smtClean="0"/>
              <a:t>homeworks</a:t>
            </a:r>
            <a:r>
              <a:rPr lang="en-GB" dirty="0" smtClean="0"/>
              <a:t>. Make / use mind maps for your revision and understand issues in a wide context as well as some facts you could use in </a:t>
            </a:r>
            <a:r>
              <a:rPr lang="en-GB" smtClean="0"/>
              <a:t>an argument.</a:t>
            </a:r>
            <a:endParaRPr lang="en-GB" dirty="0" smtClean="0"/>
          </a:p>
          <a:p>
            <a:endParaRPr lang="en-GB" dirty="0" smtClean="0"/>
          </a:p>
          <a:p>
            <a:endParaRPr lang="en-GB" dirty="0"/>
          </a:p>
        </p:txBody>
      </p:sp>
    </p:spTree>
    <p:extLst>
      <p:ext uri="{BB962C8B-B14F-4D97-AF65-F5344CB8AC3E}">
        <p14:creationId xmlns:p14="http://schemas.microsoft.com/office/powerpoint/2010/main" val="315945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369"/>
            <a:ext cx="10515600" cy="717453"/>
          </a:xfrm>
          <a:blipFill>
            <a:blip r:embed="rId2" cstate="print"/>
            <a:tile tx="0" ty="0" sx="100000" sy="100000" flip="none" algn="tl"/>
          </a:blipFill>
        </p:spPr>
        <p:txBody>
          <a:bodyPr/>
          <a:lstStyle/>
          <a:p>
            <a:r>
              <a:rPr lang="en-GB" dirty="0" smtClean="0"/>
              <a:t>                         Le </a:t>
            </a:r>
            <a:r>
              <a:rPr lang="en-GB" dirty="0" err="1" smtClean="0"/>
              <a:t>saviez-vous</a:t>
            </a:r>
            <a:r>
              <a:rPr lang="en-GB" dirty="0" smtClean="0"/>
              <a:t>?....</a:t>
            </a:r>
            <a:endParaRPr lang="en-GB" dirty="0"/>
          </a:p>
        </p:txBody>
      </p:sp>
      <p:sp>
        <p:nvSpPr>
          <p:cNvPr id="5" name="TextBox 4"/>
          <p:cNvSpPr txBox="1"/>
          <p:nvPr/>
        </p:nvSpPr>
        <p:spPr>
          <a:xfrm>
            <a:off x="1111348" y="2096086"/>
            <a:ext cx="9622301" cy="3477875"/>
          </a:xfrm>
          <a:prstGeom prst="rect">
            <a:avLst/>
          </a:prstGeom>
          <a:noFill/>
        </p:spPr>
        <p:txBody>
          <a:bodyPr wrap="square" rtlCol="0">
            <a:spAutoFit/>
          </a:bodyPr>
          <a:lstStyle/>
          <a:p>
            <a:r>
              <a:rPr lang="en-GB" sz="4400" dirty="0" smtClean="0"/>
              <a:t>La France fait </a:t>
            </a:r>
            <a:r>
              <a:rPr lang="en-GB" sz="4400" dirty="0" err="1" smtClean="0"/>
              <a:t>partie</a:t>
            </a:r>
            <a:r>
              <a:rPr lang="en-GB" sz="4400" dirty="0" smtClean="0"/>
              <a:t> des pays les plus </a:t>
            </a:r>
            <a:r>
              <a:rPr lang="en-GB" sz="4400" dirty="0" err="1" smtClean="0"/>
              <a:t>grévistes</a:t>
            </a:r>
            <a:r>
              <a:rPr lang="en-GB" sz="4400" dirty="0" smtClean="0"/>
              <a:t> </a:t>
            </a:r>
            <a:r>
              <a:rPr lang="en-GB" sz="4400" dirty="0" err="1" smtClean="0"/>
              <a:t>d’Europe</a:t>
            </a:r>
            <a:r>
              <a:rPr lang="en-GB" sz="4400" dirty="0" smtClean="0"/>
              <a:t>.</a:t>
            </a:r>
          </a:p>
          <a:p>
            <a:r>
              <a:rPr lang="en-GB" sz="4400" dirty="0" smtClean="0"/>
              <a:t>Entre 2005 et 2015 </a:t>
            </a:r>
            <a:r>
              <a:rPr lang="en-GB" sz="4400" dirty="0" err="1" smtClean="0"/>
              <a:t>elle</a:t>
            </a:r>
            <a:r>
              <a:rPr lang="en-GB" sz="4400" dirty="0" smtClean="0"/>
              <a:t> a </a:t>
            </a:r>
            <a:r>
              <a:rPr lang="en-GB" sz="4400" dirty="0" err="1" smtClean="0"/>
              <a:t>perdu</a:t>
            </a:r>
            <a:r>
              <a:rPr lang="en-GB" sz="4400" dirty="0" smtClean="0"/>
              <a:t> 132 </a:t>
            </a:r>
            <a:r>
              <a:rPr lang="en-GB" sz="4400" dirty="0" err="1" smtClean="0"/>
              <a:t>jours</a:t>
            </a:r>
            <a:r>
              <a:rPr lang="en-GB" sz="4400" dirty="0" smtClean="0"/>
              <a:t> de travail pour fait de </a:t>
            </a:r>
            <a:r>
              <a:rPr lang="en-GB" sz="4400" dirty="0" err="1" smtClean="0"/>
              <a:t>grèves</a:t>
            </a:r>
            <a:r>
              <a:rPr lang="en-GB" sz="4400" dirty="0" smtClean="0"/>
              <a:t> pour 1000 </a:t>
            </a:r>
            <a:r>
              <a:rPr lang="en-GB" sz="4400" dirty="0" err="1" smtClean="0"/>
              <a:t>salariés</a:t>
            </a:r>
            <a:r>
              <a:rPr lang="en-GB" sz="4400" dirty="0" smtClean="0"/>
              <a:t>.</a:t>
            </a:r>
            <a:endParaRPr lang="en-GB" sz="4400" dirty="0"/>
          </a:p>
        </p:txBody>
      </p:sp>
      <p:sp>
        <p:nvSpPr>
          <p:cNvPr id="6" name="Content Placeholder 5"/>
          <p:cNvSpPr>
            <a:spLocks noGrp="1"/>
          </p:cNvSpPr>
          <p:nvPr>
            <p:ph idx="1"/>
          </p:nvPr>
        </p:nvSpPr>
        <p:spPr>
          <a:xfrm flipV="1">
            <a:off x="528711" y="5514534"/>
            <a:ext cx="10515600" cy="112543"/>
          </a:xfrm>
        </p:spPr>
        <p:txBody>
          <a:bodyPr>
            <a:normAutofit fontScale="25000" lnSpcReduction="20000"/>
          </a:bodyPr>
          <a:lstStyle/>
          <a:p>
            <a:pPr>
              <a:buNone/>
            </a:pPr>
            <a:r>
              <a:rPr lang="en-GB" dirty="0" smtClean="0"/>
              <a:t> </a:t>
            </a:r>
          </a:p>
          <a:p>
            <a:pPr>
              <a:buNone/>
            </a:pPr>
            <a:endParaRPr lang="en-GB" sz="3600" dirty="0" smtClean="0"/>
          </a:p>
          <a:p>
            <a:pPr>
              <a:buNone/>
            </a:pPr>
            <a:endParaRPr lang="en-GB" sz="3600" dirty="0" smtClean="0"/>
          </a:p>
          <a:p>
            <a:pPr>
              <a:buNone/>
            </a:pPr>
            <a:endParaRPr lang="en-GB" sz="3600" dirty="0" smtClean="0"/>
          </a:p>
          <a:p>
            <a:pPr>
              <a:buNone/>
            </a:pPr>
            <a:r>
              <a:rPr lang="en-GB" sz="3600" dirty="0" smtClean="0"/>
              <a:t>                                                                                             </a:t>
            </a:r>
          </a:p>
          <a:p>
            <a:pPr>
              <a:buNone/>
            </a:pPr>
            <a:endParaRPr lang="en-GB" sz="3600" dirty="0" smtClean="0"/>
          </a:p>
          <a:p>
            <a:pPr>
              <a:buNone/>
            </a:pP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369"/>
            <a:ext cx="10515600" cy="717453"/>
          </a:xfrm>
          <a:blipFill>
            <a:blip r:embed="rId2" cstate="print"/>
            <a:tile tx="0" ty="0" sx="100000" sy="100000" flip="none" algn="tl"/>
          </a:blipFill>
        </p:spPr>
        <p:txBody>
          <a:bodyPr/>
          <a:lstStyle/>
          <a:p>
            <a:r>
              <a:rPr lang="en-GB" dirty="0" smtClean="0"/>
              <a:t>                         Le </a:t>
            </a:r>
            <a:r>
              <a:rPr lang="en-GB" dirty="0" err="1" smtClean="0"/>
              <a:t>saviez-vous</a:t>
            </a:r>
            <a:r>
              <a:rPr lang="en-GB" dirty="0" smtClean="0"/>
              <a:t>?....</a:t>
            </a:r>
            <a:endParaRPr lang="en-GB" dirty="0"/>
          </a:p>
        </p:txBody>
      </p:sp>
      <p:sp>
        <p:nvSpPr>
          <p:cNvPr id="6" name="Content Placeholder 5"/>
          <p:cNvSpPr>
            <a:spLocks noGrp="1"/>
          </p:cNvSpPr>
          <p:nvPr>
            <p:ph idx="1"/>
          </p:nvPr>
        </p:nvSpPr>
        <p:spPr>
          <a:xfrm>
            <a:off x="683456" y="2332064"/>
            <a:ext cx="10515600" cy="2436884"/>
          </a:xfrm>
        </p:spPr>
        <p:txBody>
          <a:bodyPr/>
          <a:lstStyle/>
          <a:p>
            <a:pPr>
              <a:buNone/>
            </a:pPr>
            <a:r>
              <a:rPr lang="en-GB" dirty="0" smtClean="0"/>
              <a:t>   </a:t>
            </a:r>
            <a:r>
              <a:rPr lang="en-GB" sz="4000" dirty="0" err="1" smtClean="0"/>
              <a:t>C’est</a:t>
            </a:r>
            <a:r>
              <a:rPr lang="en-GB" sz="4000" dirty="0" smtClean="0"/>
              <a:t> plus </a:t>
            </a:r>
            <a:r>
              <a:rPr lang="en-GB" sz="4000" dirty="0" err="1" smtClean="0"/>
              <a:t>que</a:t>
            </a:r>
            <a:r>
              <a:rPr lang="en-GB" sz="4000" dirty="0" smtClean="0"/>
              <a:t> la </a:t>
            </a:r>
            <a:r>
              <a:rPr lang="en-GB" sz="4000" dirty="0" err="1" smtClean="0"/>
              <a:t>moyenne</a:t>
            </a:r>
            <a:r>
              <a:rPr lang="en-GB" sz="4000" dirty="0" smtClean="0"/>
              <a:t> </a:t>
            </a:r>
            <a:r>
              <a:rPr lang="en-GB" sz="4000" dirty="0" err="1" smtClean="0"/>
              <a:t>europénne</a:t>
            </a:r>
            <a:r>
              <a:rPr lang="en-GB" sz="4000" dirty="0" smtClean="0"/>
              <a:t>, </a:t>
            </a:r>
            <a:r>
              <a:rPr lang="en-GB" sz="4000" dirty="0" err="1" smtClean="0"/>
              <a:t>où</a:t>
            </a:r>
            <a:r>
              <a:rPr lang="en-GB" sz="4000" dirty="0" smtClean="0"/>
              <a:t> </a:t>
            </a:r>
            <a:r>
              <a:rPr lang="en-GB" sz="4000" dirty="0" err="1" smtClean="0"/>
              <a:t>l’on</a:t>
            </a:r>
            <a:r>
              <a:rPr lang="en-GB" sz="4000" dirty="0" smtClean="0"/>
              <a:t> </a:t>
            </a:r>
            <a:r>
              <a:rPr lang="en-GB" sz="4000" dirty="0" err="1" smtClean="0"/>
              <a:t>compte</a:t>
            </a:r>
            <a:r>
              <a:rPr lang="en-GB" sz="4000" dirty="0" smtClean="0"/>
              <a:t> </a:t>
            </a:r>
            <a:r>
              <a:rPr lang="en-GB" sz="4000" dirty="0" err="1" smtClean="0"/>
              <a:t>une</a:t>
            </a:r>
            <a:r>
              <a:rPr lang="en-GB" sz="4000" dirty="0" smtClean="0"/>
              <a:t> </a:t>
            </a:r>
            <a:r>
              <a:rPr lang="en-GB" sz="4000" dirty="0" err="1" smtClean="0"/>
              <a:t>cinquantaine</a:t>
            </a:r>
            <a:r>
              <a:rPr lang="en-GB" sz="4000" dirty="0" smtClean="0"/>
              <a:t> de </a:t>
            </a:r>
            <a:r>
              <a:rPr lang="en-GB" sz="4000" dirty="0" err="1" smtClean="0"/>
              <a:t>jours</a:t>
            </a:r>
            <a:r>
              <a:rPr lang="en-GB" sz="4000" dirty="0" smtClean="0"/>
              <a:t> de </a:t>
            </a:r>
            <a:r>
              <a:rPr lang="en-GB" sz="4000" dirty="0" err="1" smtClean="0"/>
              <a:t>grève</a:t>
            </a:r>
            <a:r>
              <a:rPr lang="en-GB" sz="4000" dirty="0" smtClean="0"/>
              <a:t> en </a:t>
            </a:r>
            <a:r>
              <a:rPr lang="en-GB" sz="4000" dirty="0" err="1" smtClean="0"/>
              <a:t>moyenne</a:t>
            </a:r>
            <a:r>
              <a:rPr lang="en-GB" sz="4000" dirty="0" smtClean="0"/>
              <a:t> par an pour 1 000 </a:t>
            </a:r>
            <a:r>
              <a:rPr lang="en-GB" sz="4000" dirty="0" err="1" smtClean="0"/>
              <a:t>salariés</a:t>
            </a:r>
            <a:r>
              <a:rPr lang="en-GB" sz="4000" dirty="0" smtClean="0"/>
              <a:t> </a:t>
            </a:r>
            <a:r>
              <a:rPr lang="en-GB" sz="4000" dirty="0" err="1" smtClean="0"/>
              <a:t>sur</a:t>
            </a:r>
            <a:r>
              <a:rPr lang="en-GB" sz="4000" dirty="0" smtClean="0"/>
              <a:t> la </a:t>
            </a:r>
            <a:r>
              <a:rPr lang="en-GB" sz="4000" dirty="0" err="1" smtClean="0"/>
              <a:t>même</a:t>
            </a:r>
            <a:r>
              <a:rPr lang="en-GB" sz="4000" dirty="0" smtClean="0"/>
              <a:t> </a:t>
            </a:r>
            <a:r>
              <a:rPr lang="en-GB" sz="4000" dirty="0" err="1" smtClean="0"/>
              <a:t>période</a:t>
            </a:r>
            <a:r>
              <a:rPr lang="en-GB" sz="4000" dirty="0" smtClean="0"/>
              <a: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369"/>
            <a:ext cx="10515600" cy="717453"/>
          </a:xfrm>
          <a:blipFill>
            <a:blip r:embed="rId2" cstate="print"/>
            <a:tile tx="0" ty="0" sx="100000" sy="100000" flip="none" algn="tl"/>
          </a:blipFill>
        </p:spPr>
        <p:txBody>
          <a:bodyPr/>
          <a:lstStyle/>
          <a:p>
            <a:r>
              <a:rPr lang="en-GB" dirty="0" smtClean="0"/>
              <a:t>                         Le </a:t>
            </a:r>
            <a:r>
              <a:rPr lang="en-GB" dirty="0" err="1" smtClean="0"/>
              <a:t>saviez-vous</a:t>
            </a:r>
            <a:r>
              <a:rPr lang="en-GB" dirty="0" smtClean="0"/>
              <a:t>?....</a:t>
            </a:r>
            <a:endParaRPr lang="en-GB" dirty="0"/>
          </a:p>
        </p:txBody>
      </p:sp>
      <p:sp>
        <p:nvSpPr>
          <p:cNvPr id="6" name="Content Placeholder 5"/>
          <p:cNvSpPr>
            <a:spLocks noGrp="1"/>
          </p:cNvSpPr>
          <p:nvPr>
            <p:ph idx="1"/>
          </p:nvPr>
        </p:nvSpPr>
        <p:spPr>
          <a:xfrm>
            <a:off x="711591" y="2506662"/>
            <a:ext cx="10515600" cy="2248218"/>
          </a:xfrm>
        </p:spPr>
        <p:txBody>
          <a:bodyPr/>
          <a:lstStyle/>
          <a:p>
            <a:pPr>
              <a:buNone/>
            </a:pPr>
            <a:r>
              <a:rPr lang="en-GB" dirty="0" smtClean="0"/>
              <a:t>   </a:t>
            </a:r>
            <a:r>
              <a:rPr lang="en-GB" sz="4000" dirty="0" smtClean="0"/>
              <a:t>En France en 2016, le </a:t>
            </a:r>
            <a:r>
              <a:rPr lang="en-GB" sz="4000" dirty="0" err="1" smtClean="0"/>
              <a:t>taux</a:t>
            </a:r>
            <a:r>
              <a:rPr lang="en-GB" sz="4000" dirty="0" smtClean="0"/>
              <a:t> de </a:t>
            </a:r>
            <a:r>
              <a:rPr lang="en-GB" sz="4000" dirty="0" err="1" smtClean="0"/>
              <a:t>syndicalisation</a:t>
            </a:r>
            <a:endParaRPr lang="en-GB" sz="4000" dirty="0" smtClean="0"/>
          </a:p>
          <a:p>
            <a:pPr>
              <a:buNone/>
            </a:pPr>
            <a:r>
              <a:rPr lang="en-GB" sz="4000" dirty="0" smtClean="0"/>
              <a:t> ( </a:t>
            </a:r>
            <a:r>
              <a:rPr lang="en-GB" sz="4000" dirty="0" err="1" smtClean="0"/>
              <a:t>c’est</a:t>
            </a:r>
            <a:r>
              <a:rPr lang="en-GB" sz="4000" dirty="0" smtClean="0"/>
              <a:t>-à –dire le </a:t>
            </a:r>
            <a:r>
              <a:rPr lang="en-GB" sz="4000" dirty="0" err="1" smtClean="0"/>
              <a:t>nombre</a:t>
            </a:r>
            <a:r>
              <a:rPr lang="en-GB" sz="4000" dirty="0" smtClean="0"/>
              <a:t> de </a:t>
            </a:r>
            <a:r>
              <a:rPr lang="en-GB" sz="4000" dirty="0" err="1" smtClean="0"/>
              <a:t>salariés</a:t>
            </a:r>
            <a:r>
              <a:rPr lang="en-GB" sz="4000" dirty="0" smtClean="0"/>
              <a:t> </a:t>
            </a:r>
            <a:r>
              <a:rPr lang="en-GB" sz="4000" dirty="0" err="1" smtClean="0"/>
              <a:t>adhérant</a:t>
            </a:r>
            <a:r>
              <a:rPr lang="en-GB" sz="4000" dirty="0" smtClean="0"/>
              <a:t> à un </a:t>
            </a:r>
            <a:r>
              <a:rPr lang="en-GB" sz="4000" dirty="0" err="1" smtClean="0"/>
              <a:t>syndicat</a:t>
            </a:r>
            <a:r>
              <a:rPr lang="en-GB" sz="4000" dirty="0" smtClean="0"/>
              <a:t>) </a:t>
            </a:r>
            <a:r>
              <a:rPr lang="en-GB" sz="4000" dirty="0" err="1" smtClean="0"/>
              <a:t>était</a:t>
            </a:r>
            <a:r>
              <a:rPr lang="en-GB" sz="4000" dirty="0" smtClean="0"/>
              <a:t> de 11%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369"/>
            <a:ext cx="10515600" cy="717453"/>
          </a:xfrm>
          <a:blipFill>
            <a:blip r:embed="rId2" cstate="print"/>
            <a:tile tx="0" ty="0" sx="100000" sy="100000" flip="none" algn="tl"/>
          </a:blipFill>
        </p:spPr>
        <p:txBody>
          <a:bodyPr/>
          <a:lstStyle/>
          <a:p>
            <a:r>
              <a:rPr lang="en-GB" dirty="0" smtClean="0"/>
              <a:t>                         Le </a:t>
            </a:r>
            <a:r>
              <a:rPr lang="en-GB" dirty="0" err="1" smtClean="0"/>
              <a:t>saviez-vous</a:t>
            </a:r>
            <a:r>
              <a:rPr lang="en-GB" dirty="0" smtClean="0"/>
              <a:t>?....</a:t>
            </a:r>
            <a:endParaRPr lang="en-GB" dirty="0"/>
          </a:p>
        </p:txBody>
      </p:sp>
      <p:sp>
        <p:nvSpPr>
          <p:cNvPr id="6" name="Content Placeholder 5"/>
          <p:cNvSpPr>
            <a:spLocks noGrp="1"/>
          </p:cNvSpPr>
          <p:nvPr>
            <p:ph idx="1"/>
          </p:nvPr>
        </p:nvSpPr>
        <p:spPr>
          <a:xfrm>
            <a:off x="697523" y="2658793"/>
            <a:ext cx="10515600" cy="2982351"/>
          </a:xfrm>
        </p:spPr>
        <p:txBody>
          <a:bodyPr>
            <a:normAutofit/>
          </a:bodyPr>
          <a:lstStyle/>
          <a:p>
            <a:pPr>
              <a:buNone/>
            </a:pPr>
            <a:r>
              <a:rPr lang="en-GB" sz="4000" dirty="0" smtClean="0"/>
              <a:t>  Au </a:t>
            </a:r>
            <a:r>
              <a:rPr lang="en-GB" sz="4000" dirty="0" err="1" smtClean="0"/>
              <a:t>Royaume-Uni</a:t>
            </a:r>
            <a:r>
              <a:rPr lang="en-GB" sz="4000" dirty="0" smtClean="0"/>
              <a:t>, en 2015, le </a:t>
            </a:r>
            <a:r>
              <a:rPr lang="en-GB" sz="4000" dirty="0" err="1" smtClean="0"/>
              <a:t>taux</a:t>
            </a:r>
            <a:r>
              <a:rPr lang="en-GB" sz="4000" dirty="0" smtClean="0"/>
              <a:t> de </a:t>
            </a:r>
            <a:r>
              <a:rPr lang="en-GB" sz="4000" dirty="0" err="1" smtClean="0"/>
              <a:t>syndicalisation</a:t>
            </a:r>
            <a:r>
              <a:rPr lang="en-GB" sz="4000" dirty="0" smtClean="0"/>
              <a:t> </a:t>
            </a:r>
            <a:r>
              <a:rPr lang="en-GB" sz="4000" dirty="0" err="1" smtClean="0"/>
              <a:t>était</a:t>
            </a:r>
            <a:r>
              <a:rPr lang="en-GB" sz="4000" dirty="0" smtClean="0"/>
              <a:t> de 25%.</a:t>
            </a:r>
          </a:p>
          <a:p>
            <a:pPr>
              <a:buNone/>
            </a:pPr>
            <a:r>
              <a:rPr lang="en-GB" sz="4000" dirty="0" smtClean="0"/>
              <a:t> Au Canada </a:t>
            </a:r>
            <a:r>
              <a:rPr lang="en-GB" sz="4000" dirty="0" err="1" smtClean="0"/>
              <a:t>il</a:t>
            </a:r>
            <a:r>
              <a:rPr lang="en-GB" sz="4000" dirty="0" smtClean="0"/>
              <a:t> </a:t>
            </a:r>
            <a:r>
              <a:rPr lang="en-GB" sz="4000" dirty="0" err="1" smtClean="0"/>
              <a:t>était</a:t>
            </a:r>
            <a:r>
              <a:rPr lang="en-GB" sz="4000" dirty="0" smtClean="0"/>
              <a:t> de 29% et en </a:t>
            </a:r>
            <a:r>
              <a:rPr lang="en-GB" sz="4000" dirty="0" err="1" smtClean="0"/>
              <a:t>Belgique</a:t>
            </a:r>
            <a:r>
              <a:rPr lang="en-GB" sz="4000" dirty="0" smtClean="0"/>
              <a:t> </a:t>
            </a:r>
            <a:r>
              <a:rPr lang="en-GB" sz="4000" dirty="0" err="1" smtClean="0"/>
              <a:t>il</a:t>
            </a:r>
            <a:r>
              <a:rPr lang="en-GB" sz="4000" dirty="0" smtClean="0"/>
              <a:t> </a:t>
            </a:r>
            <a:r>
              <a:rPr lang="en-GB" sz="4000" dirty="0" err="1" smtClean="0"/>
              <a:t>était</a:t>
            </a:r>
            <a:r>
              <a:rPr lang="en-GB" sz="4000" dirty="0" smtClean="0"/>
              <a:t> de 55%.</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5" y="267286"/>
            <a:ext cx="10515600" cy="717453"/>
          </a:xfrm>
          <a:blipFill>
            <a:blip r:embed="rId2" cstate="print"/>
            <a:tile tx="0" ty="0" sx="100000" sy="100000" flip="none" algn="tl"/>
          </a:blipFill>
        </p:spPr>
        <p:txBody>
          <a:bodyPr/>
          <a:lstStyle/>
          <a:p>
            <a:r>
              <a:rPr lang="en-GB" dirty="0" smtClean="0"/>
              <a:t>                          </a:t>
            </a:r>
            <a:r>
              <a:rPr lang="en-GB" dirty="0" err="1" smtClean="0"/>
              <a:t>Vrai</a:t>
            </a:r>
            <a:r>
              <a:rPr lang="en-GB" dirty="0" smtClean="0"/>
              <a:t> </a:t>
            </a:r>
            <a:r>
              <a:rPr lang="en-GB" dirty="0" err="1" smtClean="0"/>
              <a:t>ou</a:t>
            </a:r>
            <a:r>
              <a:rPr lang="en-GB" dirty="0" smtClean="0"/>
              <a:t> Faux?....</a:t>
            </a:r>
            <a:endParaRPr lang="en-GB" dirty="0"/>
          </a:p>
        </p:txBody>
      </p:sp>
      <p:sp>
        <p:nvSpPr>
          <p:cNvPr id="4" name="Content Placeholder 3"/>
          <p:cNvSpPr>
            <a:spLocks noGrp="1"/>
          </p:cNvSpPr>
          <p:nvPr>
            <p:ph idx="1"/>
          </p:nvPr>
        </p:nvSpPr>
        <p:spPr>
          <a:xfrm>
            <a:off x="824134" y="1234782"/>
            <a:ext cx="10515600" cy="481477"/>
          </a:xfrm>
        </p:spPr>
        <p:txBody>
          <a:bodyPr/>
          <a:lstStyle/>
          <a:p>
            <a:pPr>
              <a:buNone/>
            </a:pPr>
            <a:r>
              <a:rPr lang="en-GB" dirty="0" smtClean="0"/>
              <a:t>Les manifestations ne </a:t>
            </a:r>
            <a:r>
              <a:rPr lang="en-GB" dirty="0" err="1" smtClean="0"/>
              <a:t>sont</a:t>
            </a:r>
            <a:r>
              <a:rPr lang="en-GB" dirty="0" smtClean="0"/>
              <a:t> pas </a:t>
            </a:r>
            <a:r>
              <a:rPr lang="en-GB" dirty="0" err="1" smtClean="0"/>
              <a:t>légales</a:t>
            </a:r>
            <a:r>
              <a:rPr lang="en-GB" dirty="0" smtClean="0"/>
              <a:t> en France?</a:t>
            </a:r>
            <a:endParaRPr lang="en-GB" dirty="0"/>
          </a:p>
        </p:txBody>
      </p:sp>
      <p:sp>
        <p:nvSpPr>
          <p:cNvPr id="5" name="Content Placeholder 3"/>
          <p:cNvSpPr txBox="1">
            <a:spLocks/>
          </p:cNvSpPr>
          <p:nvPr/>
        </p:nvSpPr>
        <p:spPr>
          <a:xfrm>
            <a:off x="835856" y="1851416"/>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Il y a</a:t>
            </a:r>
            <a:r>
              <a:rPr kumimoji="0" lang="en-GB" sz="2800" b="0" i="0" u="none" strike="noStrike" kern="1200" cap="none" spc="0" normalizeH="0" noProof="0" dirty="0" smtClean="0">
                <a:ln>
                  <a:noFill/>
                </a:ln>
                <a:solidFill>
                  <a:schemeClr val="tx1"/>
                </a:solidFill>
                <a:effectLst/>
                <a:uLnTx/>
                <a:uFillTx/>
                <a:latin typeface="+mn-lt"/>
                <a:ea typeface="+mn-ea"/>
                <a:cs typeface="+mn-cs"/>
              </a:rPr>
              <a:t> plus de </a:t>
            </a:r>
            <a:r>
              <a:rPr kumimoji="0" lang="en-GB" sz="2800" b="0" i="0" u="none" strike="noStrike" kern="1200" cap="none" spc="0" normalizeH="0" noProof="0" dirty="0" err="1" smtClean="0">
                <a:ln>
                  <a:noFill/>
                </a:ln>
                <a:solidFill>
                  <a:schemeClr val="tx1"/>
                </a:solidFill>
                <a:effectLst/>
                <a:uLnTx/>
                <a:uFillTx/>
                <a:latin typeface="+mn-lt"/>
                <a:ea typeface="+mn-ea"/>
                <a:cs typeface="+mn-cs"/>
              </a:rPr>
              <a:t>travaileurs</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syndicalisés</a:t>
            </a:r>
            <a:r>
              <a:rPr kumimoji="0" lang="en-GB" sz="2800" b="0" i="0" u="none" strike="noStrike" kern="1200" cap="none" spc="0" normalizeH="0" noProof="0" dirty="0" smtClean="0">
                <a:ln>
                  <a:noFill/>
                </a:ln>
                <a:solidFill>
                  <a:schemeClr val="tx1"/>
                </a:solidFill>
                <a:effectLst/>
                <a:uLnTx/>
                <a:uFillTx/>
                <a:latin typeface="+mn-lt"/>
                <a:ea typeface="+mn-ea"/>
                <a:cs typeface="+mn-cs"/>
              </a:rPr>
              <a:t>( %)  en France </a:t>
            </a:r>
            <a:r>
              <a:rPr kumimoji="0" lang="en-GB" sz="2800" b="0" i="0" u="none" strike="noStrike" kern="1200" cap="none" spc="0" normalizeH="0" noProof="0" dirty="0" err="1" smtClean="0">
                <a:ln>
                  <a:noFill/>
                </a:ln>
                <a:solidFill>
                  <a:schemeClr val="tx1"/>
                </a:solidFill>
                <a:effectLst/>
                <a:uLnTx/>
                <a:uFillTx/>
                <a:latin typeface="+mn-lt"/>
                <a:ea typeface="+mn-ea"/>
                <a:cs typeface="+mn-cs"/>
              </a:rPr>
              <a:t>qu’au</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Royaume-Uni</a:t>
            </a:r>
            <a:r>
              <a:rPr kumimoji="0" lang="en-GB" sz="2800" b="0" i="0" u="none" strike="noStrike" kern="1200" cap="none" spc="0" normalizeH="0" noProof="0" dirty="0" smtClean="0">
                <a:ln>
                  <a:noFill/>
                </a:ln>
                <a:solidFill>
                  <a:schemeClr val="tx1"/>
                </a:solidFill>
                <a:effectLst/>
                <a:uLnTx/>
                <a:uFillTx/>
                <a:latin typeface="+mn-lt"/>
                <a:ea typeface="+mn-ea"/>
                <a:cs typeface="+mn-cs"/>
              </a:rPr>
              <a:t>?</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946053" y="2496185"/>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manifeste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rarement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en France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contre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des questions</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politiques</a:t>
            </a:r>
            <a:r>
              <a:rPr kumimoji="0" lang="en-GB" sz="2800" b="0" i="0" u="none" strike="noStrike" kern="1200" cap="none" spc="0" normalizeH="0" noProof="0" dirty="0" smtClean="0">
                <a:ln>
                  <a:noFill/>
                </a:ln>
                <a:solidFill>
                  <a:schemeClr val="tx1"/>
                </a:solidFill>
                <a:effectLst/>
                <a:uLnTx/>
                <a:uFillTx/>
                <a:latin typeface="+mn-lt"/>
                <a:ea typeface="+mn-ea"/>
                <a:cs typeface="+mn-cs"/>
              </a:rPr>
              <a:t>?</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943708" y="3267563"/>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Le</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secteur</a:t>
            </a:r>
            <a:r>
              <a:rPr kumimoji="0" lang="en-GB" sz="2800" b="0" i="0" u="none" strike="noStrike" kern="1200" cap="none" spc="0" normalizeH="0" noProof="0" dirty="0" smtClean="0">
                <a:ln>
                  <a:noFill/>
                </a:ln>
                <a:solidFill>
                  <a:schemeClr val="tx1"/>
                </a:solidFill>
                <a:effectLst/>
                <a:uLnTx/>
                <a:uFillTx/>
                <a:latin typeface="+mn-lt"/>
                <a:ea typeface="+mn-ea"/>
                <a:cs typeface="+mn-cs"/>
              </a:rPr>
              <a:t> public se met plus </a:t>
            </a:r>
            <a:r>
              <a:rPr kumimoji="0" lang="en-GB" sz="2800" b="0" i="0" u="none" strike="noStrike" kern="1200" cap="none" spc="0" normalizeH="0" noProof="0" dirty="0" err="1" smtClean="0">
                <a:ln>
                  <a:noFill/>
                </a:ln>
                <a:solidFill>
                  <a:schemeClr val="tx1"/>
                </a:solidFill>
                <a:effectLst/>
                <a:uLnTx/>
                <a:uFillTx/>
                <a:latin typeface="+mn-lt"/>
                <a:ea typeface="+mn-ea"/>
                <a:cs typeface="+mn-cs"/>
              </a:rPr>
              <a:t>souvent</a:t>
            </a:r>
            <a:r>
              <a:rPr kumimoji="0" lang="en-GB" sz="2800" b="0" i="0" u="none" strike="noStrike" kern="1200" cap="none" spc="0" normalizeH="0" noProof="0" dirty="0" smtClean="0">
                <a:ln>
                  <a:noFill/>
                </a:ln>
                <a:solidFill>
                  <a:schemeClr val="tx1"/>
                </a:solidFill>
                <a:effectLst/>
                <a:uLnTx/>
                <a:uFillTx/>
                <a:latin typeface="+mn-lt"/>
                <a:ea typeface="+mn-ea"/>
                <a:cs typeface="+mn-cs"/>
              </a:rPr>
              <a:t> en </a:t>
            </a:r>
            <a:r>
              <a:rPr kumimoji="0" lang="en-GB" sz="2800" b="0" i="0" u="none" strike="noStrike" kern="1200" cap="none" spc="0" normalizeH="0" noProof="0" dirty="0" err="1" smtClean="0">
                <a:ln>
                  <a:noFill/>
                </a:ln>
                <a:solidFill>
                  <a:schemeClr val="tx1"/>
                </a:solidFill>
                <a:effectLst/>
                <a:uLnTx/>
                <a:uFillTx/>
                <a:latin typeface="+mn-lt"/>
                <a:ea typeface="+mn-ea"/>
                <a:cs typeface="+mn-cs"/>
              </a:rPr>
              <a:t>grève</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que</a:t>
            </a:r>
            <a:r>
              <a:rPr kumimoji="0" lang="en-GB" sz="2800" b="0" i="0" u="none" strike="noStrike" kern="1200" cap="none" spc="0" normalizeH="0" noProof="0" dirty="0" smtClean="0">
                <a:ln>
                  <a:noFill/>
                </a:ln>
                <a:solidFill>
                  <a:schemeClr val="tx1"/>
                </a:solidFill>
                <a:effectLst/>
                <a:uLnTx/>
                <a:uFillTx/>
                <a:latin typeface="+mn-lt"/>
                <a:ea typeface="+mn-ea"/>
                <a:cs typeface="+mn-cs"/>
              </a:rPr>
              <a:t> le </a:t>
            </a:r>
            <a:r>
              <a:rPr kumimoji="0" lang="en-GB" sz="2800" b="0" i="0" u="none" strike="noStrike" kern="1200" cap="none" spc="0" normalizeH="0" noProof="0" dirty="0" err="1" smtClean="0">
                <a:ln>
                  <a:noFill/>
                </a:ln>
                <a:solidFill>
                  <a:schemeClr val="tx1"/>
                </a:solidFill>
                <a:effectLst/>
                <a:uLnTx/>
                <a:uFillTx/>
                <a:latin typeface="+mn-lt"/>
                <a:ea typeface="+mn-ea"/>
                <a:cs typeface="+mn-cs"/>
              </a:rPr>
              <a:t>secteur</a:t>
            </a:r>
            <a:r>
              <a:rPr kumimoji="0" lang="en-GB" sz="2800" b="0" i="0" u="none" strike="noStrike" kern="1200" cap="none" spc="0" normalizeH="0" noProof="0" dirty="0" smtClean="0">
                <a:ln>
                  <a:noFill/>
                </a:ln>
                <a:solidFill>
                  <a:schemeClr val="tx1"/>
                </a:solidFill>
                <a:effectLst/>
                <a:uLnTx/>
                <a:uFillTx/>
                <a:latin typeface="+mn-lt"/>
                <a:ea typeface="+mn-ea"/>
                <a:cs typeface="+mn-cs"/>
              </a:rPr>
              <a:t> </a:t>
            </a:r>
            <a:r>
              <a:rPr kumimoji="0" lang="en-GB" sz="2800" b="0" i="0" u="none" strike="noStrike" kern="1200" cap="none" spc="0" normalizeH="0" noProof="0" dirty="0" err="1" smtClean="0">
                <a:ln>
                  <a:noFill/>
                </a:ln>
                <a:solidFill>
                  <a:schemeClr val="tx1"/>
                </a:solidFill>
                <a:effectLst/>
                <a:uLnTx/>
                <a:uFillTx/>
                <a:latin typeface="+mn-lt"/>
                <a:ea typeface="+mn-ea"/>
                <a:cs typeface="+mn-cs"/>
              </a:rPr>
              <a:t>privé</a:t>
            </a:r>
            <a:r>
              <a:rPr kumimoji="0" lang="en-GB" sz="2800" b="0" i="0" u="none" strike="noStrike" kern="1200" cap="none" spc="0" normalizeH="0" noProof="0" dirty="0" smtClean="0">
                <a:ln>
                  <a:noFill/>
                </a:ln>
                <a:solidFill>
                  <a:schemeClr val="tx1"/>
                </a:solidFill>
                <a:effectLst/>
                <a:uLnTx/>
                <a:uFillTx/>
                <a:latin typeface="+mn-lt"/>
                <a:ea typeface="+mn-ea"/>
                <a:cs typeface="+mn-cs"/>
              </a:rPr>
              <a:t>?</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3"/>
          <p:cNvSpPr txBox="1">
            <a:spLocks/>
          </p:cNvSpPr>
          <p:nvPr/>
        </p:nvSpPr>
        <p:spPr>
          <a:xfrm>
            <a:off x="1002324" y="4198376"/>
            <a:ext cx="10515600" cy="481477"/>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En France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il</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faut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adhérer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à un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syndicat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pour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profiter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de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sa</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représentation</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3"/>
          <p:cNvSpPr txBox="1">
            <a:spLocks/>
          </p:cNvSpPr>
          <p:nvPr/>
        </p:nvSpPr>
        <p:spPr>
          <a:xfrm>
            <a:off x="1058594" y="4859556"/>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En France on ne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peut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pas faire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grève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si</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n’est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pas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syndicalisé</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3"/>
          <p:cNvSpPr txBox="1">
            <a:spLocks/>
          </p:cNvSpPr>
          <p:nvPr/>
        </p:nvSpPr>
        <p:spPr>
          <a:xfrm>
            <a:off x="1128934" y="5492603"/>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Si 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est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délégué</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syndical</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on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n’est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pas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payé</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pour son</a:t>
            </a:r>
            <a:r>
              <a:rPr kumimoji="0" lang="en-GB" sz="2800" b="0" i="0" u="none" strike="noStrike" kern="1200" cap="none" spc="0" normalizeH="0" noProof="0" dirty="0" smtClean="0">
                <a:ln>
                  <a:noFill/>
                </a:ln>
                <a:solidFill>
                  <a:schemeClr val="tx1"/>
                </a:solidFill>
                <a:effectLst/>
                <a:uLnTx/>
                <a:uFillTx/>
                <a:latin typeface="+mn-lt"/>
                <a:ea typeface="+mn-ea"/>
                <a:cs typeface="+mn-cs"/>
              </a:rPr>
              <a:t> travail?</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3"/>
          <p:cNvSpPr txBox="1">
            <a:spLocks/>
          </p:cNvSpPr>
          <p:nvPr/>
        </p:nvSpPr>
        <p:spPr>
          <a:xfrm>
            <a:off x="1114865" y="6111580"/>
            <a:ext cx="10515600" cy="48147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La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grève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générale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de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décembre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2019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portait</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sur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les </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retraites</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E2B83-A2E3-4065-8B28-F6BFD1F1EE11}">
  <ds:schemaRef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3CC48FDE-15B0-4AC6-970C-06E596036BE3}">
  <ds:schemaRefs>
    <ds:schemaRef ds:uri="http://schemas.microsoft.com/sharepoint/v3/contenttype/forms"/>
  </ds:schemaRefs>
</ds:datastoreItem>
</file>

<file path=customXml/itemProps3.xml><?xml version="1.0" encoding="utf-8"?>
<ds:datastoreItem xmlns:ds="http://schemas.openxmlformats.org/officeDocument/2006/customXml" ds:itemID="{391B0E2D-011F-4831-8F84-CA3A5B110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1737</TotalTime>
  <Words>3435</Words>
  <Application>Microsoft Office PowerPoint</Application>
  <PresentationFormat>Widescreen</PresentationFormat>
  <Paragraphs>423</Paragraphs>
  <Slides>41</Slides>
  <Notes>1</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Calibri Light</vt:lpstr>
      <vt:lpstr>MS Mincho</vt:lpstr>
      <vt:lpstr>Symbol</vt:lpstr>
      <vt:lpstr>Tahoma</vt:lpstr>
      <vt:lpstr>Times New Roman</vt:lpstr>
      <vt:lpstr>Office Theme</vt:lpstr>
      <vt:lpstr>PowerPoint Presentation</vt:lpstr>
      <vt:lpstr>Les objectifs:</vt:lpstr>
      <vt:lpstr>Pour commencer:</vt:lpstr>
      <vt:lpstr>Pour commencer:</vt:lpstr>
      <vt:lpstr>                         Le saviez-vous?....</vt:lpstr>
      <vt:lpstr>                         Le saviez-vous?....</vt:lpstr>
      <vt:lpstr>                         Le saviez-vous?....</vt:lpstr>
      <vt:lpstr>                         Le saviez-vous?....</vt:lpstr>
      <vt:lpstr>                          Vrai ou Faux?....</vt:lpstr>
      <vt:lpstr>                          Vrai ou Faux?....</vt:lpstr>
      <vt:lpstr>Le syndicalisme- une introduction</vt:lpstr>
      <vt:lpstr>Utilisez la transcription pour améliorer ou corriger vos réponses</vt:lpstr>
      <vt:lpstr>Le syndicalisme- une introduction</vt:lpstr>
      <vt:lpstr>La CGT: Confédération Générale du Travailleur</vt:lpstr>
      <vt:lpstr>La CGT: Confédération Générale du Travailleur</vt:lpstr>
      <vt:lpstr>La CGT: Confédération Générale du Travailleur</vt:lpstr>
      <vt:lpstr>Les revendications de la CGT</vt:lpstr>
      <vt:lpstr>PowerPoint Presentation</vt:lpstr>
      <vt:lpstr>Activité 4: Regardez la vidéo ‘trois exemples d’action syndicale’ et prenez des notes pour répondre aux questions</vt:lpstr>
      <vt:lpstr>Regardez la vidéo ‘trois exemples d’action syndicale’  et prenez des notes pour répondre aux questions</vt:lpstr>
      <vt:lpstr>Activité 5: Appel à la grève</vt:lpstr>
      <vt:lpstr>Réponses possibles - CONTENT :</vt:lpstr>
      <vt:lpstr>Activité 5: Example of a paragraph :</vt:lpstr>
      <vt:lpstr>PowerPoint Presentation</vt:lpstr>
      <vt:lpstr>Le gérondif </vt:lpstr>
      <vt:lpstr>Le gérondif </vt:lpstr>
      <vt:lpstr>Devoirs</vt:lpstr>
      <vt:lpstr>Leçon 2   Les objectifs:</vt:lpstr>
      <vt:lpstr>Vocabulaire page 20/21– échangez avec votre partenaire</vt:lpstr>
      <vt:lpstr>Répondez aux questions</vt:lpstr>
      <vt:lpstr>PowerPoint Presentation</vt:lpstr>
      <vt:lpstr>PowerPoint Presentation</vt:lpstr>
      <vt:lpstr>Un tournant dans l’histoire du pouvoir syndical</vt:lpstr>
      <vt:lpstr>Activité 4: Opinions de deux employées sur les syndicats</vt:lpstr>
      <vt:lpstr>Utilisez la transcription pour corriger vos erreurs  et donnez-vous une note</vt:lpstr>
      <vt:lpstr>Opinions de deux employées sur les syndicats</vt:lpstr>
      <vt:lpstr>Le taux de syndicalisation ne cesse de baisser</vt:lpstr>
      <vt:lpstr>Activité 6: Traduisez ces phrases en français </vt:lpstr>
      <vt:lpstr>Activité 6: Traduisez ces phrases en français </vt:lpstr>
      <vt:lpstr>Les travailleurs français et le pouvoir syndical</vt:lpstr>
      <vt:lpstr>Homework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228</cp:revision>
  <dcterms:created xsi:type="dcterms:W3CDTF">2017-10-18T11:41:42Z</dcterms:created>
  <dcterms:modified xsi:type="dcterms:W3CDTF">2020-01-07T10:14:01Z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