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E399BCF-6B66-4717-BB1B-929061C4C176}" type="datetimeFigureOut">
              <a:rPr lang="en-GB" smtClean="0"/>
              <a:t>10/10/2016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362068-746D-4D44-B9F0-EEDA7844B32D}" type="slidenum">
              <a:rPr lang="en-GB" smtClean="0"/>
              <a:t>‹#›</a:t>
            </a:fld>
            <a:endParaRPr lang="en-GB"/>
          </a:p>
        </p:txBody>
      </p:sp>
    </p:spTree>
    <p:extLst>
      <p:ext uri="{BB962C8B-B14F-4D97-AF65-F5344CB8AC3E}">
        <p14:creationId xmlns:p14="http://schemas.microsoft.com/office/powerpoint/2010/main" val="3558140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E399BCF-6B66-4717-BB1B-929061C4C176}" type="datetimeFigureOut">
              <a:rPr lang="en-GB" smtClean="0"/>
              <a:t>10/10/2016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362068-746D-4D44-B9F0-EEDA7844B32D}" type="slidenum">
              <a:rPr lang="en-GB" smtClean="0"/>
              <a:t>‹#›</a:t>
            </a:fld>
            <a:endParaRPr lang="en-GB"/>
          </a:p>
        </p:txBody>
      </p:sp>
    </p:spTree>
    <p:extLst>
      <p:ext uri="{BB962C8B-B14F-4D97-AF65-F5344CB8AC3E}">
        <p14:creationId xmlns:p14="http://schemas.microsoft.com/office/powerpoint/2010/main" val="549373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E399BCF-6B66-4717-BB1B-929061C4C176}" type="datetimeFigureOut">
              <a:rPr lang="en-GB" smtClean="0"/>
              <a:t>10/10/2016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362068-746D-4D44-B9F0-EEDA7844B32D}" type="slidenum">
              <a:rPr lang="en-GB" smtClean="0"/>
              <a:t>‹#›</a:t>
            </a:fld>
            <a:endParaRPr lang="en-GB"/>
          </a:p>
        </p:txBody>
      </p:sp>
    </p:spTree>
    <p:extLst>
      <p:ext uri="{BB962C8B-B14F-4D97-AF65-F5344CB8AC3E}">
        <p14:creationId xmlns:p14="http://schemas.microsoft.com/office/powerpoint/2010/main" val="945813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E399BCF-6B66-4717-BB1B-929061C4C176}" type="datetimeFigureOut">
              <a:rPr lang="en-GB" smtClean="0"/>
              <a:t>10/10/2016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362068-746D-4D44-B9F0-EEDA7844B32D}" type="slidenum">
              <a:rPr lang="en-GB" smtClean="0"/>
              <a:t>‹#›</a:t>
            </a:fld>
            <a:endParaRPr lang="en-GB"/>
          </a:p>
        </p:txBody>
      </p:sp>
    </p:spTree>
    <p:extLst>
      <p:ext uri="{BB962C8B-B14F-4D97-AF65-F5344CB8AC3E}">
        <p14:creationId xmlns:p14="http://schemas.microsoft.com/office/powerpoint/2010/main" val="123763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399BCF-6B66-4717-BB1B-929061C4C176}" type="datetimeFigureOut">
              <a:rPr lang="en-GB" smtClean="0"/>
              <a:t>10/10/2016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362068-746D-4D44-B9F0-EEDA7844B32D}" type="slidenum">
              <a:rPr lang="en-GB" smtClean="0"/>
              <a:t>‹#›</a:t>
            </a:fld>
            <a:endParaRPr lang="en-GB"/>
          </a:p>
        </p:txBody>
      </p:sp>
    </p:spTree>
    <p:extLst>
      <p:ext uri="{BB962C8B-B14F-4D97-AF65-F5344CB8AC3E}">
        <p14:creationId xmlns:p14="http://schemas.microsoft.com/office/powerpoint/2010/main" val="287545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E399BCF-6B66-4717-BB1B-929061C4C176}" type="datetimeFigureOut">
              <a:rPr lang="en-GB" smtClean="0"/>
              <a:t>10/10/2016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362068-746D-4D44-B9F0-EEDA7844B32D}" type="slidenum">
              <a:rPr lang="en-GB" smtClean="0"/>
              <a:t>‹#›</a:t>
            </a:fld>
            <a:endParaRPr lang="en-GB"/>
          </a:p>
        </p:txBody>
      </p:sp>
    </p:spTree>
    <p:extLst>
      <p:ext uri="{BB962C8B-B14F-4D97-AF65-F5344CB8AC3E}">
        <p14:creationId xmlns:p14="http://schemas.microsoft.com/office/powerpoint/2010/main" val="722039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E399BCF-6B66-4717-BB1B-929061C4C176}" type="datetimeFigureOut">
              <a:rPr lang="en-GB" smtClean="0"/>
              <a:t>10/10/2016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2362068-746D-4D44-B9F0-EEDA7844B32D}" type="slidenum">
              <a:rPr lang="en-GB" smtClean="0"/>
              <a:t>‹#›</a:t>
            </a:fld>
            <a:endParaRPr lang="en-GB"/>
          </a:p>
        </p:txBody>
      </p:sp>
    </p:spTree>
    <p:extLst>
      <p:ext uri="{BB962C8B-B14F-4D97-AF65-F5344CB8AC3E}">
        <p14:creationId xmlns:p14="http://schemas.microsoft.com/office/powerpoint/2010/main" val="1334710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E399BCF-6B66-4717-BB1B-929061C4C176}" type="datetimeFigureOut">
              <a:rPr lang="en-GB" smtClean="0"/>
              <a:t>10/10/2016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2362068-746D-4D44-B9F0-EEDA7844B32D}" type="slidenum">
              <a:rPr lang="en-GB" smtClean="0"/>
              <a:t>‹#›</a:t>
            </a:fld>
            <a:endParaRPr lang="en-GB"/>
          </a:p>
        </p:txBody>
      </p:sp>
    </p:spTree>
    <p:extLst>
      <p:ext uri="{BB962C8B-B14F-4D97-AF65-F5344CB8AC3E}">
        <p14:creationId xmlns:p14="http://schemas.microsoft.com/office/powerpoint/2010/main" val="332563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399BCF-6B66-4717-BB1B-929061C4C176}" type="datetimeFigureOut">
              <a:rPr lang="en-GB" smtClean="0"/>
              <a:t>10/10/2016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2362068-746D-4D44-B9F0-EEDA7844B32D}" type="slidenum">
              <a:rPr lang="en-GB" smtClean="0"/>
              <a:t>‹#›</a:t>
            </a:fld>
            <a:endParaRPr lang="en-GB"/>
          </a:p>
        </p:txBody>
      </p:sp>
    </p:spTree>
    <p:extLst>
      <p:ext uri="{BB962C8B-B14F-4D97-AF65-F5344CB8AC3E}">
        <p14:creationId xmlns:p14="http://schemas.microsoft.com/office/powerpoint/2010/main" val="4231961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99BCF-6B66-4717-BB1B-929061C4C176}" type="datetimeFigureOut">
              <a:rPr lang="en-GB" smtClean="0"/>
              <a:t>10/10/2016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362068-746D-4D44-B9F0-EEDA7844B32D}" type="slidenum">
              <a:rPr lang="en-GB" smtClean="0"/>
              <a:t>‹#›</a:t>
            </a:fld>
            <a:endParaRPr lang="en-GB"/>
          </a:p>
        </p:txBody>
      </p:sp>
    </p:spTree>
    <p:extLst>
      <p:ext uri="{BB962C8B-B14F-4D97-AF65-F5344CB8AC3E}">
        <p14:creationId xmlns:p14="http://schemas.microsoft.com/office/powerpoint/2010/main" val="3809690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99BCF-6B66-4717-BB1B-929061C4C176}" type="datetimeFigureOut">
              <a:rPr lang="en-GB" smtClean="0"/>
              <a:t>10/10/2016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362068-746D-4D44-B9F0-EEDA7844B32D}" type="slidenum">
              <a:rPr lang="en-GB" smtClean="0"/>
              <a:t>‹#›</a:t>
            </a:fld>
            <a:endParaRPr lang="en-GB"/>
          </a:p>
        </p:txBody>
      </p:sp>
    </p:spTree>
    <p:extLst>
      <p:ext uri="{BB962C8B-B14F-4D97-AF65-F5344CB8AC3E}">
        <p14:creationId xmlns:p14="http://schemas.microsoft.com/office/powerpoint/2010/main" val="84078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399BCF-6B66-4717-BB1B-929061C4C176}" type="datetimeFigureOut">
              <a:rPr lang="en-GB" smtClean="0"/>
              <a:t>10/10/2016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362068-746D-4D44-B9F0-EEDA7844B32D}" type="slidenum">
              <a:rPr lang="en-GB" smtClean="0"/>
              <a:t>‹#›</a:t>
            </a:fld>
            <a:endParaRPr lang="en-GB"/>
          </a:p>
        </p:txBody>
      </p:sp>
    </p:spTree>
    <p:extLst>
      <p:ext uri="{BB962C8B-B14F-4D97-AF65-F5344CB8AC3E}">
        <p14:creationId xmlns:p14="http://schemas.microsoft.com/office/powerpoint/2010/main" val="3851397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deviation.appspot.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011248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MS 1.10</a:t>
            </a:r>
          </a:p>
          <a:p>
            <a:r>
              <a:rPr lang="en-GB" dirty="0" smtClean="0"/>
              <a:t>Understand measures of dispersion, including standard deviation and range</a:t>
            </a:r>
          </a:p>
          <a:p>
            <a:r>
              <a:rPr lang="en-GB" dirty="0" smtClean="0"/>
              <a:t>Students may be tested on their ability to:</a:t>
            </a:r>
          </a:p>
          <a:p>
            <a:r>
              <a:rPr lang="en-GB" dirty="0" smtClean="0"/>
              <a:t>calculate the standard deviation</a:t>
            </a:r>
          </a:p>
          <a:p>
            <a:r>
              <a:rPr lang="en-GB" dirty="0" smtClean="0"/>
              <a:t>understand why standard deviation might be a more useful measure of dispersion for a given set of data, </a:t>
            </a:r>
            <a:r>
              <a:rPr lang="en-GB" dirty="0" err="1" smtClean="0"/>
              <a:t>eg</a:t>
            </a:r>
            <a:r>
              <a:rPr lang="en-GB" dirty="0" smtClean="0"/>
              <a:t> where there is an outlying result</a:t>
            </a:r>
          </a:p>
          <a:p>
            <a:endParaRPr lang="en-GB" dirty="0"/>
          </a:p>
        </p:txBody>
      </p:sp>
    </p:spTree>
    <p:extLst>
      <p:ext uri="{BB962C8B-B14F-4D97-AF65-F5344CB8AC3E}">
        <p14:creationId xmlns:p14="http://schemas.microsoft.com/office/powerpoint/2010/main" val="98770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Standard Deviation</a:t>
            </a:r>
            <a:endParaRPr lang="en-GB"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10000"/>
              </a:bodyPr>
              <a:lstStyle/>
              <a:p>
                <a:r>
                  <a:rPr lang="en-GB" dirty="0"/>
                  <a:t>The standard deviation (SD) gives an indication of the spread of values around the mean of those values.  It is found using the formula</a:t>
                </a:r>
              </a:p>
              <a:p>
                <a:r>
                  <a:rPr lang="en-GB" dirty="0" smtClean="0"/>
                  <a:t>       </a:t>
                </a:r>
                <a:endParaRPr lang="en-GB" dirty="0"/>
              </a:p>
              <a:p>
                <a14:m>
                  <m:oMath xmlns:m="http://schemas.openxmlformats.org/officeDocument/2006/math">
                    <m:r>
                      <a:rPr lang="en-GB" b="1" i="1"/>
                      <m:t>𝑺𝑫</m:t>
                    </m:r>
                    <m:r>
                      <a:rPr lang="en-GB" b="1"/>
                      <m:t>=√</m:t>
                    </m:r>
                    <m:f>
                      <m:fPr>
                        <m:ctrlPr>
                          <a:rPr lang="en-GB" b="1" i="1"/>
                        </m:ctrlPr>
                      </m:fPr>
                      <m:num>
                        <m:sSup>
                          <m:sSupPr>
                            <m:ctrlPr>
                              <a:rPr lang="en-GB" b="1" i="1"/>
                            </m:ctrlPr>
                          </m:sSupPr>
                          <m:e>
                            <m:r>
                              <a:rPr lang="en-GB" b="1" i="1"/>
                              <m:t>𝚺</m:t>
                            </m:r>
                            <m:d>
                              <m:dPr>
                                <m:ctrlPr>
                                  <a:rPr lang="en-GB" b="1" i="1"/>
                                </m:ctrlPr>
                              </m:dPr>
                              <m:e>
                                <m:r>
                                  <a:rPr lang="en-GB" b="1" i="1"/>
                                  <m:t>𝐱</m:t>
                                </m:r>
                                <m:r>
                                  <a:rPr lang="en-GB" b="1" i="1"/>
                                  <m:t>−</m:t>
                                </m:r>
                                <m:r>
                                  <a:rPr lang="en-GB" b="1"/>
                                  <m:t> </m:t>
                                </m:r>
                                <m:acc>
                                  <m:accPr>
                                    <m:chr m:val="̄"/>
                                    <m:ctrlPr>
                                      <a:rPr lang="en-GB" b="1" i="1"/>
                                    </m:ctrlPr>
                                  </m:accPr>
                                  <m:e>
                                    <m:r>
                                      <a:rPr lang="en-GB" b="1" i="1"/>
                                      <m:t>𝐱</m:t>
                                    </m:r>
                                  </m:e>
                                </m:acc>
                              </m:e>
                            </m:d>
                          </m:e>
                          <m:sup>
                            <m:r>
                              <a:rPr lang="en-GB" b="1" i="1"/>
                              <m:t>𝟐</m:t>
                            </m:r>
                          </m:sup>
                        </m:sSup>
                      </m:num>
                      <m:den>
                        <m:r>
                          <a:rPr lang="en-GB" b="1" i="1"/>
                          <m:t>𝐧</m:t>
                        </m:r>
                        <m:r>
                          <a:rPr lang="en-GB" b="1" i="1"/>
                          <m:t>−</m:t>
                        </m:r>
                        <m:r>
                          <a:rPr lang="en-GB" b="1" i="1"/>
                          <m:t>𝟏</m:t>
                        </m:r>
                      </m:den>
                    </m:f>
                  </m:oMath>
                </a14:m>
                <a:endParaRPr lang="en-GB" dirty="0"/>
              </a:p>
              <a:p>
                <a:endParaRPr lang="en-GB" dirty="0"/>
              </a:p>
              <a:p>
                <a:r>
                  <a:rPr lang="en-GB" dirty="0"/>
                  <a:t>In interpreting the values of standard deviations, students should realise that ± 2 standard deviations from the mean includes over 95% of the data.  Whilst not strictly valid, this allows students to use the presence or absence of overlap of the standard deviations of different means as an indication of whether differences in the means are likely to be due to chance.</a:t>
                </a:r>
              </a:p>
              <a:p>
                <a:endParaRPr lang="en-GB"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928" t="-2801" r="-870" b="-3501"/>
                </a:stretch>
              </a:blipFill>
            </p:spPr>
            <p:txBody>
              <a:bodyPr/>
              <a:lstStyle/>
              <a:p>
                <a:r>
                  <a:rPr lang="en-GB">
                    <a:noFill/>
                  </a:rPr>
                  <a:t> </a:t>
                </a:r>
              </a:p>
            </p:txBody>
          </p:sp>
        </mc:Fallback>
      </mc:AlternateContent>
    </p:spTree>
    <p:extLst>
      <p:ext uri="{BB962C8B-B14F-4D97-AF65-F5344CB8AC3E}">
        <p14:creationId xmlns:p14="http://schemas.microsoft.com/office/powerpoint/2010/main" val="1616809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smtClean="0">
                <a:hlinkClick r:id="rId2"/>
              </a:rPr>
              <a:t>http://standard-deviation.appspot.com/</a:t>
            </a:r>
            <a:endParaRPr lang="en-GB" smtClean="0"/>
          </a:p>
          <a:p>
            <a:endParaRPr lang="en-GB"/>
          </a:p>
        </p:txBody>
      </p:sp>
    </p:spTree>
    <p:extLst>
      <p:ext uri="{BB962C8B-B14F-4D97-AF65-F5344CB8AC3E}">
        <p14:creationId xmlns:p14="http://schemas.microsoft.com/office/powerpoint/2010/main" val="252713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88</Words>
  <Application>Microsoft Office PowerPoint</Application>
  <PresentationFormat>Widescreen</PresentationFormat>
  <Paragraphs>12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Standard Deviation</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Haggar</dc:creator>
  <cp:lastModifiedBy>Deborah Haggar</cp:lastModifiedBy>
  <cp:revision>2</cp:revision>
  <dcterms:created xsi:type="dcterms:W3CDTF">2016-10-10T08:00:34Z</dcterms:created>
  <dcterms:modified xsi:type="dcterms:W3CDTF">2016-10-10T08:09:49Z</dcterms:modified>
</cp:coreProperties>
</file>