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handoutMasterIdLst>
    <p:handoutMasterId r:id="rId11"/>
  </p:handoutMasterIdLst>
  <p:sldIdLst>
    <p:sldId id="256" r:id="rId2"/>
    <p:sldId id="283" r:id="rId3"/>
    <p:sldId id="284" r:id="rId4"/>
    <p:sldId id="258" r:id="rId5"/>
    <p:sldId id="285" r:id="rId6"/>
    <p:sldId id="286" r:id="rId7"/>
    <p:sldId id="287" r:id="rId8"/>
    <p:sldId id="288" r:id="rId9"/>
    <p:sldId id="276" r:id="rId1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831F3-2689-41E2-89A6-1CA6E934D19E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287200-663B-4088-BFBF-87BED3EDF4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33337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740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204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9070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64916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5882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5013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9784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455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048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403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779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12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619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213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302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580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748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5912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https://www.youtube.com/watch?v=EE6_PacCnRw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1754" y="1591962"/>
            <a:ext cx="10028623" cy="1085336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A2 Composition</a:t>
            </a:r>
            <a:br>
              <a:rPr lang="en-GB" b="1" dirty="0" smtClean="0"/>
            </a:br>
            <a:r>
              <a:rPr lang="en-GB" b="1" dirty="0" smtClean="0"/>
              <a:t>Extended Harmony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832" y="3765884"/>
            <a:ext cx="5726478" cy="178393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521" y="3765885"/>
            <a:ext cx="5269337" cy="1761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17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1" y="685800"/>
            <a:ext cx="10432967" cy="1085336"/>
          </a:xfrm>
        </p:spPr>
        <p:txBody>
          <a:bodyPr>
            <a:normAutofit/>
          </a:bodyPr>
          <a:lstStyle/>
          <a:p>
            <a:r>
              <a:rPr lang="en-GB" sz="6000" b="1" dirty="0" smtClean="0"/>
              <a:t>Gustav Holst – Planet Suite</a:t>
            </a:r>
            <a:endParaRPr lang="en-GB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59023" y="2284213"/>
            <a:ext cx="7496433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When was it composed?</a:t>
            </a:r>
          </a:p>
          <a:p>
            <a:endParaRPr lang="en-GB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What genre is this musical work?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How could we describe the style?</a:t>
            </a:r>
          </a:p>
          <a:p>
            <a:endParaRPr lang="en-GB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456" y="1937084"/>
            <a:ext cx="3302465" cy="4282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23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1" y="685800"/>
            <a:ext cx="10432967" cy="1085336"/>
          </a:xfrm>
        </p:spPr>
        <p:txBody>
          <a:bodyPr>
            <a:normAutofit/>
          </a:bodyPr>
          <a:lstStyle/>
          <a:p>
            <a:r>
              <a:rPr lang="en-GB" sz="6000" b="1" dirty="0" smtClean="0"/>
              <a:t>Gustav Holst – Planet Suite</a:t>
            </a:r>
            <a:endParaRPr lang="en-GB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59023" y="2284213"/>
            <a:ext cx="1004454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When was it composed?</a:t>
            </a:r>
          </a:p>
          <a:p>
            <a:r>
              <a:rPr lang="en-GB" sz="2400" dirty="0" smtClean="0"/>
              <a:t>	</a:t>
            </a:r>
            <a:r>
              <a:rPr lang="en-GB" sz="2400" dirty="0" smtClean="0">
                <a:solidFill>
                  <a:srgbClr val="FFFF00"/>
                </a:solidFill>
              </a:rPr>
              <a:t>1914 - 1916</a:t>
            </a:r>
          </a:p>
          <a:p>
            <a:endParaRPr lang="en-GB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What genre is this musical work?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FFFF00"/>
                </a:solidFill>
              </a:rPr>
              <a:t>Seven Movement Orchestral Suite / Programme Music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How could we describe the style?</a:t>
            </a:r>
          </a:p>
          <a:p>
            <a:r>
              <a:rPr lang="en-GB" sz="3200" dirty="0">
                <a:solidFill>
                  <a:srgbClr val="FFFF00"/>
                </a:solidFill>
              </a:rPr>
              <a:t>	</a:t>
            </a:r>
            <a:r>
              <a:rPr lang="en-GB" sz="2400" dirty="0" smtClean="0">
                <a:solidFill>
                  <a:srgbClr val="FFFF00"/>
                </a:solidFill>
              </a:rPr>
              <a:t>Very much 20</a:t>
            </a:r>
            <a:r>
              <a:rPr lang="en-GB" sz="2400" baseline="30000" dirty="0" smtClean="0">
                <a:solidFill>
                  <a:srgbClr val="FFFF00"/>
                </a:solidFill>
              </a:rPr>
              <a:t>th</a:t>
            </a:r>
            <a:r>
              <a:rPr lang="en-GB" sz="2400" dirty="0" smtClean="0">
                <a:solidFill>
                  <a:srgbClr val="FFFF00"/>
                </a:solidFill>
              </a:rPr>
              <a:t> Century! Quite eclectic and a key influence on 	modern day film score. We can even hear links to jazz!</a:t>
            </a:r>
            <a:endParaRPr lang="en-GB" sz="3200" dirty="0" smtClean="0">
              <a:solidFill>
                <a:srgbClr val="FFFF00"/>
              </a:solidFill>
            </a:endParaRP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28806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9250620" cy="1085336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Gustav Holst - Venus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59023" y="2284213"/>
            <a:ext cx="749643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The second movement in the suite -</a:t>
            </a:r>
          </a:p>
          <a:p>
            <a:endParaRPr lang="en-GB" sz="3200" dirty="0"/>
          </a:p>
          <a:p>
            <a:r>
              <a:rPr lang="en-GB" sz="3200" dirty="0" smtClean="0"/>
              <a:t>II. Venus - ‘The Bringer Of Peace’</a:t>
            </a:r>
          </a:p>
          <a:p>
            <a:endParaRPr lang="en-GB" sz="3200" dirty="0"/>
          </a:p>
          <a:p>
            <a:r>
              <a:rPr lang="en-GB" sz="2400" dirty="0">
                <a:hlinkClick r:id="rId2"/>
              </a:rPr>
              <a:t>https://</a:t>
            </a:r>
            <a:r>
              <a:rPr lang="en-GB" sz="2400" dirty="0" smtClean="0">
                <a:hlinkClick r:id="rId2"/>
              </a:rPr>
              <a:t>www.youtube.com/watch?v=EE6_PacCnRw</a:t>
            </a:r>
            <a:endParaRPr lang="en-GB" sz="2400" dirty="0" smtClean="0"/>
          </a:p>
          <a:p>
            <a:endParaRPr lang="en-GB" sz="2400" dirty="0" smtClean="0"/>
          </a:p>
          <a:p>
            <a:endParaRPr lang="en-GB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3599" y="1771136"/>
            <a:ext cx="3302465" cy="4282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84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9250620" cy="1085336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Gustav Holst - Venus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59023" y="2284213"/>
            <a:ext cx="74964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Are there any harmonic features which stand out purely from listening?</a:t>
            </a:r>
          </a:p>
          <a:p>
            <a:endParaRPr lang="en-GB" sz="2400" dirty="0" smtClean="0"/>
          </a:p>
          <a:p>
            <a:endParaRPr lang="en-GB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3599" y="1771136"/>
            <a:ext cx="3302465" cy="4282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03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10180304" cy="1085336"/>
          </a:xfrm>
        </p:spPr>
        <p:txBody>
          <a:bodyPr>
            <a:normAutofit fontScale="90000"/>
          </a:bodyPr>
          <a:lstStyle/>
          <a:p>
            <a:pPr algn="ctr"/>
            <a:r>
              <a:rPr lang="en-GB" sz="6000" b="1" dirty="0" smtClean="0"/>
              <a:t>Activity (pairs) – Using Score</a:t>
            </a:r>
            <a:endParaRPr lang="en-GB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59023" y="2284213"/>
            <a:ext cx="1075440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400" dirty="0" smtClean="0"/>
              <a:t>The music begins in </a:t>
            </a:r>
            <a:r>
              <a:rPr lang="en-GB" sz="2400" dirty="0" err="1" smtClean="0"/>
              <a:t>Eb</a:t>
            </a:r>
            <a:r>
              <a:rPr lang="en-GB" sz="2400" dirty="0" smtClean="0"/>
              <a:t> major (as per key sig). What is the basic harmonic movement in bars 3 – 4? Ignore chord extensions for now. Label on score as roman numerals</a:t>
            </a:r>
          </a:p>
          <a:p>
            <a:pPr marL="457200" indent="-457200">
              <a:buFont typeface="+mj-lt"/>
              <a:buAutoNum type="arabicPeriod"/>
            </a:pPr>
            <a:endParaRPr lang="en-GB" sz="2400" dirty="0"/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/>
              <a:t>Now work out the extensions that have been added to / resulted in these chords and what names these chords would have i.e. a major triad plus major seventh = maj7 chord. Label on score or separate paper</a:t>
            </a:r>
          </a:p>
          <a:p>
            <a:pPr marL="457200" indent="-457200">
              <a:buFont typeface="+mj-lt"/>
              <a:buAutoNum type="arabicPeriod"/>
            </a:pPr>
            <a:endParaRPr lang="en-GB" sz="2400" dirty="0"/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/>
              <a:t>What is the name of the chord in bar 5? How could we describe its relationship with the opening chord of F minor?</a:t>
            </a:r>
          </a:p>
          <a:p>
            <a:endParaRPr lang="en-GB" sz="2400" dirty="0" smtClean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74788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10180304" cy="1085336"/>
          </a:xfrm>
        </p:spPr>
        <p:txBody>
          <a:bodyPr>
            <a:normAutofit/>
          </a:bodyPr>
          <a:lstStyle/>
          <a:p>
            <a:pPr algn="ctr"/>
            <a:r>
              <a:rPr lang="en-GB" sz="6000" b="1" dirty="0" smtClean="0"/>
              <a:t>Continued analysis</a:t>
            </a:r>
            <a:endParaRPr lang="en-GB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59023" y="2284213"/>
            <a:ext cx="1075440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The music then implies a modulation to </a:t>
            </a:r>
            <a:r>
              <a:rPr lang="en-GB" sz="2400" dirty="0" err="1" smtClean="0"/>
              <a:t>Cb</a:t>
            </a:r>
            <a:r>
              <a:rPr lang="en-GB" sz="2400" dirty="0" smtClean="0"/>
              <a:t> major(!!) has happened (Db minor being chord ii) and essentially transposes the opening material in bars 6 – 10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Another tertiary move is implied in bar 10, and indeed we seem to settle in Ab major from bar 11 onwards (notice all the D flats!)… at least for a bit!</a:t>
            </a:r>
          </a:p>
          <a:p>
            <a:endParaRPr lang="en-GB" sz="2400" dirty="0" smtClean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66121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10180304" cy="1085336"/>
          </a:xfrm>
        </p:spPr>
        <p:txBody>
          <a:bodyPr>
            <a:normAutofit/>
          </a:bodyPr>
          <a:lstStyle/>
          <a:p>
            <a:pPr algn="ctr"/>
            <a:r>
              <a:rPr lang="en-GB" sz="6000" b="1" dirty="0" smtClean="0"/>
              <a:t>Continued analysis</a:t>
            </a:r>
            <a:endParaRPr lang="en-GB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59023" y="2284213"/>
            <a:ext cx="1075440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400" dirty="0" smtClean="0"/>
              <a:t> What harmonic feature (left hand) is used from bars 14 – 18</a:t>
            </a:r>
            <a:r>
              <a:rPr lang="en-GB" sz="2400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endParaRPr lang="en-GB" sz="2400" dirty="0"/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/>
              <a:t>Bars 26 – 27 (first half) suggest an approaching cadence in which key?</a:t>
            </a:r>
          </a:p>
          <a:p>
            <a:pPr marL="457200" indent="-457200">
              <a:buFont typeface="+mj-lt"/>
              <a:buAutoNum type="arabicPeriod"/>
            </a:pPr>
            <a:endParaRPr lang="en-GB" sz="2400" dirty="0"/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/>
              <a:t>Bar 30 subverts all harmonic expectations! But how might we label the chord in this bar? The new key is F# major. Describe the chord in its full name (not roman numeral)</a:t>
            </a:r>
            <a:endParaRPr lang="en-GB" sz="2400" dirty="0" smtClean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71155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688002"/>
            <a:ext cx="9250620" cy="1085336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Composition Time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984257" y="2216448"/>
            <a:ext cx="957946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Today you should continue working on either your composition, or theme and variations for your practice technical study</a:t>
            </a:r>
          </a:p>
          <a:p>
            <a:endParaRPr lang="en-GB" sz="3200" dirty="0"/>
          </a:p>
          <a:p>
            <a:r>
              <a:rPr lang="en-GB" sz="3200" dirty="0" smtClean="0"/>
              <a:t>Look at your use of harmony and consider from this Holst analysis whether you could enrich the harmony in your piece with extended chords and unexpected modulations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061355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522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502</TotalTime>
  <Words>378</Words>
  <Application>Microsoft Office PowerPoint</Application>
  <PresentationFormat>Widescreen</PresentationFormat>
  <Paragraphs>53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Ion</vt:lpstr>
      <vt:lpstr> A2 Composition Extended Harmony</vt:lpstr>
      <vt:lpstr>Gustav Holst – Planet Suite</vt:lpstr>
      <vt:lpstr>Gustav Holst – Planet Suite</vt:lpstr>
      <vt:lpstr>Gustav Holst - Venus</vt:lpstr>
      <vt:lpstr>Gustav Holst - Venus</vt:lpstr>
      <vt:lpstr>Activity (pairs) – Using Score</vt:lpstr>
      <vt:lpstr>Continued analysis</vt:lpstr>
      <vt:lpstr>Continued analysis</vt:lpstr>
      <vt:lpstr>Composition Time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A2 – RHYTHM TECHNIQUES</dc:title>
  <dc:creator>Darren Rampton</dc:creator>
  <cp:lastModifiedBy>Darren Rampton</cp:lastModifiedBy>
  <cp:revision>66</cp:revision>
  <cp:lastPrinted>2017-02-22T14:57:29Z</cp:lastPrinted>
  <dcterms:created xsi:type="dcterms:W3CDTF">2016-09-21T11:12:35Z</dcterms:created>
  <dcterms:modified xsi:type="dcterms:W3CDTF">2017-09-25T09:40:03Z</dcterms:modified>
</cp:coreProperties>
</file>