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93" r:id="rId5"/>
    <p:sldId id="328" r:id="rId6"/>
    <p:sldId id="359" r:id="rId7"/>
    <p:sldId id="346" r:id="rId8"/>
    <p:sldId id="391" r:id="rId9"/>
    <p:sldId id="392" r:id="rId10"/>
    <p:sldId id="386" r:id="rId11"/>
    <p:sldId id="358" r:id="rId12"/>
    <p:sldId id="357" r:id="rId13"/>
    <p:sldId id="356" r:id="rId14"/>
    <p:sldId id="366" r:id="rId15"/>
    <p:sldId id="365" r:id="rId16"/>
    <p:sldId id="364" r:id="rId17"/>
    <p:sldId id="363" r:id="rId18"/>
    <p:sldId id="362" r:id="rId19"/>
    <p:sldId id="361" r:id="rId20"/>
    <p:sldId id="372" r:id="rId21"/>
    <p:sldId id="371" r:id="rId22"/>
    <p:sldId id="370" r:id="rId23"/>
    <p:sldId id="369" r:id="rId24"/>
    <p:sldId id="368" r:id="rId25"/>
    <p:sldId id="367" r:id="rId26"/>
    <p:sldId id="353" r:id="rId27"/>
    <p:sldId id="385" r:id="rId28"/>
    <p:sldId id="384" r:id="rId29"/>
    <p:sldId id="383" r:id="rId30"/>
    <p:sldId id="382" r:id="rId31"/>
    <p:sldId id="394" r:id="rId32"/>
    <p:sldId id="380" r:id="rId33"/>
    <p:sldId id="379" r:id="rId34"/>
    <p:sldId id="378" r:id="rId35"/>
    <p:sldId id="377" r:id="rId36"/>
    <p:sldId id="376" r:id="rId37"/>
    <p:sldId id="388" r:id="rId38"/>
    <p:sldId id="387" r:id="rId39"/>
    <p:sldId id="375" r:id="rId40"/>
    <p:sldId id="374"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29DD7-B706-1DB9-59D3-09358E447D13}" v="8" dt="2023-01-30T11:25:30.817"/>
    <p1510:client id="{2ACB3C91-FD9B-D105-4F71-0AFD2264B552}" v="610" dt="2021-01-22T15:14:11.186"/>
    <p1510:client id="{30F11095-E385-F8C7-FD41-8777EA2B8F84}" v="59" dt="2023-01-12T13:51:07.192"/>
    <p1510:client id="{604A50CB-ECB5-4783-1F31-43FCDC49D019}" v="63" dt="2023-01-12T16:28:23.857"/>
    <p1510:client id="{6E5A376E-C106-DE36-23CA-B0E66B185F97}" v="186" dt="2021-01-29T15:04:53.236"/>
    <p1510:client id="{82950AC7-B06E-F600-B8B9-543FF296D3F2}" v="2" dt="2021-02-04T11:47:56.920"/>
    <p1510:client id="{853C62AF-D1AA-F340-91A4-58DECFC138BE}" v="526" dt="2021-01-29T14:41:43.219"/>
    <p1510:client id="{9A596FDD-A86C-ECB8-4806-A1723C3E506D}" v="30" dt="2023-02-27T09:51:47.309"/>
    <p1510:client id="{9BC7659E-BFF2-E8B6-47F5-EB5A2D0B008E}" v="183" dt="2023-01-30T09:58:30.943"/>
    <p1510:client id="{9DD31008-A93D-2519-5E8E-59D0E68FFC7D}" v="38" dt="2021-01-25T09:02:32.351"/>
    <p1510:client id="{B4176740-A845-897B-CF11-6A1B58BEEA70}" v="1" dt="2021-01-29T12:09:14.156"/>
    <p1510:client id="{C3A7D991-3CBA-00C2-3277-1DA6562BBBDB}" v="166" dt="2021-02-02T09:34:58.356"/>
    <p1510:client id="{C8F6C2BF-71DB-4CB3-C1CD-6F0037559D1B}" v="192" dt="2021-02-01T09:29:30.710"/>
    <p1510:client id="{D5227DB6-A75A-BD22-5BD2-C3125639553C}" v="21" dt="2021-01-25T08:41:38.855"/>
    <p1510:client id="{F1A1F570-DD45-2BD5-6319-A58C58862579}" v="133" dt="2023-02-27T09:19:18.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édérique E. Lecerf" userId="S::frederiquelecerf@godalming.ac.uk::ec172f9d-47dc-46d6-b5d6-559db284bea3" providerId="AD" clId="Web-{9A596FDD-A86C-ECB8-4806-A1723C3E506D}"/>
    <pc:docChg chg="delSld modSld">
      <pc:chgData name="Frédérique E. Lecerf" userId="S::frederiquelecerf@godalming.ac.uk::ec172f9d-47dc-46d6-b5d6-559db284bea3" providerId="AD" clId="Web-{9A596FDD-A86C-ECB8-4806-A1723C3E506D}" dt="2023-02-27T09:51:47.309" v="16"/>
      <pc:docMkLst>
        <pc:docMk/>
      </pc:docMkLst>
      <pc:sldChg chg="del">
        <pc:chgData name="Frédérique E. Lecerf" userId="S::frederiquelecerf@godalming.ac.uk::ec172f9d-47dc-46d6-b5d6-559db284bea3" providerId="AD" clId="Web-{9A596FDD-A86C-ECB8-4806-A1723C3E506D}" dt="2023-02-27T09:50:45.386" v="14"/>
        <pc:sldMkLst>
          <pc:docMk/>
          <pc:sldMk cId="12280891" sldId="373"/>
        </pc:sldMkLst>
      </pc:sldChg>
      <pc:sldChg chg="modSp">
        <pc:chgData name="Frédérique E. Lecerf" userId="S::frederiquelecerf@godalming.ac.uk::ec172f9d-47dc-46d6-b5d6-559db284bea3" providerId="AD" clId="Web-{9A596FDD-A86C-ECB8-4806-A1723C3E506D}" dt="2023-02-27T09:31:45.983" v="13"/>
        <pc:sldMkLst>
          <pc:docMk/>
          <pc:sldMk cId="1889136150" sldId="377"/>
        </pc:sldMkLst>
        <pc:spChg chg="mod">
          <ac:chgData name="Frédérique E. Lecerf" userId="S::frederiquelecerf@godalming.ac.uk::ec172f9d-47dc-46d6-b5d6-559db284bea3" providerId="AD" clId="Web-{9A596FDD-A86C-ECB8-4806-A1723C3E506D}" dt="2023-02-27T09:31:45.983" v="13"/>
          <ac:spMkLst>
            <pc:docMk/>
            <pc:sldMk cId="1889136150" sldId="377"/>
            <ac:spMk id="14" creationId="{20D0A7A3-E9CC-C9DF-F92B-B38684B4D194}"/>
          </ac:spMkLst>
        </pc:spChg>
      </pc:sldChg>
      <pc:sldChg chg="modSp">
        <pc:chgData name="Frédérique E. Lecerf" userId="S::frederiquelecerf@godalming.ac.uk::ec172f9d-47dc-46d6-b5d6-559db284bea3" providerId="AD" clId="Web-{9A596FDD-A86C-ECB8-4806-A1723C3E506D}" dt="2023-02-27T09:31:32.639" v="6"/>
        <pc:sldMkLst>
          <pc:docMk/>
          <pc:sldMk cId="3474174181" sldId="379"/>
        </pc:sldMkLst>
        <pc:spChg chg="mod">
          <ac:chgData name="Frédérique E. Lecerf" userId="S::frederiquelecerf@godalming.ac.uk::ec172f9d-47dc-46d6-b5d6-559db284bea3" providerId="AD" clId="Web-{9A596FDD-A86C-ECB8-4806-A1723C3E506D}" dt="2023-02-27T09:31:32.639" v="6"/>
          <ac:spMkLst>
            <pc:docMk/>
            <pc:sldMk cId="3474174181" sldId="379"/>
            <ac:spMk id="14" creationId="{20D0A7A3-E9CC-C9DF-F92B-B38684B4D194}"/>
          </ac:spMkLst>
        </pc:spChg>
      </pc:sldChg>
      <pc:sldChg chg="modSp">
        <pc:chgData name="Frédérique E. Lecerf" userId="S::frederiquelecerf@godalming.ac.uk::ec172f9d-47dc-46d6-b5d6-559db284bea3" providerId="AD" clId="Web-{9A596FDD-A86C-ECB8-4806-A1723C3E506D}" dt="2023-02-27T09:27:25.071" v="3"/>
        <pc:sldMkLst>
          <pc:docMk/>
          <pc:sldMk cId="3608187924" sldId="388"/>
        </pc:sldMkLst>
        <pc:graphicFrameChg chg="mod modGraphic">
          <ac:chgData name="Frédérique E. Lecerf" userId="S::frederiquelecerf@godalming.ac.uk::ec172f9d-47dc-46d6-b5d6-559db284bea3" providerId="AD" clId="Web-{9A596FDD-A86C-ECB8-4806-A1723C3E506D}" dt="2023-02-27T09:27:25.071" v="3"/>
          <ac:graphicFrameMkLst>
            <pc:docMk/>
            <pc:sldMk cId="3608187924" sldId="388"/>
            <ac:graphicFrameMk id="4" creationId="{00000000-0000-0000-0000-000000000000}"/>
          </ac:graphicFrameMkLst>
        </pc:graphicFrameChg>
      </pc:sldChg>
      <pc:sldChg chg="del">
        <pc:chgData name="Frédérique E. Lecerf" userId="S::frederiquelecerf@godalming.ac.uk::ec172f9d-47dc-46d6-b5d6-559db284bea3" providerId="AD" clId="Web-{9A596FDD-A86C-ECB8-4806-A1723C3E506D}" dt="2023-02-27T09:51:47.309" v="16"/>
        <pc:sldMkLst>
          <pc:docMk/>
          <pc:sldMk cId="1157376993" sldId="389"/>
        </pc:sldMkLst>
      </pc:sldChg>
      <pc:sldChg chg="del">
        <pc:chgData name="Frédérique E. Lecerf" userId="S::frederiquelecerf@godalming.ac.uk::ec172f9d-47dc-46d6-b5d6-559db284bea3" providerId="AD" clId="Web-{9A596FDD-A86C-ECB8-4806-A1723C3E506D}" dt="2023-02-27T09:50:45.402" v="15"/>
        <pc:sldMkLst>
          <pc:docMk/>
          <pc:sldMk cId="3975397298" sldId="395"/>
        </pc:sldMkLst>
      </pc:sldChg>
    </pc:docChg>
  </pc:docChgLst>
  <pc:docChgLst>
    <pc:chgData name="Frédérique E. Lecerf" userId="S::frederiquelecerf@godalming.ac.uk::ec172f9d-47dc-46d6-b5d6-559db284bea3" providerId="AD" clId="Web-{26429DD7-B706-1DB9-59D3-09358E447D13}"/>
    <pc:docChg chg="modSld">
      <pc:chgData name="Frédérique E. Lecerf" userId="S::frederiquelecerf@godalming.ac.uk::ec172f9d-47dc-46d6-b5d6-559db284bea3" providerId="AD" clId="Web-{26429DD7-B706-1DB9-59D3-09358E447D13}" dt="2023-01-30T11:25:29.567" v="5" actId="20577"/>
      <pc:docMkLst>
        <pc:docMk/>
      </pc:docMkLst>
      <pc:sldChg chg="modSp">
        <pc:chgData name="Frédérique E. Lecerf" userId="S::frederiquelecerf@godalming.ac.uk::ec172f9d-47dc-46d6-b5d6-559db284bea3" providerId="AD" clId="Web-{26429DD7-B706-1DB9-59D3-09358E447D13}" dt="2023-01-30T11:25:29.567" v="5" actId="20577"/>
        <pc:sldMkLst>
          <pc:docMk/>
          <pc:sldMk cId="83038367" sldId="353"/>
        </pc:sldMkLst>
        <pc:spChg chg="mod">
          <ac:chgData name="Frédérique E. Lecerf" userId="S::frederiquelecerf@godalming.ac.uk::ec172f9d-47dc-46d6-b5d6-559db284bea3" providerId="AD" clId="Web-{26429DD7-B706-1DB9-59D3-09358E447D13}" dt="2023-01-30T11:25:29.567" v="5" actId="20577"/>
          <ac:spMkLst>
            <pc:docMk/>
            <pc:sldMk cId="83038367" sldId="353"/>
            <ac:spMk id="7" creationId="{E52DB9A8-F95F-E1D2-7EA4-481593B71FB4}"/>
          </ac:spMkLst>
        </pc:spChg>
      </pc:sldChg>
    </pc:docChg>
  </pc:docChgLst>
  <pc:docChgLst>
    <pc:chgData name="Frédérique E. Lecerf" userId="S::frederiquelecerf@godalming.ac.uk::ec172f9d-47dc-46d6-b5d6-559db284bea3" providerId="AD" clId="Web-{F1A1F570-DD45-2BD5-6319-A58C58862579}"/>
    <pc:docChg chg="addSld delSld modSld sldOrd">
      <pc:chgData name="Frédérique E. Lecerf" userId="S::frederiquelecerf@godalming.ac.uk::ec172f9d-47dc-46d6-b5d6-559db284bea3" providerId="AD" clId="Web-{F1A1F570-DD45-2BD5-6319-A58C58862579}" dt="2023-02-27T09:19:18.255" v="85"/>
      <pc:docMkLst>
        <pc:docMk/>
      </pc:docMkLst>
      <pc:sldChg chg="del">
        <pc:chgData name="Frédérique E. Lecerf" userId="S::frederiquelecerf@godalming.ac.uk::ec172f9d-47dc-46d6-b5d6-559db284bea3" providerId="AD" clId="Web-{F1A1F570-DD45-2BD5-6319-A58C58862579}" dt="2023-02-27T09:19:18.255" v="85"/>
        <pc:sldMkLst>
          <pc:docMk/>
          <pc:sldMk cId="3101137128" sldId="278"/>
        </pc:sldMkLst>
      </pc:sldChg>
      <pc:sldChg chg="del">
        <pc:chgData name="Frédérique E. Lecerf" userId="S::frederiquelecerf@godalming.ac.uk::ec172f9d-47dc-46d6-b5d6-559db284bea3" providerId="AD" clId="Web-{F1A1F570-DD45-2BD5-6319-A58C58862579}" dt="2023-02-27T09:19:18.255" v="84"/>
        <pc:sldMkLst>
          <pc:docMk/>
          <pc:sldMk cId="1784565284" sldId="305"/>
        </pc:sldMkLst>
      </pc:sldChg>
      <pc:sldChg chg="modSp ord">
        <pc:chgData name="Frédérique E. Lecerf" userId="S::frederiquelecerf@godalming.ac.uk::ec172f9d-47dc-46d6-b5d6-559db284bea3" providerId="AD" clId="Web-{F1A1F570-DD45-2BD5-6319-A58C58862579}" dt="2023-02-27T09:19:08.099" v="83"/>
        <pc:sldMkLst>
          <pc:docMk/>
          <pc:sldMk cId="12280891" sldId="373"/>
        </pc:sldMkLst>
        <pc:spChg chg="mod">
          <ac:chgData name="Frédérique E. Lecerf" userId="S::frederiquelecerf@godalming.ac.uk::ec172f9d-47dc-46d6-b5d6-559db284bea3" providerId="AD" clId="Web-{F1A1F570-DD45-2BD5-6319-A58C58862579}" dt="2023-02-27T09:17:16.878" v="73" actId="14100"/>
          <ac:spMkLst>
            <pc:docMk/>
            <pc:sldMk cId="12280891" sldId="373"/>
            <ac:spMk id="2" creationId="{00000000-0000-0000-0000-000000000000}"/>
          </ac:spMkLst>
        </pc:spChg>
        <pc:spChg chg="mod">
          <ac:chgData name="Frédérique E. Lecerf" userId="S::frederiquelecerf@godalming.ac.uk::ec172f9d-47dc-46d6-b5d6-559db284bea3" providerId="AD" clId="Web-{F1A1F570-DD45-2BD5-6319-A58C58862579}" dt="2023-02-27T09:16:38.533" v="62" actId="1076"/>
          <ac:spMkLst>
            <pc:docMk/>
            <pc:sldMk cId="12280891" sldId="373"/>
            <ac:spMk id="5" creationId="{00000000-0000-0000-0000-000000000000}"/>
          </ac:spMkLst>
        </pc:spChg>
        <pc:picChg chg="mod">
          <ac:chgData name="Frédérique E. Lecerf" userId="S::frederiquelecerf@godalming.ac.uk::ec172f9d-47dc-46d6-b5d6-559db284bea3" providerId="AD" clId="Web-{F1A1F570-DD45-2BD5-6319-A58C58862579}" dt="2023-02-27T09:17:19.471" v="74" actId="1076"/>
          <ac:picMkLst>
            <pc:docMk/>
            <pc:sldMk cId="12280891" sldId="373"/>
            <ac:picMk id="4" creationId="{00000000-0000-0000-0000-000000000000}"/>
          </ac:picMkLst>
        </pc:picChg>
      </pc:sldChg>
      <pc:sldChg chg="modSp">
        <pc:chgData name="Frédérique E. Lecerf" userId="S::frederiquelecerf@godalming.ac.uk::ec172f9d-47dc-46d6-b5d6-559db284bea3" providerId="AD" clId="Web-{F1A1F570-DD45-2BD5-6319-A58C58862579}" dt="2023-02-27T09:18:47.739" v="81"/>
        <pc:sldMkLst>
          <pc:docMk/>
          <pc:sldMk cId="4139101669" sldId="376"/>
        </pc:sldMkLst>
        <pc:spChg chg="mod">
          <ac:chgData name="Frédérique E. Lecerf" userId="S::frederiquelecerf@godalming.ac.uk::ec172f9d-47dc-46d6-b5d6-559db284bea3" providerId="AD" clId="Web-{F1A1F570-DD45-2BD5-6319-A58C58862579}" dt="2023-02-27T09:18:47.739" v="81"/>
          <ac:spMkLst>
            <pc:docMk/>
            <pc:sldMk cId="4139101669" sldId="376"/>
            <ac:spMk id="2" creationId="{00000000-0000-0000-0000-000000000000}"/>
          </ac:spMkLst>
        </pc:spChg>
        <pc:spChg chg="mod">
          <ac:chgData name="Frédérique E. Lecerf" userId="S::frederiquelecerf@godalming.ac.uk::ec172f9d-47dc-46d6-b5d6-559db284bea3" providerId="AD" clId="Web-{F1A1F570-DD45-2BD5-6319-A58C58862579}" dt="2023-02-27T09:18:32.551" v="76" actId="1076"/>
          <ac:spMkLst>
            <pc:docMk/>
            <pc:sldMk cId="4139101669" sldId="376"/>
            <ac:spMk id="5" creationId="{00000000-0000-0000-0000-000000000000}"/>
          </ac:spMkLst>
        </pc:spChg>
      </pc:sldChg>
      <pc:sldChg chg="modSp">
        <pc:chgData name="Frédérique E. Lecerf" userId="S::frederiquelecerf@godalming.ac.uk::ec172f9d-47dc-46d6-b5d6-559db284bea3" providerId="AD" clId="Web-{F1A1F570-DD45-2BD5-6319-A58C58862579}" dt="2023-02-27T09:10:29.807" v="8" actId="20577"/>
        <pc:sldMkLst>
          <pc:docMk/>
          <pc:sldMk cId="3474174181" sldId="379"/>
        </pc:sldMkLst>
        <pc:spChg chg="mod">
          <ac:chgData name="Frédérique E. Lecerf" userId="S::frederiquelecerf@godalming.ac.uk::ec172f9d-47dc-46d6-b5d6-559db284bea3" providerId="AD" clId="Web-{F1A1F570-DD45-2BD5-6319-A58C58862579}" dt="2023-02-27T09:10:29.807" v="8" actId="20577"/>
          <ac:spMkLst>
            <pc:docMk/>
            <pc:sldMk cId="3474174181" sldId="379"/>
            <ac:spMk id="14" creationId="{20D0A7A3-E9CC-C9DF-F92B-B38684B4D194}"/>
          </ac:spMkLst>
        </pc:spChg>
      </pc:sldChg>
      <pc:sldChg chg="del">
        <pc:chgData name="Frédérique E. Lecerf" userId="S::frederiquelecerf@godalming.ac.uk::ec172f9d-47dc-46d6-b5d6-559db284bea3" providerId="AD" clId="Web-{F1A1F570-DD45-2BD5-6319-A58C58862579}" dt="2023-02-27T08:58:44.621" v="1"/>
        <pc:sldMkLst>
          <pc:docMk/>
          <pc:sldMk cId="1789901229" sldId="381"/>
        </pc:sldMkLst>
      </pc:sldChg>
      <pc:sldChg chg="add">
        <pc:chgData name="Frédérique E. Lecerf" userId="S::frederiquelecerf@godalming.ac.uk::ec172f9d-47dc-46d6-b5d6-559db284bea3" providerId="AD" clId="Web-{F1A1F570-DD45-2BD5-6319-A58C58862579}" dt="2023-02-27T08:58:42.324" v="0"/>
        <pc:sldMkLst>
          <pc:docMk/>
          <pc:sldMk cId="1334100595" sldId="394"/>
        </pc:sldMkLst>
      </pc:sldChg>
      <pc:sldChg chg="delSp modSp add ord">
        <pc:chgData name="Frédérique E. Lecerf" userId="S::frederiquelecerf@godalming.ac.uk::ec172f9d-47dc-46d6-b5d6-559db284bea3" providerId="AD" clId="Web-{F1A1F570-DD45-2BD5-6319-A58C58862579}" dt="2023-02-27T09:19:02.286" v="82"/>
        <pc:sldMkLst>
          <pc:docMk/>
          <pc:sldMk cId="3975397298" sldId="395"/>
        </pc:sldMkLst>
        <pc:spChg chg="mod">
          <ac:chgData name="Frédérique E. Lecerf" userId="S::frederiquelecerf@godalming.ac.uk::ec172f9d-47dc-46d6-b5d6-559db284bea3" providerId="AD" clId="Web-{F1A1F570-DD45-2BD5-6319-A58C58862579}" dt="2023-02-27T09:17:29.440" v="75" actId="20577"/>
          <ac:spMkLst>
            <pc:docMk/>
            <pc:sldMk cId="3975397298" sldId="395"/>
            <ac:spMk id="2" creationId="{00000000-0000-0000-0000-000000000000}"/>
          </ac:spMkLst>
        </pc:spChg>
        <pc:spChg chg="mod">
          <ac:chgData name="Frédérique E. Lecerf" userId="S::frederiquelecerf@godalming.ac.uk::ec172f9d-47dc-46d6-b5d6-559db284bea3" providerId="AD" clId="Web-{F1A1F570-DD45-2BD5-6319-A58C58862579}" dt="2023-02-27T09:14:17.968" v="28" actId="20577"/>
          <ac:spMkLst>
            <pc:docMk/>
            <pc:sldMk cId="3975397298" sldId="395"/>
            <ac:spMk id="3" creationId="{8EF75817-72D0-D5EA-3491-D07B2E885A3F}"/>
          </ac:spMkLst>
        </pc:spChg>
        <pc:spChg chg="del">
          <ac:chgData name="Frédérique E. Lecerf" userId="S::frederiquelecerf@godalming.ac.uk::ec172f9d-47dc-46d6-b5d6-559db284bea3" providerId="AD" clId="Web-{F1A1F570-DD45-2BD5-6319-A58C58862579}" dt="2023-02-27T09:14:21.859" v="31"/>
          <ac:spMkLst>
            <pc:docMk/>
            <pc:sldMk cId="3975397298" sldId="395"/>
            <ac:spMk id="6" creationId="{00000000-0000-0000-0000-000000000000}"/>
          </ac:spMkLst>
        </pc:spChg>
        <pc:spChg chg="del mod">
          <ac:chgData name="Frédérique E. Lecerf" userId="S::frederiquelecerf@godalming.ac.uk::ec172f9d-47dc-46d6-b5d6-559db284bea3" providerId="AD" clId="Web-{F1A1F570-DD45-2BD5-6319-A58C58862579}" dt="2023-02-27T09:14:20.780" v="30"/>
          <ac:spMkLst>
            <pc:docMk/>
            <pc:sldMk cId="3975397298" sldId="39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252C6-324E-4A1F-A028-CABD48B3BA7F}" type="datetimeFigureOut">
              <a:rPr lang="fr-FR" smtClean="0"/>
              <a:t>27/02/2023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is available in folder: ‘1’ </a:t>
            </a:r>
            <a:r>
              <a:rPr lang="en-GB">
                <a:sym typeface="Wingdings" panose="05000000000000000000" pitchFamily="2" charset="2"/>
              </a:rPr>
              <a:t> Homework Vote Obligatoire-WORKSHEET.pdf</a:t>
            </a:r>
          </a:p>
          <a:p>
            <a:r>
              <a:rPr lang="en-GB">
                <a:sym typeface="Wingdings" panose="05000000000000000000" pitchFamily="2" charset="2"/>
              </a:rPr>
              <a:t>The audio file, transcript and </a:t>
            </a:r>
            <a:r>
              <a:rPr lang="en-GB" err="1">
                <a:sym typeface="Wingdings" panose="05000000000000000000" pitchFamily="2" charset="2"/>
              </a:rPr>
              <a:t>markscheme</a:t>
            </a:r>
            <a:r>
              <a:rPr lang="en-GB">
                <a:sym typeface="Wingdings" panose="05000000000000000000" pitchFamily="2" charset="2"/>
              </a:rPr>
              <a:t> are available in that folder</a:t>
            </a:r>
          </a:p>
          <a:p>
            <a:r>
              <a:rPr lang="en-GB">
                <a:sym typeface="Wingdings" panose="05000000000000000000" pitchFamily="2" charset="2"/>
              </a:rPr>
              <a:t>Students can access the resources directly from the link/ QR code</a:t>
            </a:r>
          </a:p>
          <a:p>
            <a:r>
              <a:rPr lang="en-GB">
                <a:sym typeface="Wingdings" panose="05000000000000000000" pitchFamily="2" charset="2"/>
              </a:rPr>
              <a:t>Link: https://www.myfrenchblog.com/a-level-unit-10</a:t>
            </a:r>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1</a:t>
            </a:fld>
            <a:endParaRPr lang="fr-FR"/>
          </a:p>
        </p:txBody>
      </p:sp>
    </p:spTree>
    <p:extLst>
      <p:ext uri="{BB962C8B-B14F-4D97-AF65-F5344CB8AC3E}">
        <p14:creationId xmlns:p14="http://schemas.microsoft.com/office/powerpoint/2010/main" val="416765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on the next slide</a:t>
            </a:r>
          </a:p>
        </p:txBody>
      </p:sp>
      <p:sp>
        <p:nvSpPr>
          <p:cNvPr id="4" name="Slide Number Placeholder 3"/>
          <p:cNvSpPr>
            <a:spLocks noGrp="1"/>
          </p:cNvSpPr>
          <p:nvPr>
            <p:ph type="sldNum" sz="quarter" idx="5"/>
          </p:nvPr>
        </p:nvSpPr>
        <p:spPr/>
        <p:txBody>
          <a:bodyPr/>
          <a:lstStyle/>
          <a:p>
            <a:fld id="{760B39B9-4632-4180-8A4C-CA6539A82B04}" type="slidenum">
              <a:rPr lang="fr-FR" smtClean="0"/>
              <a:t>18</a:t>
            </a:fld>
            <a:endParaRPr lang="fr-FR"/>
          </a:p>
        </p:txBody>
      </p:sp>
    </p:spTree>
    <p:extLst>
      <p:ext uri="{BB962C8B-B14F-4D97-AF65-F5344CB8AC3E}">
        <p14:creationId xmlns:p14="http://schemas.microsoft.com/office/powerpoint/2010/main" val="311210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Activity</a:t>
            </a:r>
            <a:r>
              <a:rPr lang="fr-FR"/>
              <a:t> 2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19</a:t>
            </a:fld>
            <a:endParaRPr lang="fr-FR"/>
          </a:p>
        </p:txBody>
      </p:sp>
    </p:spTree>
    <p:extLst>
      <p:ext uri="{BB962C8B-B14F-4D97-AF65-F5344CB8AC3E}">
        <p14:creationId xmlns:p14="http://schemas.microsoft.com/office/powerpoint/2010/main" val="68688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a:t>
            </a:r>
            <a:r>
              <a:rPr lang="fr-FR" baseline="0"/>
              <a:t> the </a:t>
            </a:r>
            <a:r>
              <a:rPr lang="fr-FR" baseline="0" err="1"/>
              <a:t>next</a:t>
            </a:r>
            <a:r>
              <a:rPr lang="fr-FR" baseline="0"/>
              <a:t> </a:t>
            </a:r>
            <a:r>
              <a:rPr lang="fr-FR" baseline="0"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20</a:t>
            </a:fld>
            <a:endParaRPr lang="fr-FR"/>
          </a:p>
        </p:txBody>
      </p:sp>
    </p:spTree>
    <p:extLst>
      <p:ext uri="{BB962C8B-B14F-4D97-AF65-F5344CB8AC3E}">
        <p14:creationId xmlns:p14="http://schemas.microsoft.com/office/powerpoint/2010/main" val="37158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22</a:t>
            </a:fld>
            <a:endParaRPr lang="fr-FR"/>
          </a:p>
        </p:txBody>
      </p:sp>
    </p:spTree>
    <p:extLst>
      <p:ext uri="{BB962C8B-B14F-4D97-AF65-F5344CB8AC3E}">
        <p14:creationId xmlns:p14="http://schemas.microsoft.com/office/powerpoint/2010/main" val="285392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available in folder:’3’</a:t>
            </a:r>
            <a:r>
              <a:rPr lang="en-GB">
                <a:sym typeface="Wingdings" panose="05000000000000000000" pitchFamily="2" charset="2"/>
              </a:rPr>
              <a:t> Suisse-WORKSHEET.pdf</a:t>
            </a:r>
          </a:p>
          <a:p>
            <a:r>
              <a:rPr lang="en-GB">
                <a:sym typeface="Wingdings" panose="05000000000000000000" pitchFamily="2" charset="2"/>
              </a:rPr>
              <a:t>The QR code at the bottom of the worksheet links to this video: </a:t>
            </a:r>
            <a:r>
              <a:rPr lang="en-GB"/>
              <a:t>https://www.youtube.com/watch?v=bieSoyH6iys&amp;t=19s</a:t>
            </a:r>
          </a:p>
          <a:p>
            <a:r>
              <a:rPr lang="en-GB"/>
              <a:t>A version with answers is also available in that folder: Suisse-ANSWERS.pdf</a:t>
            </a:r>
          </a:p>
          <a:p>
            <a:r>
              <a:rPr lang="en-GB"/>
              <a:t>Activities and Answers are in the next slides too. </a:t>
            </a:r>
          </a:p>
        </p:txBody>
      </p:sp>
      <p:sp>
        <p:nvSpPr>
          <p:cNvPr id="4" name="Slide Number Placeholder 3"/>
          <p:cNvSpPr>
            <a:spLocks noGrp="1"/>
          </p:cNvSpPr>
          <p:nvPr>
            <p:ph type="sldNum" sz="quarter" idx="5"/>
          </p:nvPr>
        </p:nvSpPr>
        <p:spPr/>
        <p:txBody>
          <a:bodyPr/>
          <a:lstStyle/>
          <a:p>
            <a:fld id="{760B39B9-4632-4180-8A4C-CA6539A82B04}" type="slidenum">
              <a:rPr lang="fr-FR" smtClean="0"/>
              <a:t>26</a:t>
            </a:fld>
            <a:endParaRPr lang="fr-FR"/>
          </a:p>
        </p:txBody>
      </p:sp>
    </p:spTree>
    <p:extLst>
      <p:ext uri="{BB962C8B-B14F-4D97-AF65-F5344CB8AC3E}">
        <p14:creationId xmlns:p14="http://schemas.microsoft.com/office/powerpoint/2010/main" val="243556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on the next slide</a:t>
            </a:r>
          </a:p>
        </p:txBody>
      </p:sp>
      <p:sp>
        <p:nvSpPr>
          <p:cNvPr id="4" name="Slide Number Placeholder 3"/>
          <p:cNvSpPr>
            <a:spLocks noGrp="1"/>
          </p:cNvSpPr>
          <p:nvPr>
            <p:ph type="sldNum" sz="quarter" idx="5"/>
          </p:nvPr>
        </p:nvSpPr>
        <p:spPr/>
        <p:txBody>
          <a:bodyPr/>
          <a:lstStyle/>
          <a:p>
            <a:fld id="{760B39B9-4632-4180-8A4C-CA6539A82B04}" type="slidenum">
              <a:rPr lang="fr-FR" smtClean="0"/>
              <a:t>27</a:t>
            </a:fld>
            <a:endParaRPr lang="fr-FR"/>
          </a:p>
        </p:txBody>
      </p:sp>
    </p:spTree>
    <p:extLst>
      <p:ext uri="{BB962C8B-B14F-4D97-AF65-F5344CB8AC3E}">
        <p14:creationId xmlns:p14="http://schemas.microsoft.com/office/powerpoint/2010/main" val="333116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29</a:t>
            </a:fld>
            <a:endParaRPr lang="fr-FR"/>
          </a:p>
        </p:txBody>
      </p:sp>
    </p:spTree>
    <p:extLst>
      <p:ext uri="{BB962C8B-B14F-4D97-AF65-F5344CB8AC3E}">
        <p14:creationId xmlns:p14="http://schemas.microsoft.com/office/powerpoint/2010/main" val="207259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b="1" err="1"/>
              <a:t>Please</a:t>
            </a:r>
            <a:r>
              <a:rPr lang="fr-FR" sz="1400" b="1"/>
              <a:t> note: </a:t>
            </a:r>
            <a:r>
              <a:rPr lang="fr-FR" sz="1400" b="1" err="1"/>
              <a:t>this</a:t>
            </a:r>
            <a:r>
              <a:rPr lang="fr-FR" sz="1400" b="1"/>
              <a:t> </a:t>
            </a:r>
            <a:r>
              <a:rPr lang="fr-FR" sz="1400" b="1" err="1"/>
              <a:t>is</a:t>
            </a:r>
            <a:r>
              <a:rPr lang="fr-FR" sz="1400" b="1"/>
              <a:t> a </a:t>
            </a:r>
            <a:r>
              <a:rPr lang="fr-FR" sz="1400" b="1" err="1"/>
              <a:t>listening</a:t>
            </a:r>
            <a:r>
              <a:rPr lang="fr-FR" sz="1400" b="1"/>
              <a:t> question</a:t>
            </a:r>
            <a:r>
              <a:rPr lang="fr-FR" sz="1400" b="1" baseline="0"/>
              <a:t> </a:t>
            </a:r>
            <a:r>
              <a:rPr lang="fr-FR" sz="1400" b="1" baseline="0" err="1"/>
              <a:t>from</a:t>
            </a:r>
            <a:r>
              <a:rPr lang="fr-FR" sz="1400" b="1" baseline="0"/>
              <a:t> Paper1: </a:t>
            </a:r>
            <a:r>
              <a:rPr lang="fr-FR" sz="1400" b="1" baseline="0" err="1"/>
              <a:t>June</a:t>
            </a:r>
            <a:r>
              <a:rPr lang="fr-FR" sz="1400" b="1" baseline="0"/>
              <a:t> 2018- Q1</a:t>
            </a:r>
          </a:p>
          <a:p>
            <a:endParaRPr lang="fr-FR" baseline="0"/>
          </a:p>
          <a:p>
            <a:r>
              <a:rPr lang="fr-FR" baseline="0"/>
              <a:t>Mini </a:t>
            </a:r>
            <a:r>
              <a:rPr lang="fr-FR" baseline="0" err="1"/>
              <a:t>whiteboard</a:t>
            </a:r>
            <a:r>
              <a:rPr lang="fr-FR" baseline="0"/>
              <a:t> </a:t>
            </a:r>
            <a:r>
              <a:rPr lang="fr-FR" baseline="0" err="1"/>
              <a:t>activity</a:t>
            </a:r>
            <a:r>
              <a:rPr lang="fr-FR" baseline="0"/>
              <a:t>, or </a:t>
            </a:r>
            <a:r>
              <a:rPr lang="fr-FR" baseline="0" err="1"/>
              <a:t>this</a:t>
            </a:r>
            <a:r>
              <a:rPr lang="fr-FR" baseline="0"/>
              <a:t> </a:t>
            </a:r>
            <a:r>
              <a:rPr lang="fr-FR" baseline="0" err="1"/>
              <a:t>slide</a:t>
            </a:r>
            <a:r>
              <a:rPr lang="fr-FR" baseline="0"/>
              <a:t> </a:t>
            </a:r>
            <a:r>
              <a:rPr lang="fr-FR" baseline="0" err="1"/>
              <a:t>can</a:t>
            </a:r>
            <a:r>
              <a:rPr lang="fr-FR" baseline="0"/>
              <a:t> </a:t>
            </a:r>
            <a:r>
              <a:rPr lang="fr-FR" baseline="0" err="1"/>
              <a:t>be</a:t>
            </a:r>
            <a:r>
              <a:rPr lang="fr-FR" baseline="0"/>
              <a:t> </a:t>
            </a:r>
            <a:r>
              <a:rPr lang="fr-FR" baseline="0" err="1"/>
              <a:t>printed</a:t>
            </a:r>
            <a:r>
              <a:rPr lang="fr-FR" baseline="0"/>
              <a:t> for </a:t>
            </a:r>
            <a:r>
              <a:rPr lang="fr-FR" baseline="0" err="1"/>
              <a:t>your</a:t>
            </a:r>
            <a:r>
              <a:rPr lang="fr-FR" baseline="0"/>
              <a:t> </a:t>
            </a:r>
            <a:r>
              <a:rPr lang="fr-FR" baseline="0" err="1"/>
              <a:t>students</a:t>
            </a:r>
            <a:r>
              <a:rPr lang="fr-FR" baseline="0"/>
              <a:t>. The audio file </a:t>
            </a:r>
            <a:r>
              <a:rPr lang="fr-FR" baseline="0" err="1"/>
              <a:t>is</a:t>
            </a:r>
            <a:r>
              <a:rPr lang="fr-FR" baseline="0"/>
              <a:t> </a:t>
            </a:r>
            <a:r>
              <a:rPr lang="fr-FR" baseline="0" err="1"/>
              <a:t>embedded</a:t>
            </a:r>
            <a:r>
              <a:rPr lang="fr-FR" baseline="0"/>
              <a:t> to the </a:t>
            </a:r>
            <a:r>
              <a:rPr lang="fr-FR" baseline="0" err="1"/>
              <a:t>slide</a:t>
            </a:r>
            <a:r>
              <a:rPr lang="fr-FR" baseline="0"/>
              <a:t> and </a:t>
            </a:r>
            <a:r>
              <a:rPr lang="fr-FR" baseline="0" err="1"/>
              <a:t>also</a:t>
            </a:r>
            <a:r>
              <a:rPr lang="fr-FR" baseline="0"/>
              <a:t> </a:t>
            </a:r>
            <a:r>
              <a:rPr lang="fr-FR" baseline="0" err="1"/>
              <a:t>available</a:t>
            </a:r>
            <a:r>
              <a:rPr lang="fr-FR" baseline="0"/>
              <a:t> in </a:t>
            </a:r>
            <a:r>
              <a:rPr lang="fr-FR" baseline="0" err="1"/>
              <a:t>folder</a:t>
            </a:r>
            <a:r>
              <a:rPr lang="fr-FR" baseline="0"/>
              <a:t>: ‘3’</a:t>
            </a:r>
            <a:r>
              <a:rPr lang="fr-FR" baseline="0">
                <a:sym typeface="Wingdings"/>
              </a:rPr>
              <a:t> audio files </a:t>
            </a:r>
            <a:r>
              <a:rPr lang="fr-FR" baseline="0" err="1">
                <a:sym typeface="Wingdings"/>
              </a:rPr>
              <a:t>age</a:t>
            </a:r>
            <a:r>
              <a:rPr lang="fr-FR" baseline="0">
                <a:sym typeface="Wingdings"/>
              </a:rPr>
              <a:t> de vote-AUDIO.mp3</a:t>
            </a:r>
          </a:p>
          <a:p>
            <a:r>
              <a:rPr lang="fr-FR" baseline="0" err="1">
                <a:sym typeface="Wingdings"/>
              </a:rPr>
              <a:t>Transcript</a:t>
            </a:r>
            <a:r>
              <a:rPr lang="fr-FR" baseline="0">
                <a:sym typeface="Wingdings"/>
              </a:rPr>
              <a:t> and </a:t>
            </a:r>
            <a:r>
              <a:rPr lang="fr-FR" baseline="0" err="1">
                <a:sym typeface="Wingdings"/>
              </a:rPr>
              <a:t>answers</a:t>
            </a:r>
            <a:r>
              <a:rPr lang="fr-FR" baseline="0">
                <a:sym typeface="Wingdings"/>
              </a:rPr>
              <a:t> on the </a:t>
            </a:r>
            <a:r>
              <a:rPr lang="fr-FR" baseline="0" err="1">
                <a:sym typeface="Wingdings"/>
              </a:rPr>
              <a:t>next</a:t>
            </a:r>
            <a:r>
              <a:rPr lang="fr-FR" baseline="0">
                <a:sym typeface="Wingdings"/>
              </a:rPr>
              <a:t> </a:t>
            </a:r>
            <a:r>
              <a:rPr lang="fr-FR" baseline="0" err="1">
                <a:sym typeface="Wingdings"/>
              </a:rPr>
              <a:t>slides</a:t>
            </a:r>
            <a:r>
              <a:rPr lang="fr-FR" baseline="0">
                <a:sym typeface="Wingdings"/>
              </a:rPr>
              <a:t>. </a:t>
            </a:r>
            <a:r>
              <a:rPr lang="fr-FR" baseline="0" err="1">
                <a:sym typeface="Wingdings"/>
              </a:rPr>
              <a:t>Transcript</a:t>
            </a:r>
            <a:r>
              <a:rPr lang="fr-FR" baseline="0">
                <a:sym typeface="Wingdings"/>
              </a:rPr>
              <a:t> </a:t>
            </a:r>
            <a:r>
              <a:rPr lang="fr-FR" baseline="0" err="1">
                <a:sym typeface="Wingdings"/>
              </a:rPr>
              <a:t>is</a:t>
            </a:r>
            <a:r>
              <a:rPr lang="fr-FR" baseline="0">
                <a:sym typeface="Wingdings"/>
              </a:rPr>
              <a:t> </a:t>
            </a:r>
            <a:r>
              <a:rPr lang="fr-FR" baseline="0" err="1">
                <a:sym typeface="Wingdings"/>
              </a:rPr>
              <a:t>available</a:t>
            </a:r>
            <a:r>
              <a:rPr lang="fr-FR" baseline="0">
                <a:sym typeface="Wingdings"/>
              </a:rPr>
              <a:t> in </a:t>
            </a:r>
            <a:r>
              <a:rPr lang="fr-FR" baseline="0" err="1">
                <a:sym typeface="Wingdings"/>
              </a:rPr>
              <a:t>folder</a:t>
            </a:r>
            <a:r>
              <a:rPr lang="fr-FR" baseline="0">
                <a:sym typeface="Wingdings"/>
              </a:rPr>
              <a:t> ‘3’. </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30</a:t>
            </a:fld>
            <a:endParaRPr lang="fr-FR"/>
          </a:p>
        </p:txBody>
      </p:sp>
    </p:spTree>
    <p:extLst>
      <p:ext uri="{BB962C8B-B14F-4D97-AF65-F5344CB8AC3E}">
        <p14:creationId xmlns:p14="http://schemas.microsoft.com/office/powerpoint/2010/main" val="170323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31</a:t>
            </a:fld>
            <a:endParaRPr lang="fr-FR"/>
          </a:p>
        </p:txBody>
      </p:sp>
    </p:spTree>
    <p:extLst>
      <p:ext uri="{BB962C8B-B14F-4D97-AF65-F5344CB8AC3E}">
        <p14:creationId xmlns:p14="http://schemas.microsoft.com/office/powerpoint/2010/main" val="201348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32</a:t>
            </a:fld>
            <a:endParaRPr lang="fr-FR"/>
          </a:p>
        </p:txBody>
      </p:sp>
    </p:spTree>
    <p:extLst>
      <p:ext uri="{BB962C8B-B14F-4D97-AF65-F5344CB8AC3E}">
        <p14:creationId xmlns:p14="http://schemas.microsoft.com/office/powerpoint/2010/main" val="170323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is available in folder: ‘1’ </a:t>
            </a:r>
            <a:r>
              <a:rPr lang="en-GB">
                <a:sym typeface="Wingdings" panose="05000000000000000000" pitchFamily="2" charset="2"/>
              </a:rPr>
              <a:t> Homework Vote Obligatoire-WORKSHEET.pdf</a:t>
            </a:r>
          </a:p>
          <a:p>
            <a:r>
              <a:rPr lang="en-GB">
                <a:sym typeface="Wingdings" panose="05000000000000000000" pitchFamily="2" charset="2"/>
              </a:rPr>
              <a:t>The audio file, transcript and </a:t>
            </a:r>
            <a:r>
              <a:rPr lang="en-GB" err="1">
                <a:sym typeface="Wingdings" panose="05000000000000000000" pitchFamily="2" charset="2"/>
              </a:rPr>
              <a:t>markscheme</a:t>
            </a:r>
            <a:r>
              <a:rPr lang="en-GB">
                <a:sym typeface="Wingdings" panose="05000000000000000000" pitchFamily="2" charset="2"/>
              </a:rPr>
              <a:t> are available in that folder</a:t>
            </a:r>
          </a:p>
          <a:p>
            <a:r>
              <a:rPr lang="en-GB">
                <a:sym typeface="Wingdings" panose="05000000000000000000" pitchFamily="2" charset="2"/>
              </a:rPr>
              <a:t>Students can access the resources directly from the link/ QR code</a:t>
            </a:r>
          </a:p>
          <a:p>
            <a:r>
              <a:rPr lang="en-GB">
                <a:sym typeface="Wingdings" panose="05000000000000000000" pitchFamily="2" charset="2"/>
              </a:rPr>
              <a:t>Link: https://www.myfrenchblog.com/a-level-unit-10</a:t>
            </a:r>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3</a:t>
            </a:fld>
            <a:endParaRPr lang="fr-FR"/>
          </a:p>
        </p:txBody>
      </p:sp>
    </p:spTree>
    <p:extLst>
      <p:ext uri="{BB962C8B-B14F-4D97-AF65-F5344CB8AC3E}">
        <p14:creationId xmlns:p14="http://schemas.microsoft.com/office/powerpoint/2010/main" val="416765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Worksheet</a:t>
            </a:r>
            <a:r>
              <a:rPr lang="fr-FR"/>
              <a:t> </a:t>
            </a:r>
            <a:r>
              <a:rPr lang="fr-FR" err="1"/>
              <a:t>available</a:t>
            </a:r>
            <a:r>
              <a:rPr lang="fr-FR"/>
              <a:t> in </a:t>
            </a:r>
            <a:r>
              <a:rPr lang="fr-FR" err="1"/>
              <a:t>folder</a:t>
            </a:r>
            <a:r>
              <a:rPr lang="fr-FR"/>
              <a:t>: ‘3’</a:t>
            </a:r>
            <a:r>
              <a:rPr lang="fr-FR">
                <a:sym typeface="Wingdings"/>
              </a:rPr>
              <a:t> Traduction-</a:t>
            </a:r>
            <a:r>
              <a:rPr lang="fr-FR" err="1">
                <a:sym typeface="Wingdings"/>
              </a:rPr>
              <a:t>WORKSHEET.pdf</a:t>
            </a:r>
            <a:endParaRPr lang="fr-FR">
              <a:sym typeface="Wingdings"/>
            </a:endParaRPr>
          </a:p>
          <a:p>
            <a:r>
              <a:rPr lang="fr-FR">
                <a:sym typeface="Wingdings"/>
              </a:rPr>
              <a:t>Note: You </a:t>
            </a:r>
            <a:r>
              <a:rPr lang="fr-FR" err="1">
                <a:sym typeface="Wingdings"/>
              </a:rPr>
              <a:t>may</a:t>
            </a:r>
            <a:r>
              <a:rPr lang="fr-FR">
                <a:sym typeface="Wingdings"/>
              </a:rPr>
              <a:t> </a:t>
            </a:r>
            <a:r>
              <a:rPr lang="fr-FR" err="1">
                <a:sym typeface="Wingdings"/>
              </a:rPr>
              <a:t>want</a:t>
            </a:r>
            <a:r>
              <a:rPr lang="fr-FR">
                <a:sym typeface="Wingdings"/>
              </a:rPr>
              <a:t> to put the </a:t>
            </a:r>
            <a:r>
              <a:rPr lang="fr-FR" err="1">
                <a:sym typeface="Wingdings"/>
              </a:rPr>
              <a:t>transcript</a:t>
            </a:r>
            <a:r>
              <a:rPr lang="fr-FR">
                <a:sym typeface="Wingdings"/>
              </a:rPr>
              <a:t> of the </a:t>
            </a:r>
            <a:r>
              <a:rPr lang="fr-FR" err="1">
                <a:sym typeface="Wingdings"/>
              </a:rPr>
              <a:t>previous</a:t>
            </a:r>
            <a:r>
              <a:rPr lang="fr-FR" baseline="0">
                <a:sym typeface="Wingdings"/>
              </a:rPr>
              <a:t> </a:t>
            </a:r>
            <a:r>
              <a:rPr lang="fr-FR" baseline="0" err="1">
                <a:sym typeface="Wingdings"/>
              </a:rPr>
              <a:t>listening</a:t>
            </a:r>
            <a:r>
              <a:rPr lang="fr-FR" baseline="0">
                <a:sym typeface="Wingdings"/>
              </a:rPr>
              <a:t> </a:t>
            </a:r>
            <a:r>
              <a:rPr lang="fr-FR" baseline="0" err="1">
                <a:sym typeface="Wingdings"/>
              </a:rPr>
              <a:t>activity</a:t>
            </a:r>
            <a:r>
              <a:rPr lang="fr-FR" baseline="0">
                <a:sym typeface="Wingdings"/>
              </a:rPr>
              <a:t> on the </a:t>
            </a:r>
            <a:r>
              <a:rPr lang="fr-FR" baseline="0" err="1">
                <a:sym typeface="Wingdings"/>
              </a:rPr>
              <a:t>board</a:t>
            </a:r>
            <a:r>
              <a:rPr lang="fr-FR" baseline="0">
                <a:sym typeface="Wingdings"/>
              </a:rPr>
              <a:t> for support (</a:t>
            </a:r>
            <a:r>
              <a:rPr lang="fr-FR" baseline="0" err="1">
                <a:sym typeface="Wingdings"/>
              </a:rPr>
              <a:t>student</a:t>
            </a:r>
            <a:r>
              <a:rPr lang="fr-FR" baseline="0">
                <a:sym typeface="Wingdings"/>
              </a:rPr>
              <a:t> </a:t>
            </a:r>
            <a:r>
              <a:rPr lang="fr-FR" baseline="0" err="1">
                <a:sym typeface="Wingdings"/>
              </a:rPr>
              <a:t>would</a:t>
            </a:r>
            <a:r>
              <a:rPr lang="fr-FR" baseline="0">
                <a:sym typeface="Wingdings"/>
              </a:rPr>
              <a:t> have </a:t>
            </a:r>
            <a:r>
              <a:rPr lang="fr-FR" baseline="0" err="1">
                <a:sym typeface="Wingdings"/>
              </a:rPr>
              <a:t>access</a:t>
            </a:r>
            <a:r>
              <a:rPr lang="fr-FR" baseline="0">
                <a:sym typeface="Wingdings"/>
              </a:rPr>
              <a:t> to the </a:t>
            </a:r>
            <a:r>
              <a:rPr lang="fr-FR" baseline="0" err="1">
                <a:sym typeface="Wingdings"/>
              </a:rPr>
              <a:t>text</a:t>
            </a:r>
            <a:r>
              <a:rPr lang="fr-FR" baseline="0">
                <a:sym typeface="Wingdings"/>
              </a:rPr>
              <a:t> </a:t>
            </a:r>
            <a:r>
              <a:rPr lang="fr-FR" baseline="0" err="1">
                <a:sym typeface="Wingdings"/>
              </a:rPr>
              <a:t>from</a:t>
            </a:r>
            <a:r>
              <a:rPr lang="fr-FR" baseline="0">
                <a:sym typeface="Wingdings"/>
              </a:rPr>
              <a:t> the </a:t>
            </a:r>
            <a:r>
              <a:rPr lang="fr-FR" baseline="0" err="1">
                <a:sym typeface="Wingdings"/>
              </a:rPr>
              <a:t>previous</a:t>
            </a:r>
            <a:r>
              <a:rPr lang="fr-FR" baseline="0">
                <a:sym typeface="Wingdings"/>
              </a:rPr>
              <a:t> </a:t>
            </a:r>
            <a:r>
              <a:rPr lang="fr-FR" baseline="0" err="1">
                <a:sym typeface="Wingdings"/>
              </a:rPr>
              <a:t>reading</a:t>
            </a:r>
            <a:r>
              <a:rPr lang="fr-FR" baseline="0">
                <a:sym typeface="Wingdings"/>
              </a:rPr>
              <a:t> question, </a:t>
            </a:r>
            <a:r>
              <a:rPr lang="fr-FR" baseline="0" err="1">
                <a:sym typeface="Wingdings"/>
              </a:rPr>
              <a:t>which</a:t>
            </a:r>
            <a:r>
              <a:rPr lang="fr-FR" baseline="0">
                <a:sym typeface="Wingdings"/>
              </a:rPr>
              <a:t> </a:t>
            </a:r>
            <a:r>
              <a:rPr lang="fr-FR" baseline="0" err="1">
                <a:sym typeface="Wingdings"/>
              </a:rPr>
              <a:t>is</a:t>
            </a:r>
            <a:r>
              <a:rPr lang="fr-FR" baseline="0">
                <a:sym typeface="Wingdings"/>
              </a:rPr>
              <a:t> </a:t>
            </a:r>
            <a:r>
              <a:rPr lang="fr-FR" baseline="0" err="1">
                <a:sym typeface="Wingdings"/>
              </a:rPr>
              <a:t>linked</a:t>
            </a:r>
            <a:r>
              <a:rPr lang="fr-FR" baseline="0">
                <a:sym typeface="Wingdings"/>
              </a:rPr>
              <a:t> to the translation, in the exam)</a:t>
            </a:r>
          </a:p>
          <a:p>
            <a:r>
              <a:rPr lang="fr-FR" baseline="0">
                <a:sym typeface="Wingdings"/>
              </a:rPr>
              <a:t>A feedback </a:t>
            </a:r>
            <a:r>
              <a:rPr lang="fr-FR" baseline="0" err="1">
                <a:sym typeface="Wingdings"/>
              </a:rPr>
              <a:t>grid</a:t>
            </a:r>
            <a:r>
              <a:rPr lang="fr-FR" baseline="0">
                <a:sym typeface="Wingdings"/>
              </a:rPr>
              <a:t> </a:t>
            </a:r>
            <a:r>
              <a:rPr lang="fr-FR" baseline="0" err="1">
                <a:sym typeface="Wingdings"/>
              </a:rPr>
              <a:t>is</a:t>
            </a:r>
            <a:r>
              <a:rPr lang="fr-FR" baseline="0">
                <a:sym typeface="Wingdings"/>
              </a:rPr>
              <a:t> </a:t>
            </a:r>
            <a:r>
              <a:rPr lang="fr-FR" baseline="0" err="1">
                <a:sym typeface="Wingdings"/>
              </a:rPr>
              <a:t>included</a:t>
            </a:r>
            <a:r>
              <a:rPr lang="fr-FR" baseline="0">
                <a:sym typeface="Wingdings"/>
              </a:rPr>
              <a:t> </a:t>
            </a:r>
            <a:r>
              <a:rPr lang="fr-FR" baseline="0" err="1">
                <a:sym typeface="Wingdings"/>
              </a:rPr>
              <a:t>at</a:t>
            </a:r>
            <a:r>
              <a:rPr lang="fr-FR" baseline="0">
                <a:sym typeface="Wingdings"/>
              </a:rPr>
              <a:t> the </a:t>
            </a:r>
            <a:r>
              <a:rPr lang="fr-FR" baseline="0" err="1">
                <a:sym typeface="Wingdings"/>
              </a:rPr>
              <a:t>bottom</a:t>
            </a:r>
            <a:r>
              <a:rPr lang="fr-FR" baseline="0">
                <a:sym typeface="Wingdings"/>
              </a:rPr>
              <a:t> of the </a:t>
            </a:r>
            <a:r>
              <a:rPr lang="fr-FR" baseline="0" err="1">
                <a:sym typeface="Wingdings"/>
              </a:rPr>
              <a:t>worksheet</a:t>
            </a:r>
            <a:r>
              <a:rPr lang="fr-FR" baseline="0">
                <a:sym typeface="Wingdings"/>
              </a:rPr>
              <a:t> to </a:t>
            </a:r>
            <a:r>
              <a:rPr lang="fr-FR" baseline="0" err="1">
                <a:sym typeface="Wingdings"/>
              </a:rPr>
              <a:t>facilitate</a:t>
            </a:r>
            <a:r>
              <a:rPr lang="fr-FR" baseline="0">
                <a:sym typeface="Wingdings"/>
              </a:rPr>
              <a:t> </a:t>
            </a:r>
            <a:r>
              <a:rPr lang="fr-FR" baseline="0" err="1">
                <a:sym typeface="Wingdings"/>
              </a:rPr>
              <a:t>your</a:t>
            </a:r>
            <a:r>
              <a:rPr lang="fr-FR" baseline="0">
                <a:sym typeface="Wingdings"/>
              </a:rPr>
              <a:t> </a:t>
            </a:r>
            <a:r>
              <a:rPr lang="fr-FR" baseline="0" err="1">
                <a:sym typeface="Wingdings"/>
              </a:rPr>
              <a:t>marking</a:t>
            </a:r>
            <a:r>
              <a:rPr lang="fr-FR" baseline="0">
                <a:sym typeface="Wingdings"/>
              </a:rPr>
              <a:t> but </a:t>
            </a:r>
            <a:r>
              <a:rPr lang="fr-FR" baseline="0" err="1">
                <a:sym typeface="Wingdings"/>
              </a:rPr>
              <a:t>feel</a:t>
            </a:r>
            <a:r>
              <a:rPr lang="fr-FR" baseline="0">
                <a:sym typeface="Wingdings"/>
              </a:rPr>
              <a:t> free to </a:t>
            </a:r>
            <a:r>
              <a:rPr lang="fr-FR" baseline="0" err="1">
                <a:sym typeface="Wingdings"/>
              </a:rPr>
              <a:t>modify</a:t>
            </a:r>
            <a:r>
              <a:rPr lang="fr-FR" baseline="0">
                <a:sym typeface="Wingdings"/>
              </a:rPr>
              <a:t>/ </a:t>
            </a:r>
            <a:r>
              <a:rPr lang="fr-FR" baseline="0" err="1">
                <a:sym typeface="Wingdings"/>
              </a:rPr>
              <a:t>remove</a:t>
            </a:r>
            <a:r>
              <a:rPr lang="fr-FR" baseline="0">
                <a:sym typeface="Wingdings"/>
              </a:rPr>
              <a:t> as </a:t>
            </a:r>
            <a:r>
              <a:rPr lang="fr-FR" baseline="0" err="1">
                <a:sym typeface="Wingdings"/>
              </a:rPr>
              <a:t>you</a:t>
            </a:r>
            <a:r>
              <a:rPr lang="fr-FR" baseline="0">
                <a:sym typeface="Wingdings"/>
              </a:rPr>
              <a:t> </a:t>
            </a:r>
            <a:r>
              <a:rPr lang="fr-FR" baseline="0" err="1">
                <a:sym typeface="Wingdings"/>
              </a:rPr>
              <a:t>see</a:t>
            </a:r>
            <a:r>
              <a:rPr lang="fr-FR" baseline="0">
                <a:sym typeface="Wingdings"/>
              </a:rPr>
              <a:t> fit </a:t>
            </a:r>
            <a:r>
              <a:rPr lang="fr-FR" baseline="0" err="1">
                <a:sym typeface="Wingdings"/>
              </a:rPr>
              <a:t>using</a:t>
            </a:r>
            <a:r>
              <a:rPr lang="fr-FR" baseline="0">
                <a:sym typeface="Wingdings"/>
              </a:rPr>
              <a:t> the </a:t>
            </a:r>
            <a:r>
              <a:rPr lang="fr-FR" baseline="0" err="1">
                <a:sym typeface="Wingdings"/>
              </a:rPr>
              <a:t>editable</a:t>
            </a:r>
            <a:r>
              <a:rPr lang="fr-FR" baseline="0">
                <a:sym typeface="Wingdings"/>
              </a:rPr>
              <a:t> version. </a:t>
            </a:r>
          </a:p>
          <a:p>
            <a:r>
              <a:rPr lang="fr-FR" baseline="0">
                <a:sym typeface="Wingdings"/>
              </a:rPr>
              <a:t>The </a:t>
            </a:r>
            <a:r>
              <a:rPr lang="fr-FR" baseline="0" err="1">
                <a:sym typeface="Wingdings"/>
              </a:rPr>
              <a:t>marscheme</a:t>
            </a:r>
            <a:r>
              <a:rPr lang="fr-FR" baseline="0">
                <a:sym typeface="Wingdings"/>
              </a:rPr>
              <a:t> </a:t>
            </a:r>
            <a:r>
              <a:rPr lang="fr-FR" baseline="0" err="1">
                <a:sym typeface="Wingdings"/>
              </a:rPr>
              <a:t>is</a:t>
            </a:r>
            <a:r>
              <a:rPr lang="fr-FR" baseline="0">
                <a:sym typeface="Wingdings"/>
              </a:rPr>
              <a:t> </a:t>
            </a:r>
            <a:r>
              <a:rPr lang="fr-FR" baseline="0" err="1">
                <a:sym typeface="Wingdings"/>
              </a:rPr>
              <a:t>available</a:t>
            </a:r>
            <a:r>
              <a:rPr lang="fr-FR" baseline="0">
                <a:sym typeface="Wingdings"/>
              </a:rPr>
              <a:t> in </a:t>
            </a:r>
            <a:r>
              <a:rPr lang="fr-FR" baseline="0" err="1">
                <a:sym typeface="Wingdings"/>
              </a:rPr>
              <a:t>folder</a:t>
            </a:r>
            <a:r>
              <a:rPr lang="fr-FR" baseline="0">
                <a:sym typeface="Wingdings"/>
              </a:rPr>
              <a:t> 3 Traduction-</a:t>
            </a:r>
            <a:r>
              <a:rPr lang="fr-FR" baseline="0" err="1">
                <a:sym typeface="Wingdings"/>
              </a:rPr>
              <a:t>MARKSCHEME.pdf</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33</a:t>
            </a:fld>
            <a:endParaRPr lang="fr-FR"/>
          </a:p>
        </p:txBody>
      </p:sp>
    </p:spTree>
    <p:extLst>
      <p:ext uri="{BB962C8B-B14F-4D97-AF65-F5344CB8AC3E}">
        <p14:creationId xmlns:p14="http://schemas.microsoft.com/office/powerpoint/2010/main" val="367135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You </a:t>
            </a:r>
            <a:r>
              <a:rPr lang="fr-FR" err="1"/>
              <a:t>can</a:t>
            </a:r>
            <a:r>
              <a:rPr lang="fr-FR"/>
              <a:t> </a:t>
            </a:r>
            <a:r>
              <a:rPr lang="fr-FR" err="1"/>
              <a:t>print</a:t>
            </a:r>
            <a:r>
              <a:rPr lang="fr-FR"/>
              <a:t> </a:t>
            </a:r>
            <a:r>
              <a:rPr lang="fr-FR" err="1"/>
              <a:t>this</a:t>
            </a:r>
            <a:r>
              <a:rPr lang="fr-FR"/>
              <a:t> </a:t>
            </a:r>
            <a:r>
              <a:rPr lang="fr-FR" err="1"/>
              <a:t>slides</a:t>
            </a:r>
            <a:r>
              <a:rPr lang="fr-FR"/>
              <a:t> for </a:t>
            </a:r>
            <a:r>
              <a:rPr lang="fr-FR" err="1"/>
              <a:t>your</a:t>
            </a:r>
            <a:r>
              <a:rPr lang="fr-FR"/>
              <a:t> </a:t>
            </a:r>
            <a:r>
              <a:rPr lang="fr-FR" err="1"/>
              <a:t>students</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36</a:t>
            </a:fld>
            <a:endParaRPr lang="fr-FR"/>
          </a:p>
        </p:txBody>
      </p:sp>
    </p:spTree>
    <p:extLst>
      <p:ext uri="{BB962C8B-B14F-4D97-AF65-F5344CB8AC3E}">
        <p14:creationId xmlns:p14="http://schemas.microsoft.com/office/powerpoint/2010/main" val="218610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NOTES:</a:t>
            </a:r>
          </a:p>
          <a:p>
            <a:r>
              <a:rPr lang="fr-FR"/>
              <a:t>La France insoumise (LFI) et</a:t>
            </a:r>
            <a:r>
              <a:rPr lang="fr-FR" baseline="0"/>
              <a:t> le parti communiste français (PCF) = extrême gauche</a:t>
            </a:r>
          </a:p>
          <a:p>
            <a:r>
              <a:rPr lang="fr-FR" baseline="0"/>
              <a:t>Parti socialiste (PS) et Europe Écologie Les Verts (EELV) = gauche</a:t>
            </a:r>
          </a:p>
          <a:p>
            <a:r>
              <a:rPr lang="fr-FR" baseline="0"/>
              <a:t>La République en Marche (LREM) = centre</a:t>
            </a:r>
          </a:p>
          <a:p>
            <a:r>
              <a:rPr lang="fr-FR" baseline="0"/>
              <a:t>Les Centristes (LC) = Centre droit</a:t>
            </a:r>
          </a:p>
          <a:p>
            <a:r>
              <a:rPr lang="fr-FR" baseline="0"/>
              <a:t>Les Républicains (LR) = droite</a:t>
            </a:r>
          </a:p>
          <a:p>
            <a:r>
              <a:rPr lang="fr-FR" baseline="0"/>
              <a:t>Le Rassemblement National (RN) = extrême droite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9</a:t>
            </a:fld>
            <a:endParaRPr lang="fr-FR"/>
          </a:p>
        </p:txBody>
      </p:sp>
    </p:spTree>
    <p:extLst>
      <p:ext uri="{BB962C8B-B14F-4D97-AF65-F5344CB8AC3E}">
        <p14:creationId xmlns:p14="http://schemas.microsoft.com/office/powerpoint/2010/main" val="397323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You </a:t>
            </a:r>
            <a:r>
              <a:rPr lang="fr-FR" err="1"/>
              <a:t>can</a:t>
            </a:r>
            <a:r>
              <a:rPr lang="fr-FR"/>
              <a:t> </a:t>
            </a:r>
            <a:r>
              <a:rPr lang="fr-FR" err="1"/>
              <a:t>print</a:t>
            </a:r>
            <a:r>
              <a:rPr lang="fr-FR"/>
              <a:t> </a:t>
            </a:r>
            <a:r>
              <a:rPr lang="fr-FR" err="1"/>
              <a:t>this</a:t>
            </a:r>
            <a:r>
              <a:rPr lang="fr-FR"/>
              <a:t> </a:t>
            </a:r>
            <a:r>
              <a:rPr lang="fr-FR" err="1"/>
              <a:t>slide</a:t>
            </a:r>
            <a:r>
              <a:rPr lang="fr-FR"/>
              <a:t> for </a:t>
            </a:r>
            <a:r>
              <a:rPr lang="fr-FR" err="1"/>
              <a:t>students</a:t>
            </a:r>
            <a:r>
              <a:rPr lang="fr-FR"/>
              <a:t> if </a:t>
            </a:r>
            <a:r>
              <a:rPr lang="fr-FR" err="1"/>
              <a:t>necessary</a:t>
            </a:r>
            <a:r>
              <a:rPr lang="fr-FR"/>
              <a:t>.</a:t>
            </a:r>
          </a:p>
          <a:p>
            <a:r>
              <a:rPr lang="fr-FR" err="1"/>
              <a:t>Video</a:t>
            </a:r>
            <a:r>
              <a:rPr lang="fr-FR"/>
              <a:t> </a:t>
            </a:r>
            <a:r>
              <a:rPr lang="fr-FR" err="1"/>
              <a:t>is</a:t>
            </a:r>
            <a:r>
              <a:rPr lang="fr-FR" baseline="0"/>
              <a:t> </a:t>
            </a:r>
            <a:r>
              <a:rPr lang="fr-FR" baseline="0" err="1"/>
              <a:t>available</a:t>
            </a:r>
            <a:r>
              <a:rPr lang="fr-FR" baseline="0"/>
              <a:t> in folder ‘2’</a:t>
            </a:r>
            <a:r>
              <a:rPr lang="fr-FR" baseline="0">
                <a:sym typeface="Wingdings"/>
              </a:rPr>
              <a:t> Forces Politiques-VIDEO.mp4</a:t>
            </a:r>
          </a:p>
          <a:p>
            <a:r>
              <a:rPr lang="fr-FR" baseline="0">
                <a:sym typeface="Wingdings"/>
              </a:rPr>
              <a:t>Or can </a:t>
            </a:r>
            <a:r>
              <a:rPr lang="fr-FR" baseline="0" err="1">
                <a:sym typeface="Wingdings"/>
              </a:rPr>
              <a:t>be</a:t>
            </a:r>
            <a:r>
              <a:rPr lang="fr-FR" baseline="0">
                <a:sym typeface="Wingdings"/>
              </a:rPr>
              <a:t> </a:t>
            </a:r>
            <a:r>
              <a:rPr lang="fr-FR" baseline="0" err="1">
                <a:sym typeface="Wingdings"/>
              </a:rPr>
              <a:t>accessed</a:t>
            </a:r>
            <a:r>
              <a:rPr lang="fr-FR" baseline="0">
                <a:sym typeface="Wingdings"/>
              </a:rPr>
              <a:t> </a:t>
            </a:r>
            <a:r>
              <a:rPr lang="fr-FR" baseline="0" err="1">
                <a:sym typeface="Wingdings"/>
              </a:rPr>
              <a:t>here</a:t>
            </a:r>
            <a:r>
              <a:rPr lang="fr-FR" baseline="0">
                <a:sym typeface="Wingdings"/>
              </a:rPr>
              <a:t>: https://www.youtube.com/watch?v=eyFaOW7mswo</a:t>
            </a:r>
          </a:p>
          <a:p>
            <a:r>
              <a:rPr lang="fr-FR" baseline="0">
                <a:sym typeface="Wingdings"/>
              </a:rPr>
              <a:t>Possible </a:t>
            </a:r>
            <a:r>
              <a:rPr lang="fr-FR" baseline="0" err="1">
                <a:sym typeface="Wingdings"/>
              </a:rPr>
              <a:t>answers</a:t>
            </a:r>
            <a:r>
              <a:rPr lang="fr-FR" baseline="0">
                <a:sym typeface="Wingdings"/>
              </a:rPr>
              <a:t> on the </a:t>
            </a:r>
            <a:r>
              <a:rPr lang="fr-FR" baseline="0" err="1">
                <a:sym typeface="Wingdings"/>
              </a:rPr>
              <a:t>next</a:t>
            </a:r>
            <a:r>
              <a:rPr lang="fr-FR" baseline="0">
                <a:sym typeface="Wingdings"/>
              </a:rPr>
              <a:t> 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10</a:t>
            </a:fld>
            <a:endParaRPr lang="fr-FR"/>
          </a:p>
        </p:txBody>
      </p:sp>
    </p:spTree>
    <p:extLst>
      <p:ext uri="{BB962C8B-B14F-4D97-AF65-F5344CB8AC3E}">
        <p14:creationId xmlns:p14="http://schemas.microsoft.com/office/powerpoint/2010/main" val="61281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11</a:t>
            </a:fld>
            <a:endParaRPr lang="fr-FR"/>
          </a:p>
        </p:txBody>
      </p:sp>
    </p:spTree>
    <p:extLst>
      <p:ext uri="{BB962C8B-B14F-4D97-AF65-F5344CB8AC3E}">
        <p14:creationId xmlns:p14="http://schemas.microsoft.com/office/powerpoint/2010/main" val="57355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Whiteboard activity. Alternatively, you can print this slide for your students. </a:t>
            </a:r>
          </a:p>
          <a:p>
            <a:r>
              <a:rPr lang="en-GB"/>
              <a:t>Answers on the next slide</a:t>
            </a:r>
          </a:p>
        </p:txBody>
      </p:sp>
      <p:sp>
        <p:nvSpPr>
          <p:cNvPr id="4" name="Slide Number Placeholder 3"/>
          <p:cNvSpPr>
            <a:spLocks noGrp="1"/>
          </p:cNvSpPr>
          <p:nvPr>
            <p:ph type="sldNum" sz="quarter" idx="5"/>
          </p:nvPr>
        </p:nvSpPr>
        <p:spPr/>
        <p:txBody>
          <a:bodyPr/>
          <a:lstStyle/>
          <a:p>
            <a:fld id="{760B39B9-4632-4180-8A4C-CA6539A82B04}" type="slidenum">
              <a:rPr lang="fr-FR" smtClean="0"/>
              <a:t>12</a:t>
            </a:fld>
            <a:endParaRPr lang="fr-FR"/>
          </a:p>
        </p:txBody>
      </p:sp>
    </p:spTree>
    <p:extLst>
      <p:ext uri="{BB962C8B-B14F-4D97-AF65-F5344CB8AC3E}">
        <p14:creationId xmlns:p14="http://schemas.microsoft.com/office/powerpoint/2010/main" val="208155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the next slide gives a QR code/ link for the grammar point:  </a:t>
            </a:r>
            <a:r>
              <a:rPr lang="en-GB" b="1" i="0">
                <a:solidFill>
                  <a:srgbClr val="000000"/>
                </a:solidFill>
                <a:effectLst/>
                <a:latin typeface="Verdana" panose="020B0604030504040204" pitchFamily="34" charset="0"/>
              </a:rPr>
              <a:t>ne </a:t>
            </a:r>
            <a:r>
              <a:rPr lang="en-GB" b="1" i="0" err="1">
                <a:solidFill>
                  <a:srgbClr val="000000"/>
                </a:solidFill>
                <a:effectLst/>
                <a:latin typeface="Verdana" panose="020B0604030504040204" pitchFamily="34" charset="0"/>
              </a:rPr>
              <a:t>explétif</a:t>
            </a:r>
            <a:r>
              <a:rPr lang="en-GB" b="1" i="0">
                <a:solidFill>
                  <a:srgbClr val="000000"/>
                </a:solidFill>
                <a:effectLst/>
                <a:latin typeface="Verdana" panose="020B0604030504040204" pitchFamily="34" charset="0"/>
              </a:rPr>
              <a:t>, </a:t>
            </a:r>
            <a:r>
              <a:rPr lang="en-GB" sz="1100" b="0" i="0">
                <a:solidFill>
                  <a:srgbClr val="000000"/>
                </a:solidFill>
                <a:effectLst/>
                <a:latin typeface="Verdana" panose="020B0604030504040204" pitchFamily="34" charset="0"/>
              </a:rPr>
              <a:t>which your students might spot in this activity. </a:t>
            </a:r>
            <a:endParaRPr lang="en-GB" b="0" i="0">
              <a:solidFill>
                <a:srgbClr val="000000"/>
              </a:solidFill>
              <a:effectLst/>
              <a:latin typeface="Verdana" panose="020B0604030504040204" pitchFamily="34" charset="0"/>
            </a:endParaRPr>
          </a:p>
          <a:p>
            <a:r>
              <a:rPr lang="en-GB"/>
              <a:t>Worksheet available in folder:’2’</a:t>
            </a:r>
            <a:r>
              <a:rPr lang="en-GB">
                <a:sym typeface="Wingdings" panose="05000000000000000000" pitchFamily="2" charset="2"/>
              </a:rPr>
              <a:t> Translation-WORKSHEET.pdf</a:t>
            </a:r>
          </a:p>
          <a:p>
            <a:r>
              <a:rPr lang="en-GB">
                <a:sym typeface="Wingdings" panose="05000000000000000000" pitchFamily="2" charset="2"/>
              </a:rPr>
              <a:t>The worksheet contains a feedback grid to facilitate marking, but feel free to modify as you see fit using the editable version</a:t>
            </a:r>
          </a:p>
          <a:p>
            <a:r>
              <a:rPr lang="en-GB">
                <a:sym typeface="Wingdings" panose="05000000000000000000" pitchFamily="2" charset="2"/>
              </a:rPr>
              <a:t>The </a:t>
            </a:r>
            <a:r>
              <a:rPr lang="en-GB" err="1">
                <a:sym typeface="Wingdings" panose="05000000000000000000" pitchFamily="2" charset="2"/>
              </a:rPr>
              <a:t>markscheme</a:t>
            </a:r>
            <a:r>
              <a:rPr lang="en-GB">
                <a:sym typeface="Wingdings" panose="05000000000000000000" pitchFamily="2" charset="2"/>
              </a:rPr>
              <a:t> is also available in that folder: Translation-ANSWERS.pdf</a:t>
            </a:r>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15</a:t>
            </a:fld>
            <a:endParaRPr lang="fr-FR"/>
          </a:p>
        </p:txBody>
      </p:sp>
    </p:spTree>
    <p:extLst>
      <p:ext uri="{BB962C8B-B14F-4D97-AF65-F5344CB8AC3E}">
        <p14:creationId xmlns:p14="http://schemas.microsoft.com/office/powerpoint/2010/main" val="103844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Independent study: https://www.myfrenchblog.com/post/ne-expletif</a:t>
            </a:r>
          </a:p>
        </p:txBody>
      </p:sp>
      <p:sp>
        <p:nvSpPr>
          <p:cNvPr id="4" name="Slide Number Placeholder 3"/>
          <p:cNvSpPr>
            <a:spLocks noGrp="1"/>
          </p:cNvSpPr>
          <p:nvPr>
            <p:ph type="sldNum" sz="quarter" idx="5"/>
          </p:nvPr>
        </p:nvSpPr>
        <p:spPr/>
        <p:txBody>
          <a:bodyPr/>
          <a:lstStyle/>
          <a:p>
            <a:fld id="{760B39B9-4632-4180-8A4C-CA6539A82B04}" type="slidenum">
              <a:rPr lang="fr-FR" smtClean="0"/>
              <a:t>16</a:t>
            </a:fld>
            <a:endParaRPr lang="fr-FR"/>
          </a:p>
        </p:txBody>
      </p:sp>
    </p:spTree>
    <p:extLst>
      <p:ext uri="{BB962C8B-B14F-4D97-AF65-F5344CB8AC3E}">
        <p14:creationId xmlns:p14="http://schemas.microsoft.com/office/powerpoint/2010/main" val="87842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available in folder :’2’</a:t>
            </a:r>
            <a:r>
              <a:rPr lang="en-GB">
                <a:sym typeface="Wingdings" panose="05000000000000000000" pitchFamily="2" charset="2"/>
              </a:rPr>
              <a:t> Passive-WORKSHEET.pdf</a:t>
            </a:r>
          </a:p>
          <a:p>
            <a:r>
              <a:rPr lang="en-GB">
                <a:sym typeface="Wingdings" panose="05000000000000000000" pitchFamily="2" charset="2"/>
              </a:rPr>
              <a:t>A version with answers is also available in that folder: Passive-ANSWERS.pdf</a:t>
            </a:r>
          </a:p>
          <a:p>
            <a:r>
              <a:rPr lang="en-GB">
                <a:sym typeface="Wingdings" panose="05000000000000000000" pitchFamily="2" charset="2"/>
              </a:rPr>
              <a:t>Activities and answers are on the next slides</a:t>
            </a:r>
            <a:endParaRPr lang="en-GB"/>
          </a:p>
        </p:txBody>
      </p:sp>
      <p:sp>
        <p:nvSpPr>
          <p:cNvPr id="4" name="Slide Number Placeholder 3"/>
          <p:cNvSpPr>
            <a:spLocks noGrp="1"/>
          </p:cNvSpPr>
          <p:nvPr>
            <p:ph type="sldNum" sz="quarter" idx="5"/>
          </p:nvPr>
        </p:nvSpPr>
        <p:spPr/>
        <p:txBody>
          <a:bodyPr/>
          <a:lstStyle/>
          <a:p>
            <a:fld id="{760B39B9-4632-4180-8A4C-CA6539A82B04}" type="slidenum">
              <a:rPr lang="fr-FR" smtClean="0"/>
              <a:t>17</a:t>
            </a:fld>
            <a:endParaRPr lang="fr-FR"/>
          </a:p>
        </p:txBody>
      </p:sp>
    </p:spTree>
    <p:extLst>
      <p:ext uri="{BB962C8B-B14F-4D97-AF65-F5344CB8AC3E}">
        <p14:creationId xmlns:p14="http://schemas.microsoft.com/office/powerpoint/2010/main" val="192713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27/02/2023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27/02/2023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27/02/2023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27/02/2023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fr.statista.com/infographie/27302/resultats-score-jean-marie-marine-le-pen-front-rassemblement-national-elections-presidentielle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myfrenchblog.com/post/ne-expletif"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YK-xIf2RbA" TargetMode="External"/><Relationship Id="rId2" Type="http://schemas.openxmlformats.org/officeDocument/2006/relationships/hyperlink" Target="https://www.youtube.com/watch?v=UtjZ6JCFjzI"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132"/>
            <a:ext cx="10781145" cy="909493"/>
          </a:xfrm>
          <a:solidFill>
            <a:srgbClr val="FFFF00"/>
          </a:solidFill>
        </p:spPr>
        <p:txBody>
          <a:bodyPr>
            <a:normAutofit/>
          </a:bodyPr>
          <a:lstStyle/>
          <a:p>
            <a:r>
              <a:rPr lang="fr-FR" sz="4800" b="1"/>
              <a:t>Devoirs </a:t>
            </a:r>
            <a:r>
              <a:rPr lang="fr-FR" sz="4800" b="1">
                <a:ea typeface="+mj-lt"/>
                <a:cs typeface="+mj-lt"/>
              </a:rPr>
              <a:t>pour lundi 30 </a:t>
            </a:r>
            <a:r>
              <a:rPr lang="fr-FR" sz="4800" b="1"/>
              <a:t>janvier</a:t>
            </a:r>
          </a:p>
        </p:txBody>
      </p:sp>
      <p:sp>
        <p:nvSpPr>
          <p:cNvPr id="6" name="Rectangle 5"/>
          <p:cNvSpPr/>
          <p:nvPr/>
        </p:nvSpPr>
        <p:spPr>
          <a:xfrm>
            <a:off x="1161473" y="3468404"/>
            <a:ext cx="10377054" cy="20080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1"/>
          <p:cNvSpPr txBox="1">
            <a:spLocks/>
          </p:cNvSpPr>
          <p:nvPr/>
        </p:nvSpPr>
        <p:spPr>
          <a:xfrm>
            <a:off x="1292654" y="3759691"/>
            <a:ext cx="10106891"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a:t>Écrivez en français et en phrases complètes un paragraphe de 90 mots au maximum où vous résumez ce que vous avez compris selon les points suivants:</a:t>
            </a:r>
          </a:p>
        </p:txBody>
      </p:sp>
      <p:sp>
        <p:nvSpPr>
          <p:cNvPr id="3" name="TextBox 2">
            <a:extLst>
              <a:ext uri="{FF2B5EF4-FFF2-40B4-BE49-F238E27FC236}">
                <a16:creationId xmlns:a16="http://schemas.microsoft.com/office/drawing/2014/main" id="{8EF75817-72D0-D5EA-3491-D07B2E885A3F}"/>
              </a:ext>
            </a:extLst>
          </p:cNvPr>
          <p:cNvSpPr txBox="1"/>
          <p:nvPr/>
        </p:nvSpPr>
        <p:spPr>
          <a:xfrm>
            <a:off x="837309" y="1931869"/>
            <a:ext cx="10813730" cy="1323439"/>
          </a:xfrm>
          <a:prstGeom prst="rect">
            <a:avLst/>
          </a:prstGeom>
          <a:solidFill>
            <a:schemeClr val="accent1">
              <a:lumMod val="60000"/>
              <a:lumOff val="40000"/>
            </a:schemeClr>
          </a:solidFill>
        </p:spPr>
        <p:txBody>
          <a:bodyPr wrap="none" lIns="91440" tIns="45720" rIns="91440" bIns="45720" rtlCol="0" anchor="t">
            <a:spAutoFit/>
          </a:bodyPr>
          <a:lstStyle/>
          <a:p>
            <a:r>
              <a:rPr lang="fr-FR" sz="4000">
                <a:ea typeface="+mn-lt"/>
                <a:cs typeface="+mn-lt"/>
              </a:rPr>
              <a:t>1</a:t>
            </a:r>
            <a:r>
              <a:rPr lang="fr-FR" sz="4000" b="1">
                <a:ea typeface="+mn-lt"/>
                <a:cs typeface="+mn-lt"/>
              </a:rPr>
              <a:t>. Vocabulaire page 17-18</a:t>
            </a:r>
            <a:endParaRPr lang="en-US"/>
          </a:p>
          <a:p>
            <a:r>
              <a:rPr lang="en-GB" sz="4000" b="1"/>
              <a:t>2. Ex 4 - Le vote: </a:t>
            </a:r>
            <a:r>
              <a:rPr lang="en-GB" sz="4000" b="1" err="1"/>
              <a:t>une</a:t>
            </a:r>
            <a:r>
              <a:rPr lang="en-GB" sz="4000" b="1"/>
              <a:t> obligation dans </a:t>
            </a:r>
            <a:r>
              <a:rPr lang="en-GB" sz="4000" b="1" err="1"/>
              <a:t>certains</a:t>
            </a:r>
            <a:r>
              <a:rPr lang="en-GB" sz="4000" b="1"/>
              <a:t> pays</a:t>
            </a:r>
            <a:endParaRPr lang="en-US">
              <a:cs typeface="Calibri"/>
            </a:endParaRPr>
          </a:p>
        </p:txBody>
      </p:sp>
      <p:pic>
        <p:nvPicPr>
          <p:cNvPr id="9" name="Picture 8">
            <a:extLst>
              <a:ext uri="{FF2B5EF4-FFF2-40B4-BE49-F238E27FC236}">
                <a16:creationId xmlns:a16="http://schemas.microsoft.com/office/drawing/2014/main" id="{8FF8FB00-8533-AD2B-843E-B4D7EBFF3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8003" y="848137"/>
            <a:ext cx="809829" cy="809829"/>
          </a:xfrm>
          <a:prstGeom prst="rect">
            <a:avLst/>
          </a:prstGeom>
        </p:spPr>
      </p:pic>
    </p:spTree>
    <p:extLst>
      <p:ext uri="{BB962C8B-B14F-4D97-AF65-F5344CB8AC3E}">
        <p14:creationId xmlns:p14="http://schemas.microsoft.com/office/powerpoint/2010/main" val="4681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81065" cy="826366"/>
          </a:xfrm>
        </p:spPr>
        <p:txBody>
          <a:bodyPr/>
          <a:lstStyle/>
          <a:p>
            <a:r>
              <a:rPr lang="fr-FR" b="1"/>
              <a:t>On regarde! </a:t>
            </a:r>
            <a:r>
              <a:rPr lang="fr-FR" sz="3600"/>
              <a:t>La droite et la gauche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25061" y="0"/>
            <a:ext cx="829108" cy="82910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454" y="87916"/>
            <a:ext cx="879037" cy="738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98" y="1553008"/>
            <a:ext cx="3789218" cy="4657580"/>
          </a:xfrm>
          <a:prstGeom prst="rect">
            <a:avLst/>
          </a:prstGeom>
        </p:spPr>
      </p:pic>
      <p:sp>
        <p:nvSpPr>
          <p:cNvPr id="7" name="TextBox 6"/>
          <p:cNvSpPr txBox="1"/>
          <p:nvPr/>
        </p:nvSpPr>
        <p:spPr>
          <a:xfrm>
            <a:off x="4384964" y="1662546"/>
            <a:ext cx="7597208" cy="4893647"/>
          </a:xfrm>
          <a:prstGeom prst="rect">
            <a:avLst/>
          </a:prstGeom>
          <a:solidFill>
            <a:schemeClr val="accent5">
              <a:lumMod val="40000"/>
              <a:lumOff val="60000"/>
            </a:schemeClr>
          </a:solidFill>
        </p:spPr>
        <p:txBody>
          <a:bodyPr wrap="none" rtlCol="0">
            <a:spAutoFit/>
          </a:bodyPr>
          <a:lstStyle/>
          <a:p>
            <a:endParaRPr lang="fr-FR" sz="2400" b="1"/>
          </a:p>
          <a:p>
            <a:r>
              <a:rPr lang="fr-FR" sz="2400" b="1"/>
              <a:t>Qu’est-ce qu’un parti politique?</a:t>
            </a:r>
          </a:p>
          <a:p>
            <a:r>
              <a:rPr lang="fr-FR" sz="2400" b="1"/>
              <a:t>Quelles sont les deux grandes forces politiques en France?</a:t>
            </a:r>
          </a:p>
          <a:p>
            <a:r>
              <a:rPr lang="fr-FR" sz="2400" b="1"/>
              <a:t>D’où vient l’appellation?</a:t>
            </a:r>
          </a:p>
          <a:p>
            <a:endParaRPr lang="fr-FR" sz="2400" b="1"/>
          </a:p>
          <a:p>
            <a:endParaRPr lang="fr-FR" sz="2400" b="1"/>
          </a:p>
          <a:p>
            <a:r>
              <a:rPr lang="fr-FR" sz="2400" b="1"/>
              <a:t>Quel est l’objectif commun aux deux partis?</a:t>
            </a:r>
          </a:p>
          <a:p>
            <a:r>
              <a:rPr lang="fr-FR" sz="2400" b="1"/>
              <a:t>Qu’est-ce qui est différent?</a:t>
            </a:r>
          </a:p>
          <a:p>
            <a:endParaRPr lang="fr-FR" sz="2400" b="1"/>
          </a:p>
          <a:p>
            <a:endParaRPr lang="fr-FR" sz="2400" b="1"/>
          </a:p>
          <a:p>
            <a:r>
              <a:rPr lang="fr-FR" sz="2400" b="1"/>
              <a:t>Donnez des détails:</a:t>
            </a:r>
          </a:p>
          <a:p>
            <a:r>
              <a:rPr lang="fr-FR" sz="2400" b="1"/>
              <a:t>Que pense-t-on à droite?</a:t>
            </a:r>
          </a:p>
          <a:p>
            <a:r>
              <a:rPr lang="fr-FR" sz="2400" b="1"/>
              <a:t>Que pense-t-on à  gauche?</a:t>
            </a:r>
          </a:p>
        </p:txBody>
      </p:sp>
      <p:sp>
        <p:nvSpPr>
          <p:cNvPr id="14" name="TextBox 13"/>
          <p:cNvSpPr txBox="1"/>
          <p:nvPr/>
        </p:nvSpPr>
        <p:spPr>
          <a:xfrm>
            <a:off x="592162" y="945483"/>
            <a:ext cx="11407867" cy="523220"/>
          </a:xfrm>
          <a:prstGeom prst="rect">
            <a:avLst/>
          </a:prstGeom>
          <a:noFill/>
        </p:spPr>
        <p:txBody>
          <a:bodyPr wrap="none" rtlCol="0">
            <a:spAutoFit/>
          </a:bodyPr>
          <a:lstStyle/>
          <a:p>
            <a:r>
              <a:rPr lang="fr-FR" sz="2800" b="1"/>
              <a:t>Regardez la vidéo et prenez des notes pour pouvoir répondre aux questions</a:t>
            </a:r>
          </a:p>
        </p:txBody>
      </p:sp>
      <p:pic>
        <p:nvPicPr>
          <p:cNvPr id="15"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8754" y="1693173"/>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8754" y="349489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3735" y="349489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3521" y="4942185"/>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3735" y="4942185"/>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3949" y="4942185"/>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589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066" y="1387144"/>
            <a:ext cx="11407867" cy="5262979"/>
          </a:xfrm>
          <a:prstGeom prst="rect">
            <a:avLst/>
          </a:prstGeom>
          <a:solidFill>
            <a:srgbClr val="B4C7E7"/>
          </a:solidFill>
        </p:spPr>
        <p:txBody>
          <a:bodyPr wrap="square" rtlCol="0">
            <a:spAutoFit/>
          </a:bodyPr>
          <a:lstStyle/>
          <a:p>
            <a:endParaRPr lang="fr-FR" sz="2400" b="1"/>
          </a:p>
          <a:p>
            <a:pPr algn="just"/>
            <a:r>
              <a:rPr lang="fr-FR" sz="2400" b="1">
                <a:solidFill>
                  <a:srgbClr val="FF0000"/>
                </a:solidFill>
              </a:rPr>
              <a:t>Un parti politique rassemble des personnes qui partagent les mêmes opinions sur la façon de diriger un pays. En France, il y a deux grandes forces politiques qui sont la Gauche et la Droite. L’appellation vient de la révolution. À l’assemblée, les partisans du roi étaient assis à droite et les autres à gauche.</a:t>
            </a:r>
          </a:p>
          <a:p>
            <a:pPr algn="just"/>
            <a:endParaRPr lang="fr-FR" sz="2400" b="1"/>
          </a:p>
          <a:p>
            <a:pPr algn="just"/>
            <a:endParaRPr lang="fr-FR" sz="2400" b="1"/>
          </a:p>
          <a:p>
            <a:pPr algn="just"/>
            <a:r>
              <a:rPr lang="fr-FR" sz="2400" b="1">
                <a:solidFill>
                  <a:srgbClr val="FF0000"/>
                </a:solidFill>
              </a:rPr>
              <a:t>Les partis ont le même objectif: que le pays se porte bien. Ce qui change, c’est la façon d’y arriver.</a:t>
            </a:r>
          </a:p>
          <a:p>
            <a:pPr algn="just"/>
            <a:endParaRPr lang="fr-FR" sz="2400" b="1"/>
          </a:p>
          <a:p>
            <a:pPr algn="just"/>
            <a:endParaRPr lang="fr-FR" sz="2400" b="1"/>
          </a:p>
          <a:p>
            <a:pPr algn="just"/>
            <a:r>
              <a:rPr lang="fr-FR" sz="2400" b="1">
                <a:solidFill>
                  <a:srgbClr val="FF0000"/>
                </a:solidFill>
              </a:rPr>
              <a:t>À droite, on pense que le rôle de l’État est de favoriser l’envie d’entreprendre.</a:t>
            </a:r>
          </a:p>
          <a:p>
            <a:pPr algn="just"/>
            <a:r>
              <a:rPr lang="fr-FR" sz="2400" b="1">
                <a:solidFill>
                  <a:srgbClr val="FF0000"/>
                </a:solidFill>
              </a:rPr>
              <a:t>À gauche, on pense qu’il doit intervenir davantage pour réduire l’écart entre les riches et les pauvres. </a:t>
            </a:r>
          </a:p>
        </p:txBody>
      </p:sp>
      <p:sp>
        <p:nvSpPr>
          <p:cNvPr id="3" name="TextBox 2"/>
          <p:cNvSpPr txBox="1"/>
          <p:nvPr/>
        </p:nvSpPr>
        <p:spPr>
          <a:xfrm>
            <a:off x="4647328" y="706215"/>
            <a:ext cx="3535712" cy="523220"/>
          </a:xfrm>
          <a:prstGeom prst="rect">
            <a:avLst/>
          </a:prstGeom>
          <a:solidFill>
            <a:srgbClr val="FFFF00"/>
          </a:solidFill>
        </p:spPr>
        <p:txBody>
          <a:bodyPr wrap="none" rtlCol="0">
            <a:spAutoFit/>
          </a:bodyPr>
          <a:lstStyle/>
          <a:p>
            <a:r>
              <a:rPr lang="fr-FR" sz="2800" b="1">
                <a:solidFill>
                  <a:srgbClr val="FF0000"/>
                </a:solidFill>
              </a:rPr>
              <a:t>Les réponses possibles</a:t>
            </a:r>
          </a:p>
        </p:txBody>
      </p:sp>
      <p:sp>
        <p:nvSpPr>
          <p:cNvPr id="16" name="Title 1"/>
          <p:cNvSpPr>
            <a:spLocks noGrp="1"/>
          </p:cNvSpPr>
          <p:nvPr>
            <p:ph type="title"/>
          </p:nvPr>
        </p:nvSpPr>
        <p:spPr>
          <a:xfrm>
            <a:off x="838200" y="0"/>
            <a:ext cx="8081065" cy="826366"/>
          </a:xfrm>
        </p:spPr>
        <p:txBody>
          <a:bodyPr/>
          <a:lstStyle/>
          <a:p>
            <a:r>
              <a:rPr lang="fr-FR" b="1"/>
              <a:t>On regarde! </a:t>
            </a:r>
            <a:r>
              <a:rPr lang="fr-FR" sz="3600"/>
              <a:t>La droite et la gauche</a:t>
            </a:r>
          </a:p>
        </p:txBody>
      </p:sp>
      <p:pic>
        <p:nvPicPr>
          <p:cNvPr id="1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25061" y="0"/>
            <a:ext cx="829108" cy="829108"/>
          </a:xfr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454" y="87916"/>
            <a:ext cx="879037" cy="738450"/>
          </a:xfrm>
          <a:prstGeom prst="rect">
            <a:avLst/>
          </a:prstGeom>
        </p:spPr>
      </p:pic>
      <p:pic>
        <p:nvPicPr>
          <p:cNvPr id="1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00" y="138304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132" y="3613044"/>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646" y="3613044"/>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365" y="498649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346" y="498649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093" y="498649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286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0"/>
            <a:ext cx="10515600" cy="706582"/>
          </a:xfrm>
        </p:spPr>
        <p:txBody>
          <a:bodyPr>
            <a:noAutofit/>
          </a:bodyPr>
          <a:lstStyle/>
          <a:p>
            <a:r>
              <a:rPr lang="fr-FR" sz="4800" b="1"/>
              <a:t>En marche!</a:t>
            </a:r>
          </a:p>
        </p:txBody>
      </p:sp>
      <p:sp>
        <p:nvSpPr>
          <p:cNvPr id="3" name="Content Placeholder 2"/>
          <p:cNvSpPr>
            <a:spLocks noGrp="1"/>
          </p:cNvSpPr>
          <p:nvPr>
            <p:ph idx="1"/>
          </p:nvPr>
        </p:nvSpPr>
        <p:spPr>
          <a:xfrm>
            <a:off x="429491" y="1812960"/>
            <a:ext cx="11540836" cy="2632311"/>
          </a:xfrm>
          <a:solidFill>
            <a:schemeClr val="accent6">
              <a:lumMod val="20000"/>
              <a:lumOff val="80000"/>
            </a:schemeClr>
          </a:solidFill>
        </p:spPr>
        <p:txBody>
          <a:bodyPr>
            <a:noAutofit/>
          </a:bodyPr>
          <a:lstStyle/>
          <a:p>
            <a:pPr marL="0" indent="0" algn="just">
              <a:buNone/>
            </a:pPr>
            <a:r>
              <a:rPr lang="fr-FR" sz="2050" b="1"/>
              <a:t>En Marche! est un mouvement politique lancé le 6 avril 2016 par Emmanuel Macron. La République en Marche! est maintenant un parti politique social-libéral qui est classé au centre de l’échiquier politique. </a:t>
            </a:r>
          </a:p>
          <a:p>
            <a:pPr marL="0" indent="0" algn="just">
              <a:buNone/>
            </a:pPr>
            <a:r>
              <a:rPr lang="fr-FR" sz="2050" b="1"/>
              <a:t>Les valeurs revendiquées par la République en Marche! sont le rejet de toute forme de conservatisme, une adhésion proclamée au progressisme, l’attachement à l’Union Européenne, l’adaptation économique de la France à la mondialisation et l’engagement de moraliser et moderniser la vie politique française. </a:t>
            </a:r>
          </a:p>
          <a:p>
            <a:pPr marL="0" indent="0" algn="just">
              <a:buNone/>
            </a:pPr>
            <a:r>
              <a:rPr lang="fr-FR" sz="2050" b="1"/>
              <a:t>En mai 2017, après avoir été élu président de la république, Emmanuel Macron a démissionné de la présidence d’En Marche! </a:t>
            </a:r>
          </a:p>
        </p:txBody>
      </p:sp>
      <p:sp>
        <p:nvSpPr>
          <p:cNvPr id="4" name="TextBox 3"/>
          <p:cNvSpPr txBox="1"/>
          <p:nvPr/>
        </p:nvSpPr>
        <p:spPr>
          <a:xfrm>
            <a:off x="429491" y="4584479"/>
            <a:ext cx="6050502" cy="2031325"/>
          </a:xfrm>
          <a:prstGeom prst="rect">
            <a:avLst/>
          </a:prstGeom>
          <a:solidFill>
            <a:schemeClr val="accent1">
              <a:lumMod val="20000"/>
              <a:lumOff val="80000"/>
            </a:schemeClr>
          </a:solidFill>
        </p:spPr>
        <p:txBody>
          <a:bodyPr wrap="none" rtlCol="0">
            <a:spAutoFit/>
          </a:bodyPr>
          <a:lstStyle/>
          <a:p>
            <a:pPr marL="342900" indent="-342900">
              <a:buAutoNum type="arabicPeriod"/>
            </a:pPr>
            <a:r>
              <a:rPr lang="fr-FR" sz="2100" b="1"/>
              <a:t>Emmanuel Macron a…</a:t>
            </a:r>
          </a:p>
          <a:p>
            <a:pPr marL="342900" indent="-342900">
              <a:buAutoNum type="arabicPeriod"/>
            </a:pPr>
            <a:r>
              <a:rPr lang="fr-FR" sz="2100" b="1"/>
              <a:t>La République En Marche! est un parti politique…</a:t>
            </a:r>
          </a:p>
          <a:p>
            <a:pPr marL="342900" indent="-342900">
              <a:buAutoNum type="arabicPeriod"/>
            </a:pPr>
            <a:r>
              <a:rPr lang="fr-FR" sz="2100" b="1"/>
              <a:t>Ce parti politique s’oppose au…</a:t>
            </a:r>
          </a:p>
          <a:p>
            <a:pPr marL="342900" indent="-342900">
              <a:buAutoNum type="arabicPeriod"/>
            </a:pPr>
            <a:r>
              <a:rPr lang="fr-FR" sz="2100" b="1"/>
              <a:t>LREM est pour…</a:t>
            </a:r>
          </a:p>
          <a:p>
            <a:pPr marL="342900" indent="-342900">
              <a:buAutoNum type="arabicPeriod"/>
            </a:pPr>
            <a:r>
              <a:rPr lang="fr-FR" sz="2100" b="1"/>
              <a:t>Il s’engage à…</a:t>
            </a:r>
          </a:p>
          <a:p>
            <a:pPr marL="342900" indent="-342900">
              <a:buAutoNum type="arabicPeriod"/>
            </a:pPr>
            <a:r>
              <a:rPr lang="fr-FR" sz="2100" b="1"/>
              <a:t>Emmanuel Macron n’est…</a:t>
            </a:r>
          </a:p>
        </p:txBody>
      </p:sp>
      <p:sp>
        <p:nvSpPr>
          <p:cNvPr id="5" name="TextBox 4"/>
          <p:cNvSpPr txBox="1"/>
          <p:nvPr/>
        </p:nvSpPr>
        <p:spPr>
          <a:xfrm>
            <a:off x="6764094" y="4584478"/>
            <a:ext cx="5206233" cy="2031325"/>
          </a:xfrm>
          <a:prstGeom prst="rect">
            <a:avLst/>
          </a:prstGeom>
          <a:solidFill>
            <a:schemeClr val="accent1">
              <a:lumMod val="20000"/>
              <a:lumOff val="80000"/>
            </a:schemeClr>
          </a:solidFill>
        </p:spPr>
        <p:txBody>
          <a:bodyPr wrap="none" rtlCol="0">
            <a:spAutoFit/>
          </a:bodyPr>
          <a:lstStyle/>
          <a:p>
            <a:r>
              <a:rPr lang="fr-FR" sz="2100" b="1"/>
              <a:t>a. … améliorer la vie politique en France.</a:t>
            </a:r>
          </a:p>
          <a:p>
            <a:r>
              <a:rPr lang="fr-FR" sz="2100" b="1"/>
              <a:t>b. … du centre.</a:t>
            </a:r>
          </a:p>
          <a:p>
            <a:r>
              <a:rPr lang="fr-FR" sz="2100" b="1"/>
              <a:t>c. … la mondialisation.</a:t>
            </a:r>
          </a:p>
          <a:p>
            <a:r>
              <a:rPr lang="fr-FR" sz="2100" b="1"/>
              <a:t>d. … plus à la tête de ce parti politique.</a:t>
            </a:r>
          </a:p>
          <a:p>
            <a:r>
              <a:rPr lang="fr-FR" sz="2100" b="1"/>
              <a:t>e. … conservatisme</a:t>
            </a:r>
          </a:p>
          <a:p>
            <a:r>
              <a:rPr lang="fr-FR" sz="2100" b="1"/>
              <a:t>f. … créé le mouvement politique En Marche!</a:t>
            </a:r>
          </a:p>
        </p:txBody>
      </p:sp>
      <p:sp>
        <p:nvSpPr>
          <p:cNvPr id="6" name="TextBox 5"/>
          <p:cNvSpPr txBox="1"/>
          <p:nvPr/>
        </p:nvSpPr>
        <p:spPr>
          <a:xfrm>
            <a:off x="429491" y="863070"/>
            <a:ext cx="11637818" cy="954107"/>
          </a:xfrm>
          <a:prstGeom prst="rect">
            <a:avLst/>
          </a:prstGeom>
          <a:noFill/>
        </p:spPr>
        <p:txBody>
          <a:bodyPr wrap="square" rtlCol="0">
            <a:spAutoFit/>
          </a:bodyPr>
          <a:lstStyle/>
          <a:p>
            <a:r>
              <a:rPr lang="fr-FR" sz="2700" b="1"/>
              <a:t>Lisez le passage puis reliez le début des phrases à leur fin pour résumer les informations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5695" y="0"/>
            <a:ext cx="811614" cy="706582"/>
          </a:xfrm>
          <a:prstGeom prst="rect">
            <a:avLst/>
          </a:prstGeom>
        </p:spPr>
      </p:pic>
    </p:spTree>
    <p:extLst>
      <p:ext uri="{BB962C8B-B14F-4D97-AF65-F5344CB8AC3E}">
        <p14:creationId xmlns:p14="http://schemas.microsoft.com/office/powerpoint/2010/main" val="376762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0"/>
            <a:ext cx="10515600" cy="706582"/>
          </a:xfrm>
        </p:spPr>
        <p:txBody>
          <a:bodyPr>
            <a:noAutofit/>
          </a:bodyPr>
          <a:lstStyle/>
          <a:p>
            <a:r>
              <a:rPr lang="fr-FR" sz="4800" b="1"/>
              <a:t>En marche!</a:t>
            </a:r>
          </a:p>
        </p:txBody>
      </p:sp>
      <p:sp>
        <p:nvSpPr>
          <p:cNvPr id="4" name="TextBox 3"/>
          <p:cNvSpPr txBox="1"/>
          <p:nvPr/>
        </p:nvSpPr>
        <p:spPr>
          <a:xfrm>
            <a:off x="1087667" y="1272832"/>
            <a:ext cx="9785756" cy="3903504"/>
          </a:xfrm>
          <a:prstGeom prst="rect">
            <a:avLst/>
          </a:prstGeom>
          <a:solidFill>
            <a:schemeClr val="accent6">
              <a:lumMod val="40000"/>
              <a:lumOff val="60000"/>
            </a:schemeClr>
          </a:solidFill>
        </p:spPr>
        <p:txBody>
          <a:bodyPr wrap="none" rtlCol="0">
            <a:spAutoFit/>
          </a:bodyPr>
          <a:lstStyle/>
          <a:p>
            <a:pPr marL="342900" indent="-342900">
              <a:lnSpc>
                <a:spcPct val="150000"/>
              </a:lnSpc>
              <a:buAutoNum type="arabicPeriod"/>
            </a:pPr>
            <a:r>
              <a:rPr lang="fr-FR" sz="2800" b="1"/>
              <a:t>Emmanuel Macron a crée le mouvement politique En Marche!</a:t>
            </a:r>
          </a:p>
          <a:p>
            <a:pPr marL="342900" indent="-342900">
              <a:lnSpc>
                <a:spcPct val="150000"/>
              </a:lnSpc>
              <a:buAutoNum type="arabicPeriod"/>
            </a:pPr>
            <a:r>
              <a:rPr lang="fr-FR" sz="2800" b="1"/>
              <a:t>La République en Marche! est un parti politique du centre. </a:t>
            </a:r>
          </a:p>
          <a:p>
            <a:pPr marL="342900" indent="-342900">
              <a:lnSpc>
                <a:spcPct val="150000"/>
              </a:lnSpc>
              <a:buAutoNum type="arabicPeriod"/>
            </a:pPr>
            <a:r>
              <a:rPr lang="fr-FR" sz="2800" b="1"/>
              <a:t>Ce parti politique s’oppose au conservatisme. </a:t>
            </a:r>
          </a:p>
          <a:p>
            <a:pPr marL="342900" indent="-342900">
              <a:lnSpc>
                <a:spcPct val="150000"/>
              </a:lnSpc>
              <a:buAutoNum type="arabicPeriod"/>
            </a:pPr>
            <a:r>
              <a:rPr lang="fr-FR" sz="2800" b="1"/>
              <a:t>LREM est pour la mondialisation. </a:t>
            </a:r>
          </a:p>
          <a:p>
            <a:pPr marL="342900" indent="-342900">
              <a:lnSpc>
                <a:spcPct val="150000"/>
              </a:lnSpc>
              <a:buAutoNum type="arabicPeriod"/>
            </a:pPr>
            <a:r>
              <a:rPr lang="fr-FR" sz="2800" b="1"/>
              <a:t>Il s’engage à améliorer la vie politique en France. </a:t>
            </a:r>
          </a:p>
          <a:p>
            <a:pPr marL="342900" indent="-342900">
              <a:lnSpc>
                <a:spcPct val="150000"/>
              </a:lnSpc>
              <a:buFontTx/>
              <a:buAutoNum type="arabicPeriod"/>
            </a:pPr>
            <a:r>
              <a:rPr lang="fr-FR" sz="2800" b="1"/>
              <a:t>Emmanuel Macron n’est plus à la tête de ce parti politique.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695" y="0"/>
            <a:ext cx="811614" cy="706582"/>
          </a:xfrm>
          <a:prstGeom prst="rect">
            <a:avLst/>
          </a:prstGeom>
        </p:spPr>
      </p:pic>
      <p:sp>
        <p:nvSpPr>
          <p:cNvPr id="9" name="TextBox 8"/>
          <p:cNvSpPr txBox="1"/>
          <p:nvPr/>
        </p:nvSpPr>
        <p:spPr>
          <a:xfrm>
            <a:off x="4715463" y="621119"/>
            <a:ext cx="2363339" cy="584775"/>
          </a:xfrm>
          <a:prstGeom prst="rect">
            <a:avLst/>
          </a:prstGeom>
          <a:noFill/>
        </p:spPr>
        <p:txBody>
          <a:bodyPr wrap="none" rtlCol="0">
            <a:spAutoFit/>
          </a:bodyPr>
          <a:lstStyle/>
          <a:p>
            <a:r>
              <a:rPr lang="fr-FR" sz="3200" b="1">
                <a:solidFill>
                  <a:srgbClr val="FF0000"/>
                </a:solidFill>
              </a:rPr>
              <a:t>Les réponses</a:t>
            </a:r>
          </a:p>
        </p:txBody>
      </p:sp>
      <p:sp>
        <p:nvSpPr>
          <p:cNvPr id="3" name="TextBox 2">
            <a:extLst>
              <a:ext uri="{FF2B5EF4-FFF2-40B4-BE49-F238E27FC236}">
                <a16:creationId xmlns:a16="http://schemas.microsoft.com/office/drawing/2014/main" id="{F2DA3FA5-F45E-93BD-229D-0C4AFCF23951}"/>
              </a:ext>
            </a:extLst>
          </p:cNvPr>
          <p:cNvSpPr txBox="1"/>
          <p:nvPr/>
        </p:nvSpPr>
        <p:spPr>
          <a:xfrm>
            <a:off x="360218" y="5671181"/>
            <a:ext cx="6520873" cy="523220"/>
          </a:xfrm>
          <a:prstGeom prst="rect">
            <a:avLst/>
          </a:prstGeom>
          <a:solidFill>
            <a:schemeClr val="accent5">
              <a:lumMod val="40000"/>
              <a:lumOff val="60000"/>
            </a:schemeClr>
          </a:solidFill>
        </p:spPr>
        <p:txBody>
          <a:bodyPr wrap="square" rtlCol="0">
            <a:spAutoFit/>
          </a:bodyPr>
          <a:lstStyle/>
          <a:p>
            <a:r>
              <a:rPr lang="fr-FR" sz="2800" b="1"/>
              <a:t>À deux: Discutez la traduction en anglais</a:t>
            </a:r>
          </a:p>
        </p:txBody>
      </p:sp>
      <p:pic>
        <p:nvPicPr>
          <p:cNvPr id="5" name="Picture 4">
            <a:extLst>
              <a:ext uri="{FF2B5EF4-FFF2-40B4-BE49-F238E27FC236}">
                <a16:creationId xmlns:a16="http://schemas.microsoft.com/office/drawing/2014/main" id="{6F494388-2E76-8A91-1FEB-6CEDBD3FA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8" y="5417180"/>
            <a:ext cx="1748270" cy="874135"/>
          </a:xfrm>
          <a:prstGeom prst="rect">
            <a:avLst/>
          </a:prstGeom>
        </p:spPr>
      </p:pic>
      <p:pic>
        <p:nvPicPr>
          <p:cNvPr id="6" name="Picture 5">
            <a:extLst>
              <a:ext uri="{FF2B5EF4-FFF2-40B4-BE49-F238E27FC236}">
                <a16:creationId xmlns:a16="http://schemas.microsoft.com/office/drawing/2014/main" id="{518E6EE5-8503-F82B-2EBA-1790AB7B8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084" y="5442423"/>
            <a:ext cx="967144" cy="967144"/>
          </a:xfrm>
          <a:prstGeom prst="rect">
            <a:avLst/>
          </a:prstGeom>
        </p:spPr>
      </p:pic>
    </p:spTree>
    <p:extLst>
      <p:ext uri="{BB962C8B-B14F-4D97-AF65-F5344CB8AC3E}">
        <p14:creationId xmlns:p14="http://schemas.microsoft.com/office/powerpoint/2010/main" val="95245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899F9-63CE-3B14-C0D9-4BCF6D66C398}"/>
              </a:ext>
            </a:extLst>
          </p:cNvPr>
          <p:cNvSpPr txBox="1"/>
          <p:nvPr/>
        </p:nvSpPr>
        <p:spPr>
          <a:xfrm rot="16200000">
            <a:off x="-425665" y="3259723"/>
            <a:ext cx="1469248" cy="338554"/>
          </a:xfrm>
          <a:prstGeom prst="rect">
            <a:avLst/>
          </a:prstGeom>
          <a:noFill/>
        </p:spPr>
        <p:txBody>
          <a:bodyPr wrap="none" rtlCol="0">
            <a:spAutoFit/>
          </a:bodyPr>
          <a:lstStyle/>
          <a:p>
            <a:r>
              <a:rPr lang="en-GB" sz="1600" i="1"/>
              <a:t>Source: </a:t>
            </a:r>
            <a:r>
              <a:rPr lang="en-GB" sz="1600" i="1">
                <a:hlinkClick r:id="rId2"/>
              </a:rPr>
              <a:t>Statista</a:t>
            </a:r>
            <a:endParaRPr lang="en-GB" sz="1600" i="1"/>
          </a:p>
        </p:txBody>
      </p:sp>
      <p:pic>
        <p:nvPicPr>
          <p:cNvPr id="5" name="Picture 4">
            <a:extLst>
              <a:ext uri="{FF2B5EF4-FFF2-40B4-BE49-F238E27FC236}">
                <a16:creationId xmlns:a16="http://schemas.microsoft.com/office/drawing/2014/main" id="{3034E084-BCFF-A468-C814-60BD33533C4F}"/>
              </a:ext>
            </a:extLst>
          </p:cNvPr>
          <p:cNvPicPr>
            <a:picLocks noChangeAspect="1"/>
          </p:cNvPicPr>
          <p:nvPr/>
        </p:nvPicPr>
        <p:blipFill rotWithShape="1">
          <a:blip r:embed="rId3">
            <a:extLst>
              <a:ext uri="{28A0092B-C50C-407E-A947-70E740481C1C}">
                <a14:useLocalDpi xmlns:a14="http://schemas.microsoft.com/office/drawing/2010/main" val="0"/>
              </a:ext>
            </a:extLst>
          </a:blip>
          <a:srcRect b="18454"/>
          <a:stretch/>
        </p:blipFill>
        <p:spPr>
          <a:xfrm>
            <a:off x="555914" y="858232"/>
            <a:ext cx="6858000" cy="5592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CE958CCB-1AFE-8AFA-1C33-566C7C14E485}"/>
              </a:ext>
            </a:extLst>
          </p:cNvPr>
          <p:cNvSpPr txBox="1"/>
          <p:nvPr/>
        </p:nvSpPr>
        <p:spPr>
          <a:xfrm>
            <a:off x="152400" y="-13854"/>
            <a:ext cx="4969758" cy="646331"/>
          </a:xfrm>
          <a:prstGeom prst="rect">
            <a:avLst/>
          </a:prstGeom>
          <a:noFill/>
        </p:spPr>
        <p:txBody>
          <a:bodyPr wrap="none" rtlCol="0">
            <a:spAutoFit/>
          </a:bodyPr>
          <a:lstStyle/>
          <a:p>
            <a:r>
              <a:rPr lang="fr-FR" sz="3600" b="1"/>
              <a:t>La nombre de voix du RN</a:t>
            </a:r>
          </a:p>
        </p:txBody>
      </p:sp>
      <p:pic>
        <p:nvPicPr>
          <p:cNvPr id="7" name="Picture 6">
            <a:extLst>
              <a:ext uri="{FF2B5EF4-FFF2-40B4-BE49-F238E27FC236}">
                <a16:creationId xmlns:a16="http://schemas.microsoft.com/office/drawing/2014/main" id="{4C1CD9C8-A85C-1B62-5175-69EF8A12E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0123" y="124691"/>
            <a:ext cx="733541" cy="733541"/>
          </a:xfrm>
          <a:prstGeom prst="rect">
            <a:avLst/>
          </a:prstGeom>
        </p:spPr>
      </p:pic>
      <p:pic>
        <p:nvPicPr>
          <p:cNvPr id="8" name="Picture 7">
            <a:extLst>
              <a:ext uri="{FF2B5EF4-FFF2-40B4-BE49-F238E27FC236}">
                <a16:creationId xmlns:a16="http://schemas.microsoft.com/office/drawing/2014/main" id="{DF063110-AC70-E4DA-7F9D-6CEC371FD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5766" y="102176"/>
            <a:ext cx="867642" cy="867642"/>
          </a:xfrm>
          <a:prstGeom prst="rect">
            <a:avLst/>
          </a:prstGeom>
        </p:spPr>
      </p:pic>
      <p:sp>
        <p:nvSpPr>
          <p:cNvPr id="16" name="TextBox 15">
            <a:extLst>
              <a:ext uri="{FF2B5EF4-FFF2-40B4-BE49-F238E27FC236}">
                <a16:creationId xmlns:a16="http://schemas.microsoft.com/office/drawing/2014/main" id="{170C7E23-3E29-35E3-5BF4-961EBFC81276}"/>
              </a:ext>
            </a:extLst>
          </p:cNvPr>
          <p:cNvSpPr txBox="1"/>
          <p:nvPr/>
        </p:nvSpPr>
        <p:spPr>
          <a:xfrm>
            <a:off x="8280270" y="1444521"/>
            <a:ext cx="2947217" cy="584775"/>
          </a:xfrm>
          <a:prstGeom prst="rect">
            <a:avLst/>
          </a:prstGeom>
          <a:noFill/>
        </p:spPr>
        <p:txBody>
          <a:bodyPr wrap="none" rtlCol="0">
            <a:spAutoFit/>
          </a:bodyPr>
          <a:lstStyle/>
          <a:p>
            <a:r>
              <a:rPr lang="fr-FR" sz="3200" b="1"/>
              <a:t>À deux: discutez</a:t>
            </a:r>
          </a:p>
        </p:txBody>
      </p:sp>
      <p:grpSp>
        <p:nvGrpSpPr>
          <p:cNvPr id="4" name="Group 3"/>
          <p:cNvGrpSpPr/>
          <p:nvPr/>
        </p:nvGrpSpPr>
        <p:grpSpPr>
          <a:xfrm>
            <a:off x="7928541" y="2002610"/>
            <a:ext cx="3726873" cy="3970318"/>
            <a:chOff x="7928541" y="2002610"/>
            <a:chExt cx="3726873" cy="3970318"/>
          </a:xfrm>
        </p:grpSpPr>
        <p:sp>
          <p:nvSpPr>
            <p:cNvPr id="9" name="TextBox 8">
              <a:extLst>
                <a:ext uri="{FF2B5EF4-FFF2-40B4-BE49-F238E27FC236}">
                  <a16:creationId xmlns:a16="http://schemas.microsoft.com/office/drawing/2014/main" id="{FEC3CE3C-FC08-4B4B-C58D-53ED4560EF39}"/>
                </a:ext>
              </a:extLst>
            </p:cNvPr>
            <p:cNvSpPr txBox="1"/>
            <p:nvPr/>
          </p:nvSpPr>
          <p:spPr>
            <a:xfrm>
              <a:off x="7928541" y="2002610"/>
              <a:ext cx="3726873" cy="3970318"/>
            </a:xfrm>
            <a:prstGeom prst="rect">
              <a:avLst/>
            </a:prstGeom>
            <a:solidFill>
              <a:schemeClr val="accent1">
                <a:lumMod val="20000"/>
                <a:lumOff val="80000"/>
              </a:schemeClr>
            </a:solidFill>
          </p:spPr>
          <p:txBody>
            <a:bodyPr wrap="square" rtlCol="0">
              <a:spAutoFit/>
            </a:bodyPr>
            <a:lstStyle/>
            <a:p>
              <a:endParaRPr lang="fr-FR" sz="2600" b="1"/>
            </a:p>
            <a:p>
              <a:endParaRPr lang="fr-FR" sz="2600" b="1"/>
            </a:p>
            <a:p>
              <a:r>
                <a:rPr lang="fr-FR" sz="2500" b="1"/>
                <a:t>Qu’est-ce que c’est le RN?</a:t>
              </a:r>
            </a:p>
            <a:p>
              <a:endParaRPr lang="fr-FR" sz="2500" b="1"/>
            </a:p>
            <a:p>
              <a:endParaRPr lang="fr-FR" sz="2500" b="1"/>
            </a:p>
            <a:p>
              <a:r>
                <a:rPr lang="fr-FR" sz="2500" b="1"/>
                <a:t>Que remarquez-vous ici?</a:t>
              </a:r>
            </a:p>
            <a:p>
              <a:endParaRPr lang="fr-FR" sz="2500" b="1"/>
            </a:p>
            <a:p>
              <a:endParaRPr lang="fr-FR" sz="2500" b="1"/>
            </a:p>
            <a:p>
              <a:r>
                <a:rPr lang="fr-FR" sz="2500" b="1"/>
                <a:t>À votre avis à quoi est due cette évolution?</a:t>
              </a:r>
            </a:p>
          </p:txBody>
        </p:sp>
        <p:pic>
          <p:nvPicPr>
            <p:cNvPr id="17" name="Picture 2" descr="https://upload.wikimedia.org/wikipedia/en/thumb/c/c3/Flag_of_France.svg/1280px-Flag_of_France.svg.png">
              <a:extLst>
                <a:ext uri="{FF2B5EF4-FFF2-40B4-BE49-F238E27FC236}">
                  <a16:creationId xmlns:a16="http://schemas.microsoft.com/office/drawing/2014/main" id="{33259AAC-1CC5-99E4-40F3-8C73FE453C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0490" y="2485033"/>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a:extLst>
                <a:ext uri="{FF2B5EF4-FFF2-40B4-BE49-F238E27FC236}">
                  <a16:creationId xmlns:a16="http://schemas.microsoft.com/office/drawing/2014/main" id="{C61E9EE3-C6CE-8D96-9183-5E6FCC50D6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5339" y="3632125"/>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a:extLst>
                <a:ext uri="{FF2B5EF4-FFF2-40B4-BE49-F238E27FC236}">
                  <a16:creationId xmlns:a16="http://schemas.microsoft.com/office/drawing/2014/main" id="{53FD90D2-A99F-287B-4F9C-B6C5A9DC4B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080" y="3632124"/>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a:extLst>
                <a:ext uri="{FF2B5EF4-FFF2-40B4-BE49-F238E27FC236}">
                  <a16:creationId xmlns:a16="http://schemas.microsoft.com/office/drawing/2014/main" id="{2C2CC515-CF6F-11E6-36A7-66CDF6CC9C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2390" y="4707239"/>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 descr="https://upload.wikimedia.org/wikipedia/en/thumb/c/c3/Flag_of_France.svg/1280px-Flag_of_France.svg.png">
              <a:extLst>
                <a:ext uri="{FF2B5EF4-FFF2-40B4-BE49-F238E27FC236}">
                  <a16:creationId xmlns:a16="http://schemas.microsoft.com/office/drawing/2014/main" id="{40C9E18E-DEFB-083A-E455-493BA8FC6B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7979" y="4718031"/>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 descr="https://upload.wikimedia.org/wikipedia/en/thumb/c/c3/Flag_of_France.svg/1280px-Flag_of_France.svg.png">
              <a:extLst>
                <a:ext uri="{FF2B5EF4-FFF2-40B4-BE49-F238E27FC236}">
                  <a16:creationId xmlns:a16="http://schemas.microsoft.com/office/drawing/2014/main" id="{4AC7450B-B9D2-55E2-0507-0C9797C6A9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9816" y="471803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05208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538842" cy="937202"/>
          </a:xfrm>
        </p:spPr>
        <p:txBody>
          <a:bodyPr>
            <a:normAutofit/>
          </a:bodyPr>
          <a:lstStyle/>
          <a:p>
            <a:r>
              <a:rPr lang="fr-FR" b="1"/>
              <a:t>On traduit! </a:t>
            </a:r>
            <a:r>
              <a:rPr lang="fr-FR" sz="3200"/>
              <a:t>Les élections présidentielles</a:t>
            </a:r>
          </a:p>
        </p:txBody>
      </p:sp>
      <p:sp>
        <p:nvSpPr>
          <p:cNvPr id="3" name="Content Placeholder 2"/>
          <p:cNvSpPr>
            <a:spLocks noGrp="1"/>
          </p:cNvSpPr>
          <p:nvPr>
            <p:ph idx="1"/>
          </p:nvPr>
        </p:nvSpPr>
        <p:spPr>
          <a:xfrm>
            <a:off x="838200" y="1832768"/>
            <a:ext cx="10515600" cy="4644448"/>
          </a:xfrm>
          <a:solidFill>
            <a:schemeClr val="accent1">
              <a:lumMod val="20000"/>
              <a:lumOff val="80000"/>
            </a:schemeClr>
          </a:solidFill>
          <a:ln w="38100" cmpd="sng">
            <a:solidFill>
              <a:schemeClr val="tx1"/>
            </a:solidFill>
          </a:ln>
        </p:spPr>
        <p:txBody>
          <a:bodyPr>
            <a:noAutofit/>
          </a:bodyPr>
          <a:lstStyle/>
          <a:p>
            <a:pPr marL="0" indent="0" algn="just">
              <a:buNone/>
            </a:pPr>
            <a:r>
              <a:rPr lang="fr-FR" b="1"/>
              <a:t>Au premier tour, les électeurs votent pour leur candidat préféré. Si, quand les voix sont comptées, un candidat recueille la majorité absolue, c’est-à-dire plus de 50% des suffrages exprimés, alors il est élu. </a:t>
            </a:r>
          </a:p>
          <a:p>
            <a:pPr marL="0" indent="0" algn="just">
              <a:buNone/>
            </a:pPr>
            <a:r>
              <a:rPr lang="fr-FR" b="1"/>
              <a:t>Si, comme il est plus probable, aucun candidat ne remporte la majorité absolue, alors on organise un second tour avec un nombre plus réduit de candidats. </a:t>
            </a:r>
          </a:p>
          <a:p>
            <a:pPr marL="0" indent="0" algn="just">
              <a:buNone/>
            </a:pPr>
            <a:r>
              <a:rPr lang="fr-FR" b="1"/>
              <a:t>Au deuxième tour, c’est le candidat qui recueille le plus de voix qui est élu. On appelle ça la majorité relative. Les élections on lieu le dimanche et les électeurs doivent se rendre à un bureau de vote avec les justificatifs d’identités nécessaires.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30" y="0"/>
            <a:ext cx="1748270" cy="874135"/>
          </a:xfrm>
          <a:prstGeom prst="rect">
            <a:avLst/>
          </a:prstGeom>
        </p:spPr>
      </p:pic>
      <p:sp>
        <p:nvSpPr>
          <p:cNvPr id="5" name="TextBox 4"/>
          <p:cNvSpPr txBox="1"/>
          <p:nvPr/>
        </p:nvSpPr>
        <p:spPr>
          <a:xfrm>
            <a:off x="838200" y="937202"/>
            <a:ext cx="6075766" cy="646331"/>
          </a:xfrm>
          <a:prstGeom prst="rect">
            <a:avLst/>
          </a:prstGeom>
          <a:solidFill>
            <a:srgbClr val="B4C7E7"/>
          </a:solidFill>
        </p:spPr>
        <p:txBody>
          <a:bodyPr wrap="none" rtlCol="0">
            <a:spAutoFit/>
          </a:bodyPr>
          <a:lstStyle/>
          <a:p>
            <a:r>
              <a:rPr lang="fr-FR" sz="3600" b="1"/>
              <a:t>Traduisez le passage en anglais</a:t>
            </a:r>
          </a:p>
        </p:txBody>
      </p:sp>
    </p:spTree>
    <p:extLst>
      <p:ext uri="{BB962C8B-B14F-4D97-AF65-F5344CB8AC3E}">
        <p14:creationId xmlns:p14="http://schemas.microsoft.com/office/powerpoint/2010/main" val="40963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A6EE-9846-1982-4D53-680F29B4D297}"/>
              </a:ext>
            </a:extLst>
          </p:cNvPr>
          <p:cNvSpPr>
            <a:spLocks noGrp="1"/>
          </p:cNvSpPr>
          <p:nvPr>
            <p:ph type="title"/>
          </p:nvPr>
        </p:nvSpPr>
        <p:spPr>
          <a:xfrm>
            <a:off x="838200" y="187708"/>
            <a:ext cx="4443484" cy="986657"/>
          </a:xfrm>
        </p:spPr>
        <p:txBody>
          <a:bodyPr/>
          <a:lstStyle/>
          <a:p>
            <a:r>
              <a:rPr lang="en-GB" b="1"/>
              <a:t>Ne </a:t>
            </a:r>
            <a:r>
              <a:rPr lang="en-GB" b="1" err="1"/>
              <a:t>explétif</a:t>
            </a:r>
            <a:endParaRPr lang="en-GB" b="1"/>
          </a:p>
        </p:txBody>
      </p:sp>
      <p:pic>
        <p:nvPicPr>
          <p:cNvPr id="5" name="Picture 4">
            <a:extLst>
              <a:ext uri="{FF2B5EF4-FFF2-40B4-BE49-F238E27FC236}">
                <a16:creationId xmlns:a16="http://schemas.microsoft.com/office/drawing/2014/main" id="{1DA250E7-99E9-8F34-3444-7AEDCEE65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885" y="1454341"/>
            <a:ext cx="4443484" cy="4443484"/>
          </a:xfrm>
          <a:prstGeom prst="rect">
            <a:avLst/>
          </a:prstGeom>
        </p:spPr>
      </p:pic>
      <p:pic>
        <p:nvPicPr>
          <p:cNvPr id="4" name="Picture 3">
            <a:extLst>
              <a:ext uri="{FF2B5EF4-FFF2-40B4-BE49-F238E27FC236}">
                <a16:creationId xmlns:a16="http://schemas.microsoft.com/office/drawing/2014/main" id="{23D4E8D2-0E1B-6DE0-138C-EC21220AD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sp>
        <p:nvSpPr>
          <p:cNvPr id="8" name="TextBox 7">
            <a:extLst>
              <a:ext uri="{FF2B5EF4-FFF2-40B4-BE49-F238E27FC236}">
                <a16:creationId xmlns:a16="http://schemas.microsoft.com/office/drawing/2014/main" id="{51DBB27E-5505-671B-593A-E6F1506B4BF2}"/>
              </a:ext>
            </a:extLst>
          </p:cNvPr>
          <p:cNvSpPr txBox="1"/>
          <p:nvPr/>
        </p:nvSpPr>
        <p:spPr>
          <a:xfrm>
            <a:off x="730482" y="1633097"/>
            <a:ext cx="6469039" cy="4401205"/>
          </a:xfrm>
          <a:prstGeom prst="rect">
            <a:avLst/>
          </a:prstGeom>
          <a:solidFill>
            <a:schemeClr val="accent5">
              <a:lumMod val="40000"/>
              <a:lumOff val="60000"/>
            </a:schemeClr>
          </a:solidFill>
        </p:spPr>
        <p:txBody>
          <a:bodyPr wrap="square" rtlCol="0">
            <a:spAutoFit/>
          </a:bodyPr>
          <a:lstStyle/>
          <a:p>
            <a:r>
              <a:rPr lang="en-GB" sz="2800" b="1" err="1"/>
              <a:t>Vous</a:t>
            </a:r>
            <a:r>
              <a:rPr lang="en-GB" sz="2800" b="1"/>
              <a:t> </a:t>
            </a:r>
            <a:r>
              <a:rPr lang="en-GB" sz="2800" b="1" err="1"/>
              <a:t>avez</a:t>
            </a:r>
            <a:r>
              <a:rPr lang="en-GB" sz="2800" b="1"/>
              <a:t> </a:t>
            </a:r>
            <a:r>
              <a:rPr lang="en-GB" sz="2800" b="1" err="1"/>
              <a:t>peut-etre</a:t>
            </a:r>
            <a:r>
              <a:rPr lang="en-GB" sz="2800" b="1"/>
              <a:t> </a:t>
            </a:r>
            <a:r>
              <a:rPr lang="en-GB" sz="2800" b="1" err="1"/>
              <a:t>remarqué</a:t>
            </a:r>
            <a:r>
              <a:rPr lang="en-GB" sz="2800" b="1"/>
              <a:t> que le </a:t>
            </a:r>
            <a:r>
              <a:rPr lang="en-GB" sz="2800" b="1" err="1"/>
              <a:t>texte</a:t>
            </a:r>
            <a:r>
              <a:rPr lang="en-GB" sz="2800" b="1"/>
              <a:t> de </a:t>
            </a:r>
            <a:r>
              <a:rPr lang="en-GB" sz="2800" b="1" err="1"/>
              <a:t>l’activité</a:t>
            </a:r>
            <a:r>
              <a:rPr lang="en-GB" sz="2800" b="1"/>
              <a:t> </a:t>
            </a:r>
            <a:r>
              <a:rPr lang="en-GB" sz="2800" b="1" err="1"/>
              <a:t>précédente</a:t>
            </a:r>
            <a:r>
              <a:rPr lang="en-GB" sz="2800" b="1"/>
              <a:t> </a:t>
            </a:r>
            <a:r>
              <a:rPr lang="en-GB" sz="2800" b="1" err="1"/>
              <a:t>contenait</a:t>
            </a:r>
            <a:r>
              <a:rPr lang="en-GB" sz="2800" b="1"/>
              <a:t> </a:t>
            </a:r>
            <a:r>
              <a:rPr lang="en-GB" sz="2800" b="1" err="1"/>
              <a:t>une</a:t>
            </a:r>
            <a:r>
              <a:rPr lang="en-GB" sz="2800" b="1"/>
              <a:t> phrase avec un “ne </a:t>
            </a:r>
            <a:r>
              <a:rPr lang="en-GB" sz="2800" b="1" err="1"/>
              <a:t>explétif</a:t>
            </a:r>
            <a:r>
              <a:rPr lang="en-GB" sz="2800" b="1"/>
              <a:t> ”. </a:t>
            </a:r>
          </a:p>
          <a:p>
            <a:endParaRPr lang="en-GB" sz="2800" b="1"/>
          </a:p>
          <a:p>
            <a:r>
              <a:rPr lang="en-GB" sz="2800" b="1" err="1"/>
              <a:t>Vous</a:t>
            </a:r>
            <a:r>
              <a:rPr lang="en-GB" sz="2800" b="1"/>
              <a:t> </a:t>
            </a:r>
            <a:r>
              <a:rPr lang="en-GB" sz="2800" b="1" err="1"/>
              <a:t>pouvez</a:t>
            </a:r>
            <a:r>
              <a:rPr lang="en-GB" sz="2800" b="1"/>
              <a:t> utiliser </a:t>
            </a:r>
            <a:r>
              <a:rPr lang="en-GB" sz="2800" b="1" err="1"/>
              <a:t>ce</a:t>
            </a:r>
            <a:r>
              <a:rPr lang="en-GB" sz="2800" b="1"/>
              <a:t> code/ lien pour </a:t>
            </a:r>
            <a:r>
              <a:rPr lang="en-GB" sz="2800" b="1" err="1"/>
              <a:t>en</a:t>
            </a:r>
            <a:r>
              <a:rPr lang="en-GB" sz="2800" b="1"/>
              <a:t> savoir plus sur le Ne </a:t>
            </a:r>
            <a:r>
              <a:rPr lang="en-GB" sz="2800" b="1" err="1"/>
              <a:t>explétif</a:t>
            </a:r>
            <a:r>
              <a:rPr lang="en-GB" sz="2800" b="1"/>
              <a:t>:</a:t>
            </a:r>
          </a:p>
          <a:p>
            <a:endParaRPr lang="en-GB" sz="2800" b="1"/>
          </a:p>
          <a:p>
            <a:r>
              <a:rPr lang="en-GB" sz="2800" b="1">
                <a:hlinkClick r:id="rId5"/>
              </a:rPr>
              <a:t>https://www.myfrenchblog.com/post/ne-expletif</a:t>
            </a:r>
            <a:endParaRPr lang="en-GB" sz="2800" b="1"/>
          </a:p>
          <a:p>
            <a:endParaRPr lang="en-GB" sz="2800" b="1"/>
          </a:p>
        </p:txBody>
      </p:sp>
    </p:spTree>
    <p:extLst>
      <p:ext uri="{BB962C8B-B14F-4D97-AF65-F5344CB8AC3E}">
        <p14:creationId xmlns:p14="http://schemas.microsoft.com/office/powerpoint/2010/main" val="385687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038589" cy="755752"/>
          </a:xfrm>
        </p:spPr>
        <p:txBody>
          <a:bodyPr>
            <a:normAutofit fontScale="90000"/>
          </a:bodyPr>
          <a:lstStyle/>
          <a:p>
            <a:r>
              <a:rPr lang="fr-FR" b="1"/>
              <a:t>On révise! </a:t>
            </a:r>
            <a:r>
              <a:rPr lang="fr-FR" sz="3600"/>
              <a:t>La voix passive</a:t>
            </a:r>
            <a:endParaRPr lang="fr-FR"/>
          </a:p>
        </p:txBody>
      </p:sp>
      <p:sp>
        <p:nvSpPr>
          <p:cNvPr id="3" name="Content Placeholder 2"/>
          <p:cNvSpPr>
            <a:spLocks noGrp="1"/>
          </p:cNvSpPr>
          <p:nvPr>
            <p:ph idx="1"/>
          </p:nvPr>
        </p:nvSpPr>
        <p:spPr>
          <a:xfrm>
            <a:off x="734961" y="991726"/>
            <a:ext cx="10515600" cy="5541809"/>
          </a:xfrm>
          <a:solidFill>
            <a:schemeClr val="accent6">
              <a:lumMod val="20000"/>
              <a:lumOff val="80000"/>
            </a:schemeClr>
          </a:solidFill>
          <a:ln w="38100">
            <a:solidFill>
              <a:schemeClr val="tx1"/>
            </a:solidFill>
          </a:ln>
        </p:spPr>
        <p:txBody>
          <a:bodyPr>
            <a:noAutofit/>
          </a:bodyPr>
          <a:lstStyle/>
          <a:p>
            <a:r>
              <a:rPr lang="fr-FR" sz="2400" b="1"/>
              <a:t>La voix passive s’utilise pour mettre l’accent sur le résultat d’une action. Le sujet de la phrase est l’élément qui a subi l’action. </a:t>
            </a:r>
          </a:p>
          <a:p>
            <a:pPr marL="0" indent="0" algn="ctr">
              <a:buNone/>
            </a:pPr>
            <a:r>
              <a:rPr lang="fr-FR" sz="2400" b="1" i="1"/>
              <a:t>Exemple: La voiture a été volée. </a:t>
            </a:r>
          </a:p>
          <a:p>
            <a:pPr marL="0" indent="0" algn="ctr">
              <a:buNone/>
            </a:pPr>
            <a:endParaRPr lang="fr-FR" sz="2400" b="1" i="1"/>
          </a:p>
          <a:p>
            <a:r>
              <a:rPr lang="fr-FR" sz="2400" b="1" u="sng"/>
              <a:t>La structure:</a:t>
            </a:r>
            <a:r>
              <a:rPr lang="fr-FR" sz="2400" b="1"/>
              <a:t> La voix passive d’un verbe se construit avec l’auxiliaire ‘être’ suivi du participe passé du verbe (qui doit être accordé). L’auxiliaire est conjugué au même temps que le verbe de la voix active. </a:t>
            </a:r>
          </a:p>
          <a:p>
            <a:pPr marL="0" indent="0" algn="ctr">
              <a:buNone/>
            </a:pPr>
            <a:r>
              <a:rPr lang="fr-FR" sz="2400" b="1"/>
              <a:t>Exemples: </a:t>
            </a:r>
          </a:p>
          <a:p>
            <a:pPr marL="0" indent="0">
              <a:buNone/>
            </a:pPr>
            <a:r>
              <a:rPr lang="fr-FR" sz="2400" b="1"/>
              <a:t>Présent: 		il choisit un candidat </a:t>
            </a:r>
            <a:r>
              <a:rPr lang="fr-FR" sz="2400" b="1">
                <a:sym typeface="Wingdings" panose="05000000000000000000" pitchFamily="2" charset="2"/>
              </a:rPr>
              <a:t> un candidat est choisi</a:t>
            </a:r>
          </a:p>
          <a:p>
            <a:pPr marL="0" indent="0">
              <a:buNone/>
            </a:pPr>
            <a:r>
              <a:rPr lang="fr-FR" sz="2400" b="1">
                <a:sym typeface="Wingdings" panose="05000000000000000000" pitchFamily="2" charset="2"/>
              </a:rPr>
              <a:t>Futur:			il choisira un candidat un candidat sera choisi</a:t>
            </a:r>
          </a:p>
          <a:p>
            <a:pPr marL="0" indent="0">
              <a:buNone/>
            </a:pPr>
            <a:r>
              <a:rPr lang="fr-FR" sz="2400" b="1">
                <a:sym typeface="Wingdings" panose="05000000000000000000" pitchFamily="2" charset="2"/>
              </a:rPr>
              <a:t>Passé composé: 	Il a choisi un candidat un candidat a été choisi</a:t>
            </a:r>
          </a:p>
          <a:p>
            <a:pPr marL="0" indent="0">
              <a:buNone/>
            </a:pPr>
            <a:r>
              <a:rPr lang="fr-FR" sz="2400" b="1">
                <a:sym typeface="Wingdings" panose="05000000000000000000" pitchFamily="2" charset="2"/>
              </a:rPr>
              <a:t>Imparfait: 		Il choisissait un candidat un candidat était choisi</a:t>
            </a:r>
          </a:p>
          <a:p>
            <a:pPr marL="0" indent="0">
              <a:buNone/>
            </a:pPr>
            <a:r>
              <a:rPr lang="fr-FR" sz="2400" b="1">
                <a:sym typeface="Wingdings" panose="05000000000000000000" pitchFamily="2" charset="2"/>
              </a:rPr>
              <a:t>Plus-que-parfait: 	il avait choisi un candidat un candidat avait été choisi</a:t>
            </a:r>
          </a:p>
          <a:p>
            <a:pPr marL="0" indent="0">
              <a:buNone/>
            </a:pPr>
            <a:endParaRPr lang="fr-FR" sz="2400" b="1"/>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677"/>
          <a:stretch/>
        </p:blipFill>
        <p:spPr>
          <a:xfrm>
            <a:off x="11250561" y="0"/>
            <a:ext cx="964263" cy="893392"/>
          </a:xfrm>
          <a:prstGeom prst="rect">
            <a:avLst/>
          </a:prstGeom>
        </p:spPr>
      </p:pic>
    </p:spTree>
    <p:extLst>
      <p:ext uri="{BB962C8B-B14F-4D97-AF65-F5344CB8AC3E}">
        <p14:creationId xmlns:p14="http://schemas.microsoft.com/office/powerpoint/2010/main" val="378972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00" y="893392"/>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049469" y="0"/>
            <a:ext cx="9447138" cy="707886"/>
          </a:xfrm>
          <a:prstGeom prst="rect">
            <a:avLst/>
          </a:prstGeom>
          <a:noFill/>
        </p:spPr>
        <p:txBody>
          <a:bodyPr wrap="none" lIns="91440" tIns="45720" rIns="91440" bIns="45720" rtlCol="0" anchor="t">
            <a:spAutoFit/>
          </a:bodyPr>
          <a:lstStyle/>
          <a:p>
            <a:r>
              <a:rPr lang="fr-FR" sz="4000" b="1"/>
              <a:t>On s’entraine! Oralement pour commencer </a:t>
            </a:r>
          </a:p>
        </p:txBody>
      </p:sp>
      <p:sp>
        <p:nvSpPr>
          <p:cNvPr id="8" name="TextBox 7"/>
          <p:cNvSpPr txBox="1"/>
          <p:nvPr/>
        </p:nvSpPr>
        <p:spPr>
          <a:xfrm>
            <a:off x="1265128" y="893392"/>
            <a:ext cx="9582411" cy="1077218"/>
          </a:xfrm>
          <a:prstGeom prst="rect">
            <a:avLst/>
          </a:prstGeom>
          <a:solidFill>
            <a:schemeClr val="accent5">
              <a:lumMod val="40000"/>
              <a:lumOff val="60000"/>
            </a:schemeClr>
          </a:solidFill>
        </p:spPr>
        <p:txBody>
          <a:bodyPr wrap="square" rtlCol="0">
            <a:spAutoFit/>
          </a:bodyPr>
          <a:lstStyle/>
          <a:p>
            <a:r>
              <a:rPr lang="fr-FR" sz="3200" b="1"/>
              <a:t>Les phrases sont-elles à la voix active ou passive ? </a:t>
            </a:r>
          </a:p>
          <a:p>
            <a:r>
              <a:rPr lang="fr-FR" sz="3200" b="1"/>
              <a:t>Écrivez A ou P et précisez le temps utilisé.</a:t>
            </a:r>
            <a:endParaRPr lang="en-GB" sz="320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3677"/>
          <a:stretch/>
        </p:blipFill>
        <p:spPr>
          <a:xfrm>
            <a:off x="11250561" y="0"/>
            <a:ext cx="964263" cy="893392"/>
          </a:xfrm>
          <a:prstGeom prst="rect">
            <a:avLst/>
          </a:prstGeom>
        </p:spPr>
      </p:pic>
      <p:sp>
        <p:nvSpPr>
          <p:cNvPr id="10" name="TextBox 9"/>
          <p:cNvSpPr txBox="1"/>
          <p:nvPr/>
        </p:nvSpPr>
        <p:spPr>
          <a:xfrm>
            <a:off x="1265129" y="2185792"/>
            <a:ext cx="9582411" cy="4448013"/>
          </a:xfrm>
          <a:prstGeom prst="rect">
            <a:avLst/>
          </a:prstGeom>
          <a:noFill/>
          <a:ln w="38100">
            <a:solidFill>
              <a:schemeClr val="tx1"/>
            </a:solidFill>
          </a:ln>
        </p:spPr>
        <p:txBody>
          <a:bodyPr wrap="square" rtlCol="0">
            <a:spAutoFit/>
          </a:bodyPr>
          <a:lstStyle/>
          <a:p>
            <a:pPr lvl="0">
              <a:lnSpc>
                <a:spcPct val="150000"/>
              </a:lnSpc>
            </a:pPr>
            <a:r>
              <a:rPr lang="fr-FR" sz="3200" b="1"/>
              <a:t>1. Ils ont voté nul. </a:t>
            </a:r>
            <a:endParaRPr lang="en-GB" sz="3200" b="1"/>
          </a:p>
          <a:p>
            <a:pPr lvl="0">
              <a:lnSpc>
                <a:spcPct val="150000"/>
              </a:lnSpc>
            </a:pPr>
            <a:r>
              <a:rPr lang="fr-FR" sz="3200" b="1"/>
              <a:t>2. Le bulletin a été placé dans l’urne.</a:t>
            </a:r>
            <a:endParaRPr lang="en-GB" sz="3200" b="1"/>
          </a:p>
          <a:p>
            <a:pPr lvl="0">
              <a:lnSpc>
                <a:spcPct val="150000"/>
              </a:lnSpc>
            </a:pPr>
            <a:r>
              <a:rPr lang="fr-FR" sz="3200" b="1"/>
              <a:t>3. Je n’ai aimé aucun candidat.</a:t>
            </a:r>
            <a:endParaRPr lang="en-GB" sz="3200" b="1"/>
          </a:p>
          <a:p>
            <a:pPr lvl="0">
              <a:lnSpc>
                <a:spcPct val="150000"/>
              </a:lnSpc>
            </a:pPr>
            <a:r>
              <a:rPr lang="fr-FR" sz="3200" b="1"/>
              <a:t>4. Le maire sera élu la semaine prochaine. </a:t>
            </a:r>
            <a:endParaRPr lang="en-GB" sz="3200" b="1"/>
          </a:p>
          <a:p>
            <a:pPr lvl="0">
              <a:lnSpc>
                <a:spcPct val="150000"/>
              </a:lnSpc>
            </a:pPr>
            <a:r>
              <a:rPr lang="fr-FR" sz="3200" b="1"/>
              <a:t>5. Elles préféreront s’abstenir. </a:t>
            </a:r>
            <a:endParaRPr lang="en-GB" sz="3200" b="1"/>
          </a:p>
          <a:p>
            <a:pPr lvl="0">
              <a:lnSpc>
                <a:spcPct val="150000"/>
              </a:lnSpc>
            </a:pPr>
            <a:r>
              <a:rPr lang="fr-FR" sz="3200" b="1"/>
              <a:t>6. Il est déçu par le taux d’abstention. </a:t>
            </a:r>
            <a:endParaRPr lang="en-GB" sz="3200" b="1"/>
          </a:p>
        </p:txBody>
      </p:sp>
      <p:pic>
        <p:nvPicPr>
          <p:cNvPr id="3" name="Picture 2" descr="A picture containing night sky&#10;&#10;Description automatically generated">
            <a:extLst>
              <a:ext uri="{FF2B5EF4-FFF2-40B4-BE49-F238E27FC236}">
                <a16:creationId xmlns:a16="http://schemas.microsoft.com/office/drawing/2014/main" id="{F14F6375-2541-AE6C-7BA0-669B67B60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1275" y="1534"/>
            <a:ext cx="867642" cy="867642"/>
          </a:xfrm>
          <a:prstGeom prst="rect">
            <a:avLst/>
          </a:prstGeom>
        </p:spPr>
      </p:pic>
    </p:spTree>
    <p:extLst>
      <p:ext uri="{BB962C8B-B14F-4D97-AF65-F5344CB8AC3E}">
        <p14:creationId xmlns:p14="http://schemas.microsoft.com/office/powerpoint/2010/main" val="23241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00" y="893392"/>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265129" y="0"/>
            <a:ext cx="3300519" cy="707886"/>
          </a:xfrm>
          <a:prstGeom prst="rect">
            <a:avLst/>
          </a:prstGeom>
          <a:noFill/>
        </p:spPr>
        <p:txBody>
          <a:bodyPr wrap="none" rtlCol="0">
            <a:spAutoFit/>
          </a:bodyPr>
          <a:lstStyle/>
          <a:p>
            <a:r>
              <a:rPr lang="fr-FR" sz="4000" b="1"/>
              <a:t>On s’entraine!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3677"/>
          <a:stretch/>
        </p:blipFill>
        <p:spPr>
          <a:xfrm>
            <a:off x="11250561" y="0"/>
            <a:ext cx="964263" cy="893392"/>
          </a:xfrm>
          <a:prstGeom prst="rect">
            <a:avLst/>
          </a:prstGeom>
        </p:spPr>
      </p:pic>
      <p:sp>
        <p:nvSpPr>
          <p:cNvPr id="10" name="TextBox 9"/>
          <p:cNvSpPr txBox="1"/>
          <p:nvPr/>
        </p:nvSpPr>
        <p:spPr>
          <a:xfrm>
            <a:off x="1265129" y="1804792"/>
            <a:ext cx="10146082" cy="4448013"/>
          </a:xfrm>
          <a:prstGeom prst="rect">
            <a:avLst/>
          </a:prstGeom>
          <a:noFill/>
          <a:ln w="38100">
            <a:solidFill>
              <a:schemeClr val="tx1"/>
            </a:solidFill>
          </a:ln>
        </p:spPr>
        <p:txBody>
          <a:bodyPr wrap="square" rtlCol="0">
            <a:spAutoFit/>
          </a:bodyPr>
          <a:lstStyle/>
          <a:p>
            <a:pPr lvl="0">
              <a:lnSpc>
                <a:spcPct val="150000"/>
              </a:lnSpc>
            </a:pPr>
            <a:r>
              <a:rPr lang="fr-FR" sz="3200"/>
              <a:t>1. Ils ont voté nul. </a:t>
            </a:r>
            <a:r>
              <a:rPr lang="fr-FR" sz="3200" b="1">
                <a:solidFill>
                  <a:srgbClr val="FF0000"/>
                </a:solidFill>
              </a:rPr>
              <a:t>A- Passé composé</a:t>
            </a:r>
            <a:endParaRPr lang="en-GB" sz="3200"/>
          </a:p>
          <a:p>
            <a:pPr lvl="0">
              <a:lnSpc>
                <a:spcPct val="150000"/>
              </a:lnSpc>
            </a:pPr>
            <a:r>
              <a:rPr lang="fr-FR" sz="3200"/>
              <a:t>2. Le bulletin a été placé dans l’urne. </a:t>
            </a:r>
            <a:r>
              <a:rPr lang="fr-FR" sz="3200" b="1">
                <a:solidFill>
                  <a:srgbClr val="FF0000"/>
                </a:solidFill>
              </a:rPr>
              <a:t>P- Passé composé</a:t>
            </a:r>
            <a:endParaRPr lang="en-GB" sz="3200"/>
          </a:p>
          <a:p>
            <a:pPr lvl="0">
              <a:lnSpc>
                <a:spcPct val="150000"/>
              </a:lnSpc>
            </a:pPr>
            <a:r>
              <a:rPr lang="fr-FR" sz="3200"/>
              <a:t>3. Je n’ai aimé aucun candidat. </a:t>
            </a:r>
            <a:r>
              <a:rPr lang="fr-FR" sz="3200" b="1">
                <a:solidFill>
                  <a:srgbClr val="FF0000"/>
                </a:solidFill>
              </a:rPr>
              <a:t>A- Passé composé</a:t>
            </a:r>
            <a:endParaRPr lang="en-GB" sz="3200"/>
          </a:p>
          <a:p>
            <a:pPr lvl="0">
              <a:lnSpc>
                <a:spcPct val="150000"/>
              </a:lnSpc>
            </a:pPr>
            <a:r>
              <a:rPr lang="fr-FR" sz="3200"/>
              <a:t>4. Le maire sera élu la semaine prochaine. </a:t>
            </a:r>
            <a:r>
              <a:rPr lang="fr-FR" sz="3200" b="1">
                <a:solidFill>
                  <a:srgbClr val="FF0000"/>
                </a:solidFill>
              </a:rPr>
              <a:t>P- Futur</a:t>
            </a:r>
            <a:endParaRPr lang="en-GB" sz="3200"/>
          </a:p>
          <a:p>
            <a:pPr lvl="0">
              <a:lnSpc>
                <a:spcPct val="150000"/>
              </a:lnSpc>
            </a:pPr>
            <a:r>
              <a:rPr lang="fr-FR" sz="3200"/>
              <a:t>5. Elles préféreront s’abstenir. </a:t>
            </a:r>
            <a:r>
              <a:rPr lang="fr-FR" sz="3200" b="1">
                <a:solidFill>
                  <a:srgbClr val="FF0000"/>
                </a:solidFill>
              </a:rPr>
              <a:t>A- Futur</a:t>
            </a:r>
            <a:endParaRPr lang="en-GB" sz="3200"/>
          </a:p>
          <a:p>
            <a:pPr lvl="0">
              <a:lnSpc>
                <a:spcPct val="150000"/>
              </a:lnSpc>
            </a:pPr>
            <a:r>
              <a:rPr lang="fr-FR" sz="3200"/>
              <a:t>6. Il est déçu par le taux d’abstention. </a:t>
            </a:r>
            <a:r>
              <a:rPr lang="fr-FR" sz="3200" b="1">
                <a:solidFill>
                  <a:srgbClr val="FF0000"/>
                </a:solidFill>
              </a:rPr>
              <a:t>P- Présent</a:t>
            </a:r>
            <a:endParaRPr lang="en-GB" sz="3200"/>
          </a:p>
        </p:txBody>
      </p:sp>
      <p:sp>
        <p:nvSpPr>
          <p:cNvPr id="11" name="TextBox 10"/>
          <p:cNvSpPr txBox="1"/>
          <p:nvPr/>
        </p:nvSpPr>
        <p:spPr>
          <a:xfrm>
            <a:off x="1265129" y="875632"/>
            <a:ext cx="2363339" cy="584775"/>
          </a:xfrm>
          <a:prstGeom prst="rect">
            <a:avLst/>
          </a:prstGeom>
          <a:solidFill>
            <a:schemeClr val="accent2"/>
          </a:solidFill>
        </p:spPr>
        <p:txBody>
          <a:bodyPr wrap="none" rtlCol="0">
            <a:spAutoFit/>
          </a:bodyPr>
          <a:lstStyle/>
          <a:p>
            <a:r>
              <a:rPr lang="fr-FR" sz="3200" b="1">
                <a:solidFill>
                  <a:srgbClr val="FF0000"/>
                </a:solidFill>
              </a:rPr>
              <a:t>Les réponses</a:t>
            </a:r>
          </a:p>
        </p:txBody>
      </p:sp>
    </p:spTree>
    <p:extLst>
      <p:ext uri="{BB962C8B-B14F-4D97-AF65-F5344CB8AC3E}">
        <p14:creationId xmlns:p14="http://schemas.microsoft.com/office/powerpoint/2010/main" val="280875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57" y="297032"/>
            <a:ext cx="10515600" cy="1325563"/>
          </a:xfrm>
          <a:solidFill>
            <a:schemeClr val="accent1">
              <a:lumMod val="20000"/>
              <a:lumOff val="80000"/>
            </a:schemeClr>
          </a:solidFill>
        </p:spPr>
        <p:txBody>
          <a:bodyPr/>
          <a:lstStyle/>
          <a:p>
            <a:r>
              <a:rPr lang="en-GB"/>
              <a:t>Test de </a:t>
            </a:r>
            <a:r>
              <a:rPr lang="en-GB" err="1"/>
              <a:t>vocabulaire</a:t>
            </a:r>
            <a:r>
              <a:rPr lang="en-GB"/>
              <a:t> - pages 17-18</a:t>
            </a:r>
          </a:p>
        </p:txBody>
      </p:sp>
      <p:sp>
        <p:nvSpPr>
          <p:cNvPr id="4" name="Content Placeholder 2"/>
          <p:cNvSpPr txBox="1">
            <a:spLocks/>
          </p:cNvSpPr>
          <p:nvPr/>
        </p:nvSpPr>
        <p:spPr>
          <a:xfrm>
            <a:off x="682557" y="1789654"/>
            <a:ext cx="4114799" cy="4599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GB"/>
              <a:t>The commitment</a:t>
            </a:r>
          </a:p>
          <a:p>
            <a:pPr marL="457200" indent="-457200">
              <a:buFont typeface="+mj-lt"/>
              <a:buAutoNum type="arabicPeriod"/>
            </a:pPr>
            <a:r>
              <a:rPr lang="en-GB"/>
              <a:t>Rights which have been earned</a:t>
            </a:r>
          </a:p>
          <a:p>
            <a:pPr marL="457200" indent="-457200">
              <a:buFont typeface="+mj-lt"/>
              <a:buAutoNum type="arabicPeriod"/>
            </a:pPr>
            <a:r>
              <a:rPr lang="en-GB"/>
              <a:t>to belong to</a:t>
            </a:r>
          </a:p>
          <a:p>
            <a:pPr marL="457200" indent="-457200">
              <a:buFont typeface="+mj-lt"/>
              <a:buAutoNum type="arabicPeriod"/>
            </a:pPr>
            <a:r>
              <a:rPr lang="en-GB"/>
              <a:t>The government</a:t>
            </a:r>
          </a:p>
          <a:p>
            <a:pPr marL="457200" indent="-457200">
              <a:buFont typeface="+mj-lt"/>
              <a:buAutoNum type="arabicPeriod"/>
            </a:pPr>
            <a:r>
              <a:rPr lang="en-GB"/>
              <a:t>taxes</a:t>
            </a:r>
          </a:p>
          <a:p>
            <a:pPr marL="457200" indent="-457200">
              <a:buFont typeface="+mj-lt"/>
              <a:buAutoNum type="arabicPeriod"/>
            </a:pPr>
            <a:r>
              <a:rPr lang="en-GB"/>
              <a:t>Politically active</a:t>
            </a:r>
          </a:p>
          <a:p>
            <a:pPr marL="457200" indent="-457200">
              <a:buFont typeface="+mj-lt"/>
              <a:buAutoNum type="arabicPeriod"/>
            </a:pPr>
            <a:r>
              <a:rPr lang="en-GB"/>
              <a:t>To campaign</a:t>
            </a:r>
          </a:p>
          <a:p>
            <a:pPr marL="457200" indent="-457200">
              <a:buFont typeface="+mj-lt"/>
              <a:buAutoNum type="arabicPeriod"/>
            </a:pPr>
            <a:r>
              <a:rPr lang="en-GB"/>
              <a:t>5-year term</a:t>
            </a:r>
          </a:p>
          <a:p>
            <a:pPr marL="457200" indent="-457200">
              <a:buFont typeface="+mj-lt"/>
              <a:buAutoNum type="arabicPeriod"/>
            </a:pPr>
            <a:r>
              <a:rPr lang="en-GB"/>
              <a:t>To give one’s time</a:t>
            </a:r>
          </a:p>
          <a:p>
            <a:pPr marL="457200" indent="-457200">
              <a:buFont typeface="+mj-lt"/>
              <a:buAutoNum type="arabicPeriod"/>
            </a:pPr>
            <a:r>
              <a:rPr lang="en-GB"/>
              <a:t>To act</a:t>
            </a:r>
          </a:p>
        </p:txBody>
      </p:sp>
      <p:sp>
        <p:nvSpPr>
          <p:cNvPr id="6" name="Content Placeholder 2"/>
          <p:cNvSpPr txBox="1">
            <a:spLocks/>
          </p:cNvSpPr>
          <p:nvPr/>
        </p:nvSpPr>
        <p:spPr>
          <a:xfrm>
            <a:off x="6882830" y="1797002"/>
            <a:ext cx="4114799" cy="4805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GB" err="1"/>
              <a:t>L’engagement</a:t>
            </a:r>
            <a:endParaRPr lang="en-GB"/>
          </a:p>
          <a:p>
            <a:pPr marL="457200" indent="-457200">
              <a:buFont typeface="+mj-lt"/>
              <a:buAutoNum type="arabicPeriod"/>
            </a:pPr>
            <a:r>
              <a:rPr lang="en-GB"/>
              <a:t>Les acquis </a:t>
            </a:r>
            <a:r>
              <a:rPr lang="en-GB" err="1"/>
              <a:t>sociaux</a:t>
            </a:r>
            <a:endParaRPr lang="en-GB"/>
          </a:p>
          <a:p>
            <a:pPr marL="457200" indent="-457200">
              <a:buFont typeface="+mj-lt"/>
              <a:buAutoNum type="arabicPeriod"/>
            </a:pPr>
            <a:r>
              <a:rPr lang="en-GB"/>
              <a:t>Faire </a:t>
            </a:r>
            <a:r>
              <a:rPr lang="en-GB" err="1"/>
              <a:t>partie</a:t>
            </a:r>
            <a:r>
              <a:rPr lang="en-GB"/>
              <a:t> de</a:t>
            </a:r>
          </a:p>
          <a:p>
            <a:pPr marL="457200" indent="-457200">
              <a:buFont typeface="+mj-lt"/>
              <a:buAutoNum type="arabicPeriod"/>
            </a:pPr>
            <a:r>
              <a:rPr lang="en-GB"/>
              <a:t>Le </a:t>
            </a:r>
            <a:r>
              <a:rPr lang="en-GB" err="1"/>
              <a:t>gouvernement</a:t>
            </a:r>
            <a:endParaRPr lang="en-GB"/>
          </a:p>
          <a:p>
            <a:pPr marL="457200" indent="-457200">
              <a:buFont typeface="+mj-lt"/>
              <a:buAutoNum type="arabicPeriod"/>
            </a:pPr>
            <a:r>
              <a:rPr lang="en-GB"/>
              <a:t>Les </a:t>
            </a:r>
            <a:r>
              <a:rPr lang="en-GB" err="1"/>
              <a:t>impôts</a:t>
            </a:r>
            <a:endParaRPr lang="en-GB"/>
          </a:p>
          <a:p>
            <a:pPr marL="457200" indent="-457200">
              <a:buFont typeface="+mj-lt"/>
              <a:buAutoNum type="arabicPeriod"/>
            </a:pPr>
            <a:r>
              <a:rPr lang="en-GB" err="1"/>
              <a:t>politisé</a:t>
            </a:r>
            <a:endParaRPr lang="en-GB"/>
          </a:p>
          <a:p>
            <a:pPr marL="457200" indent="-457200">
              <a:buFont typeface="+mj-lt"/>
              <a:buAutoNum type="arabicPeriod"/>
            </a:pPr>
            <a:r>
              <a:rPr lang="en-GB"/>
              <a:t>Faire </a:t>
            </a:r>
            <a:r>
              <a:rPr lang="en-GB" err="1"/>
              <a:t>campagne</a:t>
            </a:r>
            <a:endParaRPr lang="en-GB"/>
          </a:p>
          <a:p>
            <a:pPr marL="457200" indent="-457200">
              <a:buFont typeface="+mj-lt"/>
              <a:buAutoNum type="arabicPeriod"/>
            </a:pPr>
            <a:r>
              <a:rPr lang="en-GB"/>
              <a:t>Le </a:t>
            </a:r>
            <a:r>
              <a:rPr lang="en-GB" err="1"/>
              <a:t>quinquennat</a:t>
            </a:r>
            <a:endParaRPr lang="en-GB"/>
          </a:p>
          <a:p>
            <a:pPr marL="457200" indent="-457200">
              <a:buFont typeface="+mj-lt"/>
              <a:buAutoNum type="arabicPeriod"/>
            </a:pPr>
            <a:r>
              <a:rPr lang="en-GB"/>
              <a:t>Donner de son temps</a:t>
            </a:r>
          </a:p>
          <a:p>
            <a:pPr marL="457200" indent="-457200">
              <a:buFont typeface="+mj-lt"/>
              <a:buAutoNum type="arabicPeriod"/>
            </a:pPr>
            <a:r>
              <a:rPr lang="en-GB" err="1"/>
              <a:t>agir</a:t>
            </a:r>
            <a:endParaRPr lang="en-GB"/>
          </a:p>
          <a:p>
            <a:pPr marL="457200" indent="-457200">
              <a:buFont typeface="+mj-lt"/>
              <a:buAutoNum type="arabicPeriod"/>
            </a:pPr>
            <a:endParaRPr lang="en-GB"/>
          </a:p>
        </p:txBody>
      </p:sp>
    </p:spTree>
    <p:extLst>
      <p:ext uri="{BB962C8B-B14F-4D97-AF65-F5344CB8AC3E}">
        <p14:creationId xmlns:p14="http://schemas.microsoft.com/office/powerpoint/2010/main" val="36188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additive="base">
                                        <p:cTn id="7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additive="base">
                                        <p:cTn id="8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additive="base">
                                        <p:cTn id="9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6">
                                            <p:txEl>
                                              <p:pRg st="7" end="7"/>
                                            </p:txEl>
                                          </p:spTgt>
                                        </p:tgtEl>
                                        <p:attrNameLst>
                                          <p:attrName>style.visibility</p:attrName>
                                        </p:attrNameLst>
                                      </p:cBhvr>
                                      <p:to>
                                        <p:strVal val="visible"/>
                                      </p:to>
                                    </p:set>
                                    <p:anim calcmode="lin" valueType="num">
                                      <p:cBhvr additive="base">
                                        <p:cTn id="10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additive="base">
                                        <p:cTn id="115"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 calcmode="lin" valueType="num">
                                      <p:cBhvr additive="base">
                                        <p:cTn id="121"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rot="10800000" flipV="1">
            <a:off x="720212" y="1910236"/>
            <a:ext cx="11179033" cy="4464684"/>
          </a:xfrm>
          <a:prstGeom prst="rect">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5375" algn="l"/>
              </a:tabLst>
              <a:defRPr>
                <a:solidFill>
                  <a:schemeClr val="tx1"/>
                </a:solidFill>
                <a:latin typeface="Arial" panose="020B0604020202020204" pitchFamily="34" charset="0"/>
              </a:defRPr>
            </a:lvl1pPr>
            <a:lvl2pPr eaLnBrk="0" fontAlgn="base" hangingPunct="0">
              <a:spcBef>
                <a:spcPct val="0"/>
              </a:spcBef>
              <a:spcAft>
                <a:spcPct val="0"/>
              </a:spcAft>
              <a:tabLst>
                <a:tab pos="1095375" algn="l"/>
              </a:tabLst>
              <a:defRPr>
                <a:solidFill>
                  <a:schemeClr val="tx1"/>
                </a:solidFill>
                <a:latin typeface="Arial" panose="020B0604020202020204" pitchFamily="34" charset="0"/>
              </a:defRPr>
            </a:lvl2pPr>
            <a:lvl3pPr eaLnBrk="0" fontAlgn="base" hangingPunct="0">
              <a:spcBef>
                <a:spcPct val="0"/>
              </a:spcBef>
              <a:spcAft>
                <a:spcPct val="0"/>
              </a:spcAft>
              <a:tabLst>
                <a:tab pos="1095375" algn="l"/>
              </a:tabLst>
              <a:defRPr>
                <a:solidFill>
                  <a:schemeClr val="tx1"/>
                </a:solidFill>
                <a:latin typeface="Arial" panose="020B0604020202020204" pitchFamily="34" charset="0"/>
              </a:defRPr>
            </a:lvl3pPr>
            <a:lvl4pPr eaLnBrk="0" fontAlgn="base" hangingPunct="0">
              <a:spcBef>
                <a:spcPct val="0"/>
              </a:spcBef>
              <a:spcAft>
                <a:spcPct val="0"/>
              </a:spcAft>
              <a:tabLst>
                <a:tab pos="1095375" algn="l"/>
              </a:tabLst>
              <a:defRPr>
                <a:solidFill>
                  <a:schemeClr val="tx1"/>
                </a:solidFill>
                <a:latin typeface="Arial" panose="020B0604020202020204" pitchFamily="34" charset="0"/>
              </a:defRPr>
            </a:lvl4pPr>
            <a:lvl5pPr eaLnBrk="0" fontAlgn="base" hangingPunct="0">
              <a:spcBef>
                <a:spcPct val="0"/>
              </a:spcBef>
              <a:spcAft>
                <a:spcPct val="0"/>
              </a:spcAft>
              <a:tabLst>
                <a:tab pos="1095375" algn="l"/>
              </a:tabLst>
              <a:defRPr>
                <a:solidFill>
                  <a:schemeClr val="tx1"/>
                </a:solidFill>
                <a:latin typeface="Arial" panose="020B0604020202020204" pitchFamily="34" charset="0"/>
              </a:defRPr>
            </a:lvl5pPr>
            <a:lvl6pPr eaLnBrk="0" fontAlgn="base" hangingPunct="0">
              <a:spcBef>
                <a:spcPct val="0"/>
              </a:spcBef>
              <a:spcAft>
                <a:spcPct val="0"/>
              </a:spcAft>
              <a:tabLst>
                <a:tab pos="1095375" algn="l"/>
              </a:tabLst>
              <a:defRPr>
                <a:solidFill>
                  <a:schemeClr val="tx1"/>
                </a:solidFill>
                <a:latin typeface="Arial" panose="020B0604020202020204" pitchFamily="34" charset="0"/>
              </a:defRPr>
            </a:lvl6pPr>
            <a:lvl7pPr eaLnBrk="0" fontAlgn="base" hangingPunct="0">
              <a:spcBef>
                <a:spcPct val="0"/>
              </a:spcBef>
              <a:spcAft>
                <a:spcPct val="0"/>
              </a:spcAft>
              <a:tabLst>
                <a:tab pos="1095375" algn="l"/>
              </a:tabLst>
              <a:defRPr>
                <a:solidFill>
                  <a:schemeClr val="tx1"/>
                </a:solidFill>
                <a:latin typeface="Arial" panose="020B0604020202020204" pitchFamily="34" charset="0"/>
              </a:defRPr>
            </a:lvl7pPr>
            <a:lvl8pPr eaLnBrk="0" fontAlgn="base" hangingPunct="0">
              <a:spcBef>
                <a:spcPct val="0"/>
              </a:spcBef>
              <a:spcAft>
                <a:spcPct val="0"/>
              </a:spcAft>
              <a:tabLst>
                <a:tab pos="1095375" algn="l"/>
              </a:tabLst>
              <a:defRPr>
                <a:solidFill>
                  <a:schemeClr val="tx1"/>
                </a:solidFill>
                <a:latin typeface="Arial" panose="020B0604020202020204" pitchFamily="34" charset="0"/>
              </a:defRPr>
            </a:lvl8pPr>
            <a:lvl9pPr eaLnBrk="0" fontAlgn="base" hangingPunct="0">
              <a:spcBef>
                <a:spcPct val="0"/>
              </a:spcBef>
              <a:spcAft>
                <a:spcPct val="0"/>
              </a:spcAft>
              <a:tabLst>
                <a:tab pos="1095375" algn="l"/>
              </a:tabLs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lang="fr-FR" altLang="fr-FR" sz="2400" b="1">
                <a:latin typeface="Calibri" panose="020F0502020204030204" pitchFamily="34" charset="0"/>
                <a:ea typeface="Calibri" panose="020F0502020204030204" pitchFamily="34" charset="0"/>
                <a:cs typeface="Times New Roman" panose="02020603050405020304" pitchFamily="18" charset="0"/>
              </a:rPr>
              <a:t>J</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’écoute ses opinions politiques</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Emmanuel Macron a lancé un mouvement politique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Laurence écrivait sa lettre de candidature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Marine Le </a:t>
            </a:r>
            <a:r>
              <a:rPr lang="fr-FR" altLang="fr-FR" sz="2400" b="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 promettait un référendum </a:t>
            </a:r>
            <a:r>
              <a:rPr kumimoji="0" lang="fr-FR" altLang="fr-FR" sz="24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Frexit</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 1944, Charles de Gaulle avait donné le droit de vote aux femmes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Nous préférons le vote blanc</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Ils avaient organisé la campagne électorale</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0" indent="-457200" algn="l" defTabSz="914400" rtl="0" eaLnBrk="0" fontAlgn="base" latinLnBrk="0" hangingPunct="0">
              <a:lnSpc>
                <a:spcPct val="150000"/>
              </a:lnSpc>
              <a:spcBef>
                <a:spcPct val="0"/>
              </a:spcBef>
              <a:spcAft>
                <a:spcPct val="0"/>
              </a:spcAft>
              <a:buClrTx/>
              <a:buSzTx/>
              <a:buAutoNum type="arabicPeriod"/>
              <a:tabLst>
                <a:tab pos="1095375" algn="l"/>
              </a:tabLst>
            </a:pP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Il n’accordera pas le droit de vote </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à</a:t>
            </a:r>
            <a:r>
              <a:rPr kumimoji="0" lang="fr-FR" altLang="fr-FR" sz="2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16 ans</a:t>
            </a:r>
            <a:endParaRPr kumimoji="0" lang="fr-FR" altLang="fr-FR" sz="24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
        <p:nvSpPr>
          <p:cNvPr id="6" name="TextBox 5"/>
          <p:cNvSpPr txBox="1"/>
          <p:nvPr/>
        </p:nvSpPr>
        <p:spPr>
          <a:xfrm>
            <a:off x="1903676" y="1061088"/>
            <a:ext cx="6301149" cy="584775"/>
          </a:xfrm>
          <a:prstGeom prst="rect">
            <a:avLst/>
          </a:prstGeom>
          <a:solidFill>
            <a:schemeClr val="accent5">
              <a:lumMod val="40000"/>
              <a:lumOff val="60000"/>
            </a:schemeClr>
          </a:solidFill>
        </p:spPr>
        <p:txBody>
          <a:bodyPr wrap="none" rtlCol="0">
            <a:spAutoFit/>
          </a:bodyPr>
          <a:lstStyle/>
          <a:p>
            <a:r>
              <a:rPr lang="fr-FR" altLang="fr-FR" sz="2800">
                <a:latin typeface="Calibri" panose="020F0502020204030204" pitchFamily="34" charset="0"/>
                <a:ea typeface="Calibri" panose="020F0502020204030204" pitchFamily="34" charset="0"/>
                <a:cs typeface="Times New Roman" panose="02020603050405020304" pitchFamily="18" charset="0"/>
              </a:rPr>
              <a:t> </a:t>
            </a:r>
            <a:r>
              <a:rPr lang="fr-FR" altLang="fr-FR" sz="3200" b="1">
                <a:latin typeface="Calibri" panose="020F0502020204030204" pitchFamily="34" charset="0"/>
                <a:ea typeface="Calibri" panose="020F0502020204030204" pitchFamily="34" charset="0"/>
                <a:cs typeface="Times New Roman" panose="02020603050405020304" pitchFamily="18" charset="0"/>
              </a:rPr>
              <a:t>Écrivez ces phrases </a:t>
            </a:r>
            <a:r>
              <a:rPr lang="fr-FR" altLang="fr-FR" sz="3200" b="1">
                <a:latin typeface="Calibri" panose="020F0502020204030204" pitchFamily="34" charset="0"/>
                <a:ea typeface="Calibri" panose="020F0502020204030204" pitchFamily="34" charset="0"/>
                <a:cs typeface="Calibri" panose="020F0502020204030204" pitchFamily="34" charset="0"/>
              </a:rPr>
              <a:t>à la</a:t>
            </a:r>
            <a:r>
              <a:rPr lang="fr-FR" altLang="fr-FR" sz="3200" b="1">
                <a:latin typeface="Calibri" panose="020F0502020204030204" pitchFamily="34" charset="0"/>
                <a:ea typeface="Calibri" panose="020F0502020204030204" pitchFamily="34" charset="0"/>
                <a:cs typeface="Times New Roman" panose="02020603050405020304" pitchFamily="18" charset="0"/>
              </a:rPr>
              <a:t> voix passive</a:t>
            </a:r>
            <a:endParaRPr lang="fr-FR" altLang="fr-FR" sz="2800"/>
          </a:p>
        </p:txBody>
      </p:sp>
      <p:pic>
        <p:nvPicPr>
          <p:cNvPr id="11"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112" y="109435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265129" y="0"/>
            <a:ext cx="3300519" cy="707886"/>
          </a:xfrm>
          <a:prstGeom prst="rect">
            <a:avLst/>
          </a:prstGeom>
          <a:noFill/>
        </p:spPr>
        <p:txBody>
          <a:bodyPr wrap="none" rtlCol="0">
            <a:spAutoFit/>
          </a:bodyPr>
          <a:lstStyle/>
          <a:p>
            <a:r>
              <a:rPr lang="fr-FR" sz="4000" b="1"/>
              <a:t>On s’entraine! </a:t>
            </a:r>
          </a:p>
        </p:txBody>
      </p:sp>
      <p:pic>
        <p:nvPicPr>
          <p:cNvPr id="13"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394" y="109435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3677"/>
          <a:stretch/>
        </p:blipFill>
        <p:spPr>
          <a:xfrm>
            <a:off x="11250561" y="0"/>
            <a:ext cx="964263" cy="893392"/>
          </a:xfrm>
          <a:prstGeom prst="rect">
            <a:avLst/>
          </a:prstGeom>
        </p:spPr>
      </p:pic>
    </p:spTree>
    <p:extLst>
      <p:ext uri="{BB962C8B-B14F-4D97-AF65-F5344CB8AC3E}">
        <p14:creationId xmlns:p14="http://schemas.microsoft.com/office/powerpoint/2010/main" val="71405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rot="10800000" flipV="1">
            <a:off x="506482" y="2265273"/>
            <a:ext cx="11317217" cy="3735959"/>
          </a:xfrm>
          <a:prstGeom prst="rect">
            <a:avLst/>
          </a:prstGeom>
          <a:noFill/>
          <a:ln w="38100">
            <a:solidFill>
              <a:schemeClr val="tx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5375" algn="l"/>
              </a:tabLst>
              <a:defRPr>
                <a:solidFill>
                  <a:schemeClr val="tx1"/>
                </a:solidFill>
                <a:latin typeface="Arial" panose="020B0604020202020204" pitchFamily="34" charset="0"/>
              </a:defRPr>
            </a:lvl1pPr>
            <a:lvl2pPr eaLnBrk="0" fontAlgn="base" hangingPunct="0">
              <a:spcBef>
                <a:spcPct val="0"/>
              </a:spcBef>
              <a:spcAft>
                <a:spcPct val="0"/>
              </a:spcAft>
              <a:tabLst>
                <a:tab pos="1095375" algn="l"/>
              </a:tabLst>
              <a:defRPr>
                <a:solidFill>
                  <a:schemeClr val="tx1"/>
                </a:solidFill>
                <a:latin typeface="Arial" panose="020B0604020202020204" pitchFamily="34" charset="0"/>
              </a:defRPr>
            </a:lvl2pPr>
            <a:lvl3pPr eaLnBrk="0" fontAlgn="base" hangingPunct="0">
              <a:spcBef>
                <a:spcPct val="0"/>
              </a:spcBef>
              <a:spcAft>
                <a:spcPct val="0"/>
              </a:spcAft>
              <a:tabLst>
                <a:tab pos="1095375" algn="l"/>
              </a:tabLst>
              <a:defRPr>
                <a:solidFill>
                  <a:schemeClr val="tx1"/>
                </a:solidFill>
                <a:latin typeface="Arial" panose="020B0604020202020204" pitchFamily="34" charset="0"/>
              </a:defRPr>
            </a:lvl3pPr>
            <a:lvl4pPr eaLnBrk="0" fontAlgn="base" hangingPunct="0">
              <a:spcBef>
                <a:spcPct val="0"/>
              </a:spcBef>
              <a:spcAft>
                <a:spcPct val="0"/>
              </a:spcAft>
              <a:tabLst>
                <a:tab pos="1095375" algn="l"/>
              </a:tabLst>
              <a:defRPr>
                <a:solidFill>
                  <a:schemeClr val="tx1"/>
                </a:solidFill>
                <a:latin typeface="Arial" panose="020B0604020202020204" pitchFamily="34" charset="0"/>
              </a:defRPr>
            </a:lvl4pPr>
            <a:lvl5pPr eaLnBrk="0" fontAlgn="base" hangingPunct="0">
              <a:spcBef>
                <a:spcPct val="0"/>
              </a:spcBef>
              <a:spcAft>
                <a:spcPct val="0"/>
              </a:spcAft>
              <a:tabLst>
                <a:tab pos="1095375" algn="l"/>
              </a:tabLst>
              <a:defRPr>
                <a:solidFill>
                  <a:schemeClr val="tx1"/>
                </a:solidFill>
                <a:latin typeface="Arial" panose="020B0604020202020204" pitchFamily="34" charset="0"/>
              </a:defRPr>
            </a:lvl5pPr>
            <a:lvl6pPr eaLnBrk="0" fontAlgn="base" hangingPunct="0">
              <a:spcBef>
                <a:spcPct val="0"/>
              </a:spcBef>
              <a:spcAft>
                <a:spcPct val="0"/>
              </a:spcAft>
              <a:tabLst>
                <a:tab pos="1095375" algn="l"/>
              </a:tabLst>
              <a:defRPr>
                <a:solidFill>
                  <a:schemeClr val="tx1"/>
                </a:solidFill>
                <a:latin typeface="Arial" panose="020B0604020202020204" pitchFamily="34" charset="0"/>
              </a:defRPr>
            </a:lvl6pPr>
            <a:lvl7pPr eaLnBrk="0" fontAlgn="base" hangingPunct="0">
              <a:spcBef>
                <a:spcPct val="0"/>
              </a:spcBef>
              <a:spcAft>
                <a:spcPct val="0"/>
              </a:spcAft>
              <a:tabLst>
                <a:tab pos="1095375" algn="l"/>
              </a:tabLst>
              <a:defRPr>
                <a:solidFill>
                  <a:schemeClr val="tx1"/>
                </a:solidFill>
                <a:latin typeface="Arial" panose="020B0604020202020204" pitchFamily="34" charset="0"/>
              </a:defRPr>
            </a:lvl7pPr>
            <a:lvl8pPr eaLnBrk="0" fontAlgn="base" hangingPunct="0">
              <a:spcBef>
                <a:spcPct val="0"/>
              </a:spcBef>
              <a:spcAft>
                <a:spcPct val="0"/>
              </a:spcAft>
              <a:tabLst>
                <a:tab pos="1095375" algn="l"/>
              </a:tabLst>
              <a:defRPr>
                <a:solidFill>
                  <a:schemeClr val="tx1"/>
                </a:solidFill>
                <a:latin typeface="Arial" panose="020B0604020202020204" pitchFamily="34" charset="0"/>
              </a:defRPr>
            </a:lvl8pPr>
            <a:lvl9pPr eaLnBrk="0" fontAlgn="base" hangingPunct="0">
              <a:spcBef>
                <a:spcPct val="0"/>
              </a:spcBef>
              <a:spcAft>
                <a:spcPct val="0"/>
              </a:spcAft>
              <a:tabLst>
                <a:tab pos="1095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j’écoute ses opinions politiques.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Ses opinions politiques sont écoutées.</a:t>
            </a:r>
            <a:r>
              <a:rPr kumimoji="0" lang="fr-FR" altLang="fr-FR" sz="2000" b="1" i="0" u="none" strike="noStrike" cap="none" normalizeH="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2000" b="1" i="0" u="none" strike="noStrike" cap="none" normalizeH="0" baseline="0">
              <a:ln>
                <a:noFill/>
              </a:ln>
              <a:solidFill>
                <a:srgbClr val="FF0000"/>
              </a:solidFill>
              <a:effectLst/>
              <a:sym typeface="Wingdings" panose="05000000000000000000" pitchFamily="2" charset="2"/>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Emmanuel Macron a lancé un mouvement politique. 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 mouvement</a:t>
            </a:r>
            <a:r>
              <a:rPr kumimoji="0" lang="fr-FR" altLang="fr-FR" sz="2000" b="1" i="0" u="none" strike="noStrike" cap="none" normalizeH="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politique a été lancé.</a:t>
            </a:r>
            <a:endParaRPr kumimoji="0" lang="fr-FR" altLang="fr-FR" sz="2000" b="1" i="0" u="none" strike="noStrike" cap="none" normalizeH="0" baseline="0">
              <a:ln>
                <a:noFill/>
              </a:ln>
              <a:solidFill>
                <a:srgbClr val="FF0000"/>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Laurence écrivait sa lettre de candidature. 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Sa lettre de candidature était écrite.</a:t>
            </a:r>
            <a:endParaRPr kumimoji="0" lang="fr-FR" altLang="fr-FR" sz="2000" b="1" i="0" u="none" strike="noStrike" cap="none" normalizeH="0" baseline="0">
              <a:ln>
                <a:noFill/>
              </a:ln>
              <a:solidFill>
                <a:srgbClr val="FF0000"/>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Marine </a:t>
            </a:r>
            <a:r>
              <a:rPr kumimoji="0" lang="fr-FR" altLang="fr-FR" sz="20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Lepen</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promettait un référendum </a:t>
            </a:r>
            <a:r>
              <a:rPr kumimoji="0" lang="fr-FR" altLang="fr-FR" sz="2000" b="1"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Frexit</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 référendum </a:t>
            </a:r>
            <a:r>
              <a:rPr kumimoji="0" lang="fr-FR" altLang="fr-FR" sz="2000" b="1" i="0" u="none" strike="noStrike" cap="none" normalizeH="0" baseline="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Frexit</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était promis.</a:t>
            </a:r>
            <a:r>
              <a:rPr kumimoji="0" lang="fr-FR" altLang="fr-FR" sz="2000" b="1" i="0" u="none" strike="noStrike" cap="none" normalizeH="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endParaRPr kumimoji="0" lang="fr-FR" altLang="fr-FR" sz="2000" b="1" i="0" u="none" strike="noStrike" cap="none" normalizeH="0" baseline="0">
              <a:ln>
                <a:noFill/>
              </a:ln>
              <a:solidFill>
                <a:srgbClr val="FF0000"/>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 1944, Charles de Gaulle avait donné le droit de vote aux femmes. 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Le droit de vote avait été donné.</a:t>
            </a:r>
            <a:endParaRPr kumimoji="0" lang="fr-FR" altLang="fr-FR" sz="2000" b="1" i="0" u="none" strike="noStrike" cap="none" normalizeH="0" baseline="0">
              <a:ln>
                <a:noFill/>
              </a:ln>
              <a:solidFill>
                <a:srgbClr val="FF0000"/>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Nous préférons le vote blanc.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vote blanc est préféré.</a:t>
            </a:r>
            <a:endParaRPr kumimoji="0" lang="fr-FR" altLang="fr-FR" sz="2000" b="1" i="0" u="none" strike="noStrike" cap="none" normalizeH="0" baseline="0">
              <a:ln>
                <a:noFill/>
              </a:ln>
              <a:solidFill>
                <a:srgbClr val="FF0000"/>
              </a:solidFill>
              <a:effectLst/>
              <a:sym typeface="Wingdings" panose="05000000000000000000" pitchFamily="2" charset="2"/>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Ils avaient organisé la campagne électorale.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campagne électorale avait été organisée.</a:t>
            </a:r>
            <a:endParaRPr kumimoji="0" lang="fr-FR" altLang="fr-FR" sz="2000" b="1" i="0" u="none" strike="noStrike" cap="none" normalizeH="0" baseline="0">
              <a:ln>
                <a:noFill/>
              </a:ln>
              <a:solidFill>
                <a:srgbClr val="FF0000"/>
              </a:solidFill>
              <a:effectLst/>
              <a:sym typeface="Wingdings" panose="05000000000000000000" pitchFamily="2" charset="2"/>
            </a:endParaRPr>
          </a:p>
          <a:p>
            <a:pPr marL="0" marR="0" lvl="0" indent="0" algn="l" defTabSz="914400" rtl="0" eaLnBrk="0" fontAlgn="base" latinLnBrk="0" hangingPunct="0">
              <a:lnSpc>
                <a:spcPct val="150000"/>
              </a:lnSpc>
              <a:spcBef>
                <a:spcPct val="0"/>
              </a:spcBef>
              <a:spcAft>
                <a:spcPct val="0"/>
              </a:spcAft>
              <a:buClrTx/>
              <a:buSzTx/>
              <a:buFontTx/>
              <a:buChar char="•"/>
              <a:tabLst>
                <a:tab pos="1095375" algn="l"/>
              </a:tabLst>
            </a:pP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Il n’accordera pas le droit de vote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à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16 ans.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fr-FR" altLang="fr-FR" sz="2000" b="1"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Le droit de vote à 16 ans ne sera pas accordé. </a:t>
            </a:r>
          </a:p>
        </p:txBody>
      </p:sp>
      <p:sp>
        <p:nvSpPr>
          <p:cNvPr id="9" name="Title 1"/>
          <p:cNvSpPr>
            <a:spLocks noGrp="1"/>
          </p:cNvSpPr>
          <p:nvPr>
            <p:ph type="title"/>
          </p:nvPr>
        </p:nvSpPr>
        <p:spPr>
          <a:xfrm>
            <a:off x="493143" y="287547"/>
            <a:ext cx="10515600" cy="755752"/>
          </a:xfrm>
          <a:solidFill>
            <a:schemeClr val="accent1">
              <a:lumMod val="60000"/>
              <a:lumOff val="40000"/>
            </a:schemeClr>
          </a:solidFill>
        </p:spPr>
        <p:txBody>
          <a:bodyPr/>
          <a:lstStyle/>
          <a:p>
            <a:r>
              <a:rPr lang="fr-FR" b="1"/>
              <a:t>La voix passive</a:t>
            </a:r>
          </a:p>
        </p:txBody>
      </p:sp>
      <p:sp>
        <p:nvSpPr>
          <p:cNvPr id="7" name="TextBox 6"/>
          <p:cNvSpPr txBox="1"/>
          <p:nvPr/>
        </p:nvSpPr>
        <p:spPr>
          <a:xfrm>
            <a:off x="2101532" y="1205703"/>
            <a:ext cx="2363339" cy="584775"/>
          </a:xfrm>
          <a:prstGeom prst="rect">
            <a:avLst/>
          </a:prstGeom>
          <a:noFill/>
        </p:spPr>
        <p:txBody>
          <a:bodyPr wrap="none" rtlCol="0">
            <a:spAutoFit/>
          </a:bodyPr>
          <a:lstStyle/>
          <a:p>
            <a:r>
              <a:rPr lang="fr-FR" sz="3200" b="1">
                <a:solidFill>
                  <a:srgbClr val="FF0000"/>
                </a:solidFill>
              </a:rPr>
              <a:t>Les réponses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3677"/>
          <a:stretch/>
        </p:blipFill>
        <p:spPr>
          <a:xfrm>
            <a:off x="11250561" y="0"/>
            <a:ext cx="964263" cy="893392"/>
          </a:xfrm>
          <a:prstGeom prst="rect">
            <a:avLst/>
          </a:prstGeom>
        </p:spPr>
      </p:pic>
      <p:pic>
        <p:nvPicPr>
          <p:cNvPr id="12"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26" y="128874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693" y="128874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624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47"/>
            <a:ext cx="2919608" cy="668071"/>
          </a:xfrm>
        </p:spPr>
        <p:txBody>
          <a:bodyPr>
            <a:normAutofit fontScale="90000"/>
          </a:bodyPr>
          <a:lstStyle/>
          <a:p>
            <a:r>
              <a:rPr lang="fr-FR" b="1"/>
              <a:t>On écrit! </a:t>
            </a:r>
          </a:p>
        </p:txBody>
      </p:sp>
      <p:sp>
        <p:nvSpPr>
          <p:cNvPr id="3" name="Content Placeholder 2"/>
          <p:cNvSpPr>
            <a:spLocks noGrp="1"/>
          </p:cNvSpPr>
          <p:nvPr>
            <p:ph idx="1"/>
          </p:nvPr>
        </p:nvSpPr>
        <p:spPr>
          <a:xfrm>
            <a:off x="2024933" y="1866695"/>
            <a:ext cx="9657735" cy="4351338"/>
          </a:xfrm>
          <a:solidFill>
            <a:schemeClr val="accent1">
              <a:lumMod val="20000"/>
              <a:lumOff val="80000"/>
            </a:schemeClr>
          </a:solidFill>
        </p:spPr>
        <p:txBody>
          <a:bodyPr>
            <a:normAutofit lnSpcReduction="10000"/>
          </a:bodyPr>
          <a:lstStyle/>
          <a:p>
            <a:pPr marL="0" indent="0">
              <a:buNone/>
            </a:pPr>
            <a:r>
              <a:rPr lang="fr-FR" b="1"/>
              <a:t>De nos jours qui peut voter en France?</a:t>
            </a:r>
          </a:p>
          <a:p>
            <a:pPr marL="0" indent="0">
              <a:buNone/>
            </a:pPr>
            <a:r>
              <a:rPr lang="fr-FR" b="1"/>
              <a:t>Connaissez-vous des étapes importantes de l’histoire du vote en France?</a:t>
            </a:r>
          </a:p>
          <a:p>
            <a:pPr marL="0" indent="0">
              <a:buNone/>
            </a:pPr>
            <a:endParaRPr lang="fr-FR" b="1"/>
          </a:p>
          <a:p>
            <a:pPr marL="0" indent="0">
              <a:buNone/>
            </a:pPr>
            <a:r>
              <a:rPr lang="fr-FR" b="1"/>
              <a:t>Quelles sont les grandes forces politiques françaises?</a:t>
            </a:r>
          </a:p>
          <a:p>
            <a:pPr marL="0" indent="0">
              <a:buNone/>
            </a:pPr>
            <a:r>
              <a:rPr lang="fr-FR" b="1"/>
              <a:t>En France, comment les élections présidentielles se déroulent-elles?</a:t>
            </a:r>
          </a:p>
          <a:p>
            <a:pPr marL="0" indent="0">
              <a:buNone/>
            </a:pPr>
            <a:endParaRPr lang="fr-FR" b="1"/>
          </a:p>
          <a:p>
            <a:pPr marL="0" indent="0">
              <a:buNone/>
            </a:pPr>
            <a:r>
              <a:rPr lang="fr-FR" b="1"/>
              <a:t>Le vote obligatoire devrait-il être considéré en France? Pourquoi (pas)?</a:t>
            </a:r>
          </a:p>
          <a:p>
            <a:pPr marL="0" indent="0">
              <a:buNone/>
            </a:pPr>
            <a:endParaRPr lang="fr-FR" b="1"/>
          </a:p>
          <a:p>
            <a:pPr marL="0" indent="0">
              <a:buNone/>
            </a:pPr>
            <a:endParaRPr lang="fr-FR" b="1"/>
          </a:p>
          <a:p>
            <a:pPr marL="0" indent="0">
              <a:buNone/>
            </a:pPr>
            <a:endParaRPr lang="fr-FR" b="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2144" y="158647"/>
            <a:ext cx="795258" cy="668071"/>
          </a:xfrm>
          <a:prstGeom prst="rect">
            <a:avLst/>
          </a:prstGeom>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279" y="1866695"/>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1152395" y="939654"/>
            <a:ext cx="4405117" cy="584775"/>
          </a:xfrm>
          <a:prstGeom prst="rect">
            <a:avLst/>
          </a:prstGeom>
          <a:noFill/>
        </p:spPr>
        <p:txBody>
          <a:bodyPr wrap="none" lIns="91440" tIns="45720" rIns="91440" bIns="45720" rtlCol="0" anchor="t">
            <a:spAutoFit/>
          </a:bodyPr>
          <a:lstStyle/>
          <a:p>
            <a:r>
              <a:rPr lang="fr-FR" sz="3200" b="1"/>
              <a:t>Répondez aux questions </a:t>
            </a:r>
            <a:endParaRPr lang="en-GB" sz="3200"/>
          </a:p>
        </p:txBody>
      </p:sp>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230" y="364778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279" y="5394747"/>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74" y="364778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24" y="5394746"/>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1" y="5394746"/>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1519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52C2D-AF9C-4830-9513-C4CB35CFF62D}"/>
              </a:ext>
            </a:extLst>
          </p:cNvPr>
          <p:cNvSpPr>
            <a:spLocks noGrp="1"/>
          </p:cNvSpPr>
          <p:nvPr>
            <p:ph idx="1"/>
          </p:nvPr>
        </p:nvSpPr>
        <p:spPr>
          <a:xfrm>
            <a:off x="537395" y="3417966"/>
            <a:ext cx="10780928" cy="3323076"/>
          </a:xfrm>
          <a:solidFill>
            <a:schemeClr val="accent1">
              <a:lumMod val="20000"/>
              <a:lumOff val="80000"/>
            </a:schemeClr>
          </a:solidFill>
        </p:spPr>
        <p:txBody>
          <a:bodyPr vert="horz" lIns="91440" tIns="45720" rIns="91440" bIns="45720" rtlCol="0" anchor="t">
            <a:normAutofit lnSpcReduction="10000"/>
          </a:bodyPr>
          <a:lstStyle/>
          <a:p>
            <a:pPr marL="0" indent="0">
              <a:buNone/>
            </a:pPr>
            <a:endParaRPr lang="en-GB">
              <a:ea typeface="+mn-lt"/>
              <a:cs typeface="+mn-lt"/>
            </a:endParaRPr>
          </a:p>
          <a:p>
            <a:pPr marL="0" indent="0">
              <a:buNone/>
            </a:pPr>
            <a:r>
              <a:rPr lang="en-GB">
                <a:ea typeface="+mn-lt"/>
                <a:cs typeface="+mn-lt"/>
              </a:rPr>
              <a:t>Et </a:t>
            </a:r>
            <a:r>
              <a:rPr lang="en-GB" err="1">
                <a:ea typeface="+mn-lt"/>
                <a:cs typeface="+mn-lt"/>
              </a:rPr>
              <a:t>enfin</a:t>
            </a:r>
            <a:r>
              <a:rPr lang="en-GB">
                <a:ea typeface="+mn-lt"/>
                <a:cs typeface="+mn-lt"/>
              </a:rPr>
              <a:t>, </a:t>
            </a:r>
            <a:r>
              <a:rPr lang="en-GB" err="1">
                <a:ea typeface="+mn-lt"/>
                <a:cs typeface="+mn-lt"/>
              </a:rPr>
              <a:t>regardez</a:t>
            </a:r>
            <a:r>
              <a:rPr lang="en-GB">
                <a:ea typeface="+mn-lt"/>
                <a:cs typeface="+mn-lt"/>
              </a:rPr>
              <a:t> </a:t>
            </a:r>
            <a:r>
              <a:rPr lang="en-GB" err="1">
                <a:ea typeface="+mn-lt"/>
                <a:cs typeface="+mn-lt"/>
              </a:rPr>
              <a:t>ces</a:t>
            </a:r>
            <a:r>
              <a:rPr lang="en-GB">
                <a:ea typeface="+mn-lt"/>
                <a:cs typeface="+mn-lt"/>
              </a:rPr>
              <a:t> deux </a:t>
            </a:r>
            <a:r>
              <a:rPr lang="en-GB" err="1">
                <a:ea typeface="+mn-lt"/>
                <a:cs typeface="+mn-lt"/>
              </a:rPr>
              <a:t>vidéos</a:t>
            </a:r>
            <a:r>
              <a:rPr lang="en-GB">
                <a:ea typeface="+mn-lt"/>
                <a:cs typeface="+mn-lt"/>
              </a:rPr>
              <a:t> sur YouTube sur le vote à 16 </a:t>
            </a:r>
            <a:r>
              <a:rPr lang="en-GB" err="1">
                <a:ea typeface="+mn-lt"/>
                <a:cs typeface="+mn-lt"/>
              </a:rPr>
              <a:t>ans</a:t>
            </a:r>
            <a:r>
              <a:rPr lang="en-GB">
                <a:ea typeface="+mn-lt"/>
                <a:cs typeface="+mn-lt"/>
              </a:rPr>
              <a:t> et </a:t>
            </a:r>
            <a:r>
              <a:rPr lang="en-GB" err="1">
                <a:ea typeface="+mn-lt"/>
                <a:cs typeface="+mn-lt"/>
              </a:rPr>
              <a:t>prenez</a:t>
            </a:r>
            <a:r>
              <a:rPr lang="en-GB">
                <a:ea typeface="+mn-lt"/>
                <a:cs typeface="+mn-lt"/>
              </a:rPr>
              <a:t> des notes sur les arguments </a:t>
            </a:r>
            <a:r>
              <a:rPr lang="en-GB" err="1">
                <a:ea typeface="+mn-lt"/>
                <a:cs typeface="+mn-lt"/>
              </a:rPr>
              <a:t>possibles</a:t>
            </a:r>
            <a:r>
              <a:rPr lang="en-GB">
                <a:ea typeface="+mn-lt"/>
                <a:cs typeface="+mn-lt"/>
              </a:rPr>
              <a:t>:</a:t>
            </a:r>
          </a:p>
          <a:p>
            <a:pPr marL="0" indent="0">
              <a:buNone/>
            </a:pPr>
            <a:r>
              <a:rPr lang="en-GB">
                <a:ea typeface="+mn-lt"/>
                <a:cs typeface="+mn-lt"/>
                <a:hlinkClick r:id="rId2"/>
              </a:rPr>
              <a:t>Ils ont 16 ans et ils réclament le droit de vote - YouTube</a:t>
            </a:r>
          </a:p>
          <a:p>
            <a:pPr marL="0" indent="0">
              <a:buNone/>
            </a:pPr>
            <a:r>
              <a:rPr lang="en-GB">
                <a:ea typeface="+mn-lt"/>
                <a:cs typeface="+mn-lt"/>
              </a:rPr>
              <a:t>https://youtu.be/UtjZ6JCFjzI</a:t>
            </a:r>
            <a:endParaRPr lang="en-GB"/>
          </a:p>
          <a:p>
            <a:pPr marL="0" indent="0">
              <a:buNone/>
            </a:pPr>
            <a:r>
              <a:rPr lang="en-GB">
                <a:ea typeface="+mn-lt"/>
                <a:cs typeface="+mn-lt"/>
                <a:hlinkClick r:id="rId3"/>
              </a:rPr>
              <a:t>BIENTÔT LE DROIT DE VOTE À 16 ANS ? - YouTube</a:t>
            </a:r>
            <a:r>
              <a:rPr lang="en-GB">
                <a:ea typeface="+mn-lt"/>
                <a:cs typeface="+mn-lt"/>
              </a:rPr>
              <a:t> </a:t>
            </a:r>
          </a:p>
          <a:p>
            <a:pPr marL="0" indent="0">
              <a:buNone/>
            </a:pPr>
            <a:r>
              <a:rPr lang="en-GB">
                <a:ea typeface="+mn-lt"/>
                <a:cs typeface="+mn-lt"/>
              </a:rPr>
              <a:t>https://youtu.be/gYK-xIf2RbA</a:t>
            </a:r>
            <a:endParaRPr lang="en-GB">
              <a:cs typeface="Calibri"/>
            </a:endParaRPr>
          </a:p>
        </p:txBody>
      </p:sp>
      <p:sp>
        <p:nvSpPr>
          <p:cNvPr id="5" name="TextBox 4">
            <a:extLst>
              <a:ext uri="{FF2B5EF4-FFF2-40B4-BE49-F238E27FC236}">
                <a16:creationId xmlns:a16="http://schemas.microsoft.com/office/drawing/2014/main" id="{23173F5F-2E6D-5B30-B3C0-90E161C7200D}"/>
              </a:ext>
            </a:extLst>
          </p:cNvPr>
          <p:cNvSpPr txBox="1"/>
          <p:nvPr/>
        </p:nvSpPr>
        <p:spPr>
          <a:xfrm>
            <a:off x="550322" y="1268830"/>
            <a:ext cx="10782937" cy="2010807"/>
          </a:xfrm>
          <a:prstGeom prst="rect">
            <a:avLst/>
          </a:prstGeom>
          <a:solidFill>
            <a:schemeClr val="accent1">
              <a:lumMod val="60000"/>
              <a:lumOff val="40000"/>
            </a:schemeClr>
          </a:solidFill>
        </p:spPr>
        <p:txBody>
          <a:bodyPr wrap="square" lIns="91440" tIns="45720" rIns="91440" bIns="45720" rtlCol="0" anchor="t">
            <a:spAutoFit/>
          </a:bodyPr>
          <a:lstStyle/>
          <a:p>
            <a:pPr>
              <a:lnSpc>
                <a:spcPct val="90000"/>
              </a:lnSpc>
              <a:spcBef>
                <a:spcPts val="1000"/>
              </a:spcBef>
            </a:pPr>
            <a:r>
              <a:rPr lang="en-GB" sz="4000">
                <a:ea typeface="+mn-lt"/>
                <a:cs typeface="+mn-lt"/>
              </a:rPr>
              <a:t>1. Vocabulaire –pages 19-20</a:t>
            </a:r>
            <a:endParaRPr lang="en-US" sz="4000">
              <a:ea typeface="+mn-lt"/>
              <a:cs typeface="+mn-lt"/>
            </a:endParaRPr>
          </a:p>
          <a:p>
            <a:pPr>
              <a:lnSpc>
                <a:spcPct val="90000"/>
              </a:lnSpc>
              <a:spcBef>
                <a:spcPts val="1000"/>
              </a:spcBef>
            </a:pPr>
            <a:r>
              <a:rPr lang="en-GB" sz="4000"/>
              <a:t>2. corrigez les exercices de la L2 (sur Teams)</a:t>
            </a:r>
          </a:p>
          <a:p>
            <a:pPr>
              <a:lnSpc>
                <a:spcPct val="90000"/>
              </a:lnSpc>
              <a:spcBef>
                <a:spcPts val="1000"/>
              </a:spcBef>
            </a:pPr>
            <a:r>
              <a:rPr lang="en-GB" sz="4000">
                <a:cs typeface="Calibri"/>
              </a:rPr>
              <a:t>3. Préparez-vous pour le 'mock'/essai sur No et Moi</a:t>
            </a:r>
          </a:p>
        </p:txBody>
      </p:sp>
      <p:sp>
        <p:nvSpPr>
          <p:cNvPr id="7" name="Title 1">
            <a:extLst>
              <a:ext uri="{FF2B5EF4-FFF2-40B4-BE49-F238E27FC236}">
                <a16:creationId xmlns:a16="http://schemas.microsoft.com/office/drawing/2014/main" id="{E52DB9A8-F95F-E1D2-7EA4-481593B71FB4}"/>
              </a:ext>
            </a:extLst>
          </p:cNvPr>
          <p:cNvSpPr txBox="1">
            <a:spLocks/>
          </p:cNvSpPr>
          <p:nvPr/>
        </p:nvSpPr>
        <p:spPr>
          <a:xfrm>
            <a:off x="541317" y="171781"/>
            <a:ext cx="10781145" cy="90949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a:t>Devoirs </a:t>
            </a:r>
            <a:r>
              <a:rPr lang="fr-FR" sz="4800" b="1">
                <a:ea typeface="+mj-lt"/>
                <a:cs typeface="+mj-lt"/>
              </a:rPr>
              <a:t>pour lundi 6 février</a:t>
            </a:r>
            <a:endParaRPr lang="fr-FR" sz="4800" b="1"/>
          </a:p>
        </p:txBody>
      </p:sp>
      <p:pic>
        <p:nvPicPr>
          <p:cNvPr id="9" name="Picture 8" descr="Icon, arrow&#10;&#10;Description automatically generated">
            <a:extLst>
              <a:ext uri="{FF2B5EF4-FFF2-40B4-BE49-F238E27FC236}">
                <a16:creationId xmlns:a16="http://schemas.microsoft.com/office/drawing/2014/main" id="{78C485E8-898A-1E68-F28A-417B67863E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1120" y="214786"/>
            <a:ext cx="809829" cy="809829"/>
          </a:xfrm>
          <a:prstGeom prst="rect">
            <a:avLst/>
          </a:prstGeom>
        </p:spPr>
      </p:pic>
    </p:spTree>
    <p:extLst>
      <p:ext uri="{BB962C8B-B14F-4D97-AF65-F5344CB8AC3E}">
        <p14:creationId xmlns:p14="http://schemas.microsoft.com/office/powerpoint/2010/main" val="8303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2" y="0"/>
            <a:ext cx="5200106" cy="778309"/>
          </a:xfrm>
        </p:spPr>
        <p:txBody>
          <a:bodyPr>
            <a:normAutofit/>
          </a:bodyPr>
          <a:lstStyle/>
          <a:p>
            <a:r>
              <a:rPr lang="fr-FR" sz="4000" b="1"/>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Difficile: </a:t>
            </a:r>
          </a:p>
          <a:p>
            <a:r>
              <a:rPr lang="fr-FR" sz="2400">
                <a:ln w="0"/>
                <a:solidFill>
                  <a:schemeClr val="tx1"/>
                </a:solidFill>
                <a:effectLst>
                  <a:outerShdw blurRad="38100" dist="19050" dir="2700000" algn="tl" rotWithShape="0">
                    <a:schemeClr val="dk1">
                      <a:alpha val="40000"/>
                    </a:schemeClr>
                  </a:outerShdw>
                </a:effectLst>
              </a:rPr>
              <a:t>Les connaissances: identifier l'âge légal du droit de vote dans les pays francophones</a:t>
            </a:r>
          </a:p>
        </p:txBody>
      </p:sp>
      <p:sp>
        <p:nvSpPr>
          <p:cNvPr id="6" name="Rounded Rectangle 5"/>
          <p:cNvSpPr/>
          <p:nvPr/>
        </p:nvSpPr>
        <p:spPr>
          <a:xfrm>
            <a:off x="1773767" y="4495910"/>
            <a:ext cx="5947835" cy="177153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Le plus difficile:</a:t>
            </a:r>
          </a:p>
          <a:p>
            <a:r>
              <a:rPr lang="fr-FR" sz="2400">
                <a:ln w="0"/>
                <a:solidFill>
                  <a:schemeClr val="tx1"/>
                </a:solidFill>
                <a:effectLst>
                  <a:outerShdw blurRad="38100" dist="19050" dir="2700000" algn="tl" rotWithShape="0">
                    <a:schemeClr val="dk1">
                      <a:alpha val="40000"/>
                    </a:schemeClr>
                  </a:outerShdw>
                </a:effectLst>
              </a:rPr>
              <a:t>L’analyse: discuter l’abaissement de l'âge légal du droit de vote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Plus difficile:</a:t>
            </a:r>
          </a:p>
          <a:p>
            <a:r>
              <a:rPr lang="fr-FR" sz="2400">
                <a:ln w="0"/>
                <a:solidFill>
                  <a:schemeClr val="tx1"/>
                </a:solidFill>
                <a:effectLst>
                  <a:outerShdw blurRad="38100" dist="19050" dir="2700000" algn="tl" rotWithShape="0">
                    <a:schemeClr val="dk1">
                      <a:alpha val="40000"/>
                    </a:schemeClr>
                  </a:outerShdw>
                </a:effectLst>
              </a:rPr>
              <a:t>L’application: relever des informations à partir de témoignages et de sources officielles</a:t>
            </a:r>
          </a:p>
        </p:txBody>
      </p:sp>
      <p:graphicFrame>
        <p:nvGraphicFramePr>
          <p:cNvPr id="22" name="Table 21"/>
          <p:cNvGraphicFramePr>
            <a:graphicFrameLocks noGrp="1"/>
          </p:cNvGraphicFramePr>
          <p:nvPr/>
        </p:nvGraphicFramePr>
        <p:xfrm>
          <a:off x="8476102" y="1233935"/>
          <a:ext cx="2787557" cy="420624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lnSpc>
                          <a:spcPct val="100000"/>
                        </a:lnSpc>
                      </a:pPr>
                      <a:r>
                        <a:rPr lang="fr-FR" sz="2800" noProof="0"/>
                        <a:t>Pour ou contre le droit de vote?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800" b="1" noProof="0">
                          <a:solidFill>
                            <a:schemeClr val="tx1"/>
                          </a:solidFill>
                        </a:rPr>
                        <a:t>Le droit de vote: une introduction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100000"/>
                        </a:lnSpc>
                      </a:pPr>
                      <a:r>
                        <a:rPr lang="fr-FR" sz="2800" b="1" noProof="0">
                          <a:solidFill>
                            <a:schemeClr val="tx1"/>
                          </a:solidFill>
                        </a:rPr>
                        <a:t>Les partis politiques et leur évolution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100000"/>
                        </a:lnSpc>
                      </a:pPr>
                      <a:r>
                        <a:rPr lang="fr-FR" sz="2800" b="1" noProof="0">
                          <a:solidFill>
                            <a:schemeClr val="tx1"/>
                          </a:solidFill>
                        </a:rPr>
                        <a:t>Voter à 16 ans: Pour ou contre?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6822" y="425563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fr-FR" sz="1400"/>
          </a:p>
        </p:txBody>
      </p:sp>
      <p:pic>
        <p:nvPicPr>
          <p:cNvPr id="24" name="Picture 4" descr="https://pixabay.com/static/uploads/photo/2014/04/02/11/01/tick-30524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1640" y="4577820"/>
            <a:ext cx="530682" cy="65566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107290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487"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991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44" y="123479"/>
            <a:ext cx="8986780" cy="882907"/>
          </a:xfrm>
        </p:spPr>
        <p:txBody>
          <a:bodyPr>
            <a:normAutofit fontScale="90000"/>
          </a:bodyPr>
          <a:lstStyle/>
          <a:p>
            <a:r>
              <a:rPr lang="en-GB" b="1"/>
              <a:t>Pour commencer: </a:t>
            </a:r>
            <a:r>
              <a:rPr lang="en-GB" sz="4000"/>
              <a:t>Le vote </a:t>
            </a:r>
            <a:r>
              <a:rPr lang="en-GB" sz="4000" err="1"/>
              <a:t>en</a:t>
            </a:r>
            <a:r>
              <a:rPr lang="en-GB" sz="4000"/>
              <a:t> Suisse</a:t>
            </a:r>
          </a:p>
        </p:txBody>
      </p:sp>
      <p:sp>
        <p:nvSpPr>
          <p:cNvPr id="4" name="TextBox 3">
            <a:extLst>
              <a:ext uri="{FF2B5EF4-FFF2-40B4-BE49-F238E27FC236}">
                <a16:creationId xmlns:a16="http://schemas.microsoft.com/office/drawing/2014/main" id="{2401479D-DCC2-A3F8-56C8-0857165AD46B}"/>
              </a:ext>
            </a:extLst>
          </p:cNvPr>
          <p:cNvSpPr txBox="1"/>
          <p:nvPr/>
        </p:nvSpPr>
        <p:spPr>
          <a:xfrm>
            <a:off x="454344" y="1929064"/>
            <a:ext cx="5003058" cy="4493538"/>
          </a:xfrm>
          <a:prstGeom prst="rect">
            <a:avLst/>
          </a:prstGeom>
          <a:noFill/>
        </p:spPr>
        <p:txBody>
          <a:bodyPr wrap="square" rtlCol="0">
            <a:spAutoFit/>
          </a:bodyPr>
          <a:lstStyle/>
          <a:p>
            <a:pPr algn="just"/>
            <a:r>
              <a:rPr lang="fr-FR" sz="2200" b="1"/>
              <a:t>En Suisse, on peut voter au niveau fédéral à partir de 18 ans.</a:t>
            </a:r>
          </a:p>
          <a:p>
            <a:pPr algn="just"/>
            <a:endParaRPr lang="fr-FR" sz="2200" b="1"/>
          </a:p>
          <a:p>
            <a:pPr algn="just"/>
            <a:r>
              <a:rPr lang="fr-FR" sz="2200" b="1"/>
              <a:t>Il existe des différences au niveau communal et cantonal:</a:t>
            </a:r>
          </a:p>
          <a:p>
            <a:pPr algn="just"/>
            <a:endParaRPr lang="fr-FR" sz="2200" b="1"/>
          </a:p>
          <a:p>
            <a:pPr marL="285750" indent="-285750" algn="just">
              <a:buFont typeface="Arial" panose="020B0604020202020204" pitchFamily="34" charset="0"/>
              <a:buChar char="•"/>
            </a:pPr>
            <a:r>
              <a:rPr lang="fr-FR" sz="2200" b="1"/>
              <a:t>Le canton de Schaffhouse a rendu le vote obligatoire. L’abstention est punie d’une amende.</a:t>
            </a:r>
          </a:p>
          <a:p>
            <a:pPr marL="285750" indent="-285750" algn="just">
              <a:buFont typeface="Arial" panose="020B0604020202020204" pitchFamily="34" charset="0"/>
              <a:buChar char="•"/>
            </a:pPr>
            <a:endParaRPr lang="fr-FR" sz="2200" b="1"/>
          </a:p>
          <a:p>
            <a:pPr marL="285750" indent="-285750" algn="just">
              <a:buFont typeface="Arial" panose="020B0604020202020204" pitchFamily="34" charset="0"/>
              <a:buChar char="•"/>
            </a:pPr>
            <a:r>
              <a:rPr lang="fr-FR" sz="2200" b="1"/>
              <a:t>À Glaris, les jeunes peuvent voter dès 16 ans.  </a:t>
            </a:r>
          </a:p>
          <a:p>
            <a:pPr marL="285750" indent="-285750" algn="just">
              <a:buFont typeface="Arial" panose="020B0604020202020204" pitchFamily="34" charset="0"/>
              <a:buChar char="•"/>
            </a:pPr>
            <a:endParaRPr lang="fr-FR" sz="2200" b="1"/>
          </a:p>
        </p:txBody>
      </p:sp>
      <p:pic>
        <p:nvPicPr>
          <p:cNvPr id="7" name="Picture 6">
            <a:extLst>
              <a:ext uri="{FF2B5EF4-FFF2-40B4-BE49-F238E27FC236}">
                <a16:creationId xmlns:a16="http://schemas.microsoft.com/office/drawing/2014/main" id="{C44C1971-0AA4-D0B9-959D-6956E932F659}"/>
              </a:ext>
            </a:extLst>
          </p:cNvPr>
          <p:cNvPicPr>
            <a:picLocks noChangeAspect="1"/>
          </p:cNvPicPr>
          <p:nvPr/>
        </p:nvPicPr>
        <p:blipFill>
          <a:blip r:embed="rId2"/>
          <a:stretch>
            <a:fillRect/>
          </a:stretch>
        </p:blipFill>
        <p:spPr>
          <a:xfrm>
            <a:off x="5692869" y="2214024"/>
            <a:ext cx="6044787" cy="3923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7BD8C20-F7F3-8EA7-168B-D38E4F87AC38}"/>
              </a:ext>
            </a:extLst>
          </p:cNvPr>
          <p:cNvSpPr txBox="1"/>
          <p:nvPr/>
        </p:nvSpPr>
        <p:spPr>
          <a:xfrm>
            <a:off x="6981133" y="1690804"/>
            <a:ext cx="3468257" cy="523220"/>
          </a:xfrm>
          <a:prstGeom prst="rect">
            <a:avLst/>
          </a:prstGeom>
          <a:noFill/>
        </p:spPr>
        <p:txBody>
          <a:bodyPr wrap="none" rtlCol="0">
            <a:spAutoFit/>
          </a:bodyPr>
          <a:lstStyle/>
          <a:p>
            <a:r>
              <a:rPr lang="en-GB" sz="2800" b="1"/>
              <a:t>Les 26 cantons </a:t>
            </a:r>
            <a:r>
              <a:rPr lang="en-GB" sz="2800" b="1" err="1"/>
              <a:t>suisses</a:t>
            </a:r>
            <a:endParaRPr lang="en-GB" sz="2800" b="1"/>
          </a:p>
        </p:txBody>
      </p:sp>
      <p:sp>
        <p:nvSpPr>
          <p:cNvPr id="9" name="TextBox 8">
            <a:extLst>
              <a:ext uri="{FF2B5EF4-FFF2-40B4-BE49-F238E27FC236}">
                <a16:creationId xmlns:a16="http://schemas.microsoft.com/office/drawing/2014/main" id="{B357CAB7-6C36-9503-E4AD-ADB77AC30C10}"/>
              </a:ext>
            </a:extLst>
          </p:cNvPr>
          <p:cNvSpPr txBox="1"/>
          <p:nvPr/>
        </p:nvSpPr>
        <p:spPr>
          <a:xfrm>
            <a:off x="454344" y="6207159"/>
            <a:ext cx="10423836" cy="400110"/>
          </a:xfrm>
          <a:prstGeom prst="rect">
            <a:avLst/>
          </a:prstGeom>
          <a:noFill/>
        </p:spPr>
        <p:txBody>
          <a:bodyPr wrap="square" rtlCol="0">
            <a:spAutoFit/>
          </a:bodyPr>
          <a:lstStyle/>
          <a:p>
            <a:pPr marL="285750" indent="-285750">
              <a:buFont typeface="Arial" panose="020B0604020202020204" pitchFamily="34" charset="0"/>
              <a:buChar char="•"/>
            </a:pPr>
            <a:r>
              <a:rPr lang="fr-FR" sz="2000" b="1">
                <a:solidFill>
                  <a:srgbClr val="000000"/>
                </a:solidFill>
                <a:latin typeface="Gotham SSm A"/>
              </a:rPr>
              <a:t>À Glaris et à Appenzell, le vote s’effectue à main levée et en plein air.</a:t>
            </a:r>
            <a:endParaRPr lang="fr-FR" sz="2000" b="1"/>
          </a:p>
        </p:txBody>
      </p:sp>
      <p:pic>
        <p:nvPicPr>
          <p:cNvPr id="10" name="Picture 9">
            <a:extLst>
              <a:ext uri="{FF2B5EF4-FFF2-40B4-BE49-F238E27FC236}">
                <a16:creationId xmlns:a16="http://schemas.microsoft.com/office/drawing/2014/main" id="{D89611BA-9C77-8E75-1F67-420445A49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0502" y="102176"/>
            <a:ext cx="882906" cy="882906"/>
          </a:xfrm>
          <a:prstGeom prst="rect">
            <a:avLst/>
          </a:prstGeom>
        </p:spPr>
      </p:pic>
      <p:pic>
        <p:nvPicPr>
          <p:cNvPr id="11" name="Picture 10">
            <a:extLst>
              <a:ext uri="{FF2B5EF4-FFF2-40B4-BE49-F238E27FC236}">
                <a16:creationId xmlns:a16="http://schemas.microsoft.com/office/drawing/2014/main" id="{D18FF321-0ED1-B857-69E3-A3BF9A6F2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410" y="272444"/>
            <a:ext cx="771347" cy="671526"/>
          </a:xfrm>
          <a:prstGeom prst="rect">
            <a:avLst/>
          </a:prstGeom>
        </p:spPr>
      </p:pic>
      <p:sp>
        <p:nvSpPr>
          <p:cNvPr id="12" name="TextBox 11">
            <a:extLst>
              <a:ext uri="{FF2B5EF4-FFF2-40B4-BE49-F238E27FC236}">
                <a16:creationId xmlns:a16="http://schemas.microsoft.com/office/drawing/2014/main" id="{1D3BEEDB-2C37-B551-8BA8-99150A920915}"/>
              </a:ext>
            </a:extLst>
          </p:cNvPr>
          <p:cNvSpPr txBox="1"/>
          <p:nvPr/>
        </p:nvSpPr>
        <p:spPr>
          <a:xfrm>
            <a:off x="716692" y="1006386"/>
            <a:ext cx="7129644" cy="584775"/>
          </a:xfrm>
          <a:prstGeom prst="rect">
            <a:avLst/>
          </a:prstGeom>
          <a:solidFill>
            <a:schemeClr val="accent5">
              <a:lumMod val="40000"/>
              <a:lumOff val="60000"/>
            </a:schemeClr>
          </a:solidFill>
        </p:spPr>
        <p:txBody>
          <a:bodyPr wrap="none" rtlCol="0">
            <a:spAutoFit/>
          </a:bodyPr>
          <a:lstStyle/>
          <a:p>
            <a:r>
              <a:rPr lang="en-GB" sz="3200" b="1"/>
              <a:t>À deux: </a:t>
            </a:r>
            <a:r>
              <a:rPr lang="en-GB" sz="3200" b="1" err="1"/>
              <a:t>Lisez</a:t>
            </a:r>
            <a:r>
              <a:rPr lang="en-GB" sz="3200" b="1"/>
              <a:t> et </a:t>
            </a:r>
            <a:r>
              <a:rPr lang="en-GB" sz="3200" b="1" err="1"/>
              <a:t>discutez</a:t>
            </a:r>
            <a:r>
              <a:rPr lang="en-GB" sz="3200" b="1"/>
              <a:t> les </a:t>
            </a:r>
            <a:r>
              <a:rPr lang="en-GB" sz="3200" b="1" err="1"/>
              <a:t>informations</a:t>
            </a:r>
            <a:endParaRPr lang="en-GB" sz="3200" b="1"/>
          </a:p>
        </p:txBody>
      </p:sp>
    </p:spTree>
    <p:extLst>
      <p:ext uri="{BB962C8B-B14F-4D97-AF65-F5344CB8AC3E}">
        <p14:creationId xmlns:p14="http://schemas.microsoft.com/office/powerpoint/2010/main" val="70476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845" y="18697"/>
            <a:ext cx="1519667" cy="707886"/>
          </a:xfrm>
          <a:prstGeom prst="rect">
            <a:avLst/>
          </a:prstGeom>
          <a:noFill/>
        </p:spPr>
        <p:txBody>
          <a:bodyPr wrap="none" rtlCol="0">
            <a:spAutoFit/>
          </a:bodyPr>
          <a:lstStyle/>
          <a:p>
            <a:r>
              <a:rPr lang="fr-FR" sz="4000" b="1"/>
              <a:t>On lit!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7467" y="41131"/>
            <a:ext cx="957263" cy="833382"/>
          </a:xfrm>
          <a:prstGeom prst="rect">
            <a:avLst/>
          </a:prstGeom>
        </p:spPr>
      </p:pic>
      <p:sp>
        <p:nvSpPr>
          <p:cNvPr id="10" name="TextBox 9"/>
          <p:cNvSpPr txBox="1"/>
          <p:nvPr/>
        </p:nvSpPr>
        <p:spPr>
          <a:xfrm>
            <a:off x="252238" y="2566931"/>
            <a:ext cx="8625016" cy="954107"/>
          </a:xfrm>
          <a:prstGeom prst="rect">
            <a:avLst/>
          </a:prstGeom>
          <a:solidFill>
            <a:schemeClr val="accent1">
              <a:lumMod val="20000"/>
              <a:lumOff val="80000"/>
            </a:schemeClr>
          </a:solidFill>
        </p:spPr>
        <p:txBody>
          <a:bodyPr wrap="square" lIns="91440" tIns="45720" rIns="91440" bIns="45720" rtlCol="0" anchor="t">
            <a:spAutoFit/>
          </a:bodyPr>
          <a:lstStyle/>
          <a:p>
            <a:r>
              <a:rPr lang="fr-FR" sz="2800" b="1"/>
              <a:t>Lisez les témoignages de cinq jeunes suisses et répondez aux questions </a:t>
            </a:r>
          </a:p>
        </p:txBody>
      </p:sp>
      <p:pic>
        <p:nvPicPr>
          <p:cNvPr id="11" name="Picture 10"/>
          <p:cNvPicPr/>
          <p:nvPr/>
        </p:nvPicPr>
        <p:blipFill rotWithShape="1">
          <a:blip r:embed="rId4"/>
          <a:srcRect t="22732"/>
          <a:stretch/>
        </p:blipFill>
        <p:spPr>
          <a:xfrm>
            <a:off x="9106264" y="1449856"/>
            <a:ext cx="2833498" cy="2173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rotWithShape="1">
          <a:blip r:embed="rId5"/>
          <a:srcRect t="22420"/>
          <a:stretch/>
        </p:blipFill>
        <p:spPr>
          <a:xfrm>
            <a:off x="235974" y="4384011"/>
            <a:ext cx="2593150" cy="216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p:nvPr/>
        </p:nvPicPr>
        <p:blipFill rotWithShape="1">
          <a:blip r:embed="rId6"/>
          <a:srcRect t="22301"/>
          <a:stretch/>
        </p:blipFill>
        <p:spPr>
          <a:xfrm>
            <a:off x="6272417" y="4381942"/>
            <a:ext cx="2673756" cy="216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p:nvPr/>
        </p:nvPicPr>
        <p:blipFill rotWithShape="1">
          <a:blip r:embed="rId7"/>
          <a:srcRect t="21618"/>
          <a:stretch/>
        </p:blipFill>
        <p:spPr>
          <a:xfrm>
            <a:off x="9350907" y="4398654"/>
            <a:ext cx="2588855" cy="216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p:nvPr/>
        </p:nvPicPr>
        <p:blipFill rotWithShape="1">
          <a:blip r:embed="rId8"/>
          <a:srcRect t="22635"/>
          <a:stretch/>
        </p:blipFill>
        <p:spPr>
          <a:xfrm>
            <a:off x="3222380" y="4419889"/>
            <a:ext cx="2643501" cy="213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6238997" y="3895504"/>
            <a:ext cx="1351267" cy="461665"/>
          </a:xfrm>
          <a:prstGeom prst="rect">
            <a:avLst/>
          </a:prstGeom>
          <a:noFill/>
        </p:spPr>
        <p:txBody>
          <a:bodyPr wrap="none" rtlCol="0">
            <a:spAutoFit/>
          </a:bodyPr>
          <a:lstStyle/>
          <a:p>
            <a:r>
              <a:rPr lang="fr-FR" sz="2400" b="1"/>
              <a:t>Fabienne</a:t>
            </a:r>
          </a:p>
        </p:txBody>
      </p:sp>
      <p:sp>
        <p:nvSpPr>
          <p:cNvPr id="17" name="TextBox 16"/>
          <p:cNvSpPr txBox="1"/>
          <p:nvPr/>
        </p:nvSpPr>
        <p:spPr>
          <a:xfrm>
            <a:off x="3193296" y="3873010"/>
            <a:ext cx="1433406" cy="461665"/>
          </a:xfrm>
          <a:prstGeom prst="rect">
            <a:avLst/>
          </a:prstGeom>
          <a:noFill/>
        </p:spPr>
        <p:txBody>
          <a:bodyPr wrap="none" rtlCol="0">
            <a:spAutoFit/>
          </a:bodyPr>
          <a:lstStyle/>
          <a:p>
            <a:r>
              <a:rPr lang="fr-FR" sz="2400" b="1"/>
              <a:t>Clémence</a:t>
            </a:r>
          </a:p>
        </p:txBody>
      </p:sp>
      <p:sp>
        <p:nvSpPr>
          <p:cNvPr id="18" name="TextBox 17"/>
          <p:cNvSpPr txBox="1"/>
          <p:nvPr/>
        </p:nvSpPr>
        <p:spPr>
          <a:xfrm>
            <a:off x="9172179" y="881255"/>
            <a:ext cx="758541" cy="461665"/>
          </a:xfrm>
          <a:prstGeom prst="rect">
            <a:avLst/>
          </a:prstGeom>
          <a:noFill/>
        </p:spPr>
        <p:txBody>
          <a:bodyPr wrap="none" rtlCol="0">
            <a:spAutoFit/>
          </a:bodyPr>
          <a:lstStyle/>
          <a:p>
            <a:r>
              <a:rPr lang="fr-FR" sz="2400" b="1"/>
              <a:t>Julie</a:t>
            </a:r>
          </a:p>
        </p:txBody>
      </p:sp>
      <p:sp>
        <p:nvSpPr>
          <p:cNvPr id="19" name="TextBox 18"/>
          <p:cNvSpPr txBox="1"/>
          <p:nvPr/>
        </p:nvSpPr>
        <p:spPr>
          <a:xfrm>
            <a:off x="223574" y="3911600"/>
            <a:ext cx="1160318" cy="461665"/>
          </a:xfrm>
          <a:prstGeom prst="rect">
            <a:avLst/>
          </a:prstGeom>
          <a:noFill/>
        </p:spPr>
        <p:txBody>
          <a:bodyPr wrap="none" rtlCol="0">
            <a:spAutoFit/>
          </a:bodyPr>
          <a:lstStyle/>
          <a:p>
            <a:r>
              <a:rPr lang="fr-FR" sz="2400" b="1"/>
              <a:t>Romain</a:t>
            </a:r>
          </a:p>
        </p:txBody>
      </p:sp>
      <p:sp>
        <p:nvSpPr>
          <p:cNvPr id="20" name="TextBox 19"/>
          <p:cNvSpPr txBox="1"/>
          <p:nvPr/>
        </p:nvSpPr>
        <p:spPr>
          <a:xfrm>
            <a:off x="9350907" y="3895504"/>
            <a:ext cx="1127232" cy="461665"/>
          </a:xfrm>
          <a:prstGeom prst="rect">
            <a:avLst/>
          </a:prstGeom>
          <a:noFill/>
        </p:spPr>
        <p:txBody>
          <a:bodyPr wrap="none" rtlCol="0">
            <a:spAutoFit/>
          </a:bodyPr>
          <a:lstStyle/>
          <a:p>
            <a:r>
              <a:rPr lang="fr-FR" sz="2400" b="1"/>
              <a:t>Arnaud</a:t>
            </a:r>
          </a:p>
        </p:txBody>
      </p:sp>
      <p:sp>
        <p:nvSpPr>
          <p:cNvPr id="4" name="TextBox 3">
            <a:extLst>
              <a:ext uri="{FF2B5EF4-FFF2-40B4-BE49-F238E27FC236}">
                <a16:creationId xmlns:a16="http://schemas.microsoft.com/office/drawing/2014/main" id="{4AF8F99D-409C-A493-A9E6-DB85863D74E7}"/>
              </a:ext>
            </a:extLst>
          </p:cNvPr>
          <p:cNvSpPr txBox="1"/>
          <p:nvPr/>
        </p:nvSpPr>
        <p:spPr>
          <a:xfrm>
            <a:off x="363487" y="991109"/>
            <a:ext cx="8220280" cy="1200329"/>
          </a:xfrm>
          <a:prstGeom prst="rect">
            <a:avLst/>
          </a:prstGeom>
          <a:noFill/>
        </p:spPr>
        <p:txBody>
          <a:bodyPr wrap="square" rtlCol="0">
            <a:spAutoFit/>
          </a:bodyPr>
          <a:lstStyle/>
          <a:p>
            <a:r>
              <a:rPr lang="fr-FR" sz="3600" b="1"/>
              <a:t>Pour ou contre le droit de vote à 16 ans: </a:t>
            </a:r>
          </a:p>
          <a:p>
            <a:r>
              <a:rPr lang="fr-FR" sz="3600" b="1"/>
              <a:t>ce qu’en disent les jeunes suisses</a:t>
            </a:r>
          </a:p>
        </p:txBody>
      </p:sp>
    </p:spTree>
    <p:extLst>
      <p:ext uri="{BB962C8B-B14F-4D97-AF65-F5344CB8AC3E}">
        <p14:creationId xmlns:p14="http://schemas.microsoft.com/office/powerpoint/2010/main" val="262848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845" y="18697"/>
            <a:ext cx="7841121" cy="1200329"/>
          </a:xfrm>
          <a:prstGeom prst="rect">
            <a:avLst/>
          </a:prstGeom>
          <a:noFill/>
        </p:spPr>
        <p:txBody>
          <a:bodyPr wrap="none" rtlCol="0">
            <a:spAutoFit/>
          </a:bodyPr>
          <a:lstStyle/>
          <a:p>
            <a:r>
              <a:rPr lang="fr-FR" sz="3600" b="1"/>
              <a:t>Pour ou contre le droit de vote à 16 ans:</a:t>
            </a:r>
          </a:p>
          <a:p>
            <a:r>
              <a:rPr lang="fr-FR" sz="3600" b="1"/>
              <a:t>ce qu’en disent les jeunes suisses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1974" y="41131"/>
            <a:ext cx="832756" cy="724988"/>
          </a:xfrm>
          <a:prstGeom prst="rect">
            <a:avLst/>
          </a:prstGeom>
        </p:spPr>
      </p:pic>
      <p:sp>
        <p:nvSpPr>
          <p:cNvPr id="4" name="TextBox 3"/>
          <p:cNvSpPr txBox="1"/>
          <p:nvPr/>
        </p:nvSpPr>
        <p:spPr>
          <a:xfrm>
            <a:off x="1245639" y="1375400"/>
            <a:ext cx="5861476" cy="2246769"/>
          </a:xfrm>
          <a:prstGeom prst="rect">
            <a:avLst/>
          </a:prstGeom>
          <a:noFill/>
        </p:spPr>
        <p:txBody>
          <a:bodyPr wrap="none" rtlCol="0">
            <a:spAutoFit/>
          </a:bodyPr>
          <a:lstStyle/>
          <a:p>
            <a:r>
              <a:rPr lang="fr-FR" sz="2000" b="1"/>
              <a:t>Pour chaque personne, écrivez P (pour) ou C (contre):</a:t>
            </a:r>
            <a:endParaRPr lang="fr-FR" sz="2000"/>
          </a:p>
          <a:p>
            <a:r>
              <a:rPr lang="fr-FR" sz="2000"/>
              <a:t> </a:t>
            </a:r>
          </a:p>
          <a:p>
            <a:pPr lvl="0"/>
            <a:r>
              <a:rPr lang="fr-FR" sz="2000"/>
              <a:t>Julie : </a:t>
            </a:r>
          </a:p>
          <a:p>
            <a:pPr lvl="0"/>
            <a:r>
              <a:rPr lang="fr-FR" sz="2000"/>
              <a:t>Romain : </a:t>
            </a:r>
          </a:p>
          <a:p>
            <a:pPr lvl="0"/>
            <a:r>
              <a:rPr lang="fr-FR" sz="2000"/>
              <a:t>Clémence: </a:t>
            </a:r>
          </a:p>
          <a:p>
            <a:pPr lvl="0"/>
            <a:r>
              <a:rPr lang="fr-FR" sz="2000"/>
              <a:t>Fabienne : </a:t>
            </a:r>
          </a:p>
          <a:p>
            <a:pPr lvl="0"/>
            <a:r>
              <a:rPr lang="fr-FR" sz="2000"/>
              <a:t>Arnaud : </a:t>
            </a:r>
          </a:p>
        </p:txBody>
      </p:sp>
      <p:sp>
        <p:nvSpPr>
          <p:cNvPr id="5" name="TextBox 4"/>
          <p:cNvSpPr txBox="1"/>
          <p:nvPr/>
        </p:nvSpPr>
        <p:spPr>
          <a:xfrm>
            <a:off x="1243433" y="3791393"/>
            <a:ext cx="10505636" cy="2862322"/>
          </a:xfrm>
          <a:prstGeom prst="rect">
            <a:avLst/>
          </a:prstGeom>
          <a:noFill/>
        </p:spPr>
        <p:txBody>
          <a:bodyPr wrap="square" rtlCol="0">
            <a:spAutoFit/>
          </a:bodyPr>
          <a:lstStyle/>
          <a:p>
            <a:r>
              <a:rPr lang="fr-FR" sz="2000" b="1"/>
              <a:t>Écrivez J (Julie), R (Romain), F (Fabienne), A (Arnaud) ou C (Clémence) selon les personnes qui parlent. Attention ! Il peut parfois y avoir plus d’une personne !</a:t>
            </a:r>
            <a:endParaRPr lang="fr-FR" sz="2000"/>
          </a:p>
          <a:p>
            <a:pPr lvl="0"/>
            <a:r>
              <a:rPr lang="fr-FR" sz="2000"/>
              <a:t>1. Les jeunes ne s’intéressent pas assez à la politique. </a:t>
            </a:r>
            <a:endParaRPr lang="fr-FR" sz="2000" b="1">
              <a:solidFill>
                <a:srgbClr val="FF0000"/>
              </a:solidFill>
            </a:endParaRPr>
          </a:p>
          <a:p>
            <a:pPr lvl="0"/>
            <a:r>
              <a:rPr lang="fr-FR" sz="2000"/>
              <a:t>2. Les jeunes sont plus ouverts d’esprit. </a:t>
            </a:r>
            <a:endParaRPr lang="fr-FR" sz="2000" b="1">
              <a:solidFill>
                <a:srgbClr val="FF0000"/>
              </a:solidFill>
            </a:endParaRPr>
          </a:p>
          <a:p>
            <a:pPr lvl="0"/>
            <a:r>
              <a:rPr lang="fr-FR" sz="2000"/>
              <a:t>3. Les décisions prises en politique affectent l’avenir des jeunes. </a:t>
            </a:r>
            <a:endParaRPr lang="fr-FR" sz="2000" b="1">
              <a:solidFill>
                <a:srgbClr val="FF0000"/>
              </a:solidFill>
            </a:endParaRPr>
          </a:p>
          <a:p>
            <a:pPr lvl="0"/>
            <a:r>
              <a:rPr lang="fr-FR" sz="2000"/>
              <a:t>4. À 16 ans, on a d’autres choses auxquelles penser. </a:t>
            </a:r>
            <a:endParaRPr lang="fr-FR" sz="2000" b="1">
              <a:solidFill>
                <a:srgbClr val="FF0000"/>
              </a:solidFill>
            </a:endParaRPr>
          </a:p>
          <a:p>
            <a:pPr lvl="0"/>
            <a:r>
              <a:rPr lang="fr-FR" sz="2000"/>
              <a:t>5. Les jeunes de 16 ans sont autant capables de décider que les autres. </a:t>
            </a:r>
            <a:endParaRPr lang="fr-FR" sz="2000" b="1">
              <a:solidFill>
                <a:srgbClr val="FF0000"/>
              </a:solidFill>
            </a:endParaRPr>
          </a:p>
          <a:p>
            <a:pPr lvl="0"/>
            <a:r>
              <a:rPr lang="fr-FR" sz="2000"/>
              <a:t>6. Les jeunes sont plus concernés par les questions d’actualité. </a:t>
            </a:r>
            <a:endParaRPr lang="fr-FR" sz="2000" b="1">
              <a:solidFill>
                <a:srgbClr val="FF0000"/>
              </a:solidFill>
            </a:endParaRPr>
          </a:p>
          <a:p>
            <a:pPr lvl="0"/>
            <a:r>
              <a:rPr lang="fr-FR" sz="2000"/>
              <a:t>7. Les jeunes peuvent être plus novateurs dans leurs suggestions.</a:t>
            </a:r>
            <a:r>
              <a:rPr lang="fr-FR" sz="2000" b="1">
                <a:solidFill>
                  <a:srgbClr val="FF0000"/>
                </a:solidFill>
              </a:rPr>
              <a:t> </a:t>
            </a:r>
          </a:p>
        </p:txBody>
      </p:sp>
      <p:pic>
        <p:nvPicPr>
          <p:cNvPr id="7" name="Picture 2" descr="https://upload.wikimedia.org/wikipedia/en/thumb/c/c3/Flag_of_France.svg/1280px-Flag_of_France.svg.png">
            <a:extLst>
              <a:ext uri="{FF2B5EF4-FFF2-40B4-BE49-F238E27FC236}">
                <a16:creationId xmlns:a16="http://schemas.microsoft.com/office/drawing/2014/main" id="{AC27B042-9B43-5370-75A3-DEA6D294D2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423" y="138825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s://upload.wikimedia.org/wikipedia/en/thumb/c/c3/Flag_of_France.svg/1280px-Flag_of_France.svg.png">
            <a:extLst>
              <a:ext uri="{FF2B5EF4-FFF2-40B4-BE49-F238E27FC236}">
                <a16:creationId xmlns:a16="http://schemas.microsoft.com/office/drawing/2014/main" id="{3E30E1E6-9733-49A1-09B5-6E59BCF1F7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26" y="381865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upload.wikimedia.org/wikipedia/en/thumb/c/c3/Flag_of_France.svg/1280px-Flag_of_France.svg.png">
            <a:extLst>
              <a:ext uri="{FF2B5EF4-FFF2-40B4-BE49-F238E27FC236}">
                <a16:creationId xmlns:a16="http://schemas.microsoft.com/office/drawing/2014/main" id="{822AAEC7-14F3-3288-2106-A20520FF34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423" y="381865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5009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845" y="18697"/>
            <a:ext cx="7841121" cy="1200329"/>
          </a:xfrm>
          <a:prstGeom prst="rect">
            <a:avLst/>
          </a:prstGeom>
          <a:noFill/>
        </p:spPr>
        <p:txBody>
          <a:bodyPr wrap="none" rtlCol="0">
            <a:spAutoFit/>
          </a:bodyPr>
          <a:lstStyle/>
          <a:p>
            <a:r>
              <a:rPr lang="fr-FR" sz="3600" b="1"/>
              <a:t>Pour ou contre le droit de vote à 16 ans:</a:t>
            </a:r>
          </a:p>
          <a:p>
            <a:r>
              <a:rPr lang="fr-FR" sz="3600" b="1"/>
              <a:t>ce qu’en disent les jeunes: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467" y="41131"/>
            <a:ext cx="957263" cy="833382"/>
          </a:xfrm>
          <a:prstGeom prst="rect">
            <a:avLst/>
          </a:prstGeom>
        </p:spPr>
      </p:pic>
      <p:sp>
        <p:nvSpPr>
          <p:cNvPr id="4" name="TextBox 3"/>
          <p:cNvSpPr txBox="1"/>
          <p:nvPr/>
        </p:nvSpPr>
        <p:spPr>
          <a:xfrm>
            <a:off x="1050157" y="1219026"/>
            <a:ext cx="5810373" cy="2308324"/>
          </a:xfrm>
          <a:prstGeom prst="rect">
            <a:avLst/>
          </a:prstGeom>
          <a:noFill/>
        </p:spPr>
        <p:txBody>
          <a:bodyPr wrap="none" rtlCol="0">
            <a:spAutoFit/>
          </a:bodyPr>
          <a:lstStyle/>
          <a:p>
            <a:r>
              <a:rPr lang="fr-FR" sz="2400" b="1"/>
              <a:t>Écrivez Pour, Contre pour chaque personne :</a:t>
            </a:r>
            <a:endParaRPr lang="fr-FR" sz="2400"/>
          </a:p>
          <a:p>
            <a:pPr lvl="0"/>
            <a:r>
              <a:rPr lang="fr-FR" sz="2400"/>
              <a:t>Julie : </a:t>
            </a:r>
            <a:r>
              <a:rPr lang="fr-FR" sz="2400" b="1">
                <a:solidFill>
                  <a:srgbClr val="FF0000"/>
                </a:solidFill>
              </a:rPr>
              <a:t>POUR</a:t>
            </a:r>
          </a:p>
          <a:p>
            <a:pPr lvl="0"/>
            <a:r>
              <a:rPr lang="fr-FR" sz="2400"/>
              <a:t>Romain : </a:t>
            </a:r>
            <a:r>
              <a:rPr lang="fr-FR" sz="2400" b="1">
                <a:solidFill>
                  <a:srgbClr val="FF0000"/>
                </a:solidFill>
              </a:rPr>
              <a:t>POUR</a:t>
            </a:r>
          </a:p>
          <a:p>
            <a:pPr lvl="0"/>
            <a:r>
              <a:rPr lang="fr-FR" sz="2400"/>
              <a:t>Fabienne : </a:t>
            </a:r>
            <a:r>
              <a:rPr lang="fr-FR" sz="2400" b="1">
                <a:solidFill>
                  <a:srgbClr val="FF0000"/>
                </a:solidFill>
              </a:rPr>
              <a:t>POUR (sur demande)</a:t>
            </a:r>
          </a:p>
          <a:p>
            <a:pPr lvl="0"/>
            <a:r>
              <a:rPr lang="fr-FR" sz="2400"/>
              <a:t>Arnaud : </a:t>
            </a:r>
            <a:r>
              <a:rPr lang="fr-FR" sz="2400" b="1">
                <a:solidFill>
                  <a:srgbClr val="FF0000"/>
                </a:solidFill>
              </a:rPr>
              <a:t>CONTRE</a:t>
            </a:r>
          </a:p>
          <a:p>
            <a:r>
              <a:rPr lang="fr-FR" sz="2400"/>
              <a:t>Clémence : </a:t>
            </a:r>
            <a:r>
              <a:rPr lang="fr-FR" sz="2400" b="1">
                <a:solidFill>
                  <a:srgbClr val="FF0000"/>
                </a:solidFill>
              </a:rPr>
              <a:t>POUR</a:t>
            </a:r>
          </a:p>
        </p:txBody>
      </p:sp>
      <p:sp>
        <p:nvSpPr>
          <p:cNvPr id="5" name="TextBox 4"/>
          <p:cNvSpPr txBox="1"/>
          <p:nvPr/>
        </p:nvSpPr>
        <p:spPr>
          <a:xfrm>
            <a:off x="322135" y="3441680"/>
            <a:ext cx="10923853" cy="3416320"/>
          </a:xfrm>
          <a:prstGeom prst="rect">
            <a:avLst/>
          </a:prstGeom>
          <a:noFill/>
        </p:spPr>
        <p:txBody>
          <a:bodyPr wrap="square" rtlCol="0">
            <a:spAutoFit/>
          </a:bodyPr>
          <a:lstStyle/>
          <a:p>
            <a:r>
              <a:rPr lang="fr-FR" sz="2400" b="1"/>
              <a:t>Écrivez J (Julie), R (Romain), F (Fabienne), A (Arnaud) ou C (Clémence) selon les personnes qui parlent. Attention ! Il peut parfois y avoir plus d’une personne !</a:t>
            </a:r>
            <a:endParaRPr lang="fr-FR" sz="2400"/>
          </a:p>
          <a:p>
            <a:pPr lvl="0"/>
            <a:r>
              <a:rPr lang="fr-FR" sz="2400"/>
              <a:t>1. Les jeunes ne s’intéressent pas assez à la politique. </a:t>
            </a:r>
            <a:r>
              <a:rPr lang="fr-FR" sz="2400" b="1">
                <a:solidFill>
                  <a:srgbClr val="FF0000"/>
                </a:solidFill>
              </a:rPr>
              <a:t>R F A</a:t>
            </a:r>
          </a:p>
          <a:p>
            <a:pPr lvl="0"/>
            <a:r>
              <a:rPr lang="fr-FR" sz="2400"/>
              <a:t>2. Les jeunes sont plus ouverts d’esprit. </a:t>
            </a:r>
            <a:r>
              <a:rPr lang="fr-FR" sz="2400" b="1">
                <a:solidFill>
                  <a:srgbClr val="FF0000"/>
                </a:solidFill>
              </a:rPr>
              <a:t>J</a:t>
            </a:r>
          </a:p>
          <a:p>
            <a:pPr lvl="0"/>
            <a:r>
              <a:rPr lang="fr-FR" sz="2400"/>
              <a:t>3. Les décisions prises en politique affectent l’avenir des jeunes. </a:t>
            </a:r>
            <a:r>
              <a:rPr lang="fr-FR" sz="2400" b="1">
                <a:solidFill>
                  <a:srgbClr val="FF0000"/>
                </a:solidFill>
              </a:rPr>
              <a:t>C</a:t>
            </a:r>
          </a:p>
          <a:p>
            <a:pPr lvl="0"/>
            <a:r>
              <a:rPr lang="fr-FR" sz="2400"/>
              <a:t>4. À 16 ans, on a d’autres choses auxquelles penser. </a:t>
            </a:r>
            <a:r>
              <a:rPr lang="fr-FR" sz="2400" b="1">
                <a:solidFill>
                  <a:srgbClr val="FF0000"/>
                </a:solidFill>
              </a:rPr>
              <a:t>A</a:t>
            </a:r>
          </a:p>
          <a:p>
            <a:pPr lvl="0"/>
            <a:r>
              <a:rPr lang="fr-FR" sz="2400"/>
              <a:t>5. Les jeunes de 16 ans sont autant capables de décider que les autres. </a:t>
            </a:r>
            <a:r>
              <a:rPr lang="fr-FR" sz="2400" b="1">
                <a:solidFill>
                  <a:srgbClr val="FF0000"/>
                </a:solidFill>
              </a:rPr>
              <a:t>R</a:t>
            </a:r>
          </a:p>
          <a:p>
            <a:pPr lvl="0"/>
            <a:r>
              <a:rPr lang="fr-FR" sz="2400"/>
              <a:t>6. Les jeunes sont plus concernés par les questions d’actualité. </a:t>
            </a:r>
            <a:r>
              <a:rPr lang="fr-FR" sz="2400" b="1">
                <a:solidFill>
                  <a:srgbClr val="FF0000"/>
                </a:solidFill>
              </a:rPr>
              <a:t>J C</a:t>
            </a:r>
          </a:p>
          <a:p>
            <a:pPr lvl="0"/>
            <a:r>
              <a:rPr lang="fr-FR" sz="2400"/>
              <a:t>7. Les jeunes peuvent être plus novateurs dans leurs suggestions.</a:t>
            </a:r>
            <a:r>
              <a:rPr lang="fr-FR" sz="2400" b="1">
                <a:solidFill>
                  <a:srgbClr val="FF0000"/>
                </a:solidFill>
              </a:rPr>
              <a:t> J</a:t>
            </a:r>
          </a:p>
        </p:txBody>
      </p:sp>
      <p:sp>
        <p:nvSpPr>
          <p:cNvPr id="6" name="TextBox 5"/>
          <p:cNvSpPr txBox="1"/>
          <p:nvPr/>
        </p:nvSpPr>
        <p:spPr>
          <a:xfrm rot="1022734">
            <a:off x="9704438" y="1120215"/>
            <a:ext cx="2091406" cy="523220"/>
          </a:xfrm>
          <a:prstGeom prst="rect">
            <a:avLst/>
          </a:prstGeom>
          <a:solidFill>
            <a:srgbClr val="FFC000"/>
          </a:solidFill>
        </p:spPr>
        <p:txBody>
          <a:bodyPr wrap="none" rtlCol="0">
            <a:spAutoFit/>
          </a:bodyPr>
          <a:lstStyle/>
          <a:p>
            <a:r>
              <a:rPr lang="fr-FR" sz="2800" b="1">
                <a:solidFill>
                  <a:srgbClr val="FF0000"/>
                </a:solidFill>
              </a:rPr>
              <a:t>Les réponses</a:t>
            </a:r>
          </a:p>
        </p:txBody>
      </p:sp>
    </p:spTree>
    <p:extLst>
      <p:ext uri="{BB962C8B-B14F-4D97-AF65-F5344CB8AC3E}">
        <p14:creationId xmlns:p14="http://schemas.microsoft.com/office/powerpoint/2010/main" val="13341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 calcmode="lin" valueType="num">
                                      <p:cBhvr additive="base">
                                        <p:cTn id="7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5691" y="94598"/>
            <a:ext cx="5025222" cy="646331"/>
          </a:xfrm>
          <a:prstGeom prst="rect">
            <a:avLst/>
          </a:prstGeom>
          <a:noFill/>
        </p:spPr>
        <p:txBody>
          <a:bodyPr wrap="none" rtlCol="0">
            <a:spAutoFit/>
          </a:bodyPr>
          <a:lstStyle/>
          <a:p>
            <a:r>
              <a:rPr lang="fr-FR" sz="3600" b="1"/>
              <a:t>On analyse et on discute!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8774" y="92445"/>
            <a:ext cx="669555" cy="6695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147" y="165286"/>
            <a:ext cx="647514" cy="647514"/>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6880" t="7232" r="10678" b="19573"/>
          <a:stretch/>
        </p:blipFill>
        <p:spPr>
          <a:xfrm>
            <a:off x="6866178" y="3136759"/>
            <a:ext cx="5325822" cy="359508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23006" t="8695" r="7687" b="19953"/>
          <a:stretch/>
        </p:blipFill>
        <p:spPr>
          <a:xfrm>
            <a:off x="745476" y="3018092"/>
            <a:ext cx="5650545" cy="3595081"/>
          </a:xfrm>
          <a:prstGeom prst="rect">
            <a:avLst/>
          </a:prstGeom>
        </p:spPr>
      </p:pic>
      <p:sp>
        <p:nvSpPr>
          <p:cNvPr id="4" name="TextBox 3"/>
          <p:cNvSpPr txBox="1"/>
          <p:nvPr/>
        </p:nvSpPr>
        <p:spPr>
          <a:xfrm>
            <a:off x="1244600" y="2672423"/>
            <a:ext cx="4864100" cy="584776"/>
          </a:xfrm>
          <a:prstGeom prst="rect">
            <a:avLst/>
          </a:prstGeom>
          <a:solidFill>
            <a:srgbClr val="FDC30A"/>
          </a:solidFill>
          <a:ln w="28575" cmpd="sng">
            <a:solidFill>
              <a:schemeClr val="tx1"/>
            </a:solidFill>
          </a:ln>
        </p:spPr>
        <p:txBody>
          <a:bodyPr wrap="square" rtlCol="0">
            <a:spAutoFit/>
          </a:bodyPr>
          <a:lstStyle/>
          <a:p>
            <a:r>
              <a:rPr lang="fr-FR" sz="1600" b="1"/>
              <a:t>Affirmation: On devrait abaisser l'âge légal de vote à 16 ans pour encourager la participation des jeunes.</a:t>
            </a:r>
          </a:p>
        </p:txBody>
      </p:sp>
      <p:sp>
        <p:nvSpPr>
          <p:cNvPr id="5" name="TextBox 4"/>
          <p:cNvSpPr txBox="1"/>
          <p:nvPr/>
        </p:nvSpPr>
        <p:spPr>
          <a:xfrm>
            <a:off x="7327900" y="2668911"/>
            <a:ext cx="4445000" cy="830997"/>
          </a:xfrm>
          <a:prstGeom prst="rect">
            <a:avLst/>
          </a:prstGeom>
          <a:solidFill>
            <a:srgbClr val="FDC30A"/>
          </a:solidFill>
          <a:ln w="28575" cmpd="sng">
            <a:solidFill>
              <a:schemeClr val="tx1"/>
            </a:solidFill>
          </a:ln>
        </p:spPr>
        <p:txBody>
          <a:bodyPr wrap="square" rtlCol="0">
            <a:spAutoFit/>
          </a:bodyPr>
          <a:lstStyle/>
          <a:p>
            <a:r>
              <a:rPr lang="fr-FR" sz="1600" b="1"/>
              <a:t>Affirmation: Les écoles devraient en faire davantage pour éduquer les enfants en matière d’élection et de participation politique.</a:t>
            </a:r>
          </a:p>
        </p:txBody>
      </p:sp>
      <p:sp>
        <p:nvSpPr>
          <p:cNvPr id="6" name="TextBox 5">
            <a:extLst>
              <a:ext uri="{FF2B5EF4-FFF2-40B4-BE49-F238E27FC236}">
                <a16:creationId xmlns:a16="http://schemas.microsoft.com/office/drawing/2014/main" id="{7195805F-4451-C815-E636-E8855AB9FBA1}"/>
              </a:ext>
            </a:extLst>
          </p:cNvPr>
          <p:cNvSpPr txBox="1"/>
          <p:nvPr/>
        </p:nvSpPr>
        <p:spPr>
          <a:xfrm rot="16200000">
            <a:off x="-1081769" y="3959255"/>
            <a:ext cx="2532873" cy="369332"/>
          </a:xfrm>
          <a:prstGeom prst="rect">
            <a:avLst/>
          </a:prstGeom>
          <a:noFill/>
        </p:spPr>
        <p:txBody>
          <a:bodyPr wrap="none" rtlCol="0">
            <a:spAutoFit/>
          </a:bodyPr>
          <a:lstStyle/>
          <a:p>
            <a:r>
              <a:rPr lang="en-GB" i="1"/>
              <a:t>Source: Elections Canada</a:t>
            </a:r>
          </a:p>
        </p:txBody>
      </p:sp>
      <p:sp>
        <p:nvSpPr>
          <p:cNvPr id="7" name="TextBox 6">
            <a:extLst>
              <a:ext uri="{FF2B5EF4-FFF2-40B4-BE49-F238E27FC236}">
                <a16:creationId xmlns:a16="http://schemas.microsoft.com/office/drawing/2014/main" id="{F4DA002A-FCEF-6EE7-A655-4346D1551E80}"/>
              </a:ext>
            </a:extLst>
          </p:cNvPr>
          <p:cNvSpPr txBox="1"/>
          <p:nvPr/>
        </p:nvSpPr>
        <p:spPr>
          <a:xfrm>
            <a:off x="1492246" y="1816470"/>
            <a:ext cx="9878666" cy="584775"/>
          </a:xfrm>
          <a:prstGeom prst="rect">
            <a:avLst/>
          </a:prstGeom>
          <a:noFill/>
        </p:spPr>
        <p:txBody>
          <a:bodyPr wrap="none" rtlCol="0">
            <a:spAutoFit/>
          </a:bodyPr>
          <a:lstStyle/>
          <a:p>
            <a:r>
              <a:rPr lang="fr-FR" sz="3200" b="1"/>
              <a:t>L’abaissement du droit de vote: l’attitude des Québécois</a:t>
            </a:r>
          </a:p>
        </p:txBody>
      </p:sp>
      <p:sp>
        <p:nvSpPr>
          <p:cNvPr id="11" name="TextBox 10">
            <a:extLst>
              <a:ext uri="{FF2B5EF4-FFF2-40B4-BE49-F238E27FC236}">
                <a16:creationId xmlns:a16="http://schemas.microsoft.com/office/drawing/2014/main" id="{A6991B80-21C2-6933-7473-0EA37EA8B839}"/>
              </a:ext>
            </a:extLst>
          </p:cNvPr>
          <p:cNvSpPr txBox="1"/>
          <p:nvPr/>
        </p:nvSpPr>
        <p:spPr>
          <a:xfrm>
            <a:off x="457767" y="4567435"/>
            <a:ext cx="349776" cy="369332"/>
          </a:xfrm>
          <a:prstGeom prst="rect">
            <a:avLst/>
          </a:prstGeom>
          <a:noFill/>
        </p:spPr>
        <p:txBody>
          <a:bodyPr wrap="none" rtlCol="0">
            <a:spAutoFit/>
          </a:bodyPr>
          <a:lstStyle/>
          <a:p>
            <a:r>
              <a:rPr lang="en-GB" b="1"/>
              <a:t>%</a:t>
            </a:r>
          </a:p>
        </p:txBody>
      </p:sp>
      <p:sp>
        <p:nvSpPr>
          <p:cNvPr id="12" name="TextBox 11">
            <a:extLst>
              <a:ext uri="{FF2B5EF4-FFF2-40B4-BE49-F238E27FC236}">
                <a16:creationId xmlns:a16="http://schemas.microsoft.com/office/drawing/2014/main" id="{12E9B34E-48A2-EA78-5831-F8B5584CD0B3}"/>
              </a:ext>
            </a:extLst>
          </p:cNvPr>
          <p:cNvSpPr txBox="1"/>
          <p:nvPr/>
        </p:nvSpPr>
        <p:spPr>
          <a:xfrm>
            <a:off x="6539473" y="4567435"/>
            <a:ext cx="349776" cy="369332"/>
          </a:xfrm>
          <a:prstGeom prst="rect">
            <a:avLst/>
          </a:prstGeom>
          <a:noFill/>
        </p:spPr>
        <p:txBody>
          <a:bodyPr wrap="none" rtlCol="0">
            <a:spAutoFit/>
          </a:bodyPr>
          <a:lstStyle/>
          <a:p>
            <a:r>
              <a:rPr lang="en-GB" b="1"/>
              <a:t>%</a:t>
            </a:r>
          </a:p>
        </p:txBody>
      </p:sp>
      <p:sp>
        <p:nvSpPr>
          <p:cNvPr id="13" name="TextBox 12"/>
          <p:cNvSpPr txBox="1"/>
          <p:nvPr/>
        </p:nvSpPr>
        <p:spPr>
          <a:xfrm>
            <a:off x="711200" y="1104900"/>
            <a:ext cx="9129923" cy="523220"/>
          </a:xfrm>
          <a:prstGeom prst="rect">
            <a:avLst/>
          </a:prstGeom>
          <a:solidFill>
            <a:schemeClr val="accent5">
              <a:lumMod val="40000"/>
              <a:lumOff val="60000"/>
            </a:schemeClr>
          </a:solidFill>
        </p:spPr>
        <p:txBody>
          <a:bodyPr wrap="none" rtlCol="0">
            <a:spAutoFit/>
          </a:bodyPr>
          <a:lstStyle/>
          <a:p>
            <a:r>
              <a:rPr lang="fr-FR" sz="2800" b="1"/>
              <a:t>Faites des phrases pour résumer les informations ci-dessous</a:t>
            </a:r>
          </a:p>
        </p:txBody>
      </p:sp>
    </p:spTree>
    <p:extLst>
      <p:ext uri="{BB962C8B-B14F-4D97-AF65-F5344CB8AC3E}">
        <p14:creationId xmlns:p14="http://schemas.microsoft.com/office/powerpoint/2010/main" val="2257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16" y="128649"/>
            <a:ext cx="2212769" cy="840221"/>
          </a:xfrm>
          <a:solidFill>
            <a:srgbClr val="FFFF00"/>
          </a:solidFill>
        </p:spPr>
        <p:txBody>
          <a:bodyPr>
            <a:normAutofit/>
          </a:bodyPr>
          <a:lstStyle/>
          <a:p>
            <a:r>
              <a:rPr lang="fr-FR" sz="4800" b="1"/>
              <a:t>Devoirs</a:t>
            </a:r>
          </a:p>
        </p:txBody>
      </p:sp>
      <p:sp>
        <p:nvSpPr>
          <p:cNvPr id="4" name="TextBox 3"/>
          <p:cNvSpPr txBox="1"/>
          <p:nvPr/>
        </p:nvSpPr>
        <p:spPr>
          <a:xfrm>
            <a:off x="969381" y="3545379"/>
            <a:ext cx="10114692" cy="2246769"/>
          </a:xfrm>
          <a:prstGeom prst="rect">
            <a:avLst/>
          </a:prstGeom>
          <a:noFill/>
        </p:spPr>
        <p:txBody>
          <a:bodyPr wrap="none" rtlCol="0">
            <a:spAutoFit/>
          </a:bodyPr>
          <a:lstStyle/>
          <a:p>
            <a:pPr marL="285750" indent="-285750">
              <a:buFont typeface="Arial" panose="020B0604020202020204" pitchFamily="34" charset="0"/>
              <a:buChar char="•"/>
            </a:pPr>
            <a:r>
              <a:rPr lang="fr-FR" sz="2800"/>
              <a:t>Les deux types de sanctions de l’abstention en Belgique (2 marks)</a:t>
            </a:r>
          </a:p>
          <a:p>
            <a:pPr marL="285750" indent="-285750">
              <a:buFont typeface="Arial" panose="020B0604020202020204" pitchFamily="34" charset="0"/>
              <a:buChar char="•"/>
            </a:pPr>
            <a:r>
              <a:rPr lang="fr-FR" sz="2800"/>
              <a:t>Une preuve de l’efficacité du vote obligatoire (1 mark)</a:t>
            </a:r>
          </a:p>
          <a:p>
            <a:pPr marL="285750" indent="-285750">
              <a:buFont typeface="Arial" panose="020B0604020202020204" pitchFamily="34" charset="0"/>
              <a:buChar char="•"/>
            </a:pPr>
            <a:r>
              <a:rPr lang="fr-FR" sz="2800"/>
              <a:t>Ce qu’en disent les opposants et leur raisonnement (2 marks)</a:t>
            </a:r>
          </a:p>
          <a:p>
            <a:pPr marL="285750" indent="-285750">
              <a:buFont typeface="Arial" panose="020B0604020202020204" pitchFamily="34" charset="0"/>
              <a:buChar char="•"/>
            </a:pPr>
            <a:r>
              <a:rPr lang="fr-FR" sz="2800"/>
              <a:t>L’abstention en France (2 marks)</a:t>
            </a:r>
          </a:p>
          <a:p>
            <a:pPr marL="285750" indent="-285750">
              <a:buFont typeface="Arial" panose="020B0604020202020204" pitchFamily="34" charset="0"/>
              <a:buChar char="•"/>
            </a:pPr>
            <a:endParaRPr lang="fr-FR" sz="2800"/>
          </a:p>
        </p:txBody>
      </p:sp>
      <p:sp>
        <p:nvSpPr>
          <p:cNvPr id="5" name="TextBox 4"/>
          <p:cNvSpPr txBox="1"/>
          <p:nvPr/>
        </p:nvSpPr>
        <p:spPr>
          <a:xfrm>
            <a:off x="949034" y="5644343"/>
            <a:ext cx="10411693" cy="646331"/>
          </a:xfrm>
          <a:prstGeom prst="rect">
            <a:avLst/>
          </a:prstGeom>
          <a:noFill/>
        </p:spPr>
        <p:txBody>
          <a:bodyPr wrap="square" rtlCol="0">
            <a:spAutoFit/>
          </a:bodyPr>
          <a:lstStyle/>
          <a:p>
            <a:r>
              <a:rPr lang="fr-FR" i="1"/>
              <a:t>Attention! Il y a 5 points supplémentaires pour la qualité de votre langue. Essayez donc d’utiliser vos propres mots autant que possible.</a:t>
            </a:r>
            <a:endParaRPr lang="fr-FR"/>
          </a:p>
        </p:txBody>
      </p:sp>
      <p:sp>
        <p:nvSpPr>
          <p:cNvPr id="6" name="Rectangle 5"/>
          <p:cNvSpPr/>
          <p:nvPr/>
        </p:nvSpPr>
        <p:spPr>
          <a:xfrm>
            <a:off x="838200" y="1812175"/>
            <a:ext cx="10377054" cy="47110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1"/>
          <p:cNvSpPr txBox="1">
            <a:spLocks/>
          </p:cNvSpPr>
          <p:nvPr/>
        </p:nvSpPr>
        <p:spPr>
          <a:xfrm>
            <a:off x="969381" y="2005653"/>
            <a:ext cx="10106891"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a:t>Écrivez en français et en phrases complètes un paragraphe de 90 mots au maximum où vous résumez ce que vous avez compris selon les points suivants:</a:t>
            </a:r>
          </a:p>
        </p:txBody>
      </p:sp>
      <p:sp>
        <p:nvSpPr>
          <p:cNvPr id="3" name="TextBox 2">
            <a:extLst>
              <a:ext uri="{FF2B5EF4-FFF2-40B4-BE49-F238E27FC236}">
                <a16:creationId xmlns:a16="http://schemas.microsoft.com/office/drawing/2014/main" id="{8EF75817-72D0-D5EA-3491-D07B2E885A3F}"/>
              </a:ext>
            </a:extLst>
          </p:cNvPr>
          <p:cNvSpPr txBox="1"/>
          <p:nvPr/>
        </p:nvSpPr>
        <p:spPr>
          <a:xfrm>
            <a:off x="836376" y="1024227"/>
            <a:ext cx="10330229" cy="707886"/>
          </a:xfrm>
          <a:prstGeom prst="rect">
            <a:avLst/>
          </a:prstGeom>
          <a:solidFill>
            <a:schemeClr val="accent5">
              <a:lumMod val="40000"/>
              <a:lumOff val="60000"/>
            </a:schemeClr>
          </a:solidFill>
        </p:spPr>
        <p:txBody>
          <a:bodyPr wrap="square" rtlCol="0">
            <a:spAutoFit/>
          </a:bodyPr>
          <a:lstStyle/>
          <a:p>
            <a:r>
              <a:rPr lang="en-GB" sz="4000" b="1"/>
              <a:t>Le vote: </a:t>
            </a:r>
            <a:r>
              <a:rPr lang="en-GB" sz="4000" b="1" err="1"/>
              <a:t>une</a:t>
            </a:r>
            <a:r>
              <a:rPr lang="en-GB" sz="4000" b="1"/>
              <a:t> obligation dans </a:t>
            </a:r>
            <a:r>
              <a:rPr lang="en-GB" sz="4000" b="1" err="1"/>
              <a:t>certains</a:t>
            </a:r>
            <a:r>
              <a:rPr lang="en-GB" sz="4000" b="1"/>
              <a:t> pays</a:t>
            </a:r>
          </a:p>
        </p:txBody>
      </p:sp>
      <p:pic>
        <p:nvPicPr>
          <p:cNvPr id="9" name="Picture 8">
            <a:extLst>
              <a:ext uri="{FF2B5EF4-FFF2-40B4-BE49-F238E27FC236}">
                <a16:creationId xmlns:a16="http://schemas.microsoft.com/office/drawing/2014/main" id="{8FF8FB00-8533-AD2B-843E-B4D7EBFF3E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7440" y="131883"/>
            <a:ext cx="809829" cy="809829"/>
          </a:xfrm>
          <a:prstGeom prst="rect">
            <a:avLst/>
          </a:prstGeom>
        </p:spPr>
      </p:pic>
      <p:pic>
        <p:nvPicPr>
          <p:cNvPr id="10" name="vote obligatoire-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4233" y="213009"/>
            <a:ext cx="812800" cy="812800"/>
          </a:xfrm>
          <a:prstGeom prst="rect">
            <a:avLst/>
          </a:prstGeom>
        </p:spPr>
      </p:pic>
    </p:spTree>
    <p:extLst>
      <p:ext uri="{BB962C8B-B14F-4D97-AF65-F5344CB8AC3E}">
        <p14:creationId xmlns:p14="http://schemas.microsoft.com/office/powerpoint/2010/main" val="1358621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58" y="0"/>
            <a:ext cx="3634547" cy="591318"/>
          </a:xfrm>
        </p:spPr>
        <p:txBody>
          <a:bodyPr>
            <a:normAutofit fontScale="90000"/>
          </a:bodyPr>
          <a:lstStyle/>
          <a:p>
            <a:r>
              <a:rPr lang="fr-FR" b="1"/>
              <a:t>On écoute!</a:t>
            </a:r>
          </a:p>
        </p:txBody>
      </p:sp>
      <p:sp>
        <p:nvSpPr>
          <p:cNvPr id="5" name="TextBox 4"/>
          <p:cNvSpPr txBox="1"/>
          <p:nvPr/>
        </p:nvSpPr>
        <p:spPr>
          <a:xfrm>
            <a:off x="605298" y="1300058"/>
            <a:ext cx="11097123" cy="830997"/>
          </a:xfrm>
          <a:prstGeom prst="rect">
            <a:avLst/>
          </a:prstGeom>
          <a:solidFill>
            <a:schemeClr val="accent5">
              <a:lumMod val="40000"/>
              <a:lumOff val="60000"/>
            </a:schemeClr>
          </a:solidFill>
        </p:spPr>
        <p:txBody>
          <a:bodyPr wrap="square" rtlCol="0">
            <a:spAutoFit/>
          </a:bodyPr>
          <a:lstStyle/>
          <a:p>
            <a:pPr algn="just"/>
            <a:r>
              <a:rPr lang="fr-FR" sz="2400" b="1"/>
              <a:t>Écoutez ce reportage où un journaliste et ses trois invités parlent de l’âge du droit de vote en France. Écrivez les lettres des cinq phrases vraies dans les cases. </a:t>
            </a:r>
          </a:p>
        </p:txBody>
      </p:sp>
      <p:sp>
        <p:nvSpPr>
          <p:cNvPr id="14" name="TextBox 13">
            <a:extLst>
              <a:ext uri="{FF2B5EF4-FFF2-40B4-BE49-F238E27FC236}">
                <a16:creationId xmlns:a16="http://schemas.microsoft.com/office/drawing/2014/main" id="{20D0A7A3-E9CC-C9DF-F92B-B38684B4D194}"/>
              </a:ext>
            </a:extLst>
          </p:cNvPr>
          <p:cNvSpPr txBox="1"/>
          <p:nvPr/>
        </p:nvSpPr>
        <p:spPr>
          <a:xfrm>
            <a:off x="510350" y="594139"/>
            <a:ext cx="7430502" cy="646331"/>
          </a:xfrm>
          <a:prstGeom prst="rect">
            <a:avLst/>
          </a:prstGeom>
          <a:solidFill>
            <a:schemeClr val="accent1">
              <a:lumMod val="20000"/>
              <a:lumOff val="80000"/>
            </a:schemeClr>
          </a:solidFill>
        </p:spPr>
        <p:txBody>
          <a:bodyPr wrap="square" lIns="91440" tIns="45720" rIns="91440" bIns="45720" rtlCol="0" anchor="t">
            <a:spAutoFit/>
          </a:bodyPr>
          <a:lstStyle/>
          <a:p>
            <a:pPr algn="ctr"/>
            <a:r>
              <a:rPr lang="fr-FR" sz="3600"/>
              <a:t>Ex 2 - L’âge de vote fait toujours débat</a:t>
            </a:r>
            <a:endParaRPr lang="en-GB" sz="3600"/>
          </a:p>
        </p:txBody>
      </p:sp>
      <p:graphicFrame>
        <p:nvGraphicFramePr>
          <p:cNvPr id="3" name="Table 2"/>
          <p:cNvGraphicFramePr>
            <a:graphicFrameLocks noGrp="1"/>
          </p:cNvGraphicFramePr>
          <p:nvPr>
            <p:extLst>
              <p:ext uri="{D42A27DB-BD31-4B8C-83A1-F6EECF244321}">
                <p14:modId xmlns:p14="http://schemas.microsoft.com/office/powerpoint/2010/main" val="4244502044"/>
              </p:ext>
            </p:extLst>
          </p:nvPr>
        </p:nvGraphicFramePr>
        <p:xfrm>
          <a:off x="688377" y="2342345"/>
          <a:ext cx="8023160" cy="4352436"/>
        </p:xfrm>
        <a:graphic>
          <a:graphicData uri="http://schemas.openxmlformats.org/drawingml/2006/table">
            <a:tbl>
              <a:tblPr firstRow="1" bandRow="1">
                <a:tableStyleId>{5C22544A-7EE6-4342-B048-85BDC9FD1C3A}</a:tableStyleId>
              </a:tblPr>
              <a:tblGrid>
                <a:gridCol w="606263">
                  <a:extLst>
                    <a:ext uri="{9D8B030D-6E8A-4147-A177-3AD203B41FA5}">
                      <a16:colId xmlns:a16="http://schemas.microsoft.com/office/drawing/2014/main" val="20000"/>
                    </a:ext>
                  </a:extLst>
                </a:gridCol>
                <a:gridCol w="7416897">
                  <a:extLst>
                    <a:ext uri="{9D8B030D-6E8A-4147-A177-3AD203B41FA5}">
                      <a16:colId xmlns:a16="http://schemas.microsoft.com/office/drawing/2014/main" val="20001"/>
                    </a:ext>
                  </a:extLst>
                </a:gridCol>
              </a:tblGrid>
              <a:tr h="395676">
                <a:tc>
                  <a:txBody>
                    <a:bodyPr/>
                    <a:lstStyle/>
                    <a:p>
                      <a:pPr algn="ctr">
                        <a:lnSpc>
                          <a:spcPct val="110000"/>
                        </a:lnSpc>
                      </a:pPr>
                      <a:r>
                        <a:rPr lang="fr-FR" sz="1500" b="1">
                          <a:solidFill>
                            <a:srgbClr val="000000"/>
                          </a:solidFill>
                        </a:rPr>
                        <a:t>A</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solidFill>
                            <a:srgbClr val="000000"/>
                          </a:solidFill>
                        </a:rPr>
                        <a:t>La question du droit de vote à 16 ans a déjà été examinée.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95676">
                <a:tc>
                  <a:txBody>
                    <a:bodyPr/>
                    <a:lstStyle/>
                    <a:p>
                      <a:pPr algn="ctr">
                        <a:lnSpc>
                          <a:spcPct val="110000"/>
                        </a:lnSpc>
                      </a:pPr>
                      <a:r>
                        <a:rPr lang="fr-FR" sz="1500" b="1">
                          <a:solidFill>
                            <a:schemeClr val="tx1"/>
                          </a:solidFill>
                        </a:rPr>
                        <a:t>B</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projet de « </a:t>
                      </a:r>
                      <a:r>
                        <a:rPr lang="fr-FR" sz="1600" b="0" err="1"/>
                        <a:t>prémajorité</a:t>
                      </a:r>
                      <a:r>
                        <a:rPr lang="fr-FR" sz="1600" b="0"/>
                        <a:t> » du gouvernement</a:t>
                      </a:r>
                      <a:r>
                        <a:rPr lang="fr-FR" sz="1600" b="0" baseline="0"/>
                        <a:t> a été mené à terme.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95676">
                <a:tc>
                  <a:txBody>
                    <a:bodyPr/>
                    <a:lstStyle/>
                    <a:p>
                      <a:pPr algn="ctr">
                        <a:lnSpc>
                          <a:spcPct val="110000"/>
                        </a:lnSpc>
                      </a:pPr>
                      <a:r>
                        <a:rPr lang="fr-FR" sz="1500" b="1">
                          <a:solidFill>
                            <a:schemeClr val="tx1"/>
                          </a:solidFill>
                        </a:rPr>
                        <a:t>C</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président Giscard d’Estaing a été de dernier à abaisser l’âge de la majorité.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95676">
                <a:tc>
                  <a:txBody>
                    <a:bodyPr/>
                    <a:lstStyle/>
                    <a:p>
                      <a:pPr algn="ctr">
                        <a:lnSpc>
                          <a:spcPct val="110000"/>
                        </a:lnSpc>
                      </a:pPr>
                      <a:r>
                        <a:rPr lang="fr-FR" sz="1500" b="1">
                          <a:solidFill>
                            <a:schemeClr val="tx1"/>
                          </a:solidFill>
                        </a:rPr>
                        <a:t>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Avant</a:t>
                      </a:r>
                      <a:r>
                        <a:rPr lang="fr-FR" sz="1600" b="0" baseline="0"/>
                        <a:t> Giscard d’Estaing, cela faisait 21 ans que la majorité n’avait pas changé.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95676">
                <a:tc>
                  <a:txBody>
                    <a:bodyPr/>
                    <a:lstStyle/>
                    <a:p>
                      <a:pPr algn="ctr">
                        <a:lnSpc>
                          <a:spcPct val="110000"/>
                        </a:lnSpc>
                      </a:pPr>
                      <a:r>
                        <a:rPr lang="fr-FR" sz="1500" b="1">
                          <a:solidFill>
                            <a:schemeClr val="tx1"/>
                          </a:solidFill>
                        </a:rPr>
                        <a: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À l’heure actuelle, les gens réagissent différemment que par le passé.</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95676">
                <a:tc>
                  <a:txBody>
                    <a:bodyPr/>
                    <a:lstStyle/>
                    <a:p>
                      <a:pPr algn="ctr">
                        <a:lnSpc>
                          <a:spcPct val="110000"/>
                        </a:lnSpc>
                      </a:pPr>
                      <a:r>
                        <a:rPr lang="fr-FR" sz="1500" b="1">
                          <a:solidFill>
                            <a:schemeClr val="tx1"/>
                          </a:solidFill>
                        </a:rPr>
                        <a:t>F</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L’idée de pouvoir conduire avant de voter est déconcertante.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95676">
                <a:tc>
                  <a:txBody>
                    <a:bodyPr/>
                    <a:lstStyle/>
                    <a:p>
                      <a:pPr algn="ctr">
                        <a:lnSpc>
                          <a:spcPct val="110000"/>
                        </a:lnSpc>
                      </a:pPr>
                      <a:r>
                        <a:rPr lang="fr-FR" sz="1500" b="1">
                          <a:solidFill>
                            <a:schemeClr val="tx1"/>
                          </a:solidFill>
                        </a:rPr>
                        <a:t>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Marianne a un avis clair sur la question du droit de vote à 16 ans.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95676">
                <a:tc>
                  <a:txBody>
                    <a:bodyPr/>
                    <a:lstStyle/>
                    <a:p>
                      <a:pPr algn="ctr">
                        <a:lnSpc>
                          <a:spcPct val="110000"/>
                        </a:lnSpc>
                      </a:pPr>
                      <a:r>
                        <a:rPr lang="fr-FR" sz="1500" b="1">
                          <a:solidFill>
                            <a:schemeClr val="tx1"/>
                          </a:solidFill>
                        </a:rPr>
                        <a:t>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D’après Hubert Tison, les jeunes ne montrent</a:t>
                      </a:r>
                      <a:r>
                        <a:rPr lang="fr-FR" sz="1600" b="0" baseline="0"/>
                        <a:t> aucun intérêt envers la politique.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395676">
                <a:tc>
                  <a:txBody>
                    <a:bodyPr/>
                    <a:lstStyle/>
                    <a:p>
                      <a:pPr algn="ctr">
                        <a:lnSpc>
                          <a:spcPct val="110000"/>
                        </a:lnSpc>
                      </a:pPr>
                      <a:r>
                        <a:rPr lang="fr-FR" sz="1500" b="1">
                          <a:solidFill>
                            <a:schemeClr val="tx1"/>
                          </a:solidFill>
                        </a:rPr>
                        <a:t>J</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La ministre est d’avis que le</a:t>
                      </a:r>
                      <a:r>
                        <a:rPr lang="fr-FR" sz="1600" b="0" baseline="0"/>
                        <a:t> système de loi français manque de logique.</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395676">
                <a:tc>
                  <a:txBody>
                    <a:bodyPr/>
                    <a:lstStyle/>
                    <a:p>
                      <a:pPr algn="ctr">
                        <a:lnSpc>
                          <a:spcPct val="110000"/>
                        </a:lnSpc>
                      </a:pPr>
                      <a:r>
                        <a:rPr lang="fr-FR" sz="1500" b="1">
                          <a:solidFill>
                            <a:schemeClr val="tx1"/>
                          </a:solidFill>
                        </a:rPr>
                        <a:t>K</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Un ado de 17 ans doit obtenir le consentement parental pour rentrer dans l’armée.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395676">
                <a:tc>
                  <a:txBody>
                    <a:bodyPr/>
                    <a:lstStyle/>
                    <a:p>
                      <a:pPr algn="ctr">
                        <a:lnSpc>
                          <a:spcPct val="110000"/>
                        </a:lnSpc>
                      </a:pPr>
                      <a:r>
                        <a:rPr lang="fr-FR" sz="1500" b="1">
                          <a:solidFill>
                            <a:schemeClr val="tx1"/>
                          </a:solidFill>
                        </a:rPr>
                        <a:t>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taux d’abstention des moins de 25 ans a atteint les 75% lors des récentes élections.</a:t>
                      </a:r>
                      <a:r>
                        <a:rPr lang="fr-FR" sz="1600" b="0" baseline="0"/>
                        <a:t>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Rectangle 3"/>
          <p:cNvSpPr/>
          <p:nvPr/>
        </p:nvSpPr>
        <p:spPr>
          <a:xfrm>
            <a:off x="8913304" y="5317843"/>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9516709"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0098270"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10703568"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11296997"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extBox 5"/>
          <p:cNvSpPr txBox="1"/>
          <p:nvPr/>
        </p:nvSpPr>
        <p:spPr>
          <a:xfrm>
            <a:off x="9613551" y="5982575"/>
            <a:ext cx="1228872" cy="400110"/>
          </a:xfrm>
          <a:prstGeom prst="rect">
            <a:avLst/>
          </a:prstGeom>
          <a:noFill/>
        </p:spPr>
        <p:txBody>
          <a:bodyPr wrap="none" rtlCol="0">
            <a:spAutoFit/>
          </a:bodyPr>
          <a:lstStyle/>
          <a:p>
            <a:r>
              <a:rPr lang="fr-FR" sz="2000" i="1"/>
              <a:t>(5 marks)</a:t>
            </a:r>
          </a:p>
        </p:txBody>
      </p:sp>
      <p:pic>
        <p:nvPicPr>
          <p:cNvPr id="8" name="Age de vote-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8346" y="133552"/>
            <a:ext cx="675940" cy="675940"/>
          </a:xfrm>
          <a:prstGeom prst="rect">
            <a:avLst/>
          </a:prstGeom>
        </p:spPr>
      </p:pic>
    </p:spTree>
    <p:extLst>
      <p:ext uri="{BB962C8B-B14F-4D97-AF65-F5344CB8AC3E}">
        <p14:creationId xmlns:p14="http://schemas.microsoft.com/office/powerpoint/2010/main" val="3474174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21" fill="hold"/>
                                        <p:tgtEl>
                                          <p:spTgt spid="8"/>
                                        </p:tgtEl>
                                      </p:cBhvr>
                                    </p:cmd>
                                  </p:childTnLst>
                                </p:cTn>
                              </p:par>
                            </p:childTnLst>
                          </p:cTn>
                        </p:par>
                      </p:childTnLst>
                    </p:cTn>
                  </p:par>
                </p:childTnLst>
              </p:cTn>
              <p:nextCondLst>
                <p:cond evt="onClick" delay="0">
                  <p:tgtEl>
                    <p:spTgt spid="8"/>
                  </p:tgtEl>
                </p:cond>
              </p:nextCondLst>
            </p:seq>
            <p:audio>
              <p:cMediaNode vol="9434">
                <p:cTn id="7" fill="hold" display="0">
                  <p:stCondLst>
                    <p:cond delay="indefinite"/>
                  </p:stCondLst>
                  <p:endCondLst>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2-09-30 at 12.34.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60" y="1077164"/>
            <a:ext cx="10938316" cy="5580207"/>
          </a:xfrm>
          <a:prstGeom prst="rect">
            <a:avLst/>
          </a:prstGeom>
          <a:ln w="38100" cmpd="sng">
            <a:solidFill>
              <a:schemeClr val="tx1"/>
            </a:solidFill>
          </a:ln>
        </p:spPr>
      </p:pic>
      <p:sp>
        <p:nvSpPr>
          <p:cNvPr id="6" name="TextBox 5"/>
          <p:cNvSpPr txBox="1"/>
          <p:nvPr/>
        </p:nvSpPr>
        <p:spPr>
          <a:xfrm>
            <a:off x="851294" y="376833"/>
            <a:ext cx="10020153" cy="461665"/>
          </a:xfrm>
          <a:prstGeom prst="rect">
            <a:avLst/>
          </a:prstGeom>
          <a:solidFill>
            <a:schemeClr val="accent5">
              <a:lumMod val="40000"/>
              <a:lumOff val="60000"/>
            </a:schemeClr>
          </a:solidFill>
        </p:spPr>
        <p:txBody>
          <a:bodyPr wrap="square" rtlCol="0">
            <a:spAutoFit/>
          </a:bodyPr>
          <a:lstStyle/>
          <a:p>
            <a:r>
              <a:rPr lang="fr-FR" sz="2400" b="1"/>
              <a:t>Utilisez la transcription pour vérifiez vos réponses et corrigez si nécessaire</a:t>
            </a:r>
          </a:p>
        </p:txBody>
      </p:sp>
      <p:pic>
        <p:nvPicPr>
          <p:cNvPr id="7" name="Age de vote-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346" y="133552"/>
            <a:ext cx="675940" cy="675940"/>
          </a:xfrm>
          <a:prstGeom prst="rect">
            <a:avLst/>
          </a:prstGeom>
        </p:spPr>
      </p:pic>
    </p:spTree>
    <p:extLst>
      <p:ext uri="{BB962C8B-B14F-4D97-AF65-F5344CB8AC3E}">
        <p14:creationId xmlns:p14="http://schemas.microsoft.com/office/powerpoint/2010/main" val="2226329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2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58" y="0"/>
            <a:ext cx="3634547" cy="591318"/>
          </a:xfrm>
        </p:spPr>
        <p:txBody>
          <a:bodyPr>
            <a:normAutofit fontScale="90000"/>
          </a:bodyPr>
          <a:lstStyle/>
          <a:p>
            <a:r>
              <a:rPr lang="fr-FR" b="1"/>
              <a:t>On écoute!</a:t>
            </a:r>
          </a:p>
        </p:txBody>
      </p:sp>
      <p:sp>
        <p:nvSpPr>
          <p:cNvPr id="5" name="TextBox 4"/>
          <p:cNvSpPr txBox="1"/>
          <p:nvPr/>
        </p:nvSpPr>
        <p:spPr>
          <a:xfrm>
            <a:off x="605298" y="1300058"/>
            <a:ext cx="11097123" cy="830997"/>
          </a:xfrm>
          <a:prstGeom prst="rect">
            <a:avLst/>
          </a:prstGeom>
          <a:solidFill>
            <a:schemeClr val="accent5">
              <a:lumMod val="40000"/>
              <a:lumOff val="60000"/>
            </a:schemeClr>
          </a:solidFill>
        </p:spPr>
        <p:txBody>
          <a:bodyPr wrap="square" rtlCol="0">
            <a:spAutoFit/>
          </a:bodyPr>
          <a:lstStyle/>
          <a:p>
            <a:pPr algn="just"/>
            <a:r>
              <a:rPr lang="fr-FR" sz="2400" b="1"/>
              <a:t>Écoutez ce reportage où un journaliste et ses trois invités parlent de l’âge du droit de vote en France. Écrivez les lettres des cinq phrases vraies dans les cases. </a:t>
            </a:r>
          </a:p>
        </p:txBody>
      </p:sp>
      <p:sp>
        <p:nvSpPr>
          <p:cNvPr id="14" name="TextBox 13">
            <a:extLst>
              <a:ext uri="{FF2B5EF4-FFF2-40B4-BE49-F238E27FC236}">
                <a16:creationId xmlns:a16="http://schemas.microsoft.com/office/drawing/2014/main" id="{20D0A7A3-E9CC-C9DF-F92B-B38684B4D194}"/>
              </a:ext>
            </a:extLst>
          </p:cNvPr>
          <p:cNvSpPr txBox="1"/>
          <p:nvPr/>
        </p:nvSpPr>
        <p:spPr>
          <a:xfrm>
            <a:off x="510350" y="594139"/>
            <a:ext cx="7401747" cy="646331"/>
          </a:xfrm>
          <a:prstGeom prst="rect">
            <a:avLst/>
          </a:prstGeom>
          <a:solidFill>
            <a:schemeClr val="accent1">
              <a:lumMod val="20000"/>
              <a:lumOff val="80000"/>
            </a:schemeClr>
          </a:solidFill>
        </p:spPr>
        <p:txBody>
          <a:bodyPr wrap="square" lIns="91440" tIns="45720" rIns="91440" bIns="45720" rtlCol="0" anchor="t">
            <a:spAutoFit/>
          </a:bodyPr>
          <a:lstStyle/>
          <a:p>
            <a:pPr algn="ctr"/>
            <a:r>
              <a:rPr lang="fr-FR" sz="3600"/>
              <a:t>Ex 2 - L’âge de vote fait toujours débat</a:t>
            </a:r>
            <a:endParaRPr lang="en-GB" sz="3600"/>
          </a:p>
        </p:txBody>
      </p:sp>
      <p:graphicFrame>
        <p:nvGraphicFramePr>
          <p:cNvPr id="3" name="Table 2"/>
          <p:cNvGraphicFramePr>
            <a:graphicFrameLocks noGrp="1"/>
          </p:cNvGraphicFramePr>
          <p:nvPr>
            <p:extLst>
              <p:ext uri="{D42A27DB-BD31-4B8C-83A1-F6EECF244321}">
                <p14:modId xmlns:p14="http://schemas.microsoft.com/office/powerpoint/2010/main" val="308455121"/>
              </p:ext>
            </p:extLst>
          </p:nvPr>
        </p:nvGraphicFramePr>
        <p:xfrm>
          <a:off x="688377" y="2342345"/>
          <a:ext cx="8023160" cy="4352436"/>
        </p:xfrm>
        <a:graphic>
          <a:graphicData uri="http://schemas.openxmlformats.org/drawingml/2006/table">
            <a:tbl>
              <a:tblPr firstRow="1" bandRow="1">
                <a:tableStyleId>{5C22544A-7EE6-4342-B048-85BDC9FD1C3A}</a:tableStyleId>
              </a:tblPr>
              <a:tblGrid>
                <a:gridCol w="606263">
                  <a:extLst>
                    <a:ext uri="{9D8B030D-6E8A-4147-A177-3AD203B41FA5}">
                      <a16:colId xmlns:a16="http://schemas.microsoft.com/office/drawing/2014/main" val="20000"/>
                    </a:ext>
                  </a:extLst>
                </a:gridCol>
                <a:gridCol w="7416897">
                  <a:extLst>
                    <a:ext uri="{9D8B030D-6E8A-4147-A177-3AD203B41FA5}">
                      <a16:colId xmlns:a16="http://schemas.microsoft.com/office/drawing/2014/main" val="20001"/>
                    </a:ext>
                  </a:extLst>
                </a:gridCol>
              </a:tblGrid>
              <a:tr h="395676">
                <a:tc>
                  <a:txBody>
                    <a:bodyPr/>
                    <a:lstStyle/>
                    <a:p>
                      <a:pPr algn="ctr">
                        <a:lnSpc>
                          <a:spcPct val="110000"/>
                        </a:lnSpc>
                      </a:pPr>
                      <a:r>
                        <a:rPr lang="fr-FR" sz="1500" b="1">
                          <a:solidFill>
                            <a:srgbClr val="000000"/>
                          </a:solidFill>
                        </a:rPr>
                        <a:t>A</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solidFill>
                            <a:srgbClr val="000000"/>
                          </a:solidFill>
                        </a:rPr>
                        <a:t>La question du droit de vote à 16 ans a déjà été examinée.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95676">
                <a:tc>
                  <a:txBody>
                    <a:bodyPr/>
                    <a:lstStyle/>
                    <a:p>
                      <a:pPr algn="ctr">
                        <a:lnSpc>
                          <a:spcPct val="110000"/>
                        </a:lnSpc>
                      </a:pPr>
                      <a:r>
                        <a:rPr lang="fr-FR" sz="1500" b="1">
                          <a:solidFill>
                            <a:schemeClr val="tx1"/>
                          </a:solidFill>
                        </a:rPr>
                        <a:t>B</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projet de « prémajorité » du gouvernement</a:t>
                      </a:r>
                      <a:r>
                        <a:rPr lang="fr-FR" sz="1600" b="0" baseline="0"/>
                        <a:t> a été mené à terme.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95676">
                <a:tc>
                  <a:txBody>
                    <a:bodyPr/>
                    <a:lstStyle/>
                    <a:p>
                      <a:pPr algn="ctr">
                        <a:lnSpc>
                          <a:spcPct val="110000"/>
                        </a:lnSpc>
                      </a:pPr>
                      <a:r>
                        <a:rPr lang="fr-FR" sz="1500" b="1">
                          <a:solidFill>
                            <a:schemeClr val="tx1"/>
                          </a:solidFill>
                        </a:rPr>
                        <a:t>C</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président Giscard d’Estaing a été de dernier à abaisser l’âge de la majorité.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95676">
                <a:tc>
                  <a:txBody>
                    <a:bodyPr/>
                    <a:lstStyle/>
                    <a:p>
                      <a:pPr algn="ctr">
                        <a:lnSpc>
                          <a:spcPct val="110000"/>
                        </a:lnSpc>
                      </a:pPr>
                      <a:r>
                        <a:rPr lang="fr-FR" sz="1500" b="1">
                          <a:solidFill>
                            <a:schemeClr val="tx1"/>
                          </a:solidFill>
                        </a:rPr>
                        <a:t>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Avant</a:t>
                      </a:r>
                      <a:r>
                        <a:rPr lang="fr-FR" sz="1600" b="0" baseline="0"/>
                        <a:t> Giscard d’Estaing, cela faisait 21 ans que la majorité n’avait pas changé.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395676">
                <a:tc>
                  <a:txBody>
                    <a:bodyPr/>
                    <a:lstStyle/>
                    <a:p>
                      <a:pPr algn="ctr">
                        <a:lnSpc>
                          <a:spcPct val="110000"/>
                        </a:lnSpc>
                      </a:pPr>
                      <a:r>
                        <a:rPr lang="fr-FR" sz="1500" b="1">
                          <a:solidFill>
                            <a:schemeClr val="tx1"/>
                          </a:solidFill>
                        </a:rPr>
                        <a: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À l’heure actuelle, les gens réagissent différemment que par le passé.</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95676">
                <a:tc>
                  <a:txBody>
                    <a:bodyPr/>
                    <a:lstStyle/>
                    <a:p>
                      <a:pPr algn="ctr">
                        <a:lnSpc>
                          <a:spcPct val="110000"/>
                        </a:lnSpc>
                      </a:pPr>
                      <a:r>
                        <a:rPr lang="fr-FR" sz="1500" b="1">
                          <a:solidFill>
                            <a:schemeClr val="tx1"/>
                          </a:solidFill>
                        </a:rPr>
                        <a:t>F</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L’idée de pouvoir conduire avant de voter est déconcertante.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395676">
                <a:tc>
                  <a:txBody>
                    <a:bodyPr/>
                    <a:lstStyle/>
                    <a:p>
                      <a:pPr algn="ctr">
                        <a:lnSpc>
                          <a:spcPct val="110000"/>
                        </a:lnSpc>
                      </a:pPr>
                      <a:r>
                        <a:rPr lang="fr-FR" sz="1500" b="1">
                          <a:solidFill>
                            <a:schemeClr val="tx1"/>
                          </a:solidFill>
                        </a:rPr>
                        <a:t>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Marianne a un avis clair sur la question du droit de vote à 16 ans.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395676">
                <a:tc>
                  <a:txBody>
                    <a:bodyPr/>
                    <a:lstStyle/>
                    <a:p>
                      <a:pPr algn="ctr">
                        <a:lnSpc>
                          <a:spcPct val="110000"/>
                        </a:lnSpc>
                      </a:pPr>
                      <a:r>
                        <a:rPr lang="fr-FR" sz="1500" b="1">
                          <a:solidFill>
                            <a:schemeClr val="tx1"/>
                          </a:solidFill>
                        </a:rPr>
                        <a:t>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D’après Hubert Tison, les jeunes ne montrent</a:t>
                      </a:r>
                      <a:r>
                        <a:rPr lang="fr-FR" sz="1600" b="0" baseline="0"/>
                        <a:t> aucun intérêt envers la politique.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395676">
                <a:tc>
                  <a:txBody>
                    <a:bodyPr/>
                    <a:lstStyle/>
                    <a:p>
                      <a:pPr algn="ctr">
                        <a:lnSpc>
                          <a:spcPct val="110000"/>
                        </a:lnSpc>
                      </a:pPr>
                      <a:r>
                        <a:rPr lang="fr-FR" sz="1500" b="1">
                          <a:solidFill>
                            <a:schemeClr val="tx1"/>
                          </a:solidFill>
                        </a:rPr>
                        <a:t>J</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La ministre est d’avis que le</a:t>
                      </a:r>
                      <a:r>
                        <a:rPr lang="fr-FR" sz="1600" b="0" baseline="0"/>
                        <a:t> système de loi français manque de logique.</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395676">
                <a:tc>
                  <a:txBody>
                    <a:bodyPr/>
                    <a:lstStyle/>
                    <a:p>
                      <a:pPr algn="ctr">
                        <a:lnSpc>
                          <a:spcPct val="110000"/>
                        </a:lnSpc>
                      </a:pPr>
                      <a:r>
                        <a:rPr lang="fr-FR" sz="1500" b="1">
                          <a:solidFill>
                            <a:schemeClr val="tx1"/>
                          </a:solidFill>
                        </a:rPr>
                        <a:t>K</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Un ado de 17 ans doit obtenir le consentement parental pour rentrer dans l’armée.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395676">
                <a:tc>
                  <a:txBody>
                    <a:bodyPr/>
                    <a:lstStyle/>
                    <a:p>
                      <a:pPr algn="ctr">
                        <a:lnSpc>
                          <a:spcPct val="110000"/>
                        </a:lnSpc>
                      </a:pPr>
                      <a:r>
                        <a:rPr lang="fr-FR" sz="1500" b="1">
                          <a:solidFill>
                            <a:schemeClr val="tx1"/>
                          </a:solidFill>
                        </a:rPr>
                        <a:t>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nSpc>
                          <a:spcPct val="110000"/>
                        </a:lnSpc>
                      </a:pPr>
                      <a:r>
                        <a:rPr lang="fr-FR" sz="1600" b="0"/>
                        <a:t>Le taux d’abstention des moins de 25 ans a atteint les 75% lors des récentes élections.</a:t>
                      </a:r>
                      <a:r>
                        <a:rPr lang="fr-FR" sz="1600" b="0" baseline="0"/>
                        <a:t> </a:t>
                      </a:r>
                      <a:endParaRPr lang="fr-FR" sz="1600" b="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 name="Rectangle 3"/>
          <p:cNvSpPr/>
          <p:nvPr/>
        </p:nvSpPr>
        <p:spPr>
          <a:xfrm>
            <a:off x="8913304" y="5317843"/>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rgbClr val="FF0000"/>
                </a:solidFill>
              </a:rPr>
              <a:t>A</a:t>
            </a:r>
          </a:p>
        </p:txBody>
      </p:sp>
      <p:sp>
        <p:nvSpPr>
          <p:cNvPr id="9" name="Rectangle 8"/>
          <p:cNvSpPr/>
          <p:nvPr/>
        </p:nvSpPr>
        <p:spPr>
          <a:xfrm>
            <a:off x="9516709"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rgbClr val="FF0000"/>
                </a:solidFill>
              </a:rPr>
              <a:t>C</a:t>
            </a:r>
          </a:p>
        </p:txBody>
      </p:sp>
      <p:sp>
        <p:nvSpPr>
          <p:cNvPr id="11" name="Rectangle 10"/>
          <p:cNvSpPr/>
          <p:nvPr/>
        </p:nvSpPr>
        <p:spPr>
          <a:xfrm>
            <a:off x="10098270"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rgbClr val="FF0000"/>
                </a:solidFill>
              </a:rPr>
              <a:t>G</a:t>
            </a:r>
          </a:p>
        </p:txBody>
      </p:sp>
      <p:sp>
        <p:nvSpPr>
          <p:cNvPr id="12" name="Rectangle 11"/>
          <p:cNvSpPr/>
          <p:nvPr/>
        </p:nvSpPr>
        <p:spPr>
          <a:xfrm>
            <a:off x="10703568"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rgbClr val="FF0000"/>
                </a:solidFill>
              </a:rPr>
              <a:t>J</a:t>
            </a:r>
          </a:p>
        </p:txBody>
      </p:sp>
      <p:sp>
        <p:nvSpPr>
          <p:cNvPr id="15" name="Rectangle 14"/>
          <p:cNvSpPr/>
          <p:nvPr/>
        </p:nvSpPr>
        <p:spPr>
          <a:xfrm>
            <a:off x="11296997" y="5315931"/>
            <a:ext cx="464767" cy="488589"/>
          </a:xfrm>
          <a:prstGeom prst="rect">
            <a:avLst/>
          </a:prstGeom>
          <a:solidFill>
            <a:srgbClr val="FFFFFF"/>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rgbClr val="FF0000"/>
                </a:solidFill>
              </a:rPr>
              <a:t>L</a:t>
            </a:r>
          </a:p>
        </p:txBody>
      </p:sp>
      <p:sp>
        <p:nvSpPr>
          <p:cNvPr id="6" name="TextBox 5"/>
          <p:cNvSpPr txBox="1"/>
          <p:nvPr/>
        </p:nvSpPr>
        <p:spPr>
          <a:xfrm>
            <a:off x="9613551" y="5982575"/>
            <a:ext cx="1499003" cy="400110"/>
          </a:xfrm>
          <a:prstGeom prst="rect">
            <a:avLst/>
          </a:prstGeom>
          <a:noFill/>
        </p:spPr>
        <p:txBody>
          <a:bodyPr wrap="none" rtlCol="0">
            <a:spAutoFit/>
          </a:bodyPr>
          <a:lstStyle/>
          <a:p>
            <a:r>
              <a:rPr lang="fr-FR" sz="2000" i="1">
                <a:solidFill>
                  <a:srgbClr val="FF0000"/>
                </a:solidFill>
              </a:rPr>
              <a:t>In </a:t>
            </a:r>
            <a:r>
              <a:rPr lang="fr-FR" sz="2000" i="1" err="1">
                <a:solidFill>
                  <a:srgbClr val="FF0000"/>
                </a:solidFill>
              </a:rPr>
              <a:t>any</a:t>
            </a:r>
            <a:r>
              <a:rPr lang="fr-FR" sz="2000" i="1">
                <a:solidFill>
                  <a:srgbClr val="FF0000"/>
                </a:solidFill>
              </a:rPr>
              <a:t> </a:t>
            </a:r>
            <a:r>
              <a:rPr lang="fr-FR" sz="2000" i="1" err="1">
                <a:solidFill>
                  <a:srgbClr val="FF0000"/>
                </a:solidFill>
              </a:rPr>
              <a:t>order</a:t>
            </a:r>
            <a:endParaRPr lang="fr-FR" sz="2000" i="1"/>
          </a:p>
        </p:txBody>
      </p:sp>
      <p:pic>
        <p:nvPicPr>
          <p:cNvPr id="8" name="Age de vote-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8346" y="133552"/>
            <a:ext cx="675940" cy="675940"/>
          </a:xfrm>
          <a:prstGeom prst="rect">
            <a:avLst/>
          </a:prstGeom>
        </p:spPr>
      </p:pic>
      <p:sp>
        <p:nvSpPr>
          <p:cNvPr id="13" name="TextBox 12">
            <a:extLst>
              <a:ext uri="{FF2B5EF4-FFF2-40B4-BE49-F238E27FC236}">
                <a16:creationId xmlns:a16="http://schemas.microsoft.com/office/drawing/2014/main" id="{DECB81C1-05A1-D061-51CA-3FA1BE629280}"/>
              </a:ext>
            </a:extLst>
          </p:cNvPr>
          <p:cNvSpPr txBox="1"/>
          <p:nvPr/>
        </p:nvSpPr>
        <p:spPr>
          <a:xfrm>
            <a:off x="9281305" y="2328746"/>
            <a:ext cx="2091406" cy="523220"/>
          </a:xfrm>
          <a:prstGeom prst="rect">
            <a:avLst/>
          </a:prstGeom>
          <a:noFill/>
        </p:spPr>
        <p:txBody>
          <a:bodyPr wrap="none" rtlCol="0">
            <a:spAutoFit/>
          </a:bodyPr>
          <a:lstStyle/>
          <a:p>
            <a:r>
              <a:rPr lang="fr-FR" sz="2800" b="1">
                <a:solidFill>
                  <a:srgbClr val="FF0000"/>
                </a:solidFill>
              </a:rPr>
              <a:t>Les réponses</a:t>
            </a:r>
          </a:p>
        </p:txBody>
      </p:sp>
    </p:spTree>
    <p:extLst>
      <p:ext uri="{BB962C8B-B14F-4D97-AF65-F5344CB8AC3E}">
        <p14:creationId xmlns:p14="http://schemas.microsoft.com/office/powerpoint/2010/main" val="1889136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2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22" y="1312204"/>
            <a:ext cx="7158384" cy="553088"/>
          </a:xfrm>
          <a:solidFill>
            <a:schemeClr val="accent1">
              <a:lumMod val="20000"/>
              <a:lumOff val="80000"/>
            </a:schemeClr>
          </a:solidFill>
        </p:spPr>
        <p:txBody>
          <a:bodyPr>
            <a:normAutofit/>
          </a:bodyPr>
          <a:lstStyle/>
          <a:p>
            <a:r>
              <a:rPr lang="fr-FR" sz="3200" b="1"/>
              <a:t>Ex 3 - Traduisez le passage en français</a:t>
            </a:r>
          </a:p>
        </p:txBody>
      </p:sp>
      <p:sp>
        <p:nvSpPr>
          <p:cNvPr id="4" name="Rectangle 1"/>
          <p:cNvSpPr>
            <a:spLocks noGrp="1" noChangeArrowheads="1"/>
          </p:cNvSpPr>
          <p:nvPr>
            <p:ph idx="1"/>
          </p:nvPr>
        </p:nvSpPr>
        <p:spPr bwMode="auto">
          <a:xfrm>
            <a:off x="838200" y="1969759"/>
            <a:ext cx="10515600" cy="4401205"/>
          </a:xfrm>
          <a:prstGeom prst="rect">
            <a:avLst/>
          </a:prstGeom>
          <a:solidFill>
            <a:schemeClr val="accent6">
              <a:lumMod val="20000"/>
              <a:lumOff val="80000"/>
            </a:schemeClr>
          </a:solidFill>
          <a:ln w="38100" cmpd="sng">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fr-FR" b="1" i="0" u="none" strike="noStrike" cap="none" normalizeH="0" baseline="0">
                <a:ln>
                  <a:noFill/>
                </a:ln>
                <a:solidFill>
                  <a:schemeClr val="tx1"/>
                </a:solidFill>
                <a:effectLst/>
                <a:latin typeface="Arial Unicode MS" panose="020B0604020202020204" pitchFamily="34" charset="-128"/>
              </a:rPr>
              <a:t>Since the legal voting age was lowered in Austria in 2007, it is often challenged in France. Should 16-18 year olds be able to vote? The majority of French people think that young people lack maturity and that they are not yet</a:t>
            </a:r>
            <a:r>
              <a:rPr kumimoji="0" lang="en-GB" altLang="fr-FR" b="1" i="0" u="none" strike="noStrike" cap="none" normalizeH="0">
                <a:ln>
                  <a:noFill/>
                </a:ln>
                <a:solidFill>
                  <a:schemeClr val="tx1"/>
                </a:solidFill>
                <a:effectLst/>
                <a:latin typeface="Arial Unicode MS" panose="020B0604020202020204" pitchFamily="34" charset="-128"/>
              </a:rPr>
              <a:t> interested enough </a:t>
            </a:r>
            <a:r>
              <a:rPr kumimoji="0" lang="en-GB" altLang="fr-FR" b="1" i="0" u="none" strike="noStrike" cap="none" normalizeH="0" baseline="0">
                <a:ln>
                  <a:noFill/>
                </a:ln>
                <a:solidFill>
                  <a:schemeClr val="tx1"/>
                </a:solidFill>
                <a:effectLst/>
                <a:latin typeface="Arial Unicode MS" panose="020B0604020202020204" pitchFamily="34" charset="-128"/>
              </a:rPr>
              <a:t>to go </a:t>
            </a:r>
            <a:r>
              <a:rPr lang="en-GB" altLang="fr-FR" b="1">
                <a:latin typeface="Arial Unicode MS" panose="020B0604020202020204" pitchFamily="34" charset="-128"/>
              </a:rPr>
              <a:t>and</a:t>
            </a:r>
            <a:r>
              <a:rPr kumimoji="0" lang="en-GB" altLang="fr-FR" b="1" i="0" u="none" strike="noStrike" cap="none" normalizeH="0" baseline="0">
                <a:ln>
                  <a:noFill/>
                </a:ln>
                <a:solidFill>
                  <a:schemeClr val="tx1"/>
                </a:solidFill>
                <a:effectLst/>
                <a:latin typeface="Arial Unicode MS" panose="020B0604020202020204" pitchFamily="34" charset="-128"/>
              </a:rPr>
              <a:t> vote. </a:t>
            </a:r>
            <a:r>
              <a:rPr lang="en-GB" altLang="fr-FR" b="1">
                <a:latin typeface="Arial Unicode MS" panose="020B0604020202020204" pitchFamily="34" charset="-128"/>
              </a:rPr>
              <a:t>A</a:t>
            </a:r>
            <a:r>
              <a:rPr kumimoji="0" lang="en-GB" altLang="fr-FR" b="1" i="0" u="none" strike="noStrike" cap="none" normalizeH="0" baseline="0">
                <a:ln>
                  <a:noFill/>
                </a:ln>
                <a:solidFill>
                  <a:schemeClr val="tx1"/>
                </a:solidFill>
                <a:effectLst/>
                <a:latin typeface="Arial Unicode MS" panose="020B0604020202020204" pitchFamily="34" charset="-128"/>
              </a:rPr>
              <a:t>ccording to them, at 16, one is too influenced by </a:t>
            </a:r>
            <a:r>
              <a:rPr lang="en-GB" altLang="fr-FR" b="1">
                <a:latin typeface="Arial Unicode MS" panose="020B0604020202020204" pitchFamily="34" charset="-128"/>
              </a:rPr>
              <a:t>one’s</a:t>
            </a:r>
            <a:r>
              <a:rPr kumimoji="0" lang="en-GB" altLang="fr-FR" b="1" i="0" u="none" strike="noStrike" cap="none" normalizeH="0" baseline="0">
                <a:ln>
                  <a:noFill/>
                </a:ln>
                <a:solidFill>
                  <a:schemeClr val="tx1"/>
                </a:solidFill>
                <a:effectLst/>
                <a:latin typeface="Arial Unicode MS" panose="020B0604020202020204" pitchFamily="34" charset="-128"/>
              </a:rPr>
              <a:t> family and conditioned to think like </a:t>
            </a:r>
            <a:r>
              <a:rPr lang="en-GB" altLang="fr-FR" b="1">
                <a:latin typeface="Arial Unicode MS" panose="020B0604020202020204" pitchFamily="34" charset="-128"/>
              </a:rPr>
              <a:t>one’s</a:t>
            </a:r>
            <a:r>
              <a:rPr kumimoji="0" lang="en-GB" altLang="fr-FR" b="1" i="0" u="none" strike="noStrike" cap="none" normalizeH="0" baseline="0">
                <a:ln>
                  <a:noFill/>
                </a:ln>
                <a:solidFill>
                  <a:schemeClr val="tx1"/>
                </a:solidFill>
                <a:effectLst/>
                <a:latin typeface="Arial Unicode MS" panose="020B0604020202020204" pitchFamily="34" charset="-128"/>
              </a:rPr>
              <a:t> parents. Young people tend to agree that they lack knowledge </a:t>
            </a:r>
            <a:r>
              <a:rPr lang="en-GB" altLang="fr-FR" b="1">
                <a:latin typeface="Arial Unicode MS" panose="020B0604020202020204" pitchFamily="34" charset="-128"/>
              </a:rPr>
              <a:t>i</a:t>
            </a:r>
            <a:r>
              <a:rPr kumimoji="0" lang="en-GB" altLang="fr-FR" b="1" i="0" u="none" strike="noStrike" cap="none" normalizeH="0" baseline="0">
                <a:ln>
                  <a:noFill/>
                </a:ln>
                <a:solidFill>
                  <a:schemeClr val="tx1"/>
                </a:solidFill>
                <a:effectLst/>
                <a:latin typeface="Arial Unicode MS" panose="020B0604020202020204" pitchFamily="34" charset="-128"/>
              </a:rPr>
              <a:t>n the topic but most of them would like to gain a better understanding of</a:t>
            </a:r>
            <a:r>
              <a:rPr kumimoji="0" lang="en-GB" altLang="fr-FR" b="1" i="0" u="none" strike="noStrike" cap="none" normalizeH="0">
                <a:ln>
                  <a:noFill/>
                </a:ln>
                <a:solidFill>
                  <a:schemeClr val="tx1"/>
                </a:solidFill>
                <a:effectLst/>
                <a:latin typeface="Arial Unicode MS" panose="020B0604020202020204" pitchFamily="34" charset="-128"/>
              </a:rPr>
              <a:t> the political system and </a:t>
            </a:r>
            <a:r>
              <a:rPr kumimoji="0" lang="en-GB" altLang="fr-FR" b="1" i="0" u="none" strike="noStrike" cap="none" normalizeH="0" baseline="0">
                <a:ln>
                  <a:noFill/>
                </a:ln>
                <a:solidFill>
                  <a:schemeClr val="tx1"/>
                </a:solidFill>
                <a:effectLst/>
                <a:latin typeface="Arial Unicode MS" panose="020B0604020202020204" pitchFamily="34" charset="-128"/>
              </a:rPr>
              <a:t>the possibility to express their</a:t>
            </a:r>
            <a:r>
              <a:rPr lang="en-GB" altLang="fr-FR" b="1">
                <a:latin typeface="Arial Unicode MS" panose="020B0604020202020204" pitchFamily="34" charset="-128"/>
              </a:rPr>
              <a:t> </a:t>
            </a:r>
            <a:r>
              <a:rPr kumimoji="0" lang="en-GB" altLang="fr-FR" b="1" i="0" u="none" strike="noStrike" cap="none" normalizeH="0" baseline="0">
                <a:ln>
                  <a:noFill/>
                </a:ln>
                <a:solidFill>
                  <a:schemeClr val="tx1"/>
                </a:solidFill>
                <a:effectLst/>
                <a:latin typeface="Arial Unicode MS" panose="020B0604020202020204" pitchFamily="34" charset="-128"/>
              </a:rPr>
              <a:t>opinions through voting. </a:t>
            </a:r>
            <a:endParaRPr kumimoji="0" lang="en-GB" altLang="fr-FR" sz="5400" b="1" i="0" u="none" strike="noStrike" cap="none" normalizeH="0" baseline="0">
              <a:ln>
                <a:noFill/>
              </a:ln>
              <a:solidFill>
                <a:schemeClr val="tx1"/>
              </a:solidFill>
              <a:effectLst/>
              <a:latin typeface="Arial" panose="020B0604020202020204" pitchFamily="34" charset="0"/>
            </a:endParaRPr>
          </a:p>
        </p:txBody>
      </p:sp>
      <p:sp>
        <p:nvSpPr>
          <p:cNvPr id="5" name="Title 1"/>
          <p:cNvSpPr txBox="1">
            <a:spLocks/>
          </p:cNvSpPr>
          <p:nvPr/>
        </p:nvSpPr>
        <p:spPr>
          <a:xfrm>
            <a:off x="838200" y="372824"/>
            <a:ext cx="9658611" cy="770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t>On traduit! </a:t>
            </a:r>
            <a:r>
              <a:rPr lang="fr-FR" sz="3600"/>
              <a:t>Voter à 16 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928" y="0"/>
            <a:ext cx="1478072" cy="739036"/>
          </a:xfrm>
          <a:prstGeom prst="rect">
            <a:avLst/>
          </a:prstGeom>
        </p:spPr>
      </p:pic>
    </p:spTree>
    <p:extLst>
      <p:ext uri="{BB962C8B-B14F-4D97-AF65-F5344CB8AC3E}">
        <p14:creationId xmlns:p14="http://schemas.microsoft.com/office/powerpoint/2010/main" val="413910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064045"/>
              </p:ext>
            </p:extLst>
          </p:nvPr>
        </p:nvGraphicFramePr>
        <p:xfrm>
          <a:off x="369277" y="105509"/>
          <a:ext cx="11526714" cy="6522072"/>
        </p:xfrm>
        <a:graphic>
          <a:graphicData uri="http://schemas.openxmlformats.org/drawingml/2006/table">
            <a:tbl>
              <a:tblPr firstRow="1" firstCol="1" bandRow="1">
                <a:tableStyleId>{5C22544A-7EE6-4342-B048-85BDC9FD1C3A}</a:tableStyleId>
              </a:tblPr>
              <a:tblGrid>
                <a:gridCol w="5763357">
                  <a:extLst>
                    <a:ext uri="{9D8B030D-6E8A-4147-A177-3AD203B41FA5}">
                      <a16:colId xmlns:a16="http://schemas.microsoft.com/office/drawing/2014/main" val="20000"/>
                    </a:ext>
                  </a:extLst>
                </a:gridCol>
                <a:gridCol w="5763357">
                  <a:extLst>
                    <a:ext uri="{9D8B030D-6E8A-4147-A177-3AD203B41FA5}">
                      <a16:colId xmlns:a16="http://schemas.microsoft.com/office/drawing/2014/main" val="20001"/>
                    </a:ext>
                  </a:extLst>
                </a:gridCol>
              </a:tblGrid>
              <a:tr h="533180">
                <a:tc>
                  <a:txBody>
                    <a:bodyPr/>
                    <a:lstStyle/>
                    <a:p>
                      <a:pPr>
                        <a:lnSpc>
                          <a:spcPct val="150000"/>
                        </a:lnSpc>
                        <a:spcAft>
                          <a:spcPts val="0"/>
                        </a:spcAft>
                      </a:pPr>
                      <a:r>
                        <a:rPr lang="en-GB" sz="2200">
                          <a:effectLst/>
                        </a:rPr>
                        <a:t>Since the legal voting age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Depuis que l'âge légal du vote</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0"/>
                  </a:ext>
                </a:extLst>
              </a:tr>
              <a:tr h="533180">
                <a:tc>
                  <a:txBody>
                    <a:bodyPr/>
                    <a:lstStyle/>
                    <a:p>
                      <a:pPr>
                        <a:lnSpc>
                          <a:spcPct val="150000"/>
                        </a:lnSpc>
                        <a:spcAft>
                          <a:spcPts val="0"/>
                        </a:spcAft>
                      </a:pPr>
                      <a:r>
                        <a:rPr lang="en-GB" sz="2200">
                          <a:effectLst/>
                        </a:rPr>
                        <a:t>was lowered</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a été abaissé / baissé</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1"/>
                  </a:ext>
                </a:extLst>
              </a:tr>
              <a:tr h="533180">
                <a:tc>
                  <a:txBody>
                    <a:bodyPr/>
                    <a:lstStyle/>
                    <a:p>
                      <a:pPr>
                        <a:lnSpc>
                          <a:spcPct val="150000"/>
                        </a:lnSpc>
                        <a:spcAft>
                          <a:spcPts val="0"/>
                        </a:spcAft>
                      </a:pPr>
                      <a:r>
                        <a:rPr lang="en-GB" sz="2200">
                          <a:effectLst/>
                        </a:rPr>
                        <a:t>in Austria in 2007,</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en Autriche en 2007,</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2"/>
                  </a:ext>
                </a:extLst>
              </a:tr>
              <a:tr h="1005389">
                <a:tc>
                  <a:txBody>
                    <a:bodyPr/>
                    <a:lstStyle/>
                    <a:p>
                      <a:pPr>
                        <a:lnSpc>
                          <a:spcPct val="150000"/>
                        </a:lnSpc>
                        <a:spcAft>
                          <a:spcPts val="0"/>
                        </a:spcAft>
                      </a:pPr>
                      <a:r>
                        <a:rPr lang="en-GB" sz="2200">
                          <a:effectLst/>
                        </a:rPr>
                        <a:t>it is often challenged in France.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il est souvent remis en question en France.</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3"/>
                  </a:ext>
                </a:extLst>
              </a:tr>
              <a:tr h="533180">
                <a:tc>
                  <a:txBody>
                    <a:bodyPr/>
                    <a:lstStyle/>
                    <a:p>
                      <a:pPr>
                        <a:lnSpc>
                          <a:spcPct val="150000"/>
                        </a:lnSpc>
                        <a:spcAft>
                          <a:spcPts val="0"/>
                        </a:spcAft>
                      </a:pPr>
                      <a:r>
                        <a:rPr lang="en-GB" sz="2200">
                          <a:effectLst/>
                        </a:rPr>
                        <a:t>Should 16-18 year olds</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Les jeunes de 16-18 ans devraient-ils</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4"/>
                  </a:ext>
                </a:extLst>
              </a:tr>
              <a:tr h="533180">
                <a:tc>
                  <a:txBody>
                    <a:bodyPr/>
                    <a:lstStyle/>
                    <a:p>
                      <a:pPr>
                        <a:lnSpc>
                          <a:spcPct val="150000"/>
                        </a:lnSpc>
                        <a:spcAft>
                          <a:spcPts val="0"/>
                        </a:spcAft>
                      </a:pPr>
                      <a:r>
                        <a:rPr lang="en-GB" sz="2200">
                          <a:effectLst/>
                        </a:rPr>
                        <a:t>be able to vote?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pouvoir voter?</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5"/>
                  </a:ext>
                </a:extLst>
              </a:tr>
              <a:tr h="724247">
                <a:tc>
                  <a:txBody>
                    <a:bodyPr/>
                    <a:lstStyle/>
                    <a:p>
                      <a:pPr>
                        <a:lnSpc>
                          <a:spcPct val="150000"/>
                        </a:lnSpc>
                        <a:spcAft>
                          <a:spcPts val="0"/>
                        </a:spcAft>
                      </a:pPr>
                      <a:r>
                        <a:rPr lang="en-GB" sz="2200">
                          <a:effectLst/>
                        </a:rPr>
                        <a:t>The majority of French people think that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La majorité des Français pensent/pense que</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6"/>
                  </a:ext>
                </a:extLst>
              </a:tr>
              <a:tr h="533180">
                <a:tc>
                  <a:txBody>
                    <a:bodyPr/>
                    <a:lstStyle/>
                    <a:p>
                      <a:pPr>
                        <a:lnSpc>
                          <a:spcPct val="150000"/>
                        </a:lnSpc>
                        <a:spcAft>
                          <a:spcPts val="0"/>
                        </a:spcAft>
                      </a:pPr>
                      <a:r>
                        <a:rPr lang="en-GB" sz="2200">
                          <a:effectLst/>
                        </a:rPr>
                        <a:t>young people lack maturity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les jeunes manquent de maturité</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7"/>
                  </a:ext>
                </a:extLst>
              </a:tr>
              <a:tr h="1060176">
                <a:tc>
                  <a:txBody>
                    <a:bodyPr/>
                    <a:lstStyle/>
                    <a:p>
                      <a:pPr>
                        <a:lnSpc>
                          <a:spcPct val="150000"/>
                        </a:lnSpc>
                        <a:spcAft>
                          <a:spcPts val="0"/>
                        </a:spcAft>
                      </a:pPr>
                      <a:r>
                        <a:rPr lang="en-GB" sz="2200">
                          <a:effectLst/>
                        </a:rPr>
                        <a:t>and that they are not yet interested enough</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et qu’ils n’ont pas encore assez d’intérêt</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8"/>
                  </a:ext>
                </a:extLst>
              </a:tr>
              <a:tr h="533180">
                <a:tc>
                  <a:txBody>
                    <a:bodyPr/>
                    <a:lstStyle/>
                    <a:p>
                      <a:pPr>
                        <a:lnSpc>
                          <a:spcPct val="150000"/>
                        </a:lnSpc>
                        <a:spcAft>
                          <a:spcPts val="0"/>
                        </a:spcAft>
                      </a:pPr>
                      <a:r>
                        <a:rPr lang="en-GB" sz="2200">
                          <a:effectLst/>
                        </a:rPr>
                        <a:t>to go and vote.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pour aller voter.</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08187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220553"/>
              </p:ext>
            </p:extLst>
          </p:nvPr>
        </p:nvGraphicFramePr>
        <p:xfrm>
          <a:off x="417094" y="223089"/>
          <a:ext cx="11534274" cy="6586785"/>
        </p:xfrm>
        <a:graphic>
          <a:graphicData uri="http://schemas.openxmlformats.org/drawingml/2006/table">
            <a:tbl>
              <a:tblPr firstRow="1" firstCol="1" bandRow="1">
                <a:tableStyleId>{5C22544A-7EE6-4342-B048-85BDC9FD1C3A}</a:tableStyleId>
              </a:tblPr>
              <a:tblGrid>
                <a:gridCol w="5767137">
                  <a:extLst>
                    <a:ext uri="{9D8B030D-6E8A-4147-A177-3AD203B41FA5}">
                      <a16:colId xmlns:a16="http://schemas.microsoft.com/office/drawing/2014/main" val="20000"/>
                    </a:ext>
                  </a:extLst>
                </a:gridCol>
                <a:gridCol w="5767137">
                  <a:extLst>
                    <a:ext uri="{9D8B030D-6E8A-4147-A177-3AD203B41FA5}">
                      <a16:colId xmlns:a16="http://schemas.microsoft.com/office/drawing/2014/main" val="20001"/>
                    </a:ext>
                  </a:extLst>
                </a:gridCol>
              </a:tblGrid>
              <a:tr h="687316">
                <a:tc>
                  <a:txBody>
                    <a:bodyPr/>
                    <a:lstStyle/>
                    <a:p>
                      <a:pPr>
                        <a:lnSpc>
                          <a:spcPct val="150000"/>
                        </a:lnSpc>
                        <a:spcAft>
                          <a:spcPts val="0"/>
                        </a:spcAft>
                      </a:pPr>
                      <a:r>
                        <a:rPr lang="en-GB" sz="2800" b="1">
                          <a:solidFill>
                            <a:schemeClr val="tx1"/>
                          </a:solidFill>
                          <a:effectLst/>
                        </a:rPr>
                        <a:t>According to them, at 16,</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Selon eux, à 16 ans,</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0"/>
                  </a:ext>
                </a:extLst>
              </a:tr>
              <a:tr h="687316">
                <a:tc>
                  <a:txBody>
                    <a:bodyPr/>
                    <a:lstStyle/>
                    <a:p>
                      <a:pPr>
                        <a:lnSpc>
                          <a:spcPct val="150000"/>
                        </a:lnSpc>
                        <a:spcAft>
                          <a:spcPts val="0"/>
                        </a:spcAft>
                      </a:pPr>
                      <a:r>
                        <a:rPr lang="en-GB" sz="2800" b="1">
                          <a:solidFill>
                            <a:schemeClr val="tx1"/>
                          </a:solidFill>
                          <a:effectLst/>
                        </a:rPr>
                        <a:t>one is too influenced by his family</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on est trop influencé par sa famille</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1"/>
                  </a:ext>
                </a:extLst>
              </a:tr>
              <a:tr h="687316">
                <a:tc>
                  <a:txBody>
                    <a:bodyPr/>
                    <a:lstStyle/>
                    <a:p>
                      <a:pPr>
                        <a:lnSpc>
                          <a:spcPct val="150000"/>
                        </a:lnSpc>
                        <a:spcAft>
                          <a:spcPts val="0"/>
                        </a:spcAft>
                      </a:pPr>
                      <a:r>
                        <a:rPr lang="en-GB" sz="2800" b="1">
                          <a:solidFill>
                            <a:schemeClr val="tx1"/>
                          </a:solidFill>
                          <a:effectLst/>
                        </a:rPr>
                        <a:t>And conditioned to think</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et conditionné à penser</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2"/>
                  </a:ext>
                </a:extLst>
              </a:tr>
              <a:tr h="687316">
                <a:tc>
                  <a:txBody>
                    <a:bodyPr/>
                    <a:lstStyle/>
                    <a:p>
                      <a:pPr>
                        <a:lnSpc>
                          <a:spcPct val="150000"/>
                        </a:lnSpc>
                        <a:spcAft>
                          <a:spcPts val="0"/>
                        </a:spcAft>
                      </a:pPr>
                      <a:r>
                        <a:rPr lang="en-GB" sz="2800" b="1">
                          <a:solidFill>
                            <a:schemeClr val="tx1"/>
                          </a:solidFill>
                          <a:effectLst/>
                        </a:rPr>
                        <a:t>like his parents.</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comme ses parents.</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3"/>
                  </a:ext>
                </a:extLst>
              </a:tr>
              <a:tr h="687316">
                <a:tc>
                  <a:txBody>
                    <a:bodyPr/>
                    <a:lstStyle/>
                    <a:p>
                      <a:pPr>
                        <a:lnSpc>
                          <a:spcPct val="150000"/>
                        </a:lnSpc>
                        <a:spcAft>
                          <a:spcPts val="0"/>
                        </a:spcAft>
                      </a:pPr>
                      <a:r>
                        <a:rPr lang="en-GB" sz="2800" b="1">
                          <a:solidFill>
                            <a:schemeClr val="tx1"/>
                          </a:solidFill>
                          <a:effectLst/>
                        </a:rPr>
                        <a:t>Young people tend to agree</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Les jeunes ont tendance à être d’accord</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4"/>
                  </a:ext>
                </a:extLst>
              </a:tr>
              <a:tr h="630041">
                <a:tc>
                  <a:txBody>
                    <a:bodyPr/>
                    <a:lstStyle/>
                    <a:p>
                      <a:pPr>
                        <a:lnSpc>
                          <a:spcPct val="150000"/>
                        </a:lnSpc>
                        <a:spcAft>
                          <a:spcPts val="0"/>
                        </a:spcAft>
                      </a:pPr>
                      <a:r>
                        <a:rPr lang="en-GB" sz="2400" b="1">
                          <a:solidFill>
                            <a:schemeClr val="tx1"/>
                          </a:solidFill>
                          <a:effectLst/>
                        </a:rPr>
                        <a:t>that they lack knowledge in the topic</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qu’ils manquent de connaissances sur le sujet</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5"/>
                  </a:ext>
                </a:extLst>
              </a:tr>
              <a:tr h="630041">
                <a:tc>
                  <a:txBody>
                    <a:bodyPr/>
                    <a:lstStyle/>
                    <a:p>
                      <a:pPr>
                        <a:lnSpc>
                          <a:spcPct val="150000"/>
                        </a:lnSpc>
                        <a:spcAft>
                          <a:spcPts val="0"/>
                        </a:spcAft>
                      </a:pPr>
                      <a:r>
                        <a:rPr lang="en-GB" sz="2400" b="1">
                          <a:solidFill>
                            <a:schemeClr val="tx1"/>
                          </a:solidFill>
                          <a:effectLst/>
                        </a:rPr>
                        <a:t>but most of them would like</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mais la plupart d’entre eux voudraient</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6"/>
                  </a:ext>
                </a:extLst>
              </a:tr>
              <a:tr h="630041">
                <a:tc>
                  <a:txBody>
                    <a:bodyPr/>
                    <a:lstStyle/>
                    <a:p>
                      <a:pPr>
                        <a:lnSpc>
                          <a:spcPct val="150000"/>
                        </a:lnSpc>
                        <a:spcAft>
                          <a:spcPts val="0"/>
                        </a:spcAft>
                      </a:pPr>
                      <a:r>
                        <a:rPr lang="en-GB" sz="2400" b="1">
                          <a:solidFill>
                            <a:schemeClr val="tx1"/>
                          </a:solidFill>
                          <a:effectLst/>
                        </a:rPr>
                        <a:t>to gain a better understanding</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0"/>
                        </a:spcAft>
                      </a:pPr>
                      <a:r>
                        <a:rPr lang="fr-FR" sz="2300" b="1">
                          <a:solidFill>
                            <a:schemeClr val="tx1"/>
                          </a:solidFill>
                          <a:effectLst/>
                        </a:rPr>
                        <a:t>acquérir une meilleure compréhension</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7"/>
                  </a:ext>
                </a:extLst>
              </a:tr>
              <a:tr h="630041">
                <a:tc>
                  <a:txBody>
                    <a:bodyPr/>
                    <a:lstStyle/>
                    <a:p>
                      <a:pPr algn="just">
                        <a:lnSpc>
                          <a:spcPct val="150000"/>
                        </a:lnSpc>
                        <a:spcAft>
                          <a:spcPts val="800"/>
                        </a:spcAft>
                      </a:pPr>
                      <a:r>
                        <a:rPr lang="en-GB" sz="2400" b="1">
                          <a:solidFill>
                            <a:schemeClr val="tx1"/>
                          </a:solidFill>
                          <a:effectLst/>
                        </a:rPr>
                        <a:t>of the political system and the possibility</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800"/>
                        </a:spcAft>
                        <a:tabLst>
                          <a:tab pos="2517775" algn="l"/>
                        </a:tabLst>
                      </a:pPr>
                      <a:r>
                        <a:rPr lang="fr-FR" sz="2300" b="1">
                          <a:solidFill>
                            <a:schemeClr val="tx1"/>
                          </a:solidFill>
                          <a:effectLst/>
                        </a:rPr>
                        <a:t>du système politique et la possibilité </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8"/>
                  </a:ext>
                </a:extLst>
              </a:tr>
              <a:tr h="630041">
                <a:tc>
                  <a:txBody>
                    <a:bodyPr/>
                    <a:lstStyle/>
                    <a:p>
                      <a:pPr>
                        <a:lnSpc>
                          <a:spcPct val="107000"/>
                        </a:lnSpc>
                        <a:spcAft>
                          <a:spcPts val="800"/>
                        </a:spcAft>
                      </a:pPr>
                      <a:r>
                        <a:rPr lang="en-GB" sz="2400" b="1">
                          <a:solidFill>
                            <a:schemeClr val="tx1"/>
                          </a:solidFill>
                          <a:effectLst/>
                        </a:rPr>
                        <a:t>to express their opinions through voting. </a:t>
                      </a:r>
                      <a:endParaRPr lang="en-GB"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tc>
                <a:tc>
                  <a:txBody>
                    <a:bodyPr/>
                    <a:lstStyle/>
                    <a:p>
                      <a:pPr>
                        <a:lnSpc>
                          <a:spcPct val="150000"/>
                        </a:lnSpc>
                        <a:spcAft>
                          <a:spcPts val="800"/>
                        </a:spcAft>
                        <a:tabLst>
                          <a:tab pos="2517775" algn="l"/>
                        </a:tabLst>
                      </a:pPr>
                      <a:r>
                        <a:rPr lang="fr-FR" sz="2300" b="1">
                          <a:solidFill>
                            <a:schemeClr val="tx1"/>
                          </a:solidFill>
                          <a:effectLst/>
                        </a:rPr>
                        <a:t>d’exprimer leurs opinions à travers le vote</a:t>
                      </a:r>
                      <a:endParaRPr lang="en-GB" sz="2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549" marR="55549" marT="0" marB="0">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1329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990" y="1596571"/>
            <a:ext cx="7727790" cy="624246"/>
          </a:xfrm>
        </p:spPr>
        <p:txBody>
          <a:bodyPr>
            <a:normAutofit/>
          </a:bodyPr>
          <a:lstStyle/>
          <a:p>
            <a:r>
              <a:rPr lang="fr-FR" sz="3600" b="1"/>
              <a:t>Le référendum au Luxembourg</a:t>
            </a:r>
          </a:p>
        </p:txBody>
      </p:sp>
      <p:sp>
        <p:nvSpPr>
          <p:cNvPr id="3" name="Content Placeholder 2"/>
          <p:cNvSpPr>
            <a:spLocks noGrp="1"/>
          </p:cNvSpPr>
          <p:nvPr>
            <p:ph idx="1"/>
          </p:nvPr>
        </p:nvSpPr>
        <p:spPr>
          <a:xfrm>
            <a:off x="3200400" y="2353674"/>
            <a:ext cx="8648085" cy="2454096"/>
          </a:xfrm>
          <a:ln w="57150">
            <a:solidFill>
              <a:schemeClr val="tx1"/>
            </a:solidFill>
          </a:ln>
        </p:spPr>
        <p:txBody>
          <a:bodyPr>
            <a:normAutofit/>
          </a:bodyPr>
          <a:lstStyle/>
          <a:p>
            <a:pPr marL="0" indent="0" algn="just">
              <a:buNone/>
            </a:pPr>
            <a:r>
              <a:rPr lang="fr-FR" sz="2000"/>
              <a:t>Le 7 juin 2015, un référendum était organisé au Luxembourg. Les électeurs devaient répondre par « oui » ou par « non » à trois questions, dont deux concernant le droit de vote. </a:t>
            </a:r>
          </a:p>
          <a:p>
            <a:pPr marL="0" indent="0" algn="just">
              <a:buNone/>
            </a:pPr>
            <a:r>
              <a:rPr lang="fr-FR" sz="2000"/>
              <a:t>À La question « Faut-il donner le droit de vote aux étrangers? », les luxembourgeois ont répondu « non » à 70%.</a:t>
            </a:r>
          </a:p>
          <a:p>
            <a:pPr marL="0" indent="0" algn="just">
              <a:buNone/>
            </a:pPr>
            <a:r>
              <a:rPr lang="fr-FR" sz="2000"/>
              <a:t>À la question « Faut-il donner le droit de vote facultatif dés 16 ans? », les  électeurs se sont franchement opposés, à plus de 80%.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31" y="2384515"/>
            <a:ext cx="2628819" cy="2392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2629" y="0"/>
            <a:ext cx="989371" cy="989371"/>
          </a:xfrm>
          <a:prstGeom prst="rect">
            <a:avLst/>
          </a:prstGeom>
        </p:spPr>
      </p:pic>
      <p:sp>
        <p:nvSpPr>
          <p:cNvPr id="6" name="TextBox 5"/>
          <p:cNvSpPr txBox="1"/>
          <p:nvPr/>
        </p:nvSpPr>
        <p:spPr>
          <a:xfrm>
            <a:off x="232247" y="5210516"/>
            <a:ext cx="11727506" cy="1323439"/>
          </a:xfrm>
          <a:prstGeom prst="rect">
            <a:avLst/>
          </a:prstGeom>
          <a:solidFill>
            <a:schemeClr val="accent1">
              <a:lumMod val="20000"/>
              <a:lumOff val="80000"/>
            </a:schemeClr>
          </a:solidFill>
        </p:spPr>
        <p:txBody>
          <a:bodyPr wrap="none" rtlCol="0">
            <a:spAutoFit/>
          </a:bodyPr>
          <a:lstStyle/>
          <a:p>
            <a:r>
              <a:rPr lang="fr-FR" sz="2000" b="1"/>
              <a:t>Questions:</a:t>
            </a:r>
          </a:p>
          <a:p>
            <a:pPr marL="342900" indent="-342900">
              <a:buAutoNum type="arabicPeriod"/>
            </a:pPr>
            <a:r>
              <a:rPr lang="fr-FR" sz="2000" b="1"/>
              <a:t>De quoi s’agit-il sur cette carte?</a:t>
            </a:r>
          </a:p>
          <a:p>
            <a:pPr marL="342900" indent="-342900">
              <a:buAutoNum type="arabicPeriod"/>
            </a:pPr>
            <a:r>
              <a:rPr lang="fr-FR" sz="2000" b="1"/>
              <a:t>Quelle est votre réaction face aux informations qui sont données ici?</a:t>
            </a:r>
          </a:p>
          <a:p>
            <a:pPr marL="342900" indent="-342900">
              <a:buAutoNum type="arabicPeriod"/>
            </a:pPr>
            <a:r>
              <a:rPr lang="fr-FR" sz="2000" b="1"/>
              <a:t>Selon ce que vous en savez, quelle est l’attitude des Francophones envers le droit de vote pour les jeunes?</a:t>
            </a:r>
          </a:p>
        </p:txBody>
      </p:sp>
      <p:sp>
        <p:nvSpPr>
          <p:cNvPr id="7" name="TextBox 6"/>
          <p:cNvSpPr txBox="1"/>
          <p:nvPr/>
        </p:nvSpPr>
        <p:spPr>
          <a:xfrm>
            <a:off x="378131" y="119720"/>
            <a:ext cx="8057947" cy="1200329"/>
          </a:xfrm>
          <a:prstGeom prst="rect">
            <a:avLst/>
          </a:prstGeom>
          <a:solidFill>
            <a:schemeClr val="accent6">
              <a:lumMod val="20000"/>
              <a:lumOff val="80000"/>
            </a:schemeClr>
          </a:solidFill>
        </p:spPr>
        <p:txBody>
          <a:bodyPr wrap="square" rtlCol="0">
            <a:spAutoFit/>
          </a:bodyPr>
          <a:lstStyle/>
          <a:p>
            <a:r>
              <a:rPr lang="fr-FR" sz="2400" b="1"/>
              <a:t>Préparez des réponses aux questions (5 minutes). </a:t>
            </a:r>
          </a:p>
          <a:p>
            <a:r>
              <a:rPr lang="fr-FR" sz="2400" b="1"/>
              <a:t>Trouvez deux questions que vous pourriez poser sur ce sujet.</a:t>
            </a:r>
          </a:p>
          <a:p>
            <a:r>
              <a:rPr lang="fr-FR" sz="2400" b="1"/>
              <a:t>À deux: entraînez-vous à poser et répondre aux 5 questions.</a:t>
            </a:r>
          </a:p>
        </p:txBody>
      </p:sp>
    </p:spTree>
    <p:extLst>
      <p:ext uri="{BB962C8B-B14F-4D97-AF65-F5344CB8AC3E}">
        <p14:creationId xmlns:p14="http://schemas.microsoft.com/office/powerpoint/2010/main" val="13526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2" y="0"/>
            <a:ext cx="5200106" cy="778309"/>
          </a:xfrm>
        </p:spPr>
        <p:txBody>
          <a:bodyPr>
            <a:normAutofit/>
          </a:bodyPr>
          <a:lstStyle/>
          <a:p>
            <a:r>
              <a:rPr lang="fr-FR" sz="4000" b="1"/>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Difficile: </a:t>
            </a:r>
          </a:p>
          <a:p>
            <a:r>
              <a:rPr lang="fr-FR" sz="2400">
                <a:ln w="0"/>
                <a:solidFill>
                  <a:schemeClr val="tx1"/>
                </a:solidFill>
                <a:effectLst>
                  <a:outerShdw blurRad="38100" dist="19050" dir="2700000" algn="tl" rotWithShape="0">
                    <a:schemeClr val="dk1">
                      <a:alpha val="40000"/>
                    </a:schemeClr>
                  </a:outerShdw>
                </a:effectLst>
              </a:rPr>
              <a:t>Les connaissances: identifier l'âge légal du droit de vote dans les pays francophones</a:t>
            </a:r>
          </a:p>
        </p:txBody>
      </p:sp>
      <p:sp>
        <p:nvSpPr>
          <p:cNvPr id="6" name="Rounded Rectangle 5"/>
          <p:cNvSpPr/>
          <p:nvPr/>
        </p:nvSpPr>
        <p:spPr>
          <a:xfrm>
            <a:off x="1773767" y="4495910"/>
            <a:ext cx="5947835" cy="177153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Le plus difficile:</a:t>
            </a:r>
          </a:p>
          <a:p>
            <a:r>
              <a:rPr lang="fr-FR" sz="2400">
                <a:ln w="0"/>
                <a:solidFill>
                  <a:schemeClr val="tx1"/>
                </a:solidFill>
                <a:effectLst>
                  <a:outerShdw blurRad="38100" dist="19050" dir="2700000" algn="tl" rotWithShape="0">
                    <a:schemeClr val="dk1">
                      <a:alpha val="40000"/>
                    </a:schemeClr>
                  </a:outerShdw>
                </a:effectLst>
              </a:rPr>
              <a:t>L’analyse: discuter l’abaissement de l'âge légal du droit de vote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Plus difficile:</a:t>
            </a:r>
          </a:p>
          <a:p>
            <a:r>
              <a:rPr lang="fr-FR" sz="2400">
                <a:ln w="0"/>
                <a:solidFill>
                  <a:schemeClr val="tx1"/>
                </a:solidFill>
                <a:effectLst>
                  <a:outerShdw blurRad="38100" dist="19050" dir="2700000" algn="tl" rotWithShape="0">
                    <a:schemeClr val="dk1">
                      <a:alpha val="40000"/>
                    </a:schemeClr>
                  </a:outerShdw>
                </a:effectLst>
              </a:rPr>
              <a:t>L’application: relever des informations à partir de témoignages et de sources officielles</a:t>
            </a:r>
          </a:p>
        </p:txBody>
      </p:sp>
      <p:graphicFrame>
        <p:nvGraphicFramePr>
          <p:cNvPr id="22" name="Table 21"/>
          <p:cNvGraphicFramePr>
            <a:graphicFrameLocks noGrp="1"/>
          </p:cNvGraphicFramePr>
          <p:nvPr/>
        </p:nvGraphicFramePr>
        <p:xfrm>
          <a:off x="8476102" y="1233935"/>
          <a:ext cx="2787557" cy="420624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lnSpc>
                          <a:spcPct val="100000"/>
                        </a:lnSpc>
                      </a:pPr>
                      <a:r>
                        <a:rPr lang="fr-FR" sz="2800" noProof="0"/>
                        <a:t>Pour ou contre le droit de vote?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800" b="1" noProof="0">
                          <a:solidFill>
                            <a:schemeClr val="tx1"/>
                          </a:solidFill>
                        </a:rPr>
                        <a:t>Le droit de vote: une introduction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100000"/>
                        </a:lnSpc>
                      </a:pPr>
                      <a:r>
                        <a:rPr lang="fr-FR" sz="2800" b="1" noProof="0">
                          <a:solidFill>
                            <a:schemeClr val="tx1"/>
                          </a:solidFill>
                        </a:rPr>
                        <a:t>Les partis politiques et leur évolution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100000"/>
                        </a:lnSpc>
                      </a:pPr>
                      <a:r>
                        <a:rPr lang="fr-FR" sz="2800" b="1" noProof="0">
                          <a:solidFill>
                            <a:schemeClr val="tx1"/>
                          </a:solidFill>
                        </a:rPr>
                        <a:t>Voter à 16 ans: Pour ou contre?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6822" y="425563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fr-FR" sz="1400"/>
          </a:p>
        </p:txBody>
      </p:sp>
      <p:pic>
        <p:nvPicPr>
          <p:cNvPr id="24" name="Picture 4" descr="https://pixabay.com/static/uploads/photo/2014/04/02/11/01/tick-30524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1640" y="4577820"/>
            <a:ext cx="530682" cy="65566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107290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487"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440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49" y="0"/>
            <a:ext cx="11855668" cy="1325563"/>
          </a:xfrm>
        </p:spPr>
        <p:txBody>
          <a:bodyPr>
            <a:normAutofit/>
          </a:bodyPr>
          <a:lstStyle/>
          <a:p>
            <a:r>
              <a:rPr lang="fr-FR" sz="3200" b="1"/>
              <a:t>Le droit de vote : une obligation dans certains pays</a:t>
            </a:r>
            <a:r>
              <a:rPr lang="en-GB" sz="3200"/>
              <a:t> - </a:t>
            </a:r>
            <a:r>
              <a:rPr lang="en-GB" sz="3200">
                <a:highlight>
                  <a:srgbClr val="FFFF00"/>
                </a:highlight>
              </a:rPr>
              <a:t>Transcription</a:t>
            </a:r>
            <a:endParaRPr lang="en-GB" sz="3200">
              <a:highlight>
                <a:srgbClr val="FFFF00"/>
              </a:highlight>
              <a:cs typeface="Calibri Light"/>
            </a:endParaRPr>
          </a:p>
        </p:txBody>
      </p:sp>
      <p:sp>
        <p:nvSpPr>
          <p:cNvPr id="3" name="Content Placeholder 2"/>
          <p:cNvSpPr>
            <a:spLocks noGrp="1"/>
          </p:cNvSpPr>
          <p:nvPr>
            <p:ph idx="1"/>
          </p:nvPr>
        </p:nvSpPr>
        <p:spPr>
          <a:xfrm>
            <a:off x="272563" y="991249"/>
            <a:ext cx="11570676" cy="5789904"/>
          </a:xfrm>
          <a:solidFill>
            <a:schemeClr val="accent5">
              <a:lumMod val="20000"/>
              <a:lumOff val="80000"/>
            </a:schemeClr>
          </a:solidFill>
        </p:spPr>
        <p:txBody>
          <a:bodyPr>
            <a:normAutofit fontScale="77500" lnSpcReduction="20000"/>
          </a:bodyPr>
          <a:lstStyle/>
          <a:p>
            <a:r>
              <a:rPr lang="fr-FR"/>
              <a:t>Plusieurs pays ont fait le choix du vote obligatoire. Pour la Belgique, cette institution a été mise en place en 1893. </a:t>
            </a:r>
            <a:endParaRPr lang="en-GB"/>
          </a:p>
          <a:p>
            <a:r>
              <a:rPr lang="fr-FR"/>
              <a:t>Dans ce pays, un électeur qui ne se rend pas aux urnes risque des sanctions. L’abstention est constitutive d’une infraction, qui, sans excuse valable, s’accompagne d’une sanction pénale avec une amende de 27 à 55 euros la première fois et de 137 euros si récidive. Outre la sanction pénale, l’abstention est sanctionnée aussi par des mesures administratives. Ainsi, si la personne concernée s’est abstenue quatre fois en quinze ans, elle peut être rayée des listes électorales pour dix ans et ne peut recevoir pendant ce laps de temps ni nomination, ni promotion, ni distinction émanant d’une autorité publique.</a:t>
            </a:r>
            <a:endParaRPr lang="en-GB"/>
          </a:p>
          <a:p>
            <a:r>
              <a:rPr lang="fr-FR"/>
              <a:t>L’efficacité du vote obligatoire pour lutter contre l’abstention semble avérée pour la Belgique, puisque le taux de participation dépasse toujours les 90%, comparé aux pays avoisinants qui affichent généralement un taux de 50 à70%. </a:t>
            </a:r>
            <a:endParaRPr lang="en-GB"/>
          </a:p>
          <a:p>
            <a:r>
              <a:rPr lang="fr-FR"/>
              <a:t>Pourtant, l’utilité de cette procédure demeure fort discutée. Ses opposants lui reprochent de ne pas prendre en compte les raisons poussant les électeurs à s’abstenir lors des élections nationales. Certes, l’abstention peut être le signe d’une certaine passivité. Toutefois, pour un grand nombre de personnes, ce refus de participer aux opérations électorales traduit leur déception face à "l’offre politique". Aucun parti, aucun candidat ne représentant leur sensibilité, ils préfèrent renoncer au vote plutôt que de cautionner les personnes en place. À cela, les partisans du vote obligatoire répondent que ces électeurs déçus ont toujours la possibilité de voter blanc ou nul.</a:t>
            </a:r>
            <a:endParaRPr lang="en-GB"/>
          </a:p>
          <a:p>
            <a:r>
              <a:rPr lang="fr-FR"/>
              <a:t>La question du vote obligatoire se pose régulièrement en France, au vu de l’importance prise par l’abstention. En effet, lors des dernières élections présidentielles, le taux d’abstention au second tour était de 25,4%, le plus fort depuis 1969. </a:t>
            </a:r>
            <a:endParaRPr lang="en-GB"/>
          </a:p>
          <a:p>
            <a:endParaRPr lang="en-GB"/>
          </a:p>
        </p:txBody>
      </p:sp>
    </p:spTree>
    <p:extLst>
      <p:ext uri="{BB962C8B-B14F-4D97-AF65-F5344CB8AC3E}">
        <p14:creationId xmlns:p14="http://schemas.microsoft.com/office/powerpoint/2010/main" val="148654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38" y="254977"/>
            <a:ext cx="10826262" cy="6400800"/>
          </a:xfrm>
          <a:solidFill>
            <a:schemeClr val="accent5">
              <a:lumMod val="20000"/>
              <a:lumOff val="80000"/>
            </a:schemeClr>
          </a:solidFill>
        </p:spPr>
        <p:txBody>
          <a:bodyPr vert="horz" lIns="91440" tIns="45720" rIns="91440" bIns="45720" rtlCol="0" anchor="t">
            <a:normAutofit fontScale="70000" lnSpcReduction="20000"/>
          </a:bodyPr>
          <a:lstStyle/>
          <a:p>
            <a:pPr marL="0" indent="0">
              <a:lnSpc>
                <a:spcPct val="107000"/>
              </a:lnSpc>
              <a:spcAft>
                <a:spcPts val="800"/>
              </a:spcAft>
              <a:buNone/>
              <a:tabLst>
                <a:tab pos="6150610" algn="l"/>
              </a:tabLst>
            </a:pPr>
            <a:r>
              <a:rPr lang="fr-FR" sz="3600" b="1">
                <a:highlight>
                  <a:srgbClr val="FFFF00"/>
                </a:highlight>
                <a:latin typeface="Calibri Light"/>
                <a:ea typeface="Calibri" panose="020F0502020204030204" pitchFamily="34" charset="0"/>
                <a:cs typeface="Times New Roman"/>
              </a:rPr>
              <a:t>MARKSCHEMES - </a:t>
            </a:r>
            <a:r>
              <a:rPr lang="fr-FR" sz="3600" b="1">
                <a:latin typeface="Calibri Light"/>
                <a:ea typeface="Calibri" panose="020F0502020204030204" pitchFamily="34" charset="0"/>
                <a:cs typeface="Times New Roman"/>
              </a:rPr>
              <a:t>Content : /7</a:t>
            </a:r>
            <a:endParaRPr lang="en-GB">
              <a:latin typeface="Calibri Light"/>
              <a:ea typeface="Calibri" panose="020F0502020204030204" pitchFamily="34" charset="0"/>
              <a:cs typeface="Times New Roman"/>
            </a:endParaRPr>
          </a:p>
          <a:p>
            <a:pPr marL="0" lvl="0" indent="0">
              <a:lnSpc>
                <a:spcPct val="107000"/>
              </a:lnSpc>
              <a:spcAft>
                <a:spcPts val="800"/>
              </a:spcAft>
              <a:buNone/>
              <a:tabLst>
                <a:tab pos="6150610" algn="l"/>
              </a:tabLst>
            </a:pPr>
            <a:r>
              <a:rPr lang="fr-FR">
                <a:latin typeface="Calibri Light" panose="020F0302020204030204" pitchFamily="34" charset="0"/>
                <a:ea typeface="Calibri" panose="020F0502020204030204" pitchFamily="34" charset="0"/>
                <a:cs typeface="Times New Roman" panose="02020603050405020304" pitchFamily="18" charset="0"/>
              </a:rPr>
              <a:t>-</a:t>
            </a:r>
            <a:r>
              <a:rPr lang="fr-FR" b="1">
                <a:latin typeface="Calibri Light" panose="020F0302020204030204" pitchFamily="34" charset="0"/>
                <a:ea typeface="Calibri" panose="020F0502020204030204" pitchFamily="34" charset="0"/>
                <a:cs typeface="Times New Roman" panose="02020603050405020304" pitchFamily="18" charset="0"/>
              </a:rPr>
              <a:t>En Belgique, un électeur qui ne vote pas reçoit une amende </a:t>
            </a:r>
            <a:r>
              <a:rPr lang="fr-FR">
                <a:solidFill>
                  <a:srgbClr val="FF0000"/>
                </a:solidFill>
                <a:latin typeface="Calibri Light" panose="020F0302020204030204" pitchFamily="34" charset="0"/>
                <a:ea typeface="Calibri" panose="020F0502020204030204" pitchFamily="34" charset="0"/>
                <a:cs typeface="Times New Roman" panose="02020603050405020304" pitchFamily="18" charset="0"/>
              </a:rPr>
              <a:t>(1 mark)</a:t>
            </a:r>
            <a:endParaRPr lang="en-GB">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6150610" algn="l"/>
              </a:tabLst>
            </a:pPr>
            <a:r>
              <a:rPr lang="fr-FR" b="1">
                <a:latin typeface="Calibri Light" panose="020F0302020204030204" pitchFamily="34" charset="0"/>
                <a:ea typeface="Calibri" panose="020F0502020204030204" pitchFamily="34" charset="0"/>
                <a:cs typeface="Times New Roman" panose="02020603050405020304" pitchFamily="18" charset="0"/>
              </a:rPr>
              <a:t>and </a:t>
            </a:r>
            <a:r>
              <a:rPr lang="fr-FR" b="1" err="1">
                <a:latin typeface="Calibri Light" panose="020F0302020204030204" pitchFamily="34" charset="0"/>
                <a:ea typeface="Calibri" panose="020F0502020204030204" pitchFamily="34" charset="0"/>
                <a:cs typeface="Times New Roman" panose="02020603050405020304" pitchFamily="18" charset="0"/>
              </a:rPr>
              <a:t>any</a:t>
            </a:r>
            <a:r>
              <a:rPr lang="fr-FR" b="1">
                <a:latin typeface="Calibri Light" panose="020F0302020204030204" pitchFamily="34" charset="0"/>
                <a:ea typeface="Calibri" panose="020F0502020204030204" pitchFamily="34" charset="0"/>
                <a:cs typeface="Times New Roman" panose="02020603050405020304" pitchFamily="18" charset="0"/>
              </a:rPr>
              <a:t> of </a:t>
            </a:r>
            <a:r>
              <a:rPr lang="fr-FR" b="1" err="1">
                <a:latin typeface="Calibri Light" panose="020F0302020204030204" pitchFamily="34" charset="0"/>
                <a:ea typeface="Calibri" panose="020F0502020204030204" pitchFamily="34" charset="0"/>
                <a:cs typeface="Times New Roman" panose="02020603050405020304" pitchFamily="18" charset="0"/>
              </a:rPr>
              <a:t>these</a:t>
            </a:r>
            <a:r>
              <a:rPr lang="fr-FR" b="1">
                <a:latin typeface="Calibri Light" panose="020F030202020403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tabLst>
                <a:tab pos="6150610" algn="l"/>
              </a:tabLst>
            </a:pPr>
            <a:r>
              <a:rPr lang="fr-FR">
                <a:latin typeface="Calibri Light" panose="020F0302020204030204" pitchFamily="34" charset="0"/>
                <a:ea typeface="Calibri" panose="020F0502020204030204" pitchFamily="34" charset="0"/>
                <a:cs typeface="Times New Roman" panose="02020603050405020304" pitchFamily="18" charset="0"/>
              </a:rPr>
              <a:t>-Si la personne récidive 4 fois en 15 ans, elle peut être retirée des listes électorales </a:t>
            </a:r>
            <a:r>
              <a:rPr lang="fr-FR">
                <a:solidFill>
                  <a:srgbClr val="FF0000"/>
                </a:solidFill>
                <a:latin typeface="Calibri Light" panose="020F0302020204030204" pitchFamily="34" charset="0"/>
                <a:ea typeface="Calibri" panose="020F0502020204030204" pitchFamily="34" charset="0"/>
                <a:cs typeface="Times New Roman" panose="02020603050405020304" pitchFamily="18" charset="0"/>
              </a:rPr>
              <a:t>(1 mark)</a:t>
            </a:r>
            <a:endParaRPr lang="en-GB">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tabLst>
                <a:tab pos="6150610" algn="l"/>
              </a:tabLst>
            </a:pPr>
            <a:r>
              <a:rPr lang="fr-FR">
                <a:latin typeface="Calibri Light" panose="020F0302020204030204" pitchFamily="34" charset="0"/>
                <a:ea typeface="Calibri" panose="020F0502020204030204" pitchFamily="34" charset="0"/>
                <a:cs typeface="Times New Roman" panose="02020603050405020304" pitchFamily="18" charset="0"/>
              </a:rPr>
              <a:t>-Si la personne récidive 4 fois en 15 ans, Elle ne peut pas recevoir de promotion/ nomination/ distinction </a:t>
            </a:r>
            <a:r>
              <a:rPr lang="fr-FR">
                <a:solidFill>
                  <a:srgbClr val="FF0000"/>
                </a:solidFill>
                <a:latin typeface="Calibri Light" panose="020F0302020204030204" pitchFamily="34" charset="0"/>
                <a:ea typeface="Calibri" panose="020F0502020204030204" pitchFamily="34" charset="0"/>
                <a:cs typeface="Times New Roman" panose="02020603050405020304" pitchFamily="18" charset="0"/>
              </a:rPr>
              <a:t>(1 mark)</a:t>
            </a:r>
            <a:endParaRPr lang="en-GB">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6150610" algn="l"/>
              </a:tabLst>
            </a:pPr>
            <a:endParaRPr lang="fr-FR">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6150610" algn="l"/>
              </a:tabLst>
            </a:pPr>
            <a:r>
              <a:rPr lang="fr-FR">
                <a:latin typeface="Calibri Light"/>
                <a:ea typeface="Calibri" panose="020F0502020204030204" pitchFamily="34" charset="0"/>
                <a:cs typeface="Times New Roman"/>
              </a:rPr>
              <a:t>le vote obligatoire est </a:t>
            </a:r>
            <a:r>
              <a:rPr lang="fr-FR" b="1">
                <a:latin typeface="Calibri Light"/>
                <a:ea typeface="Calibri" panose="020F0502020204030204" pitchFamily="34" charset="0"/>
                <a:cs typeface="Times New Roman"/>
              </a:rPr>
              <a:t>efficace </a:t>
            </a:r>
            <a:r>
              <a:rPr lang="fr-FR">
                <a:latin typeface="Calibri Light"/>
                <a:ea typeface="Calibri" panose="020F0502020204030204" pitchFamily="34" charset="0"/>
                <a:cs typeface="Times New Roman"/>
              </a:rPr>
              <a:t>car l’abstention en Belgique est moins élevée que les autres pays.</a:t>
            </a:r>
            <a:endParaRPr lang="en-GB">
              <a:latin typeface="Calibri Light"/>
              <a:ea typeface="Calibri" panose="020F0502020204030204" pitchFamily="34" charset="0"/>
              <a:cs typeface="Times New Roman"/>
            </a:endParaRPr>
          </a:p>
          <a:p>
            <a:pPr marL="342900" lvl="0" indent="-342900">
              <a:lnSpc>
                <a:spcPct val="107000"/>
              </a:lnSpc>
              <a:spcAft>
                <a:spcPts val="0"/>
              </a:spcAft>
              <a:buFont typeface="Symbol" panose="05050102010706020507" pitchFamily="18" charset="2"/>
              <a:buChar char=""/>
              <a:tabLst>
                <a:tab pos="6150610" algn="l"/>
              </a:tabLst>
            </a:pPr>
            <a:r>
              <a:rPr lang="fr-FR">
                <a:latin typeface="Calibri Light"/>
                <a:ea typeface="Times New Roman" panose="02020603050405020304" pitchFamily="18" charset="0"/>
                <a:cs typeface="Times New Roman"/>
              </a:rPr>
              <a:t>les opposants pensent que le vote obligatoire ne prend pas en compte les personnes qui refusent de participer </a:t>
            </a:r>
            <a:r>
              <a:rPr lang="fr-FR">
                <a:solidFill>
                  <a:srgbClr val="FF0000"/>
                </a:solidFill>
                <a:latin typeface="Calibri Light"/>
                <a:ea typeface="Times New Roman" panose="02020603050405020304" pitchFamily="18" charset="0"/>
                <a:cs typeface="Times New Roman"/>
              </a:rPr>
              <a:t>(1mark) </a:t>
            </a:r>
            <a:r>
              <a:rPr lang="fr-FR">
                <a:latin typeface="Calibri Light"/>
                <a:ea typeface="Times New Roman" panose="02020603050405020304" pitchFamily="18" charset="0"/>
                <a:cs typeface="Times New Roman"/>
              </a:rPr>
              <a:t>pour exprimer </a:t>
            </a:r>
            <a:r>
              <a:rPr lang="fr-FR" b="1">
                <a:latin typeface="Calibri Light"/>
                <a:ea typeface="Times New Roman" panose="02020603050405020304" pitchFamily="18" charset="0"/>
                <a:cs typeface="Times New Roman"/>
              </a:rPr>
              <a:t>le rejet </a:t>
            </a:r>
            <a:r>
              <a:rPr lang="fr-FR">
                <a:latin typeface="Calibri Light"/>
                <a:ea typeface="Times New Roman" panose="02020603050405020304" pitchFamily="18" charset="0"/>
                <a:cs typeface="Times New Roman"/>
              </a:rPr>
              <a:t>des candidats proposés.</a:t>
            </a:r>
            <a:r>
              <a:rPr lang="fr-FR">
                <a:solidFill>
                  <a:srgbClr val="FF0000"/>
                </a:solidFill>
                <a:latin typeface="Calibri Light"/>
                <a:ea typeface="Times New Roman" panose="02020603050405020304" pitchFamily="18" charset="0"/>
                <a:cs typeface="Times New Roman"/>
              </a:rPr>
              <a:t>(1 mark)</a:t>
            </a:r>
            <a:endParaRPr lang="en-GB">
              <a:solidFill>
                <a:srgbClr val="FF0000"/>
              </a:solidFill>
              <a:latin typeface="Calibri Light"/>
              <a:ea typeface="Calibri" panose="020F0502020204030204" pitchFamily="34" charset="0"/>
              <a:cs typeface="Times New Roman"/>
            </a:endParaRPr>
          </a:p>
          <a:p>
            <a:pPr marL="342900" indent="-342900" algn="just">
              <a:lnSpc>
                <a:spcPct val="107000"/>
              </a:lnSpc>
              <a:buFont typeface="Symbol" panose="05050102010706020507" pitchFamily="18" charset="2"/>
              <a:buChar char=""/>
            </a:pPr>
            <a:r>
              <a:rPr lang="fr-FR">
                <a:latin typeface="Calibri Light"/>
                <a:ea typeface="Calibri" panose="020F0502020204030204" pitchFamily="34" charset="0"/>
                <a:cs typeface="Times New Roman"/>
              </a:rPr>
              <a:t>En France, le vote obligatoire est considéré </a:t>
            </a:r>
            <a:r>
              <a:rPr lang="fr-FR">
                <a:solidFill>
                  <a:srgbClr val="FF0000"/>
                </a:solidFill>
                <a:latin typeface="Calibri Light"/>
                <a:ea typeface="Calibri" panose="020F0502020204030204" pitchFamily="34" charset="0"/>
                <a:cs typeface="Times New Roman"/>
              </a:rPr>
              <a:t>(1 mark) </a:t>
            </a:r>
            <a:endParaRPr lang="fr-FR">
              <a:solidFill>
                <a:srgbClr val="FF000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endParaRPr lang="en-GB">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r>
              <a:rPr lang="fr-FR" b="1" err="1">
                <a:latin typeface="Calibri Light" panose="020F0302020204030204" pitchFamily="34" charset="0"/>
                <a:ea typeface="Calibri" panose="020F0502020204030204" pitchFamily="34" charset="0"/>
                <a:cs typeface="Times New Roman" panose="02020603050405020304" pitchFamily="18" charset="0"/>
              </a:rPr>
              <a:t>any</a:t>
            </a:r>
            <a:r>
              <a:rPr lang="fr-FR" b="1">
                <a:latin typeface="Calibri Light" panose="020F0302020204030204" pitchFamily="34" charset="0"/>
                <a:ea typeface="Calibri" panose="020F0502020204030204" pitchFamily="34" charset="0"/>
                <a:cs typeface="Times New Roman" panose="02020603050405020304" pitchFamily="18" charset="0"/>
              </a:rPr>
              <a:t> of </a:t>
            </a:r>
            <a:r>
              <a:rPr lang="fr-FR" b="1" err="1">
                <a:latin typeface="Calibri Light" panose="020F0302020204030204" pitchFamily="34" charset="0"/>
                <a:ea typeface="Calibri" panose="020F0502020204030204" pitchFamily="34" charset="0"/>
                <a:cs typeface="Times New Roman" panose="02020603050405020304" pitchFamily="18" charset="0"/>
              </a:rPr>
              <a:t>these</a:t>
            </a:r>
            <a:r>
              <a:rPr lang="fr-FR" b="1">
                <a:latin typeface="Calibri Light" panose="020F0302020204030204" pitchFamily="34" charset="0"/>
                <a:ea typeface="Calibri" panose="020F0502020204030204" pitchFamily="34" charset="0"/>
                <a:cs typeface="Times New Roman" panose="02020603050405020304" pitchFamily="18" charset="0"/>
              </a:rPr>
              <a:t> </a:t>
            </a:r>
            <a:r>
              <a:rPr lang="fr-FR" b="1" err="1">
                <a:latin typeface="Calibri Light" panose="020F0302020204030204" pitchFamily="34" charset="0"/>
                <a:ea typeface="Calibri" panose="020F0502020204030204" pitchFamily="34" charset="0"/>
                <a:cs typeface="Times New Roman" panose="02020603050405020304" pitchFamily="18" charset="0"/>
              </a:rPr>
              <a:t>reasons</a:t>
            </a:r>
            <a:r>
              <a:rPr lang="fr-FR" b="1">
                <a:latin typeface="Calibri Light" panose="020F030202020403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fr-FR">
                <a:latin typeface="Calibri Light" panose="020F0302020204030204" pitchFamily="34" charset="0"/>
                <a:ea typeface="Calibri" panose="020F0502020204030204" pitchFamily="34" charset="0"/>
                <a:cs typeface="Times New Roman" panose="02020603050405020304" pitchFamily="18" charset="0"/>
              </a:rPr>
              <a:t>-car le taux d’abstention </a:t>
            </a:r>
            <a:r>
              <a:rPr lang="fr-FR" b="1">
                <a:latin typeface="Calibri Light" panose="020F0302020204030204" pitchFamily="34" charset="0"/>
                <a:ea typeface="Calibri" panose="020F0502020204030204" pitchFamily="34" charset="0"/>
                <a:cs typeface="Times New Roman" panose="02020603050405020304" pitchFamily="18" charset="0"/>
              </a:rPr>
              <a:t>augmente de plus en plus</a:t>
            </a:r>
            <a:r>
              <a:rPr lang="fr-FR">
                <a:latin typeface="Calibri Light" panose="020F0302020204030204" pitchFamily="34" charset="0"/>
                <a:ea typeface="Calibri" panose="020F0502020204030204" pitchFamily="34" charset="0"/>
                <a:cs typeface="Times New Roman" panose="02020603050405020304" pitchFamily="18" charset="0"/>
              </a:rPr>
              <a:t>. </a:t>
            </a:r>
            <a:r>
              <a:rPr lang="fr-FR">
                <a:solidFill>
                  <a:srgbClr val="FF0000"/>
                </a:solidFill>
                <a:latin typeface="Calibri Light" panose="020F0302020204030204" pitchFamily="34" charset="0"/>
                <a:ea typeface="Calibri" panose="020F0502020204030204" pitchFamily="34" charset="0"/>
                <a:cs typeface="Times New Roman" panose="02020603050405020304" pitchFamily="18" charset="0"/>
              </a:rPr>
              <a:t>(1 mark) </a:t>
            </a:r>
            <a:endParaRPr lang="en-GB">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fr-FR">
                <a:latin typeface="Calibri Light" panose="020F0302020204030204" pitchFamily="34" charset="0"/>
                <a:ea typeface="Calibri" panose="020F0502020204030204" pitchFamily="34" charset="0"/>
                <a:cs typeface="Times New Roman" panose="02020603050405020304" pitchFamily="18" charset="0"/>
              </a:rPr>
              <a:t>- car lors des dernières élections présidentielles, le taux d’abstention était de 25,4%/ était </a:t>
            </a:r>
            <a:r>
              <a:rPr lang="fr-FR" b="1">
                <a:latin typeface="Calibri Light" panose="020F0302020204030204" pitchFamily="34" charset="0"/>
                <a:ea typeface="Calibri" panose="020F0502020204030204" pitchFamily="34" charset="0"/>
                <a:cs typeface="Times New Roman" panose="02020603050405020304" pitchFamily="18" charset="0"/>
              </a:rPr>
              <a:t>le plus élevé </a:t>
            </a:r>
            <a:r>
              <a:rPr lang="fr-FR">
                <a:latin typeface="Calibri Light" panose="020F0302020204030204" pitchFamily="34" charset="0"/>
                <a:ea typeface="Calibri" panose="020F0502020204030204" pitchFamily="34" charset="0"/>
                <a:cs typeface="Times New Roman" panose="02020603050405020304" pitchFamily="18" charset="0"/>
              </a:rPr>
              <a:t>depuis 1969. </a:t>
            </a:r>
            <a:endParaRPr lang="en-GB">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38646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fr-FR" b="1"/>
              <a:t>Exemple de paragraphe :</a:t>
            </a:r>
            <a:endParaRPr lang="en-GB"/>
          </a:p>
        </p:txBody>
      </p:sp>
      <p:sp>
        <p:nvSpPr>
          <p:cNvPr id="3" name="Content Placeholder 2"/>
          <p:cNvSpPr>
            <a:spLocks noGrp="1"/>
          </p:cNvSpPr>
          <p:nvPr>
            <p:ph idx="1"/>
          </p:nvPr>
        </p:nvSpPr>
        <p:spPr>
          <a:xfrm>
            <a:off x="838200" y="1825624"/>
            <a:ext cx="10515600" cy="4759813"/>
          </a:xfrm>
          <a:solidFill>
            <a:schemeClr val="accent5">
              <a:lumMod val="20000"/>
              <a:lumOff val="80000"/>
            </a:schemeClr>
          </a:solidFill>
        </p:spPr>
        <p:txBody>
          <a:bodyPr>
            <a:normAutofit lnSpcReduction="10000"/>
          </a:bodyPr>
          <a:lstStyle/>
          <a:p>
            <a:pPr marL="0" indent="0">
              <a:buNone/>
            </a:pPr>
            <a:r>
              <a:rPr lang="fr-FR"/>
              <a:t>En Belgique, le droit de vote est obligatoire et un électeur qui ne va pas voter reçoit une amende. </a:t>
            </a:r>
          </a:p>
          <a:p>
            <a:pPr marL="0" indent="0">
              <a:buNone/>
            </a:pPr>
            <a:r>
              <a:rPr lang="fr-FR"/>
              <a:t>Si la personne récidive quatre fois en quinze ans, alors elle peut être retirée des listes électorales. </a:t>
            </a:r>
          </a:p>
          <a:p>
            <a:pPr marL="0" indent="0">
              <a:buNone/>
            </a:pPr>
            <a:r>
              <a:rPr lang="fr-FR"/>
              <a:t>Le vote obligatoire est efficace puisque l’abstention est moins importante que dans les autres pays. </a:t>
            </a:r>
          </a:p>
          <a:p>
            <a:pPr marL="0" indent="0">
              <a:buNone/>
            </a:pPr>
            <a:r>
              <a:rPr lang="fr-FR"/>
              <a:t>Cependant, les opposants pensent qu’il ne prend pas en compte les personnes qui refusent de participer pour exprimer le rejet des candidats proposés. </a:t>
            </a:r>
          </a:p>
          <a:p>
            <a:pPr marL="0" indent="0">
              <a:buNone/>
            </a:pPr>
            <a:r>
              <a:rPr lang="fr-FR"/>
              <a:t>En France, le vote obligatoire est considéré car le taux d’abstention augmente de plus en plus. </a:t>
            </a:r>
            <a:r>
              <a:rPr lang="en-GB">
                <a:solidFill>
                  <a:srgbClr val="FF0000"/>
                </a:solidFill>
              </a:rPr>
              <a:t>(90 words)</a:t>
            </a:r>
          </a:p>
          <a:p>
            <a:endParaRPr lang="en-GB"/>
          </a:p>
        </p:txBody>
      </p:sp>
    </p:spTree>
    <p:extLst>
      <p:ext uri="{BB962C8B-B14F-4D97-AF65-F5344CB8AC3E}">
        <p14:creationId xmlns:p14="http://schemas.microsoft.com/office/powerpoint/2010/main" val="356599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00654" y="365125"/>
            <a:ext cx="9053146" cy="5992324"/>
          </a:xfrm>
          <a:prstGeom prst="rect">
            <a:avLst/>
          </a:prstGeom>
          <a:noFill/>
          <a:ln>
            <a:noFill/>
          </a:ln>
        </p:spPr>
      </p:pic>
    </p:spTree>
    <p:extLst>
      <p:ext uri="{BB962C8B-B14F-4D97-AF65-F5344CB8AC3E}">
        <p14:creationId xmlns:p14="http://schemas.microsoft.com/office/powerpoint/2010/main" val="112916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2" y="0"/>
            <a:ext cx="5200106" cy="778309"/>
          </a:xfrm>
        </p:spPr>
        <p:txBody>
          <a:bodyPr>
            <a:normAutofit/>
          </a:bodyPr>
          <a:lstStyle/>
          <a:p>
            <a:r>
              <a:rPr lang="fr-FR" sz="4000" b="1"/>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Difficile: </a:t>
            </a:r>
          </a:p>
          <a:p>
            <a:r>
              <a:rPr lang="fr-FR" sz="2400">
                <a:ln w="0"/>
                <a:solidFill>
                  <a:schemeClr val="tx1"/>
                </a:solidFill>
                <a:effectLst>
                  <a:outerShdw blurRad="38100" dist="19050" dir="2700000" algn="tl" rotWithShape="0">
                    <a:schemeClr val="dk1">
                      <a:alpha val="40000"/>
                    </a:schemeClr>
                  </a:outerShdw>
                </a:effectLst>
              </a:rPr>
              <a:t>Les connaissances: identifier les grandes forces politiques en France</a:t>
            </a:r>
          </a:p>
        </p:txBody>
      </p:sp>
      <p:sp>
        <p:nvSpPr>
          <p:cNvPr id="6" name="Rounded Rectangle 5"/>
          <p:cNvSpPr/>
          <p:nvPr/>
        </p:nvSpPr>
        <p:spPr>
          <a:xfrm>
            <a:off x="1773767" y="4495910"/>
            <a:ext cx="5947835" cy="177153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Le plus difficile:</a:t>
            </a:r>
          </a:p>
          <a:p>
            <a:r>
              <a:rPr lang="fr-FR" sz="2400">
                <a:ln w="0"/>
                <a:solidFill>
                  <a:schemeClr val="tx1"/>
                </a:solidFill>
                <a:effectLst>
                  <a:outerShdw blurRad="38100" dist="19050" dir="2700000" algn="tl" rotWithShape="0">
                    <a:schemeClr val="dk1">
                      <a:alpha val="40000"/>
                    </a:schemeClr>
                  </a:outerShdw>
                </a:effectLst>
              </a:rPr>
              <a:t>L’analyse: comparer les différents partis politiques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Plus difficile:</a:t>
            </a:r>
          </a:p>
          <a:p>
            <a:r>
              <a:rPr lang="fr-FR" sz="2400">
                <a:ln w="0"/>
                <a:solidFill>
                  <a:schemeClr val="tx1"/>
                </a:solidFill>
                <a:effectLst>
                  <a:outerShdw blurRad="38100" dist="19050" dir="2700000" algn="tl" rotWithShape="0">
                    <a:schemeClr val="dk1">
                      <a:alpha val="40000"/>
                    </a:schemeClr>
                  </a:outerShdw>
                </a:effectLst>
              </a:rPr>
              <a:t>L’application: relever des informations à partir de documents divers</a:t>
            </a:r>
          </a:p>
        </p:txBody>
      </p:sp>
      <p:graphicFrame>
        <p:nvGraphicFramePr>
          <p:cNvPr id="22" name="Table 21"/>
          <p:cNvGraphicFramePr>
            <a:graphicFrameLocks noGrp="1"/>
          </p:cNvGraphicFramePr>
          <p:nvPr>
            <p:extLst>
              <p:ext uri="{D42A27DB-BD31-4B8C-83A1-F6EECF244321}">
                <p14:modId xmlns:p14="http://schemas.microsoft.com/office/powerpoint/2010/main" val="3269237611"/>
              </p:ext>
            </p:extLst>
          </p:nvPr>
        </p:nvGraphicFramePr>
        <p:xfrm>
          <a:off x="8476102" y="1233935"/>
          <a:ext cx="2787557" cy="463296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lnSpc>
                          <a:spcPct val="100000"/>
                        </a:lnSpc>
                      </a:pPr>
                      <a:r>
                        <a:rPr lang="fr-FR" sz="2800" noProof="0"/>
                        <a:t>Pour ou contre le droit de vote?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rtl="0" eaLnBrk="1" fontAlgn="auto" latinLnBrk="0" hangingPunct="1">
                        <a:lnSpc>
                          <a:spcPct val="100000"/>
                        </a:lnSpc>
                        <a:spcBef>
                          <a:spcPts val="0"/>
                        </a:spcBef>
                        <a:spcAft>
                          <a:spcPts val="0"/>
                        </a:spcAft>
                        <a:buClrTx/>
                        <a:buSzTx/>
                        <a:buFont typeface="Arial" panose="020B0604020202020204" pitchFamily="34" charset="0"/>
                        <a:buNone/>
                      </a:pPr>
                      <a:r>
                        <a:rPr lang="fr-FR" sz="2800" b="1" noProof="0">
                          <a:solidFill>
                            <a:schemeClr val="tx1"/>
                          </a:solidFill>
                        </a:rPr>
                        <a:t>L1 Le droit de vote: une introduction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100000"/>
                        </a:lnSpc>
                      </a:pPr>
                      <a:r>
                        <a:rPr lang="fr-FR" sz="2800" b="1" noProof="0">
                          <a:solidFill>
                            <a:schemeClr val="tx1"/>
                          </a:solidFill>
                        </a:rPr>
                        <a:t>L2 Les partis politiques et leur évolution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100000"/>
                        </a:lnSpc>
                      </a:pPr>
                      <a:r>
                        <a:rPr lang="fr-FR" sz="2800" b="1" noProof="0">
                          <a:solidFill>
                            <a:schemeClr val="tx1"/>
                          </a:solidFill>
                        </a:rPr>
                        <a:t>Voter à 16 ans: Pour ou contre?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6822" y="425563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fr-FR" sz="1400"/>
          </a:p>
        </p:txBody>
      </p:sp>
      <p:pic>
        <p:nvPicPr>
          <p:cNvPr id="24" name="Picture 4" descr="https://pixabay.com/static/uploads/photo/2014/04/02/11/01/tick-30524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3317" y="3504214"/>
            <a:ext cx="530682" cy="65566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107290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487"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36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37" y="257299"/>
            <a:ext cx="6154057" cy="784802"/>
          </a:xfrm>
        </p:spPr>
        <p:txBody>
          <a:bodyPr/>
          <a:lstStyle/>
          <a:p>
            <a:r>
              <a:rPr lang="fr-FR" b="1"/>
              <a:t>Pour commencer: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658" y="0"/>
            <a:ext cx="959426" cy="959426"/>
          </a:xfrm>
          <a:prstGeom prst="rect">
            <a:avLst/>
          </a:prstGeom>
        </p:spPr>
      </p:pic>
      <p:sp>
        <p:nvSpPr>
          <p:cNvPr id="7" name="TextBox 6"/>
          <p:cNvSpPr txBox="1"/>
          <p:nvPr/>
        </p:nvSpPr>
        <p:spPr>
          <a:xfrm>
            <a:off x="9187294" y="1757074"/>
            <a:ext cx="2727616" cy="4154984"/>
          </a:xfrm>
          <a:prstGeom prst="rect">
            <a:avLst/>
          </a:prstGeom>
          <a:solidFill>
            <a:schemeClr val="accent5">
              <a:lumMod val="40000"/>
              <a:lumOff val="60000"/>
            </a:schemeClr>
          </a:solidFill>
        </p:spPr>
        <p:txBody>
          <a:bodyPr wrap="square" rtlCol="0">
            <a:spAutoFit/>
          </a:bodyPr>
          <a:lstStyle/>
          <a:p>
            <a:endParaRPr lang="fr-FR" sz="2400" b="1"/>
          </a:p>
          <a:p>
            <a:endParaRPr lang="fr-FR" sz="2400" b="1"/>
          </a:p>
          <a:p>
            <a:r>
              <a:rPr lang="fr-FR" sz="2400" b="1"/>
              <a:t>Quels sont les partis politiques que vous connaissez?</a:t>
            </a:r>
          </a:p>
          <a:p>
            <a:endParaRPr lang="fr-FR" sz="2400" b="1"/>
          </a:p>
          <a:p>
            <a:endParaRPr lang="fr-FR" sz="2400" b="1"/>
          </a:p>
          <a:p>
            <a:r>
              <a:rPr lang="fr-FR" sz="2400" b="1"/>
              <a:t>Pouvez-vous donner des informations?</a:t>
            </a:r>
          </a:p>
        </p:txBody>
      </p:sp>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6630" y="2018074"/>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ecologie.jpeg"/>
          <p:cNvPicPr>
            <a:picLocks noChangeAspect="1"/>
          </p:cNvPicPr>
          <p:nvPr/>
        </p:nvPicPr>
        <p:blipFill rotWithShape="1">
          <a:blip r:embed="rId5" cstate="print">
            <a:extLst>
              <a:ext uri="{28A0092B-C50C-407E-A947-70E740481C1C}">
                <a14:useLocalDpi xmlns:a14="http://schemas.microsoft.com/office/drawing/2010/main" val="0"/>
              </a:ext>
            </a:extLst>
          </a:blip>
          <a:srcRect l="15503" t="10137" r="14556" b="16099"/>
          <a:stretch/>
        </p:blipFill>
        <p:spPr>
          <a:xfrm>
            <a:off x="543834" y="1148208"/>
            <a:ext cx="2099458" cy="1243551"/>
          </a:xfrm>
          <a:prstGeom prst="rect">
            <a:avLst/>
          </a:prstGeom>
        </p:spPr>
      </p:pic>
      <p:pic>
        <p:nvPicPr>
          <p:cNvPr id="4" name="Picture 3" descr="france insoumise.jpeg"/>
          <p:cNvPicPr>
            <a:picLocks noChangeAspect="1"/>
          </p:cNvPicPr>
          <p:nvPr/>
        </p:nvPicPr>
        <p:blipFill rotWithShape="1">
          <a:blip r:embed="rId6">
            <a:extLst>
              <a:ext uri="{28A0092B-C50C-407E-A947-70E740481C1C}">
                <a14:useLocalDpi xmlns:a14="http://schemas.microsoft.com/office/drawing/2010/main" val="0"/>
              </a:ext>
            </a:extLst>
          </a:blip>
          <a:srcRect t="21907" b="25716"/>
          <a:stretch/>
        </p:blipFill>
        <p:spPr>
          <a:xfrm>
            <a:off x="6325329" y="1241795"/>
            <a:ext cx="2331378" cy="1174164"/>
          </a:xfrm>
          <a:prstGeom prst="rect">
            <a:avLst/>
          </a:prstGeom>
        </p:spPr>
      </p:pic>
      <p:pic>
        <p:nvPicPr>
          <p:cNvPr id="12" name="Picture 11" descr="LREM.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2" y="3023573"/>
            <a:ext cx="3258352" cy="1055415"/>
          </a:xfrm>
          <a:prstGeom prst="rect">
            <a:avLst/>
          </a:prstGeom>
        </p:spPr>
      </p:pic>
      <p:pic>
        <p:nvPicPr>
          <p:cNvPr id="13" name="Picture 12" descr="Nouveau_Centre_Les_Centristes_logo_20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2773" y="3249013"/>
            <a:ext cx="3151112" cy="727631"/>
          </a:xfrm>
          <a:prstGeom prst="rect">
            <a:avLst/>
          </a:prstGeom>
        </p:spPr>
      </p:pic>
      <p:pic>
        <p:nvPicPr>
          <p:cNvPr id="14" name="Picture 13" descr="parti communis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3894" y="4671008"/>
            <a:ext cx="2489009" cy="1723639"/>
          </a:xfrm>
          <a:prstGeom prst="rect">
            <a:avLst/>
          </a:prstGeom>
        </p:spPr>
      </p:pic>
      <p:pic>
        <p:nvPicPr>
          <p:cNvPr id="15" name="Picture 14" descr="PS.jpeg"/>
          <p:cNvPicPr>
            <a:picLocks noChangeAspect="1"/>
          </p:cNvPicPr>
          <p:nvPr/>
        </p:nvPicPr>
        <p:blipFill rotWithShape="1">
          <a:blip r:embed="rId10">
            <a:extLst>
              <a:ext uri="{28A0092B-C50C-407E-A947-70E740481C1C}">
                <a14:useLocalDpi xmlns:a14="http://schemas.microsoft.com/office/drawing/2010/main" val="0"/>
              </a:ext>
            </a:extLst>
          </a:blip>
          <a:srcRect l="12328" t="17631" r="13777" b="20423"/>
          <a:stretch/>
        </p:blipFill>
        <p:spPr>
          <a:xfrm>
            <a:off x="679282" y="4754939"/>
            <a:ext cx="2096913" cy="1757854"/>
          </a:xfrm>
          <a:prstGeom prst="rect">
            <a:avLst/>
          </a:prstGeom>
        </p:spPr>
      </p:pic>
      <p:pic>
        <p:nvPicPr>
          <p:cNvPr id="16" name="Picture 15" descr="republicains.jpeg"/>
          <p:cNvPicPr>
            <a:picLocks noChangeAspect="1"/>
          </p:cNvPicPr>
          <p:nvPr/>
        </p:nvPicPr>
        <p:blipFill rotWithShape="1">
          <a:blip r:embed="rId11">
            <a:extLst>
              <a:ext uri="{28A0092B-C50C-407E-A947-70E740481C1C}">
                <a14:useLocalDpi xmlns:a14="http://schemas.microsoft.com/office/drawing/2010/main" val="0"/>
              </a:ext>
            </a:extLst>
          </a:blip>
          <a:srcRect l="9594" t="19654" r="9885" b="21041"/>
          <a:stretch/>
        </p:blipFill>
        <p:spPr>
          <a:xfrm>
            <a:off x="3544079" y="3510309"/>
            <a:ext cx="2392253" cy="1761952"/>
          </a:xfrm>
          <a:prstGeom prst="rect">
            <a:avLst/>
          </a:prstGeom>
        </p:spPr>
      </p:pic>
      <p:pic>
        <p:nvPicPr>
          <p:cNvPr id="17" name="Picture 16" descr="RN.png"/>
          <p:cNvPicPr>
            <a:picLocks noChangeAspect="1"/>
          </p:cNvPicPr>
          <p:nvPr/>
        </p:nvPicPr>
        <p:blipFill rotWithShape="1">
          <a:blip r:embed="rId12">
            <a:extLst>
              <a:ext uri="{28A0092B-C50C-407E-A947-70E740481C1C}">
                <a14:useLocalDpi xmlns:a14="http://schemas.microsoft.com/office/drawing/2010/main" val="0"/>
              </a:ext>
            </a:extLst>
          </a:blip>
          <a:srcRect t="27935" b="32110"/>
          <a:stretch/>
        </p:blipFill>
        <p:spPr>
          <a:xfrm>
            <a:off x="3162313" y="1816493"/>
            <a:ext cx="2809163" cy="1122387"/>
          </a:xfrm>
          <a:prstGeom prst="rect">
            <a:avLst/>
          </a:prstGeom>
        </p:spPr>
      </p:pic>
      <p:pic>
        <p:nvPicPr>
          <p:cNvPr id="2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1360" y="429710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1108" y="4297100"/>
            <a:ext cx="568759" cy="41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84164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E138C1C8532B4EAD06D432F42E94D6" ma:contentTypeVersion="12" ma:contentTypeDescription="Create a new document." ma:contentTypeScope="" ma:versionID="663f75d2c9ff8154bcad7d6d5faf7e16">
  <xsd:schema xmlns:xsd="http://www.w3.org/2001/XMLSchema" xmlns:xs="http://www.w3.org/2001/XMLSchema" xmlns:p="http://schemas.microsoft.com/office/2006/metadata/properties" xmlns:ns3="8fb3d260-e002-40f2-b710-4aeef26faa1b" xmlns:ns4="0d4d5fc0-1959-4fec-8c88-ae7e0415351c" targetNamespace="http://schemas.microsoft.com/office/2006/metadata/properties" ma:root="true" ma:fieldsID="80f31c5756cc85647db1c77b8f2b4e14" ns3:_="" ns4:_="">
    <xsd:import namespace="8fb3d260-e002-40f2-b710-4aeef26faa1b"/>
    <xsd:import namespace="0d4d5fc0-1959-4fec-8c88-ae7e041535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3d260-e002-40f2-b710-4aeef26faa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d5fc0-1959-4fec-8c88-ae7e041535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E0131-0D4D-4D7D-A464-96B09E086A3A}">
  <ds:schemaRefs>
    <ds:schemaRef ds:uri="0d4d5fc0-1959-4fec-8c88-ae7e0415351c"/>
    <ds:schemaRef ds:uri="8fb3d260-e002-40f2-b710-4aeef26faa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1730F3-4012-4D83-9AC1-532ABBD28581}">
  <ds:schemaRefs>
    <ds:schemaRef ds:uri="0d4d5fc0-1959-4fec-8c88-ae7e0415351c"/>
    <ds:schemaRef ds:uri="8fb3d260-e002-40f2-b710-4aeef26faa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00B299-9AAD-4306-AC3D-89DDD5944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21</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Devoirs pour lundi 30 janvier</vt:lpstr>
      <vt:lpstr>Test de vocabulaire - pages 17-18</vt:lpstr>
      <vt:lpstr>Devoirs</vt:lpstr>
      <vt:lpstr>Le droit de vote : une obligation dans certains pays - Transcription</vt:lpstr>
      <vt:lpstr>PowerPoint Presentation</vt:lpstr>
      <vt:lpstr>Exemple de paragraphe :</vt:lpstr>
      <vt:lpstr>PowerPoint Presentation</vt:lpstr>
      <vt:lpstr>Les objectifs:</vt:lpstr>
      <vt:lpstr>Pour commencer:</vt:lpstr>
      <vt:lpstr>On regarde! La droite et la gauche</vt:lpstr>
      <vt:lpstr>On regarde! La droite et la gauche</vt:lpstr>
      <vt:lpstr>En marche!</vt:lpstr>
      <vt:lpstr>En marche!</vt:lpstr>
      <vt:lpstr>PowerPoint Presentation</vt:lpstr>
      <vt:lpstr>On traduit! Les élections présidentielles</vt:lpstr>
      <vt:lpstr>Ne explétif</vt:lpstr>
      <vt:lpstr>On révise! La voix passive</vt:lpstr>
      <vt:lpstr>PowerPoint Presentation</vt:lpstr>
      <vt:lpstr>PowerPoint Presentation</vt:lpstr>
      <vt:lpstr>PowerPoint Presentation</vt:lpstr>
      <vt:lpstr>La voix passive</vt:lpstr>
      <vt:lpstr>On écrit! </vt:lpstr>
      <vt:lpstr>PowerPoint Presentation</vt:lpstr>
      <vt:lpstr>Les objectifs:</vt:lpstr>
      <vt:lpstr>Pour commencer: Le vote en Suisse</vt:lpstr>
      <vt:lpstr>PowerPoint Presentation</vt:lpstr>
      <vt:lpstr>PowerPoint Presentation</vt:lpstr>
      <vt:lpstr>PowerPoint Presentation</vt:lpstr>
      <vt:lpstr>PowerPoint Presentation</vt:lpstr>
      <vt:lpstr>On écoute!</vt:lpstr>
      <vt:lpstr>PowerPoint Presentation</vt:lpstr>
      <vt:lpstr>On écoute!</vt:lpstr>
      <vt:lpstr>Ex 3 - Traduisez le passage en français</vt:lpstr>
      <vt:lpstr>PowerPoint Presentation</vt:lpstr>
      <vt:lpstr>PowerPoint Presentation</vt:lpstr>
      <vt:lpstr>Le référendum au Luxembourg</vt:lpstr>
      <vt:lpstr>Les objectifs: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revision>1</cp:revision>
  <dcterms:created xsi:type="dcterms:W3CDTF">2017-10-29T09:19:52Z</dcterms:created>
  <dcterms:modified xsi:type="dcterms:W3CDTF">2023-02-27T09:52:03Z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0x01010033E138C1C8532B4EAD06D432F42E94D6</vt:lpwstr>
  </property>
</Properties>
</file>