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2" r:id="rId2"/>
    <p:sldId id="274" r:id="rId3"/>
    <p:sldId id="347" r:id="rId4"/>
    <p:sldId id="354" r:id="rId5"/>
    <p:sldId id="353" r:id="rId6"/>
    <p:sldId id="356" r:id="rId7"/>
    <p:sldId id="337" r:id="rId8"/>
    <p:sldId id="339" r:id="rId9"/>
    <p:sldId id="341" r:id="rId10"/>
    <p:sldId id="342" r:id="rId11"/>
    <p:sldId id="338" r:id="rId12"/>
    <p:sldId id="362" r:id="rId13"/>
    <p:sldId id="358" r:id="rId14"/>
    <p:sldId id="359" r:id="rId15"/>
    <p:sldId id="360" r:id="rId16"/>
    <p:sldId id="275" r:id="rId17"/>
    <p:sldId id="277" r:id="rId18"/>
    <p:sldId id="364" r:id="rId19"/>
    <p:sldId id="365" r:id="rId20"/>
    <p:sldId id="355" r:id="rId21"/>
    <p:sldId id="335" r:id="rId22"/>
    <p:sldId id="336" r:id="rId23"/>
    <p:sldId id="317" r:id="rId24"/>
    <p:sldId id="366" r:id="rId25"/>
    <p:sldId id="319" r:id="rId26"/>
    <p:sldId id="320" r:id="rId27"/>
    <p:sldId id="363" r:id="rId28"/>
    <p:sldId id="350" r:id="rId29"/>
    <p:sldId id="351" r:id="rId30"/>
    <p:sldId id="357"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2" autoAdjust="0"/>
    <p:restoredTop sz="94660"/>
  </p:normalViewPr>
  <p:slideViewPr>
    <p:cSldViewPr>
      <p:cViewPr varScale="1">
        <p:scale>
          <a:sx n="99" d="100"/>
          <a:sy n="99" d="100"/>
        </p:scale>
        <p:origin x="2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3CE6BA9-7DA3-4176-976F-45D68DF8B17A}" type="datetimeFigureOut">
              <a:rPr lang="en-GB" smtClean="0"/>
              <a:t>30/01/2018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E7AE37-7850-4AD0-AAF7-E38252360658}" type="slidenum">
              <a:rPr lang="en-GB" smtClean="0"/>
              <a:t>‹#›</a:t>
            </a:fld>
            <a:endParaRPr lang="en-GB"/>
          </a:p>
        </p:txBody>
      </p:sp>
    </p:spTree>
    <p:extLst>
      <p:ext uri="{BB962C8B-B14F-4D97-AF65-F5344CB8AC3E}">
        <p14:creationId xmlns:p14="http://schemas.microsoft.com/office/powerpoint/2010/main" val="47089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conomicshelp.org/labour-markets/monopson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student (16)</a:t>
            </a:r>
          </a:p>
          <a:p>
            <a:r>
              <a:rPr lang="en-US" dirty="0" smtClean="0"/>
              <a:t>Print off 30</a:t>
            </a:r>
            <a:r>
              <a:rPr lang="en-US" baseline="0" dirty="0" smtClean="0"/>
              <a:t> and 31</a:t>
            </a:r>
            <a:endParaRPr lang="en-US" dirty="0"/>
          </a:p>
        </p:txBody>
      </p:sp>
      <p:sp>
        <p:nvSpPr>
          <p:cNvPr id="4" name="Slide Number Placeholder 3"/>
          <p:cNvSpPr>
            <a:spLocks noGrp="1"/>
          </p:cNvSpPr>
          <p:nvPr>
            <p:ph type="sldNum" sz="quarter" idx="10"/>
          </p:nvPr>
        </p:nvSpPr>
        <p:spPr/>
        <p:txBody>
          <a:bodyPr/>
          <a:lstStyle/>
          <a:p>
            <a:fld id="{4574D7BE-2363-4F98-B782-DA02812844BB}" type="slidenum">
              <a:rPr lang="en-GB" smtClean="0"/>
              <a:t>1</a:t>
            </a:fld>
            <a:endParaRPr lang="en-GB" dirty="0"/>
          </a:p>
        </p:txBody>
      </p:sp>
    </p:spTree>
    <p:extLst>
      <p:ext uri="{BB962C8B-B14F-4D97-AF65-F5344CB8AC3E}">
        <p14:creationId xmlns:p14="http://schemas.microsoft.com/office/powerpoint/2010/main" val="414200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student (16)</a:t>
            </a:r>
          </a:p>
          <a:p>
            <a:r>
              <a:rPr lang="en-US" dirty="0" smtClean="0"/>
              <a:t>Print off 30</a:t>
            </a:r>
            <a:r>
              <a:rPr lang="en-US" baseline="0" dirty="0" smtClean="0"/>
              <a:t> and 31</a:t>
            </a:r>
            <a:endParaRPr lang="en-US" dirty="0"/>
          </a:p>
        </p:txBody>
      </p:sp>
      <p:sp>
        <p:nvSpPr>
          <p:cNvPr id="4" name="Slide Number Placeholder 3"/>
          <p:cNvSpPr>
            <a:spLocks noGrp="1"/>
          </p:cNvSpPr>
          <p:nvPr>
            <p:ph type="sldNum" sz="quarter" idx="10"/>
          </p:nvPr>
        </p:nvSpPr>
        <p:spPr/>
        <p:txBody>
          <a:bodyPr/>
          <a:lstStyle/>
          <a:p>
            <a:fld id="{4574D7BE-2363-4F98-B782-DA02812844BB}" type="slidenum">
              <a:rPr lang="en-GB" smtClean="0"/>
              <a:t>16</a:t>
            </a:fld>
            <a:endParaRPr lang="en-GB" dirty="0"/>
          </a:p>
        </p:txBody>
      </p:sp>
    </p:spTree>
    <p:extLst>
      <p:ext uri="{BB962C8B-B14F-4D97-AF65-F5344CB8AC3E}">
        <p14:creationId xmlns:p14="http://schemas.microsoft.com/office/powerpoint/2010/main" val="414200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effectLst/>
              </a:rPr>
              <a:t>“Readers Question – A microeconomics question. In you labour market section you discuss a </a:t>
            </a:r>
            <a:r>
              <a:rPr lang="en-GB" i="1" dirty="0" err="1" smtClean="0">
                <a:effectLst/>
              </a:rPr>
              <a:t>monopsonist.You</a:t>
            </a:r>
            <a:r>
              <a:rPr lang="en-GB" i="1" dirty="0" smtClean="0">
                <a:effectLst/>
              </a:rPr>
              <a:t> say that “in order to employ one extra worker the firm has to increase the wages of all workers”- why? You give a coal mine as a possible example of a </a:t>
            </a:r>
            <a:r>
              <a:rPr lang="en-GB" i="1" dirty="0" err="1" smtClean="0">
                <a:effectLst/>
              </a:rPr>
              <a:t>monopsonist</a:t>
            </a:r>
            <a:r>
              <a:rPr lang="en-GB" i="1" dirty="0" smtClean="0">
                <a:effectLst/>
              </a:rPr>
              <a:t>, do you really think that a coal mine owner hired an extra worker(the marginal cost) and then increased the “wages of all workers”? Can you clarify this.</a:t>
            </a:r>
            <a:endParaRPr lang="en-GB" dirty="0" smtClean="0">
              <a:effectLst/>
            </a:endParaRPr>
          </a:p>
          <a:p>
            <a:r>
              <a:rPr lang="en-GB" dirty="0" smtClean="0">
                <a:effectLst/>
              </a:rPr>
              <a:t>Just think of an upwardly sloping supply curve of labour.</a:t>
            </a:r>
          </a:p>
          <a:p>
            <a:r>
              <a:rPr lang="en-GB" dirty="0" smtClean="0">
                <a:effectLst/>
              </a:rPr>
              <a:t>If the firm offers a wage of £100, it can employ 10 workers.</a:t>
            </a:r>
          </a:p>
          <a:p>
            <a:r>
              <a:rPr lang="en-GB" dirty="0" smtClean="0">
                <a:effectLst/>
              </a:rPr>
              <a:t>To employ 11 workers, it would have to increase the wage rate to £110.</a:t>
            </a:r>
          </a:p>
          <a:p>
            <a:r>
              <a:rPr lang="en-GB" dirty="0" smtClean="0">
                <a:effectLst/>
              </a:rPr>
              <a:t>Therefore, according to this supply curve, if the firm needs to employ 11 workers the firm has to pay every worker £110. Therefore the marginal cost of employing an 11th worker is £210 (11*110 = £</a:t>
            </a:r>
            <a:r>
              <a:rPr lang="en-GB" b="1" dirty="0" smtClean="0">
                <a:effectLst/>
              </a:rPr>
              <a:t>1,210</a:t>
            </a:r>
            <a:r>
              <a:rPr lang="en-GB" dirty="0" smtClean="0">
                <a:effectLst/>
              </a:rPr>
              <a:t> – 10*100). The marginal cost of the 11th worker is greater than the average cost</a:t>
            </a:r>
          </a:p>
          <a:p>
            <a:r>
              <a:rPr lang="en-GB" sz="1200" b="1" kern="1200" dirty="0" smtClean="0">
                <a:solidFill>
                  <a:schemeClr val="tx1"/>
                </a:solidFill>
                <a:effectLst/>
                <a:latin typeface="+mn-lt"/>
                <a:ea typeface="+mn-ea"/>
                <a:cs typeface="+mn-cs"/>
              </a:rPr>
              <a:t>Theory and in practice</a:t>
            </a:r>
          </a:p>
          <a:p>
            <a:r>
              <a:rPr lang="en-GB" b="1" dirty="0" smtClean="0">
                <a:effectLst/>
              </a:rPr>
              <a:t>1. Wage discrimination</a:t>
            </a:r>
            <a:r>
              <a:rPr lang="en-GB" dirty="0" smtClean="0">
                <a:effectLst/>
              </a:rPr>
              <a:t>. One exception would be if a </a:t>
            </a:r>
            <a:r>
              <a:rPr lang="en-GB" dirty="0" err="1" smtClean="0">
                <a:effectLst/>
              </a:rPr>
              <a:t>monopsonist</a:t>
            </a:r>
            <a:r>
              <a:rPr lang="en-GB" dirty="0" smtClean="0">
                <a:effectLst/>
              </a:rPr>
              <a:t> could wage discriminate – i.e. pay £110 to the extra worker, but continue to pay £100 to the existing mine workers. In reality this could be possible. For example, the firm could introduce a special post or job title which pays £110, whilst the existing workers get stuck on £100. If the monopsony can get away with this, then it will not have to pay every worker £110.</a:t>
            </a:r>
          </a:p>
          <a:p>
            <a:r>
              <a:rPr lang="en-GB" b="1" dirty="0" smtClean="0">
                <a:effectLst/>
              </a:rPr>
              <a:t>2. Elastic supply</a:t>
            </a:r>
            <a:r>
              <a:rPr lang="en-GB" dirty="0" smtClean="0">
                <a:effectLst/>
              </a:rPr>
              <a:t>. Also, another possibility is that the supply curve is very elastic, therefore there may be infinite (or at least a very large) supply of labour at £100. For example, in a period of high unemployment, there are probably many workers willing to supply there labour at £100. Many coal mine owners may find, even at low wages, a large pool of unemployed workers willing to take a job at £100.</a:t>
            </a:r>
          </a:p>
          <a:p>
            <a:r>
              <a:rPr lang="en-GB" dirty="0" smtClean="0">
                <a:effectLst/>
              </a:rPr>
              <a:t>However, the theory of an upward sloping supply curve suggests that the marginal cost of employing an extra worker will increase faster than average cost.</a:t>
            </a:r>
          </a:p>
          <a:p>
            <a:r>
              <a:rPr lang="en-GB" sz="1200" i="1" kern="1200" dirty="0" smtClean="0">
                <a:solidFill>
                  <a:schemeClr val="tx1"/>
                </a:solidFill>
                <a:effectLst/>
                <a:latin typeface="+mn-lt"/>
                <a:ea typeface="+mn-ea"/>
                <a:cs typeface="+mn-cs"/>
              </a:rPr>
              <a:t>Readers Question: My confusion gets worse as on the same page you say that one of the problems with a </a:t>
            </a:r>
            <a:r>
              <a:rPr lang="en-GB" sz="1200" i="1" kern="1200" dirty="0" err="1" smtClean="0">
                <a:solidFill>
                  <a:schemeClr val="tx1"/>
                </a:solidFill>
                <a:effectLst/>
                <a:latin typeface="+mn-lt"/>
                <a:ea typeface="+mn-ea"/>
                <a:cs typeface="+mn-cs"/>
              </a:rPr>
              <a:t>monopsonist</a:t>
            </a:r>
            <a:r>
              <a:rPr lang="en-GB" sz="1200" i="1" kern="1200" dirty="0" smtClean="0">
                <a:solidFill>
                  <a:schemeClr val="tx1"/>
                </a:solidFill>
                <a:effectLst/>
                <a:latin typeface="+mn-lt"/>
                <a:ea typeface="+mn-ea"/>
                <a:cs typeface="+mn-cs"/>
              </a:rPr>
              <a:t> is it can “lead to lower wages for workers”. Doesn’t this contradict your above point about a </a:t>
            </a:r>
            <a:r>
              <a:rPr lang="en-GB" sz="1200" i="1" kern="1200" dirty="0" err="1" smtClean="0">
                <a:solidFill>
                  <a:schemeClr val="tx1"/>
                </a:solidFill>
                <a:effectLst/>
                <a:latin typeface="+mn-lt"/>
                <a:ea typeface="+mn-ea"/>
                <a:cs typeface="+mn-cs"/>
              </a:rPr>
              <a:t>monopsonists</a:t>
            </a:r>
            <a:r>
              <a:rPr lang="en-GB" sz="1200" i="1" kern="1200" dirty="0" smtClean="0">
                <a:solidFill>
                  <a:schemeClr val="tx1"/>
                </a:solidFill>
                <a:effectLst/>
                <a:latin typeface="+mn-lt"/>
                <a:ea typeface="+mn-ea"/>
                <a:cs typeface="+mn-cs"/>
              </a:rPr>
              <a:t> increasing all workers’ wages as it employs one extra worker?</a:t>
            </a:r>
            <a:endParaRPr lang="en-GB" dirty="0" smtClean="0">
              <a:effectLst/>
            </a:endParaRPr>
          </a:p>
          <a:p>
            <a:r>
              <a:rPr lang="en-GB" dirty="0" smtClean="0">
                <a:effectLst/>
              </a:rPr>
              <a:t>The key thing is that a </a:t>
            </a:r>
            <a:r>
              <a:rPr lang="en-GB" dirty="0" err="1" smtClean="0">
                <a:effectLst/>
              </a:rPr>
              <a:t>monopsonist</a:t>
            </a:r>
            <a:r>
              <a:rPr lang="en-GB" dirty="0" smtClean="0">
                <a:effectLst/>
              </a:rPr>
              <a:t> is reluctant to hire extra workers, </a:t>
            </a:r>
            <a:r>
              <a:rPr lang="en-GB" i="1" dirty="0" smtClean="0">
                <a:effectLst/>
              </a:rPr>
              <a:t>precisely</a:t>
            </a:r>
            <a:r>
              <a:rPr lang="en-GB" dirty="0" smtClean="0">
                <a:effectLst/>
              </a:rPr>
              <a:t> because it would have to increase wages of all workers (high marginal cost). Because of this prospect the </a:t>
            </a:r>
            <a:r>
              <a:rPr lang="en-GB" dirty="0" err="1" smtClean="0">
                <a:effectLst/>
              </a:rPr>
              <a:t>monopsonist</a:t>
            </a:r>
            <a:r>
              <a:rPr lang="en-GB" dirty="0" smtClean="0">
                <a:effectLst/>
              </a:rPr>
              <a:t> prefers to employ less workers and pay lower wages. To profit maximise, it avoids the extra marginal cost of paying all workers more.</a:t>
            </a:r>
          </a:p>
          <a:p>
            <a:r>
              <a:rPr lang="en-GB" dirty="0" smtClean="0">
                <a:effectLst/>
              </a:rPr>
              <a:t>This diagram shows a theoretical monopsony. It’s profit maximising decision is to employ only Q2 workers at a wage of W2. (where MRP = MC). This is a lower wage and lower quantity of workers than in a perfectly competitive market.</a:t>
            </a:r>
          </a:p>
          <a:p>
            <a:r>
              <a:rPr lang="en-GB" dirty="0" smtClean="0">
                <a:effectLst/>
              </a:rPr>
              <a:t>See: </a:t>
            </a:r>
            <a:r>
              <a:rPr lang="en-GB" dirty="0" smtClean="0">
                <a:effectLst/>
                <a:hlinkClick r:id="rId3"/>
              </a:rPr>
              <a:t>Monopsony for more explanation</a:t>
            </a:r>
            <a:endParaRPr lang="en-GB" dirty="0" smtClean="0">
              <a:effectLst/>
            </a:endParaRPr>
          </a:p>
          <a:p>
            <a:r>
              <a:rPr lang="en-GB" sz="1200" b="1" kern="1200" dirty="0" smtClean="0">
                <a:solidFill>
                  <a:schemeClr val="tx1"/>
                </a:solidFill>
                <a:effectLst/>
                <a:latin typeface="+mn-lt"/>
                <a:ea typeface="+mn-ea"/>
                <a:cs typeface="+mn-cs"/>
              </a:rPr>
              <a:t>Is Tesco a monopsony?</a:t>
            </a:r>
          </a:p>
          <a:p>
            <a:r>
              <a:rPr lang="en-GB" sz="1200" i="1" kern="1200" dirty="0" smtClean="0">
                <a:solidFill>
                  <a:schemeClr val="tx1"/>
                </a:solidFill>
                <a:effectLst/>
                <a:latin typeface="+mn-lt"/>
                <a:ea typeface="+mn-ea"/>
                <a:cs typeface="+mn-cs"/>
              </a:rPr>
              <a:t>Readers Question Or, is it all just theory? You talk of supermarkets behaving like </a:t>
            </a:r>
            <a:r>
              <a:rPr lang="en-GB" sz="1200" i="1" kern="1200" dirty="0" err="1" smtClean="0">
                <a:solidFill>
                  <a:schemeClr val="tx1"/>
                </a:solidFill>
                <a:effectLst/>
                <a:latin typeface="+mn-lt"/>
                <a:ea typeface="+mn-ea"/>
                <a:cs typeface="+mn-cs"/>
              </a:rPr>
              <a:t>monopsonists</a:t>
            </a:r>
            <a:r>
              <a:rPr lang="en-GB" sz="1200" i="1" kern="1200" dirty="0" smtClean="0">
                <a:solidFill>
                  <a:schemeClr val="tx1"/>
                </a:solidFill>
                <a:effectLst/>
                <a:latin typeface="+mn-lt"/>
                <a:ea typeface="+mn-ea"/>
                <a:cs typeface="+mn-cs"/>
              </a:rPr>
              <a:t> but I’m pretty sure my local </a:t>
            </a:r>
            <a:r>
              <a:rPr lang="en-GB" sz="1200" i="1" kern="1200" dirty="0" err="1" smtClean="0">
                <a:solidFill>
                  <a:schemeClr val="tx1"/>
                </a:solidFill>
                <a:effectLst/>
                <a:latin typeface="+mn-lt"/>
                <a:ea typeface="+mn-ea"/>
                <a:cs typeface="+mn-cs"/>
              </a:rPr>
              <a:t>Tescos</a:t>
            </a:r>
            <a:r>
              <a:rPr lang="en-GB" sz="1200" i="1" kern="1200" dirty="0" smtClean="0">
                <a:solidFill>
                  <a:schemeClr val="tx1"/>
                </a:solidFill>
                <a:effectLst/>
                <a:latin typeface="+mn-lt"/>
                <a:ea typeface="+mn-ea"/>
                <a:cs typeface="+mn-cs"/>
              </a:rPr>
              <a:t> doesn’t increase the wages of all its workers when it hires an extra worker.</a:t>
            </a:r>
            <a:endParaRPr lang="en-GB" dirty="0" smtClean="0">
              <a:effectLst/>
            </a:endParaRPr>
          </a:p>
          <a:p>
            <a:r>
              <a:rPr lang="en-GB" dirty="0" smtClean="0">
                <a:effectLst/>
              </a:rPr>
              <a:t>I think it is true to some extent that Tesco will not increase the wages of all workers when hiring more workers. Though, in a period of full employment and labour shortages, it may have to increase wages, if it is short of staff.</a:t>
            </a:r>
          </a:p>
          <a:p>
            <a:r>
              <a:rPr lang="en-GB" dirty="0" smtClean="0">
                <a:effectLst/>
              </a:rPr>
              <a:t>Also, Tesco is not the best example of a monopsony. It may exhibit some monopsony behaviour – Workers have degrees of labour immobility </a:t>
            </a:r>
            <a:r>
              <a:rPr lang="en-GB" dirty="0" err="1" smtClean="0">
                <a:effectLst/>
              </a:rPr>
              <a:t>e.t.c</a:t>
            </a:r>
            <a:r>
              <a:rPr lang="en-GB" dirty="0" smtClean="0">
                <a:effectLst/>
              </a:rPr>
              <a:t>. But, Tesco workers could go and work at similar retail jobs elsewhere. A better example, is the government employing firemen. There is only one employer (government of firemen) If the government found there was a shortage of firemen, it may have to put up wages to attract more people into the profession.</a:t>
            </a:r>
          </a:p>
          <a:p>
            <a:r>
              <a:rPr lang="en-GB" dirty="0" smtClean="0">
                <a:effectLst/>
              </a:rPr>
              <a:t>Also, in the case of firemen, I don’t think the government could get away with paying just the new workers a higher wage.</a:t>
            </a:r>
          </a:p>
          <a:p>
            <a:r>
              <a:rPr lang="en-GB" dirty="0" smtClean="0">
                <a:effectLst/>
              </a:rPr>
              <a:t>Another way of thinking about it. Suppose Tesco cut wages by 20% (or </a:t>
            </a:r>
            <a:r>
              <a:rPr lang="en-GB" dirty="0" err="1" smtClean="0">
                <a:effectLst/>
              </a:rPr>
              <a:t>freezed</a:t>
            </a:r>
            <a:r>
              <a:rPr lang="en-GB" dirty="0" smtClean="0">
                <a:effectLst/>
              </a:rPr>
              <a:t> wages for several years), how many workers would leave and get a job elsewhere? Some would be able and willing to move, but many workers would feel tied to staying at Tesco.</a:t>
            </a:r>
          </a:p>
          <a:p>
            <a:r>
              <a:rPr lang="en-GB" dirty="0" smtClean="0">
                <a:effectLst/>
              </a:rPr>
              <a:t>I remember working for a tutorial college and the boss was a real profit maximising capitalist For three years he </a:t>
            </a:r>
            <a:r>
              <a:rPr lang="en-GB" dirty="0" err="1" smtClean="0">
                <a:effectLst/>
              </a:rPr>
              <a:t>freezed</a:t>
            </a:r>
            <a:r>
              <a:rPr lang="en-GB" dirty="0" smtClean="0">
                <a:effectLst/>
              </a:rPr>
              <a:t> nominal wages. I could have left and gone and worked somewhere else for a higher wage, but I felt it wasn’t worth the hassle. The diverse group of tutors at the college had little bargaining power. Therefore, I felt he had a </a:t>
            </a:r>
            <a:r>
              <a:rPr lang="en-GB" i="1" dirty="0" smtClean="0">
                <a:effectLst/>
              </a:rPr>
              <a:t>degree</a:t>
            </a:r>
            <a:r>
              <a:rPr lang="en-GB" dirty="0" smtClean="0">
                <a:effectLst/>
              </a:rPr>
              <a:t> of monopsony power – even if we could in theory work elsewhere</a:t>
            </a:r>
          </a:p>
          <a:p>
            <a:endParaRPr lang="en-GB" dirty="0"/>
          </a:p>
        </p:txBody>
      </p:sp>
      <p:sp>
        <p:nvSpPr>
          <p:cNvPr id="4" name="Slide Number Placeholder 3"/>
          <p:cNvSpPr>
            <a:spLocks noGrp="1"/>
          </p:cNvSpPr>
          <p:nvPr>
            <p:ph type="sldNum" sz="quarter" idx="10"/>
          </p:nvPr>
        </p:nvSpPr>
        <p:spPr/>
        <p:txBody>
          <a:bodyPr/>
          <a:lstStyle/>
          <a:p>
            <a:fld id="{18E7AE37-7850-4AD0-AAF7-E38252360658}" type="slidenum">
              <a:rPr lang="en-GB" smtClean="0"/>
              <a:t>20</a:t>
            </a:fld>
            <a:endParaRPr lang="en-GB"/>
          </a:p>
        </p:txBody>
      </p:sp>
    </p:spTree>
    <p:extLst>
      <p:ext uri="{BB962C8B-B14F-4D97-AF65-F5344CB8AC3E}">
        <p14:creationId xmlns:p14="http://schemas.microsoft.com/office/powerpoint/2010/main" val="259769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Useful to go through the Government legislation to challenge a few pre-conceptions the students might have…for example before 2003 it was technically legal to discriminate against someone who you perceived to be homosexual.  Before the 1960’s it was illegal to have homosexual relations.  Compare it to the Uganda case-study from before…we were not putting them to death but not so long ago we were discriminating.</a:t>
            </a:r>
          </a:p>
          <a:p>
            <a:pPr eaLnBrk="1" hangingPunct="1">
              <a:spcBef>
                <a:spcPct val="0"/>
              </a:spcBef>
            </a:pPr>
            <a:endParaRPr lang="en-GB" altLang="en-US" smtClean="0"/>
          </a:p>
          <a:p>
            <a:pPr eaLnBrk="1" hangingPunct="1">
              <a:spcBef>
                <a:spcPct val="0"/>
              </a:spcBef>
            </a:pPr>
            <a:r>
              <a:rPr lang="en-GB" altLang="en-US" smtClean="0"/>
              <a:t>Other examples - no Irish in the 1970’s in B+B’s….more recently Brighton homosexual couple denied a room at a B+B (owner prosecuted but would this have happened before 2010 as the 2003 act is just for eomployment.</a:t>
            </a:r>
          </a:p>
          <a:p>
            <a:pPr eaLnBrk="1" hangingPunct="1">
              <a:spcBef>
                <a:spcPct val="0"/>
              </a:spcBef>
            </a:pPr>
            <a:endParaRPr lang="en-GB" altLang="en-US" smtClean="0"/>
          </a:p>
          <a:p>
            <a:pPr eaLnBrk="1" hangingPunct="1">
              <a:spcBef>
                <a:spcPct val="0"/>
              </a:spcBef>
            </a:pPr>
            <a:r>
              <a:rPr lang="en-GB" altLang="en-US" smtClean="0"/>
              <a:t>Any other anecdotes you can find??</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9E7E53-579A-47B2-87C6-FAF7F440917C}" type="slidenum">
              <a:rPr lang="en-GB" altLang="en-US" smtClean="0"/>
              <a:pPr eaLnBrk="1" hangingPunct="1">
                <a:spcBef>
                  <a:spcPct val="0"/>
                </a:spcBef>
              </a:pPr>
              <a:t>25</a:t>
            </a:fld>
            <a:endParaRPr lang="en-GB" altLang="en-US" smtClean="0"/>
          </a:p>
        </p:txBody>
      </p:sp>
    </p:spTree>
    <p:extLst>
      <p:ext uri="{BB962C8B-B14F-4D97-AF65-F5344CB8AC3E}">
        <p14:creationId xmlns:p14="http://schemas.microsoft.com/office/powerpoint/2010/main" val="299920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Emphasise the Equality Act of 2010 and the concept of “protected characteristics” and the fact it has brought together all the previous acts from 1970</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What are the protected characteristics of Travellers?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Maybe split the class into 5 groups and each group has to come up with a story involving Travellers in the UK and how each of the discriminations above might be played out?  You could use “direct discrimination” as an example to the class.   Might be hard for them to do but will get them thinking…</a:t>
            </a:r>
          </a:p>
          <a:p>
            <a:pPr eaLnBrk="1" fontAlgn="auto" hangingPunct="1">
              <a:spcBef>
                <a:spcPts val="0"/>
              </a:spcBef>
              <a:spcAft>
                <a:spcPts val="0"/>
              </a:spcAft>
              <a:defRPr/>
            </a:pPr>
            <a:endParaRPr lang="en-GB" dirty="0" smtClean="0"/>
          </a:p>
          <a:p>
            <a:pPr marL="173816" indent="-173816" eaLnBrk="1" fontAlgn="auto" hangingPunct="1">
              <a:spcBef>
                <a:spcPts val="0"/>
              </a:spcBef>
              <a:spcAft>
                <a:spcPts val="0"/>
              </a:spcAft>
              <a:buFont typeface="Arial" pitchFamily="34" charset="0"/>
              <a:buChar char="•"/>
              <a:defRPr/>
            </a:pPr>
            <a:r>
              <a:rPr lang="en-GB" dirty="0" smtClean="0"/>
              <a:t>Associative discrimination: direct discrimination against someone because they are associated with another person with a protected characteristic. e.g. Jack has a friend who is a traveller and because of this, he is refused entry to his local pub</a:t>
            </a:r>
          </a:p>
          <a:p>
            <a:pPr marL="173816" indent="-173816" eaLnBrk="1" fontAlgn="auto" hangingPunct="1">
              <a:spcBef>
                <a:spcPts val="0"/>
              </a:spcBef>
              <a:spcAft>
                <a:spcPts val="0"/>
              </a:spcAft>
              <a:buFont typeface="Arial" pitchFamily="34" charset="0"/>
              <a:buChar char="•"/>
              <a:defRPr/>
            </a:pPr>
            <a:r>
              <a:rPr lang="en-GB" dirty="0" smtClean="0"/>
              <a:t>Indirect discrimination: when you have a rule or policy that applies to everyone but disadvantages a person with a protected characteristic. - e.g. a new Government initiative provides benefits as a safety net but only to those in a fixed address (obviously rules out Traveller’s benefitting from it</a:t>
            </a:r>
          </a:p>
          <a:p>
            <a:pPr marL="173816" indent="-173816" eaLnBrk="1" fontAlgn="auto" hangingPunct="1">
              <a:spcBef>
                <a:spcPts val="0"/>
              </a:spcBef>
              <a:spcAft>
                <a:spcPts val="0"/>
              </a:spcAft>
              <a:buFont typeface="Arial" pitchFamily="34" charset="0"/>
              <a:buChar char="•"/>
              <a:defRPr/>
            </a:pPr>
            <a:r>
              <a:rPr lang="en-GB" dirty="0" smtClean="0"/>
              <a:t>Harassment: behaviour deemed offensive by the recipient. Employees can claim they find something offensive even when it's not directed at them. - e.g. A traveller has a job in Sainsbury’s and overhears co-workers discussing how Travellers are “dirty </a:t>
            </a:r>
            <a:r>
              <a:rPr lang="en-GB" dirty="0" err="1" smtClean="0"/>
              <a:t>pikeys</a:t>
            </a:r>
            <a:r>
              <a:rPr lang="en-GB" dirty="0" smtClean="0"/>
              <a:t>”.   Maybe you could get into a whole discussion about social media and Twitter????</a:t>
            </a:r>
          </a:p>
          <a:p>
            <a:pPr marL="173816" indent="-173816" eaLnBrk="1" fontAlgn="auto" hangingPunct="1">
              <a:spcBef>
                <a:spcPts val="0"/>
              </a:spcBef>
              <a:spcAft>
                <a:spcPts val="0"/>
              </a:spcAft>
              <a:buFont typeface="Arial" pitchFamily="34" charset="0"/>
              <a:buChar char="•"/>
              <a:defRPr/>
            </a:pPr>
            <a:r>
              <a:rPr lang="en-GB" dirty="0" smtClean="0"/>
              <a:t>Victimisation: discrimination against someone because they made or supported a complaint under Equality Act legislation. - Jack is shunned at Sainsbury’s because he overheard the conversation above as well and made a complaint even though he himself is not a Traveller</a:t>
            </a:r>
          </a:p>
          <a:p>
            <a:pPr marL="173816" indent="-173816" eaLnBrk="1" fontAlgn="auto" hangingPunct="1">
              <a:spcBef>
                <a:spcPts val="0"/>
              </a:spcBef>
              <a:spcAft>
                <a:spcPts val="0"/>
              </a:spcAft>
              <a:buFont typeface="Arial" pitchFamily="34" charset="0"/>
              <a:buChar char="•"/>
              <a:defRPr/>
            </a:pPr>
            <a:r>
              <a:rPr lang="en-GB" dirty="0" smtClean="0"/>
              <a:t>Discrimination by perception: direct discrimination against someone because others think they have a protected characteristic (even if they don't).   Jack owns a caravan and decides to go on holiday but is refused entry to pub car parks because they associate him with being a Traveller.</a:t>
            </a:r>
          </a:p>
          <a:p>
            <a:pPr marL="173816" indent="-173816" eaLnBrk="1" fontAlgn="auto" hangingPunct="1">
              <a:spcBef>
                <a:spcPts val="0"/>
              </a:spcBef>
              <a:spcAft>
                <a:spcPts val="0"/>
              </a:spcAft>
              <a:buFont typeface="Arial" pitchFamily="34" charset="0"/>
              <a:buChar char="•"/>
              <a:defRPr/>
            </a:pPr>
            <a:endParaRPr lang="en-GB" dirty="0" smtClean="0"/>
          </a:p>
          <a:p>
            <a:pPr eaLnBrk="1" fontAlgn="auto" hangingPunct="1">
              <a:spcBef>
                <a:spcPts val="0"/>
              </a:spcBef>
              <a:spcAft>
                <a:spcPts val="0"/>
              </a:spcAft>
              <a:defRPr/>
            </a:pPr>
            <a:r>
              <a:rPr lang="en-GB" dirty="0" smtClean="0"/>
              <a:t>DEVIL’s ADVOCATE? It is important to point out to those who maybe dismiss some of these discrimination aspects as petty that as white, middle class Surry-</a:t>
            </a:r>
            <a:r>
              <a:rPr lang="en-GB" dirty="0" err="1" smtClean="0"/>
              <a:t>ites</a:t>
            </a:r>
            <a:r>
              <a:rPr lang="en-GB" dirty="0" smtClean="0"/>
              <a:t>, students may never have experienced discrimination for prolonged periods and understand the stress and anxiety it may cause.  What may be a throw away comment to one person, could cause great offence to another.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Maybe a discussion about the comedic merits of Ricky </a:t>
            </a:r>
            <a:r>
              <a:rPr lang="en-GB" dirty="0" err="1" smtClean="0"/>
              <a:t>Gervais</a:t>
            </a:r>
            <a:r>
              <a:rPr lang="en-GB" dirty="0" smtClean="0"/>
              <a:t> and his “mong” twitter </a:t>
            </a:r>
            <a:r>
              <a:rPr lang="en-GB" dirty="0" err="1" smtClean="0"/>
              <a:t>scandel</a:t>
            </a:r>
            <a:r>
              <a:rPr lang="en-GB" dirty="0" smtClean="0"/>
              <a:t> when he was eventually forced to back down and apologise.  Do we live in a world now where we are not allowed to make jokes at anyone’s expense and people are too sensitive or should we be living in a world where we respect others views and differences….where is the line drawn!?</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701AE5-A838-46D8-9FD8-61FA22BA359D}" type="slidenum">
              <a:rPr lang="en-GB" altLang="en-US" smtClean="0"/>
              <a:pPr eaLnBrk="1" hangingPunct="1">
                <a:spcBef>
                  <a:spcPct val="0"/>
                </a:spcBef>
              </a:pPr>
              <a:t>26</a:t>
            </a:fld>
            <a:endParaRPr lang="en-GB" altLang="en-US" smtClean="0"/>
          </a:p>
        </p:txBody>
      </p:sp>
    </p:spTree>
    <p:extLst>
      <p:ext uri="{BB962C8B-B14F-4D97-AF65-F5344CB8AC3E}">
        <p14:creationId xmlns:p14="http://schemas.microsoft.com/office/powerpoint/2010/main" val="197715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Curbing</a:t>
            </a:r>
            <a:r>
              <a:rPr lang="en-GB" baseline="0" dirty="0" smtClean="0"/>
              <a:t> Trade Union Power?</a:t>
            </a:r>
          </a:p>
          <a:p>
            <a:endParaRPr lang="en-GB" baseline="0" dirty="0" smtClean="0"/>
          </a:p>
          <a:p>
            <a:r>
              <a:rPr lang="en-GB" baseline="0" dirty="0" smtClean="0"/>
              <a:t>It has happened</a:t>
            </a:r>
          </a:p>
          <a:p>
            <a:endParaRPr lang="en-GB" baseline="0" dirty="0" smtClean="0"/>
          </a:p>
          <a:p>
            <a:r>
              <a:rPr lang="en-GB" b="1" baseline="0" dirty="0" smtClean="0"/>
              <a:t>Yes - Thatcher should have curbed the power of the Unions:</a:t>
            </a:r>
          </a:p>
          <a:p>
            <a:r>
              <a:rPr lang="en-GB" baseline="0" dirty="0" smtClean="0"/>
              <a:t>Too much power - bringing down the </a:t>
            </a:r>
            <a:r>
              <a:rPr lang="en-GB" baseline="0" dirty="0" err="1" smtClean="0"/>
              <a:t>Govt</a:t>
            </a:r>
            <a:r>
              <a:rPr lang="en-GB" baseline="0" dirty="0" smtClean="0"/>
              <a:t> in the 1970’s / Winter of Discontent</a:t>
            </a:r>
          </a:p>
          <a:p>
            <a:r>
              <a:rPr lang="en-GB" baseline="0" dirty="0" smtClean="0"/>
              <a:t>Badly set up…bullying?  Poor voting?</a:t>
            </a:r>
          </a:p>
          <a:p>
            <a:r>
              <a:rPr lang="en-GB" baseline="0" dirty="0" smtClean="0"/>
              <a:t>Bob Crow - pay for tube drivers and disruption</a:t>
            </a:r>
          </a:p>
          <a:p>
            <a:r>
              <a:rPr lang="en-GB" baseline="0" dirty="0" smtClean="0"/>
              <a:t>Too close to the Labour Party</a:t>
            </a:r>
          </a:p>
          <a:p>
            <a:endParaRPr lang="en-GB" baseline="0" dirty="0" smtClean="0"/>
          </a:p>
          <a:p>
            <a:r>
              <a:rPr lang="en-GB" b="1" baseline="0" dirty="0" smtClean="0"/>
              <a:t>No - </a:t>
            </a:r>
            <a:r>
              <a:rPr lang="en-GB" b="1" baseline="0" dirty="0" err="1" smtClean="0"/>
              <a:t>Thatchers</a:t>
            </a:r>
            <a:r>
              <a:rPr lang="en-GB" b="1" baseline="0" dirty="0" smtClean="0"/>
              <a:t> should not have curbed the power of the Unions</a:t>
            </a:r>
          </a:p>
          <a:p>
            <a:r>
              <a:rPr lang="en-GB" baseline="0" dirty="0" smtClean="0"/>
              <a:t>Correct market  failure - Increasing income inequality in the UK - trade unions help address this</a:t>
            </a:r>
          </a:p>
          <a:p>
            <a:r>
              <a:rPr lang="en-GB" baseline="0" dirty="0" smtClean="0"/>
              <a:t>Decline of various areas of the UK under Margaret Thatcher</a:t>
            </a:r>
          </a:p>
          <a:p>
            <a:r>
              <a:rPr lang="en-GB" baseline="0" dirty="0" smtClean="0"/>
              <a:t>Current coalition’s deficit cuts - need organisations to stand up to Govt.</a:t>
            </a:r>
            <a:endParaRPr lang="en-GB" dirty="0"/>
          </a:p>
        </p:txBody>
      </p:sp>
      <p:sp>
        <p:nvSpPr>
          <p:cNvPr id="4" name="Slide Number Placeholder 3"/>
          <p:cNvSpPr>
            <a:spLocks noGrp="1"/>
          </p:cNvSpPr>
          <p:nvPr>
            <p:ph type="sldNum" sz="quarter" idx="10"/>
          </p:nvPr>
        </p:nvSpPr>
        <p:spPr/>
        <p:txBody>
          <a:bodyPr/>
          <a:lstStyle/>
          <a:p>
            <a:fld id="{13501F0B-D4CC-4E96-A905-E23F89D6205D}" type="slidenum">
              <a:rPr lang="en-GB" smtClean="0"/>
              <a:t>29</a:t>
            </a:fld>
            <a:endParaRPr lang="en-GB"/>
          </a:p>
        </p:txBody>
      </p:sp>
    </p:spTree>
    <p:extLst>
      <p:ext uri="{BB962C8B-B14F-4D97-AF65-F5344CB8AC3E}">
        <p14:creationId xmlns:p14="http://schemas.microsoft.com/office/powerpoint/2010/main" val="311141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stream.godalming.ac.uk/View.aspx?ID=9388~4C~FepFz7xx" TargetMode="External"/><Relationship Id="rId2" Type="http://schemas.openxmlformats.org/officeDocument/2006/relationships/hyperlink" Target="http://estream.godalming.ac.uk/View.aspx?ID=3018~4m~m2FRpebs" TargetMode="External"/><Relationship Id="rId1" Type="http://schemas.openxmlformats.org/officeDocument/2006/relationships/slideLayout" Target="../slideLayouts/slideLayout2.xml"/><Relationship Id="rId4" Type="http://schemas.openxmlformats.org/officeDocument/2006/relationships/hyperlink" Target="http://estream.godalming.ac.uk/View.aspx?ID=5958~4B~dmaaP5mb"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hannel4.com/news/gender-pay-gap-revealed" TargetMode="External"/><Relationship Id="rId2" Type="http://schemas.openxmlformats.org/officeDocument/2006/relationships/hyperlink" Target="https://www.tutor2u.net/economics/reference/the-gender-pay-ga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chroders.com/annualreport2016/governance/remuneration-report.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conomicshelp.org/labour-markets/demand-labou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5821363"/>
          </a:xfrm>
          <a:solidFill>
            <a:srgbClr val="FF0000"/>
          </a:solidFill>
        </p:spPr>
        <p:txBody>
          <a:bodyPr anchor="ctr" anchorCtr="1">
            <a:normAutofit/>
          </a:bodyPr>
          <a:lstStyle/>
          <a:p>
            <a:pPr marL="0" indent="0">
              <a:buNone/>
            </a:pPr>
            <a:r>
              <a:rPr lang="en-GB" sz="16600" b="1" dirty="0" smtClean="0">
                <a:solidFill>
                  <a:schemeClr val="bg1"/>
                </a:solidFill>
              </a:rPr>
              <a:t>WEEK 4</a:t>
            </a:r>
            <a:endParaRPr lang="en-GB" sz="6000" dirty="0"/>
          </a:p>
        </p:txBody>
      </p:sp>
    </p:spTree>
    <p:extLst>
      <p:ext uri="{BB962C8B-B14F-4D97-AF65-F5344CB8AC3E}">
        <p14:creationId xmlns:p14="http://schemas.microsoft.com/office/powerpoint/2010/main" val="4200994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836613"/>
          </a:xfrm>
          <a:solidFill>
            <a:schemeClr val="bg1"/>
          </a:solidFill>
        </p:spPr>
        <p:txBody>
          <a:bodyPr>
            <a:normAutofit/>
          </a:bodyPr>
          <a:lstStyle/>
          <a:p>
            <a:pPr algn="l" eaLnBrk="1" hangingPunct="1"/>
            <a:r>
              <a:rPr lang="en-GB" altLang="en-US" sz="4000" b="1" dirty="0" smtClean="0"/>
              <a:t>Less competitive markets</a:t>
            </a:r>
          </a:p>
        </p:txBody>
      </p:sp>
      <p:pic>
        <p:nvPicPr>
          <p:cNvPr id="14342" name="Picture 6" descr="Teacher_716_18230609_0_0_6000043_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868863"/>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7" descr="Teacher_716_18230609_0_0_6000043_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4724400"/>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4" name="Picture 8" descr="Teacher_716_18230609_0_0_6000043_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5805488"/>
            <a:ext cx="7207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10" descr="teacher_secondaryman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5949950"/>
            <a:ext cx="96837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12" descr="teacher-doris-d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5734050"/>
            <a:ext cx="776288"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9" name="Line 13"/>
          <p:cNvSpPr>
            <a:spLocks noChangeShapeType="1"/>
          </p:cNvSpPr>
          <p:nvPr/>
        </p:nvSpPr>
        <p:spPr bwMode="auto">
          <a:xfrm flipH="1">
            <a:off x="3563938" y="2924175"/>
            <a:ext cx="863600"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50" name="Line 14"/>
          <p:cNvSpPr>
            <a:spLocks noChangeShapeType="1"/>
          </p:cNvSpPr>
          <p:nvPr/>
        </p:nvSpPr>
        <p:spPr bwMode="auto">
          <a:xfrm>
            <a:off x="4500563" y="3141663"/>
            <a:ext cx="142875"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51" name="Line 15"/>
          <p:cNvSpPr>
            <a:spLocks noChangeShapeType="1"/>
          </p:cNvSpPr>
          <p:nvPr/>
        </p:nvSpPr>
        <p:spPr bwMode="auto">
          <a:xfrm flipH="1">
            <a:off x="3995738" y="3500438"/>
            <a:ext cx="288925" cy="223361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52" name="Line 16"/>
          <p:cNvSpPr>
            <a:spLocks noChangeShapeType="1"/>
          </p:cNvSpPr>
          <p:nvPr/>
        </p:nvSpPr>
        <p:spPr bwMode="auto">
          <a:xfrm>
            <a:off x="4716463" y="3141663"/>
            <a:ext cx="576262" cy="14398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pic>
        <p:nvPicPr>
          <p:cNvPr id="14353" name="Picture 17" descr="Teacher_716_18230609_0_0_6000043_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4508500"/>
            <a:ext cx="208915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5" name="Line 19"/>
          <p:cNvSpPr>
            <a:spLocks noChangeShapeType="1"/>
          </p:cNvSpPr>
          <p:nvPr/>
        </p:nvSpPr>
        <p:spPr bwMode="auto">
          <a:xfrm flipH="1">
            <a:off x="7235825" y="3213100"/>
            <a:ext cx="43180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56" name="Line 20"/>
          <p:cNvSpPr>
            <a:spLocks noChangeShapeType="1"/>
          </p:cNvSpPr>
          <p:nvPr/>
        </p:nvSpPr>
        <p:spPr bwMode="auto">
          <a:xfrm flipH="1" flipV="1">
            <a:off x="8027988" y="3414619"/>
            <a:ext cx="360362" cy="95100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57" name="Rectangle 21"/>
          <p:cNvSpPr>
            <a:spLocks noChangeArrowheads="1"/>
          </p:cNvSpPr>
          <p:nvPr/>
        </p:nvSpPr>
        <p:spPr bwMode="auto">
          <a:xfrm>
            <a:off x="3132138" y="1052513"/>
            <a:ext cx="2808287" cy="56896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4358" name="Rectangle 22"/>
          <p:cNvSpPr>
            <a:spLocks noChangeArrowheads="1"/>
          </p:cNvSpPr>
          <p:nvPr/>
        </p:nvSpPr>
        <p:spPr bwMode="auto">
          <a:xfrm>
            <a:off x="6300788" y="1052513"/>
            <a:ext cx="2735262" cy="56896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sp>
        <p:nvSpPr>
          <p:cNvPr id="14359" name="Text Box 23"/>
          <p:cNvSpPr txBox="1">
            <a:spLocks noChangeArrowheads="1"/>
          </p:cNvSpPr>
          <p:nvPr/>
        </p:nvSpPr>
        <p:spPr bwMode="auto">
          <a:xfrm>
            <a:off x="3320183" y="1143966"/>
            <a:ext cx="25036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dirty="0"/>
              <a:t>MONOPSONY </a:t>
            </a:r>
            <a:r>
              <a:rPr lang="en-GB" altLang="en-US" sz="1400" b="1" dirty="0" smtClean="0"/>
              <a:t>EMPLOYER ONLY</a:t>
            </a:r>
            <a:endParaRPr lang="en-GB" altLang="en-US" sz="1400" b="1" dirty="0"/>
          </a:p>
        </p:txBody>
      </p:sp>
      <p:sp>
        <p:nvSpPr>
          <p:cNvPr id="14360" name="Text Box 24"/>
          <p:cNvSpPr txBox="1">
            <a:spLocks noChangeArrowheads="1"/>
          </p:cNvSpPr>
          <p:nvPr/>
        </p:nvSpPr>
        <p:spPr bwMode="auto">
          <a:xfrm>
            <a:off x="6659563" y="1125538"/>
            <a:ext cx="1962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a:t>BI-LATERAL MONOPOLY</a:t>
            </a:r>
          </a:p>
        </p:txBody>
      </p:sp>
      <p:sp>
        <p:nvSpPr>
          <p:cNvPr id="2" name="Rectangle 25"/>
          <p:cNvSpPr>
            <a:spLocks noChangeArrowheads="1"/>
          </p:cNvSpPr>
          <p:nvPr/>
        </p:nvSpPr>
        <p:spPr bwMode="auto">
          <a:xfrm>
            <a:off x="179388" y="1052513"/>
            <a:ext cx="2736850" cy="56896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p>
        </p:txBody>
      </p:sp>
      <p:pic>
        <p:nvPicPr>
          <p:cNvPr id="14361" name="Picture 30" descr="e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276475"/>
            <a:ext cx="79216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2" name="Picture 31" descr="e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276475"/>
            <a:ext cx="792163"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3" name="Picture 33" descr="Charterhous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150" y="2997200"/>
            <a:ext cx="792163"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4" name="Picture 34" descr="Charterhous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450" y="1989138"/>
            <a:ext cx="792163"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72" name="Picture 36" descr="teacher_secondaryman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4797425"/>
            <a:ext cx="96837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6" name="Picture 37" descr="Teacher_716_18230609_0_0_6000043_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508500"/>
            <a:ext cx="208915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67" name="Line 38"/>
          <p:cNvSpPr>
            <a:spLocks noChangeShapeType="1"/>
          </p:cNvSpPr>
          <p:nvPr/>
        </p:nvSpPr>
        <p:spPr bwMode="auto">
          <a:xfrm flipH="1" flipV="1">
            <a:off x="539750" y="2636838"/>
            <a:ext cx="215900" cy="18716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68" name="Line 39"/>
          <p:cNvSpPr>
            <a:spLocks noChangeShapeType="1"/>
          </p:cNvSpPr>
          <p:nvPr/>
        </p:nvSpPr>
        <p:spPr bwMode="auto">
          <a:xfrm flipH="1" flipV="1">
            <a:off x="1331913" y="2636838"/>
            <a:ext cx="142875" cy="19446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69" name="Line 40"/>
          <p:cNvSpPr>
            <a:spLocks noChangeShapeType="1"/>
          </p:cNvSpPr>
          <p:nvPr/>
        </p:nvSpPr>
        <p:spPr bwMode="auto">
          <a:xfrm flipV="1">
            <a:off x="1690688" y="2997200"/>
            <a:ext cx="577850" cy="18002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70" name="Line 41"/>
          <p:cNvSpPr>
            <a:spLocks noChangeShapeType="1"/>
          </p:cNvSpPr>
          <p:nvPr/>
        </p:nvSpPr>
        <p:spPr bwMode="auto">
          <a:xfrm flipV="1">
            <a:off x="1906588" y="2420938"/>
            <a:ext cx="649287" cy="25923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71" name="Line 42"/>
          <p:cNvSpPr>
            <a:spLocks noChangeShapeType="1"/>
          </p:cNvSpPr>
          <p:nvPr/>
        </p:nvSpPr>
        <p:spPr bwMode="auto">
          <a:xfrm flipV="1">
            <a:off x="1619250" y="2060575"/>
            <a:ext cx="144463" cy="2447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6" name="Line 43"/>
          <p:cNvSpPr>
            <a:spLocks noChangeShapeType="1"/>
          </p:cNvSpPr>
          <p:nvPr/>
        </p:nvSpPr>
        <p:spPr bwMode="auto">
          <a:xfrm flipH="1" flipV="1">
            <a:off x="1044575" y="1844675"/>
            <a:ext cx="71438" cy="2663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73" name="Line 44"/>
          <p:cNvSpPr>
            <a:spLocks noChangeShapeType="1"/>
          </p:cNvSpPr>
          <p:nvPr/>
        </p:nvSpPr>
        <p:spPr bwMode="auto">
          <a:xfrm flipV="1">
            <a:off x="1763713" y="1557338"/>
            <a:ext cx="431800" cy="28797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4374" name="Text Box 45"/>
          <p:cNvSpPr txBox="1">
            <a:spLocks noChangeArrowheads="1"/>
          </p:cNvSpPr>
          <p:nvPr/>
        </p:nvSpPr>
        <p:spPr bwMode="auto">
          <a:xfrm>
            <a:off x="755650" y="1125538"/>
            <a:ext cx="16821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dirty="0"/>
              <a:t>TRADE </a:t>
            </a:r>
            <a:r>
              <a:rPr lang="en-GB" altLang="en-US" sz="1400" b="1" dirty="0" smtClean="0"/>
              <a:t>UNION ONLY</a:t>
            </a:r>
            <a:endParaRPr lang="en-GB" altLang="en-US" sz="1400" b="1" dirty="0"/>
          </a:p>
        </p:txBody>
      </p:sp>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3782" y="1425050"/>
            <a:ext cx="613568" cy="703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7997" y="2552496"/>
            <a:ext cx="513556" cy="589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00" y="1378458"/>
            <a:ext cx="513556" cy="589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10"/>
          <a:stretch>
            <a:fillRect/>
          </a:stretch>
        </p:blipFill>
        <p:spPr>
          <a:xfrm>
            <a:off x="3702026" y="1754095"/>
            <a:ext cx="1644860" cy="1660525"/>
          </a:xfrm>
          <a:prstGeom prst="rect">
            <a:avLst/>
          </a:prstGeom>
        </p:spPr>
      </p:pic>
      <p:pic>
        <p:nvPicPr>
          <p:cNvPr id="44" name="Picture 43"/>
          <p:cNvPicPr>
            <a:picLocks noChangeAspect="1"/>
          </p:cNvPicPr>
          <p:nvPr/>
        </p:nvPicPr>
        <p:blipFill>
          <a:blip r:embed="rId10"/>
          <a:stretch>
            <a:fillRect/>
          </a:stretch>
        </p:blipFill>
        <p:spPr>
          <a:xfrm>
            <a:off x="6845195" y="1756548"/>
            <a:ext cx="1644860" cy="1660525"/>
          </a:xfrm>
          <a:prstGeom prst="rect">
            <a:avLst/>
          </a:prstGeom>
        </p:spPr>
      </p:pic>
    </p:spTree>
    <p:extLst>
      <p:ext uri="{BB962C8B-B14F-4D97-AF65-F5344CB8AC3E}">
        <p14:creationId xmlns:p14="http://schemas.microsoft.com/office/powerpoint/2010/main" val="39829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3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3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37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3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3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3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3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3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3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3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3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0" grpId="0" animBg="1"/>
      <p:bldP spid="14351" grpId="0" animBg="1"/>
      <p:bldP spid="14352" grpId="0" animBg="1"/>
      <p:bldP spid="14355" grpId="0" animBg="1"/>
      <p:bldP spid="14356" grpId="0" animBg="1"/>
      <p:bldP spid="14357" grpId="0" animBg="1"/>
      <p:bldP spid="14358" grpId="0" animBg="1"/>
      <p:bldP spid="14359" grpId="0"/>
      <p:bldP spid="14360" grpId="0"/>
      <p:bldP spid="14367" grpId="0" animBg="1"/>
      <p:bldP spid="14368" grpId="0" animBg="1"/>
      <p:bldP spid="14369" grpId="0" animBg="1"/>
      <p:bldP spid="14370" grpId="0" animBg="1"/>
      <p:bldP spid="14371" grpId="0" animBg="1"/>
      <p:bldP spid="6" grpId="0" animBg="1"/>
      <p:bldP spid="143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179388" y="188913"/>
            <a:ext cx="8856662" cy="1470025"/>
          </a:xfrm>
          <a:noFill/>
        </p:spPr>
        <p:txBody>
          <a:bodyPr/>
          <a:lstStyle/>
          <a:p>
            <a:pPr eaLnBrk="1" hangingPunct="1"/>
            <a:r>
              <a:rPr lang="en-GB" altLang="en-US" b="1" smtClean="0"/>
              <a:t>Less Competitive Labour Markets</a:t>
            </a:r>
          </a:p>
        </p:txBody>
      </p:sp>
      <p:sp>
        <p:nvSpPr>
          <p:cNvPr id="10243" name="Rectangle 7"/>
          <p:cNvSpPr>
            <a:spLocks noGrp="1" noChangeArrowheads="1"/>
          </p:cNvSpPr>
          <p:nvPr>
            <p:ph type="subTitle" idx="1"/>
          </p:nvPr>
        </p:nvSpPr>
        <p:spPr>
          <a:xfrm>
            <a:off x="5094287" y="3130643"/>
            <a:ext cx="3168650" cy="2376487"/>
          </a:xfrm>
        </p:spPr>
        <p:txBody>
          <a:bodyPr/>
          <a:lstStyle/>
          <a:p>
            <a:pPr marL="609600" indent="-609600" algn="l" eaLnBrk="1" hangingPunct="1">
              <a:lnSpc>
                <a:spcPct val="80000"/>
              </a:lnSpc>
            </a:pPr>
            <a:r>
              <a:rPr lang="en-GB" altLang="en-US" sz="2000" dirty="0" smtClean="0"/>
              <a:t>(1) Trade Unions </a:t>
            </a:r>
          </a:p>
          <a:p>
            <a:pPr marL="609600" indent="-609600" algn="l" eaLnBrk="1" hangingPunct="1">
              <a:lnSpc>
                <a:spcPct val="80000"/>
              </a:lnSpc>
            </a:pPr>
            <a:r>
              <a:rPr lang="en-GB" altLang="en-US" sz="1600" b="1" i="1" dirty="0" smtClean="0"/>
              <a:t>(MONOPOLY)</a:t>
            </a:r>
          </a:p>
          <a:p>
            <a:pPr marL="609600" indent="-609600" algn="l" eaLnBrk="1" hangingPunct="1">
              <a:lnSpc>
                <a:spcPct val="80000"/>
              </a:lnSpc>
              <a:buFontTx/>
              <a:buChar char="•"/>
            </a:pPr>
            <a:endParaRPr lang="en-GB" altLang="en-US" sz="1600" b="1" i="1" dirty="0" smtClean="0"/>
          </a:p>
          <a:p>
            <a:pPr marL="609600" indent="-609600" algn="l" eaLnBrk="1" hangingPunct="1">
              <a:lnSpc>
                <a:spcPct val="80000"/>
              </a:lnSpc>
            </a:pPr>
            <a:r>
              <a:rPr lang="en-GB" altLang="en-US" sz="2000" dirty="0" smtClean="0"/>
              <a:t>(2) Dominant Employers </a:t>
            </a:r>
          </a:p>
          <a:p>
            <a:pPr marL="609600" indent="-609600" algn="l" eaLnBrk="1" hangingPunct="1">
              <a:lnSpc>
                <a:spcPct val="80000"/>
              </a:lnSpc>
            </a:pPr>
            <a:r>
              <a:rPr lang="en-GB" altLang="en-US" sz="1600" b="1" i="1" dirty="0" smtClean="0"/>
              <a:t>(MONOPOSONY)</a:t>
            </a:r>
          </a:p>
          <a:p>
            <a:pPr marL="609600" indent="-609600" algn="l" eaLnBrk="1" hangingPunct="1">
              <a:lnSpc>
                <a:spcPct val="80000"/>
              </a:lnSpc>
            </a:pPr>
            <a:endParaRPr lang="en-GB" altLang="en-US" sz="1600" b="1" i="1" dirty="0" smtClean="0"/>
          </a:p>
          <a:p>
            <a:pPr marL="609600" indent="-609600" algn="l" eaLnBrk="1" hangingPunct="1">
              <a:lnSpc>
                <a:spcPct val="80000"/>
              </a:lnSpc>
            </a:pPr>
            <a:r>
              <a:rPr lang="en-GB" altLang="en-US" sz="2000" dirty="0" smtClean="0"/>
              <a:t>(3) The two together </a:t>
            </a:r>
          </a:p>
          <a:p>
            <a:pPr marL="609600" indent="-609600" algn="l" eaLnBrk="1" hangingPunct="1">
              <a:lnSpc>
                <a:spcPct val="80000"/>
              </a:lnSpc>
            </a:pPr>
            <a:r>
              <a:rPr lang="en-GB" altLang="en-US" sz="1600" b="1" i="1" dirty="0" smtClean="0"/>
              <a:t>(BI-LATERAL MONOPOLY)</a:t>
            </a:r>
          </a:p>
        </p:txBody>
      </p:sp>
      <p:pic>
        <p:nvPicPr>
          <p:cNvPr id="10244" name="Picture 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241"/>
            <a:ext cx="4321175"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 Box 9"/>
          <p:cNvSpPr txBox="1">
            <a:spLocks noChangeArrowheads="1"/>
          </p:cNvSpPr>
          <p:nvPr/>
        </p:nvSpPr>
        <p:spPr bwMode="auto">
          <a:xfrm>
            <a:off x="4140200" y="1557338"/>
            <a:ext cx="4614863"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b="1" dirty="0">
                <a:solidFill>
                  <a:srgbClr val="FF3300"/>
                </a:solidFill>
              </a:rPr>
              <a:t>Assumptions about the Labour Market Model?</a:t>
            </a:r>
          </a:p>
          <a:p>
            <a:pPr eaLnBrk="1" hangingPunct="1"/>
            <a:endParaRPr lang="en-GB" altLang="en-US" b="1" dirty="0">
              <a:solidFill>
                <a:srgbClr val="FF3300"/>
              </a:solidFill>
            </a:endParaRPr>
          </a:p>
          <a:p>
            <a:pPr eaLnBrk="1" hangingPunct="1">
              <a:buFontTx/>
              <a:buAutoNum type="arabicParenBoth"/>
            </a:pPr>
            <a:r>
              <a:rPr lang="en-GB" altLang="en-US" b="1" dirty="0">
                <a:solidFill>
                  <a:schemeClr val="accent2"/>
                </a:solidFill>
              </a:rPr>
              <a:t>Workers are competing</a:t>
            </a:r>
          </a:p>
          <a:p>
            <a:pPr eaLnBrk="1" hangingPunct="1">
              <a:buFontTx/>
              <a:buAutoNum type="arabicParenBoth"/>
            </a:pPr>
            <a:endParaRPr lang="en-GB" altLang="en-US" b="1" dirty="0">
              <a:solidFill>
                <a:schemeClr val="accent2"/>
              </a:solidFill>
            </a:endParaRPr>
          </a:p>
          <a:p>
            <a:pPr eaLnBrk="1" hangingPunct="1">
              <a:buFontTx/>
              <a:buAutoNum type="arabicParenBoth"/>
            </a:pPr>
            <a:r>
              <a:rPr lang="en-GB" altLang="en-US" b="1" dirty="0">
                <a:solidFill>
                  <a:schemeClr val="accent2"/>
                </a:solidFill>
              </a:rPr>
              <a:t>Employers are competing</a:t>
            </a:r>
          </a:p>
        </p:txBody>
      </p:sp>
      <p:sp>
        <p:nvSpPr>
          <p:cNvPr id="6" name="Rectangle 3"/>
          <p:cNvSpPr txBox="1">
            <a:spLocks noChangeArrowheads="1"/>
          </p:cNvSpPr>
          <p:nvPr/>
        </p:nvSpPr>
        <p:spPr>
          <a:xfrm>
            <a:off x="381000" y="5791200"/>
            <a:ext cx="8229600" cy="81747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altLang="en-US" sz="1400" b="1" dirty="0" smtClean="0">
                <a:solidFill>
                  <a:schemeClr val="tx1"/>
                </a:solidFill>
              </a:rPr>
              <a:t>TASK: On scrap paper/whiteboards, draw three labour market diagrams representing the market failure (distortion) potentially caused by a trade union, a monopsony and a bi-lateral monopoly</a:t>
            </a:r>
          </a:p>
          <a:p>
            <a:pPr algn="l"/>
            <a:r>
              <a:rPr lang="en-GB" altLang="en-US" sz="1400" b="1" dirty="0" smtClean="0">
                <a:solidFill>
                  <a:schemeClr val="tx1"/>
                </a:solidFill>
              </a:rPr>
              <a:t>CALL ME OVER IF YOU THINK YOU HAVE IT!</a:t>
            </a:r>
          </a:p>
        </p:txBody>
      </p:sp>
    </p:spTree>
    <p:extLst>
      <p:ext uri="{BB962C8B-B14F-4D97-AF65-F5344CB8AC3E}">
        <p14:creationId xmlns:p14="http://schemas.microsoft.com/office/powerpoint/2010/main" val="2322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179388" y="188913"/>
            <a:ext cx="8856662" cy="1470025"/>
          </a:xfrm>
          <a:noFill/>
        </p:spPr>
        <p:txBody>
          <a:bodyPr/>
          <a:lstStyle/>
          <a:p>
            <a:pPr eaLnBrk="1" hangingPunct="1"/>
            <a:r>
              <a:rPr lang="en-GB" altLang="en-US" b="1" smtClean="0"/>
              <a:t>Less Competitive Labour Markets</a:t>
            </a:r>
          </a:p>
        </p:txBody>
      </p:sp>
      <p:sp>
        <p:nvSpPr>
          <p:cNvPr id="3" name="TextBox 2"/>
          <p:cNvSpPr txBox="1"/>
          <p:nvPr/>
        </p:nvSpPr>
        <p:spPr>
          <a:xfrm>
            <a:off x="304800" y="1524000"/>
            <a:ext cx="1660618" cy="369332"/>
          </a:xfrm>
          <a:prstGeom prst="rect">
            <a:avLst/>
          </a:prstGeom>
          <a:noFill/>
        </p:spPr>
        <p:txBody>
          <a:bodyPr wrap="none" rtlCol="0">
            <a:spAutoFit/>
          </a:bodyPr>
          <a:lstStyle/>
          <a:p>
            <a:r>
              <a:rPr lang="en-US" b="1" dirty="0" smtClean="0"/>
              <a:t>TRADE UNIONS</a:t>
            </a:r>
            <a:endParaRPr lang="en-US" b="1" dirty="0"/>
          </a:p>
        </p:txBody>
      </p:sp>
      <p:sp>
        <p:nvSpPr>
          <p:cNvPr id="9" name="TextBox 8"/>
          <p:cNvSpPr txBox="1"/>
          <p:nvPr/>
        </p:nvSpPr>
        <p:spPr>
          <a:xfrm>
            <a:off x="3657600" y="1524000"/>
            <a:ext cx="1518364" cy="369332"/>
          </a:xfrm>
          <a:prstGeom prst="rect">
            <a:avLst/>
          </a:prstGeom>
          <a:noFill/>
        </p:spPr>
        <p:txBody>
          <a:bodyPr wrap="none" rtlCol="0">
            <a:spAutoFit/>
          </a:bodyPr>
          <a:lstStyle/>
          <a:p>
            <a:r>
              <a:rPr lang="en-US" b="1" dirty="0" smtClean="0"/>
              <a:t>MONOPSONY </a:t>
            </a:r>
            <a:endParaRPr lang="en-US" b="1" dirty="0"/>
          </a:p>
        </p:txBody>
      </p:sp>
      <p:sp>
        <p:nvSpPr>
          <p:cNvPr id="10" name="TextBox 9"/>
          <p:cNvSpPr txBox="1"/>
          <p:nvPr/>
        </p:nvSpPr>
        <p:spPr>
          <a:xfrm>
            <a:off x="6248400" y="1524000"/>
            <a:ext cx="2505814" cy="369332"/>
          </a:xfrm>
          <a:prstGeom prst="rect">
            <a:avLst/>
          </a:prstGeom>
          <a:noFill/>
        </p:spPr>
        <p:txBody>
          <a:bodyPr wrap="none" rtlCol="0">
            <a:spAutoFit/>
          </a:bodyPr>
          <a:lstStyle/>
          <a:p>
            <a:r>
              <a:rPr lang="en-US" b="1" dirty="0" smtClean="0"/>
              <a:t>BI-LATERAL MONOPOLY </a:t>
            </a:r>
            <a:endParaRPr lang="en-US" b="1" dirty="0"/>
          </a:p>
        </p:txBody>
      </p:sp>
    </p:spTree>
    <p:extLst>
      <p:ext uri="{BB962C8B-B14F-4D97-AF65-F5344CB8AC3E}">
        <p14:creationId xmlns:p14="http://schemas.microsoft.com/office/powerpoint/2010/main" val="4069034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Monopsony Summary</a:t>
            </a:r>
            <a:endParaRPr lang="en-GB" b="1"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0" indent="0">
              <a:buNone/>
            </a:pPr>
            <a:r>
              <a:rPr lang="en-GB" b="1" dirty="0"/>
              <a:t>Monopsony in the real world</a:t>
            </a:r>
          </a:p>
          <a:p>
            <a:r>
              <a:rPr lang="en-GB" dirty="0"/>
              <a:t>Even if a firm is not a pure monopsony, it may have a degree of monopsony power, due to geographical and occupational </a:t>
            </a:r>
            <a:r>
              <a:rPr lang="en-GB" dirty="0" err="1"/>
              <a:t>immobilities</a:t>
            </a:r>
            <a:r>
              <a:rPr lang="en-GB" dirty="0"/>
              <a:t>, which make it difficult for workers to switch jobs and find alternative employment.</a:t>
            </a:r>
          </a:p>
          <a:p>
            <a:r>
              <a:rPr lang="en-GB" dirty="0"/>
              <a:t>For example, there are several employers who might employ supermarket checkout workers. However, in practice, it is difficult for workers to switch jobs to take advantage of slightly higher wages in other supermarkets. There is a lack of information and barriers to moving jobs. Therefore, although there are several buyers of labour, in practice the big supermarkets have a degree of monopsony power in employing workers</a:t>
            </a:r>
          </a:p>
          <a:p>
            <a:pPr marL="0" indent="0">
              <a:buNone/>
            </a:pPr>
            <a:endParaRPr lang="en-GB" b="1" dirty="0" smtClean="0"/>
          </a:p>
          <a:p>
            <a:pPr marL="0" indent="0">
              <a:buNone/>
            </a:pPr>
            <a:r>
              <a:rPr lang="en-GB" b="1" dirty="0" smtClean="0"/>
              <a:t>Problems </a:t>
            </a:r>
            <a:r>
              <a:rPr lang="en-GB" b="1" dirty="0"/>
              <a:t>of monopsony in labour markets</a:t>
            </a:r>
          </a:p>
          <a:p>
            <a:r>
              <a:rPr lang="en-GB" dirty="0"/>
              <a:t>Monopsony can lead to lower wages for workers. This increases inequality in society.</a:t>
            </a:r>
          </a:p>
          <a:p>
            <a:r>
              <a:rPr lang="en-GB" dirty="0"/>
              <a:t>Workers are paid less than their marginal revenue product.</a:t>
            </a:r>
          </a:p>
          <a:p>
            <a:r>
              <a:rPr lang="en-GB" dirty="0"/>
              <a:t>Firms with monopsony power often have a degree of monopoly selling power. This enables them to make high profits at the expense of consumers and workers.</a:t>
            </a:r>
          </a:p>
          <a:p>
            <a:r>
              <a:rPr lang="en-GB" dirty="0"/>
              <a:t>Firms with monopsony power may also care less about working conditions because workers don’t have many alternatives to the main firm.</a:t>
            </a:r>
          </a:p>
          <a:p>
            <a:endParaRPr lang="en-GB" dirty="0"/>
          </a:p>
        </p:txBody>
      </p:sp>
    </p:spTree>
    <p:extLst>
      <p:ext uri="{BB962C8B-B14F-4D97-AF65-F5344CB8AC3E}">
        <p14:creationId xmlns:p14="http://schemas.microsoft.com/office/powerpoint/2010/main" val="1429754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Government Intervention and Failure?</a:t>
            </a:r>
            <a:r>
              <a:rPr lang="en-GB" b="1" dirty="0" smtClean="0"/>
              <a:t/>
            </a:r>
            <a:br>
              <a:rPr lang="en-GB" b="1" dirty="0" smtClean="0"/>
            </a:br>
            <a:r>
              <a:rPr lang="en-GB" sz="3100" b="1" dirty="0" smtClean="0">
                <a:solidFill>
                  <a:srgbClr val="FF0000"/>
                </a:solidFill>
              </a:rPr>
              <a:t>Trade Unions History and Today</a:t>
            </a:r>
            <a:endParaRPr lang="en-GB" sz="3100" b="1" dirty="0">
              <a:solidFill>
                <a:srgbClr val="FF0000"/>
              </a:solidFill>
            </a:endParaRPr>
          </a:p>
        </p:txBody>
      </p:sp>
      <p:sp>
        <p:nvSpPr>
          <p:cNvPr id="3" name="Content Placeholder 2"/>
          <p:cNvSpPr>
            <a:spLocks noGrp="1"/>
          </p:cNvSpPr>
          <p:nvPr>
            <p:ph idx="1"/>
          </p:nvPr>
        </p:nvSpPr>
        <p:spPr>
          <a:xfrm>
            <a:off x="457200" y="1600200"/>
            <a:ext cx="3429000" cy="5029200"/>
          </a:xfrm>
        </p:spPr>
        <p:txBody>
          <a:bodyPr>
            <a:normAutofit fontScale="55000" lnSpcReduction="20000"/>
          </a:bodyPr>
          <a:lstStyle/>
          <a:p>
            <a:r>
              <a:rPr lang="en-GB" b="1" dirty="0" smtClean="0"/>
              <a:t>1800’s: </a:t>
            </a:r>
            <a:r>
              <a:rPr lang="en-GB" dirty="0" smtClean="0"/>
              <a:t>Birth of Unions - legalised in 1871</a:t>
            </a:r>
          </a:p>
          <a:p>
            <a:r>
              <a:rPr lang="en-GB" b="1" dirty="0" smtClean="0"/>
              <a:t>1900’s: </a:t>
            </a:r>
            <a:r>
              <a:rPr lang="en-GB" dirty="0" smtClean="0"/>
              <a:t>Birth of Labour Party (heavily affiliated with the Unions)</a:t>
            </a:r>
          </a:p>
          <a:p>
            <a:r>
              <a:rPr lang="en-GB" b="1" dirty="0" smtClean="0"/>
              <a:t>1926: </a:t>
            </a:r>
            <a:r>
              <a:rPr lang="en-GB" dirty="0" smtClean="0"/>
              <a:t>General Strike</a:t>
            </a:r>
          </a:p>
          <a:p>
            <a:r>
              <a:rPr lang="en-GB" b="1" dirty="0" smtClean="0">
                <a:hlinkClick r:id="rId2"/>
              </a:rPr>
              <a:t>1970’s: </a:t>
            </a:r>
            <a:r>
              <a:rPr lang="en-GB" dirty="0" smtClean="0"/>
              <a:t>Trade Unions became unpopular with the bringing down of a Conservative Government and ‘The Winter of Discontent’</a:t>
            </a:r>
          </a:p>
          <a:p>
            <a:r>
              <a:rPr lang="en-GB" b="1" dirty="0" smtClean="0">
                <a:hlinkClick r:id="rId3"/>
              </a:rPr>
              <a:t>1980’s: </a:t>
            </a:r>
            <a:r>
              <a:rPr lang="en-GB" dirty="0" smtClean="0"/>
              <a:t>Margaret Thatcher drastically reduced the power of Trade Unions through legislation</a:t>
            </a:r>
          </a:p>
          <a:p>
            <a:r>
              <a:rPr lang="en-GB" b="1" dirty="0" smtClean="0"/>
              <a:t>2000’s: </a:t>
            </a:r>
            <a:r>
              <a:rPr lang="en-GB" dirty="0" smtClean="0"/>
              <a:t>Tony Blair criticised as Labour leader for not reversing this</a:t>
            </a:r>
          </a:p>
          <a:p>
            <a:r>
              <a:rPr lang="en-GB" b="1" dirty="0" smtClean="0">
                <a:hlinkClick r:id="rId4"/>
              </a:rPr>
              <a:t>2012: </a:t>
            </a:r>
            <a:r>
              <a:rPr lang="en-GB" dirty="0" smtClean="0"/>
              <a:t>decline from 13 million 1979 to below 6 million</a:t>
            </a:r>
          </a:p>
          <a:p>
            <a:endParaRPr lang="en-GB" dirty="0"/>
          </a:p>
        </p:txBody>
      </p:sp>
      <p:sp>
        <p:nvSpPr>
          <p:cNvPr id="4" name="TextBox 3"/>
          <p:cNvSpPr txBox="1"/>
          <p:nvPr/>
        </p:nvSpPr>
        <p:spPr>
          <a:xfrm>
            <a:off x="4648200" y="1676400"/>
            <a:ext cx="4114800" cy="4832091"/>
          </a:xfrm>
          <a:prstGeom prst="rect">
            <a:avLst/>
          </a:prstGeom>
          <a:noFill/>
        </p:spPr>
        <p:txBody>
          <a:bodyPr wrap="square" rtlCol="0">
            <a:spAutoFit/>
          </a:bodyPr>
          <a:lstStyle/>
          <a:p>
            <a:r>
              <a:rPr lang="en-GB" sz="1400" b="1" dirty="0" smtClean="0"/>
              <a:t>Government Intervention: Remove Trade Union Power through Legislation</a:t>
            </a:r>
          </a:p>
          <a:p>
            <a:pPr marL="228600" indent="-228600">
              <a:buFont typeface="+mj-lt"/>
              <a:buAutoNum type="arabicPeriod"/>
            </a:pPr>
            <a:r>
              <a:rPr lang="en-GB" sz="1200" dirty="0" smtClean="0"/>
              <a:t>Higher wages creating cost push inflation and real wage unemployment</a:t>
            </a:r>
          </a:p>
          <a:p>
            <a:pPr marL="228600" indent="-228600">
              <a:buFont typeface="+mj-lt"/>
              <a:buAutoNum type="arabicPeriod"/>
            </a:pPr>
            <a:r>
              <a:rPr lang="en-GB" sz="1200" dirty="0" smtClean="0"/>
              <a:t>Powerful unions of the 1970’s “anti-democratic”</a:t>
            </a:r>
            <a:endParaRPr lang="en-GB" sz="1200" dirty="0"/>
          </a:p>
          <a:p>
            <a:endParaRPr lang="en-GB" sz="1200" dirty="0" smtClean="0"/>
          </a:p>
          <a:p>
            <a:r>
              <a:rPr lang="en-GB" sz="1400" b="1" dirty="0" smtClean="0"/>
              <a:t>Government Failure: Why might this not be a good idea?</a:t>
            </a:r>
            <a:endParaRPr lang="en-GB" sz="1200" dirty="0"/>
          </a:p>
          <a:p>
            <a:pPr marL="228600" indent="-228600">
              <a:buFont typeface="+mj-lt"/>
              <a:buAutoNum type="arabicPeriod"/>
            </a:pPr>
            <a:r>
              <a:rPr lang="en-GB" sz="1200" i="1" dirty="0" smtClean="0"/>
              <a:t>The </a:t>
            </a:r>
            <a:r>
              <a:rPr lang="en-GB" sz="1200" i="1" dirty="0"/>
              <a:t>Efficiency Wages Argument - </a:t>
            </a:r>
            <a:r>
              <a:rPr lang="en-GB" sz="1200" dirty="0"/>
              <a:t>The TU may create improved productivity because higher wages improve motivation or because the TU successfully presses for improved personnel practices, or because in negotiating increased wages the TU agrees to productivity improvements — e.g. more flexible working practices. </a:t>
            </a:r>
          </a:p>
          <a:p>
            <a:pPr marL="228600" indent="-228600">
              <a:buFont typeface="+mj-lt"/>
              <a:buAutoNum type="arabicPeriod"/>
            </a:pPr>
            <a:r>
              <a:rPr lang="en-GB" sz="1200" i="1" dirty="0" smtClean="0"/>
              <a:t>The </a:t>
            </a:r>
            <a:r>
              <a:rPr lang="en-GB" sz="1200" i="1" dirty="0"/>
              <a:t>Monopsony Power Argument - </a:t>
            </a:r>
            <a:r>
              <a:rPr lang="en-GB" sz="1200" dirty="0"/>
              <a:t>The trade union may be faced with a powerful employer with MONOPSONY power (see below) — in its pure form this means that the employer is the sole buyer of that type of labour.  The monopsony employer may be exploiting the workforce by paying less than the market equilibrium wage.  Workers must accept this because there is no one else who will employ them.  The trade union could force wages up above this level towards the equilibrium wage, depending on its strength.</a:t>
            </a:r>
          </a:p>
          <a:p>
            <a:endParaRPr lang="en-GB" sz="1200" dirty="0"/>
          </a:p>
        </p:txBody>
      </p:sp>
    </p:spTree>
    <p:extLst>
      <p:ext uri="{BB962C8B-B14F-4D97-AF65-F5344CB8AC3E}">
        <p14:creationId xmlns:p14="http://schemas.microsoft.com/office/powerpoint/2010/main" val="102807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Government Intervention and Failure?</a:t>
            </a:r>
            <a:r>
              <a:rPr lang="en-GB" b="1" dirty="0" smtClean="0"/>
              <a:t/>
            </a:r>
            <a:br>
              <a:rPr lang="en-GB" b="1" dirty="0" smtClean="0"/>
            </a:br>
            <a:r>
              <a:rPr lang="en-GB" sz="3100" b="1" dirty="0" smtClean="0">
                <a:solidFill>
                  <a:srgbClr val="FF0000"/>
                </a:solidFill>
              </a:rPr>
              <a:t>Trade Unions History and Today</a:t>
            </a:r>
            <a:endParaRPr lang="en-GB" sz="3100" b="1" dirty="0">
              <a:solidFill>
                <a:srgbClr val="FF0000"/>
              </a:solidFill>
            </a:endParaRPr>
          </a:p>
        </p:txBody>
      </p:sp>
      <p:sp>
        <p:nvSpPr>
          <p:cNvPr id="3" name="Content Placeholder 2"/>
          <p:cNvSpPr>
            <a:spLocks noGrp="1"/>
          </p:cNvSpPr>
          <p:nvPr>
            <p:ph idx="1"/>
          </p:nvPr>
        </p:nvSpPr>
        <p:spPr/>
        <p:txBody>
          <a:bodyPr>
            <a:normAutofit/>
          </a:bodyPr>
          <a:lstStyle/>
          <a:p>
            <a:r>
              <a:rPr lang="en-GB" b="1" dirty="0" smtClean="0"/>
              <a:t>Other Interventions to combat poverty and inequality?</a:t>
            </a:r>
          </a:p>
          <a:p>
            <a:pPr lvl="1"/>
            <a:r>
              <a:rPr lang="en-GB" b="1" dirty="0" smtClean="0"/>
              <a:t>Minimum Wage</a:t>
            </a:r>
          </a:p>
          <a:p>
            <a:pPr lvl="1"/>
            <a:r>
              <a:rPr lang="en-GB" b="1" dirty="0" smtClean="0"/>
              <a:t>Increased benefits</a:t>
            </a:r>
          </a:p>
          <a:p>
            <a:pPr lvl="1"/>
            <a:r>
              <a:rPr lang="en-GB" b="1" dirty="0" smtClean="0"/>
              <a:t>Universal Basic Income</a:t>
            </a:r>
          </a:p>
          <a:p>
            <a:pPr lvl="1"/>
            <a:endParaRPr lang="en-GB" dirty="0" smtClean="0"/>
          </a:p>
          <a:p>
            <a:endParaRPr lang="en-GB" dirty="0"/>
          </a:p>
        </p:txBody>
      </p:sp>
    </p:spTree>
    <p:extLst>
      <p:ext uri="{BB962C8B-B14F-4D97-AF65-F5344CB8AC3E}">
        <p14:creationId xmlns:p14="http://schemas.microsoft.com/office/powerpoint/2010/main" val="2301054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229600" cy="5821363"/>
          </a:xfrm>
          <a:solidFill>
            <a:srgbClr val="FF0000"/>
          </a:solidFill>
        </p:spPr>
        <p:txBody>
          <a:bodyPr anchor="ctr" anchorCtr="1">
            <a:normAutofit/>
          </a:bodyPr>
          <a:lstStyle/>
          <a:p>
            <a:pPr marL="0" indent="0">
              <a:buNone/>
            </a:pPr>
            <a:r>
              <a:rPr lang="en-GB" sz="16600" b="1" dirty="0" smtClean="0">
                <a:solidFill>
                  <a:schemeClr val="bg1"/>
                </a:solidFill>
              </a:rPr>
              <a:t>WEEK 5</a:t>
            </a:r>
            <a:endParaRPr lang="en-GB" sz="6000" dirty="0"/>
          </a:p>
        </p:txBody>
      </p:sp>
    </p:spTree>
    <p:extLst>
      <p:ext uri="{BB962C8B-B14F-4D97-AF65-F5344CB8AC3E}">
        <p14:creationId xmlns:p14="http://schemas.microsoft.com/office/powerpoint/2010/main" val="250459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5821363"/>
          </a:xfrm>
          <a:solidFill>
            <a:schemeClr val="tx1"/>
          </a:solidFill>
        </p:spPr>
        <p:txBody>
          <a:bodyPr anchor="ctr" anchorCtr="1">
            <a:normAutofit/>
          </a:bodyPr>
          <a:lstStyle/>
          <a:p>
            <a:pPr marL="0" indent="0">
              <a:buNone/>
            </a:pPr>
            <a:r>
              <a:rPr lang="en-GB" sz="11500" b="1" dirty="0" smtClean="0">
                <a:solidFill>
                  <a:schemeClr val="bg1"/>
                </a:solidFill>
              </a:rPr>
              <a:t>90</a:t>
            </a:r>
            <a:endParaRPr lang="en-GB" sz="11500" b="1" dirty="0">
              <a:solidFill>
                <a:schemeClr val="bg1"/>
              </a:solidFill>
            </a:endParaRPr>
          </a:p>
        </p:txBody>
      </p:sp>
    </p:spTree>
    <p:extLst>
      <p:ext uri="{BB962C8B-B14F-4D97-AF65-F5344CB8AC3E}">
        <p14:creationId xmlns:p14="http://schemas.microsoft.com/office/powerpoint/2010/main" val="615661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rmAutofit fontScale="90000"/>
          </a:bodyPr>
          <a:lstStyle/>
          <a:p>
            <a:r>
              <a:rPr lang="en-GB" b="1" dirty="0" smtClean="0"/>
              <a:t>STARTER ACTIVITY</a:t>
            </a:r>
            <a:r>
              <a:rPr lang="en-GB" dirty="0" smtClean="0"/>
              <a:t/>
            </a:r>
            <a:br>
              <a:rPr lang="en-GB" dirty="0" smtClean="0"/>
            </a:br>
            <a:r>
              <a:rPr lang="en-GB" sz="2700" b="1" dirty="0" smtClean="0">
                <a:solidFill>
                  <a:srgbClr val="FF0000"/>
                </a:solidFill>
              </a:rPr>
              <a:t>Complete the following tasks - 1 and 2 you should be able to do.  3-5 are HARD but the next step…have a go.</a:t>
            </a:r>
            <a:endParaRPr lang="en-GB" sz="2700" b="1" dirty="0">
              <a:solidFill>
                <a:srgbClr val="FF0000"/>
              </a:solidFill>
            </a:endParaRPr>
          </a:p>
        </p:txBody>
      </p:sp>
      <p:sp>
        <p:nvSpPr>
          <p:cNvPr id="3" name="Content Placeholder 2"/>
          <p:cNvSpPr>
            <a:spLocks noGrp="1"/>
          </p:cNvSpPr>
          <p:nvPr>
            <p:ph idx="1"/>
          </p:nvPr>
        </p:nvSpPr>
        <p:spPr>
          <a:xfrm>
            <a:off x="146482" y="1524000"/>
            <a:ext cx="2895600" cy="5181600"/>
          </a:xfrm>
        </p:spPr>
        <p:txBody>
          <a:bodyPr>
            <a:normAutofit/>
          </a:bodyPr>
          <a:lstStyle/>
          <a:p>
            <a:pPr marL="177800" indent="-177800">
              <a:buFont typeface="+mj-lt"/>
              <a:buAutoNum type="arabicPeriod"/>
            </a:pPr>
            <a:r>
              <a:rPr lang="en-GB" sz="1200" dirty="0" smtClean="0"/>
              <a:t>Draw 2 diagrams representing how a TU can influence wages in a market AND how a monopsony employer can influence wages in a market.  Why are both situations undesirable?</a:t>
            </a:r>
          </a:p>
          <a:p>
            <a:pPr marL="177800" indent="-177800">
              <a:buFont typeface="+mj-lt"/>
              <a:buAutoNum type="arabicPeriod"/>
            </a:pPr>
            <a:r>
              <a:rPr lang="en-GB" sz="1200" dirty="0" smtClean="0"/>
              <a:t>Draw a labour supply and demand curve for a perfectly competitive </a:t>
            </a:r>
            <a:r>
              <a:rPr lang="en-GB" sz="1200" b="1" dirty="0" smtClean="0"/>
              <a:t>firm.  </a:t>
            </a:r>
          </a:p>
          <a:p>
            <a:pPr marL="177800" indent="-177800">
              <a:buFont typeface="+mj-lt"/>
              <a:buAutoNum type="arabicPeriod"/>
            </a:pPr>
            <a:r>
              <a:rPr lang="en-GB" sz="1200" dirty="0" smtClean="0"/>
              <a:t>Then draw a labour supply and demand curve for a perfectly competitive </a:t>
            </a:r>
            <a:r>
              <a:rPr lang="en-GB" sz="1200" b="1" dirty="0" smtClean="0"/>
              <a:t>industry</a:t>
            </a:r>
            <a:r>
              <a:rPr lang="en-GB" sz="1200" dirty="0" smtClean="0"/>
              <a:t>.  On this diagram, where do you think the MC curve is if to attract more workers, if the firms in the industry have to raise the wages of not only the ‘marginal worker’ but the rest of the workforce too?  Remember your ‘theory of the firm’ work on the relationships between ‘marginal’ and ‘average’ variables</a:t>
            </a:r>
          </a:p>
          <a:p>
            <a:pPr marL="177800" indent="-177800">
              <a:buFont typeface="+mj-lt"/>
              <a:buAutoNum type="arabicPeriod"/>
            </a:pPr>
            <a:r>
              <a:rPr lang="en-GB" sz="1200" dirty="0" smtClean="0"/>
              <a:t>On the diagram from question 3, where would a perfectly competitive industry be producing?  Why?  </a:t>
            </a:r>
          </a:p>
          <a:p>
            <a:pPr marL="177800" indent="-177800">
              <a:buFont typeface="+mj-lt"/>
              <a:buAutoNum type="arabicPeriod"/>
            </a:pPr>
            <a:r>
              <a:rPr lang="en-GB" sz="1200" dirty="0" smtClean="0"/>
              <a:t>Diagram 3 is actually the diagram for the Monopsony firm AND the Monopsony industry? Why?</a:t>
            </a:r>
          </a:p>
          <a:p>
            <a:pPr marL="177800" indent="-177800">
              <a:buFont typeface="+mj-lt"/>
              <a:buAutoNum type="arabicPeriod"/>
            </a:pPr>
            <a:r>
              <a:rPr lang="en-GB" sz="1200" dirty="0" smtClean="0"/>
              <a:t>Where on diagram 3 would the </a:t>
            </a:r>
            <a:r>
              <a:rPr lang="en-GB" sz="1200" dirty="0" err="1" smtClean="0"/>
              <a:t>monopsonist</a:t>
            </a:r>
            <a:r>
              <a:rPr lang="en-GB" sz="1200" dirty="0" smtClean="0"/>
              <a:t> be employing and why?</a:t>
            </a:r>
            <a:endParaRPr lang="en-GB" sz="1200" dirty="0"/>
          </a:p>
        </p:txBody>
      </p:sp>
    </p:spTree>
    <p:extLst>
      <p:ext uri="{BB962C8B-B14F-4D97-AF65-F5344CB8AC3E}">
        <p14:creationId xmlns:p14="http://schemas.microsoft.com/office/powerpoint/2010/main" val="122750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normAutofit fontScale="90000"/>
          </a:bodyPr>
          <a:lstStyle/>
          <a:p>
            <a:r>
              <a:rPr lang="en-GB" b="1" dirty="0" smtClean="0"/>
              <a:t>STARTER </a:t>
            </a:r>
            <a:r>
              <a:rPr lang="en-GB" b="1" dirty="0" smtClean="0"/>
              <a:t>ACTIVITY</a:t>
            </a:r>
            <a:r>
              <a:rPr lang="en-GB" dirty="0" smtClean="0"/>
              <a:t/>
            </a:r>
            <a:br>
              <a:rPr lang="en-GB" dirty="0" smtClean="0"/>
            </a:br>
            <a:r>
              <a:rPr lang="en-GB" sz="2700" b="1" dirty="0" smtClean="0">
                <a:solidFill>
                  <a:srgbClr val="FF0000"/>
                </a:solidFill>
              </a:rPr>
              <a:t>Complete the following tasks - 1 and 2 you should be able to do.  3-5 are HARD but the next step…have a go.</a:t>
            </a:r>
            <a:endParaRPr lang="en-GB" sz="2700" b="1" dirty="0">
              <a:solidFill>
                <a:srgbClr val="FF0000"/>
              </a:solidFill>
            </a:endParaRPr>
          </a:p>
        </p:txBody>
      </p:sp>
      <p:sp>
        <p:nvSpPr>
          <p:cNvPr id="3" name="Content Placeholder 2"/>
          <p:cNvSpPr>
            <a:spLocks noGrp="1"/>
          </p:cNvSpPr>
          <p:nvPr>
            <p:ph idx="1"/>
          </p:nvPr>
        </p:nvSpPr>
        <p:spPr>
          <a:xfrm>
            <a:off x="146482" y="1524000"/>
            <a:ext cx="2895600" cy="5181600"/>
          </a:xfrm>
        </p:spPr>
        <p:txBody>
          <a:bodyPr>
            <a:normAutofit/>
          </a:bodyPr>
          <a:lstStyle/>
          <a:p>
            <a:pPr marL="177800" indent="-177800">
              <a:buFont typeface="+mj-lt"/>
              <a:buAutoNum type="arabicPeriod"/>
            </a:pPr>
            <a:r>
              <a:rPr lang="en-GB" sz="1200" dirty="0" smtClean="0"/>
              <a:t>Draw 2 diagrams representing how a TU can influence wages in a market AND how a monopsony employer can influence wages in a market.  Why are both situations undesirable?</a:t>
            </a:r>
          </a:p>
          <a:p>
            <a:pPr marL="177800" indent="-177800">
              <a:buFont typeface="+mj-lt"/>
              <a:buAutoNum type="arabicPeriod"/>
            </a:pPr>
            <a:r>
              <a:rPr lang="en-GB" sz="1200" dirty="0" smtClean="0"/>
              <a:t>Draw a labour supply and demand curve for a perfectly competitive </a:t>
            </a:r>
            <a:r>
              <a:rPr lang="en-GB" sz="1200" b="1" dirty="0" smtClean="0"/>
              <a:t>firm.  </a:t>
            </a:r>
          </a:p>
          <a:p>
            <a:pPr marL="177800" indent="-177800">
              <a:buFont typeface="+mj-lt"/>
              <a:buAutoNum type="arabicPeriod"/>
            </a:pPr>
            <a:r>
              <a:rPr lang="en-GB" sz="1200" dirty="0" smtClean="0"/>
              <a:t>Then draw a labour supply and demand curve for a perfectly competitive </a:t>
            </a:r>
            <a:r>
              <a:rPr lang="en-GB" sz="1200" b="1" dirty="0" smtClean="0"/>
              <a:t>industry</a:t>
            </a:r>
            <a:r>
              <a:rPr lang="en-GB" sz="1200" dirty="0" smtClean="0"/>
              <a:t>.  On this diagram, where do you think the MC curve is if to attract more workers, if the firms in the industry have to raise the wages of not only the ‘marginal worker’ but the rest of the workforce too?  Remember your ‘theory of the firm’ work on the relationships between ‘marginal’ and ‘average’ variables</a:t>
            </a:r>
          </a:p>
          <a:p>
            <a:pPr marL="177800" indent="-177800">
              <a:buFont typeface="+mj-lt"/>
              <a:buAutoNum type="arabicPeriod"/>
            </a:pPr>
            <a:r>
              <a:rPr lang="en-GB" sz="1200" dirty="0" smtClean="0"/>
              <a:t>On the diagram from question 3, where would a perfectly competitive industry be producing?  Why?  </a:t>
            </a:r>
          </a:p>
          <a:p>
            <a:pPr marL="177800" indent="-177800">
              <a:buFont typeface="+mj-lt"/>
              <a:buAutoNum type="arabicPeriod"/>
            </a:pPr>
            <a:r>
              <a:rPr lang="en-GB" sz="1200" dirty="0" smtClean="0"/>
              <a:t>Diagram 3 is actually the diagram for the Monopsony firm AND the Monopsony industry? Why?</a:t>
            </a:r>
          </a:p>
          <a:p>
            <a:pPr marL="177800" indent="-177800">
              <a:buFont typeface="+mj-lt"/>
              <a:buAutoNum type="arabicPeriod"/>
            </a:pPr>
            <a:r>
              <a:rPr lang="en-GB" sz="1200" dirty="0" smtClean="0"/>
              <a:t>Where on diagram 3 would the </a:t>
            </a:r>
            <a:r>
              <a:rPr lang="en-GB" sz="1200" dirty="0" err="1" smtClean="0"/>
              <a:t>monopsonist</a:t>
            </a:r>
            <a:r>
              <a:rPr lang="en-GB" sz="1200" dirty="0" smtClean="0"/>
              <a:t> be employing and why?</a:t>
            </a:r>
            <a:endParaRPr lang="en-GB" sz="1200" dirty="0"/>
          </a:p>
        </p:txBody>
      </p:sp>
      <p:sp>
        <p:nvSpPr>
          <p:cNvPr id="4" name="Rectangle 3"/>
          <p:cNvSpPr/>
          <p:nvPr/>
        </p:nvSpPr>
        <p:spPr>
          <a:xfrm>
            <a:off x="3962400" y="1524000"/>
            <a:ext cx="4953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u="sng" dirty="0" smtClean="0"/>
              <a:t>TODAYs LESSON (MICRO)</a:t>
            </a:r>
          </a:p>
          <a:p>
            <a:pPr algn="ctr"/>
            <a:r>
              <a:rPr lang="en-GB" sz="2000" b="1" u="sng" dirty="0" smtClean="0"/>
              <a:t>RWS 18 Labour Market Failure</a:t>
            </a:r>
          </a:p>
          <a:p>
            <a:pPr algn="ctr"/>
            <a:endParaRPr lang="en-GB" sz="2000" b="1" dirty="0" smtClean="0"/>
          </a:p>
          <a:p>
            <a:pPr marL="342900" indent="-342900">
              <a:buFont typeface="+mj-lt"/>
              <a:buAutoNum type="arabicPeriod"/>
            </a:pPr>
            <a:r>
              <a:rPr lang="en-GB" sz="2800" dirty="0" smtClean="0"/>
              <a:t>Alternative monopsony analysis</a:t>
            </a:r>
          </a:p>
          <a:p>
            <a:pPr marL="342900" indent="-342900">
              <a:buFont typeface="+mj-lt"/>
              <a:buAutoNum type="arabicPeriod"/>
            </a:pPr>
            <a:r>
              <a:rPr lang="en-GB" sz="2800" dirty="0" smtClean="0"/>
              <a:t>Why TU’s might not always destroy employment?</a:t>
            </a:r>
          </a:p>
          <a:p>
            <a:pPr marL="342900" indent="-342900">
              <a:buFont typeface="+mj-lt"/>
              <a:buAutoNum type="arabicPeriod"/>
            </a:pPr>
            <a:r>
              <a:rPr lang="en-GB" sz="2800" dirty="0" smtClean="0"/>
              <a:t>Discrimination - The Gender Pay Gap: Is it because of discrimination?  What can the Government do about it?</a:t>
            </a:r>
            <a:endParaRPr lang="en-GB" sz="2800" dirty="0"/>
          </a:p>
        </p:txBody>
      </p:sp>
    </p:spTree>
    <p:extLst>
      <p:ext uri="{BB962C8B-B14F-4D97-AF65-F5344CB8AC3E}">
        <p14:creationId xmlns:p14="http://schemas.microsoft.com/office/powerpoint/2010/main" val="1703234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5821363"/>
          </a:xfrm>
          <a:solidFill>
            <a:schemeClr val="tx1"/>
          </a:solidFill>
        </p:spPr>
        <p:txBody>
          <a:bodyPr anchor="ctr" anchorCtr="1">
            <a:normAutofit/>
          </a:bodyPr>
          <a:lstStyle/>
          <a:p>
            <a:pPr marL="0" indent="0">
              <a:buNone/>
            </a:pPr>
            <a:r>
              <a:rPr lang="en-GB" sz="11500" b="1" dirty="0" smtClean="0">
                <a:solidFill>
                  <a:schemeClr val="bg1"/>
                </a:solidFill>
              </a:rPr>
              <a:t>90</a:t>
            </a:r>
            <a:endParaRPr lang="en-GB" sz="11500" b="1" dirty="0">
              <a:solidFill>
                <a:schemeClr val="bg1"/>
              </a:solidFill>
            </a:endParaRPr>
          </a:p>
        </p:txBody>
      </p:sp>
    </p:spTree>
    <p:extLst>
      <p:ext uri="{BB962C8B-B14F-4D97-AF65-F5344CB8AC3E}">
        <p14:creationId xmlns:p14="http://schemas.microsoft.com/office/powerpoint/2010/main" val="110295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143000"/>
          </a:xfrm>
        </p:spPr>
        <p:txBody>
          <a:bodyPr/>
          <a:lstStyle/>
          <a:p>
            <a:r>
              <a:rPr lang="en-GB" b="1" dirty="0" smtClean="0"/>
              <a:t>Advanced Monopsony Diagram</a:t>
            </a:r>
            <a:endParaRPr lang="en-GB" b="1" dirty="0"/>
          </a:p>
        </p:txBody>
      </p:sp>
      <p:pic>
        <p:nvPicPr>
          <p:cNvPr id="4" name="Content Placeholder 3"/>
          <p:cNvPicPr>
            <a:picLocks noGrp="1" noChangeAspect="1"/>
          </p:cNvPicPr>
          <p:nvPr>
            <p:ph idx="1"/>
          </p:nvPr>
        </p:nvPicPr>
        <p:blipFill>
          <a:blip r:embed="rId3"/>
          <a:stretch>
            <a:fillRect/>
          </a:stretch>
        </p:blipFill>
        <p:spPr>
          <a:xfrm>
            <a:off x="245810" y="1358068"/>
            <a:ext cx="4327148" cy="4525963"/>
          </a:xfrm>
          <a:prstGeom prst="rect">
            <a:avLst/>
          </a:prstGeom>
        </p:spPr>
      </p:pic>
      <p:pic>
        <p:nvPicPr>
          <p:cNvPr id="5" name="Picture 4"/>
          <p:cNvPicPr>
            <a:picLocks noChangeAspect="1"/>
          </p:cNvPicPr>
          <p:nvPr/>
        </p:nvPicPr>
        <p:blipFill>
          <a:blip r:embed="rId4"/>
          <a:stretch>
            <a:fillRect/>
          </a:stretch>
        </p:blipFill>
        <p:spPr>
          <a:xfrm>
            <a:off x="4800600" y="1447800"/>
            <a:ext cx="4114800" cy="4419600"/>
          </a:xfrm>
          <a:prstGeom prst="rect">
            <a:avLst/>
          </a:prstGeom>
        </p:spPr>
      </p:pic>
      <p:sp>
        <p:nvSpPr>
          <p:cNvPr id="3" name="TextBox 2"/>
          <p:cNvSpPr txBox="1"/>
          <p:nvPr/>
        </p:nvSpPr>
        <p:spPr>
          <a:xfrm>
            <a:off x="152401" y="6019800"/>
            <a:ext cx="8839200" cy="646331"/>
          </a:xfrm>
          <a:prstGeom prst="rect">
            <a:avLst/>
          </a:prstGeom>
          <a:noFill/>
        </p:spPr>
        <p:txBody>
          <a:bodyPr wrap="square" rtlCol="0">
            <a:spAutoFit/>
          </a:bodyPr>
          <a:lstStyle/>
          <a:p>
            <a:r>
              <a:rPr lang="en-US" b="1" dirty="0" smtClean="0"/>
              <a:t>NOTE TAKING</a:t>
            </a:r>
            <a:r>
              <a:rPr lang="en-US" dirty="0" smtClean="0"/>
              <a:t>: Draw the advanced monopsony diagram, and explain why the </a:t>
            </a:r>
            <a:r>
              <a:rPr lang="en-US" dirty="0" err="1" smtClean="0"/>
              <a:t>monopsonist</a:t>
            </a:r>
            <a:r>
              <a:rPr lang="en-US" dirty="0" smtClean="0"/>
              <a:t> is able to pay lower wages than in a perfectly competitive market?</a:t>
            </a:r>
            <a:endParaRPr lang="en-US" dirty="0"/>
          </a:p>
        </p:txBody>
      </p:sp>
      <p:sp>
        <p:nvSpPr>
          <p:cNvPr id="6" name="TextBox 5"/>
          <p:cNvSpPr txBox="1"/>
          <p:nvPr/>
        </p:nvSpPr>
        <p:spPr>
          <a:xfrm>
            <a:off x="4279399" y="933456"/>
            <a:ext cx="3398520" cy="338554"/>
          </a:xfrm>
          <a:prstGeom prst="rect">
            <a:avLst/>
          </a:prstGeom>
          <a:noFill/>
          <a:ln>
            <a:solidFill>
              <a:schemeClr val="tx1"/>
            </a:solidFill>
          </a:ln>
        </p:spPr>
        <p:txBody>
          <a:bodyPr wrap="square" rtlCol="0">
            <a:spAutoFit/>
          </a:bodyPr>
          <a:lstStyle/>
          <a:p>
            <a:r>
              <a:rPr lang="en-GB" sz="800" dirty="0" smtClean="0"/>
              <a:t>The AC shows the different wage rates that the monopsony employer must pay to attract labour forces of different wages</a:t>
            </a:r>
            <a:endParaRPr lang="en-GB" sz="800" dirty="0"/>
          </a:p>
        </p:txBody>
      </p:sp>
      <p:sp>
        <p:nvSpPr>
          <p:cNvPr id="7" name="Oval 6"/>
          <p:cNvSpPr/>
          <p:nvPr/>
        </p:nvSpPr>
        <p:spPr>
          <a:xfrm>
            <a:off x="3462759" y="195836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endCxn id="7" idx="7"/>
          </p:cNvCxnSpPr>
          <p:nvPr/>
        </p:nvCxnSpPr>
        <p:spPr>
          <a:xfrm flipH="1">
            <a:off x="3918044" y="1271067"/>
            <a:ext cx="992515" cy="743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2602" y="1102733"/>
            <a:ext cx="3986156" cy="307777"/>
          </a:xfrm>
          <a:prstGeom prst="rect">
            <a:avLst/>
          </a:prstGeom>
          <a:noFill/>
        </p:spPr>
        <p:txBody>
          <a:bodyPr wrap="none" rtlCol="0">
            <a:spAutoFit/>
          </a:bodyPr>
          <a:lstStyle/>
          <a:p>
            <a:r>
              <a:rPr lang="en-GB" sz="1400" b="1" u="sng" dirty="0" smtClean="0">
                <a:solidFill>
                  <a:srgbClr val="FF0000"/>
                </a:solidFill>
              </a:rPr>
              <a:t>Diagram for the Monopsony Firm AND the Industry</a:t>
            </a:r>
            <a:endParaRPr lang="en-GB" sz="1400" b="1" u="sng" dirty="0">
              <a:solidFill>
                <a:srgbClr val="FF0000"/>
              </a:solidFill>
            </a:endParaRPr>
          </a:p>
        </p:txBody>
      </p:sp>
    </p:spTree>
    <p:extLst>
      <p:ext uri="{BB962C8B-B14F-4D97-AF65-F5344CB8AC3E}">
        <p14:creationId xmlns:p14="http://schemas.microsoft.com/office/powerpoint/2010/main" val="22584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00063" y="142875"/>
            <a:ext cx="8229600" cy="1285875"/>
          </a:xfrm>
        </p:spPr>
        <p:txBody>
          <a:bodyPr/>
          <a:lstStyle/>
          <a:p>
            <a:pPr eaLnBrk="1" hangingPunct="1"/>
            <a:r>
              <a:rPr lang="en-GB" altLang="en-US" b="1" dirty="0" smtClean="0">
                <a:solidFill>
                  <a:schemeClr val="accent2"/>
                </a:solidFill>
              </a:rPr>
              <a:t>Discrimination</a:t>
            </a:r>
            <a:r>
              <a:rPr lang="en-GB" altLang="en-US" b="1" dirty="0" smtClean="0"/>
              <a:t/>
            </a:r>
            <a:br>
              <a:rPr lang="en-GB" altLang="en-US" b="1" dirty="0" smtClean="0"/>
            </a:br>
            <a:r>
              <a:rPr lang="en-GB" altLang="en-US" sz="3200" b="1" dirty="0" smtClean="0">
                <a:solidFill>
                  <a:srgbClr val="FF0000"/>
                </a:solidFill>
              </a:rPr>
              <a:t>A Market Failure</a:t>
            </a:r>
          </a:p>
        </p:txBody>
      </p:sp>
      <p:sp>
        <p:nvSpPr>
          <p:cNvPr id="4099" name="Text Box 4"/>
          <p:cNvSpPr txBox="1">
            <a:spLocks noChangeArrowheads="1"/>
          </p:cNvSpPr>
          <p:nvPr/>
        </p:nvSpPr>
        <p:spPr bwMode="auto">
          <a:xfrm>
            <a:off x="214313" y="1571625"/>
            <a:ext cx="8929687"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b="1" i="1" dirty="0"/>
              <a:t>“To treat one particular group of people less favourably than others because of their </a:t>
            </a:r>
            <a:r>
              <a:rPr lang="en-GB" altLang="en-US" b="1" i="1" dirty="0" smtClean="0"/>
              <a:t>gender, </a:t>
            </a:r>
            <a:r>
              <a:rPr lang="en-GB" altLang="en-US" b="1" i="1" dirty="0"/>
              <a:t>colour, nationality, or ethnic group etc…”</a:t>
            </a:r>
          </a:p>
          <a:p>
            <a:pPr algn="ctr" eaLnBrk="1" hangingPunct="1"/>
            <a:endParaRPr lang="en-GB" altLang="en-US" b="1" i="1" dirty="0"/>
          </a:p>
          <a:p>
            <a:pPr algn="ctr" eaLnBrk="1" hangingPunct="1"/>
            <a:r>
              <a:rPr lang="en-GB" altLang="en-US" b="1" i="1" dirty="0"/>
              <a:t>“A valuation in the market place of personal characteristics of the worker that are unrelated to worker productivity”</a:t>
            </a:r>
          </a:p>
        </p:txBody>
      </p:sp>
      <p:pic>
        <p:nvPicPr>
          <p:cNvPr id="4100" name="Picture 7" descr="disab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286125"/>
            <a:ext cx="2714625"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9" descr="http://www.capc.co.uk/Discrimination%20and%20Harrassment%20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286125"/>
            <a:ext cx="2686050" cy="321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215063" y="3429000"/>
            <a:ext cx="2643187" cy="2862263"/>
          </a:xfrm>
          <a:prstGeom prst="rect">
            <a:avLst/>
          </a:prstGeom>
          <a:noFill/>
        </p:spPr>
        <p:txBody>
          <a:bodyPr>
            <a:spAutoFit/>
          </a:bodyPr>
          <a:lstStyle/>
          <a:p>
            <a:pPr>
              <a:defRPr/>
            </a:pPr>
            <a:r>
              <a:rPr lang="en-GB" b="1" dirty="0">
                <a:solidFill>
                  <a:schemeClr val="accent2"/>
                </a:solidFill>
              </a:rPr>
              <a:t>Discrimination in terms of:</a:t>
            </a:r>
          </a:p>
          <a:p>
            <a:pPr>
              <a:defRPr/>
            </a:pPr>
            <a:endParaRPr lang="en-GB" b="1" dirty="0">
              <a:solidFill>
                <a:schemeClr val="accent2"/>
              </a:solidFill>
            </a:endParaRPr>
          </a:p>
          <a:p>
            <a:pPr marL="342900" indent="-342900">
              <a:buFontTx/>
              <a:buAutoNum type="romanLcParenBoth"/>
              <a:defRPr/>
            </a:pPr>
            <a:r>
              <a:rPr lang="en-GB" b="1" dirty="0">
                <a:solidFill>
                  <a:schemeClr val="accent2"/>
                </a:solidFill>
              </a:rPr>
              <a:t>Higher unemployment rate and unequal chances in certain professions</a:t>
            </a:r>
          </a:p>
          <a:p>
            <a:pPr marL="342900" indent="-342900">
              <a:buFontTx/>
              <a:buAutoNum type="romanLcParenBoth"/>
              <a:defRPr/>
            </a:pPr>
            <a:endParaRPr lang="en-GB" b="1" dirty="0">
              <a:solidFill>
                <a:schemeClr val="accent2"/>
              </a:solidFill>
            </a:endParaRPr>
          </a:p>
          <a:p>
            <a:pPr marL="342900" indent="-342900">
              <a:buFontTx/>
              <a:buAutoNum type="romanLcParenBoth"/>
              <a:defRPr/>
            </a:pPr>
            <a:r>
              <a:rPr lang="en-GB" b="1" dirty="0">
                <a:solidFill>
                  <a:schemeClr val="accent2"/>
                </a:solidFill>
              </a:rPr>
              <a:t>Differences in earnings</a:t>
            </a:r>
          </a:p>
        </p:txBody>
      </p:sp>
    </p:spTree>
    <p:extLst>
      <p:ext uri="{BB962C8B-B14F-4D97-AF65-F5344CB8AC3E}">
        <p14:creationId xmlns:p14="http://schemas.microsoft.com/office/powerpoint/2010/main" val="2209067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153" name="Rectangle 152"/>
          <p:cNvSpPr/>
          <p:nvPr/>
        </p:nvSpPr>
        <p:spPr>
          <a:xfrm>
            <a:off x="428625" y="4286250"/>
            <a:ext cx="1285875" cy="150018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Title 1"/>
          <p:cNvSpPr>
            <a:spLocks noGrp="1"/>
          </p:cNvSpPr>
          <p:nvPr>
            <p:ph type="title"/>
          </p:nvPr>
        </p:nvSpPr>
        <p:spPr>
          <a:xfrm>
            <a:off x="500063" y="0"/>
            <a:ext cx="8258175" cy="1143000"/>
          </a:xfrm>
        </p:spPr>
        <p:txBody>
          <a:bodyPr>
            <a:normAutofit fontScale="90000"/>
          </a:bodyPr>
          <a:lstStyle/>
          <a:p>
            <a:pPr eaLnBrk="1" hangingPunct="1"/>
            <a:r>
              <a:rPr lang="en-GB" altLang="en-US" b="1" smtClean="0">
                <a:solidFill>
                  <a:schemeClr val="accent2"/>
                </a:solidFill>
              </a:rPr>
              <a:t>Discrimination</a:t>
            </a:r>
            <a:r>
              <a:rPr lang="en-GB" altLang="en-US" b="1" smtClean="0"/>
              <a:t/>
            </a:r>
            <a:br>
              <a:rPr lang="en-GB" altLang="en-US" b="1" smtClean="0"/>
            </a:br>
            <a:r>
              <a:rPr lang="en-GB" altLang="en-US" sz="3200" b="1" smtClean="0">
                <a:solidFill>
                  <a:srgbClr val="FF3300"/>
                </a:solidFill>
              </a:rPr>
              <a:t>Economic Theory – Graphs!</a:t>
            </a:r>
          </a:p>
        </p:txBody>
      </p:sp>
      <p:sp>
        <p:nvSpPr>
          <p:cNvPr id="6148" name="Rectangle 3"/>
          <p:cNvSpPr>
            <a:spLocks noChangeArrowheads="1"/>
          </p:cNvSpPr>
          <p:nvPr/>
        </p:nvSpPr>
        <p:spPr bwMode="auto">
          <a:xfrm>
            <a:off x="0" y="1214438"/>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sz="2000" b="1" i="1">
                <a:solidFill>
                  <a:srgbClr val="00B0F0"/>
                </a:solidFill>
              </a:rPr>
              <a:t>“A valuation in the market place of personal characteristics of the worker that are unrelated to worker productivity”</a:t>
            </a:r>
          </a:p>
        </p:txBody>
      </p:sp>
      <p:sp>
        <p:nvSpPr>
          <p:cNvPr id="6149" name="TextBox 65"/>
          <p:cNvSpPr txBox="1">
            <a:spLocks noChangeArrowheads="1"/>
          </p:cNvSpPr>
          <p:nvPr/>
        </p:nvSpPr>
        <p:spPr bwMode="auto">
          <a:xfrm>
            <a:off x="214313" y="2000250"/>
            <a:ext cx="27860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b="1" dirty="0">
                <a:solidFill>
                  <a:srgbClr val="7030A0"/>
                </a:solidFill>
              </a:rPr>
              <a:t>Theory #1: </a:t>
            </a:r>
          </a:p>
          <a:p>
            <a:pPr algn="ctr" eaLnBrk="1" hangingPunct="1"/>
            <a:r>
              <a:rPr lang="en-GB" altLang="en-US" b="1" dirty="0">
                <a:solidFill>
                  <a:srgbClr val="7030A0"/>
                </a:solidFill>
              </a:rPr>
              <a:t>Wage Discrimination Effect</a:t>
            </a:r>
          </a:p>
        </p:txBody>
      </p:sp>
      <p:sp>
        <p:nvSpPr>
          <p:cNvPr id="6150" name="TextBox 66"/>
          <p:cNvSpPr txBox="1">
            <a:spLocks noChangeArrowheads="1"/>
          </p:cNvSpPr>
          <p:nvPr/>
        </p:nvSpPr>
        <p:spPr bwMode="auto">
          <a:xfrm>
            <a:off x="4357688" y="2000250"/>
            <a:ext cx="34480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en-US" b="1" dirty="0">
                <a:solidFill>
                  <a:srgbClr val="7030A0"/>
                </a:solidFill>
              </a:rPr>
              <a:t>Theory #</a:t>
            </a:r>
            <a:r>
              <a:rPr lang="en-GB" altLang="en-US" b="1" dirty="0" smtClean="0">
                <a:solidFill>
                  <a:srgbClr val="7030A0"/>
                </a:solidFill>
              </a:rPr>
              <a:t>2 and 3: </a:t>
            </a:r>
            <a:endParaRPr lang="en-GB" altLang="en-US" b="1" dirty="0">
              <a:solidFill>
                <a:srgbClr val="7030A0"/>
              </a:solidFill>
            </a:endParaRPr>
          </a:p>
          <a:p>
            <a:pPr algn="ctr" eaLnBrk="1" hangingPunct="1"/>
            <a:r>
              <a:rPr lang="en-GB" altLang="en-US" b="1" dirty="0">
                <a:solidFill>
                  <a:srgbClr val="7030A0"/>
                </a:solidFill>
              </a:rPr>
              <a:t>The Prejudice and Crowding Effect</a:t>
            </a:r>
          </a:p>
        </p:txBody>
      </p:sp>
      <p:cxnSp>
        <p:nvCxnSpPr>
          <p:cNvPr id="69" name="Straight Connector 68"/>
          <p:cNvCxnSpPr/>
          <p:nvPr/>
        </p:nvCxnSpPr>
        <p:spPr>
          <a:xfrm rot="5400000">
            <a:off x="-1000125" y="4357688"/>
            <a:ext cx="2857500" cy="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rot="10800000">
            <a:off x="428625" y="5786438"/>
            <a:ext cx="2571750" cy="0"/>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rot="5400000">
            <a:off x="1857375" y="4357688"/>
            <a:ext cx="2857500" cy="0"/>
          </a:xfrm>
          <a:prstGeom prst="line">
            <a:avLst/>
          </a:prstGeom>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rot="10800000">
            <a:off x="3286125" y="5786438"/>
            <a:ext cx="2571750" cy="0"/>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rot="5400000">
            <a:off x="4929188" y="4357688"/>
            <a:ext cx="2857500" cy="0"/>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rot="10800000">
            <a:off x="6357938" y="5786438"/>
            <a:ext cx="2500312" cy="0"/>
          </a:xfrm>
          <a:prstGeom prst="line">
            <a:avLst/>
          </a:prstGeom>
        </p:spPr>
        <p:style>
          <a:lnRef idx="3">
            <a:schemeClr val="dk1"/>
          </a:lnRef>
          <a:fillRef idx="0">
            <a:schemeClr val="dk1"/>
          </a:fillRef>
          <a:effectRef idx="2">
            <a:schemeClr val="dk1"/>
          </a:effectRef>
          <a:fontRef idx="minor">
            <a:schemeClr val="tx1"/>
          </a:fontRef>
        </p:style>
      </p:cxnSp>
      <p:sp>
        <p:nvSpPr>
          <p:cNvPr id="6157" name="TextBox 94"/>
          <p:cNvSpPr txBox="1">
            <a:spLocks noChangeArrowheads="1"/>
          </p:cNvSpPr>
          <p:nvPr/>
        </p:nvSpPr>
        <p:spPr bwMode="auto">
          <a:xfrm>
            <a:off x="285750" y="2643188"/>
            <a:ext cx="6746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a:t>Wages</a:t>
            </a:r>
          </a:p>
        </p:txBody>
      </p:sp>
      <p:sp>
        <p:nvSpPr>
          <p:cNvPr id="6158" name="TextBox 95"/>
          <p:cNvSpPr txBox="1">
            <a:spLocks noChangeArrowheads="1"/>
          </p:cNvSpPr>
          <p:nvPr/>
        </p:nvSpPr>
        <p:spPr bwMode="auto">
          <a:xfrm>
            <a:off x="3071813" y="2643188"/>
            <a:ext cx="674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a:t>Wages</a:t>
            </a:r>
          </a:p>
        </p:txBody>
      </p:sp>
      <p:sp>
        <p:nvSpPr>
          <p:cNvPr id="6159" name="TextBox 96"/>
          <p:cNvSpPr txBox="1">
            <a:spLocks noChangeArrowheads="1"/>
          </p:cNvSpPr>
          <p:nvPr/>
        </p:nvSpPr>
        <p:spPr bwMode="auto">
          <a:xfrm>
            <a:off x="6215063" y="2643188"/>
            <a:ext cx="674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a:t>Wages</a:t>
            </a:r>
          </a:p>
        </p:txBody>
      </p:sp>
      <p:sp>
        <p:nvSpPr>
          <p:cNvPr id="6160" name="TextBox 97"/>
          <p:cNvSpPr txBox="1">
            <a:spLocks noChangeArrowheads="1"/>
          </p:cNvSpPr>
          <p:nvPr/>
        </p:nvSpPr>
        <p:spPr bwMode="auto">
          <a:xfrm>
            <a:off x="2357438" y="5857875"/>
            <a:ext cx="1000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dirty="0"/>
              <a:t>Quantity of Labour</a:t>
            </a:r>
          </a:p>
        </p:txBody>
      </p:sp>
      <p:sp>
        <p:nvSpPr>
          <p:cNvPr id="6161" name="TextBox 98"/>
          <p:cNvSpPr txBox="1">
            <a:spLocks noChangeArrowheads="1"/>
          </p:cNvSpPr>
          <p:nvPr/>
        </p:nvSpPr>
        <p:spPr bwMode="auto">
          <a:xfrm>
            <a:off x="5072063" y="5857875"/>
            <a:ext cx="1000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a:t>Quantity of Labour</a:t>
            </a:r>
          </a:p>
        </p:txBody>
      </p:sp>
      <p:sp>
        <p:nvSpPr>
          <p:cNvPr id="6162" name="TextBox 99"/>
          <p:cNvSpPr txBox="1">
            <a:spLocks noChangeArrowheads="1"/>
          </p:cNvSpPr>
          <p:nvPr/>
        </p:nvSpPr>
        <p:spPr bwMode="auto">
          <a:xfrm>
            <a:off x="8143875" y="5857875"/>
            <a:ext cx="1000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400" b="1"/>
              <a:t>Quantity of Labour</a:t>
            </a:r>
          </a:p>
        </p:txBody>
      </p:sp>
      <p:cxnSp>
        <p:nvCxnSpPr>
          <p:cNvPr id="102" name="Straight Connector 101"/>
          <p:cNvCxnSpPr/>
          <p:nvPr/>
        </p:nvCxnSpPr>
        <p:spPr>
          <a:xfrm rot="5400000" flipH="1" flipV="1">
            <a:off x="214312" y="3286126"/>
            <a:ext cx="2714625" cy="22860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3" name="Straight Connector 102"/>
          <p:cNvCxnSpPr/>
          <p:nvPr/>
        </p:nvCxnSpPr>
        <p:spPr>
          <a:xfrm rot="16200000" flipV="1">
            <a:off x="500063" y="3286125"/>
            <a:ext cx="2500312" cy="2071688"/>
          </a:xfrm>
          <a:prstGeom prst="line">
            <a:avLst/>
          </a:prstGeom>
        </p:spPr>
        <p:style>
          <a:lnRef idx="1">
            <a:schemeClr val="accent6"/>
          </a:lnRef>
          <a:fillRef idx="0">
            <a:schemeClr val="accent6"/>
          </a:fillRef>
          <a:effectRef idx="0">
            <a:schemeClr val="accent6"/>
          </a:effectRef>
          <a:fontRef idx="minor">
            <a:schemeClr val="tx1"/>
          </a:fontRef>
        </p:style>
      </p:cxnSp>
      <p:sp>
        <p:nvSpPr>
          <p:cNvPr id="6165" name="TextBox 105"/>
          <p:cNvSpPr txBox="1">
            <a:spLocks noChangeArrowheads="1"/>
          </p:cNvSpPr>
          <p:nvPr/>
        </p:nvSpPr>
        <p:spPr bwMode="auto">
          <a:xfrm>
            <a:off x="2643188" y="2786063"/>
            <a:ext cx="3524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dirty="0"/>
              <a:t>Ls</a:t>
            </a:r>
          </a:p>
        </p:txBody>
      </p:sp>
      <p:sp>
        <p:nvSpPr>
          <p:cNvPr id="6166" name="TextBox 106"/>
          <p:cNvSpPr txBox="1">
            <a:spLocks noChangeArrowheads="1"/>
          </p:cNvSpPr>
          <p:nvPr/>
        </p:nvSpPr>
        <p:spPr bwMode="auto">
          <a:xfrm>
            <a:off x="2714625" y="5357813"/>
            <a:ext cx="3825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Ld</a:t>
            </a:r>
          </a:p>
        </p:txBody>
      </p:sp>
      <p:cxnSp>
        <p:nvCxnSpPr>
          <p:cNvPr id="108" name="Straight Connector 107"/>
          <p:cNvCxnSpPr/>
          <p:nvPr/>
        </p:nvCxnSpPr>
        <p:spPr>
          <a:xfrm rot="5400000" flipH="1" flipV="1">
            <a:off x="3286126" y="3286125"/>
            <a:ext cx="2500312" cy="2071687"/>
          </a:xfrm>
          <a:prstGeom prst="line">
            <a:avLst/>
          </a:prstGeom>
        </p:spPr>
        <p:style>
          <a:lnRef idx="1">
            <a:schemeClr val="accent6"/>
          </a:lnRef>
          <a:fillRef idx="0">
            <a:schemeClr val="accent6"/>
          </a:fillRef>
          <a:effectRef idx="0">
            <a:schemeClr val="accent6"/>
          </a:effectRef>
          <a:fontRef idx="minor">
            <a:schemeClr val="tx1"/>
          </a:fontRef>
        </p:style>
      </p:cxnSp>
      <p:cxnSp>
        <p:nvCxnSpPr>
          <p:cNvPr id="109" name="Straight Connector 108"/>
          <p:cNvCxnSpPr/>
          <p:nvPr/>
        </p:nvCxnSpPr>
        <p:spPr>
          <a:xfrm rot="16200000" flipV="1">
            <a:off x="3357563" y="3286125"/>
            <a:ext cx="2500312" cy="2071688"/>
          </a:xfrm>
          <a:prstGeom prst="line">
            <a:avLst/>
          </a:prstGeom>
        </p:spPr>
        <p:style>
          <a:lnRef idx="1">
            <a:schemeClr val="accent6"/>
          </a:lnRef>
          <a:fillRef idx="0">
            <a:schemeClr val="accent6"/>
          </a:fillRef>
          <a:effectRef idx="0">
            <a:schemeClr val="accent6"/>
          </a:effectRef>
          <a:fontRef idx="minor">
            <a:schemeClr val="tx1"/>
          </a:fontRef>
        </p:style>
      </p:cxnSp>
      <p:sp>
        <p:nvSpPr>
          <p:cNvPr id="6169" name="TextBox 109"/>
          <p:cNvSpPr txBox="1">
            <a:spLocks noChangeArrowheads="1"/>
          </p:cNvSpPr>
          <p:nvPr/>
        </p:nvSpPr>
        <p:spPr bwMode="auto">
          <a:xfrm>
            <a:off x="5500688" y="2786063"/>
            <a:ext cx="3524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Ls</a:t>
            </a:r>
          </a:p>
        </p:txBody>
      </p:sp>
      <p:sp>
        <p:nvSpPr>
          <p:cNvPr id="6170" name="TextBox 110"/>
          <p:cNvSpPr txBox="1">
            <a:spLocks noChangeArrowheads="1"/>
          </p:cNvSpPr>
          <p:nvPr/>
        </p:nvSpPr>
        <p:spPr bwMode="auto">
          <a:xfrm>
            <a:off x="5572125" y="5357813"/>
            <a:ext cx="4603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Ld</a:t>
            </a:r>
            <a:r>
              <a:rPr lang="en-GB" altLang="en-US" sz="1200" b="1">
                <a:solidFill>
                  <a:srgbClr val="00B0F0"/>
                </a:solidFill>
              </a:rPr>
              <a:t>1</a:t>
            </a:r>
            <a:endParaRPr lang="en-GB" altLang="en-US" sz="1600" b="1">
              <a:solidFill>
                <a:srgbClr val="00B0F0"/>
              </a:solidFill>
            </a:endParaRPr>
          </a:p>
        </p:txBody>
      </p:sp>
      <p:cxnSp>
        <p:nvCxnSpPr>
          <p:cNvPr id="112" name="Straight Connector 111"/>
          <p:cNvCxnSpPr/>
          <p:nvPr/>
        </p:nvCxnSpPr>
        <p:spPr>
          <a:xfrm rot="5400000" flipH="1" flipV="1">
            <a:off x="6429375" y="3429000"/>
            <a:ext cx="1785938" cy="1500188"/>
          </a:xfrm>
          <a:prstGeom prst="line">
            <a:avLst/>
          </a:prstGeom>
        </p:spPr>
        <p:style>
          <a:lnRef idx="1">
            <a:schemeClr val="accent6"/>
          </a:lnRef>
          <a:fillRef idx="0">
            <a:schemeClr val="accent6"/>
          </a:fillRef>
          <a:effectRef idx="0">
            <a:schemeClr val="accent6"/>
          </a:effectRef>
          <a:fontRef idx="minor">
            <a:schemeClr val="tx1"/>
          </a:fontRef>
        </p:style>
      </p:cxnSp>
      <p:cxnSp>
        <p:nvCxnSpPr>
          <p:cNvPr id="113" name="Straight Connector 112"/>
          <p:cNvCxnSpPr/>
          <p:nvPr/>
        </p:nvCxnSpPr>
        <p:spPr>
          <a:xfrm rot="16200000" flipV="1">
            <a:off x="6357938" y="3286125"/>
            <a:ext cx="2500312" cy="2071688"/>
          </a:xfrm>
          <a:prstGeom prst="line">
            <a:avLst/>
          </a:prstGeom>
        </p:spPr>
        <p:style>
          <a:lnRef idx="1">
            <a:schemeClr val="accent6"/>
          </a:lnRef>
          <a:fillRef idx="0">
            <a:schemeClr val="accent6"/>
          </a:fillRef>
          <a:effectRef idx="0">
            <a:schemeClr val="accent6"/>
          </a:effectRef>
          <a:fontRef idx="minor">
            <a:schemeClr val="tx1"/>
          </a:fontRef>
        </p:style>
      </p:cxnSp>
      <p:sp>
        <p:nvSpPr>
          <p:cNvPr id="6173" name="TextBox 113"/>
          <p:cNvSpPr txBox="1">
            <a:spLocks noChangeArrowheads="1"/>
          </p:cNvSpPr>
          <p:nvPr/>
        </p:nvSpPr>
        <p:spPr bwMode="auto">
          <a:xfrm>
            <a:off x="8001000" y="3071813"/>
            <a:ext cx="431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Ls</a:t>
            </a:r>
            <a:r>
              <a:rPr lang="en-GB" altLang="en-US" sz="1200" b="1">
                <a:solidFill>
                  <a:srgbClr val="00B0F0"/>
                </a:solidFill>
              </a:rPr>
              <a:t>1</a:t>
            </a:r>
            <a:endParaRPr lang="en-GB" altLang="en-US" sz="1600" b="1"/>
          </a:p>
        </p:txBody>
      </p:sp>
      <p:sp>
        <p:nvSpPr>
          <p:cNvPr id="6174" name="TextBox 114"/>
          <p:cNvSpPr txBox="1">
            <a:spLocks noChangeArrowheads="1"/>
          </p:cNvSpPr>
          <p:nvPr/>
        </p:nvSpPr>
        <p:spPr bwMode="auto">
          <a:xfrm>
            <a:off x="8572500" y="5357813"/>
            <a:ext cx="3825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Ld</a:t>
            </a:r>
          </a:p>
        </p:txBody>
      </p:sp>
      <p:cxnSp>
        <p:nvCxnSpPr>
          <p:cNvPr id="116" name="Straight Connector 115"/>
          <p:cNvCxnSpPr/>
          <p:nvPr/>
        </p:nvCxnSpPr>
        <p:spPr>
          <a:xfrm rot="5400000" flipH="1" flipV="1">
            <a:off x="6788945" y="3783806"/>
            <a:ext cx="1928812" cy="1647825"/>
          </a:xfrm>
          <a:prstGeom prst="line">
            <a:avLst/>
          </a:prstGeom>
        </p:spPr>
        <p:style>
          <a:lnRef idx="1">
            <a:schemeClr val="accent6"/>
          </a:lnRef>
          <a:fillRef idx="0">
            <a:schemeClr val="accent6"/>
          </a:fillRef>
          <a:effectRef idx="0">
            <a:schemeClr val="accent6"/>
          </a:effectRef>
          <a:fontRef idx="minor">
            <a:schemeClr val="tx1"/>
          </a:fontRef>
        </p:style>
      </p:cxnSp>
      <p:sp>
        <p:nvSpPr>
          <p:cNvPr id="117" name="TextBox 116"/>
          <p:cNvSpPr txBox="1">
            <a:spLocks noChangeArrowheads="1"/>
          </p:cNvSpPr>
          <p:nvPr/>
        </p:nvSpPr>
        <p:spPr bwMode="auto">
          <a:xfrm>
            <a:off x="8501063" y="3357563"/>
            <a:ext cx="4953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Ls</a:t>
            </a:r>
            <a:r>
              <a:rPr lang="en-GB" altLang="en-US" sz="1100" b="1">
                <a:solidFill>
                  <a:srgbClr val="00B0F0"/>
                </a:solidFill>
              </a:rPr>
              <a:t>2</a:t>
            </a:r>
            <a:endParaRPr lang="en-GB" altLang="en-US" sz="1600" b="1">
              <a:solidFill>
                <a:srgbClr val="00B0F0"/>
              </a:solidFill>
            </a:endParaRPr>
          </a:p>
        </p:txBody>
      </p:sp>
      <p:cxnSp>
        <p:nvCxnSpPr>
          <p:cNvPr id="123" name="Straight Connector 122"/>
          <p:cNvCxnSpPr/>
          <p:nvPr/>
        </p:nvCxnSpPr>
        <p:spPr>
          <a:xfrm>
            <a:off x="6357938" y="4071938"/>
            <a:ext cx="107156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4" name="Straight Connector 123"/>
          <p:cNvCxnSpPr/>
          <p:nvPr/>
        </p:nvCxnSpPr>
        <p:spPr>
          <a:xfrm>
            <a:off x="6357938" y="4572000"/>
            <a:ext cx="142875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79" name="TextBox 125"/>
          <p:cNvSpPr txBox="1">
            <a:spLocks noChangeArrowheads="1"/>
          </p:cNvSpPr>
          <p:nvPr/>
        </p:nvSpPr>
        <p:spPr bwMode="auto">
          <a:xfrm>
            <a:off x="5857875" y="3857625"/>
            <a:ext cx="4746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W1</a:t>
            </a:r>
          </a:p>
        </p:txBody>
      </p:sp>
      <p:sp>
        <p:nvSpPr>
          <p:cNvPr id="127" name="TextBox 126"/>
          <p:cNvSpPr txBox="1">
            <a:spLocks noChangeArrowheads="1"/>
          </p:cNvSpPr>
          <p:nvPr/>
        </p:nvSpPr>
        <p:spPr bwMode="auto">
          <a:xfrm>
            <a:off x="5857875" y="4357688"/>
            <a:ext cx="4746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W2</a:t>
            </a:r>
          </a:p>
        </p:txBody>
      </p:sp>
      <p:cxnSp>
        <p:nvCxnSpPr>
          <p:cNvPr id="128" name="Straight Connector 127"/>
          <p:cNvCxnSpPr/>
          <p:nvPr/>
        </p:nvCxnSpPr>
        <p:spPr>
          <a:xfrm rot="5400000" flipH="1" flipV="1">
            <a:off x="6572250" y="4929188"/>
            <a:ext cx="17145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rot="5400000" flipH="1" flipV="1">
            <a:off x="7179469" y="5179219"/>
            <a:ext cx="121443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3" name="TextBox 132"/>
          <p:cNvSpPr txBox="1">
            <a:spLocks noChangeArrowheads="1"/>
          </p:cNvSpPr>
          <p:nvPr/>
        </p:nvSpPr>
        <p:spPr bwMode="auto">
          <a:xfrm>
            <a:off x="7572375" y="5786438"/>
            <a:ext cx="4302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Q2</a:t>
            </a:r>
          </a:p>
        </p:txBody>
      </p:sp>
      <p:sp>
        <p:nvSpPr>
          <p:cNvPr id="6184" name="TextBox 133"/>
          <p:cNvSpPr txBox="1">
            <a:spLocks noChangeArrowheads="1"/>
          </p:cNvSpPr>
          <p:nvPr/>
        </p:nvSpPr>
        <p:spPr bwMode="auto">
          <a:xfrm>
            <a:off x="7215188" y="5786438"/>
            <a:ext cx="4302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Q1</a:t>
            </a:r>
          </a:p>
        </p:txBody>
      </p:sp>
      <p:cxnSp>
        <p:nvCxnSpPr>
          <p:cNvPr id="135" name="Straight Connector 134"/>
          <p:cNvCxnSpPr/>
          <p:nvPr/>
        </p:nvCxnSpPr>
        <p:spPr>
          <a:xfrm>
            <a:off x="3357563" y="4286250"/>
            <a:ext cx="12144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a:off x="3357563" y="4786313"/>
            <a:ext cx="78581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rot="16200000" flipV="1">
            <a:off x="3107531" y="3893344"/>
            <a:ext cx="1938338" cy="1581150"/>
          </a:xfrm>
          <a:prstGeom prst="line">
            <a:avLst/>
          </a:prstGeom>
        </p:spPr>
        <p:style>
          <a:lnRef idx="1">
            <a:schemeClr val="accent6"/>
          </a:lnRef>
          <a:fillRef idx="0">
            <a:schemeClr val="accent6"/>
          </a:fillRef>
          <a:effectRef idx="0">
            <a:schemeClr val="accent6"/>
          </a:effectRef>
          <a:fontRef idx="minor">
            <a:schemeClr val="tx1"/>
          </a:fontRef>
        </p:style>
      </p:cxnSp>
      <p:sp>
        <p:nvSpPr>
          <p:cNvPr id="6188" name="TextBox 139"/>
          <p:cNvSpPr txBox="1">
            <a:spLocks noChangeArrowheads="1"/>
          </p:cNvSpPr>
          <p:nvPr/>
        </p:nvSpPr>
        <p:spPr bwMode="auto">
          <a:xfrm>
            <a:off x="4795838" y="5438775"/>
            <a:ext cx="5619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Ld</a:t>
            </a:r>
            <a:r>
              <a:rPr lang="en-GB" altLang="en-US" sz="1200" b="1">
                <a:solidFill>
                  <a:srgbClr val="00B0F0"/>
                </a:solidFill>
              </a:rPr>
              <a:t>2</a:t>
            </a:r>
            <a:endParaRPr lang="en-GB" altLang="en-US" sz="1600" b="1"/>
          </a:p>
        </p:txBody>
      </p:sp>
      <p:cxnSp>
        <p:nvCxnSpPr>
          <p:cNvPr id="142" name="Straight Connector 141"/>
          <p:cNvCxnSpPr/>
          <p:nvPr/>
        </p:nvCxnSpPr>
        <p:spPr>
          <a:xfrm rot="5400000" flipH="1" flipV="1">
            <a:off x="3643312" y="5286376"/>
            <a:ext cx="10001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rot="5400000" flipH="1" flipV="1">
            <a:off x="3821906" y="5036344"/>
            <a:ext cx="15001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6" name="TextBox 145"/>
          <p:cNvSpPr txBox="1">
            <a:spLocks noChangeArrowheads="1"/>
          </p:cNvSpPr>
          <p:nvPr/>
        </p:nvSpPr>
        <p:spPr bwMode="auto">
          <a:xfrm>
            <a:off x="3929063" y="5786438"/>
            <a:ext cx="4302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Q2</a:t>
            </a:r>
          </a:p>
        </p:txBody>
      </p:sp>
      <p:sp>
        <p:nvSpPr>
          <p:cNvPr id="6192" name="TextBox 146"/>
          <p:cNvSpPr txBox="1">
            <a:spLocks noChangeArrowheads="1"/>
          </p:cNvSpPr>
          <p:nvPr/>
        </p:nvSpPr>
        <p:spPr bwMode="auto">
          <a:xfrm>
            <a:off x="4357688" y="5786438"/>
            <a:ext cx="4302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Q1</a:t>
            </a:r>
          </a:p>
        </p:txBody>
      </p:sp>
      <p:sp>
        <p:nvSpPr>
          <p:cNvPr id="6193" name="TextBox 147"/>
          <p:cNvSpPr txBox="1">
            <a:spLocks noChangeArrowheads="1"/>
          </p:cNvSpPr>
          <p:nvPr/>
        </p:nvSpPr>
        <p:spPr bwMode="auto">
          <a:xfrm>
            <a:off x="2786063" y="4071938"/>
            <a:ext cx="4746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W1</a:t>
            </a:r>
          </a:p>
        </p:txBody>
      </p:sp>
      <p:sp>
        <p:nvSpPr>
          <p:cNvPr id="149" name="TextBox 148"/>
          <p:cNvSpPr txBox="1">
            <a:spLocks noChangeArrowheads="1"/>
          </p:cNvSpPr>
          <p:nvPr/>
        </p:nvSpPr>
        <p:spPr bwMode="auto">
          <a:xfrm>
            <a:off x="2786063" y="4572000"/>
            <a:ext cx="4746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W2</a:t>
            </a:r>
          </a:p>
        </p:txBody>
      </p:sp>
      <p:cxnSp>
        <p:nvCxnSpPr>
          <p:cNvPr id="150" name="Straight Connector 149"/>
          <p:cNvCxnSpPr/>
          <p:nvPr/>
        </p:nvCxnSpPr>
        <p:spPr>
          <a:xfrm>
            <a:off x="500063" y="4286250"/>
            <a:ext cx="12144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rot="5400000" flipH="1" flipV="1">
            <a:off x="964406" y="5036344"/>
            <a:ext cx="15001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97" name="TextBox 153"/>
          <p:cNvSpPr txBox="1">
            <a:spLocks noChangeArrowheads="1"/>
          </p:cNvSpPr>
          <p:nvPr/>
        </p:nvSpPr>
        <p:spPr bwMode="auto">
          <a:xfrm>
            <a:off x="0" y="4071938"/>
            <a:ext cx="4746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W1</a:t>
            </a:r>
          </a:p>
        </p:txBody>
      </p:sp>
      <p:sp>
        <p:nvSpPr>
          <p:cNvPr id="6198" name="TextBox 154"/>
          <p:cNvSpPr txBox="1">
            <a:spLocks noChangeArrowheads="1"/>
          </p:cNvSpPr>
          <p:nvPr/>
        </p:nvSpPr>
        <p:spPr bwMode="auto">
          <a:xfrm>
            <a:off x="1500188" y="5786438"/>
            <a:ext cx="4302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Q1</a:t>
            </a:r>
          </a:p>
        </p:txBody>
      </p:sp>
      <p:sp>
        <p:nvSpPr>
          <p:cNvPr id="157" name="Right Triangle 156"/>
          <p:cNvSpPr/>
          <p:nvPr/>
        </p:nvSpPr>
        <p:spPr>
          <a:xfrm rot="16200000">
            <a:off x="321469" y="4393406"/>
            <a:ext cx="1500188" cy="12858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9" name="TextBox 158"/>
          <p:cNvSpPr txBox="1">
            <a:spLocks noChangeArrowheads="1"/>
          </p:cNvSpPr>
          <p:nvPr/>
        </p:nvSpPr>
        <p:spPr bwMode="auto">
          <a:xfrm>
            <a:off x="6010275" y="4510088"/>
            <a:ext cx="4746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W2</a:t>
            </a:r>
          </a:p>
        </p:txBody>
      </p:sp>
    </p:spTree>
    <p:extLst>
      <p:ext uri="{BB962C8B-B14F-4D97-AF65-F5344CB8AC3E}">
        <p14:creationId xmlns:p14="http://schemas.microsoft.com/office/powerpoint/2010/main" val="619527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box(in)">
                                      <p:cBhvr>
                                        <p:cTn id="7" dur="500"/>
                                        <p:tgtEl>
                                          <p:spTgt spid="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
                                        </p:tgtEl>
                                      </p:cBhvr>
                                    </p:animEffect>
                                    <p:set>
                                      <p:cBhvr>
                                        <p:cTn id="12" dur="1" fill="hold">
                                          <p:stCondLst>
                                            <p:cond delay="499"/>
                                          </p:stCondLst>
                                        </p:cTn>
                                        <p:tgtEl>
                                          <p:spTgt spid="153"/>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box(in)">
                                      <p:cBhvr>
                                        <p:cTn id="15" dur="500"/>
                                        <p:tgtEl>
                                          <p:spTgt spid="1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box(in)">
                                      <p:cBhvr>
                                        <p:cTn id="20" dur="500"/>
                                        <p:tgtEl>
                                          <p:spTgt spid="1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box(in)">
                                      <p:cBhvr>
                                        <p:cTn id="25" dur="500"/>
                                        <p:tgtEl>
                                          <p:spTgt spid="13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box(in)">
                                      <p:cBhvr>
                                        <p:cTn id="28" dur="500"/>
                                        <p:tgtEl>
                                          <p:spTgt spid="149"/>
                                        </p:tgtEl>
                                      </p:cBhvr>
                                    </p:animEffect>
                                  </p:childTnLst>
                                </p:cTn>
                              </p:par>
                              <p:par>
                                <p:cTn id="29" presetID="4" presetClass="entr" presetSubtype="16"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box(in)">
                                      <p:cBhvr>
                                        <p:cTn id="31" dur="500"/>
                                        <p:tgtEl>
                                          <p:spTgt spid="137"/>
                                        </p:tgtEl>
                                      </p:cBhvr>
                                    </p:animEffect>
                                  </p:childTnLst>
                                </p:cTn>
                              </p:par>
                              <p:par>
                                <p:cTn id="32" presetID="4" presetClass="entr" presetSubtype="16" fill="hold"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box(in)">
                                      <p:cBhvr>
                                        <p:cTn id="34" dur="500"/>
                                        <p:tgtEl>
                                          <p:spTgt spid="14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ox(in)">
                                      <p:cBhvr>
                                        <p:cTn id="37" dur="500"/>
                                        <p:tgtEl>
                                          <p:spTgt spid="1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box(in)">
                                      <p:cBhvr>
                                        <p:cTn id="42" dur="500"/>
                                        <p:tgtEl>
                                          <p:spTgt spid="11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box(in)">
                                      <p:cBhvr>
                                        <p:cTn id="45" dur="500"/>
                                        <p:tgtEl>
                                          <p:spTgt spid="1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box(in)">
                                      <p:cBhvr>
                                        <p:cTn id="50" dur="500"/>
                                        <p:tgtEl>
                                          <p:spTgt spid="124"/>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box(in)">
                                      <p:cBhvr>
                                        <p:cTn id="53" dur="500"/>
                                        <p:tgtEl>
                                          <p:spTgt spid="127"/>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33"/>
                                        </p:tgtEl>
                                        <p:attrNameLst>
                                          <p:attrName>style.visibility</p:attrName>
                                        </p:attrNameLst>
                                      </p:cBhvr>
                                      <p:to>
                                        <p:strVal val="visible"/>
                                      </p:to>
                                    </p:set>
                                    <p:animEffect transition="in" filter="box(in)">
                                      <p:cBhvr>
                                        <p:cTn id="56" dur="500"/>
                                        <p:tgtEl>
                                          <p:spTgt spid="133"/>
                                        </p:tgtEl>
                                      </p:cBhvr>
                                    </p:animEffect>
                                  </p:childTnLst>
                                </p:cTn>
                              </p:par>
                              <p:par>
                                <p:cTn id="57" presetID="4" presetClass="entr" presetSubtype="16" fill="hold" nodeType="with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box(in)">
                                      <p:cBhvr>
                                        <p:cTn id="59" dur="500"/>
                                        <p:tgtEl>
                                          <p:spTgt spid="131"/>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59"/>
                                        </p:tgtEl>
                                        <p:attrNameLst>
                                          <p:attrName>style.visibility</p:attrName>
                                        </p:attrNameLst>
                                      </p:cBhvr>
                                      <p:to>
                                        <p:strVal val="visible"/>
                                      </p:to>
                                    </p:set>
                                    <p:animEffect transition="in" filter="box(in)">
                                      <p:cBhvr>
                                        <p:cTn id="6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3" grpId="1" animBg="1"/>
      <p:bldP spid="117" grpId="0"/>
      <p:bldP spid="127" grpId="0"/>
      <p:bldP spid="133" grpId="0"/>
      <p:bldP spid="146" grpId="0"/>
      <p:bldP spid="149" grpId="0"/>
      <p:bldP spid="157" grpId="0" animBg="1"/>
      <p:bldP spid="1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8953500" cy="1295400"/>
          </a:xfrm>
        </p:spPr>
        <p:txBody>
          <a:bodyPr>
            <a:noAutofit/>
          </a:bodyPr>
          <a:lstStyle/>
          <a:p>
            <a:r>
              <a:rPr lang="en-GB" sz="2400" b="1" dirty="0" smtClean="0">
                <a:solidFill>
                  <a:schemeClr val="tx2"/>
                </a:solidFill>
              </a:rPr>
              <a:t>Debate</a:t>
            </a:r>
            <a:r>
              <a:rPr lang="en-GB" sz="2800" b="1" dirty="0" smtClean="0">
                <a:solidFill>
                  <a:schemeClr val="tx2"/>
                </a:solidFill>
              </a:rPr>
              <a:t>: Is the Gender Pay Gap Discrimination in the Market?</a:t>
            </a:r>
            <a:r>
              <a:rPr lang="en-GB" sz="2000" b="1" dirty="0" smtClean="0"/>
              <a:t/>
            </a:r>
            <a:br>
              <a:rPr lang="en-GB" sz="2000" b="1" dirty="0" smtClean="0"/>
            </a:br>
            <a:r>
              <a:rPr lang="en-GB" sz="1800" b="1" dirty="0" smtClean="0">
                <a:solidFill>
                  <a:srgbClr val="FF0000"/>
                </a:solidFill>
              </a:rPr>
              <a:t>Does gender discrimination affect wage differences between men and women in the UK?</a:t>
            </a:r>
            <a:endParaRPr lang="en-GB" sz="1800" b="1" dirty="0">
              <a:solidFill>
                <a:srgbClr val="FF0000"/>
              </a:solidFill>
            </a:endParaRPr>
          </a:p>
        </p:txBody>
      </p:sp>
      <p:sp>
        <p:nvSpPr>
          <p:cNvPr id="3" name="Content Placeholder 2"/>
          <p:cNvSpPr>
            <a:spLocks noGrp="1"/>
          </p:cNvSpPr>
          <p:nvPr>
            <p:ph idx="1"/>
          </p:nvPr>
        </p:nvSpPr>
        <p:spPr>
          <a:xfrm>
            <a:off x="133350" y="3581400"/>
            <a:ext cx="8915400" cy="2743200"/>
          </a:xfrm>
          <a:noFill/>
        </p:spPr>
        <p:txBody>
          <a:bodyPr>
            <a:noAutofit/>
          </a:bodyPr>
          <a:lstStyle/>
          <a:p>
            <a:pPr marL="0" indent="0">
              <a:buNone/>
            </a:pPr>
            <a:r>
              <a:rPr lang="en-GB" sz="1800" b="1" dirty="0" smtClean="0">
                <a:solidFill>
                  <a:srgbClr val="FF0000"/>
                </a:solidFill>
              </a:rPr>
              <a:t>TASK in THREES/4’s:  </a:t>
            </a:r>
            <a:r>
              <a:rPr lang="en-GB" sz="1600" b="1" dirty="0" smtClean="0"/>
              <a:t>To what extent does gender discrimination affect wage differences between men and women in the UK?</a:t>
            </a:r>
          </a:p>
          <a:p>
            <a:pPr marL="514350" indent="-247650">
              <a:buFont typeface="+mj-lt"/>
              <a:buAutoNum type="arabicPeriod"/>
            </a:pPr>
            <a:r>
              <a:rPr lang="en-GB" sz="1800" b="1" dirty="0" smtClean="0"/>
              <a:t>NEW NOTES: Create a table of ‘for and against’ this idea.  </a:t>
            </a:r>
            <a:r>
              <a:rPr lang="en-GB" sz="1800" dirty="0" smtClean="0"/>
              <a:t>List the arguments for and against whether gender discrimination exists in the UK using your PREP homework</a:t>
            </a:r>
          </a:p>
          <a:p>
            <a:pPr marL="514350" indent="-247650">
              <a:buFont typeface="+mj-lt"/>
              <a:buAutoNum type="arabicPeriod"/>
            </a:pPr>
            <a:r>
              <a:rPr lang="en-GB" sz="1800" b="1" dirty="0" smtClean="0"/>
              <a:t>Watch this video, and add to your table</a:t>
            </a:r>
          </a:p>
          <a:p>
            <a:pPr marL="1123950" lvl="1" indent="-457200"/>
            <a:r>
              <a:rPr lang="en-GB" sz="1600" dirty="0" smtClean="0">
                <a:hlinkClick r:id="rId2"/>
              </a:rPr>
              <a:t>Tutor2U</a:t>
            </a:r>
            <a:r>
              <a:rPr lang="en-GB" sz="1600" dirty="0" smtClean="0"/>
              <a:t> (6 Minutes)</a:t>
            </a:r>
          </a:p>
          <a:p>
            <a:pPr marL="1123950" lvl="1" indent="-457200"/>
            <a:r>
              <a:rPr lang="en-GB" sz="1600" dirty="0" smtClean="0">
                <a:hlinkClick r:id="rId3"/>
              </a:rPr>
              <a:t>Channel 4 News </a:t>
            </a:r>
            <a:r>
              <a:rPr lang="en-GB" sz="1600" dirty="0" smtClean="0"/>
              <a:t>(3 Minutes)</a:t>
            </a:r>
          </a:p>
          <a:p>
            <a:pPr marL="514350" indent="-247650">
              <a:buFont typeface="+mj-lt"/>
              <a:buAutoNum type="arabicPeriod"/>
            </a:pPr>
            <a:r>
              <a:rPr lang="en-GB" sz="1800" b="1" dirty="0" smtClean="0"/>
              <a:t>Conclusion - </a:t>
            </a:r>
            <a:r>
              <a:rPr lang="en-GB" sz="1800" dirty="0" smtClean="0"/>
              <a:t>do you feel that gender discrimination takes place in the UK today?  Come to a conclusion as a group and justify your reasoning.</a:t>
            </a:r>
          </a:p>
        </p:txBody>
      </p:sp>
      <p:sp>
        <p:nvSpPr>
          <p:cNvPr id="4" name="Rectangle 3"/>
          <p:cNvSpPr/>
          <p:nvPr/>
        </p:nvSpPr>
        <p:spPr>
          <a:xfrm>
            <a:off x="153228" y="1676400"/>
            <a:ext cx="8915400" cy="138499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dirty="0" smtClean="0"/>
              <a:t>The </a:t>
            </a:r>
            <a:r>
              <a:rPr lang="en-GB" dirty="0"/>
              <a:t>gender pay gap and equal pay are two different things. The former is the difference in average earnings between men and woman. Equal pay, or paying men and woman the same amount to do the same job, has been a legal requirement for more than 40 years.</a:t>
            </a:r>
          </a:p>
          <a:p>
            <a:pPr marL="285750" indent="-285750">
              <a:buFont typeface="Arial" panose="020B0604020202020204" pitchFamily="34" charset="0"/>
              <a:buChar char="•"/>
            </a:pPr>
            <a:r>
              <a:rPr lang="en-GB" dirty="0"/>
              <a:t>The UK gender pay gap is </a:t>
            </a:r>
            <a:r>
              <a:rPr lang="en-GB" dirty="0" smtClean="0"/>
              <a:t>estimated at 18.1</a:t>
            </a:r>
            <a:r>
              <a:rPr lang="en-GB" dirty="0"/>
              <a:t>% for all workers, or 9.4% for full-time staff</a:t>
            </a:r>
            <a:r>
              <a:rPr lang="en-GB" dirty="0" smtClean="0"/>
              <a:t>.</a:t>
            </a:r>
          </a:p>
          <a:p>
            <a:pPr algn="r"/>
            <a:r>
              <a:rPr lang="en-GB" sz="1200" b="1" dirty="0" smtClean="0"/>
              <a:t>SOURCE: BBC NEWS April 2017</a:t>
            </a:r>
            <a:endParaRPr lang="en-GB" sz="1200" b="1" dirty="0"/>
          </a:p>
        </p:txBody>
      </p:sp>
    </p:spTree>
    <p:extLst>
      <p:ext uri="{BB962C8B-B14F-4D97-AF65-F5344CB8AC3E}">
        <p14:creationId xmlns:p14="http://schemas.microsoft.com/office/powerpoint/2010/main" val="102141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76200"/>
            <a:ext cx="8839200" cy="1143000"/>
          </a:xfrm>
        </p:spPr>
        <p:txBody>
          <a:bodyPr>
            <a:noAutofit/>
          </a:bodyPr>
          <a:lstStyle/>
          <a:p>
            <a:r>
              <a:rPr lang="en-GB" sz="2800" b="1" dirty="0" smtClean="0">
                <a:solidFill>
                  <a:schemeClr val="tx2"/>
                </a:solidFill>
              </a:rPr>
              <a:t>Debate</a:t>
            </a:r>
            <a:r>
              <a:rPr lang="en-GB" sz="3200" b="1" dirty="0" smtClean="0">
                <a:solidFill>
                  <a:schemeClr val="tx2"/>
                </a:solidFill>
              </a:rPr>
              <a:t>: </a:t>
            </a:r>
            <a:r>
              <a:rPr lang="en-GB" sz="2800" b="1" dirty="0" smtClean="0">
                <a:solidFill>
                  <a:schemeClr val="tx2"/>
                </a:solidFill>
              </a:rPr>
              <a:t>Is the Gender Pay Gap Discrimination in the Market?</a:t>
            </a:r>
            <a:r>
              <a:rPr lang="en-GB" sz="2000" b="1" dirty="0" smtClean="0"/>
              <a:t/>
            </a:r>
            <a:br>
              <a:rPr lang="en-GB" sz="2000" b="1" dirty="0" smtClean="0"/>
            </a:br>
            <a:r>
              <a:rPr lang="en-GB" sz="1800" b="1" dirty="0" smtClean="0">
                <a:solidFill>
                  <a:srgbClr val="FF0000"/>
                </a:solidFill>
              </a:rPr>
              <a:t>Does gender discrimination affect wage differences between men and women in the UK?</a:t>
            </a:r>
            <a:endParaRPr lang="en-GB" sz="1800" b="1" dirty="0">
              <a:solidFill>
                <a:srgbClr val="FF0000"/>
              </a:solidFill>
            </a:endParaRPr>
          </a:p>
        </p:txBody>
      </p:sp>
      <p:sp>
        <p:nvSpPr>
          <p:cNvPr id="5" name="Content Placeholder 4"/>
          <p:cNvSpPr>
            <a:spLocks noGrp="1"/>
          </p:cNvSpPr>
          <p:nvPr>
            <p:ph sz="half" idx="1"/>
          </p:nvPr>
        </p:nvSpPr>
        <p:spPr>
          <a:xfrm>
            <a:off x="457200" y="1649896"/>
            <a:ext cx="4038600" cy="4525963"/>
          </a:xfrm>
        </p:spPr>
        <p:txBody>
          <a:bodyPr>
            <a:normAutofit fontScale="92500" lnSpcReduction="20000"/>
          </a:bodyPr>
          <a:lstStyle/>
          <a:p>
            <a:pPr marL="0" indent="0">
              <a:buNone/>
            </a:pPr>
            <a:r>
              <a:rPr lang="en-GB" b="1" dirty="0" smtClean="0"/>
              <a:t>YES</a:t>
            </a:r>
          </a:p>
          <a:p>
            <a:pPr marL="514350" indent="-514350">
              <a:buFont typeface="+mj-lt"/>
              <a:buAutoNum type="arabicPeriod"/>
            </a:pPr>
            <a:r>
              <a:rPr lang="en-GB" dirty="0" smtClean="0"/>
              <a:t>MRP theory of prejudice</a:t>
            </a:r>
          </a:p>
          <a:p>
            <a:pPr marL="514350" indent="-514350">
              <a:buFont typeface="+mj-lt"/>
              <a:buAutoNum type="arabicPeriod"/>
            </a:pPr>
            <a:r>
              <a:rPr lang="en-GB" dirty="0" smtClean="0"/>
              <a:t>Crowding out theory valid in 1960’s? Less so now?  Shouldn’t all wages be falling?</a:t>
            </a:r>
          </a:p>
          <a:p>
            <a:pPr marL="514350" indent="-514350">
              <a:buFont typeface="+mj-lt"/>
              <a:buAutoNum type="arabicPeriod"/>
            </a:pPr>
            <a:r>
              <a:rPr lang="en-GB" dirty="0" smtClean="0"/>
              <a:t>Evidence of a gender pay gap.  Perhaps opportunities for women denied - glass ceiling, differences in pay for the same job etc.</a:t>
            </a:r>
            <a:endParaRPr lang="en-GB" dirty="0"/>
          </a:p>
        </p:txBody>
      </p:sp>
      <p:sp>
        <p:nvSpPr>
          <p:cNvPr id="6" name="Content Placeholder 5"/>
          <p:cNvSpPr>
            <a:spLocks noGrp="1"/>
          </p:cNvSpPr>
          <p:nvPr>
            <p:ph sz="half" idx="2"/>
          </p:nvPr>
        </p:nvSpPr>
        <p:spPr/>
        <p:txBody>
          <a:bodyPr>
            <a:normAutofit fontScale="92500" lnSpcReduction="20000"/>
          </a:bodyPr>
          <a:lstStyle/>
          <a:p>
            <a:pPr marL="0" indent="0">
              <a:buNone/>
            </a:pPr>
            <a:r>
              <a:rPr lang="en-GB" b="1" dirty="0" smtClean="0"/>
              <a:t>NO</a:t>
            </a:r>
          </a:p>
          <a:p>
            <a:pPr marL="514350" indent="-514350">
              <a:buFont typeface="+mj-lt"/>
              <a:buAutoNum type="arabicPeriod"/>
            </a:pPr>
            <a:r>
              <a:rPr lang="en-GB" dirty="0" smtClean="0"/>
              <a:t>Free market would lead to equality</a:t>
            </a:r>
          </a:p>
          <a:p>
            <a:pPr marL="514350" indent="-514350">
              <a:buFont typeface="+mj-lt"/>
              <a:buAutoNum type="arabicPeriod"/>
            </a:pPr>
            <a:r>
              <a:rPr lang="en-GB" dirty="0" smtClean="0"/>
              <a:t>Crowding out theory: discrimination reducing = more women in the market place leads to lower wages.</a:t>
            </a:r>
          </a:p>
          <a:p>
            <a:pPr marL="514350" indent="-514350">
              <a:buFont typeface="+mj-lt"/>
              <a:buAutoNum type="arabicPeriod"/>
            </a:pPr>
            <a:r>
              <a:rPr lang="en-GB" dirty="0" smtClean="0"/>
              <a:t>Gender pay gap figures </a:t>
            </a:r>
            <a:r>
              <a:rPr lang="en-GB" dirty="0" err="1" smtClean="0"/>
              <a:t>mis</a:t>
            </a:r>
            <a:r>
              <a:rPr lang="en-GB" dirty="0" smtClean="0"/>
              <a:t>-leading.  Females tend to be more prone to part-time work and child care?</a:t>
            </a:r>
            <a:endParaRPr lang="en-GB" dirty="0"/>
          </a:p>
        </p:txBody>
      </p:sp>
    </p:spTree>
    <p:extLst>
      <p:ext uri="{BB962C8B-B14F-4D97-AF65-F5344CB8AC3E}">
        <p14:creationId xmlns:p14="http://schemas.microsoft.com/office/powerpoint/2010/main" val="4209755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88913"/>
            <a:ext cx="8229600" cy="1143000"/>
          </a:xfrm>
        </p:spPr>
        <p:txBody>
          <a:bodyPr>
            <a:noAutofit/>
          </a:bodyPr>
          <a:lstStyle/>
          <a:p>
            <a:pPr eaLnBrk="1" hangingPunct="1"/>
            <a:r>
              <a:rPr lang="en-GB" altLang="en-US" sz="4000" b="1" dirty="0" err="1" smtClean="0"/>
              <a:t>Govt</a:t>
            </a:r>
            <a:r>
              <a:rPr lang="en-GB" altLang="en-US" sz="4000" b="1" dirty="0" smtClean="0"/>
              <a:t> Intervention to Combat Gender Discrimination Inequality</a:t>
            </a:r>
          </a:p>
        </p:txBody>
      </p:sp>
      <p:sp>
        <p:nvSpPr>
          <p:cNvPr id="10243" name="Rectangle 3"/>
          <p:cNvSpPr>
            <a:spLocks noChangeArrowheads="1"/>
          </p:cNvSpPr>
          <p:nvPr/>
        </p:nvSpPr>
        <p:spPr bwMode="auto">
          <a:xfrm>
            <a:off x="468313" y="1676400"/>
            <a:ext cx="8424863"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6700" indent="-266700" eaLnBrk="0" hangingPunct="0">
              <a:spcBef>
                <a:spcPct val="20000"/>
              </a:spcBef>
              <a:buChar char="•"/>
              <a:defRPr sz="3200">
                <a:solidFill>
                  <a:schemeClr val="tx1"/>
                </a:solidFill>
                <a:latin typeface="Calibri" pitchFamily="34" charset="0"/>
                <a:ea typeface="MS PGothic" pitchFamily="34" charset="-128"/>
              </a:defRPr>
            </a:lvl1pPr>
            <a:lvl2pPr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pPr>
            <a:r>
              <a:rPr lang="en-GB" altLang="en-US" sz="3600" b="1" dirty="0" smtClean="0"/>
              <a:t>Government </a:t>
            </a:r>
            <a:r>
              <a:rPr lang="en-GB" altLang="en-US" sz="3600" b="1" dirty="0"/>
              <a:t>Legislation (A History):</a:t>
            </a:r>
          </a:p>
          <a:p>
            <a:pPr lvl="1" eaLnBrk="1" hangingPunct="1">
              <a:spcBef>
                <a:spcPct val="0"/>
              </a:spcBef>
              <a:buFont typeface="Wingdings" pitchFamily="2" charset="2"/>
              <a:buChar char="ü"/>
            </a:pPr>
            <a:r>
              <a:rPr lang="en-GB" altLang="en-US" sz="2400" b="1" dirty="0"/>
              <a:t>Equal Pay Act 1970</a:t>
            </a:r>
          </a:p>
          <a:p>
            <a:pPr lvl="1" eaLnBrk="1" hangingPunct="1">
              <a:spcBef>
                <a:spcPct val="0"/>
              </a:spcBef>
              <a:buFont typeface="Wingdings" pitchFamily="2" charset="2"/>
              <a:buChar char="ü"/>
            </a:pPr>
            <a:r>
              <a:rPr lang="en-GB" altLang="en-US" sz="2400" b="1" dirty="0"/>
              <a:t>Sex Discrimination Act 1975 </a:t>
            </a:r>
          </a:p>
          <a:p>
            <a:pPr lvl="1" eaLnBrk="1" hangingPunct="1">
              <a:spcBef>
                <a:spcPct val="0"/>
              </a:spcBef>
              <a:buFont typeface="Wingdings" pitchFamily="2" charset="2"/>
              <a:buChar char="ü"/>
            </a:pPr>
            <a:r>
              <a:rPr lang="en-GB" altLang="en-US" sz="2400" b="1" dirty="0"/>
              <a:t>Race Relations Act 1976 </a:t>
            </a:r>
          </a:p>
          <a:p>
            <a:pPr lvl="1" eaLnBrk="1" hangingPunct="1">
              <a:spcBef>
                <a:spcPct val="0"/>
              </a:spcBef>
              <a:buFont typeface="Wingdings" pitchFamily="2" charset="2"/>
              <a:buChar char="ü"/>
            </a:pPr>
            <a:r>
              <a:rPr lang="en-GB" altLang="en-US" sz="2400" b="1" dirty="0"/>
              <a:t>Disability Discrimination Act 1995 </a:t>
            </a:r>
          </a:p>
          <a:p>
            <a:pPr lvl="1" eaLnBrk="1" hangingPunct="1">
              <a:spcBef>
                <a:spcPct val="0"/>
              </a:spcBef>
              <a:buFont typeface="Wingdings" pitchFamily="2" charset="2"/>
              <a:buChar char="ü"/>
            </a:pPr>
            <a:r>
              <a:rPr lang="en-GB" altLang="en-US" sz="2400" b="1" dirty="0"/>
              <a:t>Employment Equality (Religion, Belief and Sexual Orientation) Regulations 2003 </a:t>
            </a:r>
          </a:p>
          <a:p>
            <a:pPr lvl="1" eaLnBrk="1" hangingPunct="1">
              <a:spcBef>
                <a:spcPct val="0"/>
              </a:spcBef>
              <a:buFont typeface="Wingdings" pitchFamily="2" charset="2"/>
              <a:buChar char="ü"/>
            </a:pPr>
            <a:r>
              <a:rPr lang="en-GB" altLang="en-US" sz="2400" b="1" dirty="0"/>
              <a:t>Employment Equality (Age) Regulations 2006</a:t>
            </a:r>
          </a:p>
          <a:p>
            <a:pPr lvl="1" eaLnBrk="1" hangingPunct="1">
              <a:spcBef>
                <a:spcPct val="0"/>
              </a:spcBef>
              <a:buFont typeface="Wingdings" pitchFamily="2" charset="2"/>
              <a:buChar char="ü"/>
            </a:pPr>
            <a:r>
              <a:rPr lang="en-GB" altLang="en-US" sz="2400" b="1" dirty="0"/>
              <a:t>Equality Act (Sexual Orientation) 2007 </a:t>
            </a:r>
          </a:p>
          <a:p>
            <a:pPr lvl="1" eaLnBrk="1" hangingPunct="1">
              <a:spcBef>
                <a:spcPct val="0"/>
              </a:spcBef>
              <a:buFont typeface="Wingdings" pitchFamily="2" charset="2"/>
              <a:buChar char="ü"/>
            </a:pPr>
            <a:r>
              <a:rPr lang="en-GB" altLang="en-US" sz="2400" b="1" dirty="0">
                <a:solidFill>
                  <a:srgbClr val="FF0000"/>
                </a:solidFill>
              </a:rPr>
              <a:t>Equality Act 2010 – bringing all the previous acts together in one law and adding a few more clauses</a:t>
            </a:r>
          </a:p>
        </p:txBody>
      </p:sp>
    </p:spTree>
    <p:extLst>
      <p:ext uri="{BB962C8B-B14F-4D97-AF65-F5344CB8AC3E}">
        <p14:creationId xmlns:p14="http://schemas.microsoft.com/office/powerpoint/2010/main" val="955641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in)">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in)">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ox(in)">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ox(in)">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ox(in)">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box(in)">
                                      <p:cBhvr>
                                        <p:cTn id="37" dur="500"/>
                                        <p:tgtEl>
                                          <p:spTgt spid="102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box(in)">
                                      <p:cBhvr>
                                        <p:cTn id="42" dur="500"/>
                                        <p:tgtEl>
                                          <p:spTgt spid="102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box(in)">
                                      <p:cBhvr>
                                        <p:cTn id="4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3"/>
          <p:cNvSpPr txBox="1">
            <a:spLocks noChangeArrowheads="1"/>
          </p:cNvSpPr>
          <p:nvPr/>
        </p:nvSpPr>
        <p:spPr bwMode="auto">
          <a:xfrm>
            <a:off x="140649" y="1328547"/>
            <a:ext cx="895732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285750" indent="-285750" eaLnBrk="1" hangingPunct="1">
              <a:spcBef>
                <a:spcPct val="0"/>
              </a:spcBef>
            </a:pPr>
            <a:r>
              <a:rPr lang="en-GB" altLang="en-US" sz="1600" b="1" dirty="0">
                <a:solidFill>
                  <a:schemeClr val="tx2"/>
                </a:solidFill>
              </a:rPr>
              <a:t>Social Groups which might face discrimination: </a:t>
            </a:r>
            <a:r>
              <a:rPr lang="en-GB" altLang="en-US" sz="1600" dirty="0">
                <a:solidFill>
                  <a:schemeClr val="tx2"/>
                </a:solidFill>
              </a:rPr>
              <a:t>Gender, Age, Ethnicity, Disability, </a:t>
            </a:r>
            <a:r>
              <a:rPr lang="en-GB" altLang="en-US" sz="1600" dirty="0" smtClean="0">
                <a:solidFill>
                  <a:schemeClr val="tx2"/>
                </a:solidFill>
              </a:rPr>
              <a:t>Sexuality, Maternity</a:t>
            </a:r>
            <a:r>
              <a:rPr lang="en-GB" altLang="en-US" sz="1600" b="1" dirty="0" smtClean="0">
                <a:solidFill>
                  <a:schemeClr val="tx2"/>
                </a:solidFill>
              </a:rPr>
              <a:t> </a:t>
            </a:r>
            <a:endParaRPr lang="en-GB" altLang="en-US" sz="1600" b="1" dirty="0">
              <a:solidFill>
                <a:schemeClr val="tx2"/>
              </a:solidFill>
            </a:endParaRPr>
          </a:p>
          <a:p>
            <a:pPr marL="285750" indent="-285750" eaLnBrk="1" hangingPunct="1">
              <a:spcBef>
                <a:spcPct val="0"/>
              </a:spcBef>
            </a:pPr>
            <a:r>
              <a:rPr lang="en-GB" altLang="en-US" sz="1600" b="1" dirty="0">
                <a:solidFill>
                  <a:schemeClr val="tx2"/>
                </a:solidFill>
              </a:rPr>
              <a:t>Protected Characteristic: </a:t>
            </a:r>
            <a:r>
              <a:rPr lang="en-GB" altLang="en-US" sz="1600" dirty="0">
                <a:solidFill>
                  <a:schemeClr val="tx2"/>
                </a:solidFill>
              </a:rPr>
              <a:t>gender, age, ethnicity / skin colour, disability, sexuality</a:t>
            </a:r>
            <a:endParaRPr lang="en-GB" altLang="en-US" sz="1600" b="1" dirty="0">
              <a:solidFill>
                <a:schemeClr val="tx2"/>
              </a:solidFill>
            </a:endParaRPr>
          </a:p>
        </p:txBody>
      </p:sp>
      <p:sp>
        <p:nvSpPr>
          <p:cNvPr id="6" name="Content Placeholder 4"/>
          <p:cNvSpPr>
            <a:spLocks noGrp="1"/>
          </p:cNvSpPr>
          <p:nvPr>
            <p:ph sz="half" idx="1"/>
          </p:nvPr>
        </p:nvSpPr>
        <p:spPr>
          <a:xfrm>
            <a:off x="457200" y="2209800"/>
            <a:ext cx="4038600" cy="4387850"/>
          </a:xfrm>
        </p:spPr>
        <p:txBody>
          <a:bodyPr>
            <a:normAutofit lnSpcReduction="10000"/>
          </a:bodyPr>
          <a:lstStyle/>
          <a:p>
            <a:r>
              <a:rPr lang="en-GB" altLang="en-US" sz="1800" b="1" i="1" dirty="0" smtClean="0">
                <a:solidFill>
                  <a:srgbClr val="FF0000"/>
                </a:solidFill>
              </a:rPr>
              <a:t>PREVENTS DISCRIMINATION: </a:t>
            </a:r>
            <a:r>
              <a:rPr lang="en-GB" altLang="en-US" sz="1800" dirty="0" smtClean="0"/>
              <a:t>Protects their status under the law of the land and prevents discrimination leading to less disparities in economic, social and political inequality.  The new streamlined bill enables more clarity with the Law - helps women to protect themselves</a:t>
            </a:r>
          </a:p>
          <a:p>
            <a:r>
              <a:rPr lang="en-GB" altLang="en-US" sz="1800" b="1" i="1" dirty="0" smtClean="0">
                <a:solidFill>
                  <a:srgbClr val="FF0000"/>
                </a:solidFill>
              </a:rPr>
              <a:t>NO MAGIC BULLET????: </a:t>
            </a:r>
            <a:r>
              <a:rPr lang="en-GB" altLang="en-US" sz="1800" dirty="0" smtClean="0"/>
              <a:t>Might not change things instantly but is a “catalyst for change”…sets a marker down in our society about what we should and shouldn’t accept.  Look at the progress of people of a different skin colour or gender differences over the past 40 years?</a:t>
            </a:r>
          </a:p>
        </p:txBody>
      </p:sp>
      <p:sp>
        <p:nvSpPr>
          <p:cNvPr id="7" name="Content Placeholder 5"/>
          <p:cNvSpPr txBox="1">
            <a:spLocks/>
          </p:cNvSpPr>
          <p:nvPr/>
        </p:nvSpPr>
        <p:spPr>
          <a:xfrm>
            <a:off x="4648200" y="2152287"/>
            <a:ext cx="4038600" cy="39738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1800" b="1" i="1" dirty="0" smtClean="0">
                <a:solidFill>
                  <a:srgbClr val="FF0000"/>
                </a:solidFill>
              </a:rPr>
              <a:t>PREVENTS DISCRIMINATION???: </a:t>
            </a:r>
            <a:r>
              <a:rPr lang="en-GB" altLang="en-US" sz="1800" dirty="0" smtClean="0"/>
              <a:t>Does it really - how effective can the law courts be in preventing discrimination? Also, in cases of supposed </a:t>
            </a:r>
            <a:r>
              <a:rPr lang="en-GB" altLang="en-US" sz="1800" dirty="0" err="1" smtClean="0"/>
              <a:t>harrassment</a:t>
            </a:r>
            <a:r>
              <a:rPr lang="en-GB" altLang="en-US" sz="1800" dirty="0" smtClean="0"/>
              <a:t>, how is this proved?</a:t>
            </a:r>
          </a:p>
          <a:p>
            <a:r>
              <a:rPr lang="en-GB" altLang="en-US" sz="1800" b="1" i="1" dirty="0" smtClean="0">
                <a:solidFill>
                  <a:srgbClr val="FF0000"/>
                </a:solidFill>
              </a:rPr>
              <a:t>NO MAGIC BULLET: </a:t>
            </a:r>
            <a:r>
              <a:rPr lang="en-GB" altLang="en-US" sz="1800" dirty="0" smtClean="0"/>
              <a:t>More needs to be done alongside.  The Bill will take ages before anything starts to happen.  </a:t>
            </a:r>
          </a:p>
        </p:txBody>
      </p:sp>
      <p:sp>
        <p:nvSpPr>
          <p:cNvPr id="9" name="Title 1"/>
          <p:cNvSpPr txBox="1">
            <a:spLocks/>
          </p:cNvSpPr>
          <p:nvPr/>
        </p:nvSpPr>
        <p:spPr>
          <a:xfrm>
            <a:off x="0" y="66065"/>
            <a:ext cx="91440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Government Intervention to combat discrimination</a:t>
            </a:r>
            <a:r>
              <a:rPr lang="en-GB" dirty="0" smtClean="0"/>
              <a:t/>
            </a:r>
            <a:br>
              <a:rPr lang="en-GB" dirty="0" smtClean="0"/>
            </a:br>
            <a:r>
              <a:rPr lang="en-GB" sz="3700" b="1" dirty="0" smtClean="0">
                <a:solidFill>
                  <a:srgbClr val="FF0000"/>
                </a:solidFill>
              </a:rPr>
              <a:t>Regulation 1: The Equality Act 2010: Effective?</a:t>
            </a:r>
            <a:endParaRPr lang="en-GB" sz="3700" b="1" dirty="0">
              <a:solidFill>
                <a:srgbClr val="FF0000"/>
              </a:solidFill>
            </a:endParaRPr>
          </a:p>
        </p:txBody>
      </p:sp>
    </p:spTree>
    <p:extLst>
      <p:ext uri="{BB962C8B-B14F-4D97-AF65-F5344CB8AC3E}">
        <p14:creationId xmlns:p14="http://schemas.microsoft.com/office/powerpoint/2010/main" val="4629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70" y="1447800"/>
            <a:ext cx="5214730" cy="5181600"/>
          </a:xfrm>
        </p:spPr>
        <p:txBody>
          <a:bodyPr>
            <a:normAutofit fontScale="55000" lnSpcReduction="20000"/>
          </a:bodyPr>
          <a:lstStyle/>
          <a:p>
            <a:pPr marL="0" indent="0">
              <a:buNone/>
            </a:pPr>
            <a:r>
              <a:rPr lang="en-GB" b="1" dirty="0" smtClean="0"/>
              <a:t>IN A NUTSHELL</a:t>
            </a:r>
          </a:p>
          <a:p>
            <a:r>
              <a:rPr lang="en-GB" dirty="0" smtClean="0"/>
              <a:t>UK </a:t>
            </a:r>
            <a:r>
              <a:rPr lang="en-GB" dirty="0"/>
              <a:t>companies with 250 or more </a:t>
            </a:r>
            <a:r>
              <a:rPr lang="en-GB" dirty="0" smtClean="0"/>
              <a:t>employees (public, private, voluntary) </a:t>
            </a:r>
            <a:r>
              <a:rPr lang="en-GB" dirty="0"/>
              <a:t>will have to publish their gender pay </a:t>
            </a:r>
            <a:r>
              <a:rPr lang="en-GB" dirty="0" smtClean="0"/>
              <a:t>gaps (including bonuses) </a:t>
            </a:r>
            <a:r>
              <a:rPr lang="en-GB" dirty="0"/>
              <a:t>within the next year under a new legal requirement.   The move is part of attempts to fight workplace discrimination. </a:t>
            </a:r>
          </a:p>
          <a:p>
            <a:r>
              <a:rPr lang="en-GB" dirty="0" smtClean="0"/>
              <a:t>About </a:t>
            </a:r>
            <a:r>
              <a:rPr lang="en-GB" dirty="0"/>
              <a:t>half of the UK workforce will be affected by the new reporting rules, which encompass 9,000 employers and more than 15 million employees</a:t>
            </a:r>
            <a:r>
              <a:rPr lang="en-GB" dirty="0" smtClean="0"/>
              <a:t>.</a:t>
            </a:r>
          </a:p>
          <a:p>
            <a:r>
              <a:rPr lang="en-GB" dirty="0"/>
              <a:t>April 2018 is the final deadline. Until then, it may take weeks or months for the UK's largest companies to publish the differences between what they pay men and women.</a:t>
            </a:r>
          </a:p>
          <a:p>
            <a:r>
              <a:rPr lang="en-GB" dirty="0"/>
              <a:t>If employers fail to comply by the April 2018 deadline, they will be contacted by the Equalities and Human Rights Commission. </a:t>
            </a:r>
          </a:p>
          <a:p>
            <a:r>
              <a:rPr lang="en-GB" dirty="0"/>
              <a:t>Companies that discover they do have a gender pay gap will be </a:t>
            </a:r>
            <a:r>
              <a:rPr lang="en-GB" b="1" dirty="0"/>
              <a:t>encouraged</a:t>
            </a:r>
            <a:r>
              <a:rPr lang="en-GB" dirty="0"/>
              <a:t> to publish an action plan alongside the figures detailing the steps they plan to take to address the problem.</a:t>
            </a:r>
          </a:p>
          <a:p>
            <a:endParaRPr lang="en-GB" dirty="0"/>
          </a:p>
          <a:p>
            <a:endParaRPr lang="en-GB" dirty="0"/>
          </a:p>
        </p:txBody>
      </p:sp>
      <p:sp>
        <p:nvSpPr>
          <p:cNvPr id="6" name="Title 1"/>
          <p:cNvSpPr txBox="1">
            <a:spLocks/>
          </p:cNvSpPr>
          <p:nvPr/>
        </p:nvSpPr>
        <p:spPr>
          <a:xfrm>
            <a:off x="228600" y="152400"/>
            <a:ext cx="86868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Government Intervention to combat discrimination</a:t>
            </a:r>
            <a:r>
              <a:rPr lang="en-GB" dirty="0" smtClean="0"/>
              <a:t/>
            </a:r>
            <a:br>
              <a:rPr lang="en-GB" dirty="0" smtClean="0"/>
            </a:br>
            <a:r>
              <a:rPr lang="en-GB" sz="4000" b="1" dirty="0" smtClean="0">
                <a:solidFill>
                  <a:srgbClr val="FF0000"/>
                </a:solidFill>
              </a:rPr>
              <a:t>Regulation 2: </a:t>
            </a:r>
            <a:r>
              <a:rPr lang="en-GB" sz="4000" b="1" dirty="0">
                <a:solidFill>
                  <a:srgbClr val="FF0000"/>
                </a:solidFill>
              </a:rPr>
              <a:t>Firms over 250 Employers must reveal pay </a:t>
            </a:r>
            <a:r>
              <a:rPr lang="en-GB" sz="4000" b="1" dirty="0" smtClean="0">
                <a:solidFill>
                  <a:srgbClr val="FF0000"/>
                </a:solidFill>
              </a:rPr>
              <a:t>details of employers</a:t>
            </a:r>
            <a:endParaRPr lang="en-GB" sz="3700" b="1" dirty="0">
              <a:solidFill>
                <a:srgbClr val="FF0000"/>
              </a:solidFill>
            </a:endParaRPr>
          </a:p>
        </p:txBody>
      </p:sp>
      <p:sp>
        <p:nvSpPr>
          <p:cNvPr id="8" name="Rectangle 7"/>
          <p:cNvSpPr/>
          <p:nvPr/>
        </p:nvSpPr>
        <p:spPr>
          <a:xfrm>
            <a:off x="5867400" y="2053441"/>
            <a:ext cx="2971800" cy="3970318"/>
          </a:xfrm>
          <a:prstGeom prst="rect">
            <a:avLst/>
          </a:prstGeom>
          <a:solidFill>
            <a:schemeClr val="bg1"/>
          </a:solidFill>
        </p:spPr>
        <p:txBody>
          <a:bodyPr wrap="square">
            <a:spAutoFit/>
          </a:bodyPr>
          <a:lstStyle/>
          <a:p>
            <a:r>
              <a:rPr lang="en-GB" b="1" dirty="0" smtClean="0"/>
              <a:t>CASE STUDY!</a:t>
            </a:r>
          </a:p>
          <a:p>
            <a:pPr marL="285750" indent="-285750">
              <a:buFont typeface="Arial" panose="020B0604020202020204" pitchFamily="34" charset="0"/>
              <a:buChar char="•"/>
            </a:pPr>
            <a:r>
              <a:rPr lang="en-GB" dirty="0" smtClean="0"/>
              <a:t>Some </a:t>
            </a:r>
            <a:r>
              <a:rPr lang="en-GB" dirty="0"/>
              <a:t>have already volunteered the information - with Schroders fund managers taking the plunge as the first FTSE100 company to go public.</a:t>
            </a:r>
          </a:p>
          <a:p>
            <a:pPr marL="285750" indent="-285750">
              <a:buFont typeface="Arial" panose="020B0604020202020204" pitchFamily="34" charset="0"/>
              <a:buChar char="•"/>
            </a:pPr>
            <a:r>
              <a:rPr lang="en-GB" dirty="0"/>
              <a:t>The group </a:t>
            </a:r>
            <a:r>
              <a:rPr lang="en-GB" dirty="0">
                <a:hlinkClick r:id="rId2"/>
              </a:rPr>
              <a:t>revealed</a:t>
            </a:r>
            <a:r>
              <a:rPr lang="en-GB" dirty="0"/>
              <a:t> that fixed pay for its female staff was 33% lower on average than for their male staff, while there was a bonus gap of 66%.</a:t>
            </a:r>
            <a:endParaRPr lang="en-GB" dirty="0">
              <a:effectLst/>
            </a:endParaRPr>
          </a:p>
        </p:txBody>
      </p:sp>
    </p:spTree>
    <p:extLst>
      <p:ext uri="{BB962C8B-B14F-4D97-AF65-F5344CB8AC3E}">
        <p14:creationId xmlns:p14="http://schemas.microsoft.com/office/powerpoint/2010/main" val="1588185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END</a:t>
            </a:r>
            <a:endParaRPr lang="en-US" sz="16600" b="1" dirty="0"/>
          </a:p>
        </p:txBody>
      </p:sp>
    </p:spTree>
    <p:extLst>
      <p:ext uri="{BB962C8B-B14F-4D97-AF65-F5344CB8AC3E}">
        <p14:creationId xmlns:p14="http://schemas.microsoft.com/office/powerpoint/2010/main" val="2559714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582737"/>
          </a:xfrm>
        </p:spPr>
        <p:txBody>
          <a:bodyPr>
            <a:normAutofit fontScale="90000"/>
          </a:bodyPr>
          <a:lstStyle/>
          <a:p>
            <a:r>
              <a:rPr lang="en-GB" altLang="en-US" b="1" smtClean="0">
                <a:solidFill>
                  <a:schemeClr val="accent2"/>
                </a:solidFill>
              </a:rPr>
              <a:t>Trade Unions</a:t>
            </a:r>
            <a:r>
              <a:rPr lang="en-GB" altLang="en-US" smtClean="0"/>
              <a:t/>
            </a:r>
            <a:br>
              <a:rPr lang="en-GB" altLang="en-US" smtClean="0"/>
            </a:br>
            <a:r>
              <a:rPr lang="en-GB" altLang="en-US" sz="3200" b="1" smtClean="0">
                <a:solidFill>
                  <a:srgbClr val="FF3300"/>
                </a:solidFill>
              </a:rPr>
              <a:t>Government Intervention and Failure: </a:t>
            </a:r>
            <a:br>
              <a:rPr lang="en-GB" altLang="en-US" sz="3200" b="1" smtClean="0">
                <a:solidFill>
                  <a:srgbClr val="FF3300"/>
                </a:solidFill>
              </a:rPr>
            </a:br>
            <a:r>
              <a:rPr lang="en-GB" altLang="en-US" sz="3200" b="1" smtClean="0">
                <a:solidFill>
                  <a:srgbClr val="FF3300"/>
                </a:solidFill>
              </a:rPr>
              <a:t>Thatcher and Blair</a:t>
            </a:r>
          </a:p>
        </p:txBody>
      </p:sp>
      <p:sp>
        <p:nvSpPr>
          <p:cNvPr id="17411" name="Content Placeholder 2"/>
          <p:cNvSpPr>
            <a:spLocks noGrp="1"/>
          </p:cNvSpPr>
          <p:nvPr>
            <p:ph idx="1"/>
          </p:nvPr>
        </p:nvSpPr>
        <p:spPr>
          <a:xfrm>
            <a:off x="457200" y="2214563"/>
            <a:ext cx="4757738" cy="3911600"/>
          </a:xfrm>
        </p:spPr>
        <p:txBody>
          <a:bodyPr>
            <a:normAutofit fontScale="92500"/>
          </a:bodyPr>
          <a:lstStyle/>
          <a:p>
            <a:pPr marL="0" indent="0">
              <a:buNone/>
            </a:pPr>
            <a:r>
              <a:rPr lang="en-GB" altLang="en-US" sz="2800" b="1" dirty="0" smtClean="0"/>
              <a:t>To what extent should Thatcher have curbed the power of the Unions in the 1980’s?</a:t>
            </a:r>
          </a:p>
          <a:p>
            <a:pPr marL="0" indent="0">
              <a:buNone/>
            </a:pPr>
            <a:endParaRPr lang="en-GB" altLang="en-US" sz="2800" b="1" dirty="0"/>
          </a:p>
          <a:p>
            <a:pPr marL="0" indent="0">
              <a:buNone/>
            </a:pPr>
            <a:r>
              <a:rPr lang="en-GB" altLang="en-US" sz="2800" b="1" dirty="0" smtClean="0"/>
              <a:t>In other words - Thatcher reduced the power of the Unions in the 1980’s.  Therefore what useful role do Trade Unions have in our society?</a:t>
            </a:r>
          </a:p>
        </p:txBody>
      </p:sp>
      <p:sp>
        <p:nvSpPr>
          <p:cNvPr id="17412" name="TextBox 3"/>
          <p:cNvSpPr txBox="1">
            <a:spLocks noChangeArrowheads="1"/>
          </p:cNvSpPr>
          <p:nvPr/>
        </p:nvSpPr>
        <p:spPr bwMode="auto">
          <a:xfrm rot="1902550">
            <a:off x="5700573" y="3200400"/>
            <a:ext cx="2847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b="1" dirty="0">
                <a:solidFill>
                  <a:srgbClr val="FF0000"/>
                </a:solidFill>
              </a:rPr>
              <a:t>See </a:t>
            </a:r>
            <a:r>
              <a:rPr lang="en-GB" altLang="en-US" b="1" dirty="0" err="1">
                <a:solidFill>
                  <a:srgbClr val="FF0000"/>
                </a:solidFill>
              </a:rPr>
              <a:t>Anderton</a:t>
            </a:r>
            <a:r>
              <a:rPr lang="en-GB" altLang="en-US" b="1" dirty="0">
                <a:solidFill>
                  <a:srgbClr val="FF0000"/>
                </a:solidFill>
              </a:rPr>
              <a:t> pp </a:t>
            </a:r>
            <a:r>
              <a:rPr lang="en-GB" altLang="en-US" b="1" dirty="0" smtClean="0">
                <a:solidFill>
                  <a:srgbClr val="FF0000"/>
                </a:solidFill>
              </a:rPr>
              <a:t>496 to 497</a:t>
            </a:r>
            <a:endParaRPr lang="en-GB" altLang="en-US" b="1" dirty="0">
              <a:solidFill>
                <a:srgbClr val="FF0000"/>
              </a:solidFill>
            </a:endParaRPr>
          </a:p>
        </p:txBody>
      </p:sp>
    </p:spTree>
    <p:extLst>
      <p:ext uri="{BB962C8B-B14F-4D97-AF65-F5344CB8AC3E}">
        <p14:creationId xmlns:p14="http://schemas.microsoft.com/office/powerpoint/2010/main" val="355604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990"/>
            <a:ext cx="8305800" cy="1066800"/>
          </a:xfrm>
        </p:spPr>
        <p:txBody>
          <a:bodyPr>
            <a:noAutofit/>
          </a:bodyPr>
          <a:lstStyle/>
          <a:p>
            <a:r>
              <a:rPr lang="en-GB" sz="3600" b="1" dirty="0" smtClean="0"/>
              <a:t>Perfect Competition .v. Imperfect Competition in the Labour Market</a:t>
            </a:r>
            <a:endParaRPr lang="en-GB" sz="3600" b="1" dirty="0"/>
          </a:p>
        </p:txBody>
      </p:sp>
      <p:sp>
        <p:nvSpPr>
          <p:cNvPr id="3" name="Content Placeholder 2"/>
          <p:cNvSpPr>
            <a:spLocks noGrp="1"/>
          </p:cNvSpPr>
          <p:nvPr>
            <p:ph idx="1"/>
          </p:nvPr>
        </p:nvSpPr>
        <p:spPr>
          <a:xfrm>
            <a:off x="76200" y="1295400"/>
            <a:ext cx="2209800" cy="5486400"/>
          </a:xfrm>
          <a:ln>
            <a:solidFill>
              <a:schemeClr val="tx1"/>
            </a:solidFill>
          </a:ln>
        </p:spPr>
        <p:txBody>
          <a:bodyPr>
            <a:normAutofit/>
          </a:bodyPr>
          <a:lstStyle/>
          <a:p>
            <a:pPr marL="0" lvl="1" indent="0">
              <a:buNone/>
              <a:tabLst>
                <a:tab pos="177800" algn="l"/>
              </a:tabLst>
            </a:pPr>
            <a:r>
              <a:rPr lang="en-US" sz="1100" b="1" dirty="0" smtClean="0"/>
              <a:t>STARTER TASK 1: </a:t>
            </a:r>
            <a:r>
              <a:rPr lang="en-US" sz="1100" dirty="0" smtClean="0"/>
              <a:t>Read this extract.  Then answer this question: Is </a:t>
            </a:r>
            <a:r>
              <a:rPr lang="en-US" sz="1100" dirty="0"/>
              <a:t>the </a:t>
            </a:r>
            <a:r>
              <a:rPr lang="en-US" sz="1100" dirty="0" err="1"/>
              <a:t>labour</a:t>
            </a:r>
            <a:r>
              <a:rPr lang="en-US" sz="1100" dirty="0"/>
              <a:t> market for </a:t>
            </a:r>
            <a:r>
              <a:rPr lang="en-US" sz="1100" dirty="0" err="1"/>
              <a:t>Godalming</a:t>
            </a:r>
            <a:r>
              <a:rPr lang="en-US" sz="1100" dirty="0"/>
              <a:t> College teachers and Sainsbury’s checkout workers perfectly competitive?  Explain your </a:t>
            </a:r>
            <a:r>
              <a:rPr lang="en-US" sz="1100" dirty="0" smtClean="0"/>
              <a:t>answer.</a:t>
            </a:r>
          </a:p>
          <a:p>
            <a:pPr marL="0" indent="0">
              <a:buNone/>
            </a:pPr>
            <a:endParaRPr lang="en-GB" sz="1600" dirty="0"/>
          </a:p>
        </p:txBody>
      </p:sp>
      <p:grpSp>
        <p:nvGrpSpPr>
          <p:cNvPr id="7" name="Group 6"/>
          <p:cNvGrpSpPr/>
          <p:nvPr/>
        </p:nvGrpSpPr>
        <p:grpSpPr>
          <a:xfrm>
            <a:off x="2514599" y="1295400"/>
            <a:ext cx="6477001" cy="3987610"/>
            <a:chOff x="2514599" y="1216270"/>
            <a:chExt cx="6477001" cy="3987610"/>
          </a:xfrm>
        </p:grpSpPr>
        <p:grpSp>
          <p:nvGrpSpPr>
            <p:cNvPr id="8" name="Group 7"/>
            <p:cNvGrpSpPr/>
            <p:nvPr/>
          </p:nvGrpSpPr>
          <p:grpSpPr>
            <a:xfrm>
              <a:off x="2514599" y="1216270"/>
              <a:ext cx="6477001" cy="3987610"/>
              <a:chOff x="2514599" y="1518682"/>
              <a:chExt cx="6477001" cy="3987610"/>
            </a:xfrm>
          </p:grpSpPr>
          <p:pic>
            <p:nvPicPr>
              <p:cNvPr id="16" name="Content Placeholder 3"/>
              <p:cNvPicPr>
                <a:picLocks noChangeAspect="1"/>
              </p:cNvPicPr>
              <p:nvPr/>
            </p:nvPicPr>
            <p:blipFill>
              <a:blip r:embed="rId2"/>
              <a:stretch>
                <a:fillRect/>
              </a:stretch>
            </p:blipFill>
            <p:spPr>
              <a:xfrm>
                <a:off x="2514600" y="1981200"/>
                <a:ext cx="6477000" cy="3525092"/>
              </a:xfrm>
              <a:prstGeom prst="rect">
                <a:avLst/>
              </a:prstGeom>
            </p:spPr>
          </p:pic>
          <p:sp>
            <p:nvSpPr>
              <p:cNvPr id="17" name="TextBox 16"/>
              <p:cNvSpPr txBox="1"/>
              <p:nvPr/>
            </p:nvSpPr>
            <p:spPr>
              <a:xfrm>
                <a:off x="2514599" y="1518682"/>
                <a:ext cx="6477000" cy="338554"/>
              </a:xfrm>
              <a:prstGeom prst="rect">
                <a:avLst/>
              </a:prstGeom>
              <a:noFill/>
            </p:spPr>
            <p:txBody>
              <a:bodyPr wrap="square" rtlCol="0">
                <a:spAutoFit/>
              </a:bodyPr>
              <a:lstStyle/>
              <a:p>
                <a:r>
                  <a:rPr lang="en-GB" sz="1600" b="1" dirty="0" smtClean="0"/>
                  <a:t>EXTRACT A: Perfect Competition in the Labour Market assumes that….</a:t>
                </a:r>
                <a:endParaRPr lang="en-GB" sz="1600" b="1" dirty="0"/>
              </a:p>
            </p:txBody>
          </p:sp>
        </p:grpSp>
        <p:sp>
          <p:nvSpPr>
            <p:cNvPr id="9" name="Rectangle 8"/>
            <p:cNvSpPr/>
            <p:nvPr/>
          </p:nvSpPr>
          <p:spPr>
            <a:xfrm>
              <a:off x="2514600" y="4039018"/>
              <a:ext cx="6477000" cy="609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GB" sz="1200" dirty="0" smtClean="0">
                  <a:solidFill>
                    <a:schemeClr val="tx1"/>
                  </a:solidFill>
                </a:rPr>
                <a:t>There are no barriers to entry or exit into the labour market for workers.  Workers can come and go as they please.</a:t>
              </a:r>
            </a:p>
            <a:p>
              <a:pPr marL="266700"/>
              <a:endParaRPr lang="en-GB" sz="1200" dirty="0">
                <a:solidFill>
                  <a:schemeClr val="tx1"/>
                </a:solidFill>
              </a:endParaRPr>
            </a:p>
          </p:txBody>
        </p:sp>
        <p:pic>
          <p:nvPicPr>
            <p:cNvPr id="10" name="Picture 9"/>
            <p:cNvPicPr>
              <a:picLocks noChangeAspect="1"/>
            </p:cNvPicPr>
            <p:nvPr/>
          </p:nvPicPr>
          <p:blipFill>
            <a:blip r:embed="rId3"/>
            <a:stretch>
              <a:fillRect/>
            </a:stretch>
          </p:blipFill>
          <p:spPr>
            <a:xfrm>
              <a:off x="2514600" y="1678788"/>
              <a:ext cx="352425" cy="314325"/>
            </a:xfrm>
            <a:prstGeom prst="rect">
              <a:avLst/>
            </a:prstGeom>
          </p:spPr>
        </p:pic>
        <p:pic>
          <p:nvPicPr>
            <p:cNvPr id="11" name="Picture 10"/>
            <p:cNvPicPr>
              <a:picLocks noChangeAspect="1"/>
            </p:cNvPicPr>
            <p:nvPr/>
          </p:nvPicPr>
          <p:blipFill>
            <a:blip r:embed="rId3"/>
            <a:stretch>
              <a:fillRect/>
            </a:stretch>
          </p:blipFill>
          <p:spPr>
            <a:xfrm>
              <a:off x="2514600" y="2182755"/>
              <a:ext cx="352425" cy="314325"/>
            </a:xfrm>
            <a:prstGeom prst="rect">
              <a:avLst/>
            </a:prstGeom>
          </p:spPr>
        </p:pic>
        <p:pic>
          <p:nvPicPr>
            <p:cNvPr id="12" name="Picture 11"/>
            <p:cNvPicPr>
              <a:picLocks noChangeAspect="1"/>
            </p:cNvPicPr>
            <p:nvPr/>
          </p:nvPicPr>
          <p:blipFill>
            <a:blip r:embed="rId3"/>
            <a:stretch>
              <a:fillRect/>
            </a:stretch>
          </p:blipFill>
          <p:spPr>
            <a:xfrm>
              <a:off x="2514600" y="4611714"/>
              <a:ext cx="352425" cy="314325"/>
            </a:xfrm>
            <a:prstGeom prst="rect">
              <a:avLst/>
            </a:prstGeom>
          </p:spPr>
        </p:pic>
        <p:pic>
          <p:nvPicPr>
            <p:cNvPr id="13" name="Picture 12"/>
            <p:cNvPicPr>
              <a:picLocks noChangeAspect="1"/>
            </p:cNvPicPr>
            <p:nvPr/>
          </p:nvPicPr>
          <p:blipFill>
            <a:blip r:embed="rId3"/>
            <a:stretch>
              <a:fillRect/>
            </a:stretch>
          </p:blipFill>
          <p:spPr>
            <a:xfrm>
              <a:off x="2514600" y="4039018"/>
              <a:ext cx="352425" cy="314325"/>
            </a:xfrm>
            <a:prstGeom prst="rect">
              <a:avLst/>
            </a:prstGeom>
          </p:spPr>
        </p:pic>
        <p:sp>
          <p:nvSpPr>
            <p:cNvPr id="14" name="Rectangle 13"/>
            <p:cNvSpPr/>
            <p:nvPr/>
          </p:nvSpPr>
          <p:spPr>
            <a:xfrm>
              <a:off x="2514600" y="1633954"/>
              <a:ext cx="6477000" cy="511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GB" sz="1200" dirty="0" smtClean="0">
                  <a:solidFill>
                    <a:schemeClr val="tx1"/>
                  </a:solidFill>
                </a:rPr>
                <a:t>There are many buyers of labour (firms) and many sellers of labour (workers) in the market</a:t>
              </a:r>
            </a:p>
            <a:p>
              <a:pPr marL="266700"/>
              <a:endParaRPr lang="en-GB" sz="1200" dirty="0">
                <a:solidFill>
                  <a:schemeClr val="tx1"/>
                </a:solidFill>
              </a:endParaRPr>
            </a:p>
          </p:txBody>
        </p:sp>
        <p:pic>
          <p:nvPicPr>
            <p:cNvPr id="15" name="Picture 14"/>
            <p:cNvPicPr>
              <a:picLocks noChangeAspect="1"/>
            </p:cNvPicPr>
            <p:nvPr/>
          </p:nvPicPr>
          <p:blipFill>
            <a:blip r:embed="rId3"/>
            <a:stretch>
              <a:fillRect/>
            </a:stretch>
          </p:blipFill>
          <p:spPr>
            <a:xfrm>
              <a:off x="2514599" y="1643918"/>
              <a:ext cx="352425" cy="314325"/>
            </a:xfrm>
            <a:prstGeom prst="rect">
              <a:avLst/>
            </a:prstGeom>
          </p:spPr>
        </p:pic>
      </p:grpSp>
      <p:sp>
        <p:nvSpPr>
          <p:cNvPr id="4" name="TextBox 3"/>
          <p:cNvSpPr txBox="1"/>
          <p:nvPr/>
        </p:nvSpPr>
        <p:spPr>
          <a:xfrm>
            <a:off x="2362200" y="5273214"/>
            <a:ext cx="6705600" cy="430887"/>
          </a:xfrm>
          <a:prstGeom prst="rect">
            <a:avLst/>
          </a:prstGeom>
          <a:noFill/>
        </p:spPr>
        <p:txBody>
          <a:bodyPr wrap="square" rtlCol="0">
            <a:spAutoFit/>
          </a:bodyPr>
          <a:lstStyle/>
          <a:p>
            <a:r>
              <a:rPr lang="en-GB" sz="1100" b="1" dirty="0" smtClean="0"/>
              <a:t>STARTER TASK 2: </a:t>
            </a:r>
            <a:r>
              <a:rPr lang="en-GB" sz="1100" dirty="0" smtClean="0"/>
              <a:t>If we assume that labour markets are perfectly competitive (and therefore firms are ‘wage takers’), what might the labour market for one firm in that market look like?  Draw some ideas below?  </a:t>
            </a:r>
            <a:endParaRPr lang="en-GB" sz="1100" dirty="0"/>
          </a:p>
        </p:txBody>
      </p:sp>
    </p:spTree>
    <p:extLst>
      <p:ext uri="{BB962C8B-B14F-4D97-AF65-F5344CB8AC3E}">
        <p14:creationId xmlns:p14="http://schemas.microsoft.com/office/powerpoint/2010/main" val="371713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Minimum Wage in a Monopsony</a:t>
            </a:r>
            <a:endParaRPr lang="en-GB" b="1" dirty="0"/>
          </a:p>
        </p:txBody>
      </p:sp>
      <p:pic>
        <p:nvPicPr>
          <p:cNvPr id="4" name="Content Placeholder 3"/>
          <p:cNvPicPr>
            <a:picLocks noGrp="1" noChangeAspect="1"/>
          </p:cNvPicPr>
          <p:nvPr>
            <p:ph idx="1"/>
          </p:nvPr>
        </p:nvPicPr>
        <p:blipFill>
          <a:blip r:embed="rId2"/>
          <a:stretch>
            <a:fillRect/>
          </a:stretch>
        </p:blipFill>
        <p:spPr>
          <a:xfrm>
            <a:off x="1697286" y="1600200"/>
            <a:ext cx="5749427" cy="4525963"/>
          </a:xfrm>
          <a:prstGeom prst="rect">
            <a:avLst/>
          </a:prstGeom>
        </p:spPr>
      </p:pic>
    </p:spTree>
    <p:extLst>
      <p:ext uri="{BB962C8B-B14F-4D97-AF65-F5344CB8AC3E}">
        <p14:creationId xmlns:p14="http://schemas.microsoft.com/office/powerpoint/2010/main" val="392752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2000" b="1" dirty="0" err="1" smtClean="0">
                <a:solidFill>
                  <a:srgbClr val="FF0000"/>
                </a:solidFill>
              </a:rPr>
              <a:t>Labour</a:t>
            </a:r>
            <a:r>
              <a:rPr lang="en-US" sz="2000" b="1" dirty="0" smtClean="0">
                <a:solidFill>
                  <a:srgbClr val="FF0000"/>
                </a:solidFill>
              </a:rPr>
              <a:t> Demand and </a:t>
            </a:r>
            <a:r>
              <a:rPr lang="en-US" sz="2000" b="1" dirty="0" err="1" smtClean="0">
                <a:solidFill>
                  <a:srgbClr val="FF0000"/>
                </a:solidFill>
              </a:rPr>
              <a:t>Labour</a:t>
            </a:r>
            <a:r>
              <a:rPr lang="en-US" sz="2000" b="1" dirty="0" smtClean="0">
                <a:solidFill>
                  <a:srgbClr val="FF0000"/>
                </a:solidFill>
              </a:rPr>
              <a:t> Supply for a Perfectly Competitive Firm and Market</a:t>
            </a:r>
            <a:endParaRPr lang="en-US" sz="2000" b="1" dirty="0">
              <a:solidFill>
                <a:srgbClr val="FF0000"/>
              </a:solidFill>
            </a:endParaRPr>
          </a:p>
        </p:txBody>
      </p:sp>
      <p:pic>
        <p:nvPicPr>
          <p:cNvPr id="7" name="Content Placeholder 6"/>
          <p:cNvPicPr>
            <a:picLocks noGrp="1" noChangeAspect="1"/>
          </p:cNvPicPr>
          <p:nvPr>
            <p:ph idx="1"/>
          </p:nvPr>
        </p:nvPicPr>
        <p:blipFill>
          <a:blip r:embed="rId2"/>
          <a:stretch>
            <a:fillRect/>
          </a:stretch>
        </p:blipFill>
        <p:spPr>
          <a:xfrm>
            <a:off x="361058" y="1524000"/>
            <a:ext cx="8421884" cy="4495800"/>
          </a:xfrm>
          <a:prstGeom prst="rect">
            <a:avLst/>
          </a:prstGeom>
        </p:spPr>
      </p:pic>
      <p:sp>
        <p:nvSpPr>
          <p:cNvPr id="3" name="TextBox 2"/>
          <p:cNvSpPr txBox="1"/>
          <p:nvPr/>
        </p:nvSpPr>
        <p:spPr>
          <a:xfrm>
            <a:off x="152400" y="6019800"/>
            <a:ext cx="8839200" cy="830997"/>
          </a:xfrm>
          <a:prstGeom prst="rect">
            <a:avLst/>
          </a:prstGeom>
          <a:noFill/>
        </p:spPr>
        <p:txBody>
          <a:bodyPr wrap="square" rtlCol="0">
            <a:spAutoFit/>
          </a:bodyPr>
          <a:lstStyle/>
          <a:p>
            <a:r>
              <a:rPr lang="en-GB" sz="1200" b="1" dirty="0" smtClean="0"/>
              <a:t>STARTER TASK 2: </a:t>
            </a:r>
            <a:r>
              <a:rPr lang="en-GB" sz="1200" dirty="0" smtClean="0"/>
              <a:t>The firm has to accept the prevailing wage in the labour market and cannot influence it anyway (otherwise, competing firms will respond in a similar way).  Therefore the perfectly competitive firm will employ up to the point at where the MRP=MC or Q1.  If firms were to employ more than the Q1, they would make a loss on the marginal workers.  If they were to employ less than Q1, there is still the potential to make more profit.</a:t>
            </a:r>
            <a:endParaRPr lang="en-GB" sz="1200" dirty="0"/>
          </a:p>
        </p:txBody>
      </p:sp>
      <p:sp>
        <p:nvSpPr>
          <p:cNvPr id="4" name="TextBox 3"/>
          <p:cNvSpPr txBox="1"/>
          <p:nvPr/>
        </p:nvSpPr>
        <p:spPr>
          <a:xfrm>
            <a:off x="8077200" y="2362200"/>
            <a:ext cx="372218" cy="369332"/>
          </a:xfrm>
          <a:prstGeom prst="rect">
            <a:avLst/>
          </a:prstGeom>
          <a:solidFill>
            <a:schemeClr val="bg1"/>
          </a:solidFill>
        </p:spPr>
        <p:txBody>
          <a:bodyPr wrap="none" rtlCol="0">
            <a:spAutoFit/>
          </a:bodyPr>
          <a:lstStyle/>
          <a:p>
            <a:r>
              <a:rPr lang="en-GB" dirty="0" smtClean="0"/>
              <a:t>Ls</a:t>
            </a:r>
            <a:endParaRPr lang="en-GB" dirty="0"/>
          </a:p>
        </p:txBody>
      </p:sp>
      <p:sp>
        <p:nvSpPr>
          <p:cNvPr id="6" name="TextBox 5"/>
          <p:cNvSpPr txBox="1"/>
          <p:nvPr/>
        </p:nvSpPr>
        <p:spPr>
          <a:xfrm>
            <a:off x="8230758" y="4953000"/>
            <a:ext cx="404278" cy="369332"/>
          </a:xfrm>
          <a:prstGeom prst="rect">
            <a:avLst/>
          </a:prstGeom>
          <a:solidFill>
            <a:schemeClr val="bg1"/>
          </a:solidFill>
        </p:spPr>
        <p:txBody>
          <a:bodyPr wrap="none" rtlCol="0">
            <a:spAutoFit/>
          </a:bodyPr>
          <a:lstStyle/>
          <a:p>
            <a:r>
              <a:rPr lang="en-GB" dirty="0" err="1" smtClean="0"/>
              <a:t>Ld</a:t>
            </a:r>
            <a:endParaRPr lang="en-GB" dirty="0"/>
          </a:p>
        </p:txBody>
      </p:sp>
    </p:spTree>
    <p:extLst>
      <p:ext uri="{BB962C8B-B14F-4D97-AF65-F5344CB8AC3E}">
        <p14:creationId xmlns:p14="http://schemas.microsoft.com/office/powerpoint/2010/main" val="419861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95"/>
            <a:ext cx="8305800" cy="1066800"/>
          </a:xfrm>
        </p:spPr>
        <p:txBody>
          <a:bodyPr>
            <a:noAutofit/>
          </a:bodyPr>
          <a:lstStyle/>
          <a:p>
            <a:r>
              <a:rPr lang="en-GB" sz="3600" b="1" dirty="0" smtClean="0"/>
              <a:t>Perfect Competition .v. Imperfect Competition in the Labour Market</a:t>
            </a:r>
            <a:endParaRPr lang="en-GB" sz="3600" b="1" dirty="0"/>
          </a:p>
        </p:txBody>
      </p:sp>
      <p:sp>
        <p:nvSpPr>
          <p:cNvPr id="3" name="Content Placeholder 2"/>
          <p:cNvSpPr>
            <a:spLocks noGrp="1"/>
          </p:cNvSpPr>
          <p:nvPr>
            <p:ph idx="1"/>
          </p:nvPr>
        </p:nvSpPr>
        <p:spPr>
          <a:xfrm>
            <a:off x="76200" y="1295400"/>
            <a:ext cx="2209800" cy="5486400"/>
          </a:xfrm>
          <a:ln>
            <a:solidFill>
              <a:schemeClr val="tx1"/>
            </a:solidFill>
          </a:ln>
        </p:spPr>
        <p:txBody>
          <a:bodyPr>
            <a:normAutofit fontScale="92500" lnSpcReduction="10000"/>
          </a:bodyPr>
          <a:lstStyle/>
          <a:p>
            <a:pPr marL="0" lvl="1" indent="0">
              <a:buNone/>
              <a:tabLst>
                <a:tab pos="177800" algn="l"/>
              </a:tabLst>
            </a:pPr>
            <a:r>
              <a:rPr lang="en-US" sz="1400" b="1" dirty="0" smtClean="0"/>
              <a:t>STARTER ACTIVITY: Read this extract.  Then answer this question: Is </a:t>
            </a:r>
            <a:r>
              <a:rPr lang="en-US" sz="1400" b="1" dirty="0"/>
              <a:t>the </a:t>
            </a:r>
            <a:r>
              <a:rPr lang="en-US" sz="1400" b="1" dirty="0" err="1"/>
              <a:t>labour</a:t>
            </a:r>
            <a:r>
              <a:rPr lang="en-US" sz="1400" b="1" dirty="0"/>
              <a:t> market for </a:t>
            </a:r>
            <a:r>
              <a:rPr lang="en-US" sz="1400" b="1" dirty="0" err="1"/>
              <a:t>Godalming</a:t>
            </a:r>
            <a:r>
              <a:rPr lang="en-US" sz="1400" b="1" dirty="0"/>
              <a:t> College teachers and Sainsbury’s checkout workers perfectly competitive?  Explain your </a:t>
            </a:r>
            <a:r>
              <a:rPr lang="en-US" sz="1400" b="1" dirty="0" smtClean="0"/>
              <a:t>answer.</a:t>
            </a:r>
          </a:p>
          <a:p>
            <a:pPr marL="0" lvl="1" indent="0">
              <a:buNone/>
              <a:tabLst>
                <a:tab pos="177800" algn="l"/>
              </a:tabLst>
            </a:pPr>
            <a:r>
              <a:rPr lang="en-US" sz="1400" dirty="0" smtClean="0"/>
              <a:t>A</a:t>
            </a:r>
            <a:r>
              <a:rPr lang="en-US" sz="1400" dirty="0"/>
              <a:t>: NO!  Economics teachers face an employer with some ‘monopsony power’. Over the past 2 years, we have increased our number of Economics students and this year significantly and so why have Economics teachers not had their pay increased?  Lots of Economics teachers are also affiliated with Trade Unions.  Equally, you might argue that Waitrose checkout staff are not able to transfer into any other job (you might say that about Economics teachers as well!).  Also, do Waitrose staff have limited substitutes in terms of supplying their </a:t>
            </a:r>
            <a:r>
              <a:rPr lang="en-US" sz="1400" dirty="0" err="1"/>
              <a:t>labour</a:t>
            </a:r>
            <a:r>
              <a:rPr lang="en-US" sz="1400" dirty="0"/>
              <a:t> like Economics teachers?</a:t>
            </a:r>
          </a:p>
          <a:p>
            <a:pPr marL="0" indent="0">
              <a:buNone/>
            </a:pPr>
            <a:endParaRPr lang="en-GB" sz="1600" dirty="0"/>
          </a:p>
        </p:txBody>
      </p:sp>
      <p:grpSp>
        <p:nvGrpSpPr>
          <p:cNvPr id="14" name="Group 13"/>
          <p:cNvGrpSpPr/>
          <p:nvPr/>
        </p:nvGrpSpPr>
        <p:grpSpPr>
          <a:xfrm>
            <a:off x="2514600" y="1828800"/>
            <a:ext cx="6477001" cy="3987610"/>
            <a:chOff x="2514599" y="1216270"/>
            <a:chExt cx="6477001" cy="3987610"/>
          </a:xfrm>
        </p:grpSpPr>
        <p:grpSp>
          <p:nvGrpSpPr>
            <p:cNvPr id="6" name="Group 5"/>
            <p:cNvGrpSpPr/>
            <p:nvPr/>
          </p:nvGrpSpPr>
          <p:grpSpPr>
            <a:xfrm>
              <a:off x="2514599" y="1216270"/>
              <a:ext cx="6477001" cy="3987610"/>
              <a:chOff x="2514599" y="1518682"/>
              <a:chExt cx="6477001" cy="3987610"/>
            </a:xfrm>
          </p:grpSpPr>
          <p:pic>
            <p:nvPicPr>
              <p:cNvPr id="4" name="Content Placeholder 3"/>
              <p:cNvPicPr>
                <a:picLocks noChangeAspect="1"/>
              </p:cNvPicPr>
              <p:nvPr/>
            </p:nvPicPr>
            <p:blipFill>
              <a:blip r:embed="rId2"/>
              <a:stretch>
                <a:fillRect/>
              </a:stretch>
            </p:blipFill>
            <p:spPr>
              <a:xfrm>
                <a:off x="2514600" y="1981200"/>
                <a:ext cx="6477000" cy="3525092"/>
              </a:xfrm>
              <a:prstGeom prst="rect">
                <a:avLst/>
              </a:prstGeom>
            </p:spPr>
          </p:pic>
          <p:sp>
            <p:nvSpPr>
              <p:cNvPr id="5" name="TextBox 4"/>
              <p:cNvSpPr txBox="1"/>
              <p:nvPr/>
            </p:nvSpPr>
            <p:spPr>
              <a:xfrm>
                <a:off x="2514599" y="1518682"/>
                <a:ext cx="6477000" cy="338554"/>
              </a:xfrm>
              <a:prstGeom prst="rect">
                <a:avLst/>
              </a:prstGeom>
              <a:noFill/>
            </p:spPr>
            <p:txBody>
              <a:bodyPr wrap="square" rtlCol="0">
                <a:spAutoFit/>
              </a:bodyPr>
              <a:lstStyle/>
              <a:p>
                <a:r>
                  <a:rPr lang="en-GB" sz="1600" b="1" dirty="0" smtClean="0"/>
                  <a:t>EXTRACT A: Perfect Competition in the Labour Market assumes that….</a:t>
                </a:r>
                <a:endParaRPr lang="en-GB" sz="1600" b="1" dirty="0"/>
              </a:p>
            </p:txBody>
          </p:sp>
        </p:grpSp>
        <p:sp>
          <p:nvSpPr>
            <p:cNvPr id="7" name="Rectangle 6"/>
            <p:cNvSpPr/>
            <p:nvPr/>
          </p:nvSpPr>
          <p:spPr>
            <a:xfrm>
              <a:off x="2514600" y="4039018"/>
              <a:ext cx="6477000" cy="609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GB" sz="1200" dirty="0" smtClean="0">
                  <a:solidFill>
                    <a:schemeClr val="tx1"/>
                  </a:solidFill>
                </a:rPr>
                <a:t>There are no barriers to entry or exit into the labour market for workers.  Workers can come and go as they please.</a:t>
              </a:r>
            </a:p>
            <a:p>
              <a:pPr marL="266700"/>
              <a:endParaRPr lang="en-GB" sz="1200" dirty="0">
                <a:solidFill>
                  <a:schemeClr val="tx1"/>
                </a:solidFill>
              </a:endParaRPr>
            </a:p>
          </p:txBody>
        </p:sp>
        <p:pic>
          <p:nvPicPr>
            <p:cNvPr id="8" name="Picture 7"/>
            <p:cNvPicPr>
              <a:picLocks noChangeAspect="1"/>
            </p:cNvPicPr>
            <p:nvPr/>
          </p:nvPicPr>
          <p:blipFill>
            <a:blip r:embed="rId3"/>
            <a:stretch>
              <a:fillRect/>
            </a:stretch>
          </p:blipFill>
          <p:spPr>
            <a:xfrm>
              <a:off x="2514600" y="1678788"/>
              <a:ext cx="352425" cy="314325"/>
            </a:xfrm>
            <a:prstGeom prst="rect">
              <a:avLst/>
            </a:prstGeom>
          </p:spPr>
        </p:pic>
        <p:pic>
          <p:nvPicPr>
            <p:cNvPr id="9" name="Picture 8"/>
            <p:cNvPicPr>
              <a:picLocks noChangeAspect="1"/>
            </p:cNvPicPr>
            <p:nvPr/>
          </p:nvPicPr>
          <p:blipFill>
            <a:blip r:embed="rId3"/>
            <a:stretch>
              <a:fillRect/>
            </a:stretch>
          </p:blipFill>
          <p:spPr>
            <a:xfrm>
              <a:off x="2514600" y="2182755"/>
              <a:ext cx="352425" cy="314325"/>
            </a:xfrm>
            <a:prstGeom prst="rect">
              <a:avLst/>
            </a:prstGeom>
          </p:spPr>
        </p:pic>
        <p:pic>
          <p:nvPicPr>
            <p:cNvPr id="10" name="Picture 9"/>
            <p:cNvPicPr>
              <a:picLocks noChangeAspect="1"/>
            </p:cNvPicPr>
            <p:nvPr/>
          </p:nvPicPr>
          <p:blipFill>
            <a:blip r:embed="rId3"/>
            <a:stretch>
              <a:fillRect/>
            </a:stretch>
          </p:blipFill>
          <p:spPr>
            <a:xfrm>
              <a:off x="2514600" y="4611714"/>
              <a:ext cx="352425" cy="314325"/>
            </a:xfrm>
            <a:prstGeom prst="rect">
              <a:avLst/>
            </a:prstGeom>
          </p:spPr>
        </p:pic>
        <p:pic>
          <p:nvPicPr>
            <p:cNvPr id="11" name="Picture 10"/>
            <p:cNvPicPr>
              <a:picLocks noChangeAspect="1"/>
            </p:cNvPicPr>
            <p:nvPr/>
          </p:nvPicPr>
          <p:blipFill>
            <a:blip r:embed="rId3"/>
            <a:stretch>
              <a:fillRect/>
            </a:stretch>
          </p:blipFill>
          <p:spPr>
            <a:xfrm>
              <a:off x="2514600" y="4039018"/>
              <a:ext cx="352425" cy="314325"/>
            </a:xfrm>
            <a:prstGeom prst="rect">
              <a:avLst/>
            </a:prstGeom>
          </p:spPr>
        </p:pic>
        <p:sp>
          <p:nvSpPr>
            <p:cNvPr id="12" name="Rectangle 11"/>
            <p:cNvSpPr/>
            <p:nvPr/>
          </p:nvSpPr>
          <p:spPr>
            <a:xfrm>
              <a:off x="2514600" y="1633954"/>
              <a:ext cx="6477000" cy="511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GB" sz="1200" dirty="0" smtClean="0">
                  <a:solidFill>
                    <a:schemeClr val="tx1"/>
                  </a:solidFill>
                </a:rPr>
                <a:t>There are many buyers of labour (firms) and many sellers of labour (workers) in the market</a:t>
              </a:r>
            </a:p>
            <a:p>
              <a:pPr marL="266700"/>
              <a:endParaRPr lang="en-GB" sz="1200" dirty="0">
                <a:solidFill>
                  <a:schemeClr val="tx1"/>
                </a:solidFill>
              </a:endParaRPr>
            </a:p>
          </p:txBody>
        </p:sp>
        <p:pic>
          <p:nvPicPr>
            <p:cNvPr id="13" name="Picture 12"/>
            <p:cNvPicPr>
              <a:picLocks noChangeAspect="1"/>
            </p:cNvPicPr>
            <p:nvPr/>
          </p:nvPicPr>
          <p:blipFill>
            <a:blip r:embed="rId3"/>
            <a:stretch>
              <a:fillRect/>
            </a:stretch>
          </p:blipFill>
          <p:spPr>
            <a:xfrm>
              <a:off x="2514599" y="1643918"/>
              <a:ext cx="352425" cy="314325"/>
            </a:xfrm>
            <a:prstGeom prst="rect">
              <a:avLst/>
            </a:prstGeom>
          </p:spPr>
        </p:pic>
      </p:grpSp>
    </p:spTree>
    <p:extLst>
      <p:ext uri="{BB962C8B-B14F-4D97-AF65-F5344CB8AC3E}">
        <p14:creationId xmlns:p14="http://schemas.microsoft.com/office/powerpoint/2010/main" val="401526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p:spPr>
        <p:txBody>
          <a:bodyPr>
            <a:noAutofit/>
          </a:bodyPr>
          <a:lstStyle/>
          <a:p>
            <a:r>
              <a:rPr lang="en-GB" sz="3600" b="1" dirty="0" smtClean="0"/>
              <a:t>Perfect Competition .v. Imperfect Competition in the Labour Market</a:t>
            </a:r>
            <a:br>
              <a:rPr lang="en-GB" sz="3600" b="1" dirty="0" smtClean="0"/>
            </a:br>
            <a:r>
              <a:rPr lang="en-GB" sz="2400" b="1" dirty="0" smtClean="0">
                <a:solidFill>
                  <a:srgbClr val="FF0000"/>
                </a:solidFill>
              </a:rPr>
              <a:t>Wage Determination…</a:t>
            </a:r>
            <a:endParaRPr lang="en-GB" sz="2400" b="1" dirty="0">
              <a:solidFill>
                <a:srgbClr val="FF0000"/>
              </a:solidFill>
            </a:endParaRPr>
          </a:p>
        </p:txBody>
      </p:sp>
      <p:sp>
        <p:nvSpPr>
          <p:cNvPr id="15" name="Content Placeholder 14"/>
          <p:cNvSpPr>
            <a:spLocks noGrp="1"/>
          </p:cNvSpPr>
          <p:nvPr>
            <p:ph idx="1"/>
          </p:nvPr>
        </p:nvSpPr>
        <p:spPr>
          <a:xfrm>
            <a:off x="163497" y="1600200"/>
            <a:ext cx="5029200" cy="5105400"/>
          </a:xfrm>
        </p:spPr>
        <p:txBody>
          <a:bodyPr>
            <a:normAutofit fontScale="55000" lnSpcReduction="20000"/>
          </a:bodyPr>
          <a:lstStyle/>
          <a:p>
            <a:pPr marL="0" indent="0">
              <a:buNone/>
            </a:pPr>
            <a:r>
              <a:rPr lang="en-GB" dirty="0"/>
              <a:t>In the real world, labour markets are rarely perfectly competitive. This is because workers or firms usually have the power to set and influence wages and therefore wages may be set to levels different than anticipated by </a:t>
            </a:r>
            <a:r>
              <a:rPr lang="en-GB" dirty="0">
                <a:hlinkClick r:id="rId2"/>
              </a:rPr>
              <a:t>Marginal Revenue Product</a:t>
            </a:r>
            <a:r>
              <a:rPr lang="en-GB" dirty="0"/>
              <a:t> (MRP) theory.</a:t>
            </a:r>
          </a:p>
          <a:p>
            <a:pPr marL="0" indent="0">
              <a:buNone/>
            </a:pPr>
            <a:endParaRPr lang="en-GB" dirty="0"/>
          </a:p>
          <a:p>
            <a:pPr marL="0" indent="0">
              <a:buNone/>
            </a:pPr>
            <a:r>
              <a:rPr lang="en-GB" dirty="0" smtClean="0"/>
              <a:t>Imperfections </a:t>
            </a:r>
            <a:r>
              <a:rPr lang="en-GB" dirty="0"/>
              <a:t>in the labour market cause wages to differ from a competitive equilibrium</a:t>
            </a:r>
            <a:r>
              <a:rPr lang="en-GB" dirty="0" smtClean="0"/>
              <a:t>.</a:t>
            </a:r>
          </a:p>
          <a:p>
            <a:pPr marL="0" indent="0">
              <a:buNone/>
            </a:pPr>
            <a:endParaRPr lang="en-GB" dirty="0"/>
          </a:p>
          <a:p>
            <a:pPr marL="0" indent="0">
              <a:buNone/>
            </a:pPr>
            <a:r>
              <a:rPr lang="en-GB" b="1" dirty="0"/>
              <a:t>Different Imperfections in the Labour </a:t>
            </a:r>
            <a:r>
              <a:rPr lang="en-GB" b="1" dirty="0" smtClean="0"/>
              <a:t>Market (why MRP theory may fall down….)</a:t>
            </a:r>
            <a:endParaRPr lang="en-GB" b="1" dirty="0"/>
          </a:p>
          <a:p>
            <a:pPr marL="266700" indent="-266700">
              <a:buFont typeface="+mj-lt"/>
              <a:buAutoNum type="arabicPeriod"/>
            </a:pPr>
            <a:r>
              <a:rPr lang="en-GB" dirty="0" smtClean="0"/>
              <a:t>TODAY: Imperfect Competition: Monopsony, Trade unions and Bi-lateral monopoly</a:t>
            </a:r>
            <a:endParaRPr lang="en-GB" dirty="0"/>
          </a:p>
          <a:p>
            <a:pPr marL="266700" indent="-266700">
              <a:buFont typeface="+mj-lt"/>
              <a:buAutoNum type="arabicPeriod"/>
            </a:pPr>
            <a:r>
              <a:rPr lang="en-GB" dirty="0" smtClean="0"/>
              <a:t>PREP HOMEWORK: Discrimination</a:t>
            </a:r>
            <a:endParaRPr lang="en-GB" dirty="0"/>
          </a:p>
          <a:p>
            <a:pPr marL="266700" indent="-266700">
              <a:buFont typeface="+mj-lt"/>
              <a:buAutoNum type="arabicPeriod"/>
            </a:pPr>
            <a:r>
              <a:rPr lang="en-GB" dirty="0" smtClean="0"/>
              <a:t>Poor Information: Difficult </a:t>
            </a:r>
            <a:r>
              <a:rPr lang="en-GB" dirty="0"/>
              <a:t>to measure </a:t>
            </a:r>
            <a:r>
              <a:rPr lang="en-GB" dirty="0" smtClean="0"/>
              <a:t>productivity etc.</a:t>
            </a:r>
            <a:endParaRPr lang="en-GB" dirty="0"/>
          </a:p>
          <a:p>
            <a:pPr marL="266700" indent="-266700">
              <a:buFont typeface="+mj-lt"/>
              <a:buAutoNum type="arabicPeriod"/>
            </a:pPr>
            <a:r>
              <a:rPr lang="en-GB" dirty="0" smtClean="0"/>
              <a:t>Firms</a:t>
            </a:r>
            <a:r>
              <a:rPr lang="en-GB" dirty="0"/>
              <a:t>, not profit </a:t>
            </a:r>
            <a:r>
              <a:rPr lang="en-GB" dirty="0" err="1"/>
              <a:t>maximisers</a:t>
            </a:r>
            <a:endParaRPr lang="en-GB" dirty="0"/>
          </a:p>
          <a:p>
            <a:pPr marL="266700" indent="-266700">
              <a:buFont typeface="+mj-lt"/>
              <a:buAutoNum type="arabicPeriod"/>
            </a:pPr>
            <a:r>
              <a:rPr lang="en-GB" dirty="0" err="1" smtClean="0"/>
              <a:t>Immobilities</a:t>
            </a:r>
            <a:r>
              <a:rPr lang="en-GB" dirty="0" smtClean="0"/>
              <a:t>: Geographical and Occupational</a:t>
            </a:r>
            <a:endParaRPr lang="en-GB" dirty="0"/>
          </a:p>
        </p:txBody>
      </p:sp>
    </p:spTree>
    <p:extLst>
      <p:ext uri="{BB962C8B-B14F-4D97-AF65-F5344CB8AC3E}">
        <p14:creationId xmlns:p14="http://schemas.microsoft.com/office/powerpoint/2010/main" val="30671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63" y="0"/>
            <a:ext cx="8258175" cy="1143000"/>
          </a:xfrm>
        </p:spPr>
        <p:txBody>
          <a:bodyPr>
            <a:normAutofit fontScale="90000"/>
          </a:bodyPr>
          <a:lstStyle/>
          <a:p>
            <a:pPr eaLnBrk="1" hangingPunct="1"/>
            <a:r>
              <a:rPr lang="en-GB" altLang="en-US" b="1" smtClean="0">
                <a:solidFill>
                  <a:schemeClr val="accent2"/>
                </a:solidFill>
              </a:rPr>
              <a:t>Imperfect Competition</a:t>
            </a:r>
            <a:r>
              <a:rPr lang="en-GB" altLang="en-US" b="1" smtClean="0"/>
              <a:t/>
            </a:r>
            <a:br>
              <a:rPr lang="en-GB" altLang="en-US" b="1" smtClean="0"/>
            </a:br>
            <a:r>
              <a:rPr lang="en-GB" altLang="en-US" sz="3200" b="1" smtClean="0">
                <a:solidFill>
                  <a:srgbClr val="FF3300"/>
                </a:solidFill>
              </a:rPr>
              <a:t>Economic Theory - Concept</a:t>
            </a:r>
          </a:p>
        </p:txBody>
      </p:sp>
      <p:sp>
        <p:nvSpPr>
          <p:cNvPr id="9219" name="TextBox 4"/>
          <p:cNvSpPr txBox="1">
            <a:spLocks noChangeArrowheads="1"/>
          </p:cNvSpPr>
          <p:nvPr/>
        </p:nvSpPr>
        <p:spPr bwMode="auto">
          <a:xfrm>
            <a:off x="514350" y="1676400"/>
            <a:ext cx="38115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Perfect Competition in the Product Market</a:t>
            </a:r>
          </a:p>
        </p:txBody>
      </p:sp>
      <p:cxnSp>
        <p:nvCxnSpPr>
          <p:cNvPr id="8" name="Straight Connector 7"/>
          <p:cNvCxnSpPr/>
          <p:nvPr/>
        </p:nvCxnSpPr>
        <p:spPr>
          <a:xfrm>
            <a:off x="228600" y="3962400"/>
            <a:ext cx="871537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rot="5400000" flipH="1" flipV="1">
            <a:off x="2407443" y="4212432"/>
            <a:ext cx="4357687" cy="0"/>
          </a:xfrm>
          <a:prstGeom prst="line">
            <a:avLst/>
          </a:prstGeom>
        </p:spPr>
        <p:style>
          <a:lnRef idx="3">
            <a:schemeClr val="accent4"/>
          </a:lnRef>
          <a:fillRef idx="0">
            <a:schemeClr val="accent4"/>
          </a:fillRef>
          <a:effectRef idx="2">
            <a:schemeClr val="accent4"/>
          </a:effectRef>
          <a:fontRef idx="minor">
            <a:schemeClr val="tx1"/>
          </a:fontRef>
        </p:style>
      </p:cxnSp>
      <p:sp>
        <p:nvSpPr>
          <p:cNvPr id="9222" name="TextBox 11"/>
          <p:cNvSpPr txBox="1">
            <a:spLocks noChangeArrowheads="1"/>
          </p:cNvSpPr>
          <p:nvPr/>
        </p:nvSpPr>
        <p:spPr bwMode="auto">
          <a:xfrm>
            <a:off x="442912" y="3962400"/>
            <a:ext cx="3735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Perfect Competition in the Labour Market</a:t>
            </a:r>
          </a:p>
        </p:txBody>
      </p:sp>
      <p:sp>
        <p:nvSpPr>
          <p:cNvPr id="9223" name="TextBox 12"/>
          <p:cNvSpPr txBox="1">
            <a:spLocks noChangeArrowheads="1"/>
          </p:cNvSpPr>
          <p:nvPr/>
        </p:nvSpPr>
        <p:spPr bwMode="auto">
          <a:xfrm>
            <a:off x="4800600" y="1676400"/>
            <a:ext cx="4038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Imperfect Competition in the Product Market</a:t>
            </a:r>
          </a:p>
        </p:txBody>
      </p:sp>
      <p:sp>
        <p:nvSpPr>
          <p:cNvPr id="9224" name="TextBox 13"/>
          <p:cNvSpPr txBox="1">
            <a:spLocks noChangeArrowheads="1"/>
          </p:cNvSpPr>
          <p:nvPr/>
        </p:nvSpPr>
        <p:spPr bwMode="auto">
          <a:xfrm>
            <a:off x="4800600" y="3962400"/>
            <a:ext cx="3962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a:t>Imperfect Competition in the Labour Market</a:t>
            </a:r>
          </a:p>
        </p:txBody>
      </p:sp>
      <p:sp>
        <p:nvSpPr>
          <p:cNvPr id="9225" name="TextBox 14"/>
          <p:cNvSpPr txBox="1">
            <a:spLocks noChangeArrowheads="1"/>
          </p:cNvSpPr>
          <p:nvPr/>
        </p:nvSpPr>
        <p:spPr bwMode="auto">
          <a:xfrm>
            <a:off x="585787" y="1962150"/>
            <a:ext cx="727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Demand</a:t>
            </a:r>
          </a:p>
        </p:txBody>
      </p:sp>
      <p:sp>
        <p:nvSpPr>
          <p:cNvPr id="9226" name="TextBox 15"/>
          <p:cNvSpPr txBox="1">
            <a:spLocks noChangeArrowheads="1"/>
          </p:cNvSpPr>
          <p:nvPr/>
        </p:nvSpPr>
        <p:spPr bwMode="auto">
          <a:xfrm>
            <a:off x="4872037" y="1962150"/>
            <a:ext cx="727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Demand</a:t>
            </a:r>
          </a:p>
        </p:txBody>
      </p:sp>
      <p:sp>
        <p:nvSpPr>
          <p:cNvPr id="9227" name="TextBox 16"/>
          <p:cNvSpPr txBox="1">
            <a:spLocks noChangeArrowheads="1"/>
          </p:cNvSpPr>
          <p:nvPr/>
        </p:nvSpPr>
        <p:spPr bwMode="auto">
          <a:xfrm>
            <a:off x="585787" y="4248150"/>
            <a:ext cx="1225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Labour Demand</a:t>
            </a:r>
          </a:p>
        </p:txBody>
      </p:sp>
      <p:sp>
        <p:nvSpPr>
          <p:cNvPr id="9228" name="TextBox 17"/>
          <p:cNvSpPr txBox="1">
            <a:spLocks noChangeArrowheads="1"/>
          </p:cNvSpPr>
          <p:nvPr/>
        </p:nvSpPr>
        <p:spPr bwMode="auto">
          <a:xfrm>
            <a:off x="4872037" y="4248150"/>
            <a:ext cx="1225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Labour Demand</a:t>
            </a:r>
          </a:p>
        </p:txBody>
      </p:sp>
      <p:sp>
        <p:nvSpPr>
          <p:cNvPr id="9229" name="TextBox 18"/>
          <p:cNvSpPr txBox="1">
            <a:spLocks noChangeArrowheads="1"/>
          </p:cNvSpPr>
          <p:nvPr/>
        </p:nvSpPr>
        <p:spPr bwMode="auto">
          <a:xfrm>
            <a:off x="2943225" y="4248150"/>
            <a:ext cx="1098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Labour Supply</a:t>
            </a:r>
          </a:p>
        </p:txBody>
      </p:sp>
      <p:sp>
        <p:nvSpPr>
          <p:cNvPr id="9230" name="TextBox 19"/>
          <p:cNvSpPr txBox="1">
            <a:spLocks noChangeArrowheads="1"/>
          </p:cNvSpPr>
          <p:nvPr/>
        </p:nvSpPr>
        <p:spPr bwMode="auto">
          <a:xfrm>
            <a:off x="7372350" y="4248150"/>
            <a:ext cx="1098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Labour Supply</a:t>
            </a:r>
          </a:p>
        </p:txBody>
      </p:sp>
      <p:sp>
        <p:nvSpPr>
          <p:cNvPr id="9231" name="TextBox 20"/>
          <p:cNvSpPr txBox="1">
            <a:spLocks noChangeArrowheads="1"/>
          </p:cNvSpPr>
          <p:nvPr/>
        </p:nvSpPr>
        <p:spPr bwMode="auto">
          <a:xfrm>
            <a:off x="7658100" y="1962150"/>
            <a:ext cx="617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Supply</a:t>
            </a:r>
          </a:p>
        </p:txBody>
      </p:sp>
      <p:sp>
        <p:nvSpPr>
          <p:cNvPr id="9232" name="TextBox 21"/>
          <p:cNvSpPr txBox="1">
            <a:spLocks noChangeArrowheads="1"/>
          </p:cNvSpPr>
          <p:nvPr/>
        </p:nvSpPr>
        <p:spPr bwMode="auto">
          <a:xfrm>
            <a:off x="3157537" y="1962150"/>
            <a:ext cx="6175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solidFill>
                  <a:srgbClr val="FF3300"/>
                </a:solidFill>
              </a:rPr>
              <a:t>Supply</a:t>
            </a:r>
          </a:p>
        </p:txBody>
      </p:sp>
      <p:pic>
        <p:nvPicPr>
          <p:cNvPr id="52228"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2" y="3390900"/>
            <a:ext cx="5064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2" y="2819400"/>
            <a:ext cx="5064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2" y="2247900"/>
            <a:ext cx="5064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3390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8194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247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3390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8194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247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2479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8194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3909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2479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22479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8194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28194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33909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6" descr="http://i.ehow.com/images/GlobalPhoto/Articles/111255/consumer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3390900"/>
            <a:ext cx="5000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6" descr="http://i.ehow.com/images/GlobalPhoto/Articles/111255/consumer_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162" y="2247900"/>
            <a:ext cx="1643063"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 descr="http://pictures.directnews.co.uk/liveimages/factory+landscape_897_19136137_0_0_7012553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2247900"/>
            <a:ext cx="1643062"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 y="5676900"/>
            <a:ext cx="5064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 y="5105400"/>
            <a:ext cx="5064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 y="4533900"/>
            <a:ext cx="50641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5676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51054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4533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76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4" descr="http://pictures.directnews.co.uk/liveimages/factory+landscape_897_19136137_0_0_701255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33900"/>
            <a:ext cx="506412"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162" y="4533900"/>
            <a:ext cx="50006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662" y="4533900"/>
            <a:ext cx="50006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533900"/>
            <a:ext cx="500062"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162" y="5176838"/>
            <a:ext cx="50006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662" y="5176838"/>
            <a:ext cx="50006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176838"/>
            <a:ext cx="500062"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162" y="5748338"/>
            <a:ext cx="50006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662" y="5748338"/>
            <a:ext cx="50006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8" descr="http://www.faqs.org/photo-dict/photofiles/list/2171/2836construction_wor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748338"/>
            <a:ext cx="500062"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8" descr="http://www.faqs.org/photo-dict/photofiles/list/2171/2836construction_work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533900"/>
            <a:ext cx="1571625"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4" descr="http://pictures.directnews.co.uk/liveimages/factory+landscape_897_19136137_0_0_7012553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533900"/>
            <a:ext cx="1643062"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2363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par>
                                <p:cTn id="8" presetID="4"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ox(in)">
                                      <p:cBhvr>
                                        <p:cTn id="10" dur="500"/>
                                        <p:tgtEl>
                                          <p:spTgt spid="26"/>
                                        </p:tgtEl>
                                      </p:cBhvr>
                                    </p:animEffect>
                                  </p:childTnLst>
                                </p:cTn>
                              </p:par>
                              <p:par>
                                <p:cTn id="11" presetID="4" presetClass="entr" presetSubtype="16"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par>
                                <p:cTn id="14" presetID="4"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in)">
                                      <p:cBhvr>
                                        <p:cTn id="16" dur="500"/>
                                        <p:tgtEl>
                                          <p:spTgt spid="31"/>
                                        </p:tgtEl>
                                      </p:cBhvr>
                                    </p:animEffect>
                                  </p:childTnLst>
                                </p:cTn>
                              </p:par>
                              <p:par>
                                <p:cTn id="17" presetID="4"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par>
                                <p:cTn id="23" presetID="4" presetClass="entr" presetSubtype="16"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ox(in)">
                                      <p:cBhvr>
                                        <p:cTn id="25" dur="500"/>
                                        <p:tgtEl>
                                          <p:spTgt spid="30"/>
                                        </p:tgtEl>
                                      </p:cBhvr>
                                    </p:animEffect>
                                  </p:childTnLst>
                                </p:cTn>
                              </p:par>
                              <p:par>
                                <p:cTn id="26" presetID="4" presetClass="entr" presetSubtype="16" fill="hold" nodeType="withEffect">
                                  <p:stCondLst>
                                    <p:cond delay="0"/>
                                  </p:stCondLst>
                                  <p:childTnLst>
                                    <p:set>
                                      <p:cBhvr>
                                        <p:cTn id="27" dur="1" fill="hold">
                                          <p:stCondLst>
                                            <p:cond delay="0"/>
                                          </p:stCondLst>
                                        </p:cTn>
                                        <p:tgtEl>
                                          <p:spTgt spid="52228"/>
                                        </p:tgtEl>
                                        <p:attrNameLst>
                                          <p:attrName>style.visibility</p:attrName>
                                        </p:attrNameLst>
                                      </p:cBhvr>
                                      <p:to>
                                        <p:strVal val="visible"/>
                                      </p:to>
                                    </p:set>
                                    <p:animEffect transition="in" filter="box(in)">
                                      <p:cBhvr>
                                        <p:cTn id="28" dur="500"/>
                                        <p:tgtEl>
                                          <p:spTgt spid="52228"/>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52230"/>
                                        </p:tgtEl>
                                        <p:attrNameLst>
                                          <p:attrName>style.visibility</p:attrName>
                                        </p:attrNameLst>
                                      </p:cBhvr>
                                      <p:to>
                                        <p:strVal val="visible"/>
                                      </p:to>
                                    </p:set>
                                    <p:animEffect transition="in" filter="box(in)">
                                      <p:cBhvr>
                                        <p:cTn id="36" dur="500"/>
                                        <p:tgtEl>
                                          <p:spTgt spid="52230"/>
                                        </p:tgtEl>
                                      </p:cBhvr>
                                    </p:animEffect>
                                  </p:childTnLst>
                                </p:cTn>
                              </p:par>
                              <p:par>
                                <p:cTn id="37" presetID="4" presetClass="entr" presetSubtype="16"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in)">
                                      <p:cBhvr>
                                        <p:cTn id="39" dur="500"/>
                                        <p:tgtEl>
                                          <p:spTgt spid="36"/>
                                        </p:tgtEl>
                                      </p:cBhvr>
                                    </p:animEffect>
                                  </p:childTnLst>
                                </p:cTn>
                              </p:par>
                              <p:par>
                                <p:cTn id="40" presetID="4" presetClass="entr" presetSubtype="16"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ox(in)">
                                      <p:cBhvr>
                                        <p:cTn id="45" dur="500"/>
                                        <p:tgtEl>
                                          <p:spTgt spid="39"/>
                                        </p:tgtEl>
                                      </p:cBhvr>
                                    </p:animEffect>
                                  </p:childTnLst>
                                </p:cTn>
                              </p:par>
                              <p:par>
                                <p:cTn id="46" presetID="4" presetClass="entr" presetSubtype="16"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ox(in)">
                                      <p:cBhvr>
                                        <p:cTn id="48" dur="500"/>
                                        <p:tgtEl>
                                          <p:spTgt spid="38"/>
                                        </p:tgtEl>
                                      </p:cBhvr>
                                    </p:animEffect>
                                  </p:childTnLst>
                                </p:cTn>
                              </p:par>
                              <p:par>
                                <p:cTn id="49" presetID="4" presetClass="entr" presetSubtype="16"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par>
                                <p:cTn id="52" presetID="4" presetClass="entr" presetSubtype="16"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ox(in)">
                                      <p:cBhvr>
                                        <p:cTn id="54" dur="500"/>
                                        <p:tgtEl>
                                          <p:spTgt spid="35"/>
                                        </p:tgtEl>
                                      </p:cBhvr>
                                    </p:animEffect>
                                  </p:childTnLst>
                                </p:cTn>
                              </p:par>
                              <p:par>
                                <p:cTn id="55" presetID="4" presetClass="entr" presetSubtype="16"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ox(in)">
                                      <p:cBhvr>
                                        <p:cTn id="57" dur="500"/>
                                        <p:tgtEl>
                                          <p:spTgt spid="40"/>
                                        </p:tgtEl>
                                      </p:cBhvr>
                                    </p:animEffect>
                                  </p:childTnLst>
                                </p:cTn>
                              </p:par>
                              <p:par>
                                <p:cTn id="58" presetID="4" presetClass="entr" presetSubtype="16"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box(in)">
                                      <p:cBhvr>
                                        <p:cTn id="60" dur="500"/>
                                        <p:tgtEl>
                                          <p:spTgt spid="4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box(in)">
                                      <p:cBhvr>
                                        <p:cTn id="65" dur="500"/>
                                        <p:tgtEl>
                                          <p:spTgt spid="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ox(in)">
                                      <p:cBhvr>
                                        <p:cTn id="70" dur="500"/>
                                        <p:tgtEl>
                                          <p:spTgt spid="4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box(in)">
                                      <p:cBhvr>
                                        <p:cTn id="75" dur="500"/>
                                        <p:tgtEl>
                                          <p:spTgt spid="54"/>
                                        </p:tgtEl>
                                      </p:cBhvr>
                                    </p:animEffect>
                                  </p:childTnLst>
                                </p:cTn>
                              </p:par>
                              <p:par>
                                <p:cTn id="76" presetID="4" presetClass="entr" presetSubtype="16"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box(in)">
                                      <p:cBhvr>
                                        <p:cTn id="78" dur="500"/>
                                        <p:tgtEl>
                                          <p:spTgt spid="48"/>
                                        </p:tgtEl>
                                      </p:cBhvr>
                                    </p:animEffect>
                                  </p:childTnLst>
                                </p:cTn>
                              </p:par>
                              <p:par>
                                <p:cTn id="79" presetID="4" presetClass="entr" presetSubtype="16"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box(in)">
                                      <p:cBhvr>
                                        <p:cTn id="81" dur="500"/>
                                        <p:tgtEl>
                                          <p:spTgt spid="51"/>
                                        </p:tgtEl>
                                      </p:cBhvr>
                                    </p:animEffect>
                                  </p:childTnLst>
                                </p:cTn>
                              </p:par>
                              <p:par>
                                <p:cTn id="82" presetID="4" presetClass="entr" presetSubtype="16"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box(in)">
                                      <p:cBhvr>
                                        <p:cTn id="84" dur="500"/>
                                        <p:tgtEl>
                                          <p:spTgt spid="50"/>
                                        </p:tgtEl>
                                      </p:cBhvr>
                                    </p:animEffect>
                                  </p:childTnLst>
                                </p:cTn>
                              </p:par>
                              <p:par>
                                <p:cTn id="85" presetID="4" presetClass="entr" presetSubtype="16"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box(in)">
                                      <p:cBhvr>
                                        <p:cTn id="87" dur="500"/>
                                        <p:tgtEl>
                                          <p:spTgt spid="47"/>
                                        </p:tgtEl>
                                      </p:cBhvr>
                                    </p:animEffect>
                                  </p:childTnLst>
                                </p:cTn>
                              </p:par>
                              <p:par>
                                <p:cTn id="88" presetID="4" presetClass="entr" presetSubtype="16" fill="hold"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box(in)">
                                      <p:cBhvr>
                                        <p:cTn id="90" dur="500"/>
                                        <p:tgtEl>
                                          <p:spTgt spid="53"/>
                                        </p:tgtEl>
                                      </p:cBhvr>
                                    </p:animEffect>
                                  </p:childTnLst>
                                </p:cTn>
                              </p:par>
                              <p:par>
                                <p:cTn id="91" presetID="4" presetClass="entr" presetSubtype="16"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box(in)">
                                      <p:cBhvr>
                                        <p:cTn id="93" dur="500"/>
                                        <p:tgtEl>
                                          <p:spTgt spid="52"/>
                                        </p:tgtEl>
                                      </p:cBhvr>
                                    </p:animEffect>
                                  </p:childTnLst>
                                </p:cTn>
                              </p:par>
                              <p:par>
                                <p:cTn id="94" presetID="4" presetClass="entr" presetSubtype="16"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box(in)">
                                      <p:cBhvr>
                                        <p:cTn id="96" dur="500"/>
                                        <p:tgtEl>
                                          <p:spTgt spid="46"/>
                                        </p:tgtEl>
                                      </p:cBhvr>
                                    </p:animEffect>
                                  </p:childTnLst>
                                </p:cTn>
                              </p:par>
                              <p:par>
                                <p:cTn id="97" presetID="4" presetClass="entr" presetSubtype="16"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box(in)">
                                      <p:cBhvr>
                                        <p:cTn id="99" dur="500"/>
                                        <p:tgtEl>
                                          <p:spTgt spid="4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box(in)">
                                      <p:cBhvr>
                                        <p:cTn id="104" dur="500"/>
                                        <p:tgtEl>
                                          <p:spTgt spid="54"/>
                                        </p:tgtEl>
                                      </p:cBhvr>
                                    </p:animEffect>
                                  </p:childTnLst>
                                </p:cTn>
                              </p:par>
                              <p:par>
                                <p:cTn id="105" presetID="4" presetClass="entr" presetSubtype="16"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box(in)">
                                      <p:cBhvr>
                                        <p:cTn id="107" dur="500"/>
                                        <p:tgtEl>
                                          <p:spTgt spid="48"/>
                                        </p:tgtEl>
                                      </p:cBhvr>
                                    </p:animEffect>
                                  </p:childTnLst>
                                </p:cTn>
                              </p:par>
                              <p:par>
                                <p:cTn id="108" presetID="4" presetClass="entr" presetSubtype="16" fill="hold"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box(in)">
                                      <p:cBhvr>
                                        <p:cTn id="110" dur="500"/>
                                        <p:tgtEl>
                                          <p:spTgt spid="51"/>
                                        </p:tgtEl>
                                      </p:cBhvr>
                                    </p:animEffect>
                                  </p:childTnLst>
                                </p:cTn>
                              </p:par>
                              <p:par>
                                <p:cTn id="111" presetID="4" presetClass="entr" presetSubtype="16" fill="hold"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box(in)">
                                      <p:cBhvr>
                                        <p:cTn id="113" dur="500"/>
                                        <p:tgtEl>
                                          <p:spTgt spid="50"/>
                                        </p:tgtEl>
                                      </p:cBhvr>
                                    </p:animEffect>
                                  </p:childTnLst>
                                </p:cTn>
                              </p:par>
                              <p:par>
                                <p:cTn id="114" presetID="4" presetClass="entr" presetSubtype="16"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box(in)">
                                      <p:cBhvr>
                                        <p:cTn id="116" dur="500"/>
                                        <p:tgtEl>
                                          <p:spTgt spid="47"/>
                                        </p:tgtEl>
                                      </p:cBhvr>
                                    </p:animEffect>
                                  </p:childTnLst>
                                </p:cTn>
                              </p:par>
                              <p:par>
                                <p:cTn id="117" presetID="4" presetClass="entr" presetSubtype="16" fill="hold" nodeType="with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box(in)">
                                      <p:cBhvr>
                                        <p:cTn id="119" dur="500"/>
                                        <p:tgtEl>
                                          <p:spTgt spid="53"/>
                                        </p:tgtEl>
                                      </p:cBhvr>
                                    </p:animEffect>
                                  </p:childTnLst>
                                </p:cTn>
                              </p:par>
                              <p:par>
                                <p:cTn id="120" presetID="4" presetClass="entr" presetSubtype="16" fill="hold"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box(in)">
                                      <p:cBhvr>
                                        <p:cTn id="122" dur="500"/>
                                        <p:tgtEl>
                                          <p:spTgt spid="52"/>
                                        </p:tgtEl>
                                      </p:cBhvr>
                                    </p:animEffect>
                                  </p:childTnLst>
                                </p:cTn>
                              </p:par>
                              <p:par>
                                <p:cTn id="123" presetID="4" presetClass="entr" presetSubtype="16" fill="hold"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ox(in)">
                                      <p:cBhvr>
                                        <p:cTn id="125" dur="500"/>
                                        <p:tgtEl>
                                          <p:spTgt spid="46"/>
                                        </p:tgtEl>
                                      </p:cBhvr>
                                    </p:animEffect>
                                  </p:childTnLst>
                                </p:cTn>
                              </p:par>
                              <p:par>
                                <p:cTn id="126" presetID="4" presetClass="entr" presetSubtype="16" fill="hold"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box(in)">
                                      <p:cBhvr>
                                        <p:cTn id="128" dur="500"/>
                                        <p:tgtEl>
                                          <p:spTgt spid="49"/>
                                        </p:tgtEl>
                                      </p:cBhvr>
                                    </p:animEffect>
                                  </p:childTnLst>
                                </p:cTn>
                              </p:par>
                              <p:par>
                                <p:cTn id="129" presetID="4" presetClass="entr" presetSubtype="16" fill="hold" nodeType="withEffect">
                                  <p:stCondLst>
                                    <p:cond delay="0"/>
                                  </p:stCondLst>
                                  <p:childTnLst>
                                    <p:set>
                                      <p:cBhvr>
                                        <p:cTn id="130" dur="1" fill="hold">
                                          <p:stCondLst>
                                            <p:cond delay="0"/>
                                          </p:stCondLst>
                                        </p:cTn>
                                        <p:tgtEl>
                                          <p:spTgt spid="52232"/>
                                        </p:tgtEl>
                                        <p:attrNameLst>
                                          <p:attrName>style.visibility</p:attrName>
                                        </p:attrNameLst>
                                      </p:cBhvr>
                                      <p:to>
                                        <p:strVal val="visible"/>
                                      </p:to>
                                    </p:set>
                                    <p:animEffect transition="in" filter="box(in)">
                                      <p:cBhvr>
                                        <p:cTn id="131" dur="500"/>
                                        <p:tgtEl>
                                          <p:spTgt spid="52232"/>
                                        </p:tgtEl>
                                      </p:cBhvr>
                                    </p:animEffect>
                                  </p:childTnLst>
                                </p:cTn>
                              </p:par>
                              <p:par>
                                <p:cTn id="132" presetID="4" presetClass="entr" presetSubtype="16" fill="hold"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box(in)">
                                      <p:cBhvr>
                                        <p:cTn id="134" dur="500"/>
                                        <p:tgtEl>
                                          <p:spTgt spid="56"/>
                                        </p:tgtEl>
                                      </p:cBhvr>
                                    </p:animEffect>
                                  </p:childTnLst>
                                </p:cTn>
                              </p:par>
                              <p:par>
                                <p:cTn id="135" presetID="4" presetClass="entr" presetSubtype="16" fill="hold" nodeType="with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box(in)">
                                      <p:cBhvr>
                                        <p:cTn id="137" dur="500"/>
                                        <p:tgtEl>
                                          <p:spTgt spid="57"/>
                                        </p:tgtEl>
                                      </p:cBhvr>
                                    </p:animEffect>
                                  </p:childTnLst>
                                </p:cTn>
                              </p:par>
                              <p:par>
                                <p:cTn id="138" presetID="4" presetClass="entr" presetSubtype="16" fill="hold"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box(in)">
                                      <p:cBhvr>
                                        <p:cTn id="140" dur="500"/>
                                        <p:tgtEl>
                                          <p:spTgt spid="58"/>
                                        </p:tgtEl>
                                      </p:cBhvr>
                                    </p:animEffect>
                                  </p:childTnLst>
                                </p:cTn>
                              </p:par>
                              <p:par>
                                <p:cTn id="141" presetID="4" presetClass="entr" presetSubtype="16" fill="hold" nodeType="with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box(in)">
                                      <p:cBhvr>
                                        <p:cTn id="143" dur="500"/>
                                        <p:tgtEl>
                                          <p:spTgt spid="59"/>
                                        </p:tgtEl>
                                      </p:cBhvr>
                                    </p:animEffect>
                                  </p:childTnLst>
                                </p:cTn>
                              </p:par>
                              <p:par>
                                <p:cTn id="144" presetID="4" presetClass="entr" presetSubtype="16" fill="hold" nodeType="with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box(in)">
                                      <p:cBhvr>
                                        <p:cTn id="146" dur="500"/>
                                        <p:tgtEl>
                                          <p:spTgt spid="60"/>
                                        </p:tgtEl>
                                      </p:cBhvr>
                                    </p:animEffect>
                                  </p:childTnLst>
                                </p:cTn>
                              </p:par>
                              <p:par>
                                <p:cTn id="147" presetID="4" presetClass="entr" presetSubtype="16" fill="hold"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box(in)">
                                      <p:cBhvr>
                                        <p:cTn id="149" dur="500"/>
                                        <p:tgtEl>
                                          <p:spTgt spid="63"/>
                                        </p:tgtEl>
                                      </p:cBhvr>
                                    </p:animEffect>
                                  </p:childTnLst>
                                </p:cTn>
                              </p:par>
                              <p:par>
                                <p:cTn id="150" presetID="4" presetClass="entr" presetSubtype="16" fill="hold" nodeType="withEffect">
                                  <p:stCondLst>
                                    <p:cond delay="0"/>
                                  </p:stCondLst>
                                  <p:childTnLst>
                                    <p:set>
                                      <p:cBhvr>
                                        <p:cTn id="151" dur="1" fill="hold">
                                          <p:stCondLst>
                                            <p:cond delay="0"/>
                                          </p:stCondLst>
                                        </p:cTn>
                                        <p:tgtEl>
                                          <p:spTgt spid="62"/>
                                        </p:tgtEl>
                                        <p:attrNameLst>
                                          <p:attrName>style.visibility</p:attrName>
                                        </p:attrNameLst>
                                      </p:cBhvr>
                                      <p:to>
                                        <p:strVal val="visible"/>
                                      </p:to>
                                    </p:set>
                                    <p:animEffect transition="in" filter="box(in)">
                                      <p:cBhvr>
                                        <p:cTn id="152" dur="500"/>
                                        <p:tgtEl>
                                          <p:spTgt spid="62"/>
                                        </p:tgtEl>
                                      </p:cBhvr>
                                    </p:animEffect>
                                  </p:childTnLst>
                                </p:cTn>
                              </p:par>
                              <p:par>
                                <p:cTn id="153" presetID="4" presetClass="entr" presetSubtype="16" fill="hold" nodeType="with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box(in)">
                                      <p:cBhvr>
                                        <p:cTn id="155" dur="500"/>
                                        <p:tgtEl>
                                          <p:spTgt spid="6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4" presetClass="entr" presetSubtype="16" fill="hold" nodeType="click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box(in)">
                                      <p:cBhvr>
                                        <p:cTn id="160" dur="500"/>
                                        <p:tgtEl>
                                          <p:spTgt spid="64"/>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ntr" presetSubtype="16" fill="hold" nodeType="click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box(in)">
                                      <p:cBhvr>
                                        <p:cTn id="1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6613"/>
          </a:xfrm>
          <a:solidFill>
            <a:schemeClr val="bg1"/>
          </a:solidFill>
        </p:spPr>
        <p:txBody>
          <a:bodyPr/>
          <a:lstStyle/>
          <a:p>
            <a:pPr algn="l" eaLnBrk="1" hangingPunct="1"/>
            <a:r>
              <a:rPr lang="en-GB" altLang="en-US" sz="3200" b="1" smtClean="0"/>
              <a:t>TRADE UNIONS – MONOPOLY SELLER OF LABOUR</a:t>
            </a:r>
          </a:p>
        </p:txBody>
      </p:sp>
      <p:sp>
        <p:nvSpPr>
          <p:cNvPr id="12291" name="Text Box 3"/>
          <p:cNvSpPr txBox="1">
            <a:spLocks noChangeArrowheads="1"/>
          </p:cNvSpPr>
          <p:nvPr/>
        </p:nvSpPr>
        <p:spPr bwMode="auto">
          <a:xfrm>
            <a:off x="0" y="822325"/>
            <a:ext cx="2047875" cy="3968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000" b="1">
                <a:solidFill>
                  <a:schemeClr val="bg1"/>
                </a:solidFill>
              </a:rPr>
              <a:t>WHAT ARE THEY?</a:t>
            </a:r>
          </a:p>
        </p:txBody>
      </p:sp>
      <p:sp>
        <p:nvSpPr>
          <p:cNvPr id="12292" name="Text Box 4"/>
          <p:cNvSpPr txBox="1">
            <a:spLocks noChangeArrowheads="1"/>
          </p:cNvSpPr>
          <p:nvPr/>
        </p:nvSpPr>
        <p:spPr bwMode="auto">
          <a:xfrm>
            <a:off x="0" y="1341438"/>
            <a:ext cx="5113338"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079500" indent="-10795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000" b="1">
                <a:solidFill>
                  <a:schemeClr val="accent2"/>
                </a:solidFill>
              </a:rPr>
              <a:t>Organisation of workers that seek to:</a:t>
            </a:r>
          </a:p>
          <a:p>
            <a:pPr eaLnBrk="1" hangingPunct="1"/>
            <a:r>
              <a:rPr lang="en-GB" altLang="en-US" sz="1600" b="1">
                <a:solidFill>
                  <a:schemeClr val="accent2"/>
                </a:solidFill>
              </a:rPr>
              <a:t>	(i) improve the real incomes of members</a:t>
            </a:r>
          </a:p>
          <a:p>
            <a:pPr eaLnBrk="1" hangingPunct="1"/>
            <a:r>
              <a:rPr lang="en-GB" altLang="en-US" sz="1600" b="1">
                <a:solidFill>
                  <a:schemeClr val="accent2"/>
                </a:solidFill>
              </a:rPr>
              <a:t>	(ii) provide job security</a:t>
            </a:r>
          </a:p>
          <a:p>
            <a:pPr eaLnBrk="1" hangingPunct="1"/>
            <a:r>
              <a:rPr lang="en-GB" altLang="en-US" sz="1600" b="1">
                <a:solidFill>
                  <a:schemeClr val="accent2"/>
                </a:solidFill>
              </a:rPr>
              <a:t>	(iii) protect workers against their employer – e.g. unfair dismissal</a:t>
            </a:r>
          </a:p>
        </p:txBody>
      </p:sp>
      <p:sp>
        <p:nvSpPr>
          <p:cNvPr id="5125" name="Text Box 5"/>
          <p:cNvSpPr txBox="1">
            <a:spLocks noChangeArrowheads="1"/>
          </p:cNvSpPr>
          <p:nvPr/>
        </p:nvSpPr>
        <p:spPr bwMode="auto">
          <a:xfrm>
            <a:off x="228600" y="2808778"/>
            <a:ext cx="3240088" cy="1616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000" b="1" dirty="0">
                <a:solidFill>
                  <a:srgbClr val="FF3300"/>
                </a:solidFill>
              </a:rPr>
              <a:t>HOW?</a:t>
            </a:r>
          </a:p>
          <a:p>
            <a:pPr eaLnBrk="1" hangingPunct="1"/>
            <a:endParaRPr lang="en-GB" altLang="en-US" sz="2000" b="1" dirty="0">
              <a:solidFill>
                <a:srgbClr val="FF3300"/>
              </a:solidFill>
            </a:endParaRPr>
          </a:p>
          <a:p>
            <a:pPr eaLnBrk="1" hangingPunct="1">
              <a:buFontTx/>
              <a:buChar char="•"/>
            </a:pPr>
            <a:r>
              <a:rPr lang="en-GB" altLang="en-US" sz="2000" b="1" dirty="0">
                <a:solidFill>
                  <a:srgbClr val="FF3300"/>
                </a:solidFill>
              </a:rPr>
              <a:t>“COLLECTIVE BARGAINING”</a:t>
            </a:r>
          </a:p>
          <a:p>
            <a:pPr eaLnBrk="1" hangingPunct="1">
              <a:buFontTx/>
              <a:buChar char="•"/>
            </a:pPr>
            <a:endParaRPr lang="en-GB" altLang="en-US" sz="2000" b="1" dirty="0">
              <a:solidFill>
                <a:srgbClr val="FF3300"/>
              </a:solidFill>
            </a:endParaRPr>
          </a:p>
          <a:p>
            <a:pPr eaLnBrk="1" hangingPunct="1">
              <a:buFontTx/>
              <a:buChar char="•"/>
            </a:pPr>
            <a:r>
              <a:rPr lang="en-GB" altLang="en-US" sz="2000" b="1" dirty="0">
                <a:solidFill>
                  <a:srgbClr val="FF3300"/>
                </a:solidFill>
              </a:rPr>
              <a:t>“INDUSTRIAL ACTION”</a:t>
            </a:r>
            <a:endParaRPr lang="en-GB" altLang="en-US" sz="1600" b="1" dirty="0">
              <a:solidFill>
                <a:srgbClr val="FF3300"/>
              </a:solidFill>
            </a:endParaRPr>
          </a:p>
        </p:txBody>
      </p:sp>
      <p:pic>
        <p:nvPicPr>
          <p:cNvPr id="12294" name="Picture 6" descr="tradeun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213720" cy="2808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7" descr="tradeun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338" y="1328861"/>
            <a:ext cx="2390341"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8" name="Text Box 8"/>
          <p:cNvSpPr txBox="1">
            <a:spLocks noChangeArrowheads="1"/>
          </p:cNvSpPr>
          <p:nvPr/>
        </p:nvSpPr>
        <p:spPr bwMode="auto">
          <a:xfrm>
            <a:off x="-13446" y="4517418"/>
            <a:ext cx="3581401"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defRPr>
            </a:lvl1pPr>
            <a:lvl2pPr marL="800100" indent="-34290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200" b="1"/>
              <a:t>EXAMPLES:</a:t>
            </a:r>
          </a:p>
          <a:p>
            <a:pPr eaLnBrk="1" hangingPunct="1"/>
            <a:endParaRPr lang="en-GB" altLang="en-US" sz="1200" b="1"/>
          </a:p>
          <a:p>
            <a:pPr eaLnBrk="1" hangingPunct="1"/>
            <a:r>
              <a:rPr lang="en-GB" altLang="en-US" sz="1200" b="1"/>
              <a:t>(1) RMT </a:t>
            </a:r>
          </a:p>
          <a:p>
            <a:pPr eaLnBrk="1" hangingPunct="1"/>
            <a:r>
              <a:rPr lang="en-GB" altLang="en-US" sz="1200"/>
              <a:t>	(Royal Maritime and Transport Workers Union)</a:t>
            </a:r>
          </a:p>
          <a:p>
            <a:pPr lvl="1" eaLnBrk="1" hangingPunct="1"/>
            <a:r>
              <a:rPr lang="en-GB" altLang="en-US" sz="1200"/>
              <a:t>MEMBERSHIP: 73,000 members</a:t>
            </a:r>
          </a:p>
          <a:p>
            <a:pPr eaLnBrk="1" hangingPunct="1">
              <a:buFontTx/>
              <a:buChar char="•"/>
            </a:pPr>
            <a:endParaRPr lang="en-GB" altLang="en-US" sz="1200"/>
          </a:p>
          <a:p>
            <a:pPr eaLnBrk="1" hangingPunct="1"/>
            <a:r>
              <a:rPr lang="en-GB" altLang="en-US" sz="1200" b="1"/>
              <a:t>(2) AMICUS</a:t>
            </a:r>
            <a:r>
              <a:rPr lang="en-GB" altLang="en-US" sz="1200"/>
              <a:t> </a:t>
            </a:r>
          </a:p>
          <a:p>
            <a:pPr lvl="1" eaLnBrk="1" hangingPunct="1"/>
            <a:r>
              <a:rPr lang="en-GB" altLang="en-US" sz="1200"/>
              <a:t>(Represents workers in almost every industry, mainly in the private sector</a:t>
            </a:r>
          </a:p>
          <a:p>
            <a:pPr lvl="1" eaLnBrk="1" hangingPunct="1"/>
            <a:r>
              <a:rPr lang="en-GB" altLang="en-US" sz="1200"/>
              <a:t>MEMBERSHIP: 1.2 million workers</a:t>
            </a:r>
          </a:p>
          <a:p>
            <a:pPr lvl="1" eaLnBrk="1" hangingPunct="1"/>
            <a:endParaRPr lang="en-GB" altLang="en-US" sz="1200"/>
          </a:p>
          <a:p>
            <a:pPr lvl="1" eaLnBrk="1" hangingPunct="1"/>
            <a:r>
              <a:rPr lang="en-GB" altLang="en-US" sz="1200"/>
              <a:t>AND MANY MORE!!</a:t>
            </a:r>
          </a:p>
          <a:p>
            <a:pPr lvl="1" eaLnBrk="1" hangingPunct="1"/>
            <a:endParaRPr lang="en-GB" altLang="en-US" sz="1200"/>
          </a:p>
        </p:txBody>
      </p:sp>
    </p:spTree>
    <p:extLst>
      <p:ext uri="{BB962C8B-B14F-4D97-AF65-F5344CB8AC3E}">
        <p14:creationId xmlns:p14="http://schemas.microsoft.com/office/powerpoint/2010/main" val="1651401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ox(in)">
                                      <p:cBhvr>
                                        <p:cTn id="1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836613"/>
          </a:xfrm>
          <a:solidFill>
            <a:schemeClr val="bg1"/>
          </a:solidFill>
        </p:spPr>
        <p:txBody>
          <a:bodyPr/>
          <a:lstStyle/>
          <a:p>
            <a:pPr algn="l" eaLnBrk="1" hangingPunct="1"/>
            <a:r>
              <a:rPr lang="en-GB" altLang="en-US" sz="3200" b="1" smtClean="0"/>
              <a:t>MONOPSONY EMPLOYERS</a:t>
            </a:r>
          </a:p>
        </p:txBody>
      </p:sp>
      <p:sp>
        <p:nvSpPr>
          <p:cNvPr id="13315" name="Text Box 3"/>
          <p:cNvSpPr txBox="1">
            <a:spLocks noChangeArrowheads="1"/>
          </p:cNvSpPr>
          <p:nvPr/>
        </p:nvSpPr>
        <p:spPr bwMode="auto">
          <a:xfrm>
            <a:off x="0" y="847725"/>
            <a:ext cx="1428750" cy="3968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2000" b="1">
                <a:solidFill>
                  <a:schemeClr val="bg1"/>
                </a:solidFill>
              </a:rPr>
              <a:t>EXAMPLES?</a:t>
            </a:r>
          </a:p>
        </p:txBody>
      </p:sp>
      <p:pic>
        <p:nvPicPr>
          <p:cNvPr id="13317" name="Picture 6" descr="Teacher_716_18230609_0_0_6000043_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63862"/>
            <a:ext cx="4849812" cy="484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8" descr="BnMnkPolicem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0"/>
            <a:ext cx="23304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94986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4293</Words>
  <Application>Microsoft Office PowerPoint</Application>
  <PresentationFormat>On-screen Show (4:3)</PresentationFormat>
  <Paragraphs>303</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MS PGothic</vt:lpstr>
      <vt:lpstr>Arial</vt:lpstr>
      <vt:lpstr>Calibri</vt:lpstr>
      <vt:lpstr>Wingdings</vt:lpstr>
      <vt:lpstr>Office Theme</vt:lpstr>
      <vt:lpstr>PowerPoint Presentation</vt:lpstr>
      <vt:lpstr>PowerPoint Presentation</vt:lpstr>
      <vt:lpstr>Perfect Competition .v. Imperfect Competition in the Labour Market</vt:lpstr>
      <vt:lpstr>RWS17: Wage Determination Labour Demand and Labour Supply for a Perfectly Competitive Firm and Market</vt:lpstr>
      <vt:lpstr>Perfect Competition .v. Imperfect Competition in the Labour Market</vt:lpstr>
      <vt:lpstr>Perfect Competition .v. Imperfect Competition in the Labour Market Wage Determination…</vt:lpstr>
      <vt:lpstr>Imperfect Competition Economic Theory - Concept</vt:lpstr>
      <vt:lpstr>TRADE UNIONS – MONOPOLY SELLER OF LABOUR</vt:lpstr>
      <vt:lpstr>MONOPSONY EMPLOYERS</vt:lpstr>
      <vt:lpstr>Less competitive markets</vt:lpstr>
      <vt:lpstr>Less Competitive Labour Markets</vt:lpstr>
      <vt:lpstr>Less Competitive Labour Markets</vt:lpstr>
      <vt:lpstr>Monopsony Summary</vt:lpstr>
      <vt:lpstr>Government Intervention and Failure? Trade Unions History and Today</vt:lpstr>
      <vt:lpstr>Government Intervention and Failure? Trade Unions History and Today</vt:lpstr>
      <vt:lpstr>PowerPoint Presentation</vt:lpstr>
      <vt:lpstr>PowerPoint Presentation</vt:lpstr>
      <vt:lpstr>STARTER ACTIVITY Complete the following tasks - 1 and 2 you should be able to do.  3-5 are HARD but the next step…have a go.</vt:lpstr>
      <vt:lpstr>STARTER ACTIVITY Complete the following tasks - 1 and 2 you should be able to do.  3-5 are HARD but the next step…have a go.</vt:lpstr>
      <vt:lpstr>Advanced Monopsony Diagram</vt:lpstr>
      <vt:lpstr>Discrimination A Market Failure</vt:lpstr>
      <vt:lpstr>Discrimination Economic Theory – Graphs!</vt:lpstr>
      <vt:lpstr>Debate: Is the Gender Pay Gap Discrimination in the Market? Does gender discrimination affect wage differences between men and women in the UK?</vt:lpstr>
      <vt:lpstr>Debate: Is the Gender Pay Gap Discrimination in the Market? Does gender discrimination affect wage differences between men and women in the UK?</vt:lpstr>
      <vt:lpstr>Govt Intervention to Combat Gender Discrimination Inequality</vt:lpstr>
      <vt:lpstr>PowerPoint Presentation</vt:lpstr>
      <vt:lpstr>PowerPoint Presentation</vt:lpstr>
      <vt:lpstr>PowerPoint Presentation</vt:lpstr>
      <vt:lpstr>Trade Unions Government Intervention and Failure:  Thatcher and Blair</vt:lpstr>
      <vt:lpstr>Minimum Wage in a Monopsony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90</cp:revision>
  <cp:lastPrinted>2018-01-30T11:29:25Z</cp:lastPrinted>
  <dcterms:created xsi:type="dcterms:W3CDTF">2006-08-16T00:00:00Z</dcterms:created>
  <dcterms:modified xsi:type="dcterms:W3CDTF">2018-01-30T14:45:05Z</dcterms:modified>
</cp:coreProperties>
</file>