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92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71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47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1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4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65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84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9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7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3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42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73488-8E27-4FA1-86D7-6609A6D8DFC5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E3F2F-AFF6-4877-8EE2-C1D35F485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77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6990"/>
            <a:ext cx="8305800" cy="1066800"/>
          </a:xfrm>
        </p:spPr>
        <p:txBody>
          <a:bodyPr>
            <a:noAutofit/>
          </a:bodyPr>
          <a:lstStyle/>
          <a:p>
            <a:r>
              <a:rPr lang="en-GB" sz="3600" b="1" dirty="0"/>
              <a:t>Perfect Competition .v. Imperfect Competition in the Labour Market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2209800" cy="5486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1" indent="0">
              <a:buNone/>
              <a:tabLst>
                <a:tab pos="177800" algn="l"/>
              </a:tabLst>
            </a:pPr>
            <a:r>
              <a:rPr lang="en-US" sz="1100" b="1" dirty="0"/>
              <a:t>STARTER TASK 1: </a:t>
            </a:r>
            <a:r>
              <a:rPr lang="en-US" sz="1100" dirty="0"/>
              <a:t>Read this extract.  Then answer this question: Is </a:t>
            </a:r>
            <a:r>
              <a:rPr lang="en-US" sz="1100" dirty="0"/>
              <a:t>the </a:t>
            </a:r>
            <a:r>
              <a:rPr lang="en-US" sz="1100" dirty="0" err="1"/>
              <a:t>labour</a:t>
            </a:r>
            <a:r>
              <a:rPr lang="en-US" sz="1100" dirty="0"/>
              <a:t> market for </a:t>
            </a:r>
            <a:r>
              <a:rPr lang="en-US" sz="1100" dirty="0" err="1"/>
              <a:t>Godalming</a:t>
            </a:r>
            <a:r>
              <a:rPr lang="en-US" sz="1100" dirty="0"/>
              <a:t> College teachers and Sainsbury’s checkout workers perfectly competitive?  Explain your </a:t>
            </a:r>
            <a:r>
              <a:rPr lang="en-US" sz="1100" dirty="0"/>
              <a:t>answer.</a:t>
            </a:r>
          </a:p>
          <a:p>
            <a:pPr marL="0" indent="0">
              <a:buNone/>
            </a:pPr>
            <a:endParaRPr lang="en-GB" sz="1600" dirty="0"/>
          </a:p>
        </p:txBody>
      </p:sp>
      <p:grpSp>
        <p:nvGrpSpPr>
          <p:cNvPr id="7" name="Group 6"/>
          <p:cNvGrpSpPr/>
          <p:nvPr/>
        </p:nvGrpSpPr>
        <p:grpSpPr>
          <a:xfrm>
            <a:off x="4038600" y="1295400"/>
            <a:ext cx="6477001" cy="3987610"/>
            <a:chOff x="2514599" y="1216270"/>
            <a:chExt cx="6477001" cy="3987610"/>
          </a:xfrm>
        </p:grpSpPr>
        <p:grpSp>
          <p:nvGrpSpPr>
            <p:cNvPr id="8" name="Group 7"/>
            <p:cNvGrpSpPr/>
            <p:nvPr/>
          </p:nvGrpSpPr>
          <p:grpSpPr>
            <a:xfrm>
              <a:off x="2514599" y="1216270"/>
              <a:ext cx="6477001" cy="3987610"/>
              <a:chOff x="2514599" y="1518682"/>
              <a:chExt cx="6477001" cy="3987610"/>
            </a:xfrm>
          </p:grpSpPr>
          <p:pic>
            <p:nvPicPr>
              <p:cNvPr id="16" name="Content Placeholder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514600" y="1981200"/>
                <a:ext cx="6477000" cy="3525092"/>
              </a:xfrm>
              <a:prstGeom prst="rect">
                <a:avLst/>
              </a:prstGeom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514599" y="1518682"/>
                <a:ext cx="6477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EXTRACT A: Perfect Competition in the Labour Market assumes that….</a:t>
                </a:r>
                <a:endParaRPr lang="en-GB" sz="1600" b="1" dirty="0"/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2514600" y="4039018"/>
              <a:ext cx="6477000" cy="609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/>
              <a:r>
                <a:rPr lang="en-GB" sz="1200" dirty="0">
                  <a:solidFill>
                    <a:schemeClr val="tx1"/>
                  </a:solidFill>
                </a:rPr>
                <a:t>There are no barriers to entry or exit into the labour market for workers.  Workers can come and go as they please.</a:t>
              </a:r>
            </a:p>
            <a:p>
              <a:pPr marL="266700"/>
              <a:endParaRPr lang="en-GB" sz="12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4600" y="1678788"/>
              <a:ext cx="352425" cy="31432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4600" y="2182755"/>
              <a:ext cx="352425" cy="31432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4600" y="4611714"/>
              <a:ext cx="352425" cy="31432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4600" y="4039018"/>
              <a:ext cx="352425" cy="314325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2514600" y="1633954"/>
              <a:ext cx="6477000" cy="5118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/>
              <a:r>
                <a:rPr lang="en-GB" sz="1200" dirty="0">
                  <a:solidFill>
                    <a:schemeClr val="tx1"/>
                  </a:solidFill>
                </a:rPr>
                <a:t>There are many buyers of labour (firms) and many sellers of labour (workers) in the market</a:t>
              </a:r>
            </a:p>
            <a:p>
              <a:pPr marL="266700"/>
              <a:endParaRPr lang="en-GB" sz="1200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4599" y="1643918"/>
              <a:ext cx="352425" cy="314325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3886200" y="5273215"/>
            <a:ext cx="670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STARTER TASK 2: </a:t>
            </a:r>
            <a:r>
              <a:rPr lang="en-GB" sz="1100" dirty="0"/>
              <a:t>If we assume that labour markets are perfectly competitive (and therefore firms are ‘wage takers’), what might the labour market for one firm in that market look like?  Draw some ideas below? 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579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RWS17: Wage Determination</a:t>
            </a:r>
            <a:br>
              <a:rPr lang="en-US" b="1" dirty="0" smtClean="0"/>
            </a:br>
            <a:r>
              <a:rPr lang="en-US" sz="2000" b="1" dirty="0" err="1">
                <a:solidFill>
                  <a:srgbClr val="FF0000"/>
                </a:solidFill>
              </a:rPr>
              <a:t>Labour</a:t>
            </a:r>
            <a:r>
              <a:rPr lang="en-US" sz="2000" b="1" dirty="0">
                <a:solidFill>
                  <a:srgbClr val="FF0000"/>
                </a:solidFill>
              </a:rPr>
              <a:t> Demand and </a:t>
            </a:r>
            <a:r>
              <a:rPr lang="en-US" sz="2000" b="1" dirty="0" err="1">
                <a:solidFill>
                  <a:srgbClr val="FF0000"/>
                </a:solidFill>
              </a:rPr>
              <a:t>Labour</a:t>
            </a:r>
            <a:r>
              <a:rPr lang="en-US" sz="2000" b="1" dirty="0">
                <a:solidFill>
                  <a:srgbClr val="FF0000"/>
                </a:solidFill>
              </a:rPr>
              <a:t> Supply for a Perfectly Competitive Firm and Market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5058" y="1524000"/>
            <a:ext cx="8421884" cy="4495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6019801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STARTER TASK 2: </a:t>
            </a:r>
            <a:r>
              <a:rPr lang="en-GB" sz="1200" dirty="0"/>
              <a:t>The firm has to accept the prevailing wage in the labour market and cannot influence it anyway (otherwise, competing firms will respond in a similar way).  Therefore the perfectly competitive firm will employ up to the point at where the MRP=MC or Q1.  If firms were to employ more than the Q1, they would make a loss on the marginal workers.  If they were to employ less than Q1, there is still the potential to make more profit.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601200" y="2362200"/>
            <a:ext cx="3722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Ls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754758" y="4953000"/>
            <a:ext cx="4042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err="1"/>
              <a:t>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1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Perfect Competition .v. Imperfect Competition in the Labour Market</vt:lpstr>
      <vt:lpstr>RWS17: Wage Determination Labour Demand and Labour Supply for a Perfectly Competitive Firm and Market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Competition .v. Imperfect Competition in the Labour Market</dc:title>
  <dc:creator>Oliver Stevens</dc:creator>
  <cp:lastModifiedBy>Oliver Stevens</cp:lastModifiedBy>
  <cp:revision>1</cp:revision>
  <dcterms:created xsi:type="dcterms:W3CDTF">2018-01-23T14:51:09Z</dcterms:created>
  <dcterms:modified xsi:type="dcterms:W3CDTF">2018-01-23T14:51:15Z</dcterms:modified>
</cp:coreProperties>
</file>