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65" r:id="rId3"/>
    <p:sldId id="257" r:id="rId4"/>
    <p:sldId id="266" r:id="rId5"/>
    <p:sldId id="267" r:id="rId6"/>
    <p:sldId id="260" r:id="rId7"/>
    <p:sldId id="262" r:id="rId8"/>
    <p:sldId id="268" r:id="rId9"/>
    <p:sldId id="269" r:id="rId10"/>
    <p:sldId id="270" r:id="rId11"/>
    <p:sldId id="271" r:id="rId12"/>
    <p:sldId id="272" r:id="rId13"/>
    <p:sldId id="273" r:id="rId14"/>
    <p:sldId id="274" r:id="rId15"/>
    <p:sldId id="275" r:id="rId16"/>
    <p:sldId id="276" r:id="rId17"/>
    <p:sldId id="279" r:id="rId18"/>
    <p:sldId id="280" r:id="rId19"/>
    <p:sldId id="281" r:id="rId20"/>
    <p:sldId id="282" r:id="rId21"/>
    <p:sldId id="283" r:id="rId22"/>
    <p:sldId id="284" r:id="rId23"/>
    <p:sldId id="285" r:id="rId24"/>
    <p:sldId id="286" r:id="rId25"/>
    <p:sldId id="287"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99"/>
    <p:restoredTop sz="94643"/>
  </p:normalViewPr>
  <p:slideViewPr>
    <p:cSldViewPr snapToGrid="0" snapToObjects="1">
      <p:cViewPr varScale="1">
        <p:scale>
          <a:sx n="120" d="100"/>
          <a:sy n="120" d="100"/>
        </p:scale>
        <p:origin x="4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D04FB-E83F-794F-9B1A-91F2C5B3781B}"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ACAB6-403C-BB4E-8C2A-209498ED40D1}" type="slidenum">
              <a:rPr lang="en-US" smtClean="0"/>
              <a:t>‹#›</a:t>
            </a:fld>
            <a:endParaRPr lang="en-US"/>
          </a:p>
        </p:txBody>
      </p:sp>
    </p:spTree>
    <p:extLst>
      <p:ext uri="{BB962C8B-B14F-4D97-AF65-F5344CB8AC3E}">
        <p14:creationId xmlns:p14="http://schemas.microsoft.com/office/powerpoint/2010/main" val="1562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4ACAB6-403C-BB4E-8C2A-209498ED40D1}" type="slidenum">
              <a:rPr lang="en-US" smtClean="0"/>
              <a:t>13</a:t>
            </a:fld>
            <a:endParaRPr lang="en-US"/>
          </a:p>
        </p:txBody>
      </p:sp>
    </p:spTree>
    <p:extLst>
      <p:ext uri="{BB962C8B-B14F-4D97-AF65-F5344CB8AC3E}">
        <p14:creationId xmlns:p14="http://schemas.microsoft.com/office/powerpoint/2010/main" val="384842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4C5B01-064C-5842-A23C-AB9702E439B0}"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85BAE-066B-9F4F-A14A-B58290AFFCE4}" type="slidenum">
              <a:rPr lang="en-US" smtClean="0"/>
              <a:t>‹#›</a:t>
            </a:fld>
            <a:endParaRPr lang="en-US"/>
          </a:p>
        </p:txBody>
      </p:sp>
    </p:spTree>
    <p:extLst>
      <p:ext uri="{BB962C8B-B14F-4D97-AF65-F5344CB8AC3E}">
        <p14:creationId xmlns:p14="http://schemas.microsoft.com/office/powerpoint/2010/main" val="176511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C5B01-064C-5842-A23C-AB9702E439B0}"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85BAE-066B-9F4F-A14A-B58290AFFCE4}" type="slidenum">
              <a:rPr lang="en-US" smtClean="0"/>
              <a:t>‹#›</a:t>
            </a:fld>
            <a:endParaRPr lang="en-US"/>
          </a:p>
        </p:txBody>
      </p:sp>
    </p:spTree>
    <p:extLst>
      <p:ext uri="{BB962C8B-B14F-4D97-AF65-F5344CB8AC3E}">
        <p14:creationId xmlns:p14="http://schemas.microsoft.com/office/powerpoint/2010/main" val="122379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C5B01-064C-5842-A23C-AB9702E439B0}"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85BAE-066B-9F4F-A14A-B58290AFFCE4}" type="slidenum">
              <a:rPr lang="en-US" smtClean="0"/>
              <a:t>‹#›</a:t>
            </a:fld>
            <a:endParaRPr lang="en-US"/>
          </a:p>
        </p:txBody>
      </p:sp>
    </p:spTree>
    <p:extLst>
      <p:ext uri="{BB962C8B-B14F-4D97-AF65-F5344CB8AC3E}">
        <p14:creationId xmlns:p14="http://schemas.microsoft.com/office/powerpoint/2010/main" val="182776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C5B01-064C-5842-A23C-AB9702E439B0}"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85BAE-066B-9F4F-A14A-B58290AFFCE4}" type="slidenum">
              <a:rPr lang="en-US" smtClean="0"/>
              <a:t>‹#›</a:t>
            </a:fld>
            <a:endParaRPr lang="en-US"/>
          </a:p>
        </p:txBody>
      </p:sp>
    </p:spTree>
    <p:extLst>
      <p:ext uri="{BB962C8B-B14F-4D97-AF65-F5344CB8AC3E}">
        <p14:creationId xmlns:p14="http://schemas.microsoft.com/office/powerpoint/2010/main" val="102080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4C5B01-064C-5842-A23C-AB9702E439B0}"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85BAE-066B-9F4F-A14A-B58290AFFCE4}" type="slidenum">
              <a:rPr lang="en-US" smtClean="0"/>
              <a:t>‹#›</a:t>
            </a:fld>
            <a:endParaRPr lang="en-US"/>
          </a:p>
        </p:txBody>
      </p:sp>
    </p:spTree>
    <p:extLst>
      <p:ext uri="{BB962C8B-B14F-4D97-AF65-F5344CB8AC3E}">
        <p14:creationId xmlns:p14="http://schemas.microsoft.com/office/powerpoint/2010/main" val="46264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4C5B01-064C-5842-A23C-AB9702E439B0}"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85BAE-066B-9F4F-A14A-B58290AFFCE4}" type="slidenum">
              <a:rPr lang="en-US" smtClean="0"/>
              <a:t>‹#›</a:t>
            </a:fld>
            <a:endParaRPr lang="en-US"/>
          </a:p>
        </p:txBody>
      </p:sp>
    </p:spTree>
    <p:extLst>
      <p:ext uri="{BB962C8B-B14F-4D97-AF65-F5344CB8AC3E}">
        <p14:creationId xmlns:p14="http://schemas.microsoft.com/office/powerpoint/2010/main" val="178910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4C5B01-064C-5842-A23C-AB9702E439B0}"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85BAE-066B-9F4F-A14A-B58290AFFCE4}" type="slidenum">
              <a:rPr lang="en-US" smtClean="0"/>
              <a:t>‹#›</a:t>
            </a:fld>
            <a:endParaRPr lang="en-US"/>
          </a:p>
        </p:txBody>
      </p:sp>
    </p:spTree>
    <p:extLst>
      <p:ext uri="{BB962C8B-B14F-4D97-AF65-F5344CB8AC3E}">
        <p14:creationId xmlns:p14="http://schemas.microsoft.com/office/powerpoint/2010/main" val="47056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4C5B01-064C-5842-A23C-AB9702E439B0}"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85BAE-066B-9F4F-A14A-B58290AFFCE4}" type="slidenum">
              <a:rPr lang="en-US" smtClean="0"/>
              <a:t>‹#›</a:t>
            </a:fld>
            <a:endParaRPr lang="en-US"/>
          </a:p>
        </p:txBody>
      </p:sp>
    </p:spTree>
    <p:extLst>
      <p:ext uri="{BB962C8B-B14F-4D97-AF65-F5344CB8AC3E}">
        <p14:creationId xmlns:p14="http://schemas.microsoft.com/office/powerpoint/2010/main" val="179578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C5B01-064C-5842-A23C-AB9702E439B0}"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85BAE-066B-9F4F-A14A-B58290AFFCE4}" type="slidenum">
              <a:rPr lang="en-US" smtClean="0"/>
              <a:t>‹#›</a:t>
            </a:fld>
            <a:endParaRPr lang="en-US"/>
          </a:p>
        </p:txBody>
      </p:sp>
    </p:spTree>
    <p:extLst>
      <p:ext uri="{BB962C8B-B14F-4D97-AF65-F5344CB8AC3E}">
        <p14:creationId xmlns:p14="http://schemas.microsoft.com/office/powerpoint/2010/main" val="109611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4C5B01-064C-5842-A23C-AB9702E439B0}"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85BAE-066B-9F4F-A14A-B58290AFFCE4}" type="slidenum">
              <a:rPr lang="en-US" smtClean="0"/>
              <a:t>‹#›</a:t>
            </a:fld>
            <a:endParaRPr lang="en-US"/>
          </a:p>
        </p:txBody>
      </p:sp>
    </p:spTree>
    <p:extLst>
      <p:ext uri="{BB962C8B-B14F-4D97-AF65-F5344CB8AC3E}">
        <p14:creationId xmlns:p14="http://schemas.microsoft.com/office/powerpoint/2010/main" val="122586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4C5B01-064C-5842-A23C-AB9702E439B0}"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85BAE-066B-9F4F-A14A-B58290AFFCE4}" type="slidenum">
              <a:rPr lang="en-US" smtClean="0"/>
              <a:t>‹#›</a:t>
            </a:fld>
            <a:endParaRPr lang="en-US"/>
          </a:p>
        </p:txBody>
      </p:sp>
    </p:spTree>
    <p:extLst>
      <p:ext uri="{BB962C8B-B14F-4D97-AF65-F5344CB8AC3E}">
        <p14:creationId xmlns:p14="http://schemas.microsoft.com/office/powerpoint/2010/main" val="9590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C5B01-064C-5842-A23C-AB9702E439B0}" type="datetimeFigureOut">
              <a:rPr lang="en-US" smtClean="0"/>
              <a:t>3/9/2023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85BAE-066B-9F4F-A14A-B58290AFFCE4}" type="slidenum">
              <a:rPr lang="en-US" smtClean="0"/>
              <a:t>‹#›</a:t>
            </a:fld>
            <a:endParaRPr lang="en-US"/>
          </a:p>
        </p:txBody>
      </p:sp>
    </p:spTree>
    <p:extLst>
      <p:ext uri="{BB962C8B-B14F-4D97-AF65-F5344CB8AC3E}">
        <p14:creationId xmlns:p14="http://schemas.microsoft.com/office/powerpoint/2010/main" val="768788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etkAtfM-0NE"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tube.com/watch?v=AmGjCgCmJKE" TargetMode="External"/><Relationship Id="rId5" Type="http://schemas.openxmlformats.org/officeDocument/2006/relationships/hyperlink" Target="https://www.youtube.com/watch?v=jcBp52BITbw" TargetMode="External"/><Relationship Id="rId4" Type="http://schemas.openxmlformats.org/officeDocument/2006/relationships/image" Target="../media/image8.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l-LtVBKs39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alphaModFix amt="50000"/>
          </a:blip>
          <a:srcRect t="3100" b="40650"/>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dirty="0">
                <a:solidFill>
                  <a:srgbClr val="FFFFFF"/>
                </a:solidFill>
              </a:rPr>
              <a:t>Unit 3 </a:t>
            </a:r>
            <a:r>
              <a:rPr lang="mr-IN" dirty="0">
                <a:solidFill>
                  <a:srgbClr val="FFFFFF"/>
                </a:solidFill>
              </a:rPr>
              <a:t>–</a:t>
            </a:r>
            <a:r>
              <a:rPr lang="en-US" dirty="0">
                <a:solidFill>
                  <a:srgbClr val="FFFFFF"/>
                </a:solidFill>
              </a:rPr>
              <a:t> Digital Media Skills</a:t>
            </a:r>
          </a:p>
        </p:txBody>
      </p:sp>
      <p:sp>
        <p:nvSpPr>
          <p:cNvPr id="3" name="Subtitle 2"/>
          <p:cNvSpPr>
            <a:spLocks noGrp="1"/>
          </p:cNvSpPr>
          <p:nvPr>
            <p:ph type="subTitle" idx="1"/>
          </p:nvPr>
        </p:nvSpPr>
        <p:spPr>
          <a:xfrm>
            <a:off x="1524000" y="4159404"/>
            <a:ext cx="9144000" cy="1098395"/>
          </a:xfrm>
        </p:spPr>
        <p:txBody>
          <a:bodyPr>
            <a:normAutofit/>
          </a:bodyPr>
          <a:lstStyle/>
          <a:p>
            <a:r>
              <a:rPr lang="en-US">
                <a:solidFill>
                  <a:srgbClr val="FFFFFF"/>
                </a:solidFill>
              </a:rPr>
              <a:t>BTEC </a:t>
            </a:r>
            <a:r>
              <a:rPr lang="mr-IN">
                <a:solidFill>
                  <a:srgbClr val="FFFFFF"/>
                </a:solidFill>
              </a:rPr>
              <a:t>–</a:t>
            </a:r>
            <a:r>
              <a:rPr lang="en-US">
                <a:solidFill>
                  <a:srgbClr val="FFFFFF"/>
                </a:solidFill>
              </a:rPr>
              <a:t> Creative Digital Media (Dip.) </a:t>
            </a:r>
            <a:r>
              <a:rPr lang="mr-IN">
                <a:solidFill>
                  <a:srgbClr val="FFFFFF"/>
                </a:solidFill>
              </a:rPr>
              <a:t>–</a:t>
            </a:r>
            <a:r>
              <a:rPr lang="en-US">
                <a:solidFill>
                  <a:srgbClr val="FFFFFF"/>
                </a:solidFill>
              </a:rPr>
              <a:t> Film &amp; Television</a:t>
            </a:r>
          </a:p>
        </p:txBody>
      </p:sp>
    </p:spTree>
    <p:extLst>
      <p:ext uri="{BB962C8B-B14F-4D97-AF65-F5344CB8AC3E}">
        <p14:creationId xmlns:p14="http://schemas.microsoft.com/office/powerpoint/2010/main" val="34629160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3B248-B632-BF8C-88DC-B0ECDBAE956E}"/>
              </a:ext>
            </a:extLst>
          </p:cNvPr>
          <p:cNvPicPr>
            <a:picLocks noChangeAspect="1"/>
          </p:cNvPicPr>
          <p:nvPr/>
        </p:nvPicPr>
        <p:blipFill>
          <a:blip r:embed="rId2"/>
          <a:stretch>
            <a:fillRect/>
          </a:stretch>
        </p:blipFill>
        <p:spPr>
          <a:xfrm>
            <a:off x="3397837" y="1210820"/>
            <a:ext cx="5396326" cy="4172537"/>
          </a:xfrm>
          <a:prstGeom prst="rect">
            <a:avLst/>
          </a:prstGeom>
        </p:spPr>
      </p:pic>
    </p:spTree>
    <p:extLst>
      <p:ext uri="{BB962C8B-B14F-4D97-AF65-F5344CB8AC3E}">
        <p14:creationId xmlns:p14="http://schemas.microsoft.com/office/powerpoint/2010/main" val="29970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8CCEF4-0E0B-8739-D78F-54E759D1744F}"/>
              </a:ext>
            </a:extLst>
          </p:cNvPr>
          <p:cNvPicPr>
            <a:picLocks noChangeAspect="1"/>
          </p:cNvPicPr>
          <p:nvPr/>
        </p:nvPicPr>
        <p:blipFill>
          <a:blip r:embed="rId2"/>
          <a:stretch>
            <a:fillRect/>
          </a:stretch>
        </p:blipFill>
        <p:spPr>
          <a:xfrm>
            <a:off x="3318784" y="822036"/>
            <a:ext cx="5520415" cy="5181998"/>
          </a:xfrm>
          <a:prstGeom prst="rect">
            <a:avLst/>
          </a:prstGeom>
        </p:spPr>
      </p:pic>
    </p:spTree>
    <p:extLst>
      <p:ext uri="{BB962C8B-B14F-4D97-AF65-F5344CB8AC3E}">
        <p14:creationId xmlns:p14="http://schemas.microsoft.com/office/powerpoint/2010/main" val="369064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8FE50C-9DA8-47C5-8958-4C9F675D439F}"/>
              </a:ext>
            </a:extLst>
          </p:cNvPr>
          <p:cNvPicPr>
            <a:picLocks noChangeAspect="1"/>
          </p:cNvPicPr>
          <p:nvPr/>
        </p:nvPicPr>
        <p:blipFill>
          <a:blip r:embed="rId2"/>
          <a:stretch>
            <a:fillRect/>
          </a:stretch>
        </p:blipFill>
        <p:spPr>
          <a:xfrm>
            <a:off x="2694386" y="1115291"/>
            <a:ext cx="6523287" cy="4627418"/>
          </a:xfrm>
          <a:prstGeom prst="rect">
            <a:avLst/>
          </a:prstGeom>
        </p:spPr>
      </p:pic>
    </p:spTree>
    <p:extLst>
      <p:ext uri="{BB962C8B-B14F-4D97-AF65-F5344CB8AC3E}">
        <p14:creationId xmlns:p14="http://schemas.microsoft.com/office/powerpoint/2010/main" val="364067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95" y="-17796"/>
            <a:ext cx="10515600" cy="1325563"/>
          </a:xfrm>
        </p:spPr>
        <p:txBody>
          <a:bodyPr/>
          <a:lstStyle/>
          <a:p>
            <a:r>
              <a:rPr lang="en-GB" b="1" dirty="0"/>
              <a:t>Examples</a:t>
            </a:r>
          </a:p>
        </p:txBody>
      </p:sp>
      <p:pic>
        <p:nvPicPr>
          <p:cNvPr id="5" name="Picture 4">
            <a:extLst>
              <a:ext uri="{FF2B5EF4-FFF2-40B4-BE49-F238E27FC236}">
                <a16:creationId xmlns:a16="http://schemas.microsoft.com/office/drawing/2014/main" id="{3FCBA969-D21B-0CA8-7C3D-F30FE6F80A48}"/>
              </a:ext>
            </a:extLst>
          </p:cNvPr>
          <p:cNvPicPr>
            <a:picLocks noChangeAspect="1"/>
          </p:cNvPicPr>
          <p:nvPr/>
        </p:nvPicPr>
        <p:blipFill>
          <a:blip r:embed="rId3"/>
          <a:stretch>
            <a:fillRect/>
          </a:stretch>
        </p:blipFill>
        <p:spPr>
          <a:xfrm>
            <a:off x="0" y="1754909"/>
            <a:ext cx="3917005" cy="2724727"/>
          </a:xfrm>
          <a:prstGeom prst="rect">
            <a:avLst/>
          </a:prstGeom>
        </p:spPr>
      </p:pic>
      <p:pic>
        <p:nvPicPr>
          <p:cNvPr id="11" name="Picture 10">
            <a:extLst>
              <a:ext uri="{FF2B5EF4-FFF2-40B4-BE49-F238E27FC236}">
                <a16:creationId xmlns:a16="http://schemas.microsoft.com/office/drawing/2014/main" id="{9ABE5330-825F-B916-F94B-BBD4D6DA54FB}"/>
              </a:ext>
            </a:extLst>
          </p:cNvPr>
          <p:cNvPicPr>
            <a:picLocks noChangeAspect="1"/>
          </p:cNvPicPr>
          <p:nvPr/>
        </p:nvPicPr>
        <p:blipFill>
          <a:blip r:embed="rId4"/>
          <a:stretch>
            <a:fillRect/>
          </a:stretch>
        </p:blipFill>
        <p:spPr>
          <a:xfrm>
            <a:off x="4147057" y="1812994"/>
            <a:ext cx="3917005" cy="2734831"/>
          </a:xfrm>
          <a:prstGeom prst="rect">
            <a:avLst/>
          </a:prstGeom>
        </p:spPr>
      </p:pic>
      <p:sp>
        <p:nvSpPr>
          <p:cNvPr id="15" name="TextBox 14">
            <a:extLst>
              <a:ext uri="{FF2B5EF4-FFF2-40B4-BE49-F238E27FC236}">
                <a16:creationId xmlns:a16="http://schemas.microsoft.com/office/drawing/2014/main" id="{832002CA-B99C-9CFC-C8D9-354041046CF5}"/>
              </a:ext>
            </a:extLst>
          </p:cNvPr>
          <p:cNvSpPr txBox="1"/>
          <p:nvPr/>
        </p:nvSpPr>
        <p:spPr>
          <a:xfrm>
            <a:off x="3189388" y="4754462"/>
            <a:ext cx="6128326" cy="584775"/>
          </a:xfrm>
          <a:prstGeom prst="rect">
            <a:avLst/>
          </a:prstGeom>
          <a:noFill/>
        </p:spPr>
        <p:txBody>
          <a:bodyPr wrap="square">
            <a:spAutoFit/>
          </a:bodyPr>
          <a:lstStyle/>
          <a:p>
            <a:pPr algn="ctr"/>
            <a:r>
              <a:rPr lang="en-GB" sz="1600" dirty="0">
                <a:hlinkClick r:id="rId5"/>
              </a:rPr>
              <a:t>https://www.youtube.com/watch?v=jcBp52BITbw</a:t>
            </a:r>
            <a:endParaRPr lang="en-GB" sz="1600" dirty="0"/>
          </a:p>
          <a:p>
            <a:pPr algn="ctr"/>
            <a:endParaRPr lang="en-GB" sz="1600" dirty="0"/>
          </a:p>
        </p:txBody>
      </p:sp>
      <p:sp>
        <p:nvSpPr>
          <p:cNvPr id="19" name="TextBox 18">
            <a:extLst>
              <a:ext uri="{FF2B5EF4-FFF2-40B4-BE49-F238E27FC236}">
                <a16:creationId xmlns:a16="http://schemas.microsoft.com/office/drawing/2014/main" id="{AECFD96E-F305-8664-89CE-061434F025F1}"/>
              </a:ext>
            </a:extLst>
          </p:cNvPr>
          <p:cNvSpPr txBox="1"/>
          <p:nvPr/>
        </p:nvSpPr>
        <p:spPr>
          <a:xfrm>
            <a:off x="0" y="1307767"/>
            <a:ext cx="6128326" cy="584775"/>
          </a:xfrm>
          <a:prstGeom prst="rect">
            <a:avLst/>
          </a:prstGeom>
          <a:noFill/>
        </p:spPr>
        <p:txBody>
          <a:bodyPr wrap="square">
            <a:spAutoFit/>
          </a:bodyPr>
          <a:lstStyle/>
          <a:p>
            <a:r>
              <a:rPr lang="en-GB" sz="1600" dirty="0">
                <a:hlinkClick r:id="rId6"/>
              </a:rPr>
              <a:t>https://www.youtube.com/watch?v=AmGjCgCmJKE</a:t>
            </a:r>
            <a:endParaRPr lang="en-GB" sz="1600" dirty="0"/>
          </a:p>
          <a:p>
            <a:endParaRPr lang="en-GB" sz="1600" dirty="0"/>
          </a:p>
        </p:txBody>
      </p:sp>
      <p:pic>
        <p:nvPicPr>
          <p:cNvPr id="21" name="Picture 20">
            <a:extLst>
              <a:ext uri="{FF2B5EF4-FFF2-40B4-BE49-F238E27FC236}">
                <a16:creationId xmlns:a16="http://schemas.microsoft.com/office/drawing/2014/main" id="{243173D1-5789-D3C1-5492-D901DDBD479C}"/>
              </a:ext>
            </a:extLst>
          </p:cNvPr>
          <p:cNvPicPr>
            <a:picLocks noChangeAspect="1"/>
          </p:cNvPicPr>
          <p:nvPr/>
        </p:nvPicPr>
        <p:blipFill>
          <a:blip r:embed="rId7"/>
          <a:stretch>
            <a:fillRect/>
          </a:stretch>
        </p:blipFill>
        <p:spPr>
          <a:xfrm>
            <a:off x="8294114" y="1812994"/>
            <a:ext cx="3679379" cy="2561075"/>
          </a:xfrm>
          <a:prstGeom prst="rect">
            <a:avLst/>
          </a:prstGeom>
        </p:spPr>
      </p:pic>
      <p:sp>
        <p:nvSpPr>
          <p:cNvPr id="25" name="TextBox 24">
            <a:extLst>
              <a:ext uri="{FF2B5EF4-FFF2-40B4-BE49-F238E27FC236}">
                <a16:creationId xmlns:a16="http://schemas.microsoft.com/office/drawing/2014/main" id="{A26C24A6-22A9-34CD-78B6-9797F2CF3E61}"/>
              </a:ext>
            </a:extLst>
          </p:cNvPr>
          <p:cNvSpPr txBox="1"/>
          <p:nvPr/>
        </p:nvSpPr>
        <p:spPr>
          <a:xfrm>
            <a:off x="7069640" y="1307767"/>
            <a:ext cx="6128326" cy="584775"/>
          </a:xfrm>
          <a:prstGeom prst="rect">
            <a:avLst/>
          </a:prstGeom>
          <a:noFill/>
        </p:spPr>
        <p:txBody>
          <a:bodyPr wrap="square">
            <a:spAutoFit/>
          </a:bodyPr>
          <a:lstStyle/>
          <a:p>
            <a:pPr algn="ctr"/>
            <a:r>
              <a:rPr lang="en-GB" sz="1600" dirty="0">
                <a:hlinkClick r:id="rId8"/>
              </a:rPr>
              <a:t>https://www.youtube.com/watch?v=etkAtfM-0NE</a:t>
            </a:r>
            <a:endParaRPr lang="en-GB" sz="1600" dirty="0"/>
          </a:p>
          <a:p>
            <a:pPr algn="ctr"/>
            <a:endParaRPr lang="en-GB" sz="1600" dirty="0"/>
          </a:p>
        </p:txBody>
      </p:sp>
      <p:pic>
        <p:nvPicPr>
          <p:cNvPr id="27" name="Picture 26">
            <a:extLst>
              <a:ext uri="{FF2B5EF4-FFF2-40B4-BE49-F238E27FC236}">
                <a16:creationId xmlns:a16="http://schemas.microsoft.com/office/drawing/2014/main" id="{45CE80CB-0425-D99F-81BA-83F354A1EAB1}"/>
              </a:ext>
            </a:extLst>
          </p:cNvPr>
          <p:cNvPicPr>
            <a:picLocks noChangeAspect="1"/>
          </p:cNvPicPr>
          <p:nvPr/>
        </p:nvPicPr>
        <p:blipFill>
          <a:blip r:embed="rId9"/>
          <a:stretch>
            <a:fillRect/>
          </a:stretch>
        </p:blipFill>
        <p:spPr>
          <a:xfrm>
            <a:off x="814776" y="5884978"/>
            <a:ext cx="10877550" cy="857250"/>
          </a:xfrm>
          <a:prstGeom prst="rect">
            <a:avLst/>
          </a:prstGeom>
        </p:spPr>
      </p:pic>
    </p:spTree>
    <p:extLst>
      <p:ext uri="{BB962C8B-B14F-4D97-AF65-F5344CB8AC3E}">
        <p14:creationId xmlns:p14="http://schemas.microsoft.com/office/powerpoint/2010/main" val="3405456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E3F2-0E81-497F-92B1-68F3188D3F45}"/>
              </a:ext>
            </a:extLst>
          </p:cNvPr>
          <p:cNvSpPr>
            <a:spLocks noGrp="1"/>
          </p:cNvSpPr>
          <p:nvPr>
            <p:ph type="title"/>
          </p:nvPr>
        </p:nvSpPr>
        <p:spPr/>
        <p:txBody>
          <a:bodyPr/>
          <a:lstStyle/>
          <a:p>
            <a:r>
              <a:rPr lang="en-GB" b="1" dirty="0"/>
              <a:t>Now what…?</a:t>
            </a:r>
          </a:p>
        </p:txBody>
      </p:sp>
      <p:sp>
        <p:nvSpPr>
          <p:cNvPr id="3" name="Content Placeholder 2">
            <a:extLst>
              <a:ext uri="{FF2B5EF4-FFF2-40B4-BE49-F238E27FC236}">
                <a16:creationId xmlns:a16="http://schemas.microsoft.com/office/drawing/2014/main" id="{E09FB1FB-9469-4A85-A164-8B038110F124}"/>
              </a:ext>
            </a:extLst>
          </p:cNvPr>
          <p:cNvSpPr>
            <a:spLocks noGrp="1"/>
          </p:cNvSpPr>
          <p:nvPr>
            <p:ph idx="1"/>
          </p:nvPr>
        </p:nvSpPr>
        <p:spPr/>
        <p:txBody>
          <a:bodyPr/>
          <a:lstStyle/>
          <a:p>
            <a:r>
              <a:rPr lang="en-GB" dirty="0">
                <a:solidFill>
                  <a:srgbClr val="0070C0"/>
                </a:solidFill>
              </a:rPr>
              <a:t>Have a look through the printed handout of the brief. This is your copy so you can scribble, annotate, underline etc.</a:t>
            </a:r>
          </a:p>
          <a:p>
            <a:endParaRPr lang="en-GB" dirty="0"/>
          </a:p>
          <a:p>
            <a:r>
              <a:rPr lang="en-GB" dirty="0"/>
              <a:t>Start working through the initial tasks on GOL.</a:t>
            </a:r>
          </a:p>
        </p:txBody>
      </p:sp>
    </p:spTree>
    <p:extLst>
      <p:ext uri="{BB962C8B-B14F-4D97-AF65-F5344CB8AC3E}">
        <p14:creationId xmlns:p14="http://schemas.microsoft.com/office/powerpoint/2010/main" val="22261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19F381F-D56E-CFB4-92DC-A6A0E6BEA3BA}"/>
              </a:ext>
            </a:extLst>
          </p:cNvPr>
          <p:cNvGraphicFramePr>
            <a:graphicFrameLocks noGrp="1"/>
          </p:cNvGraphicFramePr>
          <p:nvPr>
            <p:ph idx="1"/>
          </p:nvPr>
        </p:nvGraphicFramePr>
        <p:xfrm>
          <a:off x="580445" y="0"/>
          <a:ext cx="10440062" cy="7367651"/>
        </p:xfrm>
        <a:graphic>
          <a:graphicData uri="http://schemas.openxmlformats.org/drawingml/2006/table">
            <a:tbl>
              <a:tblPr/>
              <a:tblGrid>
                <a:gridCol w="1944165">
                  <a:extLst>
                    <a:ext uri="{9D8B030D-6E8A-4147-A177-3AD203B41FA5}">
                      <a16:colId xmlns:a16="http://schemas.microsoft.com/office/drawing/2014/main" val="728445604"/>
                    </a:ext>
                  </a:extLst>
                </a:gridCol>
                <a:gridCol w="8495897">
                  <a:extLst>
                    <a:ext uri="{9D8B030D-6E8A-4147-A177-3AD203B41FA5}">
                      <a16:colId xmlns:a16="http://schemas.microsoft.com/office/drawing/2014/main" val="1199644471"/>
                    </a:ext>
                  </a:extLst>
                </a:gridCol>
              </a:tblGrid>
              <a:tr h="396073">
                <a:tc>
                  <a:txBody>
                    <a:bodyPr/>
                    <a:lstStyle/>
                    <a:p>
                      <a:pPr fontAlgn="t"/>
                      <a:endParaRPr lang="en-GB" sz="1200" dirty="0">
                        <a:effectLst/>
                      </a:endParaRPr>
                    </a:p>
                    <a:p>
                      <a:pPr algn="l" rtl="0" fontAlgn="base"/>
                      <a:r>
                        <a:rPr lang="en-GB" sz="1200" b="0" i="0" dirty="0">
                          <a:effectLst/>
                          <a:latin typeface="Calibri" panose="020F0502020204030204" pitchFamily="34" charset="0"/>
                        </a:rPr>
                        <a:t>Week </a:t>
                      </a:r>
                      <a:endParaRPr lang="en-GB" sz="1200" b="0" i="0" dirty="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t"/>
                      <a:endParaRPr lang="en-GB" sz="1200">
                        <a:effectLst/>
                      </a:endParaRPr>
                    </a:p>
                    <a:p>
                      <a:pPr algn="l" rtl="0" fontAlgn="base"/>
                      <a:r>
                        <a:rPr lang="en-GB" sz="1200" b="0" i="0">
                          <a:effectLst/>
                          <a:latin typeface="Calibri" panose="020F0502020204030204" pitchFamily="34" charset="0"/>
                        </a:rPr>
                        <a:t> </a:t>
                      </a:r>
                      <a:endParaRPr lang="en-GB" sz="1200" b="0" i="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65481822"/>
                  </a:ext>
                </a:extLst>
              </a:tr>
              <a:tr h="924677">
                <a:tc>
                  <a:txBody>
                    <a:bodyPr/>
                    <a:lstStyle/>
                    <a:p>
                      <a:pPr fontAlgn="t"/>
                      <a:endParaRPr lang="en-GB" sz="1200" dirty="0">
                        <a:effectLst/>
                      </a:endParaRPr>
                    </a:p>
                    <a:p>
                      <a:pPr algn="l" rtl="0" fontAlgn="base"/>
                      <a:r>
                        <a:rPr lang="en-GB" sz="1200" b="1" i="0" dirty="0">
                          <a:effectLst/>
                          <a:latin typeface="Calibri" panose="020F0502020204030204" pitchFamily="34" charset="0"/>
                        </a:rPr>
                        <a:t>1 – 27</a:t>
                      </a:r>
                      <a:r>
                        <a:rPr lang="en-GB" sz="1200" b="1" i="0" baseline="30000" dirty="0">
                          <a:effectLst/>
                          <a:latin typeface="Calibri" panose="020F0502020204030204" pitchFamily="34" charset="0"/>
                        </a:rPr>
                        <a:t>th</a:t>
                      </a:r>
                      <a:r>
                        <a:rPr lang="en-GB" sz="1200" b="1" i="0" dirty="0">
                          <a:effectLst/>
                          <a:latin typeface="Calibri" panose="020F0502020204030204" pitchFamily="34" charset="0"/>
                        </a:rPr>
                        <a:t> February</a:t>
                      </a:r>
                      <a:r>
                        <a:rPr lang="en-GB" sz="1200" b="0" i="0" dirty="0">
                          <a:effectLst/>
                          <a:latin typeface="Calibri" panose="020F0502020204030204" pitchFamily="34" charset="0"/>
                        </a:rPr>
                        <a:t> </a:t>
                      </a:r>
                      <a:endParaRPr lang="en-GB" sz="1200" b="0" i="0" dirty="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2EFD9"/>
                    </a:solidFill>
                  </a:tcPr>
                </a:tc>
                <a:tc>
                  <a:txBody>
                    <a:bodyPr/>
                    <a:lstStyle/>
                    <a:p>
                      <a:pPr fontAlgn="t"/>
                      <a:endParaRPr lang="en-US" sz="1200" dirty="0">
                        <a:effectLst/>
                      </a:endParaRPr>
                    </a:p>
                    <a:p>
                      <a:pPr algn="l" rtl="0" fontAlgn="base"/>
                      <a:r>
                        <a:rPr lang="en-US" sz="1200" b="1" i="0" dirty="0">
                          <a:effectLst/>
                          <a:latin typeface="Calibri" panose="020F0502020204030204" pitchFamily="34" charset="0"/>
                        </a:rPr>
                        <a:t>PLANNING </a:t>
                      </a:r>
                      <a:r>
                        <a:rPr lang="en-US" sz="1200" b="0" i="0" dirty="0">
                          <a:effectLst/>
                          <a:latin typeface="Calibri" panose="020F0502020204030204" pitchFamily="34" charset="0"/>
                        </a:rPr>
                        <a:t> </a:t>
                      </a:r>
                      <a:endParaRPr lang="en-US" sz="1200" b="0" i="0" dirty="0">
                        <a:effectLst/>
                      </a:endParaRPr>
                    </a:p>
                    <a:p>
                      <a:pPr algn="l" rtl="0" fontAlgn="base"/>
                      <a:r>
                        <a:rPr lang="en-US" sz="1200" b="1" i="0" dirty="0">
                          <a:effectLst/>
                          <a:latin typeface="Calibri" panose="020F0502020204030204" pitchFamily="34" charset="0"/>
                        </a:rPr>
                        <a:t>A1. The brief</a:t>
                      </a:r>
                      <a:r>
                        <a:rPr lang="en-US" sz="1200" b="0" i="0" dirty="0">
                          <a:effectLst/>
                          <a:latin typeface="Calibri" panose="020F0502020204030204" pitchFamily="34" charset="0"/>
                        </a:rPr>
                        <a:t> – pre-production research </a:t>
                      </a:r>
                      <a:endParaRPr lang="en-US" sz="1200" b="0" i="0" dirty="0">
                        <a:effectLst/>
                      </a:endParaRPr>
                    </a:p>
                    <a:p>
                      <a:pPr algn="l" rtl="0" fontAlgn="base"/>
                      <a:r>
                        <a:rPr lang="en-US" sz="1200" b="0" i="0" dirty="0">
                          <a:effectLst/>
                          <a:latin typeface="Calibri" panose="020F0502020204030204" pitchFamily="34" charset="0"/>
                        </a:rPr>
                        <a:t> </a:t>
                      </a:r>
                      <a:endParaRPr lang="en-US" sz="1200" b="0" i="0" dirty="0">
                        <a:effectLst/>
                      </a:endParaRPr>
                    </a:p>
                    <a:p>
                      <a:pPr algn="l" rtl="0" fontAlgn="base"/>
                      <a:r>
                        <a:rPr lang="en-US" sz="1200" b="1" i="0" dirty="0">
                          <a:effectLst/>
                          <a:latin typeface="Calibri" panose="020F0502020204030204" pitchFamily="34" charset="0"/>
                        </a:rPr>
                        <a:t>– scripting / storyboard / proposal</a:t>
                      </a:r>
                      <a:r>
                        <a:rPr lang="en-US" sz="1200" b="0" i="0" dirty="0">
                          <a:effectLst/>
                          <a:latin typeface="Calibri" panose="020F0502020204030204" pitchFamily="34" charset="0"/>
                        </a:rPr>
                        <a:t> </a:t>
                      </a:r>
                      <a:endParaRPr lang="en-US" sz="1200" b="0" i="0" dirty="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2EFD9"/>
                    </a:solidFill>
                  </a:tcPr>
                </a:tc>
                <a:extLst>
                  <a:ext uri="{0D108BD9-81ED-4DB2-BD59-A6C34878D82A}">
                    <a16:rowId xmlns:a16="http://schemas.microsoft.com/office/drawing/2014/main" val="2459371621"/>
                  </a:ext>
                </a:extLst>
              </a:tr>
              <a:tr h="748476">
                <a:tc>
                  <a:txBody>
                    <a:bodyPr/>
                    <a:lstStyle/>
                    <a:p>
                      <a:pPr fontAlgn="t"/>
                      <a:endParaRPr lang="en-GB" sz="1200">
                        <a:effectLst/>
                      </a:endParaRPr>
                    </a:p>
                    <a:p>
                      <a:pPr algn="l" rtl="0" fontAlgn="base"/>
                      <a:r>
                        <a:rPr lang="en-GB" sz="1200" b="1" i="0">
                          <a:effectLst/>
                          <a:latin typeface="Calibri" panose="020F0502020204030204" pitchFamily="34" charset="0"/>
                        </a:rPr>
                        <a:t>2 – 6</a:t>
                      </a:r>
                      <a:r>
                        <a:rPr lang="en-GB" sz="1200" b="1" i="0" baseline="30000">
                          <a:effectLst/>
                          <a:latin typeface="Calibri" panose="020F0502020204030204" pitchFamily="34" charset="0"/>
                        </a:rPr>
                        <a:t>th</a:t>
                      </a:r>
                      <a:r>
                        <a:rPr lang="en-GB" sz="1200" b="1" i="0">
                          <a:effectLst/>
                          <a:latin typeface="Calibri" panose="020F0502020204030204" pitchFamily="34" charset="0"/>
                        </a:rPr>
                        <a:t> March</a:t>
                      </a:r>
                      <a:r>
                        <a:rPr lang="en-GB" sz="1200" b="0" i="0">
                          <a:effectLst/>
                          <a:latin typeface="Calibri" panose="020F0502020204030204" pitchFamily="34" charset="0"/>
                        </a:rPr>
                        <a:t> </a:t>
                      </a:r>
                      <a:endParaRPr lang="en-GB" sz="1200" b="0" i="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2EFD9"/>
                    </a:solidFill>
                  </a:tcPr>
                </a:tc>
                <a:tc>
                  <a:txBody>
                    <a:bodyPr/>
                    <a:lstStyle/>
                    <a:p>
                      <a:pPr fontAlgn="t"/>
                      <a:endParaRPr lang="en-US" sz="1200" dirty="0">
                        <a:effectLst/>
                      </a:endParaRPr>
                    </a:p>
                    <a:p>
                      <a:pPr algn="l" rtl="0" fontAlgn="base"/>
                      <a:r>
                        <a:rPr lang="en-US" sz="1200" b="1" i="0" dirty="0">
                          <a:effectLst/>
                          <a:latin typeface="Calibri" panose="020F0502020204030204" pitchFamily="34" charset="0"/>
                        </a:rPr>
                        <a:t>PLANNING </a:t>
                      </a:r>
                      <a:r>
                        <a:rPr lang="en-US" sz="1200" b="0" i="0" dirty="0">
                          <a:effectLst/>
                          <a:latin typeface="Calibri" panose="020F0502020204030204" pitchFamily="34" charset="0"/>
                        </a:rPr>
                        <a:t> </a:t>
                      </a:r>
                      <a:endParaRPr lang="en-US" sz="1200" b="0" i="0" dirty="0">
                        <a:effectLst/>
                      </a:endParaRPr>
                    </a:p>
                    <a:p>
                      <a:pPr algn="l" rtl="0" fontAlgn="base"/>
                      <a:r>
                        <a:rPr lang="en-US" sz="1200" b="1" i="0" dirty="0">
                          <a:effectLst/>
                          <a:latin typeface="Calibri" panose="020F0502020204030204" pitchFamily="34" charset="0"/>
                        </a:rPr>
                        <a:t>– preparing to film; locations, props, costumes, actors etc.</a:t>
                      </a:r>
                      <a:r>
                        <a:rPr lang="en-US" sz="1200" b="0" i="0" dirty="0">
                          <a:effectLst/>
                          <a:latin typeface="Calibri" panose="020F0502020204030204" pitchFamily="34" charset="0"/>
                        </a:rPr>
                        <a:t> </a:t>
                      </a:r>
                      <a:endParaRPr lang="en-US" sz="1200" b="0" i="0" dirty="0">
                        <a:effectLst/>
                      </a:endParaRPr>
                    </a:p>
                    <a:p>
                      <a:pPr algn="l" rtl="0" fontAlgn="base"/>
                      <a:r>
                        <a:rPr lang="en-US" sz="1200" b="0" i="0" dirty="0">
                          <a:effectLst/>
                          <a:latin typeface="Calibri" panose="020F0502020204030204" pitchFamily="34" charset="0"/>
                        </a:rPr>
                        <a:t> </a:t>
                      </a:r>
                      <a:r>
                        <a:rPr lang="en-US" sz="1200" b="1" i="0" dirty="0">
                          <a:effectLst/>
                          <a:latin typeface="Calibri" panose="020F0502020204030204" pitchFamily="34" charset="0"/>
                        </a:rPr>
                        <a:t>CAMERA &amp; EDITING WORKSHOPS </a:t>
                      </a:r>
                      <a:endParaRPr lang="en-US" sz="1200" b="0" i="0" dirty="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2EFD9"/>
                    </a:solidFill>
                  </a:tcPr>
                </a:tc>
                <a:extLst>
                  <a:ext uri="{0D108BD9-81ED-4DB2-BD59-A6C34878D82A}">
                    <a16:rowId xmlns:a16="http://schemas.microsoft.com/office/drawing/2014/main" val="627529257"/>
                  </a:ext>
                </a:extLst>
              </a:tr>
              <a:tr h="924677">
                <a:tc>
                  <a:txBody>
                    <a:bodyPr/>
                    <a:lstStyle/>
                    <a:p>
                      <a:pPr fontAlgn="t"/>
                      <a:endParaRPr lang="en-GB" sz="1200">
                        <a:effectLst/>
                      </a:endParaRPr>
                    </a:p>
                    <a:p>
                      <a:pPr algn="l" rtl="0" fontAlgn="base"/>
                      <a:r>
                        <a:rPr lang="en-GB" sz="1200" b="1" i="0">
                          <a:effectLst/>
                          <a:latin typeface="Calibri" panose="020F0502020204030204" pitchFamily="34" charset="0"/>
                        </a:rPr>
                        <a:t>3 –13</a:t>
                      </a:r>
                      <a:r>
                        <a:rPr lang="en-GB" sz="1200" b="1" i="0" baseline="30000">
                          <a:effectLst/>
                          <a:latin typeface="Calibri" panose="020F0502020204030204" pitchFamily="34" charset="0"/>
                        </a:rPr>
                        <a:t>th</a:t>
                      </a:r>
                      <a:r>
                        <a:rPr lang="en-GB" sz="1200" b="1" i="0">
                          <a:effectLst/>
                          <a:latin typeface="Calibri" panose="020F0502020204030204" pitchFamily="34" charset="0"/>
                        </a:rPr>
                        <a:t> March</a:t>
                      </a:r>
                      <a:r>
                        <a:rPr lang="en-GB" sz="1200" b="0" i="0">
                          <a:effectLst/>
                          <a:latin typeface="Calibri" panose="020F0502020204030204" pitchFamily="34" charset="0"/>
                        </a:rPr>
                        <a:t> </a:t>
                      </a:r>
                      <a:endParaRPr lang="en-GB" sz="1200" b="0" i="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CAAC"/>
                    </a:solidFill>
                  </a:tcPr>
                </a:tc>
                <a:tc>
                  <a:txBody>
                    <a:bodyPr/>
                    <a:lstStyle/>
                    <a:p>
                      <a:pPr fontAlgn="t"/>
                      <a:endParaRPr lang="en-US" sz="1200" dirty="0">
                        <a:effectLst/>
                      </a:endParaRPr>
                    </a:p>
                    <a:p>
                      <a:pPr algn="l" rtl="0" fontAlgn="base"/>
                      <a:r>
                        <a:rPr lang="en-US" sz="1200" b="0" i="0" dirty="0">
                          <a:effectLst/>
                          <a:latin typeface="Calibri" panose="020F0502020204030204" pitchFamily="34" charset="0"/>
                        </a:rPr>
                        <a:t> </a:t>
                      </a:r>
                      <a:endParaRPr lang="en-US" sz="1200" b="0" i="0" dirty="0">
                        <a:effectLst/>
                      </a:endParaRPr>
                    </a:p>
                    <a:p>
                      <a:pPr algn="ctr" rtl="0" fontAlgn="base"/>
                      <a:r>
                        <a:rPr lang="en-US" sz="1200" b="1" i="0" dirty="0">
                          <a:effectLst/>
                          <a:latin typeface="Calibri" panose="020F0502020204030204" pitchFamily="34" charset="0"/>
                        </a:rPr>
                        <a:t>FILMING </a:t>
                      </a:r>
                      <a:r>
                        <a:rPr lang="en-US" sz="1200" b="0" i="0" dirty="0">
                          <a:effectLst/>
                          <a:latin typeface="Calibri" panose="020F0502020204030204" pitchFamily="34" charset="0"/>
                        </a:rPr>
                        <a:t> </a:t>
                      </a:r>
                      <a:endParaRPr lang="en-US" sz="1200" b="0" i="0" dirty="0">
                        <a:effectLst/>
                      </a:endParaRPr>
                    </a:p>
                    <a:p>
                      <a:pPr algn="ctr" rtl="0" fontAlgn="base"/>
                      <a:r>
                        <a:rPr lang="en-US" sz="1200" b="0" i="0" dirty="0">
                          <a:effectLst/>
                          <a:latin typeface="Calibri" panose="020F0502020204030204" pitchFamily="34" charset="0"/>
                        </a:rPr>
                        <a:t> </a:t>
                      </a:r>
                      <a:endParaRPr lang="en-US" sz="1200" b="0" i="0" dirty="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CAAC"/>
                    </a:solidFill>
                  </a:tcPr>
                </a:tc>
                <a:extLst>
                  <a:ext uri="{0D108BD9-81ED-4DB2-BD59-A6C34878D82A}">
                    <a16:rowId xmlns:a16="http://schemas.microsoft.com/office/drawing/2014/main" val="3825294044"/>
                  </a:ext>
                </a:extLst>
              </a:tr>
              <a:tr h="748476">
                <a:tc>
                  <a:txBody>
                    <a:bodyPr/>
                    <a:lstStyle/>
                    <a:p>
                      <a:pPr fontAlgn="t"/>
                      <a:endParaRPr lang="en-GB" sz="1200">
                        <a:effectLst/>
                      </a:endParaRPr>
                    </a:p>
                    <a:p>
                      <a:pPr algn="l" rtl="0" fontAlgn="base"/>
                      <a:r>
                        <a:rPr lang="en-GB" sz="1200" b="1" i="0">
                          <a:effectLst/>
                          <a:latin typeface="Calibri" panose="020F0502020204030204" pitchFamily="34" charset="0"/>
                        </a:rPr>
                        <a:t>4 – 20</a:t>
                      </a:r>
                      <a:r>
                        <a:rPr lang="en-GB" sz="1200" b="1" i="0" baseline="30000">
                          <a:effectLst/>
                          <a:latin typeface="Calibri" panose="020F0502020204030204" pitchFamily="34" charset="0"/>
                        </a:rPr>
                        <a:t>th</a:t>
                      </a:r>
                      <a:r>
                        <a:rPr lang="en-GB" sz="1200" b="1" i="0">
                          <a:effectLst/>
                          <a:latin typeface="Calibri" panose="020F0502020204030204" pitchFamily="34" charset="0"/>
                        </a:rPr>
                        <a:t> March</a:t>
                      </a:r>
                      <a:r>
                        <a:rPr lang="en-GB" sz="1200" b="0" i="0">
                          <a:effectLst/>
                          <a:latin typeface="Calibri" panose="020F0502020204030204" pitchFamily="34" charset="0"/>
                        </a:rPr>
                        <a:t> </a:t>
                      </a:r>
                      <a:endParaRPr lang="en-GB" sz="1200" b="0" i="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CAAC"/>
                    </a:solidFill>
                  </a:tcPr>
                </a:tc>
                <a:tc>
                  <a:txBody>
                    <a:bodyPr/>
                    <a:lstStyle/>
                    <a:p>
                      <a:pPr fontAlgn="t"/>
                      <a:endParaRPr lang="en-GB" sz="1200">
                        <a:effectLst/>
                      </a:endParaRPr>
                    </a:p>
                    <a:p>
                      <a:pPr algn="l" rtl="0" fontAlgn="base"/>
                      <a:r>
                        <a:rPr lang="en-GB" sz="1200" b="0" i="0">
                          <a:effectLst/>
                          <a:latin typeface="Calibri" panose="020F0502020204030204" pitchFamily="34" charset="0"/>
                        </a:rPr>
                        <a:t> </a:t>
                      </a:r>
                      <a:endParaRPr lang="en-GB" sz="1200" b="0" i="0">
                        <a:effectLst/>
                      </a:endParaRPr>
                    </a:p>
                    <a:p>
                      <a:pPr algn="ctr" rtl="0" fontAlgn="base"/>
                      <a:r>
                        <a:rPr lang="en-GB" sz="1200" b="1" i="0">
                          <a:effectLst/>
                          <a:latin typeface="Calibri" panose="020F0502020204030204" pitchFamily="34" charset="0"/>
                        </a:rPr>
                        <a:t>FILMING/ PRACTICE EDIT</a:t>
                      </a:r>
                      <a:r>
                        <a:rPr lang="en-GB" sz="1200" b="0" i="0">
                          <a:effectLst/>
                          <a:latin typeface="Calibri" panose="020F0502020204030204" pitchFamily="34" charset="0"/>
                        </a:rPr>
                        <a:t> </a:t>
                      </a:r>
                      <a:endParaRPr lang="en-GB" sz="1200" b="0" i="0">
                        <a:effectLst/>
                      </a:endParaRPr>
                    </a:p>
                    <a:p>
                      <a:pPr algn="l" rtl="0" fontAlgn="base"/>
                      <a:r>
                        <a:rPr lang="en-GB" sz="1200" b="0" i="0">
                          <a:effectLst/>
                          <a:latin typeface="Calibri" panose="020F0502020204030204" pitchFamily="34" charset="0"/>
                        </a:rPr>
                        <a:t> </a:t>
                      </a:r>
                      <a:endParaRPr lang="en-GB" sz="1200" b="0" i="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CAAC"/>
                    </a:solidFill>
                  </a:tcPr>
                </a:tc>
                <a:extLst>
                  <a:ext uri="{0D108BD9-81ED-4DB2-BD59-A6C34878D82A}">
                    <a16:rowId xmlns:a16="http://schemas.microsoft.com/office/drawing/2014/main" val="736335442"/>
                  </a:ext>
                </a:extLst>
              </a:tr>
              <a:tr h="748476">
                <a:tc>
                  <a:txBody>
                    <a:bodyPr/>
                    <a:lstStyle/>
                    <a:p>
                      <a:pPr fontAlgn="t"/>
                      <a:endParaRPr lang="en-GB" sz="1200">
                        <a:effectLst/>
                      </a:endParaRPr>
                    </a:p>
                    <a:p>
                      <a:pPr algn="l" rtl="0" fontAlgn="base"/>
                      <a:r>
                        <a:rPr lang="en-GB" sz="1200" b="1" i="0">
                          <a:effectLst/>
                          <a:latin typeface="Calibri" panose="020F0502020204030204" pitchFamily="34" charset="0"/>
                        </a:rPr>
                        <a:t>5 – 27</a:t>
                      </a:r>
                      <a:r>
                        <a:rPr lang="en-GB" sz="1200" b="1" i="0" baseline="30000">
                          <a:effectLst/>
                          <a:latin typeface="Calibri" panose="020F0502020204030204" pitchFamily="34" charset="0"/>
                        </a:rPr>
                        <a:t>th</a:t>
                      </a:r>
                      <a:r>
                        <a:rPr lang="en-GB" sz="1200" b="1" i="0">
                          <a:effectLst/>
                          <a:latin typeface="Calibri" panose="020F0502020204030204" pitchFamily="34" charset="0"/>
                        </a:rPr>
                        <a:t> March</a:t>
                      </a:r>
                      <a:r>
                        <a:rPr lang="en-GB" sz="1200" b="0" i="0">
                          <a:effectLst/>
                          <a:latin typeface="Calibri" panose="020F0502020204030204" pitchFamily="34" charset="0"/>
                        </a:rPr>
                        <a:t> </a:t>
                      </a:r>
                      <a:endParaRPr lang="en-GB" sz="1200" b="0" i="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CAAC"/>
                    </a:solidFill>
                  </a:tcPr>
                </a:tc>
                <a:tc>
                  <a:txBody>
                    <a:bodyPr/>
                    <a:lstStyle/>
                    <a:p>
                      <a:pPr fontAlgn="t"/>
                      <a:endParaRPr lang="en-GB" sz="1200">
                        <a:effectLst/>
                      </a:endParaRPr>
                    </a:p>
                    <a:p>
                      <a:pPr algn="ctr" rtl="0" fontAlgn="base"/>
                      <a:r>
                        <a:rPr lang="en-GB" sz="1200" b="0" i="0">
                          <a:effectLst/>
                          <a:latin typeface="Calibri" panose="020F0502020204030204" pitchFamily="34" charset="0"/>
                        </a:rPr>
                        <a:t> </a:t>
                      </a:r>
                      <a:endParaRPr lang="en-GB" sz="1200" b="0" i="0">
                        <a:effectLst/>
                      </a:endParaRPr>
                    </a:p>
                    <a:p>
                      <a:pPr algn="ctr" rtl="0" fontAlgn="base"/>
                      <a:r>
                        <a:rPr lang="en-GB" sz="1200" b="1" i="0">
                          <a:effectLst/>
                          <a:latin typeface="Calibri" panose="020F0502020204030204" pitchFamily="34" charset="0"/>
                        </a:rPr>
                        <a:t>FILMING/ PRACTICE EDIT </a:t>
                      </a:r>
                      <a:r>
                        <a:rPr lang="en-GB" sz="1200" b="0" i="0">
                          <a:effectLst/>
                          <a:latin typeface="Calibri" panose="020F0502020204030204" pitchFamily="34" charset="0"/>
                        </a:rPr>
                        <a:t> </a:t>
                      </a:r>
                      <a:endParaRPr lang="en-GB" sz="1200" b="0" i="0">
                        <a:effectLst/>
                      </a:endParaRPr>
                    </a:p>
                    <a:p>
                      <a:pPr algn="ctr" rtl="0" fontAlgn="base"/>
                      <a:r>
                        <a:rPr lang="en-GB" sz="1200" b="0" i="0">
                          <a:effectLst/>
                          <a:latin typeface="Calibri" panose="020F0502020204030204" pitchFamily="34" charset="0"/>
                        </a:rPr>
                        <a:t> </a:t>
                      </a:r>
                      <a:endParaRPr lang="en-GB" sz="1200" b="0" i="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CAAC"/>
                    </a:solidFill>
                  </a:tcPr>
                </a:tc>
                <a:extLst>
                  <a:ext uri="{0D108BD9-81ED-4DB2-BD59-A6C34878D82A}">
                    <a16:rowId xmlns:a16="http://schemas.microsoft.com/office/drawing/2014/main" val="1412518384"/>
                  </a:ext>
                </a:extLst>
              </a:tr>
              <a:tr h="748476">
                <a:tc gridSpan="2">
                  <a:txBody>
                    <a:bodyPr/>
                    <a:lstStyle/>
                    <a:p>
                      <a:pPr fontAlgn="t"/>
                      <a:endParaRPr lang="en-GB" sz="1200" dirty="0">
                        <a:effectLst/>
                      </a:endParaRPr>
                    </a:p>
                    <a:p>
                      <a:pPr algn="l" rtl="0" fontAlgn="base"/>
                      <a:r>
                        <a:rPr lang="en-GB" sz="1200" b="0" i="0" dirty="0">
                          <a:effectLst/>
                          <a:latin typeface="Calibri" panose="020F0502020204030204" pitchFamily="34" charset="0"/>
                        </a:rPr>
                        <a:t> </a:t>
                      </a:r>
                      <a:endParaRPr lang="en-GB" sz="1200" b="0" i="0" dirty="0">
                        <a:effectLst/>
                      </a:endParaRPr>
                    </a:p>
                    <a:p>
                      <a:pPr algn="ctr" rtl="0" fontAlgn="base"/>
                      <a:r>
                        <a:rPr lang="en-GB" sz="1200" b="1" i="0" dirty="0">
                          <a:effectLst/>
                          <a:latin typeface="Calibri" panose="020F0502020204030204" pitchFamily="34" charset="0"/>
                        </a:rPr>
                        <a:t>EASTER HOLIDAYS</a:t>
                      </a:r>
                      <a:r>
                        <a:rPr lang="en-GB" sz="1200" b="0" i="0" dirty="0">
                          <a:effectLst/>
                          <a:latin typeface="Calibri" panose="020F0502020204030204" pitchFamily="34" charset="0"/>
                        </a:rPr>
                        <a:t> </a:t>
                      </a:r>
                      <a:endParaRPr lang="en-GB" sz="1200" b="0" i="0" dirty="0">
                        <a:effectLst/>
                      </a:endParaRPr>
                    </a:p>
                    <a:p>
                      <a:pPr algn="ctr" rtl="0" fontAlgn="base"/>
                      <a:r>
                        <a:rPr lang="en-GB" sz="1200" b="0" i="0" dirty="0">
                          <a:effectLst/>
                          <a:latin typeface="Calibri" panose="020F0502020204030204" pitchFamily="34" charset="0"/>
                        </a:rPr>
                        <a:t> </a:t>
                      </a:r>
                      <a:endParaRPr lang="en-GB" sz="1200" b="0" i="0" dirty="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6E6"/>
                    </a:solidFill>
                  </a:tcPr>
                </a:tc>
                <a:tc hMerge="1">
                  <a:txBody>
                    <a:bodyPr/>
                    <a:lstStyle/>
                    <a:p>
                      <a:endParaRPr lang="en-GB"/>
                    </a:p>
                  </a:txBody>
                  <a:tcPr/>
                </a:tc>
                <a:extLst>
                  <a:ext uri="{0D108BD9-81ED-4DB2-BD59-A6C34878D82A}">
                    <a16:rowId xmlns:a16="http://schemas.microsoft.com/office/drawing/2014/main" val="353917320"/>
                  </a:ext>
                </a:extLst>
              </a:tr>
              <a:tr h="748476">
                <a:tc>
                  <a:txBody>
                    <a:bodyPr/>
                    <a:lstStyle/>
                    <a:p>
                      <a:pPr fontAlgn="t"/>
                      <a:endParaRPr lang="en-GB" sz="1200">
                        <a:effectLst/>
                      </a:endParaRPr>
                    </a:p>
                    <a:p>
                      <a:pPr algn="l" rtl="0" fontAlgn="base"/>
                      <a:r>
                        <a:rPr lang="en-GB" sz="1200" b="1" i="0">
                          <a:effectLst/>
                          <a:latin typeface="Calibri" panose="020F0502020204030204" pitchFamily="34" charset="0"/>
                        </a:rPr>
                        <a:t>6- 17</a:t>
                      </a:r>
                      <a:r>
                        <a:rPr lang="en-GB" sz="1200" b="1" i="0" baseline="30000">
                          <a:effectLst/>
                          <a:latin typeface="Calibri" panose="020F0502020204030204" pitchFamily="34" charset="0"/>
                        </a:rPr>
                        <a:t>th </a:t>
                      </a:r>
                      <a:r>
                        <a:rPr lang="en-GB" sz="1200" b="1" i="0">
                          <a:effectLst/>
                          <a:latin typeface="Calibri" panose="020F0502020204030204" pitchFamily="34" charset="0"/>
                        </a:rPr>
                        <a:t> April</a:t>
                      </a:r>
                      <a:r>
                        <a:rPr lang="en-GB" sz="1200" b="0" i="0">
                          <a:effectLst/>
                          <a:latin typeface="Calibri" panose="020F0502020204030204" pitchFamily="34" charset="0"/>
                        </a:rPr>
                        <a:t> </a:t>
                      </a:r>
                      <a:endParaRPr lang="en-GB" sz="1200" b="0" i="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CAAC"/>
                    </a:solidFill>
                  </a:tcPr>
                </a:tc>
                <a:tc>
                  <a:txBody>
                    <a:bodyPr/>
                    <a:lstStyle/>
                    <a:p>
                      <a:pPr fontAlgn="t"/>
                      <a:endParaRPr lang="en-GB" sz="1200">
                        <a:effectLst/>
                      </a:endParaRPr>
                    </a:p>
                    <a:p>
                      <a:pPr algn="l" rtl="0" fontAlgn="base"/>
                      <a:r>
                        <a:rPr lang="en-GB" sz="1200" b="1" i="0">
                          <a:effectLst/>
                          <a:latin typeface="Calibri" panose="020F0502020204030204" pitchFamily="34" charset="0"/>
                        </a:rPr>
                        <a:t>PLANNING</a:t>
                      </a:r>
                      <a:r>
                        <a:rPr lang="en-GB" sz="1200" b="0" i="0">
                          <a:effectLst/>
                          <a:latin typeface="Calibri" panose="020F0502020204030204" pitchFamily="34" charset="0"/>
                        </a:rPr>
                        <a:t> </a:t>
                      </a:r>
                      <a:endParaRPr lang="en-GB" sz="1200" b="0" i="0">
                        <a:effectLst/>
                      </a:endParaRPr>
                    </a:p>
                    <a:p>
                      <a:pPr algn="l" rtl="0" fontAlgn="base">
                        <a:buFont typeface="Arial" panose="020B0604020202020204" pitchFamily="34" charset="0"/>
                        <a:buChar char="•"/>
                      </a:pPr>
                      <a:r>
                        <a:rPr lang="en-GB" sz="1200" b="1" i="0">
                          <a:effectLst/>
                          <a:latin typeface="Calibri" panose="020F0502020204030204" pitchFamily="34" charset="0"/>
                        </a:rPr>
                        <a:t>Indexing and storing</a:t>
                      </a:r>
                      <a:r>
                        <a:rPr lang="en-GB" sz="1200" b="0" i="0">
                          <a:effectLst/>
                          <a:latin typeface="Calibri" panose="020F0502020204030204" pitchFamily="34" charset="0"/>
                        </a:rPr>
                        <a:t> </a:t>
                      </a:r>
                    </a:p>
                    <a:p>
                      <a:pPr algn="l" rtl="0" fontAlgn="base"/>
                      <a:r>
                        <a:rPr lang="en-GB" sz="1200" b="1" i="0">
                          <a:effectLst/>
                          <a:latin typeface="Calibri" panose="020F0502020204030204" pitchFamily="34" charset="0"/>
                        </a:rPr>
                        <a:t>Preparing e-portfolio</a:t>
                      </a:r>
                      <a:r>
                        <a:rPr lang="en-GB" sz="1200" b="0" i="0">
                          <a:effectLst/>
                          <a:latin typeface="Calibri" panose="020F0502020204030204" pitchFamily="34" charset="0"/>
                        </a:rPr>
                        <a:t> </a:t>
                      </a:r>
                      <a:endParaRPr lang="en-GB" sz="1200" b="0" i="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CAAC"/>
                    </a:solidFill>
                  </a:tcPr>
                </a:tc>
                <a:extLst>
                  <a:ext uri="{0D108BD9-81ED-4DB2-BD59-A6C34878D82A}">
                    <a16:rowId xmlns:a16="http://schemas.microsoft.com/office/drawing/2014/main" val="1443170774"/>
                  </a:ext>
                </a:extLst>
              </a:tr>
              <a:tr h="572275">
                <a:tc>
                  <a:txBody>
                    <a:bodyPr/>
                    <a:lstStyle/>
                    <a:p>
                      <a:pPr fontAlgn="t"/>
                      <a:endParaRPr lang="en-GB" sz="1200">
                        <a:effectLst/>
                      </a:endParaRPr>
                    </a:p>
                    <a:p>
                      <a:pPr algn="l" rtl="0" fontAlgn="base"/>
                      <a:r>
                        <a:rPr lang="en-GB" sz="1200" b="1" i="0">
                          <a:solidFill>
                            <a:srgbClr val="FFFFFF"/>
                          </a:solidFill>
                          <a:effectLst/>
                          <a:latin typeface="Calibri" panose="020F0502020204030204" pitchFamily="34" charset="0"/>
                        </a:rPr>
                        <a:t>7 – 24</a:t>
                      </a:r>
                      <a:r>
                        <a:rPr lang="en-GB" sz="1200" b="1" i="0" baseline="30000">
                          <a:solidFill>
                            <a:srgbClr val="FFFFFF"/>
                          </a:solidFill>
                          <a:effectLst/>
                          <a:latin typeface="Calibri" panose="020F0502020204030204" pitchFamily="34" charset="0"/>
                        </a:rPr>
                        <a:t>th</a:t>
                      </a:r>
                      <a:r>
                        <a:rPr lang="en-GB" sz="1200" b="1" i="0">
                          <a:solidFill>
                            <a:srgbClr val="FFFFFF"/>
                          </a:solidFill>
                          <a:effectLst/>
                          <a:latin typeface="Calibri" panose="020F0502020204030204" pitchFamily="34" charset="0"/>
                        </a:rPr>
                        <a:t> April</a:t>
                      </a:r>
                      <a:r>
                        <a:rPr lang="en-GB" sz="1200" b="0" i="0">
                          <a:solidFill>
                            <a:srgbClr val="FFFFFF"/>
                          </a:solidFill>
                          <a:effectLst/>
                          <a:latin typeface="Calibri" panose="020F0502020204030204" pitchFamily="34" charset="0"/>
                        </a:rPr>
                        <a:t> </a:t>
                      </a:r>
                      <a:endParaRPr lang="en-GB" sz="1200" b="0" i="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030A0"/>
                    </a:solidFill>
                  </a:tcPr>
                </a:tc>
                <a:tc>
                  <a:txBody>
                    <a:bodyPr/>
                    <a:lstStyle/>
                    <a:p>
                      <a:pPr fontAlgn="t"/>
                      <a:endParaRPr lang="en-US" sz="1200">
                        <a:effectLst/>
                      </a:endParaRPr>
                    </a:p>
                    <a:p>
                      <a:pPr algn="l" rtl="0" fontAlgn="base"/>
                      <a:r>
                        <a:rPr lang="en-US" sz="1200" b="1" i="0">
                          <a:solidFill>
                            <a:srgbClr val="FFFFFF"/>
                          </a:solidFill>
                          <a:effectLst/>
                          <a:latin typeface="Calibri" panose="020F0502020204030204" pitchFamily="34" charset="0"/>
                        </a:rPr>
                        <a:t>Exam – finished 28</a:t>
                      </a:r>
                      <a:r>
                        <a:rPr lang="en-US" sz="1200" b="1" i="0" baseline="30000">
                          <a:solidFill>
                            <a:srgbClr val="FFFFFF"/>
                          </a:solidFill>
                          <a:effectLst/>
                          <a:latin typeface="Calibri" panose="020F0502020204030204" pitchFamily="34" charset="0"/>
                        </a:rPr>
                        <a:t>th</a:t>
                      </a:r>
                      <a:r>
                        <a:rPr lang="en-US" sz="1200" b="1" i="0">
                          <a:solidFill>
                            <a:srgbClr val="FFFFFF"/>
                          </a:solidFill>
                          <a:effectLst/>
                          <a:latin typeface="Calibri" panose="020F0502020204030204" pitchFamily="34" charset="0"/>
                        </a:rPr>
                        <a:t> APRIL (FRIDAY)</a:t>
                      </a:r>
                      <a:r>
                        <a:rPr lang="en-US" sz="1200" b="0" i="0">
                          <a:solidFill>
                            <a:srgbClr val="FFFFFF"/>
                          </a:solidFill>
                          <a:effectLst/>
                          <a:latin typeface="Calibri" panose="020F0502020204030204" pitchFamily="34" charset="0"/>
                        </a:rPr>
                        <a:t> </a:t>
                      </a:r>
                      <a:endParaRPr lang="en-US" sz="1200" b="0" i="0">
                        <a:effectLst/>
                      </a:endParaRPr>
                    </a:p>
                    <a:p>
                      <a:pPr algn="ctr" rtl="0" fontAlgn="base"/>
                      <a:r>
                        <a:rPr lang="en-US" sz="1200" b="0" i="0">
                          <a:solidFill>
                            <a:srgbClr val="FFFFFF"/>
                          </a:solidFill>
                          <a:effectLst/>
                          <a:latin typeface="Calibri" panose="020F0502020204030204" pitchFamily="34" charset="0"/>
                        </a:rPr>
                        <a:t> </a:t>
                      </a:r>
                      <a:endParaRPr lang="en-US" sz="1200" b="0" i="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1196154985"/>
                  </a:ext>
                </a:extLst>
              </a:tr>
              <a:tr h="572275">
                <a:tc>
                  <a:txBody>
                    <a:bodyPr/>
                    <a:lstStyle/>
                    <a:p>
                      <a:pPr fontAlgn="t"/>
                      <a:endParaRPr lang="en-GB" sz="1200">
                        <a:effectLst/>
                      </a:endParaRPr>
                    </a:p>
                    <a:p>
                      <a:pPr algn="l" rtl="0" fontAlgn="base"/>
                      <a:r>
                        <a:rPr lang="en-GB" sz="1200" b="0" i="0">
                          <a:effectLst/>
                          <a:latin typeface="Calibri" panose="020F0502020204030204" pitchFamily="34" charset="0"/>
                        </a:rPr>
                        <a:t> </a:t>
                      </a:r>
                      <a:endParaRPr lang="en-GB" sz="1200" b="0" i="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1200" dirty="0">
                        <a:effectLst/>
                      </a:endParaRPr>
                    </a:p>
                    <a:p>
                      <a:pPr algn="ctr" rtl="0" fontAlgn="base"/>
                      <a:r>
                        <a:rPr lang="en-US" sz="1200" b="1" i="0" dirty="0">
                          <a:effectLst/>
                          <a:latin typeface="Calibri" panose="020F0502020204030204" pitchFamily="34" charset="0"/>
                        </a:rPr>
                        <a:t>EDITING EXAM – SEND OFF 4</a:t>
                      </a:r>
                      <a:r>
                        <a:rPr lang="en-US" sz="1200" b="1" i="0" baseline="30000" dirty="0">
                          <a:effectLst/>
                          <a:latin typeface="Calibri" panose="020F0502020204030204" pitchFamily="34" charset="0"/>
                        </a:rPr>
                        <a:t>th</a:t>
                      </a:r>
                      <a:r>
                        <a:rPr lang="en-US" sz="1200" b="1" i="0" dirty="0">
                          <a:effectLst/>
                          <a:latin typeface="Calibri" panose="020F0502020204030204" pitchFamily="34" charset="0"/>
                        </a:rPr>
                        <a:t> May</a:t>
                      </a:r>
                      <a:r>
                        <a:rPr lang="en-US" sz="1200" b="0" i="0" dirty="0">
                          <a:effectLst/>
                          <a:latin typeface="Calibri" panose="020F0502020204030204" pitchFamily="34" charset="0"/>
                        </a:rPr>
                        <a:t> </a:t>
                      </a:r>
                      <a:endParaRPr lang="en-US" sz="1200" b="0" i="0" dirty="0">
                        <a:effectLst/>
                      </a:endParaRPr>
                    </a:p>
                    <a:p>
                      <a:pPr algn="l" rtl="0" fontAlgn="base"/>
                      <a:r>
                        <a:rPr lang="en-US" sz="1200" b="0" i="0" dirty="0">
                          <a:effectLst/>
                          <a:latin typeface="Calibri" panose="020F0502020204030204" pitchFamily="34" charset="0"/>
                        </a:rPr>
                        <a:t> </a:t>
                      </a:r>
                      <a:endParaRPr lang="en-US" sz="1200" b="0" i="0" dirty="0">
                        <a:effectLst/>
                      </a:endParaRPr>
                    </a:p>
                  </a:txBody>
                  <a:tcPr marL="45326" marR="45326" marT="22663" marB="2266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735068"/>
                  </a:ext>
                </a:extLst>
              </a:tr>
            </a:tbl>
          </a:graphicData>
        </a:graphic>
      </p:graphicFrame>
    </p:spTree>
    <p:extLst>
      <p:ext uri="{BB962C8B-B14F-4D97-AF65-F5344CB8AC3E}">
        <p14:creationId xmlns:p14="http://schemas.microsoft.com/office/powerpoint/2010/main" val="373725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 of assessment</a:t>
            </a:r>
          </a:p>
        </p:txBody>
      </p:sp>
      <p:sp>
        <p:nvSpPr>
          <p:cNvPr id="3" name="Content Placeholder 2"/>
          <p:cNvSpPr>
            <a:spLocks noGrp="1"/>
          </p:cNvSpPr>
          <p:nvPr>
            <p:ph idx="1"/>
          </p:nvPr>
        </p:nvSpPr>
        <p:spPr/>
        <p:txBody>
          <a:bodyPr>
            <a:normAutofit/>
          </a:bodyPr>
          <a:lstStyle/>
          <a:p>
            <a:endParaRPr lang="en-US" dirty="0"/>
          </a:p>
          <a:p>
            <a:r>
              <a:rPr lang="en-US" dirty="0"/>
              <a:t>The assessment period includes the </a:t>
            </a:r>
            <a:r>
              <a:rPr lang="en-US" dirty="0">
                <a:solidFill>
                  <a:srgbClr val="FF0000"/>
                </a:solidFill>
              </a:rPr>
              <a:t>preparatory stage </a:t>
            </a:r>
            <a:r>
              <a:rPr lang="en-US" dirty="0"/>
              <a:t>undertaken under informal supervision </a:t>
            </a:r>
            <a:r>
              <a:rPr lang="mr-IN" dirty="0"/>
              <a:t>–</a:t>
            </a:r>
            <a:r>
              <a:rPr lang="en-US" dirty="0"/>
              <a:t> i.e. I will be helping you, advising and checking your progress for the planning stages of the project. This will consist of</a:t>
            </a:r>
            <a:r>
              <a:rPr lang="en-US" dirty="0">
                <a:solidFill>
                  <a:srgbClr val="FF0000"/>
                </a:solidFill>
              </a:rPr>
              <a:t> 5 hours.</a:t>
            </a:r>
          </a:p>
          <a:p>
            <a:endParaRPr lang="en-US" dirty="0"/>
          </a:p>
          <a:p>
            <a:r>
              <a:rPr lang="en-US" dirty="0"/>
              <a:t>After the preparatory stage you will have a period of </a:t>
            </a:r>
            <a:r>
              <a:rPr lang="en-US" dirty="0">
                <a:solidFill>
                  <a:srgbClr val="FF0000"/>
                </a:solidFill>
              </a:rPr>
              <a:t>20 supervised hours</a:t>
            </a:r>
            <a:r>
              <a:rPr lang="en-US" dirty="0"/>
              <a:t> in which you will edit the product and produce documents which justify your decisions, processes, and assets. </a:t>
            </a:r>
          </a:p>
        </p:txBody>
      </p:sp>
    </p:spTree>
    <p:extLst>
      <p:ext uri="{BB962C8B-B14F-4D97-AF65-F5344CB8AC3E}">
        <p14:creationId xmlns:p14="http://schemas.microsoft.com/office/powerpoint/2010/main" val="16774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A9AA-5C6B-55C0-8083-4F0757D9AADD}"/>
              </a:ext>
            </a:extLst>
          </p:cNvPr>
          <p:cNvSpPr>
            <a:spLocks noGrp="1"/>
          </p:cNvSpPr>
          <p:nvPr>
            <p:ph type="title"/>
          </p:nvPr>
        </p:nvSpPr>
        <p:spPr/>
        <p:txBody>
          <a:bodyPr/>
          <a:lstStyle/>
          <a:p>
            <a:r>
              <a:rPr lang="en-GB" dirty="0"/>
              <a:t>Activity 1 Folder – </a:t>
            </a:r>
            <a:r>
              <a:rPr lang="en-GB" i="1" dirty="0"/>
              <a:t>should include</a:t>
            </a:r>
          </a:p>
        </p:txBody>
      </p:sp>
      <p:sp>
        <p:nvSpPr>
          <p:cNvPr id="3" name="Content Placeholder 2">
            <a:extLst>
              <a:ext uri="{FF2B5EF4-FFF2-40B4-BE49-F238E27FC236}">
                <a16:creationId xmlns:a16="http://schemas.microsoft.com/office/drawing/2014/main" id="{01B0EE16-9D0B-796E-EBDA-741697123CB9}"/>
              </a:ext>
            </a:extLst>
          </p:cNvPr>
          <p:cNvSpPr>
            <a:spLocks noGrp="1"/>
          </p:cNvSpPr>
          <p:nvPr>
            <p:ph idx="1"/>
          </p:nvPr>
        </p:nvSpPr>
        <p:spPr/>
        <p:txBody>
          <a:bodyPr>
            <a:normAutofit fontScale="77500" lnSpcReduction="20000"/>
          </a:bodyPr>
          <a:lstStyle/>
          <a:p>
            <a:pPr marL="0" indent="0">
              <a:buNone/>
            </a:pPr>
            <a:r>
              <a:rPr lang="en-GB" dirty="0"/>
              <a:t> </a:t>
            </a:r>
          </a:p>
          <a:p>
            <a:r>
              <a:rPr lang="en-GB" dirty="0"/>
              <a:t>An index / contents page </a:t>
            </a:r>
          </a:p>
          <a:p>
            <a:endParaRPr lang="en-GB" dirty="0"/>
          </a:p>
          <a:p>
            <a:r>
              <a:rPr lang="en-US" dirty="0"/>
              <a:t>Annotated screen shots of how the assets/material were </a:t>
            </a:r>
            <a:r>
              <a:rPr lang="en-US" dirty="0" err="1"/>
              <a:t>organised</a:t>
            </a:r>
            <a:r>
              <a:rPr lang="en-US" dirty="0"/>
              <a:t> into a logical folder structure.</a:t>
            </a:r>
            <a:endParaRPr lang="en-GB" dirty="0"/>
          </a:p>
          <a:p>
            <a:endParaRPr lang="en-GB" dirty="0"/>
          </a:p>
          <a:p>
            <a:r>
              <a:rPr lang="en-US" dirty="0"/>
              <a:t>Annotated photographs of camera, lighting and audio recording set ups from a video shoot</a:t>
            </a:r>
          </a:p>
          <a:p>
            <a:endParaRPr lang="en-US" dirty="0"/>
          </a:p>
          <a:p>
            <a:r>
              <a:rPr lang="en-US" dirty="0"/>
              <a:t> screen shots of the production skills and techniques used (i.e. you doing them)</a:t>
            </a:r>
          </a:p>
          <a:p>
            <a:endParaRPr lang="en-US" dirty="0"/>
          </a:p>
          <a:p>
            <a:r>
              <a:rPr lang="en-US" dirty="0"/>
              <a:t>an explanation of how the assets/material created </a:t>
            </a:r>
            <a:r>
              <a:rPr lang="en-US" b="1" dirty="0"/>
              <a:t>relate to the requirements of the client brief </a:t>
            </a:r>
          </a:p>
        </p:txBody>
      </p:sp>
    </p:spTree>
    <p:extLst>
      <p:ext uri="{BB962C8B-B14F-4D97-AF65-F5344CB8AC3E}">
        <p14:creationId xmlns:p14="http://schemas.microsoft.com/office/powerpoint/2010/main" val="48045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3B9F-F504-AD33-DD45-8FA5049B0B57}"/>
              </a:ext>
            </a:extLst>
          </p:cNvPr>
          <p:cNvSpPr>
            <a:spLocks noGrp="1"/>
          </p:cNvSpPr>
          <p:nvPr>
            <p:ph type="title"/>
          </p:nvPr>
        </p:nvSpPr>
        <p:spPr/>
        <p:txBody>
          <a:bodyPr/>
          <a:lstStyle/>
          <a:p>
            <a:r>
              <a:rPr lang="en-GB" dirty="0"/>
              <a:t>Activity 1</a:t>
            </a:r>
          </a:p>
        </p:txBody>
      </p:sp>
      <p:sp>
        <p:nvSpPr>
          <p:cNvPr id="3" name="Content Placeholder 2">
            <a:extLst>
              <a:ext uri="{FF2B5EF4-FFF2-40B4-BE49-F238E27FC236}">
                <a16:creationId xmlns:a16="http://schemas.microsoft.com/office/drawing/2014/main" id="{6A7294D5-30A2-4C73-C02B-70C836793C57}"/>
              </a:ext>
            </a:extLst>
          </p:cNvPr>
          <p:cNvSpPr>
            <a:spLocks noGrp="1"/>
          </p:cNvSpPr>
          <p:nvPr>
            <p:ph idx="1"/>
          </p:nvPr>
        </p:nvSpPr>
        <p:spPr/>
        <p:txBody>
          <a:bodyPr/>
          <a:lstStyle/>
          <a:p>
            <a:pPr marL="0" indent="0">
              <a:buNone/>
            </a:pPr>
            <a:r>
              <a:rPr lang="en-US" i="1" dirty="0"/>
              <a:t>“In the Activity 1 folder learners should submit </a:t>
            </a:r>
            <a:r>
              <a:rPr lang="en-US" b="1" i="1" dirty="0"/>
              <a:t>a selection </a:t>
            </a:r>
            <a:r>
              <a:rPr lang="en-US" i="1" dirty="0"/>
              <a:t>of their self-generated assets/material, which demonstrate the quality of the assets/material and the skills used to create them.”</a:t>
            </a:r>
          </a:p>
          <a:p>
            <a:endParaRPr lang="en-US" i="1" dirty="0"/>
          </a:p>
          <a:p>
            <a:pPr marL="0" indent="0">
              <a:buNone/>
            </a:pPr>
            <a:r>
              <a:rPr lang="en-US" i="1" dirty="0"/>
              <a:t>“The </a:t>
            </a:r>
            <a:r>
              <a:rPr lang="en-US" b="1" i="1" dirty="0"/>
              <a:t>annotated digital portfolio </a:t>
            </a:r>
            <a:r>
              <a:rPr lang="en-US" i="1" dirty="0"/>
              <a:t>is where learners should provide </a:t>
            </a:r>
            <a:r>
              <a:rPr lang="en-US" b="1" i="1" dirty="0"/>
              <a:t>evidence of the skills and techniques </a:t>
            </a:r>
            <a:r>
              <a:rPr lang="en-US" i="1" dirty="0"/>
              <a:t>they applied when creating their assets/material.”</a:t>
            </a:r>
          </a:p>
          <a:p>
            <a:pPr marL="0" indent="0">
              <a:buNone/>
            </a:pPr>
            <a:r>
              <a:rPr lang="en-US" i="1" dirty="0"/>
              <a:t>							2022 Examiners Report</a:t>
            </a:r>
            <a:endParaRPr lang="en-GB" i="1" dirty="0"/>
          </a:p>
        </p:txBody>
      </p:sp>
    </p:spTree>
    <p:extLst>
      <p:ext uri="{BB962C8B-B14F-4D97-AF65-F5344CB8AC3E}">
        <p14:creationId xmlns:p14="http://schemas.microsoft.com/office/powerpoint/2010/main" val="5805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84DC64-62C0-1411-2B98-EAF845BF1B22}"/>
              </a:ext>
            </a:extLst>
          </p:cNvPr>
          <p:cNvSpPr>
            <a:spLocks noGrp="1"/>
          </p:cNvSpPr>
          <p:nvPr>
            <p:ph idx="1"/>
          </p:nvPr>
        </p:nvSpPr>
        <p:spPr>
          <a:xfrm>
            <a:off x="1051049" y="1847972"/>
            <a:ext cx="10515600" cy="4351338"/>
          </a:xfrm>
        </p:spPr>
        <p:txBody>
          <a:bodyPr/>
          <a:lstStyle/>
          <a:p>
            <a:pPr marL="0" indent="0">
              <a:buNone/>
            </a:pPr>
            <a:r>
              <a:rPr lang="en-US" i="1" dirty="0"/>
              <a:t>“Learners must provide appropriate evidence of the logical storage of assets/material, which included logging or naming assets/material with appropriate file names and saving them in an appropriate file format into an </a:t>
            </a:r>
            <a:r>
              <a:rPr lang="en-US" i="1" dirty="0" err="1"/>
              <a:t>organised</a:t>
            </a:r>
            <a:r>
              <a:rPr lang="en-US" i="1" dirty="0"/>
              <a:t> folder structure.”</a:t>
            </a:r>
          </a:p>
          <a:p>
            <a:pPr marL="0" indent="0">
              <a:buNone/>
            </a:pPr>
            <a:endParaRPr lang="en-US" i="1" dirty="0"/>
          </a:p>
          <a:p>
            <a:pPr marL="0" indent="0">
              <a:buNone/>
            </a:pPr>
            <a:endParaRPr lang="en-US" i="1" dirty="0"/>
          </a:p>
          <a:p>
            <a:pPr marL="0" indent="0">
              <a:buNone/>
            </a:pPr>
            <a:endParaRPr lang="en-US" i="1" dirty="0"/>
          </a:p>
          <a:p>
            <a:pPr marL="0" indent="0">
              <a:buNone/>
            </a:pPr>
            <a:endParaRPr lang="en-GB" i="1" dirty="0"/>
          </a:p>
        </p:txBody>
      </p:sp>
      <p:pic>
        <p:nvPicPr>
          <p:cNvPr id="7" name="Picture 6">
            <a:extLst>
              <a:ext uri="{FF2B5EF4-FFF2-40B4-BE49-F238E27FC236}">
                <a16:creationId xmlns:a16="http://schemas.microsoft.com/office/drawing/2014/main" id="{CCD74605-2A48-4F10-2612-A55E3F1E19BF}"/>
              </a:ext>
            </a:extLst>
          </p:cNvPr>
          <p:cNvPicPr>
            <a:picLocks noChangeAspect="1"/>
          </p:cNvPicPr>
          <p:nvPr/>
        </p:nvPicPr>
        <p:blipFill>
          <a:blip r:embed="rId2"/>
          <a:stretch>
            <a:fillRect/>
          </a:stretch>
        </p:blipFill>
        <p:spPr>
          <a:xfrm>
            <a:off x="198193" y="3637085"/>
            <a:ext cx="5553075" cy="1219200"/>
          </a:xfrm>
          <a:prstGeom prst="rect">
            <a:avLst/>
          </a:prstGeom>
        </p:spPr>
      </p:pic>
      <p:pic>
        <p:nvPicPr>
          <p:cNvPr id="9" name="Picture 8">
            <a:extLst>
              <a:ext uri="{FF2B5EF4-FFF2-40B4-BE49-F238E27FC236}">
                <a16:creationId xmlns:a16="http://schemas.microsoft.com/office/drawing/2014/main" id="{899FB133-6D59-BDCE-361A-D3917E0E5C17}"/>
              </a:ext>
            </a:extLst>
          </p:cNvPr>
          <p:cNvPicPr>
            <a:picLocks noChangeAspect="1"/>
          </p:cNvPicPr>
          <p:nvPr/>
        </p:nvPicPr>
        <p:blipFill>
          <a:blip r:embed="rId3"/>
          <a:stretch>
            <a:fillRect/>
          </a:stretch>
        </p:blipFill>
        <p:spPr>
          <a:xfrm>
            <a:off x="6096000" y="3513260"/>
            <a:ext cx="5553075" cy="2686050"/>
          </a:xfrm>
          <a:prstGeom prst="rect">
            <a:avLst/>
          </a:prstGeom>
        </p:spPr>
      </p:pic>
      <p:sp>
        <p:nvSpPr>
          <p:cNvPr id="11" name="TextBox 10">
            <a:extLst>
              <a:ext uri="{FF2B5EF4-FFF2-40B4-BE49-F238E27FC236}">
                <a16:creationId xmlns:a16="http://schemas.microsoft.com/office/drawing/2014/main" id="{F2C90EF4-9E42-2017-864E-58C691C495D1}"/>
              </a:ext>
            </a:extLst>
          </p:cNvPr>
          <p:cNvSpPr txBox="1"/>
          <p:nvPr/>
        </p:nvSpPr>
        <p:spPr>
          <a:xfrm>
            <a:off x="909832" y="368997"/>
            <a:ext cx="6097464" cy="646331"/>
          </a:xfrm>
          <a:prstGeom prst="rect">
            <a:avLst/>
          </a:prstGeom>
          <a:noFill/>
        </p:spPr>
        <p:txBody>
          <a:bodyPr wrap="square">
            <a:spAutoFit/>
          </a:bodyPr>
          <a:lstStyle/>
          <a:p>
            <a:r>
              <a:rPr lang="en-US" b="1" dirty="0"/>
              <a:t>Annotated screen shots of how the assets/material were </a:t>
            </a:r>
            <a:r>
              <a:rPr lang="en-US" b="1" dirty="0" err="1"/>
              <a:t>organised</a:t>
            </a:r>
            <a:r>
              <a:rPr lang="en-US" b="1" dirty="0"/>
              <a:t> into a logical folder structure.</a:t>
            </a:r>
            <a:endParaRPr lang="en-GB" b="1" dirty="0"/>
          </a:p>
        </p:txBody>
      </p:sp>
    </p:spTree>
    <p:extLst>
      <p:ext uri="{BB962C8B-B14F-4D97-AF65-F5344CB8AC3E}">
        <p14:creationId xmlns:p14="http://schemas.microsoft.com/office/powerpoint/2010/main" val="216665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remainder of your course will consist of</a:t>
            </a:r>
            <a:r>
              <a:rPr lang="mr-IN" b="1" dirty="0"/>
              <a:t>…</a:t>
            </a:r>
            <a:endParaRPr lang="en-US" b="1" dirty="0"/>
          </a:p>
        </p:txBody>
      </p:sp>
      <p:sp>
        <p:nvSpPr>
          <p:cNvPr id="3" name="Content Placeholder 2"/>
          <p:cNvSpPr>
            <a:spLocks noGrp="1"/>
          </p:cNvSpPr>
          <p:nvPr>
            <p:ph idx="1"/>
          </p:nvPr>
        </p:nvSpPr>
        <p:spPr/>
        <p:txBody>
          <a:bodyPr>
            <a:normAutofit fontScale="92500"/>
          </a:bodyPr>
          <a:lstStyle/>
          <a:p>
            <a:r>
              <a:rPr lang="en-US" dirty="0"/>
              <a:t>UNIT 3 </a:t>
            </a:r>
            <a:r>
              <a:rPr lang="mr-IN" dirty="0"/>
              <a:t>–</a:t>
            </a:r>
            <a:r>
              <a:rPr lang="en-US" dirty="0"/>
              <a:t> Digital Media Skills (externally assessed)	</a:t>
            </a:r>
            <a:r>
              <a:rPr lang="en-US" dirty="0">
                <a:solidFill>
                  <a:srgbClr val="FF0000"/>
                </a:solidFill>
              </a:rPr>
              <a:t>Steve</a:t>
            </a:r>
            <a:endParaRPr lang="en-US" dirty="0"/>
          </a:p>
          <a:p>
            <a:r>
              <a:rPr lang="en-US" dirty="0"/>
              <a:t>UNIT 7 </a:t>
            </a:r>
            <a:r>
              <a:rPr lang="mr-IN" dirty="0"/>
              <a:t>–</a:t>
            </a:r>
            <a:r>
              <a:rPr lang="en-US" dirty="0"/>
              <a:t> Media Enterprise				</a:t>
            </a:r>
            <a:r>
              <a:rPr lang="en-US" dirty="0">
                <a:solidFill>
                  <a:srgbClr val="FF0000"/>
                </a:solidFill>
              </a:rPr>
              <a:t>Matt</a:t>
            </a:r>
          </a:p>
          <a:p>
            <a:pPr marL="0" indent="0">
              <a:buNone/>
            </a:pPr>
            <a:r>
              <a:rPr lang="en-US" dirty="0">
                <a:solidFill>
                  <a:srgbClr val="FF0000"/>
                </a:solidFill>
              </a:rPr>
              <a:t>or</a:t>
            </a:r>
          </a:p>
          <a:p>
            <a:r>
              <a:rPr lang="en-US" dirty="0"/>
              <a:t>UNIT 3 </a:t>
            </a:r>
            <a:r>
              <a:rPr lang="mr-IN" dirty="0"/>
              <a:t>–</a:t>
            </a:r>
            <a:r>
              <a:rPr lang="en-US" dirty="0"/>
              <a:t> Digital Media Skills (externally assessed)	</a:t>
            </a:r>
            <a:r>
              <a:rPr lang="en-US" dirty="0">
                <a:solidFill>
                  <a:srgbClr val="FF0000"/>
                </a:solidFill>
              </a:rPr>
              <a:t>Mark</a:t>
            </a:r>
            <a:endParaRPr lang="en-US" dirty="0"/>
          </a:p>
          <a:p>
            <a:r>
              <a:rPr lang="en-US" dirty="0"/>
              <a:t>UNIT 7 </a:t>
            </a:r>
            <a:r>
              <a:rPr lang="mr-IN" dirty="0"/>
              <a:t>–</a:t>
            </a:r>
            <a:r>
              <a:rPr lang="en-US" dirty="0"/>
              <a:t> Media Enterprise				</a:t>
            </a:r>
            <a:r>
              <a:rPr lang="en-US" dirty="0">
                <a:solidFill>
                  <a:srgbClr val="FF0000"/>
                </a:solidFill>
              </a:rPr>
              <a:t>Matt</a:t>
            </a:r>
          </a:p>
          <a:p>
            <a:pPr marL="0" indent="0">
              <a:buNone/>
            </a:pPr>
            <a:endParaRPr lang="en-US" dirty="0">
              <a:solidFill>
                <a:srgbClr val="FF0000"/>
              </a:solidFill>
            </a:endParaRPr>
          </a:p>
          <a:p>
            <a:pPr marL="0" indent="0">
              <a:buNone/>
            </a:pPr>
            <a:endParaRPr lang="en-US" i="1" dirty="0">
              <a:solidFill>
                <a:srgbClr val="FF0000"/>
              </a:solidFill>
            </a:endParaRPr>
          </a:p>
          <a:p>
            <a:pPr marL="0" indent="0">
              <a:buNone/>
            </a:pPr>
            <a:r>
              <a:rPr lang="en-US" i="1" dirty="0">
                <a:solidFill>
                  <a:srgbClr val="FF0000"/>
                </a:solidFill>
              </a:rPr>
              <a:t>These remaining units will complete your portfolio and allow you to finish in May. However, you will have to use your </a:t>
            </a:r>
            <a:r>
              <a:rPr lang="en-US" i="1" dirty="0" err="1">
                <a:solidFill>
                  <a:srgbClr val="FF0000"/>
                </a:solidFill>
              </a:rPr>
              <a:t>organisation</a:t>
            </a:r>
            <a:r>
              <a:rPr lang="en-US" i="1" dirty="0">
                <a:solidFill>
                  <a:srgbClr val="FF0000"/>
                </a:solidFill>
              </a:rPr>
              <a:t> skills to manage both.</a:t>
            </a:r>
          </a:p>
        </p:txBody>
      </p:sp>
    </p:spTree>
    <p:extLst>
      <p:ext uri="{BB962C8B-B14F-4D97-AF65-F5344CB8AC3E}">
        <p14:creationId xmlns:p14="http://schemas.microsoft.com/office/powerpoint/2010/main" val="58719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328DF-54FF-1255-D325-494AC3B18539}"/>
              </a:ext>
            </a:extLst>
          </p:cNvPr>
          <p:cNvSpPr>
            <a:spLocks noGrp="1"/>
          </p:cNvSpPr>
          <p:nvPr>
            <p:ph idx="1"/>
          </p:nvPr>
        </p:nvSpPr>
        <p:spPr>
          <a:xfrm>
            <a:off x="586407" y="718806"/>
            <a:ext cx="6675783" cy="2213638"/>
          </a:xfrm>
        </p:spPr>
        <p:txBody>
          <a:bodyPr/>
          <a:lstStyle/>
          <a:p>
            <a:pPr marL="0" indent="0">
              <a:buNone/>
            </a:pPr>
            <a:r>
              <a:rPr lang="en-US" sz="1800" b="1" dirty="0"/>
              <a:t>Screen shots of the production skills and techniques used (i.e. you doing them) and an explanation of how the assets/material created relate to the requirements of the client brief </a:t>
            </a:r>
          </a:p>
          <a:p>
            <a:endParaRPr lang="en-GB" dirty="0"/>
          </a:p>
        </p:txBody>
      </p:sp>
      <p:pic>
        <p:nvPicPr>
          <p:cNvPr id="5" name="Picture 4">
            <a:extLst>
              <a:ext uri="{FF2B5EF4-FFF2-40B4-BE49-F238E27FC236}">
                <a16:creationId xmlns:a16="http://schemas.microsoft.com/office/drawing/2014/main" id="{56914231-5A66-9608-211F-4246AF2BDFF9}"/>
              </a:ext>
            </a:extLst>
          </p:cNvPr>
          <p:cNvPicPr>
            <a:picLocks noChangeAspect="1"/>
          </p:cNvPicPr>
          <p:nvPr/>
        </p:nvPicPr>
        <p:blipFill>
          <a:blip r:embed="rId2"/>
          <a:stretch>
            <a:fillRect/>
          </a:stretch>
        </p:blipFill>
        <p:spPr>
          <a:xfrm>
            <a:off x="1247652" y="2537709"/>
            <a:ext cx="6675782" cy="3386266"/>
          </a:xfrm>
          <a:prstGeom prst="rect">
            <a:avLst/>
          </a:prstGeom>
        </p:spPr>
      </p:pic>
      <p:cxnSp>
        <p:nvCxnSpPr>
          <p:cNvPr id="7" name="Straight Arrow Connector 6">
            <a:extLst>
              <a:ext uri="{FF2B5EF4-FFF2-40B4-BE49-F238E27FC236}">
                <a16:creationId xmlns:a16="http://schemas.microsoft.com/office/drawing/2014/main" id="{C73A0B96-7C8C-87A4-68F7-985F399CA8F6}"/>
              </a:ext>
            </a:extLst>
          </p:cNvPr>
          <p:cNvCxnSpPr>
            <a:cxnSpLocks/>
          </p:cNvCxnSpPr>
          <p:nvPr/>
        </p:nvCxnSpPr>
        <p:spPr>
          <a:xfrm flipH="1">
            <a:off x="4436828" y="1963972"/>
            <a:ext cx="4245996" cy="707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8C5A712-14E1-78FD-AD64-727B67A7CE02}"/>
              </a:ext>
            </a:extLst>
          </p:cNvPr>
          <p:cNvPicPr>
            <a:picLocks noChangeAspect="1"/>
          </p:cNvPicPr>
          <p:nvPr/>
        </p:nvPicPr>
        <p:blipFill>
          <a:blip r:embed="rId3"/>
          <a:stretch>
            <a:fillRect/>
          </a:stretch>
        </p:blipFill>
        <p:spPr>
          <a:xfrm>
            <a:off x="3928683" y="2937123"/>
            <a:ext cx="4857507" cy="888152"/>
          </a:xfrm>
          <a:prstGeom prst="rect">
            <a:avLst/>
          </a:prstGeom>
        </p:spPr>
      </p:pic>
      <p:cxnSp>
        <p:nvCxnSpPr>
          <p:cNvPr id="11" name="Straight Arrow Connector 10">
            <a:extLst>
              <a:ext uri="{FF2B5EF4-FFF2-40B4-BE49-F238E27FC236}">
                <a16:creationId xmlns:a16="http://schemas.microsoft.com/office/drawing/2014/main" id="{544094E7-FE62-B5DC-D1A7-92D849C9951C}"/>
              </a:ext>
            </a:extLst>
          </p:cNvPr>
          <p:cNvCxnSpPr>
            <a:cxnSpLocks/>
          </p:cNvCxnSpPr>
          <p:nvPr/>
        </p:nvCxnSpPr>
        <p:spPr>
          <a:xfrm flipH="1" flipV="1">
            <a:off x="7350940" y="5017272"/>
            <a:ext cx="1816914" cy="79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FD9A9D3-CCF3-5E4E-52D0-64F8598A78FA}"/>
              </a:ext>
            </a:extLst>
          </p:cNvPr>
          <p:cNvSpPr txBox="1"/>
          <p:nvPr/>
        </p:nvSpPr>
        <p:spPr>
          <a:xfrm>
            <a:off x="9000877" y="1685677"/>
            <a:ext cx="1948069" cy="646331"/>
          </a:xfrm>
          <a:prstGeom prst="rect">
            <a:avLst/>
          </a:prstGeom>
          <a:noFill/>
        </p:spPr>
        <p:txBody>
          <a:bodyPr wrap="square" rtlCol="0">
            <a:spAutoFit/>
          </a:bodyPr>
          <a:lstStyle/>
          <a:p>
            <a:r>
              <a:rPr lang="en-GB" dirty="0"/>
              <a:t>Reference to brief requirements</a:t>
            </a:r>
          </a:p>
        </p:txBody>
      </p:sp>
      <p:sp>
        <p:nvSpPr>
          <p:cNvPr id="15" name="TextBox 14">
            <a:extLst>
              <a:ext uri="{FF2B5EF4-FFF2-40B4-BE49-F238E27FC236}">
                <a16:creationId xmlns:a16="http://schemas.microsoft.com/office/drawing/2014/main" id="{1C0F60F9-80ED-9122-F715-EE282035DF97}"/>
              </a:ext>
            </a:extLst>
          </p:cNvPr>
          <p:cNvSpPr txBox="1"/>
          <p:nvPr/>
        </p:nvSpPr>
        <p:spPr>
          <a:xfrm>
            <a:off x="8843177" y="2883603"/>
            <a:ext cx="1948069" cy="646331"/>
          </a:xfrm>
          <a:prstGeom prst="rect">
            <a:avLst/>
          </a:prstGeom>
          <a:noFill/>
        </p:spPr>
        <p:txBody>
          <a:bodyPr wrap="square" rtlCol="0">
            <a:spAutoFit/>
          </a:bodyPr>
          <a:lstStyle/>
          <a:p>
            <a:r>
              <a:rPr lang="en-GB" dirty="0"/>
              <a:t>Screenshots of you completing tasks</a:t>
            </a:r>
          </a:p>
        </p:txBody>
      </p:sp>
      <p:sp>
        <p:nvSpPr>
          <p:cNvPr id="16" name="TextBox 15">
            <a:extLst>
              <a:ext uri="{FF2B5EF4-FFF2-40B4-BE49-F238E27FC236}">
                <a16:creationId xmlns:a16="http://schemas.microsoft.com/office/drawing/2014/main" id="{70A3D45E-361F-8D77-6686-F432D06D8C5A}"/>
              </a:ext>
            </a:extLst>
          </p:cNvPr>
          <p:cNvSpPr txBox="1"/>
          <p:nvPr/>
        </p:nvSpPr>
        <p:spPr>
          <a:xfrm>
            <a:off x="9167854" y="4849157"/>
            <a:ext cx="1948069" cy="369332"/>
          </a:xfrm>
          <a:prstGeom prst="rect">
            <a:avLst/>
          </a:prstGeom>
          <a:noFill/>
        </p:spPr>
        <p:txBody>
          <a:bodyPr wrap="square" rtlCol="0">
            <a:spAutoFit/>
          </a:bodyPr>
          <a:lstStyle/>
          <a:p>
            <a:r>
              <a:rPr lang="en-GB" dirty="0"/>
              <a:t>Explanation</a:t>
            </a:r>
          </a:p>
        </p:txBody>
      </p:sp>
    </p:spTree>
    <p:extLst>
      <p:ext uri="{BB962C8B-B14F-4D97-AF65-F5344CB8AC3E}">
        <p14:creationId xmlns:p14="http://schemas.microsoft.com/office/powerpoint/2010/main" val="1927948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D674A-F402-EC3B-C5B8-A7682D07BE4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687DCD5-F908-81EC-9A30-FB55E4D4CC6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F9282D0-34DD-E9E3-09BF-481D940AC336}"/>
              </a:ext>
            </a:extLst>
          </p:cNvPr>
          <p:cNvPicPr>
            <a:picLocks noChangeAspect="1"/>
          </p:cNvPicPr>
          <p:nvPr/>
        </p:nvPicPr>
        <p:blipFill>
          <a:blip r:embed="rId2"/>
          <a:stretch>
            <a:fillRect/>
          </a:stretch>
        </p:blipFill>
        <p:spPr>
          <a:xfrm>
            <a:off x="770656" y="231499"/>
            <a:ext cx="5675072" cy="4023978"/>
          </a:xfrm>
          <a:prstGeom prst="rect">
            <a:avLst/>
          </a:prstGeom>
        </p:spPr>
      </p:pic>
      <p:pic>
        <p:nvPicPr>
          <p:cNvPr id="7" name="Picture 6">
            <a:extLst>
              <a:ext uri="{FF2B5EF4-FFF2-40B4-BE49-F238E27FC236}">
                <a16:creationId xmlns:a16="http://schemas.microsoft.com/office/drawing/2014/main" id="{863704FF-5987-48DA-B9D3-BC0BE4FA4700}"/>
              </a:ext>
            </a:extLst>
          </p:cNvPr>
          <p:cNvPicPr>
            <a:picLocks noChangeAspect="1"/>
          </p:cNvPicPr>
          <p:nvPr/>
        </p:nvPicPr>
        <p:blipFill>
          <a:blip r:embed="rId3"/>
          <a:stretch>
            <a:fillRect/>
          </a:stretch>
        </p:blipFill>
        <p:spPr>
          <a:xfrm>
            <a:off x="5225562" y="4433888"/>
            <a:ext cx="5943600" cy="1743075"/>
          </a:xfrm>
          <a:prstGeom prst="rect">
            <a:avLst/>
          </a:prstGeom>
        </p:spPr>
      </p:pic>
    </p:spTree>
    <p:extLst>
      <p:ext uri="{BB962C8B-B14F-4D97-AF65-F5344CB8AC3E}">
        <p14:creationId xmlns:p14="http://schemas.microsoft.com/office/powerpoint/2010/main" val="3406114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99F8F-7AE5-EAEC-BD17-DA9A040FF5B3}"/>
              </a:ext>
            </a:extLst>
          </p:cNvPr>
          <p:cNvSpPr>
            <a:spLocks noGrp="1"/>
          </p:cNvSpPr>
          <p:nvPr>
            <p:ph type="title"/>
          </p:nvPr>
        </p:nvSpPr>
        <p:spPr/>
        <p:txBody>
          <a:bodyPr/>
          <a:lstStyle/>
          <a:p>
            <a:r>
              <a:rPr lang="en-GB" dirty="0"/>
              <a:t>Activity 2 folder – </a:t>
            </a:r>
            <a:r>
              <a:rPr lang="en-GB" i="1" dirty="0"/>
              <a:t>should include</a:t>
            </a:r>
            <a:endParaRPr lang="en-GB" dirty="0"/>
          </a:p>
        </p:txBody>
      </p:sp>
      <p:sp>
        <p:nvSpPr>
          <p:cNvPr id="3" name="Content Placeholder 2">
            <a:extLst>
              <a:ext uri="{FF2B5EF4-FFF2-40B4-BE49-F238E27FC236}">
                <a16:creationId xmlns:a16="http://schemas.microsoft.com/office/drawing/2014/main" id="{AD4395D0-29A0-BE1A-27CD-5BF2520DF340}"/>
              </a:ext>
            </a:extLst>
          </p:cNvPr>
          <p:cNvSpPr>
            <a:spLocks noGrp="1"/>
          </p:cNvSpPr>
          <p:nvPr>
            <p:ph idx="1"/>
          </p:nvPr>
        </p:nvSpPr>
        <p:spPr/>
        <p:txBody>
          <a:bodyPr/>
          <a:lstStyle/>
          <a:p>
            <a:r>
              <a:rPr lang="en-US" dirty="0"/>
              <a:t>The Activity 2 folder should </a:t>
            </a:r>
            <a:r>
              <a:rPr lang="en-US" b="1" dirty="0"/>
              <a:t>only</a:t>
            </a:r>
            <a:r>
              <a:rPr lang="en-US" dirty="0"/>
              <a:t> include the </a:t>
            </a:r>
            <a:r>
              <a:rPr lang="en-US" b="1" dirty="0"/>
              <a:t>final working version </a:t>
            </a:r>
            <a:r>
              <a:rPr lang="en-US" dirty="0"/>
              <a:t>of the video (MP4) and the final annotated digital portfolio (covering Activity 2). </a:t>
            </a:r>
          </a:p>
          <a:p>
            <a:endParaRPr lang="en-US" dirty="0"/>
          </a:p>
          <a:p>
            <a:r>
              <a:rPr lang="en-US" dirty="0"/>
              <a:t>Duplicate files and earlier versions of media product should be removed from the final submission by learners. </a:t>
            </a:r>
            <a:endParaRPr lang="en-GB" dirty="0"/>
          </a:p>
        </p:txBody>
      </p:sp>
    </p:spTree>
    <p:extLst>
      <p:ext uri="{BB962C8B-B14F-4D97-AF65-F5344CB8AC3E}">
        <p14:creationId xmlns:p14="http://schemas.microsoft.com/office/powerpoint/2010/main" val="1008185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DA28E-6C02-3B2C-7062-E4C8AB1D5B4B}"/>
              </a:ext>
            </a:extLst>
          </p:cNvPr>
          <p:cNvSpPr>
            <a:spLocks noGrp="1"/>
          </p:cNvSpPr>
          <p:nvPr>
            <p:ph idx="1"/>
          </p:nvPr>
        </p:nvSpPr>
        <p:spPr>
          <a:xfrm>
            <a:off x="981323" y="1253331"/>
            <a:ext cx="10515600" cy="4351338"/>
          </a:xfrm>
        </p:spPr>
        <p:txBody>
          <a:bodyPr>
            <a:normAutofit/>
          </a:bodyPr>
          <a:lstStyle/>
          <a:p>
            <a:pPr marL="0" indent="0">
              <a:buNone/>
            </a:pPr>
            <a:r>
              <a:rPr lang="en-US" dirty="0"/>
              <a:t>“During the 15 hours for Activity 2, learners must edit together their assets/material to create a final media product in response to the brief. </a:t>
            </a:r>
          </a:p>
          <a:p>
            <a:pPr marL="0" indent="0">
              <a:buNone/>
            </a:pPr>
            <a:r>
              <a:rPr lang="en-US" dirty="0"/>
              <a:t>The highest achieving learners provided evidence of the following in the 10 A4 pages of their annotated digital portfolio dedicated to Activity 2: </a:t>
            </a:r>
          </a:p>
          <a:p>
            <a:r>
              <a:rPr lang="en-US" i="1" dirty="0"/>
              <a:t>the preparation, editing and/or manipulation of the assets/material during the production </a:t>
            </a:r>
          </a:p>
          <a:p>
            <a:r>
              <a:rPr lang="en-US" i="1" dirty="0"/>
              <a:t>how the media product was constructed/built </a:t>
            </a:r>
          </a:p>
          <a:p>
            <a:r>
              <a:rPr lang="en-US" i="1" dirty="0"/>
              <a:t>a justification for the decisions made throughout Activity 2.”</a:t>
            </a:r>
            <a:endParaRPr lang="en-GB" i="1" dirty="0"/>
          </a:p>
        </p:txBody>
      </p:sp>
    </p:spTree>
    <p:extLst>
      <p:ext uri="{BB962C8B-B14F-4D97-AF65-F5344CB8AC3E}">
        <p14:creationId xmlns:p14="http://schemas.microsoft.com/office/powerpoint/2010/main" val="125207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F06713-FE2E-891C-EBC4-96BB0A31F094}"/>
              </a:ext>
            </a:extLst>
          </p:cNvPr>
          <p:cNvPicPr>
            <a:picLocks noChangeAspect="1"/>
          </p:cNvPicPr>
          <p:nvPr/>
        </p:nvPicPr>
        <p:blipFill>
          <a:blip r:embed="rId2"/>
          <a:stretch>
            <a:fillRect/>
          </a:stretch>
        </p:blipFill>
        <p:spPr>
          <a:xfrm>
            <a:off x="365323" y="1355725"/>
            <a:ext cx="5553075" cy="1666875"/>
          </a:xfrm>
          <a:prstGeom prst="rect">
            <a:avLst/>
          </a:prstGeom>
        </p:spPr>
      </p:pic>
      <p:pic>
        <p:nvPicPr>
          <p:cNvPr id="7" name="Picture 6">
            <a:extLst>
              <a:ext uri="{FF2B5EF4-FFF2-40B4-BE49-F238E27FC236}">
                <a16:creationId xmlns:a16="http://schemas.microsoft.com/office/drawing/2014/main" id="{D5EB0F82-B322-745E-89FF-5C81FD30498D}"/>
              </a:ext>
            </a:extLst>
          </p:cNvPr>
          <p:cNvPicPr>
            <a:picLocks noChangeAspect="1"/>
          </p:cNvPicPr>
          <p:nvPr/>
        </p:nvPicPr>
        <p:blipFill>
          <a:blip r:embed="rId3"/>
          <a:stretch>
            <a:fillRect/>
          </a:stretch>
        </p:blipFill>
        <p:spPr>
          <a:xfrm>
            <a:off x="6115272" y="516220"/>
            <a:ext cx="5610225" cy="4019550"/>
          </a:xfrm>
          <a:prstGeom prst="rect">
            <a:avLst/>
          </a:prstGeom>
        </p:spPr>
      </p:pic>
      <p:pic>
        <p:nvPicPr>
          <p:cNvPr id="9" name="Picture 8">
            <a:extLst>
              <a:ext uri="{FF2B5EF4-FFF2-40B4-BE49-F238E27FC236}">
                <a16:creationId xmlns:a16="http://schemas.microsoft.com/office/drawing/2014/main" id="{264EA4A8-5FD9-75CB-F2A5-6949E97B4792}"/>
              </a:ext>
            </a:extLst>
          </p:cNvPr>
          <p:cNvPicPr>
            <a:picLocks noChangeAspect="1"/>
          </p:cNvPicPr>
          <p:nvPr/>
        </p:nvPicPr>
        <p:blipFill>
          <a:blip r:embed="rId4"/>
          <a:stretch>
            <a:fillRect/>
          </a:stretch>
        </p:blipFill>
        <p:spPr>
          <a:xfrm>
            <a:off x="278134" y="3835400"/>
            <a:ext cx="5600700" cy="2657475"/>
          </a:xfrm>
          <a:prstGeom prst="rect">
            <a:avLst/>
          </a:prstGeom>
        </p:spPr>
      </p:pic>
      <p:sp>
        <p:nvSpPr>
          <p:cNvPr id="10" name="TextBox 9">
            <a:extLst>
              <a:ext uri="{FF2B5EF4-FFF2-40B4-BE49-F238E27FC236}">
                <a16:creationId xmlns:a16="http://schemas.microsoft.com/office/drawing/2014/main" id="{5B03B8E7-E349-A1D1-E45A-17B921C9615C}"/>
              </a:ext>
            </a:extLst>
          </p:cNvPr>
          <p:cNvSpPr txBox="1"/>
          <p:nvPr/>
        </p:nvSpPr>
        <p:spPr>
          <a:xfrm>
            <a:off x="278134" y="621179"/>
            <a:ext cx="2664069" cy="646331"/>
          </a:xfrm>
          <a:prstGeom prst="rect">
            <a:avLst/>
          </a:prstGeom>
          <a:noFill/>
        </p:spPr>
        <p:txBody>
          <a:bodyPr wrap="square" rtlCol="0">
            <a:spAutoFit/>
          </a:bodyPr>
          <a:lstStyle/>
          <a:p>
            <a:r>
              <a:rPr lang="en-GB" b="1" dirty="0"/>
              <a:t>References to specific requirements of the brief</a:t>
            </a:r>
          </a:p>
        </p:txBody>
      </p:sp>
      <p:cxnSp>
        <p:nvCxnSpPr>
          <p:cNvPr id="12" name="Straight Arrow Connector 11">
            <a:extLst>
              <a:ext uri="{FF2B5EF4-FFF2-40B4-BE49-F238E27FC236}">
                <a16:creationId xmlns:a16="http://schemas.microsoft.com/office/drawing/2014/main" id="{24693874-FA84-8257-D97D-F2851C733ACA}"/>
              </a:ext>
            </a:extLst>
          </p:cNvPr>
          <p:cNvCxnSpPr/>
          <p:nvPr/>
        </p:nvCxnSpPr>
        <p:spPr>
          <a:xfrm>
            <a:off x="2839915" y="1160585"/>
            <a:ext cx="518747" cy="369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43B9552-7596-986C-2FD5-EB7E14BF5AC4}"/>
              </a:ext>
            </a:extLst>
          </p:cNvPr>
          <p:cNvSpPr txBox="1"/>
          <p:nvPr/>
        </p:nvSpPr>
        <p:spPr>
          <a:xfrm>
            <a:off x="6115272" y="0"/>
            <a:ext cx="2664069" cy="646331"/>
          </a:xfrm>
          <a:prstGeom prst="rect">
            <a:avLst/>
          </a:prstGeom>
          <a:noFill/>
        </p:spPr>
        <p:txBody>
          <a:bodyPr wrap="square" rtlCol="0">
            <a:spAutoFit/>
          </a:bodyPr>
          <a:lstStyle/>
          <a:p>
            <a:r>
              <a:rPr lang="en-GB" b="1" dirty="0"/>
              <a:t>References to audio requirements</a:t>
            </a:r>
          </a:p>
        </p:txBody>
      </p:sp>
      <p:sp>
        <p:nvSpPr>
          <p:cNvPr id="16" name="TextBox 15">
            <a:extLst>
              <a:ext uri="{FF2B5EF4-FFF2-40B4-BE49-F238E27FC236}">
                <a16:creationId xmlns:a16="http://schemas.microsoft.com/office/drawing/2014/main" id="{9A36E0E1-192F-3914-E95D-7C186837689B}"/>
              </a:ext>
            </a:extLst>
          </p:cNvPr>
          <p:cNvSpPr txBox="1"/>
          <p:nvPr/>
        </p:nvSpPr>
        <p:spPr>
          <a:xfrm>
            <a:off x="8920384" y="4546024"/>
            <a:ext cx="2664069" cy="369332"/>
          </a:xfrm>
          <a:prstGeom prst="rect">
            <a:avLst/>
          </a:prstGeom>
          <a:noFill/>
        </p:spPr>
        <p:txBody>
          <a:bodyPr wrap="square" rtlCol="0">
            <a:spAutoFit/>
          </a:bodyPr>
          <a:lstStyle/>
          <a:p>
            <a:r>
              <a:rPr lang="en-GB" b="1" dirty="0"/>
              <a:t>Screengrabs as evidence</a:t>
            </a:r>
          </a:p>
        </p:txBody>
      </p:sp>
      <p:cxnSp>
        <p:nvCxnSpPr>
          <p:cNvPr id="18" name="Straight Arrow Connector 17">
            <a:extLst>
              <a:ext uri="{FF2B5EF4-FFF2-40B4-BE49-F238E27FC236}">
                <a16:creationId xmlns:a16="http://schemas.microsoft.com/office/drawing/2014/main" id="{B642D388-3915-069E-D3D8-4071CA54845D}"/>
              </a:ext>
            </a:extLst>
          </p:cNvPr>
          <p:cNvCxnSpPr/>
          <p:nvPr/>
        </p:nvCxnSpPr>
        <p:spPr>
          <a:xfrm flipV="1">
            <a:off x="10781969" y="3429000"/>
            <a:ext cx="119269" cy="1106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355710F-3210-4EAF-4015-C62210440433}"/>
              </a:ext>
            </a:extLst>
          </p:cNvPr>
          <p:cNvSpPr txBox="1"/>
          <p:nvPr/>
        </p:nvSpPr>
        <p:spPr>
          <a:xfrm>
            <a:off x="6438900" y="5992959"/>
            <a:ext cx="2664069" cy="646331"/>
          </a:xfrm>
          <a:prstGeom prst="rect">
            <a:avLst/>
          </a:prstGeom>
          <a:noFill/>
        </p:spPr>
        <p:txBody>
          <a:bodyPr wrap="square" rtlCol="0">
            <a:spAutoFit/>
          </a:bodyPr>
          <a:lstStyle/>
          <a:p>
            <a:r>
              <a:rPr lang="en-GB" b="1" dirty="0"/>
              <a:t>References to specific requirements of the brief</a:t>
            </a:r>
          </a:p>
        </p:txBody>
      </p:sp>
      <p:cxnSp>
        <p:nvCxnSpPr>
          <p:cNvPr id="21" name="Straight Arrow Connector 20">
            <a:extLst>
              <a:ext uri="{FF2B5EF4-FFF2-40B4-BE49-F238E27FC236}">
                <a16:creationId xmlns:a16="http://schemas.microsoft.com/office/drawing/2014/main" id="{7CB67574-CB5F-2C62-F80D-969205022040}"/>
              </a:ext>
            </a:extLst>
          </p:cNvPr>
          <p:cNvCxnSpPr/>
          <p:nvPr/>
        </p:nvCxnSpPr>
        <p:spPr>
          <a:xfrm flipH="1" flipV="1">
            <a:off x="4150581" y="6316124"/>
            <a:ext cx="2170706" cy="100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471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B4ADAC-759E-F443-D1CE-61336C9A41A4}"/>
              </a:ext>
            </a:extLst>
          </p:cNvPr>
          <p:cNvPicPr>
            <a:picLocks noChangeAspect="1"/>
          </p:cNvPicPr>
          <p:nvPr/>
        </p:nvPicPr>
        <p:blipFill>
          <a:blip r:embed="rId2"/>
          <a:stretch>
            <a:fillRect/>
          </a:stretch>
        </p:blipFill>
        <p:spPr>
          <a:xfrm>
            <a:off x="838200" y="581936"/>
            <a:ext cx="5534025" cy="4686300"/>
          </a:xfrm>
          <a:prstGeom prst="rect">
            <a:avLst/>
          </a:prstGeom>
        </p:spPr>
      </p:pic>
      <p:sp>
        <p:nvSpPr>
          <p:cNvPr id="6" name="TextBox 5">
            <a:extLst>
              <a:ext uri="{FF2B5EF4-FFF2-40B4-BE49-F238E27FC236}">
                <a16:creationId xmlns:a16="http://schemas.microsoft.com/office/drawing/2014/main" id="{ACEF868F-F669-3A46-53EB-58164C0328E0}"/>
              </a:ext>
            </a:extLst>
          </p:cNvPr>
          <p:cNvSpPr txBox="1"/>
          <p:nvPr/>
        </p:nvSpPr>
        <p:spPr>
          <a:xfrm>
            <a:off x="7332785" y="659423"/>
            <a:ext cx="2892669" cy="646331"/>
          </a:xfrm>
          <a:prstGeom prst="rect">
            <a:avLst/>
          </a:prstGeom>
          <a:noFill/>
        </p:spPr>
        <p:txBody>
          <a:bodyPr wrap="square" rtlCol="0">
            <a:spAutoFit/>
          </a:bodyPr>
          <a:lstStyle/>
          <a:p>
            <a:r>
              <a:rPr lang="en-GB" dirty="0"/>
              <a:t>Reference to brief requirements</a:t>
            </a:r>
          </a:p>
        </p:txBody>
      </p:sp>
      <p:cxnSp>
        <p:nvCxnSpPr>
          <p:cNvPr id="8" name="Straight Arrow Connector 7">
            <a:extLst>
              <a:ext uri="{FF2B5EF4-FFF2-40B4-BE49-F238E27FC236}">
                <a16:creationId xmlns:a16="http://schemas.microsoft.com/office/drawing/2014/main" id="{3D1A981F-20C8-A4FB-F7CC-D72A9E50E9F7}"/>
              </a:ext>
            </a:extLst>
          </p:cNvPr>
          <p:cNvCxnSpPr/>
          <p:nvPr/>
        </p:nvCxnSpPr>
        <p:spPr>
          <a:xfrm flipH="1">
            <a:off x="5345723" y="800100"/>
            <a:ext cx="1899139" cy="61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5375614-4E22-04FC-BA4F-D390307B7D0B}"/>
              </a:ext>
            </a:extLst>
          </p:cNvPr>
          <p:cNvSpPr txBox="1"/>
          <p:nvPr/>
        </p:nvSpPr>
        <p:spPr>
          <a:xfrm>
            <a:off x="7244862" y="1806526"/>
            <a:ext cx="2892669" cy="369332"/>
          </a:xfrm>
          <a:prstGeom prst="rect">
            <a:avLst/>
          </a:prstGeom>
          <a:noFill/>
        </p:spPr>
        <p:txBody>
          <a:bodyPr wrap="square" rtlCol="0">
            <a:spAutoFit/>
          </a:bodyPr>
          <a:lstStyle/>
          <a:p>
            <a:r>
              <a:rPr lang="en-GB" dirty="0"/>
              <a:t>Justification</a:t>
            </a:r>
          </a:p>
        </p:txBody>
      </p:sp>
      <p:sp>
        <p:nvSpPr>
          <p:cNvPr id="10" name="TextBox 9">
            <a:extLst>
              <a:ext uri="{FF2B5EF4-FFF2-40B4-BE49-F238E27FC236}">
                <a16:creationId xmlns:a16="http://schemas.microsoft.com/office/drawing/2014/main" id="{698A0739-5AFA-A366-1520-3FDDD018D68A}"/>
              </a:ext>
            </a:extLst>
          </p:cNvPr>
          <p:cNvSpPr txBox="1"/>
          <p:nvPr/>
        </p:nvSpPr>
        <p:spPr>
          <a:xfrm>
            <a:off x="7151230" y="2862717"/>
            <a:ext cx="2892669" cy="369332"/>
          </a:xfrm>
          <a:prstGeom prst="rect">
            <a:avLst/>
          </a:prstGeom>
          <a:noFill/>
        </p:spPr>
        <p:txBody>
          <a:bodyPr wrap="square" rtlCol="0">
            <a:spAutoFit/>
          </a:bodyPr>
          <a:lstStyle/>
          <a:p>
            <a:r>
              <a:rPr lang="en-GB" dirty="0"/>
              <a:t>Explanation of process</a:t>
            </a:r>
          </a:p>
        </p:txBody>
      </p:sp>
      <p:sp>
        <p:nvSpPr>
          <p:cNvPr id="11" name="TextBox 10">
            <a:extLst>
              <a:ext uri="{FF2B5EF4-FFF2-40B4-BE49-F238E27FC236}">
                <a16:creationId xmlns:a16="http://schemas.microsoft.com/office/drawing/2014/main" id="{FF35232A-3CD9-03A8-2867-516727C09918}"/>
              </a:ext>
            </a:extLst>
          </p:cNvPr>
          <p:cNvSpPr txBox="1"/>
          <p:nvPr/>
        </p:nvSpPr>
        <p:spPr>
          <a:xfrm>
            <a:off x="6984253" y="4036602"/>
            <a:ext cx="2892669" cy="369332"/>
          </a:xfrm>
          <a:prstGeom prst="rect">
            <a:avLst/>
          </a:prstGeom>
          <a:noFill/>
        </p:spPr>
        <p:txBody>
          <a:bodyPr wrap="square" rtlCol="0">
            <a:spAutoFit/>
          </a:bodyPr>
          <a:lstStyle/>
          <a:p>
            <a:r>
              <a:rPr lang="en-GB" dirty="0"/>
              <a:t>Evidence</a:t>
            </a:r>
          </a:p>
        </p:txBody>
      </p:sp>
      <p:cxnSp>
        <p:nvCxnSpPr>
          <p:cNvPr id="13" name="Straight Arrow Connector 12">
            <a:extLst>
              <a:ext uri="{FF2B5EF4-FFF2-40B4-BE49-F238E27FC236}">
                <a16:creationId xmlns:a16="http://schemas.microsoft.com/office/drawing/2014/main" id="{F0082C37-225E-A163-4056-40981B7DCE75}"/>
              </a:ext>
            </a:extLst>
          </p:cNvPr>
          <p:cNvCxnSpPr>
            <a:cxnSpLocks/>
            <a:stCxn id="11" idx="1"/>
          </p:cNvCxnSpPr>
          <p:nvPr/>
        </p:nvCxnSpPr>
        <p:spPr>
          <a:xfrm flipH="1">
            <a:off x="5831376" y="4221268"/>
            <a:ext cx="1152877" cy="92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1475351-36D1-1D53-9E78-5209614636EB}"/>
              </a:ext>
            </a:extLst>
          </p:cNvPr>
          <p:cNvCxnSpPr>
            <a:cxnSpLocks/>
            <a:stCxn id="11" idx="1"/>
          </p:cNvCxnSpPr>
          <p:nvPr/>
        </p:nvCxnSpPr>
        <p:spPr>
          <a:xfrm flipH="1" flipV="1">
            <a:off x="1948070" y="3108960"/>
            <a:ext cx="5036183" cy="1112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BBC5A0-A107-BAD6-5463-399AB8F9DC18}"/>
              </a:ext>
            </a:extLst>
          </p:cNvPr>
          <p:cNvCxnSpPr>
            <a:stCxn id="9" idx="1"/>
          </p:cNvCxnSpPr>
          <p:nvPr/>
        </p:nvCxnSpPr>
        <p:spPr>
          <a:xfrm flipH="1" flipV="1">
            <a:off x="3474720" y="1666199"/>
            <a:ext cx="3770142" cy="324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026A04-EC0A-CE8C-C2D8-B31A0678E0EA}"/>
              </a:ext>
            </a:extLst>
          </p:cNvPr>
          <p:cNvCxnSpPr/>
          <p:nvPr/>
        </p:nvCxnSpPr>
        <p:spPr>
          <a:xfrm flipH="1" flipV="1">
            <a:off x="5096786" y="2175858"/>
            <a:ext cx="2054444" cy="986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4BED1D4-23B3-3333-E65B-6ECF1DF8EAEB}"/>
              </a:ext>
            </a:extLst>
          </p:cNvPr>
          <p:cNvSpPr txBox="1"/>
          <p:nvPr/>
        </p:nvSpPr>
        <p:spPr>
          <a:xfrm>
            <a:off x="1622066" y="5526157"/>
            <a:ext cx="2107096" cy="369332"/>
          </a:xfrm>
          <a:prstGeom prst="rect">
            <a:avLst/>
          </a:prstGeom>
          <a:noFill/>
        </p:spPr>
        <p:txBody>
          <a:bodyPr wrap="square" rtlCol="0">
            <a:spAutoFit/>
          </a:bodyPr>
          <a:lstStyle/>
          <a:p>
            <a:r>
              <a:rPr lang="en-GB" dirty="0"/>
              <a:t>Effect on audience</a:t>
            </a:r>
          </a:p>
        </p:txBody>
      </p:sp>
      <p:cxnSp>
        <p:nvCxnSpPr>
          <p:cNvPr id="23" name="Straight Arrow Connector 22">
            <a:extLst>
              <a:ext uri="{FF2B5EF4-FFF2-40B4-BE49-F238E27FC236}">
                <a16:creationId xmlns:a16="http://schemas.microsoft.com/office/drawing/2014/main" id="{6A6F8CF1-86CB-44C5-CFF8-41E2BA4FB2F3}"/>
              </a:ext>
            </a:extLst>
          </p:cNvPr>
          <p:cNvCxnSpPr/>
          <p:nvPr/>
        </p:nvCxnSpPr>
        <p:spPr>
          <a:xfrm flipV="1">
            <a:off x="2146852" y="5033176"/>
            <a:ext cx="0" cy="429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62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2F444-F103-0208-D54D-97D7449FF256}"/>
              </a:ext>
            </a:extLst>
          </p:cNvPr>
          <p:cNvSpPr>
            <a:spLocks noGrp="1"/>
          </p:cNvSpPr>
          <p:nvPr>
            <p:ph type="title"/>
          </p:nvPr>
        </p:nvSpPr>
        <p:spPr>
          <a:xfrm>
            <a:off x="687126" y="85959"/>
            <a:ext cx="10515600" cy="1325563"/>
          </a:xfrm>
        </p:spPr>
        <p:txBody>
          <a:bodyPr/>
          <a:lstStyle/>
          <a:p>
            <a:r>
              <a:rPr lang="en-GB" dirty="0"/>
              <a:t>Q&amp;A</a:t>
            </a:r>
          </a:p>
        </p:txBody>
      </p:sp>
      <p:sp>
        <p:nvSpPr>
          <p:cNvPr id="3" name="Content Placeholder 2">
            <a:extLst>
              <a:ext uri="{FF2B5EF4-FFF2-40B4-BE49-F238E27FC236}">
                <a16:creationId xmlns:a16="http://schemas.microsoft.com/office/drawing/2014/main" id="{8F978600-D716-B235-3729-AA60579393CC}"/>
              </a:ext>
            </a:extLst>
          </p:cNvPr>
          <p:cNvSpPr>
            <a:spLocks noGrp="1"/>
          </p:cNvSpPr>
          <p:nvPr>
            <p:ph idx="1"/>
          </p:nvPr>
        </p:nvSpPr>
        <p:spPr>
          <a:xfrm>
            <a:off x="687126" y="1388303"/>
            <a:ext cx="10515600" cy="4351338"/>
          </a:xfrm>
        </p:spPr>
        <p:txBody>
          <a:bodyPr>
            <a:normAutofit lnSpcReduction="10000"/>
          </a:bodyPr>
          <a:lstStyle/>
          <a:p>
            <a:pPr marL="0" indent="0">
              <a:buNone/>
            </a:pPr>
            <a:r>
              <a:rPr lang="en-GB" sz="1400" b="1" i="1" dirty="0"/>
              <a:t>What should I be doing now?</a:t>
            </a:r>
          </a:p>
          <a:p>
            <a:pPr marL="0" indent="0">
              <a:buNone/>
            </a:pPr>
            <a:r>
              <a:rPr lang="en-GB" sz="1400" dirty="0"/>
              <a:t>Now is the time to plan and when you feel ready, film. You may need more than one or two attempts to get it right. Remember to keep referring to the brief throughout.</a:t>
            </a:r>
          </a:p>
          <a:p>
            <a:pPr marL="0" indent="0">
              <a:buNone/>
            </a:pPr>
            <a:r>
              <a:rPr lang="en-GB" sz="1400" b="1" i="1" dirty="0"/>
              <a:t>For Activity 1 do I need scripts, storyboards etc.?</a:t>
            </a:r>
          </a:p>
          <a:p>
            <a:pPr marL="0" indent="0">
              <a:buNone/>
            </a:pPr>
            <a:r>
              <a:rPr lang="en-GB" sz="1400" dirty="0"/>
              <a:t>No, but you may find them useful in planning your production</a:t>
            </a:r>
          </a:p>
          <a:p>
            <a:pPr marL="0" indent="0">
              <a:buNone/>
            </a:pPr>
            <a:r>
              <a:rPr lang="en-GB" sz="1400" b="1" i="1" dirty="0"/>
              <a:t>How many pages of notes can I take into the assessment?</a:t>
            </a:r>
          </a:p>
          <a:p>
            <a:pPr marL="0" indent="0">
              <a:buNone/>
            </a:pPr>
            <a:r>
              <a:rPr lang="en-GB" sz="1400" dirty="0"/>
              <a:t>4x sides of A4 – handwritten or pt12 font. These should be a memory jogger and not include full sentences. </a:t>
            </a:r>
          </a:p>
          <a:p>
            <a:pPr marL="0" indent="0">
              <a:buNone/>
            </a:pPr>
            <a:r>
              <a:rPr lang="en-GB" sz="1400" b="1" i="1" dirty="0"/>
              <a:t>What do I need on my USB when I enter the exam?</a:t>
            </a:r>
          </a:p>
          <a:p>
            <a:pPr marL="0" indent="0">
              <a:buNone/>
            </a:pPr>
            <a:r>
              <a:rPr lang="en-GB" sz="1400" dirty="0"/>
              <a:t>All of the footage you need for the final edit, any secondary sources (archive footage) and audio tracks. </a:t>
            </a:r>
          </a:p>
          <a:p>
            <a:pPr marL="0" indent="0">
              <a:buNone/>
            </a:pPr>
            <a:r>
              <a:rPr lang="en-GB" sz="1400" dirty="0"/>
              <a:t>Screengrabs of your filling system and photos from the shoot. You will be creating screengrabs of your final edit in the exam.</a:t>
            </a:r>
          </a:p>
          <a:p>
            <a:pPr marL="0" indent="0">
              <a:buNone/>
            </a:pPr>
            <a:r>
              <a:rPr lang="en-GB" sz="1400" b="1" i="1" dirty="0"/>
              <a:t>What are the timings of the exam? </a:t>
            </a:r>
          </a:p>
          <a:p>
            <a:pPr marL="0" indent="0">
              <a:buNone/>
            </a:pPr>
            <a:r>
              <a:rPr lang="en-GB" sz="1400" dirty="0"/>
              <a:t>5 hours – activity 1</a:t>
            </a:r>
          </a:p>
          <a:p>
            <a:pPr marL="0" indent="0">
              <a:buNone/>
            </a:pPr>
            <a:r>
              <a:rPr lang="en-GB" sz="1400" dirty="0"/>
              <a:t>15 hours – activity 2 (combination of writing and editing)</a:t>
            </a:r>
          </a:p>
          <a:p>
            <a:pPr marL="0" indent="0">
              <a:buNone/>
            </a:pPr>
            <a:r>
              <a:rPr lang="en-GB" sz="1400" b="1" i="1" dirty="0"/>
              <a:t>Can I use the internet to help with my edit? </a:t>
            </a:r>
          </a:p>
          <a:p>
            <a:pPr marL="0" indent="0">
              <a:buNone/>
            </a:pPr>
            <a:r>
              <a:rPr lang="en-GB" sz="1400" dirty="0"/>
              <a:t>No </a:t>
            </a:r>
          </a:p>
          <a:p>
            <a:pPr marL="0" indent="0">
              <a:buNone/>
            </a:pPr>
            <a:endParaRPr lang="en-GB" dirty="0"/>
          </a:p>
        </p:txBody>
      </p:sp>
    </p:spTree>
    <p:extLst>
      <p:ext uri="{BB962C8B-B14F-4D97-AF65-F5344CB8AC3E}">
        <p14:creationId xmlns:p14="http://schemas.microsoft.com/office/powerpoint/2010/main" val="270283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UNIT 3 </a:t>
            </a:r>
            <a:r>
              <a:rPr lang="mr-IN" b="1" dirty="0"/>
              <a:t>–</a:t>
            </a:r>
            <a:r>
              <a:rPr lang="en-US" b="1" dirty="0"/>
              <a:t> what’s it about?</a:t>
            </a:r>
          </a:p>
        </p:txBody>
      </p:sp>
      <p:sp>
        <p:nvSpPr>
          <p:cNvPr id="3" name="Content Placeholder 2"/>
          <p:cNvSpPr>
            <a:spLocks noGrp="1"/>
          </p:cNvSpPr>
          <p:nvPr>
            <p:ph idx="1"/>
          </p:nvPr>
        </p:nvSpPr>
        <p:spPr/>
        <p:txBody>
          <a:bodyPr>
            <a:normAutofit fontScale="92500" lnSpcReduction="10000"/>
          </a:bodyPr>
          <a:lstStyle/>
          <a:p>
            <a:r>
              <a:rPr lang="en-US" dirty="0"/>
              <a:t>It is a </a:t>
            </a:r>
            <a:r>
              <a:rPr lang="en-US" dirty="0">
                <a:solidFill>
                  <a:srgbClr val="FF0000"/>
                </a:solidFill>
              </a:rPr>
              <a:t>synoptic</a:t>
            </a:r>
            <a:r>
              <a:rPr lang="en-US" dirty="0"/>
              <a:t> unit that provides you with an opportunity to demonstrate your ability to construct a media product for a specified brief and within the moving image medium.</a:t>
            </a:r>
          </a:p>
          <a:p>
            <a:endParaRPr lang="en-US" dirty="0"/>
          </a:p>
          <a:p>
            <a:r>
              <a:rPr lang="en-US" dirty="0"/>
              <a:t>The unit will allow you to </a:t>
            </a:r>
            <a:r>
              <a:rPr lang="en-US" dirty="0">
                <a:solidFill>
                  <a:srgbClr val="FF0000"/>
                </a:solidFill>
              </a:rPr>
              <a:t>demonstrate</a:t>
            </a:r>
            <a:r>
              <a:rPr lang="en-US" dirty="0"/>
              <a:t> all of the skills you have learnt throughout the course.</a:t>
            </a:r>
          </a:p>
          <a:p>
            <a:endParaRPr lang="en-US" dirty="0"/>
          </a:p>
          <a:p>
            <a:r>
              <a:rPr lang="en-US" dirty="0"/>
              <a:t>The tasks within the unit are to be completed </a:t>
            </a:r>
            <a:r>
              <a:rPr lang="en-US" dirty="0">
                <a:solidFill>
                  <a:srgbClr val="FF0000"/>
                </a:solidFill>
              </a:rPr>
              <a:t>individually</a:t>
            </a:r>
            <a:r>
              <a:rPr lang="en-US" dirty="0"/>
              <a:t>; therefore you will each be producing your own film product. However, you are allowed to enlist the help of others to create the material, such as actors, presenters and models.</a:t>
            </a:r>
          </a:p>
        </p:txBody>
      </p:sp>
    </p:spTree>
    <p:extLst>
      <p:ext uri="{BB962C8B-B14F-4D97-AF65-F5344CB8AC3E}">
        <p14:creationId xmlns:p14="http://schemas.microsoft.com/office/powerpoint/2010/main" val="40380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Period of assessment</a:t>
            </a:r>
          </a:p>
        </p:txBody>
      </p:sp>
      <p:sp>
        <p:nvSpPr>
          <p:cNvPr id="3" name="Content Placeholder 2"/>
          <p:cNvSpPr>
            <a:spLocks noGrp="1"/>
          </p:cNvSpPr>
          <p:nvPr>
            <p:ph idx="1"/>
          </p:nvPr>
        </p:nvSpPr>
        <p:spPr/>
        <p:txBody>
          <a:bodyPr>
            <a:normAutofit fontScale="92500" lnSpcReduction="10000"/>
          </a:bodyPr>
          <a:lstStyle/>
          <a:p>
            <a:r>
              <a:rPr lang="en-US" dirty="0"/>
              <a:t>Today you will receive the vocational brief from Pearson and from that point on you will be given a period of </a:t>
            </a:r>
            <a:r>
              <a:rPr lang="en-US" dirty="0">
                <a:solidFill>
                  <a:srgbClr val="FF0000"/>
                </a:solidFill>
              </a:rPr>
              <a:t>six weeks (5 weeks up to Easter, 1 week post Easter) </a:t>
            </a:r>
            <a:r>
              <a:rPr lang="en-US" dirty="0"/>
              <a:t>to complete a practical task in response to it. </a:t>
            </a:r>
          </a:p>
          <a:p>
            <a:endParaRPr lang="en-US" dirty="0"/>
          </a:p>
          <a:p>
            <a:r>
              <a:rPr lang="en-US" dirty="0"/>
              <a:t>The assessment period includes the </a:t>
            </a:r>
            <a:r>
              <a:rPr lang="en-US" dirty="0">
                <a:solidFill>
                  <a:srgbClr val="FF0000"/>
                </a:solidFill>
              </a:rPr>
              <a:t>preparatory stage </a:t>
            </a:r>
            <a:r>
              <a:rPr lang="en-US" dirty="0"/>
              <a:t>undertaken under informal supervision </a:t>
            </a:r>
            <a:r>
              <a:rPr lang="mr-IN" dirty="0"/>
              <a:t>–</a:t>
            </a:r>
            <a:r>
              <a:rPr lang="en-US" dirty="0"/>
              <a:t> i.e. I will be helping you, advising and checking your progress for the planning stages of the project. This will consist of</a:t>
            </a:r>
            <a:r>
              <a:rPr lang="en-US" dirty="0">
                <a:solidFill>
                  <a:srgbClr val="FF0000"/>
                </a:solidFill>
              </a:rPr>
              <a:t> 5 hours.</a:t>
            </a:r>
          </a:p>
          <a:p>
            <a:endParaRPr lang="en-US" dirty="0"/>
          </a:p>
          <a:p>
            <a:r>
              <a:rPr lang="en-US" dirty="0"/>
              <a:t>After the preparatory stage you will have a period of </a:t>
            </a:r>
            <a:r>
              <a:rPr lang="en-US" dirty="0">
                <a:solidFill>
                  <a:srgbClr val="FF0000"/>
                </a:solidFill>
              </a:rPr>
              <a:t>20 supervised hours</a:t>
            </a:r>
            <a:r>
              <a:rPr lang="en-US" dirty="0"/>
              <a:t> in which you will edit the product and produce documents which </a:t>
            </a:r>
            <a:r>
              <a:rPr lang="en-US" i="1" u="sng" dirty="0"/>
              <a:t>justify</a:t>
            </a:r>
            <a:r>
              <a:rPr lang="en-US" dirty="0"/>
              <a:t> your </a:t>
            </a:r>
            <a:r>
              <a:rPr lang="en-US" u="sng" dirty="0"/>
              <a:t>decisions</a:t>
            </a:r>
            <a:r>
              <a:rPr lang="en-US" dirty="0"/>
              <a:t>, processes, and assets. </a:t>
            </a:r>
          </a:p>
        </p:txBody>
      </p:sp>
    </p:spTree>
    <p:extLst>
      <p:ext uri="{BB962C8B-B14F-4D97-AF65-F5344CB8AC3E}">
        <p14:creationId xmlns:p14="http://schemas.microsoft.com/office/powerpoint/2010/main" val="98048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Synoptic =</a:t>
            </a:r>
          </a:p>
        </p:txBody>
      </p:sp>
      <p:sp>
        <p:nvSpPr>
          <p:cNvPr id="3" name="Content Placeholder 2"/>
          <p:cNvSpPr>
            <a:spLocks noGrp="1"/>
          </p:cNvSpPr>
          <p:nvPr>
            <p:ph idx="1"/>
          </p:nvPr>
        </p:nvSpPr>
        <p:spPr/>
        <p:txBody>
          <a:bodyPr/>
          <a:lstStyle/>
          <a:p>
            <a:pPr marL="0" indent="0" algn="ctr">
              <a:buNone/>
            </a:pPr>
            <a:r>
              <a:rPr lang="en-US" i="1" dirty="0"/>
              <a:t>“Learners are expected to draw on their understanding of media production processes and skills from across the qualification and apply transferable and specialist knowledge and skills to complete the externally assessed practical task.”</a:t>
            </a:r>
          </a:p>
        </p:txBody>
      </p:sp>
    </p:spTree>
    <p:extLst>
      <p:ext uri="{BB962C8B-B14F-4D97-AF65-F5344CB8AC3E}">
        <p14:creationId xmlns:p14="http://schemas.microsoft.com/office/powerpoint/2010/main" val="155495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a:t>
            </a:r>
            <a:r>
              <a:rPr lang="en-US" dirty="0"/>
              <a:t> </a:t>
            </a:r>
            <a:r>
              <a:rPr lang="en-US" b="1" dirty="0"/>
              <a:t>Brief</a:t>
            </a:r>
          </a:p>
        </p:txBody>
      </p:sp>
      <p:sp>
        <p:nvSpPr>
          <p:cNvPr id="3" name="Content Placeholder 2"/>
          <p:cNvSpPr>
            <a:spLocks noGrp="1"/>
          </p:cNvSpPr>
          <p:nvPr>
            <p:ph idx="1"/>
          </p:nvPr>
        </p:nvSpPr>
        <p:spPr/>
        <p:txBody>
          <a:bodyPr>
            <a:normAutofit fontScale="92500" lnSpcReduction="20000"/>
          </a:bodyPr>
          <a:lstStyle/>
          <a:p>
            <a:r>
              <a:rPr lang="en-US" dirty="0"/>
              <a:t>Learners need to understand;</a:t>
            </a:r>
          </a:p>
          <a:p>
            <a:r>
              <a:rPr lang="en-US" dirty="0"/>
              <a:t> </a:t>
            </a:r>
            <a:r>
              <a:rPr lang="en-US" dirty="0">
                <a:solidFill>
                  <a:srgbClr val="FF0000"/>
                </a:solidFill>
              </a:rPr>
              <a:t>How</a:t>
            </a:r>
            <a:r>
              <a:rPr lang="en-US" dirty="0"/>
              <a:t> to read a brief to </a:t>
            </a:r>
            <a:r>
              <a:rPr lang="en-US" dirty="0">
                <a:solidFill>
                  <a:srgbClr val="FF0000"/>
                </a:solidFill>
              </a:rPr>
              <a:t>extract</a:t>
            </a:r>
            <a:r>
              <a:rPr lang="en-US" dirty="0"/>
              <a:t> key information about the intentions of the client.</a:t>
            </a:r>
          </a:p>
          <a:p>
            <a:r>
              <a:rPr lang="en-US" dirty="0">
                <a:solidFill>
                  <a:srgbClr val="FF0000"/>
                </a:solidFill>
              </a:rPr>
              <a:t>Who</a:t>
            </a:r>
            <a:r>
              <a:rPr lang="en-US" dirty="0"/>
              <a:t> the target audience is.</a:t>
            </a:r>
          </a:p>
          <a:p>
            <a:r>
              <a:rPr lang="en-US" dirty="0">
                <a:solidFill>
                  <a:srgbClr val="FF0000"/>
                </a:solidFill>
              </a:rPr>
              <a:t>What</a:t>
            </a:r>
            <a:r>
              <a:rPr lang="en-US" dirty="0"/>
              <a:t> the purpose of the required media product is. </a:t>
            </a:r>
          </a:p>
          <a:p>
            <a:endParaRPr lang="en-US" dirty="0"/>
          </a:p>
          <a:p>
            <a:pPr marL="0" indent="0">
              <a:buNone/>
            </a:pPr>
            <a:r>
              <a:rPr lang="en-US" i="1" dirty="0">
                <a:solidFill>
                  <a:srgbClr val="FF0000"/>
                </a:solidFill>
              </a:rPr>
              <a:t>This should be very familiar to you with regards to the work you have completed for UNIT 8</a:t>
            </a:r>
          </a:p>
          <a:p>
            <a:pPr marL="0" indent="0">
              <a:buNone/>
            </a:pPr>
            <a:endParaRPr lang="en-US" i="1" dirty="0">
              <a:solidFill>
                <a:srgbClr val="FF0000"/>
              </a:solidFill>
            </a:endParaRPr>
          </a:p>
          <a:p>
            <a:pPr marL="0" indent="0">
              <a:buNone/>
            </a:pPr>
            <a:r>
              <a:rPr lang="en-US" i="1" dirty="0">
                <a:solidFill>
                  <a:srgbClr val="FF0000"/>
                </a:solidFill>
              </a:rPr>
              <a:t>Watch this clip:</a:t>
            </a:r>
          </a:p>
          <a:p>
            <a:pPr marL="0" indent="0">
              <a:buNone/>
            </a:pPr>
            <a:r>
              <a:rPr lang="en-US" dirty="0">
                <a:solidFill>
                  <a:srgbClr val="FF0000"/>
                </a:solidFill>
                <a:hlinkClick r:id="rId2"/>
              </a:rPr>
              <a:t>https://www.youtube.com/watch?v=l-LtVBKs39w</a:t>
            </a:r>
            <a:endParaRPr lang="en-US" dirty="0">
              <a:solidFill>
                <a:srgbClr val="FF0000"/>
              </a:solidFill>
            </a:endParaRPr>
          </a:p>
          <a:p>
            <a:pPr marL="0" indent="0">
              <a:buNone/>
            </a:pPr>
            <a:endParaRPr lang="en-US" i="1" dirty="0">
              <a:solidFill>
                <a:srgbClr val="FF0000"/>
              </a:solidFill>
            </a:endParaRPr>
          </a:p>
        </p:txBody>
      </p:sp>
    </p:spTree>
    <p:extLst>
      <p:ext uri="{BB962C8B-B14F-4D97-AF65-F5344CB8AC3E}">
        <p14:creationId xmlns:p14="http://schemas.microsoft.com/office/powerpoint/2010/main" val="143028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Project</a:t>
            </a:r>
          </a:p>
        </p:txBody>
      </p:sp>
      <p:sp>
        <p:nvSpPr>
          <p:cNvPr id="3" name="Content Placeholder 2"/>
          <p:cNvSpPr>
            <a:spLocks noGrp="1"/>
          </p:cNvSpPr>
          <p:nvPr>
            <p:ph idx="1"/>
          </p:nvPr>
        </p:nvSpPr>
        <p:spPr>
          <a:xfrm>
            <a:off x="838200" y="1690688"/>
            <a:ext cx="10515600" cy="4351338"/>
          </a:xfrm>
        </p:spPr>
        <p:txBody>
          <a:bodyPr>
            <a:normAutofit fontScale="92500"/>
          </a:bodyPr>
          <a:lstStyle/>
          <a:p>
            <a:pPr marL="0" indent="0">
              <a:buNone/>
            </a:pPr>
            <a:r>
              <a:rPr lang="en-US" dirty="0"/>
              <a:t>You must effectively demonstrate your ability to be able to;</a:t>
            </a:r>
          </a:p>
          <a:p>
            <a:r>
              <a:rPr lang="en-US" dirty="0"/>
              <a:t>Create </a:t>
            </a:r>
          </a:p>
          <a:p>
            <a:r>
              <a:rPr lang="en-US" dirty="0"/>
              <a:t>Source </a:t>
            </a:r>
          </a:p>
          <a:p>
            <a:r>
              <a:rPr lang="en-US" dirty="0" err="1"/>
              <a:t>Organise</a:t>
            </a:r>
            <a:endParaRPr lang="en-US" dirty="0"/>
          </a:p>
          <a:p>
            <a:r>
              <a:rPr lang="en-US" dirty="0"/>
              <a:t>Prepare</a:t>
            </a:r>
          </a:p>
          <a:p>
            <a:r>
              <a:rPr lang="en-US" dirty="0"/>
              <a:t>Edit and manipulate assets and/or material during the preparatory period</a:t>
            </a:r>
          </a:p>
          <a:p>
            <a:pPr marL="0" indent="0">
              <a:buNone/>
            </a:pPr>
            <a:endParaRPr lang="en-US" dirty="0"/>
          </a:p>
          <a:p>
            <a:pPr marL="0" indent="0">
              <a:buNone/>
            </a:pPr>
            <a:r>
              <a:rPr lang="en-US" dirty="0"/>
              <a:t>You will need to be the </a:t>
            </a:r>
            <a:r>
              <a:rPr lang="en-US" dirty="0">
                <a:solidFill>
                  <a:srgbClr val="FF0000"/>
                </a:solidFill>
              </a:rPr>
              <a:t>creative force </a:t>
            </a:r>
            <a:r>
              <a:rPr lang="en-US" dirty="0"/>
              <a:t>behind the project and </a:t>
            </a:r>
            <a:r>
              <a:rPr lang="en-US" dirty="0">
                <a:solidFill>
                  <a:srgbClr val="FF0000"/>
                </a:solidFill>
              </a:rPr>
              <a:t>in control</a:t>
            </a:r>
            <a:r>
              <a:rPr lang="en-US" dirty="0"/>
              <a:t> of the use of equipment and software tools. </a:t>
            </a:r>
          </a:p>
        </p:txBody>
      </p:sp>
    </p:spTree>
    <p:extLst>
      <p:ext uri="{BB962C8B-B14F-4D97-AF65-F5344CB8AC3E}">
        <p14:creationId xmlns:p14="http://schemas.microsoft.com/office/powerpoint/2010/main" val="87029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7169" y="365125"/>
            <a:ext cx="7272705" cy="5840942"/>
          </a:xfrm>
          <a:prstGeom prst="rect">
            <a:avLst/>
          </a:prstGeom>
        </p:spPr>
      </p:pic>
    </p:spTree>
    <p:extLst>
      <p:ext uri="{BB962C8B-B14F-4D97-AF65-F5344CB8AC3E}">
        <p14:creationId xmlns:p14="http://schemas.microsoft.com/office/powerpoint/2010/main" val="212403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4B83C-3CA8-13A2-777F-5E1BAA6C05FA}"/>
              </a:ext>
            </a:extLst>
          </p:cNvPr>
          <p:cNvPicPr>
            <a:picLocks noChangeAspect="1"/>
          </p:cNvPicPr>
          <p:nvPr/>
        </p:nvPicPr>
        <p:blipFill>
          <a:blip r:embed="rId2"/>
          <a:stretch>
            <a:fillRect/>
          </a:stretch>
        </p:blipFill>
        <p:spPr>
          <a:xfrm>
            <a:off x="2872643" y="1379815"/>
            <a:ext cx="6617543" cy="4041929"/>
          </a:xfrm>
          <a:prstGeom prst="rect">
            <a:avLst/>
          </a:prstGeom>
        </p:spPr>
      </p:pic>
    </p:spTree>
    <p:extLst>
      <p:ext uri="{BB962C8B-B14F-4D97-AF65-F5344CB8AC3E}">
        <p14:creationId xmlns:p14="http://schemas.microsoft.com/office/powerpoint/2010/main" val="1772167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1381</Words>
  <Application>Microsoft Office PowerPoint</Application>
  <PresentationFormat>Widescreen</PresentationFormat>
  <Paragraphs>170</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Unit 3 – Digital Media Skills</vt:lpstr>
      <vt:lpstr>The remainder of your course will consist of…</vt:lpstr>
      <vt:lpstr>UNIT 3 – what’s it about?</vt:lpstr>
      <vt:lpstr>Period of assessment</vt:lpstr>
      <vt:lpstr>Synoptic =</vt:lpstr>
      <vt:lpstr>The Brief</vt:lpstr>
      <vt:lpstr>The Project</vt:lpstr>
      <vt:lpstr>PowerPoint Presentation</vt:lpstr>
      <vt:lpstr>PowerPoint Presentation</vt:lpstr>
      <vt:lpstr>PowerPoint Presentation</vt:lpstr>
      <vt:lpstr>PowerPoint Presentation</vt:lpstr>
      <vt:lpstr>PowerPoint Presentation</vt:lpstr>
      <vt:lpstr>Examples</vt:lpstr>
      <vt:lpstr>Now what…?</vt:lpstr>
      <vt:lpstr>PowerPoint Presentation</vt:lpstr>
      <vt:lpstr>Period of assessment</vt:lpstr>
      <vt:lpstr>Activity 1 Folder – should include</vt:lpstr>
      <vt:lpstr>Activity 1</vt:lpstr>
      <vt:lpstr>PowerPoint Presentation</vt:lpstr>
      <vt:lpstr>PowerPoint Presentation</vt:lpstr>
      <vt:lpstr>PowerPoint Presentation</vt:lpstr>
      <vt:lpstr>Activity 2 folder – should include</vt:lpstr>
      <vt:lpstr>PowerPoint Presentation</vt:lpstr>
      <vt:lpstr>PowerPoint Presentation</vt:lpstr>
      <vt:lpstr>PowerPoint Presentation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Piper</dc:creator>
  <cp:lastModifiedBy>Mark Piper</cp:lastModifiedBy>
  <cp:revision>23</cp:revision>
  <dcterms:created xsi:type="dcterms:W3CDTF">2018-01-02T13:35:35Z</dcterms:created>
  <dcterms:modified xsi:type="dcterms:W3CDTF">2023-03-09T10:26:59Z</dcterms:modified>
</cp:coreProperties>
</file>