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03" y="1128583"/>
            <a:ext cx="9053383" cy="4415481"/>
          </a:xfrm>
        </p:spPr>
        <p:txBody>
          <a:bodyPr anchor="ctr">
            <a:normAutofit/>
          </a:bodyPr>
          <a:lstStyle/>
          <a:p>
            <a:pPr algn="ctr"/>
            <a:r>
              <a:rPr lang="en-GB" sz="5400" dirty="0" smtClean="0"/>
              <a:t>Ancient History </a:t>
            </a:r>
            <a:br>
              <a:rPr lang="en-GB" sz="5400" dirty="0" smtClean="0"/>
            </a:br>
            <a:r>
              <a:rPr lang="en-GB" sz="5400" dirty="0" smtClean="0"/>
              <a:t>Component 2: Rome </a:t>
            </a:r>
            <a:br>
              <a:rPr lang="en-GB" sz="5400" dirty="0" smtClean="0"/>
            </a:br>
            <a:r>
              <a:rPr lang="en-GB" sz="5400" dirty="0" smtClean="0"/>
              <a:t/>
            </a:r>
            <a:br>
              <a:rPr lang="en-GB" sz="5400" dirty="0" smtClean="0"/>
            </a:br>
            <a:r>
              <a:rPr lang="en-GB" sz="5400" u="sng" dirty="0" smtClean="0"/>
              <a:t>Period Study</a:t>
            </a:r>
            <a:r>
              <a:rPr lang="en-GB" sz="5400" dirty="0" smtClean="0"/>
              <a:t>: The Julio-Claudian Emperors 31 BC – 68 AD</a:t>
            </a:r>
            <a:endParaRPr lang="en-GB" sz="5400" dirty="0"/>
          </a:p>
        </p:txBody>
      </p:sp>
      <p:pic>
        <p:nvPicPr>
          <p:cNvPr id="1026" name="Picture 2" descr="http://www.ridgewaytraining.co.uk/wp-content/uploads/2016/01/OCR-Ridgeway-si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1502" y="0"/>
            <a:ext cx="1944595" cy="1254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britishmuseum.org/images/Meroe-Head-augustus_304x49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8162" y="1335560"/>
            <a:ext cx="2895600" cy="469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6820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49" y="864108"/>
            <a:ext cx="3256400" cy="129420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2400" u="sng" dirty="0"/>
              <a:t>Period Study</a:t>
            </a:r>
            <a:r>
              <a:rPr lang="en-GB" sz="2400" dirty="0"/>
              <a:t>: The Julio-Claudian </a:t>
            </a:r>
            <a:r>
              <a:rPr lang="en-GB" sz="2400" dirty="0" smtClean="0"/>
              <a:t>Emperors</a:t>
            </a:r>
            <a:br>
              <a:rPr lang="en-GB" sz="2400" dirty="0" smtClean="0"/>
            </a:br>
            <a:r>
              <a:rPr lang="en-GB" sz="2400" dirty="0" smtClean="0"/>
              <a:t> </a:t>
            </a:r>
            <a:r>
              <a:rPr lang="en-GB" sz="2400" dirty="0"/>
              <a:t>31 BC – 68 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792" y="716692"/>
            <a:ext cx="7315200" cy="5432813"/>
          </a:xfrm>
        </p:spPr>
        <p:txBody>
          <a:bodyPr>
            <a:noAutofit/>
          </a:bodyPr>
          <a:lstStyle/>
          <a:p>
            <a:r>
              <a:rPr lang="en-GB" sz="2200" dirty="0" smtClean="0">
                <a:solidFill>
                  <a:schemeClr val="tx1"/>
                </a:solidFill>
              </a:rPr>
              <a:t>This is a ‘Period Study’  meaning that it is meant to cover a broad timespan </a:t>
            </a:r>
          </a:p>
          <a:p>
            <a:endParaRPr lang="en-GB" sz="2200" dirty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The Roman period study carries as much weight as the Greek period study – 25% for A level / 50% for AS</a:t>
            </a:r>
          </a:p>
          <a:p>
            <a:endParaRPr lang="en-GB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The Roman period study is assessed in exactly the same way as the Greek period study: </a:t>
            </a:r>
          </a:p>
          <a:p>
            <a:endParaRPr lang="en-GB" sz="2200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r>
              <a:rPr lang="en-GB" sz="2200" dirty="0" smtClean="0">
                <a:solidFill>
                  <a:schemeClr val="tx1"/>
                </a:solidFill>
              </a:rPr>
              <a:t>A Level =a 20 mark interpretation question and a 30 mark essay question</a:t>
            </a:r>
          </a:p>
          <a:p>
            <a:pPr lvl="1">
              <a:buFontTx/>
              <a:buChar char="-"/>
            </a:pPr>
            <a:r>
              <a:rPr lang="en-GB" sz="2200" dirty="0" smtClean="0">
                <a:solidFill>
                  <a:schemeClr val="tx1"/>
                </a:solidFill>
              </a:rPr>
              <a:t>AS Level = a 10 mark O.K</a:t>
            </a:r>
            <a:r>
              <a:rPr lang="en-GB" sz="2200" dirty="0">
                <a:solidFill>
                  <a:schemeClr val="tx1"/>
                </a:solidFill>
              </a:rPr>
              <a:t>.</a:t>
            </a:r>
            <a:r>
              <a:rPr lang="en-GB" sz="2200" dirty="0" smtClean="0">
                <a:solidFill>
                  <a:schemeClr val="tx1"/>
                </a:solidFill>
              </a:rPr>
              <a:t> question, a 20 mark mini-essay, a 30 mark essay question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0622" y="3048377"/>
            <a:ext cx="28420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 smtClean="0"/>
              <a:t>The Basics</a:t>
            </a:r>
            <a:endParaRPr lang="en-GB" sz="4400" i="1" dirty="0"/>
          </a:p>
        </p:txBody>
      </p:sp>
    </p:spTree>
    <p:extLst>
      <p:ext uri="{BB962C8B-B14F-4D97-AF65-F5344CB8AC3E}">
        <p14:creationId xmlns:p14="http://schemas.microsoft.com/office/powerpoint/2010/main" val="2466347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49" y="864108"/>
            <a:ext cx="3256400" cy="129420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2400" u="sng" dirty="0"/>
              <a:t>Period Study</a:t>
            </a:r>
            <a:r>
              <a:rPr lang="en-GB" sz="2400" dirty="0"/>
              <a:t>: The Julio-Claudian </a:t>
            </a:r>
            <a:r>
              <a:rPr lang="en-GB" sz="2400" dirty="0" smtClean="0"/>
              <a:t>Emperors</a:t>
            </a:r>
            <a:br>
              <a:rPr lang="en-GB" sz="2400" dirty="0" smtClean="0"/>
            </a:br>
            <a:r>
              <a:rPr lang="en-GB" sz="2400" dirty="0" smtClean="0"/>
              <a:t> </a:t>
            </a:r>
            <a:r>
              <a:rPr lang="en-GB" sz="2400" dirty="0"/>
              <a:t>31 BC – 68 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4605" y="378075"/>
            <a:ext cx="8194048" cy="6247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b="1" u="sng" dirty="0" smtClean="0">
                <a:solidFill>
                  <a:schemeClr val="tx1"/>
                </a:solidFill>
              </a:rPr>
              <a:t>AS exam dates</a:t>
            </a:r>
          </a:p>
          <a:p>
            <a:pPr marL="0" indent="0">
              <a:buNone/>
            </a:pPr>
            <a:endParaRPr lang="en-GB" sz="4000" b="1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4000" b="1" dirty="0" smtClean="0">
                <a:solidFill>
                  <a:schemeClr val="tx1"/>
                </a:solidFill>
              </a:rPr>
              <a:t>Greek Topic – 18</a:t>
            </a:r>
            <a:r>
              <a:rPr lang="en-GB" sz="4000" b="1" baseline="30000" dirty="0" smtClean="0">
                <a:solidFill>
                  <a:schemeClr val="tx1"/>
                </a:solidFill>
              </a:rPr>
              <a:t>th</a:t>
            </a:r>
            <a:r>
              <a:rPr lang="en-GB" sz="4000" b="1" dirty="0" smtClean="0">
                <a:solidFill>
                  <a:schemeClr val="tx1"/>
                </a:solidFill>
              </a:rPr>
              <a:t> May (pm) 1 hour 30 minutes</a:t>
            </a:r>
          </a:p>
          <a:p>
            <a:pPr marL="0" indent="0">
              <a:buNone/>
            </a:pPr>
            <a:endParaRPr lang="en-GB" sz="4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4000" b="1" dirty="0" smtClean="0">
                <a:solidFill>
                  <a:schemeClr val="tx1"/>
                </a:solidFill>
              </a:rPr>
              <a:t>Roman Topic – 25</a:t>
            </a:r>
            <a:r>
              <a:rPr lang="en-GB" sz="4000" b="1" baseline="30000" dirty="0" smtClean="0">
                <a:solidFill>
                  <a:schemeClr val="tx1"/>
                </a:solidFill>
              </a:rPr>
              <a:t>th</a:t>
            </a:r>
            <a:r>
              <a:rPr lang="en-GB" sz="4000" b="1" dirty="0" smtClean="0">
                <a:solidFill>
                  <a:schemeClr val="tx1"/>
                </a:solidFill>
              </a:rPr>
              <a:t> May (pm) 1 hour 30 minutes</a:t>
            </a:r>
            <a:r>
              <a:rPr lang="en-GB" sz="4000" dirty="0" smtClean="0">
                <a:solidFill>
                  <a:schemeClr val="tx1"/>
                </a:solidFill>
              </a:rPr>
              <a:t> </a:t>
            </a:r>
            <a:endParaRPr lang="en-GB" sz="400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0622" y="3048377"/>
            <a:ext cx="28420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 smtClean="0"/>
              <a:t>The Basics</a:t>
            </a:r>
            <a:endParaRPr lang="en-GB" sz="4400" i="1" dirty="0"/>
          </a:p>
        </p:txBody>
      </p:sp>
    </p:spTree>
    <p:extLst>
      <p:ext uri="{BB962C8B-B14F-4D97-AF65-F5344CB8AC3E}">
        <p14:creationId xmlns:p14="http://schemas.microsoft.com/office/powerpoint/2010/main" val="4175523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49" y="864108"/>
            <a:ext cx="3256400" cy="129420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2400" u="sng" dirty="0"/>
              <a:t>Period Study</a:t>
            </a:r>
            <a:r>
              <a:rPr lang="en-GB" sz="2400" dirty="0"/>
              <a:t>: The Julio-Claudian </a:t>
            </a:r>
            <a:r>
              <a:rPr lang="en-GB" sz="2400" dirty="0" smtClean="0"/>
              <a:t>Emperors</a:t>
            </a:r>
            <a:br>
              <a:rPr lang="en-GB" sz="2400" dirty="0" smtClean="0"/>
            </a:br>
            <a:r>
              <a:rPr lang="en-GB" sz="2400" dirty="0" smtClean="0"/>
              <a:t> </a:t>
            </a:r>
            <a:r>
              <a:rPr lang="en-GB" sz="2400" dirty="0"/>
              <a:t>31 BC – 68 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1149" y="119792"/>
            <a:ext cx="8630851" cy="9720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 smtClean="0">
                <a:solidFill>
                  <a:schemeClr val="tx1"/>
                </a:solidFill>
              </a:rPr>
              <a:t>The Roman Period study looks at the first dynasty of Roman Emperors, known as the Julio-Claudians: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0622" y="3048377"/>
            <a:ext cx="28420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 smtClean="0"/>
              <a:t>The Basics</a:t>
            </a:r>
            <a:endParaRPr lang="en-GB" sz="4400" i="1" dirty="0"/>
          </a:p>
        </p:txBody>
      </p:sp>
      <p:pic>
        <p:nvPicPr>
          <p:cNvPr id="2050" name="Picture 2" descr="http://ancientrome.ru/art/artwork/sculp/rom/imp/augustus/aug14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855" y="1091401"/>
            <a:ext cx="1695481" cy="243954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arlos.emory.edu/sites/default/files/09classic09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832" y="1088885"/>
            <a:ext cx="1614244" cy="244457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historystuff.net/wp-content/uploads/2014/07/andrea-1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2" r="12606"/>
          <a:stretch/>
        </p:blipFill>
        <p:spPr bwMode="auto">
          <a:xfrm>
            <a:off x="9524999" y="1067964"/>
            <a:ext cx="1663701" cy="245816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romanemperors.com/images/claudius/emperor-claudiu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828" y="4076700"/>
            <a:ext cx="1644166" cy="247355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i.dailymail.co.uk/i/pix/2009/09/30/article-1216986-06A3E938000005DC-432_306x42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5175" y="4079268"/>
            <a:ext cx="1787525" cy="247099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25365" y="1650716"/>
            <a:ext cx="1119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Augustus </a:t>
            </a:r>
          </a:p>
          <a:p>
            <a:pPr algn="ctr"/>
            <a:r>
              <a:rPr lang="en-GB" b="1" i="1" dirty="0" smtClean="0"/>
              <a:t>27 BC – 14 AD</a:t>
            </a:r>
            <a:endParaRPr lang="en-GB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8221080" y="1650716"/>
            <a:ext cx="1119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Tiberius </a:t>
            </a:r>
          </a:p>
          <a:p>
            <a:pPr algn="ctr"/>
            <a:r>
              <a:rPr lang="en-GB" b="1" i="1" dirty="0" smtClean="0"/>
              <a:t>14-37 AD</a:t>
            </a:r>
            <a:endParaRPr lang="en-GB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11153516" y="1725047"/>
            <a:ext cx="1119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Gaius </a:t>
            </a:r>
          </a:p>
          <a:p>
            <a:pPr algn="ctr"/>
            <a:r>
              <a:rPr lang="en-GB" b="1" i="1" dirty="0" smtClean="0"/>
              <a:t>37-41 AD</a:t>
            </a:r>
            <a:endParaRPr lang="en-GB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6213312" y="4851814"/>
            <a:ext cx="1119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Claudius</a:t>
            </a:r>
          </a:p>
          <a:p>
            <a:pPr algn="ctr"/>
            <a:r>
              <a:rPr lang="en-GB" b="1" i="1" dirty="0" smtClean="0"/>
              <a:t>41 -54 AD</a:t>
            </a:r>
            <a:endParaRPr lang="en-GB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10172700" y="4895278"/>
            <a:ext cx="1119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Nero </a:t>
            </a:r>
          </a:p>
          <a:p>
            <a:pPr algn="ctr"/>
            <a:r>
              <a:rPr lang="en-GB" b="1" i="1" dirty="0" smtClean="0"/>
              <a:t>54-68 AD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3167159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49" y="864108"/>
            <a:ext cx="3256400" cy="129420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2400" u="sng" dirty="0"/>
              <a:t>Period Study</a:t>
            </a:r>
            <a:r>
              <a:rPr lang="en-GB" sz="2400" dirty="0"/>
              <a:t>: The Julio-Claudian </a:t>
            </a:r>
            <a:r>
              <a:rPr lang="en-GB" sz="2400" dirty="0" smtClean="0"/>
              <a:t>Emperors</a:t>
            </a:r>
            <a:br>
              <a:rPr lang="en-GB" sz="2400" dirty="0" smtClean="0"/>
            </a:br>
            <a:r>
              <a:rPr lang="en-GB" sz="2400" dirty="0" smtClean="0"/>
              <a:t> </a:t>
            </a:r>
            <a:r>
              <a:rPr lang="en-GB" sz="2400" dirty="0"/>
              <a:t>31 BC – 68 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4605" y="378075"/>
            <a:ext cx="6537219" cy="6247314"/>
          </a:xfrm>
        </p:spPr>
        <p:txBody>
          <a:bodyPr>
            <a:noAutofit/>
          </a:bodyPr>
          <a:lstStyle/>
          <a:p>
            <a:r>
              <a:rPr lang="en-GB" sz="2400" dirty="0" smtClean="0">
                <a:solidFill>
                  <a:schemeClr val="tx1"/>
                </a:solidFill>
              </a:rPr>
              <a:t>The Roman Period study starts with the reign of the first emperor </a:t>
            </a:r>
            <a:r>
              <a:rPr lang="en-GB" sz="2400" b="1" dirty="0" smtClean="0">
                <a:solidFill>
                  <a:schemeClr val="tx1"/>
                </a:solidFill>
              </a:rPr>
              <a:t>Augustus 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Under his </a:t>
            </a:r>
            <a:r>
              <a:rPr lang="en-GB" sz="2400" dirty="0" smtClean="0">
                <a:solidFill>
                  <a:schemeClr val="tx1"/>
                </a:solidFill>
              </a:rPr>
              <a:t>rule </a:t>
            </a:r>
            <a:r>
              <a:rPr lang="en-GB" sz="2400" dirty="0" smtClean="0">
                <a:solidFill>
                  <a:schemeClr val="tx1"/>
                </a:solidFill>
              </a:rPr>
              <a:t>Rome was transformed from a system of government known as the </a:t>
            </a:r>
            <a:r>
              <a:rPr lang="en-GB" sz="2400" b="1" dirty="0" smtClean="0">
                <a:solidFill>
                  <a:schemeClr val="tx1"/>
                </a:solidFill>
              </a:rPr>
              <a:t>Republic</a:t>
            </a:r>
            <a:r>
              <a:rPr lang="en-GB" sz="2400" dirty="0" smtClean="0">
                <a:solidFill>
                  <a:schemeClr val="tx1"/>
                </a:solidFill>
              </a:rPr>
              <a:t> in which the people (or some of them) held power, to an empire in which the emperor held absolute power, known as the </a:t>
            </a:r>
            <a:r>
              <a:rPr lang="en-GB" sz="2400" b="1" dirty="0" err="1" smtClean="0">
                <a:solidFill>
                  <a:schemeClr val="tx1"/>
                </a:solidFill>
              </a:rPr>
              <a:t>Principate</a:t>
            </a:r>
            <a:endParaRPr lang="en-GB" sz="2400" b="1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To some, Augustan Rome would be a ‘</a:t>
            </a:r>
            <a:r>
              <a:rPr lang="en-GB" sz="2400" b="1" dirty="0" smtClean="0">
                <a:solidFill>
                  <a:schemeClr val="tx1"/>
                </a:solidFill>
              </a:rPr>
              <a:t>golden age</a:t>
            </a:r>
            <a:r>
              <a:rPr lang="en-GB" sz="2400" dirty="0" smtClean="0">
                <a:solidFill>
                  <a:schemeClr val="tx1"/>
                </a:solidFill>
              </a:rPr>
              <a:t>’ and he would be a model for future emperors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To begin with, however, Augustus, then known as </a:t>
            </a:r>
            <a:r>
              <a:rPr lang="en-GB" sz="2400" b="1" dirty="0" smtClean="0">
                <a:solidFill>
                  <a:schemeClr val="tx1"/>
                </a:solidFill>
              </a:rPr>
              <a:t>Octavian</a:t>
            </a:r>
            <a:r>
              <a:rPr lang="en-GB" sz="2400" dirty="0" smtClean="0">
                <a:solidFill>
                  <a:schemeClr val="tx1"/>
                </a:solidFill>
              </a:rPr>
              <a:t>, </a:t>
            </a:r>
            <a:r>
              <a:rPr lang="en-GB" sz="2400" dirty="0" smtClean="0">
                <a:solidFill>
                  <a:schemeClr val="tx1"/>
                </a:solidFill>
              </a:rPr>
              <a:t>had to win a bloody civil war putting an end to almost a century of conflict within Rome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0622" y="3048377"/>
            <a:ext cx="28420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 smtClean="0"/>
              <a:t>The Basics</a:t>
            </a:r>
            <a:endParaRPr lang="en-GB" sz="4400" i="1" dirty="0"/>
          </a:p>
        </p:txBody>
      </p:sp>
      <p:grpSp>
        <p:nvGrpSpPr>
          <p:cNvPr id="6" name="Group 5"/>
          <p:cNvGrpSpPr/>
          <p:nvPr/>
        </p:nvGrpSpPr>
        <p:grpSpPr>
          <a:xfrm>
            <a:off x="10028391" y="1890161"/>
            <a:ext cx="1817250" cy="3085872"/>
            <a:chOff x="3499254" y="1091401"/>
            <a:chExt cx="1817250" cy="3085872"/>
          </a:xfrm>
        </p:grpSpPr>
        <p:pic>
          <p:nvPicPr>
            <p:cNvPr id="2050" name="Picture 2" descr="http://ancientrome.ru/art/artwork/sculp/rom/imp/augustus/aug149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6855" y="1091401"/>
              <a:ext cx="1695481" cy="24395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3499254" y="3530942"/>
              <a:ext cx="18172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i="1" dirty="0" smtClean="0"/>
                <a:t>Augustus </a:t>
              </a:r>
            </a:p>
            <a:p>
              <a:pPr algn="ctr"/>
              <a:r>
                <a:rPr lang="en-GB" b="1" i="1" dirty="0" smtClean="0"/>
                <a:t>27 BC – 14 AD</a:t>
              </a:r>
              <a:endParaRPr lang="en-GB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65494463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72</TotalTime>
  <Words>305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Corbel</vt:lpstr>
      <vt:lpstr>Wingdings 2</vt:lpstr>
      <vt:lpstr>Frame</vt:lpstr>
      <vt:lpstr>Ancient History  Component 2: Rome   Period Study: The Julio-Claudian Emperors 31 BC – 68 AD</vt:lpstr>
      <vt:lpstr>Period Study: The Julio-Claudian Emperors  31 BC – 68 AD</vt:lpstr>
      <vt:lpstr>Period Study: The Julio-Claudian Emperors  31 BC – 68 AD</vt:lpstr>
      <vt:lpstr>Period Study: The Julio-Claudian Emperors  31 BC – 68 AD</vt:lpstr>
      <vt:lpstr>Period Study: The Julio-Claudian Emperors  31 BC – 68 AD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Ancient History  Component 2: Rome   Period Study: The Julio-Claudian Emperors 31 BC – 68 AD</dc:title>
  <dc:creator>Jonathan Sparshott</dc:creator>
  <cp:lastModifiedBy>Jonathan Sparshott</cp:lastModifiedBy>
  <cp:revision>12</cp:revision>
  <dcterms:created xsi:type="dcterms:W3CDTF">2018-01-22T07:53:04Z</dcterms:created>
  <dcterms:modified xsi:type="dcterms:W3CDTF">2018-01-22T10:15:47Z</dcterms:modified>
</cp:coreProperties>
</file>