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9" r:id="rId5"/>
    <p:sldId id="263" r:id="rId6"/>
    <p:sldId id="264" r:id="rId7"/>
    <p:sldId id="257" r:id="rId8"/>
    <p:sldId id="258"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AADAB92-055D-4BE7-AA3F-62A2873D4D2F}"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256110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ADAB92-055D-4BE7-AA3F-62A2873D4D2F}"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917088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ADAB92-055D-4BE7-AA3F-62A2873D4D2F}"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482080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ADAB92-055D-4BE7-AA3F-62A2873D4D2F}"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287783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ADAB92-055D-4BE7-AA3F-62A2873D4D2F}"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1741611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AADAB92-055D-4BE7-AA3F-62A2873D4D2F}" type="datetimeFigureOut">
              <a:rPr lang="en-GB" smtClean="0"/>
              <a:t>24/01/2018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93527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AADAB92-055D-4BE7-AA3F-62A2873D4D2F}" type="datetimeFigureOut">
              <a:rPr lang="en-GB" smtClean="0"/>
              <a:t>24/01/2018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4152387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AADAB92-055D-4BE7-AA3F-62A2873D4D2F}" type="datetimeFigureOut">
              <a:rPr lang="en-GB" smtClean="0"/>
              <a:t>24/01/2018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4053125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DAB92-055D-4BE7-AA3F-62A2873D4D2F}" type="datetimeFigureOut">
              <a:rPr lang="en-GB" smtClean="0"/>
              <a:t>24/01/2018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2028560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DAB92-055D-4BE7-AA3F-62A2873D4D2F}" type="datetimeFigureOut">
              <a:rPr lang="en-GB" smtClean="0"/>
              <a:t>24/01/2018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262802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DAB92-055D-4BE7-AA3F-62A2873D4D2F}" type="datetimeFigureOut">
              <a:rPr lang="en-GB" smtClean="0"/>
              <a:t>24/01/2018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60C0CA-FA2B-49EF-8F89-A667B509665F}" type="slidenum">
              <a:rPr lang="en-GB" smtClean="0"/>
              <a:t>‹#›</a:t>
            </a:fld>
            <a:endParaRPr lang="en-GB"/>
          </a:p>
        </p:txBody>
      </p:sp>
    </p:spTree>
    <p:extLst>
      <p:ext uri="{BB962C8B-B14F-4D97-AF65-F5344CB8AC3E}">
        <p14:creationId xmlns:p14="http://schemas.microsoft.com/office/powerpoint/2010/main" val="168376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DAB92-055D-4BE7-AA3F-62A2873D4D2F}" type="datetimeFigureOut">
              <a:rPr lang="en-GB" smtClean="0"/>
              <a:t>24/01/2018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60C0CA-FA2B-49EF-8F89-A667B509665F}" type="slidenum">
              <a:rPr lang="en-GB" smtClean="0"/>
              <a:t>‹#›</a:t>
            </a:fld>
            <a:endParaRPr lang="en-GB"/>
          </a:p>
        </p:txBody>
      </p:sp>
    </p:spTree>
    <p:extLst>
      <p:ext uri="{BB962C8B-B14F-4D97-AF65-F5344CB8AC3E}">
        <p14:creationId xmlns:p14="http://schemas.microsoft.com/office/powerpoint/2010/main" val="1340970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5704" y="4470400"/>
            <a:ext cx="9144000" cy="2387600"/>
          </a:xfrm>
        </p:spPr>
        <p:txBody>
          <a:bodyPr>
            <a:normAutofit fontScale="90000"/>
          </a:bodyPr>
          <a:lstStyle/>
          <a:p>
            <a:r>
              <a:rPr lang="en-GB" dirty="0" smtClean="0"/>
              <a:t>Period study: The Julio-Claudian Emperors 31 BE-AD 68</a:t>
            </a:r>
            <a:endParaRPr lang="en-GB" dirty="0"/>
          </a:p>
        </p:txBody>
      </p:sp>
      <p:pic>
        <p:nvPicPr>
          <p:cNvPr id="6" name="Picture 5"/>
          <p:cNvPicPr>
            <a:picLocks noChangeAspect="1"/>
          </p:cNvPicPr>
          <p:nvPr/>
        </p:nvPicPr>
        <p:blipFill>
          <a:blip r:embed="rId2"/>
          <a:stretch>
            <a:fillRect/>
          </a:stretch>
        </p:blipFill>
        <p:spPr>
          <a:xfrm>
            <a:off x="-36591" y="0"/>
            <a:ext cx="12228591" cy="5197151"/>
          </a:xfrm>
          <a:prstGeom prst="rect">
            <a:avLst/>
          </a:prstGeom>
        </p:spPr>
      </p:pic>
    </p:spTree>
    <p:extLst>
      <p:ext uri="{BB962C8B-B14F-4D97-AF65-F5344CB8AC3E}">
        <p14:creationId xmlns:p14="http://schemas.microsoft.com/office/powerpoint/2010/main" val="4228896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4832" y="1878225"/>
            <a:ext cx="6952735" cy="5806852"/>
          </a:xfrm>
        </p:spPr>
        <p:txBody>
          <a:bodyPr>
            <a:normAutofit/>
          </a:bodyPr>
          <a:lstStyle/>
          <a:p>
            <a:pPr marL="0" algn="ctr" defTabSz="457200"/>
            <a:r>
              <a:rPr lang="en-GB" sz="4000" cap="all" spc="100" dirty="0">
                <a:solidFill>
                  <a:prstClr val="black">
                    <a:lumMod val="95000"/>
                    <a:lumOff val="5000"/>
                  </a:prstClr>
                </a:solidFill>
                <a:latin typeface="Times New Roman" panose="02020603050405020304" pitchFamily="18" charset="0"/>
                <a:ea typeface="+mj-ea"/>
                <a:cs typeface="Times New Roman" panose="02020603050405020304" pitchFamily="18" charset="0"/>
              </a:rPr>
              <a:t>Aeneas</a:t>
            </a:r>
          </a:p>
          <a:p>
            <a:pPr algn="ctr"/>
            <a:r>
              <a:rPr lang="en-GB" sz="2400" dirty="0" smtClean="0">
                <a:latin typeface="Times New Roman" panose="02020603050405020304" pitchFamily="18" charset="0"/>
                <a:cs typeface="Times New Roman" panose="02020603050405020304" pitchFamily="18" charset="0"/>
              </a:rPr>
              <a:t>He was the son of Aphrodite and a Anchises, a herdsman, Aphrodite protected him during the Trojan war and he was one of the very few Trojans not to be killed in the war.</a:t>
            </a:r>
          </a:p>
          <a:p>
            <a:pPr algn="ctr"/>
            <a:r>
              <a:rPr lang="en-GB" sz="2400" dirty="0" smtClean="0">
                <a:latin typeface="Times New Roman" panose="02020603050405020304" pitchFamily="18" charset="0"/>
                <a:cs typeface="Times New Roman" panose="02020603050405020304" pitchFamily="18" charset="0"/>
              </a:rPr>
              <a:t>Aeneas </a:t>
            </a:r>
            <a:r>
              <a:rPr lang="en-GB" sz="2400" dirty="0">
                <a:latin typeface="Times New Roman" panose="02020603050405020304" pitchFamily="18" charset="0"/>
                <a:cs typeface="Times New Roman" panose="02020603050405020304" pitchFamily="18" charset="0"/>
              </a:rPr>
              <a:t>went to Central Italy and married Lavinia, the daughter of the local king, </a:t>
            </a:r>
            <a:r>
              <a:rPr lang="en-GB" sz="2400" dirty="0" err="1">
                <a:latin typeface="Times New Roman" panose="02020603050405020304" pitchFamily="18" charset="0"/>
                <a:cs typeface="Times New Roman" panose="02020603050405020304" pitchFamily="18" charset="0"/>
              </a:rPr>
              <a:t>Latinus</a:t>
            </a:r>
            <a:r>
              <a:rPr lang="en-GB" sz="2400" dirty="0">
                <a:latin typeface="Times New Roman" panose="02020603050405020304" pitchFamily="18" charset="0"/>
                <a:cs typeface="Times New Roman" panose="02020603050405020304" pitchFamily="18" charset="0"/>
              </a:rPr>
              <a:t>. From them </a:t>
            </a:r>
            <a:r>
              <a:rPr lang="en-GB" sz="2400" dirty="0" smtClean="0">
                <a:latin typeface="Times New Roman" panose="02020603050405020304" pitchFamily="18" charset="0"/>
                <a:cs typeface="Times New Roman" panose="02020603050405020304" pitchFamily="18" charset="0"/>
              </a:rPr>
              <a:t>gave birth to a line </a:t>
            </a:r>
            <a:r>
              <a:rPr lang="en-GB" sz="2400" dirty="0">
                <a:latin typeface="Times New Roman" panose="02020603050405020304" pitchFamily="18" charset="0"/>
                <a:cs typeface="Times New Roman" panose="02020603050405020304" pitchFamily="18" charset="0"/>
              </a:rPr>
              <a:t>of kings who ruled Alba Longa </a:t>
            </a:r>
            <a:r>
              <a:rPr lang="en-GB" sz="2400" dirty="0" smtClean="0">
                <a:latin typeface="Times New Roman" panose="02020603050405020304" pitchFamily="18" charset="0"/>
                <a:cs typeface="Times New Roman" panose="02020603050405020304" pitchFamily="18" charset="0"/>
              </a:rPr>
              <a:t>down </a:t>
            </a:r>
            <a:r>
              <a:rPr lang="en-GB" sz="2400" dirty="0">
                <a:latin typeface="Times New Roman" panose="02020603050405020304" pitchFamily="18" charset="0"/>
                <a:cs typeface="Times New Roman" panose="02020603050405020304" pitchFamily="18" charset="0"/>
              </a:rPr>
              <a:t>to </a:t>
            </a:r>
            <a:r>
              <a:rPr lang="en-GB" sz="2400" dirty="0" smtClean="0">
                <a:latin typeface="Times New Roman" panose="02020603050405020304" pitchFamily="18" charset="0"/>
                <a:cs typeface="Times New Roman" panose="02020603050405020304" pitchFamily="18" charset="0"/>
              </a:rPr>
              <a:t>Numitor.</a:t>
            </a:r>
          </a:p>
          <a:p>
            <a:pPr marL="0" indent="0">
              <a:buNone/>
            </a:pPr>
            <a:endParaRPr lang="en-GB" b="1" dirty="0" smtClean="0"/>
          </a:p>
        </p:txBody>
      </p:sp>
      <p:sp>
        <p:nvSpPr>
          <p:cNvPr id="4" name="Rectangle 3"/>
          <p:cNvSpPr/>
          <p:nvPr/>
        </p:nvSpPr>
        <p:spPr>
          <a:xfrm>
            <a:off x="0" y="0"/>
            <a:ext cx="10140778" cy="1631216"/>
          </a:xfrm>
          <a:prstGeom prst="rect">
            <a:avLst/>
          </a:prstGeom>
        </p:spPr>
        <p:txBody>
          <a:bodyPr wrap="square">
            <a:spAutoFit/>
          </a:bodyPr>
          <a:lstStyle/>
          <a:p>
            <a:r>
              <a:rPr lang="en-GB" sz="5000" cap="all" spc="100" dirty="0">
                <a:solidFill>
                  <a:prstClr val="black">
                    <a:lumMod val="95000"/>
                    <a:lumOff val="5000"/>
                  </a:prstClr>
                </a:solidFill>
                <a:latin typeface="Times New Roman" panose="02020603050405020304" pitchFamily="18" charset="0"/>
                <a:ea typeface="+mj-ea"/>
                <a:cs typeface="Times New Roman" panose="02020603050405020304" pitchFamily="18" charset="0"/>
              </a:rPr>
              <a:t>The foundation and origins of Rome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5319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Romulus and Remus </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24128" y="1964724"/>
            <a:ext cx="10035747" cy="4353698"/>
          </a:xfrm>
        </p:spPr>
        <p:txBody>
          <a:bodyPr>
            <a:normAutofit/>
          </a:bodyPr>
          <a:lstStyle/>
          <a:p>
            <a:pPr>
              <a:buFont typeface="Arial" panose="020B0604020202020204" pitchFamily="34" charset="0"/>
              <a:buChar char="•"/>
            </a:pPr>
            <a:r>
              <a:rPr lang="en-GB" sz="1600" dirty="0" smtClean="0">
                <a:latin typeface="Times New Roman" panose="02020603050405020304" pitchFamily="18" charset="0"/>
                <a:cs typeface="Times New Roman" panose="02020603050405020304" pitchFamily="18" charset="0"/>
              </a:rPr>
              <a:t>Romulus and Remus were direct descendants of Aeneas through there mothers father a man called Numitor, he was king of alba longa in Italy. </a:t>
            </a:r>
            <a:r>
              <a:rPr lang="en-GB" sz="1600" dirty="0" err="1" smtClean="0">
                <a:latin typeface="Times New Roman" panose="02020603050405020304" pitchFamily="18" charset="0"/>
                <a:cs typeface="Times New Roman" panose="02020603050405020304" pitchFamily="18" charset="0"/>
              </a:rPr>
              <a:t>Numitor’s</a:t>
            </a:r>
            <a:r>
              <a:rPr lang="en-GB" sz="1600" dirty="0" smtClean="0">
                <a:latin typeface="Times New Roman" panose="02020603050405020304" pitchFamily="18" charset="0"/>
                <a:cs typeface="Times New Roman" panose="02020603050405020304" pitchFamily="18" charset="0"/>
              </a:rPr>
              <a:t> reign was taken by his brother </a:t>
            </a:r>
            <a:r>
              <a:rPr lang="en-GB" sz="1600" dirty="0" err="1" smtClean="0">
                <a:latin typeface="Times New Roman" panose="02020603050405020304" pitchFamily="18" charset="0"/>
                <a:cs typeface="Times New Roman" panose="02020603050405020304" pitchFamily="18" charset="0"/>
              </a:rPr>
              <a:t>Amulius</a:t>
            </a:r>
            <a:r>
              <a:rPr lang="en-GB" sz="1600" dirty="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who dethroned him. To prevent his reign being taken he killed </a:t>
            </a:r>
            <a:r>
              <a:rPr lang="en-GB" sz="1600" dirty="0" err="1" smtClean="0">
                <a:latin typeface="Times New Roman" panose="02020603050405020304" pitchFamily="18" charset="0"/>
                <a:cs typeface="Times New Roman" panose="02020603050405020304" pitchFamily="18" charset="0"/>
              </a:rPr>
              <a:t>Numitor’s</a:t>
            </a:r>
            <a:r>
              <a:rPr lang="en-GB" sz="1600" dirty="0" smtClean="0">
                <a:latin typeface="Times New Roman" panose="02020603050405020304" pitchFamily="18" charset="0"/>
                <a:cs typeface="Times New Roman" panose="02020603050405020304" pitchFamily="18" charset="0"/>
              </a:rPr>
              <a:t> male heirs and forced his daughter Rhea Silvia take a vow of chastity</a:t>
            </a:r>
            <a:r>
              <a:rPr lang="en-GB" sz="1600" dirty="0">
                <a:latin typeface="Times New Roman" panose="02020603050405020304" pitchFamily="18" charset="0"/>
                <a:cs typeface="Times New Roman" panose="02020603050405020304" pitchFamily="18" charset="0"/>
              </a:rPr>
              <a:t>.</a:t>
            </a:r>
            <a:endParaRPr lang="en-GB" sz="1600"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GB" sz="1600" dirty="0" smtClean="0">
                <a:latin typeface="Times New Roman" panose="02020603050405020304" pitchFamily="18" charset="0"/>
                <a:cs typeface="Times New Roman" panose="02020603050405020304" pitchFamily="18" charset="0"/>
              </a:rPr>
              <a:t>Rhea silver blamed her pregnancy on divine conception. As she broke her vow she was condemned to death, fearing the paternal god Mars or Hercules the king didn’t want to kill them himself. He imprisoned Rhea silver and sent the twins to be thrown into the Tiber river, the servant doing this had pity on them and put the them in a basket on the river to be carried safely. The twins were discovered by a she-wolf called </a:t>
            </a:r>
            <a:r>
              <a:rPr lang="en-GB" sz="1600" dirty="0" err="1" smtClean="0">
                <a:latin typeface="Times New Roman" panose="02020603050405020304" pitchFamily="18" charset="0"/>
                <a:cs typeface="Times New Roman" panose="02020603050405020304" pitchFamily="18" charset="0"/>
              </a:rPr>
              <a:t>lupa</a:t>
            </a:r>
            <a:r>
              <a:rPr lang="en-GB" sz="1600" dirty="0" smtClean="0">
                <a:latin typeface="Times New Roman" panose="02020603050405020304" pitchFamily="18" charset="0"/>
                <a:cs typeface="Times New Roman" panose="02020603050405020304" pitchFamily="18" charset="0"/>
              </a:rPr>
              <a:t> who fed them.</a:t>
            </a:r>
          </a:p>
          <a:p>
            <a:pPr>
              <a:buFont typeface="Arial" panose="020B0604020202020204" pitchFamily="34" charset="0"/>
              <a:buChar char="•"/>
            </a:pPr>
            <a:r>
              <a:rPr lang="en-GB" sz="1600" dirty="0" smtClean="0">
                <a:latin typeface="Times New Roman" panose="02020603050405020304" pitchFamily="18" charset="0"/>
                <a:cs typeface="Times New Roman" panose="02020603050405020304" pitchFamily="18" charset="0"/>
              </a:rPr>
              <a:t>They were discovered again by a Shepard and his wife who raised them. When they were older some of king </a:t>
            </a:r>
            <a:r>
              <a:rPr lang="en-GB" sz="1600" dirty="0" err="1">
                <a:latin typeface="Times New Roman" panose="02020603050405020304" pitchFamily="18" charset="0"/>
                <a:cs typeface="Times New Roman" panose="02020603050405020304" pitchFamily="18" charset="0"/>
              </a:rPr>
              <a:t>A</a:t>
            </a:r>
            <a:r>
              <a:rPr lang="en-GB" sz="1600" dirty="0" err="1" smtClean="0">
                <a:latin typeface="Times New Roman" panose="02020603050405020304" pitchFamily="18" charset="0"/>
                <a:cs typeface="Times New Roman" panose="02020603050405020304" pitchFamily="18" charset="0"/>
              </a:rPr>
              <a:t>mulius</a:t>
            </a:r>
            <a:r>
              <a:rPr lang="en-GB" sz="1600" dirty="0" smtClean="0">
                <a:latin typeface="Times New Roman" panose="02020603050405020304" pitchFamily="18" charset="0"/>
                <a:cs typeface="Times New Roman" panose="02020603050405020304" pitchFamily="18" charset="0"/>
              </a:rPr>
              <a:t> shepherds got into a fight with them </a:t>
            </a:r>
            <a:r>
              <a:rPr lang="en-GB" sz="1600" dirty="0">
                <a:latin typeface="Times New Roman" panose="02020603050405020304" pitchFamily="18" charset="0"/>
                <a:cs typeface="Times New Roman" panose="02020603050405020304" pitchFamily="18" charset="0"/>
              </a:rPr>
              <a:t>and imprisoned </a:t>
            </a:r>
            <a:r>
              <a:rPr lang="en-GB" sz="1600" dirty="0" smtClean="0">
                <a:latin typeface="Times New Roman" panose="02020603050405020304" pitchFamily="18" charset="0"/>
                <a:cs typeface="Times New Roman" panose="02020603050405020304" pitchFamily="18" charset="0"/>
              </a:rPr>
              <a:t>Remus. Romulus got a group of shepherds to save Remus,</a:t>
            </a:r>
            <a:r>
              <a:rPr lang="en-GB" sz="1600" dirty="0">
                <a:latin typeface="Times New Roman" panose="02020603050405020304" pitchFamily="18" charset="0"/>
                <a:cs typeface="Times New Roman" panose="02020603050405020304" pitchFamily="18" charset="0"/>
              </a:rPr>
              <a:t> Romulus freed his brother, and </a:t>
            </a:r>
            <a:r>
              <a:rPr lang="en-GB" sz="1600" dirty="0" smtClean="0">
                <a:latin typeface="Times New Roman" panose="02020603050405020304" pitchFamily="18" charset="0"/>
                <a:cs typeface="Times New Roman" panose="02020603050405020304" pitchFamily="18" charset="0"/>
              </a:rPr>
              <a:t>in </a:t>
            </a:r>
            <a:r>
              <a:rPr lang="en-GB" sz="1600" dirty="0">
                <a:latin typeface="Times New Roman" panose="02020603050405020304" pitchFamily="18" charset="0"/>
                <a:cs typeface="Times New Roman" panose="02020603050405020304" pitchFamily="18" charset="0"/>
              </a:rPr>
              <a:t>the process killed King </a:t>
            </a:r>
            <a:r>
              <a:rPr lang="en-GB" sz="1600" dirty="0" err="1">
                <a:latin typeface="Times New Roman" panose="02020603050405020304" pitchFamily="18" charset="0"/>
                <a:cs typeface="Times New Roman" panose="02020603050405020304" pitchFamily="18" charset="0"/>
              </a:rPr>
              <a:t>Amulius</a:t>
            </a:r>
            <a:r>
              <a:rPr lang="en-GB" sz="1600" dirty="0" smtClean="0">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GB" sz="1600" dirty="0" smtClean="0">
                <a:latin typeface="Times New Roman" panose="02020603050405020304" pitchFamily="18" charset="0"/>
                <a:cs typeface="Times New Roman" panose="02020603050405020304" pitchFamily="18" charset="0"/>
              </a:rPr>
              <a:t>They rejected the crown and set of to find a place to make their own city, they fought over what hill to make it on so used augury (monitoring birds and the gods) to decide between them. They fought still after this until Romulus began to build on the palatine Hill, soon after Remus was murdered by Romulus and then he declared his hill “Roma” and built his city there.</a:t>
            </a:r>
          </a:p>
        </p:txBody>
      </p:sp>
    </p:spTree>
    <p:extLst>
      <p:ext uri="{BB962C8B-B14F-4D97-AF65-F5344CB8AC3E}">
        <p14:creationId xmlns:p14="http://schemas.microsoft.com/office/powerpoint/2010/main" val="3234496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flipH="1" flipV="1">
            <a:off x="107094" y="11972"/>
            <a:ext cx="873209" cy="1218126"/>
          </a:xfrm>
          <a:prstGeom prst="rect">
            <a:avLst/>
          </a:prstGeom>
        </p:spPr>
      </p:pic>
      <p:sp>
        <p:nvSpPr>
          <p:cNvPr id="2" name="Title 1"/>
          <p:cNvSpPr>
            <a:spLocks noGrp="1"/>
          </p:cNvSpPr>
          <p:nvPr>
            <p:ph type="title"/>
          </p:nvPr>
        </p:nvSpPr>
        <p:spPr>
          <a:xfrm>
            <a:off x="0" y="31846"/>
            <a:ext cx="8692978" cy="862313"/>
          </a:xfrm>
        </p:spPr>
        <p:txBody>
          <a:bodyPr/>
          <a:lstStyle/>
          <a:p>
            <a:r>
              <a:rPr lang="en-GB" dirty="0" smtClean="0">
                <a:latin typeface="Times New Roman" panose="02020603050405020304" pitchFamily="18" charset="0"/>
                <a:cs typeface="Times New Roman" panose="02020603050405020304" pitchFamily="18" charset="0"/>
              </a:rPr>
              <a:t>Roman Society</a:t>
            </a:r>
            <a:endParaRPr lang="en-GB"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006667" y="5204462"/>
            <a:ext cx="1185332" cy="1653537"/>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5204461"/>
            <a:ext cx="1185331" cy="1653537"/>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11320698" y="13302"/>
            <a:ext cx="871302" cy="1215466"/>
          </a:xfrm>
          <a:prstGeom prst="rect">
            <a:avLst/>
          </a:prstGeom>
        </p:spPr>
      </p:pic>
      <p:sp>
        <p:nvSpPr>
          <p:cNvPr id="11" name="TextBox 10"/>
          <p:cNvSpPr txBox="1"/>
          <p:nvPr/>
        </p:nvSpPr>
        <p:spPr>
          <a:xfrm>
            <a:off x="1028544" y="527075"/>
            <a:ext cx="10211565" cy="5386090"/>
          </a:xfrm>
          <a:prstGeom prst="rect">
            <a:avLst/>
          </a:prstGeom>
          <a:noFill/>
        </p:spPr>
        <p:txBody>
          <a:bodyPr wrap="square" rtlCol="0">
            <a:spAutoFit/>
          </a:bodyPr>
          <a:lstStyle/>
          <a:p>
            <a:endParaRPr lang="en-GB" dirty="0" smtClean="0"/>
          </a:p>
          <a:p>
            <a:endParaRPr lang="en-GB" dirty="0" smtClean="0">
              <a:latin typeface="Times New Roman" panose="02020603050405020304" pitchFamily="18" charset="0"/>
              <a:cs typeface="Times New Roman" panose="02020603050405020304" pitchFamily="18" charset="0"/>
            </a:endParaRPr>
          </a:p>
          <a:p>
            <a:endParaRPr lang="en-GB"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u="sng" dirty="0" smtClean="0">
                <a:latin typeface="Times New Roman" panose="02020603050405020304" pitchFamily="18" charset="0"/>
                <a:cs typeface="Times New Roman" panose="02020603050405020304" pitchFamily="18" charset="0"/>
              </a:rPr>
              <a:t>Senators: </a:t>
            </a:r>
            <a:r>
              <a:rPr lang="en-GB" sz="1600" dirty="0" smtClean="0">
                <a:latin typeface="Times New Roman" panose="02020603050405020304" pitchFamily="18" charset="0"/>
                <a:cs typeface="Times New Roman" panose="02020603050405020304" pitchFamily="18" charset="0"/>
              </a:rPr>
              <a:t>The senate passed all laws and collected all taxes.  All members of the Senate were of the Patrician or wealthy landowner class. At the head of the senate were two consuls. The Consuls controlled the legions of Rome to</a:t>
            </a:r>
            <a:r>
              <a:rPr lang="en-GB" sz="1400" dirty="0" smtClean="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become a consul, you had to be elected by a majority of the popular vote from all citizens of Rome.</a:t>
            </a:r>
          </a:p>
          <a:p>
            <a:pPr marL="285750" indent="-285750">
              <a:buFont typeface="Arial" panose="020B0604020202020204" pitchFamily="34" charset="0"/>
              <a:buChar char="•"/>
            </a:pPr>
            <a:r>
              <a:rPr lang="en-GB" b="1" u="sng" dirty="0" smtClean="0">
                <a:latin typeface="Times New Roman" panose="02020603050405020304" pitchFamily="18" charset="0"/>
                <a:cs typeface="Times New Roman" panose="02020603050405020304" pitchFamily="18" charset="0"/>
              </a:rPr>
              <a:t>Equites: </a:t>
            </a:r>
            <a:r>
              <a:rPr lang="en-GB" sz="1600" dirty="0" smtClean="0">
                <a:latin typeface="Times New Roman" panose="02020603050405020304" pitchFamily="18" charset="0"/>
                <a:cs typeface="Times New Roman" panose="02020603050405020304" pitchFamily="18" charset="0"/>
              </a:rPr>
              <a:t>The Equites were given marks of distinction, which were a horse given them at the public expense, and a gold ring. Their office, at first, was only to serve in the army; but afterwards, to act as judges or jurymen, and take charge of the public revenues. The Equites belonged to the social class that was just below the level of senator.</a:t>
            </a:r>
          </a:p>
          <a:p>
            <a:pPr marL="285750" indent="-285750">
              <a:lnSpc>
                <a:spcPct val="150000"/>
              </a:lnSpc>
              <a:buFont typeface="Arial" panose="020B0604020202020204" pitchFamily="34" charset="0"/>
              <a:buChar char="•"/>
            </a:pPr>
            <a:r>
              <a:rPr lang="en-GB" b="1" u="sng" dirty="0" smtClean="0">
                <a:latin typeface="Times New Roman" panose="02020603050405020304" pitchFamily="18" charset="0"/>
                <a:cs typeface="Times New Roman" panose="02020603050405020304" pitchFamily="18" charset="0"/>
              </a:rPr>
              <a:t>Plebeians: Composed of several groups</a:t>
            </a:r>
          </a:p>
          <a:p>
            <a:pPr marL="285750" indent="-285750">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 </a:t>
            </a:r>
            <a:r>
              <a:rPr lang="en-GB" b="1" dirty="0" smtClean="0">
                <a:latin typeface="Times New Roman" panose="02020603050405020304" pitchFamily="18" charset="0"/>
                <a:cs typeface="Times New Roman" panose="02020603050405020304" pitchFamily="18" charset="0"/>
              </a:rPr>
              <a:t>The commons</a:t>
            </a:r>
            <a:r>
              <a:rPr lang="en-GB" dirty="0" smtClean="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those born free and who were roman citizens.</a:t>
            </a:r>
          </a:p>
          <a:p>
            <a:pPr marL="285750" indent="-285750">
              <a:buFont typeface="Arial" panose="020B0604020202020204" pitchFamily="34" charset="0"/>
              <a:buChar char="•"/>
            </a:pPr>
            <a:r>
              <a:rPr lang="en-GB" sz="1600" dirty="0" smtClean="0">
                <a:latin typeface="Times New Roman" panose="02020603050405020304" pitchFamily="18" charset="0"/>
                <a:cs typeface="Times New Roman" panose="02020603050405020304" pitchFamily="18" charset="0"/>
              </a:rPr>
              <a:t> </a:t>
            </a:r>
            <a:r>
              <a:rPr lang="en-GB" b="1" dirty="0" smtClean="0">
                <a:latin typeface="Times New Roman" panose="02020603050405020304" pitchFamily="18" charset="0"/>
                <a:cs typeface="Times New Roman" panose="02020603050405020304" pitchFamily="18" charset="0"/>
              </a:rPr>
              <a:t>Latins-</a:t>
            </a:r>
            <a:r>
              <a:rPr lang="en-GB" dirty="0" smtClean="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free people born in other areas of Rome not fully citizen. </a:t>
            </a:r>
          </a:p>
          <a:p>
            <a:pPr marL="285750" indent="-285750">
              <a:lnSpc>
                <a:spcPct val="150000"/>
              </a:lnSpc>
              <a:buFont typeface="Arial" panose="020B0604020202020204" pitchFamily="34" charset="0"/>
              <a:buChar char="•"/>
            </a:pPr>
            <a:r>
              <a:rPr lang="en-GB" b="1" dirty="0" err="1" smtClean="0">
                <a:latin typeface="Times New Roman" panose="02020603050405020304" pitchFamily="18" charset="0"/>
                <a:cs typeface="Times New Roman" panose="02020603050405020304" pitchFamily="18" charset="0"/>
              </a:rPr>
              <a:t>Peregrini</a:t>
            </a:r>
            <a:r>
              <a:rPr lang="en-GB" b="1"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free people born outside Rome.</a:t>
            </a:r>
          </a:p>
          <a:p>
            <a:pPr marL="285750" indent="-285750">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 </a:t>
            </a:r>
            <a:r>
              <a:rPr lang="en-GB" sz="1600" b="1" dirty="0" smtClean="0">
                <a:latin typeface="Times New Roman" panose="02020603050405020304" pitchFamily="18" charset="0"/>
                <a:cs typeface="Times New Roman" panose="02020603050405020304" pitchFamily="18" charset="0"/>
              </a:rPr>
              <a:t>Libretti-</a:t>
            </a:r>
            <a:r>
              <a:rPr lang="en-GB" sz="1600" dirty="0" smtClean="0">
                <a:latin typeface="Times New Roman" panose="02020603050405020304" pitchFamily="18" charset="0"/>
                <a:cs typeface="Times New Roman" panose="02020603050405020304" pitchFamily="18" charset="0"/>
              </a:rPr>
              <a:t>All the people who were once Slaves to Roman people and then got their freedom by any reason were among this category. But they still had limited rights as compared to other freeborn.</a:t>
            </a:r>
          </a:p>
          <a:p>
            <a:pPr marL="285750" indent="-285750">
              <a:buFont typeface="Arial" panose="020B0604020202020204" pitchFamily="34" charset="0"/>
              <a:buChar char="•"/>
            </a:pPr>
            <a:r>
              <a:rPr lang="en-GB" b="1" u="sng" dirty="0" smtClean="0">
                <a:latin typeface="Times New Roman" panose="02020603050405020304" pitchFamily="18" charset="0"/>
                <a:cs typeface="Times New Roman" panose="02020603050405020304" pitchFamily="18" charset="0"/>
              </a:rPr>
              <a:t>Slaves: </a:t>
            </a:r>
            <a:r>
              <a:rPr lang="en-GB" sz="1600" dirty="0" smtClean="0">
                <a:latin typeface="Times New Roman" panose="02020603050405020304" pitchFamily="18" charset="0"/>
                <a:cs typeface="Times New Roman" panose="02020603050405020304" pitchFamily="18" charset="0"/>
              </a:rPr>
              <a:t>The human beings who were born Slaves or were sold as Slaves due to any reason were categorized among this sub division. They were the sole property of their owner and did not possess any right. Slave traders would follow the Roman army abroad on their campaigns. After a battle they would buy the defeated soldiers and their families, and then arrange for them to be sent back to Rome and the other major settlements in the empire.</a:t>
            </a:r>
            <a:endParaRPr lang="en-GB" sz="16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4"/>
          <a:stretch>
            <a:fillRect/>
          </a:stretch>
        </p:blipFill>
        <p:spPr>
          <a:xfrm rot="20661919">
            <a:off x="432908" y="5271440"/>
            <a:ext cx="127551" cy="256519"/>
          </a:xfrm>
          <a:prstGeom prst="rect">
            <a:avLst/>
          </a:prstGeom>
        </p:spPr>
      </p:pic>
      <p:pic>
        <p:nvPicPr>
          <p:cNvPr id="5" name="Picture 4"/>
          <p:cNvPicPr>
            <a:picLocks noChangeAspect="1"/>
          </p:cNvPicPr>
          <p:nvPr/>
        </p:nvPicPr>
        <p:blipFill>
          <a:blip r:embed="rId4"/>
          <a:stretch>
            <a:fillRect/>
          </a:stretch>
        </p:blipFill>
        <p:spPr>
          <a:xfrm rot="10800000" flipH="1">
            <a:off x="379405" y="948695"/>
            <a:ext cx="129578" cy="280073"/>
          </a:xfrm>
          <a:prstGeom prst="rect">
            <a:avLst/>
          </a:prstGeom>
        </p:spPr>
      </p:pic>
      <p:pic>
        <p:nvPicPr>
          <p:cNvPr id="10" name="Picture 9"/>
          <p:cNvPicPr>
            <a:picLocks noChangeAspect="1"/>
          </p:cNvPicPr>
          <p:nvPr/>
        </p:nvPicPr>
        <p:blipFill>
          <a:blip r:embed="rId4"/>
          <a:stretch>
            <a:fillRect/>
          </a:stretch>
        </p:blipFill>
        <p:spPr>
          <a:xfrm rot="10800000">
            <a:off x="11789946" y="929632"/>
            <a:ext cx="148742" cy="299136"/>
          </a:xfrm>
          <a:prstGeom prst="rect">
            <a:avLst/>
          </a:prstGeom>
        </p:spPr>
      </p:pic>
      <p:pic>
        <p:nvPicPr>
          <p:cNvPr id="12" name="Picture 11"/>
          <p:cNvPicPr>
            <a:picLocks noChangeAspect="1"/>
          </p:cNvPicPr>
          <p:nvPr/>
        </p:nvPicPr>
        <p:blipFill>
          <a:blip r:embed="rId4"/>
          <a:stretch>
            <a:fillRect/>
          </a:stretch>
        </p:blipFill>
        <p:spPr>
          <a:xfrm flipH="1">
            <a:off x="11655170" y="5258997"/>
            <a:ext cx="134776" cy="229184"/>
          </a:xfrm>
          <a:prstGeom prst="rect">
            <a:avLst/>
          </a:prstGeom>
        </p:spPr>
      </p:pic>
    </p:spTree>
    <p:extLst>
      <p:ext uri="{BB962C8B-B14F-4D97-AF65-F5344CB8AC3E}">
        <p14:creationId xmlns:p14="http://schemas.microsoft.com/office/powerpoint/2010/main" val="222929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5459" y="890329"/>
            <a:ext cx="11129319" cy="5749367"/>
          </a:xfrm>
        </p:spPr>
        <p:txBody>
          <a:bodyPr>
            <a:normAutofit/>
          </a:bodyPr>
          <a:lstStyle/>
          <a:p>
            <a:pPr lvl="0" algn="l"/>
            <a:r>
              <a:rPr lang="en-GB" dirty="0" smtClean="0">
                <a:latin typeface="Times New Roman" panose="02020603050405020304" pitchFamily="18" charset="0"/>
                <a:cs typeface="Times New Roman" panose="02020603050405020304" pitchFamily="18" charset="0"/>
              </a:rPr>
              <a:t>KEY GEOGRAPHY – </a:t>
            </a:r>
            <a:r>
              <a:rPr lang="en-GB" sz="1600" dirty="0" smtClean="0">
                <a:latin typeface="Times New Roman" panose="02020603050405020304" pitchFamily="18" charset="0"/>
                <a:cs typeface="Times New Roman" panose="02020603050405020304" pitchFamily="18" charset="0"/>
              </a:rPr>
              <a:t>The early settlers of Rome populated the hilly areas along the </a:t>
            </a:r>
            <a:r>
              <a:rPr lang="en-GB" sz="1600" dirty="0" smtClean="0">
                <a:solidFill>
                  <a:srgbClr val="FF0000"/>
                </a:solidFill>
                <a:latin typeface="Times New Roman" panose="02020603050405020304" pitchFamily="18" charset="0"/>
                <a:cs typeface="Times New Roman" panose="02020603050405020304" pitchFamily="18" charset="0"/>
              </a:rPr>
              <a:t>Tiber River</a:t>
            </a:r>
            <a:r>
              <a:rPr lang="en-GB" sz="1600" dirty="0" smtClean="0">
                <a:latin typeface="Times New Roman" panose="02020603050405020304" pitchFamily="18" charset="0"/>
                <a:cs typeface="Times New Roman" panose="02020603050405020304" pitchFamily="18" charset="0"/>
              </a:rPr>
              <a:t>, a good location due to the good soil allowing </a:t>
            </a:r>
            <a:r>
              <a:rPr lang="en-GB" sz="1600" dirty="0" smtClean="0">
                <a:solidFill>
                  <a:srgbClr val="FF0000"/>
                </a:solidFill>
                <a:latin typeface="Times New Roman" panose="02020603050405020304" pitchFamily="18" charset="0"/>
                <a:cs typeface="Times New Roman" panose="02020603050405020304" pitchFamily="18" charset="0"/>
              </a:rPr>
              <a:t>good agriculture</a:t>
            </a:r>
            <a:r>
              <a:rPr lang="en-GB" sz="1600" dirty="0" smtClean="0">
                <a:latin typeface="Times New Roman" panose="02020603050405020304" pitchFamily="18" charset="0"/>
                <a:cs typeface="Times New Roman" panose="02020603050405020304" pitchFamily="18" charset="0"/>
              </a:rPr>
              <a:t>, as well as access to fresh water for drinking, bathing, and trading. This meant they also avoided the marshes in the lower areas. </a:t>
            </a:r>
            <a:r>
              <a:rPr lang="en-GB" sz="1600" dirty="0" smtClean="0">
                <a:solidFill>
                  <a:prstClr val="black"/>
                </a:solidFill>
                <a:latin typeface="Times New Roman" panose="02020603050405020304" pitchFamily="18" charset="0"/>
                <a:cs typeface="Times New Roman" panose="02020603050405020304" pitchFamily="18" charset="0"/>
              </a:rPr>
              <a:t>It was </a:t>
            </a:r>
            <a:r>
              <a:rPr lang="en-GB" sz="1600" dirty="0" smtClean="0">
                <a:solidFill>
                  <a:srgbClr val="FF0000"/>
                </a:solidFill>
                <a:latin typeface="Times New Roman" panose="02020603050405020304" pitchFamily="18" charset="0"/>
                <a:cs typeface="Times New Roman" panose="02020603050405020304" pitchFamily="18" charset="0"/>
              </a:rPr>
              <a:t>surrounded </a:t>
            </a:r>
            <a:r>
              <a:rPr lang="en-GB" sz="1600" dirty="0">
                <a:solidFill>
                  <a:srgbClr val="FF0000"/>
                </a:solidFill>
                <a:latin typeface="Times New Roman" panose="02020603050405020304" pitchFamily="18" charset="0"/>
                <a:cs typeface="Times New Roman" panose="02020603050405020304" pitchFamily="18" charset="0"/>
              </a:rPr>
              <a:t>by 7 hills</a:t>
            </a:r>
            <a:r>
              <a:rPr lang="en-GB" sz="1600" dirty="0">
                <a:solidFill>
                  <a:prstClr val="black"/>
                </a:solidFill>
                <a:latin typeface="Times New Roman" panose="02020603050405020304" pitchFamily="18" charset="0"/>
                <a:cs typeface="Times New Roman" panose="02020603050405020304" pitchFamily="18" charset="0"/>
              </a:rPr>
              <a:t>, offering a natural defensive barrier. </a:t>
            </a:r>
            <a:r>
              <a:rPr lang="en-GB" sz="1600" dirty="0" smtClean="0">
                <a:solidFill>
                  <a:prstClr val="black"/>
                </a:solidFill>
                <a:latin typeface="Times New Roman" panose="02020603050405020304" pitchFamily="18" charset="0"/>
                <a:cs typeface="Times New Roman" panose="02020603050405020304" pitchFamily="18" charset="0"/>
              </a:rPr>
              <a:t>These were all factors that contributed to the development of Rome – from a village to a city. </a:t>
            </a:r>
          </a:p>
          <a:p>
            <a:pPr lvl="0" algn="l"/>
            <a:r>
              <a:rPr lang="en-GB" sz="1600" dirty="0" smtClean="0">
                <a:latin typeface="Times New Roman" panose="02020603050405020304" pitchFamily="18" charset="0"/>
                <a:cs typeface="Times New Roman" panose="02020603050405020304" pitchFamily="18" charset="0"/>
              </a:rPr>
              <a:t>As well as the defensive benefits of the mountains, there was also a threat </a:t>
            </a:r>
            <a:r>
              <a:rPr lang="en-GB" sz="1600" b="0" i="0" dirty="0" smtClean="0">
                <a:effectLst/>
                <a:latin typeface="Times New Roman" panose="02020603050405020304" pitchFamily="18" charset="0"/>
                <a:cs typeface="Times New Roman" panose="02020603050405020304" pitchFamily="18" charset="0"/>
              </a:rPr>
              <a:t>of volcanic eruptions and earthquakes in Rome. One notable example is the eruption of Mount Vesuvius in A.D. 70, when the volcano destroyed the city of Pompeii</a:t>
            </a:r>
            <a:r>
              <a:rPr lang="en-GB" sz="1600" dirty="0" smtClean="0">
                <a:solidFill>
                  <a:prstClr val="black"/>
                </a:solidFill>
                <a:latin typeface="Times New Roman" panose="02020603050405020304" pitchFamily="18" charset="0"/>
                <a:cs typeface="Times New Roman" panose="02020603050405020304" pitchFamily="18" charset="0"/>
              </a:rPr>
              <a:t>. The marshes by the Tiber river were later used in the development of the drainage system and had influence on the architectural styles of the Era. </a:t>
            </a:r>
          </a:p>
          <a:p>
            <a:pPr lvl="0" algn="l"/>
            <a:r>
              <a:rPr lang="en-GB" dirty="0">
                <a:solidFill>
                  <a:prstClr val="black"/>
                </a:solidFill>
                <a:latin typeface="Times New Roman" panose="02020603050405020304" pitchFamily="18" charset="0"/>
                <a:cs typeface="Times New Roman" panose="02020603050405020304" pitchFamily="18" charset="0"/>
              </a:rPr>
              <a:t>KEY </a:t>
            </a:r>
            <a:r>
              <a:rPr lang="en-GB" dirty="0" smtClean="0">
                <a:solidFill>
                  <a:prstClr val="black"/>
                </a:solidFill>
                <a:latin typeface="Times New Roman" panose="02020603050405020304" pitchFamily="18" charset="0"/>
                <a:cs typeface="Times New Roman" panose="02020603050405020304" pitchFamily="18" charset="0"/>
              </a:rPr>
              <a:t>BUILDINGS/ROADS </a:t>
            </a:r>
            <a:r>
              <a:rPr lang="en-GB" dirty="0">
                <a:solidFill>
                  <a:prstClr val="black"/>
                </a:solidFill>
                <a:latin typeface="Times New Roman" panose="02020603050405020304" pitchFamily="18" charset="0"/>
                <a:cs typeface="Times New Roman" panose="02020603050405020304" pitchFamily="18" charset="0"/>
              </a:rPr>
              <a:t>– </a:t>
            </a:r>
            <a:r>
              <a:rPr lang="en-GB" sz="1600" dirty="0" smtClean="0">
                <a:solidFill>
                  <a:prstClr val="black"/>
                </a:solidFill>
                <a:latin typeface="Times New Roman" panose="02020603050405020304" pitchFamily="18" charset="0"/>
                <a:cs typeface="Times New Roman" panose="02020603050405020304" pitchFamily="18" charset="0"/>
              </a:rPr>
              <a:t>The </a:t>
            </a:r>
            <a:r>
              <a:rPr lang="en-GB" sz="1600" dirty="0">
                <a:solidFill>
                  <a:prstClr val="black"/>
                </a:solidFill>
                <a:latin typeface="Times New Roman" panose="02020603050405020304" pitchFamily="18" charset="0"/>
                <a:cs typeface="Times New Roman" panose="02020603050405020304" pitchFamily="18" charset="0"/>
              </a:rPr>
              <a:t>Romans were </a:t>
            </a:r>
            <a:r>
              <a:rPr lang="en-GB" sz="1600" dirty="0" smtClean="0">
                <a:solidFill>
                  <a:prstClr val="black"/>
                </a:solidFill>
                <a:latin typeface="Times New Roman" panose="02020603050405020304" pitchFamily="18" charset="0"/>
                <a:cs typeface="Times New Roman" panose="02020603050405020304" pitchFamily="18" charset="0"/>
              </a:rPr>
              <a:t>great creators as they adopted many new </a:t>
            </a:r>
            <a:r>
              <a:rPr lang="en-GB" sz="1600" dirty="0">
                <a:solidFill>
                  <a:prstClr val="black"/>
                </a:solidFill>
                <a:latin typeface="Times New Roman" panose="02020603050405020304" pitchFamily="18" charset="0"/>
                <a:cs typeface="Times New Roman" panose="02020603050405020304" pitchFamily="18" charset="0"/>
              </a:rPr>
              <a:t>construction techniques, used new materials, </a:t>
            </a:r>
            <a:r>
              <a:rPr lang="en-GB" sz="1600" dirty="0" smtClean="0">
                <a:solidFill>
                  <a:prstClr val="black"/>
                </a:solidFill>
                <a:latin typeface="Times New Roman" panose="02020603050405020304" pitchFamily="18" charset="0"/>
                <a:cs typeface="Times New Roman" panose="02020603050405020304" pitchFamily="18" charset="0"/>
              </a:rPr>
              <a:t>and </a:t>
            </a:r>
            <a:r>
              <a:rPr lang="en-GB" sz="1600" dirty="0">
                <a:solidFill>
                  <a:prstClr val="black"/>
                </a:solidFill>
                <a:latin typeface="Times New Roman" panose="02020603050405020304" pitchFamily="18" charset="0"/>
                <a:cs typeface="Times New Roman" panose="02020603050405020304" pitchFamily="18" charset="0"/>
              </a:rPr>
              <a:t>combined </a:t>
            </a:r>
            <a:r>
              <a:rPr lang="en-GB" sz="1600" dirty="0" smtClean="0">
                <a:solidFill>
                  <a:prstClr val="black"/>
                </a:solidFill>
                <a:latin typeface="Times New Roman" panose="02020603050405020304" pitchFamily="18" charset="0"/>
                <a:cs typeface="Times New Roman" panose="02020603050405020304" pitchFamily="18" charset="0"/>
              </a:rPr>
              <a:t>both existing </a:t>
            </a:r>
            <a:r>
              <a:rPr lang="en-GB" sz="1600" dirty="0">
                <a:solidFill>
                  <a:prstClr val="black"/>
                </a:solidFill>
                <a:latin typeface="Times New Roman" panose="02020603050405020304" pitchFamily="18" charset="0"/>
                <a:cs typeface="Times New Roman" panose="02020603050405020304" pitchFamily="18" charset="0"/>
              </a:rPr>
              <a:t>techniques with creative design to produce </a:t>
            </a:r>
            <a:r>
              <a:rPr lang="en-GB" sz="1600" dirty="0" smtClean="0">
                <a:solidFill>
                  <a:prstClr val="black"/>
                </a:solidFill>
                <a:latin typeface="Times New Roman" panose="02020603050405020304" pitchFamily="18" charset="0"/>
                <a:cs typeface="Times New Roman" panose="02020603050405020304" pitchFamily="18" charset="0"/>
              </a:rPr>
              <a:t>a unique range </a:t>
            </a:r>
            <a:r>
              <a:rPr lang="en-GB" sz="1600" dirty="0">
                <a:solidFill>
                  <a:prstClr val="black"/>
                </a:solidFill>
                <a:latin typeface="Times New Roman" panose="02020603050405020304" pitchFamily="18" charset="0"/>
                <a:cs typeface="Times New Roman" panose="02020603050405020304" pitchFamily="18" charset="0"/>
              </a:rPr>
              <a:t>of new architectural structures such as the basilica, triumphal arch, monumental aqueduct, amphitheatre, granary building, and residential housing block. Many of these </a:t>
            </a:r>
            <a:r>
              <a:rPr lang="en-GB" sz="1600" dirty="0" smtClean="0">
                <a:solidFill>
                  <a:prstClr val="black"/>
                </a:solidFill>
                <a:latin typeface="Times New Roman" panose="02020603050405020304" pitchFamily="18" charset="0"/>
                <a:cs typeface="Times New Roman" panose="02020603050405020304" pitchFamily="18" charset="0"/>
              </a:rPr>
              <a:t>were </a:t>
            </a:r>
            <a:r>
              <a:rPr lang="en-GB" sz="1600" dirty="0" smtClean="0">
                <a:solidFill>
                  <a:srgbClr val="FF0000"/>
                </a:solidFill>
                <a:latin typeface="Times New Roman" panose="02020603050405020304" pitchFamily="18" charset="0"/>
                <a:cs typeface="Times New Roman" panose="02020603050405020304" pitchFamily="18" charset="0"/>
              </a:rPr>
              <a:t>responses </a:t>
            </a:r>
            <a:r>
              <a:rPr lang="en-GB" sz="1600" dirty="0">
                <a:solidFill>
                  <a:srgbClr val="FF0000"/>
                </a:solidFill>
                <a:latin typeface="Times New Roman" panose="02020603050405020304" pitchFamily="18" charset="0"/>
                <a:cs typeface="Times New Roman" panose="02020603050405020304" pitchFamily="18" charset="0"/>
              </a:rPr>
              <a:t>to the changing </a:t>
            </a:r>
            <a:r>
              <a:rPr lang="en-GB" sz="1600" dirty="0" smtClean="0">
                <a:solidFill>
                  <a:srgbClr val="FF0000"/>
                </a:solidFill>
                <a:latin typeface="Times New Roman" panose="02020603050405020304" pitchFamily="18" charset="0"/>
                <a:cs typeface="Times New Roman" panose="02020603050405020304" pitchFamily="18" charset="0"/>
              </a:rPr>
              <a:t>needs </a:t>
            </a:r>
            <a:r>
              <a:rPr lang="en-GB" sz="1600" dirty="0">
                <a:solidFill>
                  <a:srgbClr val="FF0000"/>
                </a:solidFill>
                <a:latin typeface="Times New Roman" panose="02020603050405020304" pitchFamily="18" charset="0"/>
                <a:cs typeface="Times New Roman" panose="02020603050405020304" pitchFamily="18" charset="0"/>
              </a:rPr>
              <a:t>of Roman society</a:t>
            </a:r>
            <a:r>
              <a:rPr lang="en-GB" sz="1600" dirty="0">
                <a:solidFill>
                  <a:prstClr val="black"/>
                </a:solidFill>
                <a:latin typeface="Times New Roman" panose="02020603050405020304" pitchFamily="18" charset="0"/>
                <a:cs typeface="Times New Roman" panose="02020603050405020304" pitchFamily="18" charset="0"/>
              </a:rPr>
              <a:t>, </a:t>
            </a:r>
            <a:r>
              <a:rPr lang="en-GB" sz="1600" dirty="0" smtClean="0">
                <a:solidFill>
                  <a:prstClr val="black"/>
                </a:solidFill>
                <a:latin typeface="Times New Roman" panose="02020603050405020304" pitchFamily="18" charset="0"/>
                <a:cs typeface="Times New Roman" panose="02020603050405020304" pitchFamily="18" charset="0"/>
              </a:rPr>
              <a:t>such as increase in population or a demand of certain buildings. These projects </a:t>
            </a:r>
            <a:r>
              <a:rPr lang="en-GB" sz="1600" dirty="0">
                <a:solidFill>
                  <a:prstClr val="black"/>
                </a:solidFill>
                <a:latin typeface="Times New Roman" panose="02020603050405020304" pitchFamily="18" charset="0"/>
                <a:cs typeface="Times New Roman" panose="02020603050405020304" pitchFamily="18" charset="0"/>
              </a:rPr>
              <a:t>were </a:t>
            </a:r>
            <a:r>
              <a:rPr lang="en-GB" sz="1600" dirty="0" smtClean="0">
                <a:solidFill>
                  <a:prstClr val="black"/>
                </a:solidFill>
                <a:latin typeface="Times New Roman" panose="02020603050405020304" pitchFamily="18" charset="0"/>
                <a:cs typeface="Times New Roman" panose="02020603050405020304" pitchFamily="18" charset="0"/>
              </a:rPr>
              <a:t>supported by the state which </a:t>
            </a:r>
            <a:r>
              <a:rPr lang="en-GB" sz="1600" dirty="0">
                <a:solidFill>
                  <a:prstClr val="black"/>
                </a:solidFill>
                <a:latin typeface="Times New Roman" panose="02020603050405020304" pitchFamily="18" charset="0"/>
                <a:cs typeface="Times New Roman" panose="02020603050405020304" pitchFamily="18" charset="0"/>
              </a:rPr>
              <a:t>funded, organised, and </a:t>
            </a:r>
            <a:r>
              <a:rPr lang="en-GB" sz="1600" dirty="0" smtClean="0">
                <a:solidFill>
                  <a:prstClr val="black"/>
                </a:solidFill>
                <a:latin typeface="Times New Roman" panose="02020603050405020304" pitchFamily="18" charset="0"/>
                <a:cs typeface="Times New Roman" panose="02020603050405020304" pitchFamily="18" charset="0"/>
              </a:rPr>
              <a:t>allowed the architecture to spread around Rome. While they developed their own architectural designs over time they tended to use ideas from traditional Greek monuments, the </a:t>
            </a:r>
            <a:r>
              <a:rPr lang="en-GB" sz="1600" dirty="0">
                <a:solidFill>
                  <a:prstClr val="black"/>
                </a:solidFill>
                <a:latin typeface="Times New Roman" panose="02020603050405020304" pitchFamily="18" charset="0"/>
                <a:cs typeface="Times New Roman" panose="02020603050405020304" pitchFamily="18" charset="0"/>
              </a:rPr>
              <a:t>Tuscan column </a:t>
            </a:r>
            <a:r>
              <a:rPr lang="en-GB" sz="1600" dirty="0" smtClean="0">
                <a:solidFill>
                  <a:prstClr val="black"/>
                </a:solidFill>
                <a:latin typeface="Times New Roman" panose="02020603050405020304" pitchFamily="18" charset="0"/>
                <a:cs typeface="Times New Roman" panose="02020603050405020304" pitchFamily="18" charset="0"/>
              </a:rPr>
              <a:t>for example was an </a:t>
            </a:r>
            <a:r>
              <a:rPr lang="en-GB" sz="1600" dirty="0">
                <a:solidFill>
                  <a:prstClr val="black"/>
                </a:solidFill>
                <a:latin typeface="Times New Roman" panose="02020603050405020304" pitchFamily="18" charset="0"/>
                <a:cs typeface="Times New Roman" panose="02020603050405020304" pitchFamily="18" charset="0"/>
              </a:rPr>
              <a:t>adaptation of a traditional idea which was a form of Doric </a:t>
            </a:r>
            <a:r>
              <a:rPr lang="en-GB" sz="1600" dirty="0" smtClean="0">
                <a:solidFill>
                  <a:prstClr val="black"/>
                </a:solidFill>
                <a:latin typeface="Times New Roman" panose="02020603050405020304" pitchFamily="18" charset="0"/>
                <a:cs typeface="Times New Roman" panose="02020603050405020304" pitchFamily="18" charset="0"/>
              </a:rPr>
              <a:t>column, with a more </a:t>
            </a:r>
            <a:r>
              <a:rPr lang="en-GB" sz="1600" dirty="0">
                <a:solidFill>
                  <a:prstClr val="black"/>
                </a:solidFill>
                <a:latin typeface="Times New Roman" panose="02020603050405020304" pitchFamily="18" charset="0"/>
                <a:cs typeface="Times New Roman" panose="02020603050405020304" pitchFamily="18" charset="0"/>
              </a:rPr>
              <a:t>slender </a:t>
            </a:r>
            <a:r>
              <a:rPr lang="en-GB" sz="1600" dirty="0" smtClean="0">
                <a:solidFill>
                  <a:prstClr val="black"/>
                </a:solidFill>
                <a:latin typeface="Times New Roman" panose="02020603050405020304" pitchFamily="18" charset="0"/>
                <a:cs typeface="Times New Roman" panose="02020603050405020304" pitchFamily="18" charset="0"/>
              </a:rPr>
              <a:t>build </a:t>
            </a:r>
            <a:r>
              <a:rPr lang="en-GB" sz="1600" dirty="0">
                <a:solidFill>
                  <a:prstClr val="black"/>
                </a:solidFill>
                <a:latin typeface="Times New Roman" panose="02020603050405020304" pitchFamily="18" charset="0"/>
                <a:cs typeface="Times New Roman" panose="02020603050405020304" pitchFamily="18" charset="0"/>
              </a:rPr>
              <a:t>without flutes, and a moulded </a:t>
            </a:r>
            <a:r>
              <a:rPr lang="en-GB" sz="1600" dirty="0" smtClean="0">
                <a:solidFill>
                  <a:prstClr val="black"/>
                </a:solidFill>
                <a:latin typeface="Times New Roman" panose="02020603050405020304" pitchFamily="18" charset="0"/>
                <a:cs typeface="Times New Roman" panose="02020603050405020304" pitchFamily="18" charset="0"/>
              </a:rPr>
              <a:t>base. </a:t>
            </a:r>
          </a:p>
          <a:p>
            <a:pPr lvl="0" algn="l"/>
            <a:r>
              <a:rPr lang="en-GB" sz="1600" dirty="0">
                <a:solidFill>
                  <a:prstClr val="black"/>
                </a:solidFill>
                <a:latin typeface="Times New Roman" panose="02020603050405020304" pitchFamily="18" charset="0"/>
                <a:cs typeface="Times New Roman" panose="02020603050405020304" pitchFamily="18" charset="0"/>
              </a:rPr>
              <a:t>The Augustan period saw a </a:t>
            </a:r>
            <a:r>
              <a:rPr lang="en-GB" sz="1600" dirty="0" smtClean="0">
                <a:solidFill>
                  <a:prstClr val="black"/>
                </a:solidFill>
                <a:latin typeface="Times New Roman" panose="02020603050405020304" pitchFamily="18" charset="0"/>
                <a:cs typeface="Times New Roman" panose="02020603050405020304" pitchFamily="18" charset="0"/>
              </a:rPr>
              <a:t>huge increase in </a:t>
            </a:r>
            <a:r>
              <a:rPr lang="en-GB" sz="1600" dirty="0">
                <a:solidFill>
                  <a:prstClr val="black"/>
                </a:solidFill>
                <a:latin typeface="Times New Roman" panose="02020603050405020304" pitchFamily="18" charset="0"/>
                <a:cs typeface="Times New Roman" panose="02020603050405020304" pitchFamily="18" charset="0"/>
              </a:rPr>
              <a:t>building activity, innovation in design, and </a:t>
            </a:r>
            <a:r>
              <a:rPr lang="en-GB" sz="1600" dirty="0" smtClean="0">
                <a:solidFill>
                  <a:prstClr val="black"/>
                </a:solidFill>
                <a:latin typeface="Times New Roman" panose="02020603050405020304" pitchFamily="18" charset="0"/>
                <a:cs typeface="Times New Roman" panose="02020603050405020304" pitchFamily="18" charset="0"/>
              </a:rPr>
              <a:t>excessive </a:t>
            </a:r>
            <a:r>
              <a:rPr lang="en-GB" sz="1600" dirty="0">
                <a:solidFill>
                  <a:prstClr val="black"/>
                </a:solidFill>
                <a:latin typeface="Times New Roman" panose="02020603050405020304" pitchFamily="18" charset="0"/>
                <a:cs typeface="Times New Roman" panose="02020603050405020304" pitchFamily="18" charset="0"/>
              </a:rPr>
              <a:t>use of marble, </a:t>
            </a:r>
            <a:r>
              <a:rPr lang="en-GB" sz="1600" dirty="0" smtClean="0">
                <a:solidFill>
                  <a:prstClr val="black"/>
                </a:solidFill>
                <a:latin typeface="Times New Roman" panose="02020603050405020304" pitchFamily="18" charset="0"/>
                <a:cs typeface="Times New Roman" panose="02020603050405020304" pitchFamily="18" charset="0"/>
              </a:rPr>
              <a:t>possibly because Rome was </a:t>
            </a:r>
            <a:r>
              <a:rPr lang="en-GB" sz="1600" dirty="0">
                <a:solidFill>
                  <a:prstClr val="black"/>
                </a:solidFill>
                <a:latin typeface="Times New Roman" panose="02020603050405020304" pitchFamily="18" charset="0"/>
                <a:cs typeface="Times New Roman" panose="02020603050405020304" pitchFamily="18" charset="0"/>
              </a:rPr>
              <a:t>beginning to </a:t>
            </a:r>
            <a:r>
              <a:rPr lang="en-GB" sz="1600" dirty="0" smtClean="0">
                <a:solidFill>
                  <a:prstClr val="black"/>
                </a:solidFill>
                <a:latin typeface="Times New Roman" panose="02020603050405020304" pitchFamily="18" charset="0"/>
                <a:cs typeface="Times New Roman" panose="02020603050405020304" pitchFamily="18" charset="0"/>
              </a:rPr>
              <a:t>increase in confidence and </a:t>
            </a:r>
            <a:r>
              <a:rPr lang="en-GB" sz="1600" dirty="0">
                <a:solidFill>
                  <a:prstClr val="black"/>
                </a:solidFill>
                <a:latin typeface="Times New Roman" panose="02020603050405020304" pitchFamily="18" charset="0"/>
                <a:cs typeface="Times New Roman" panose="02020603050405020304" pitchFamily="18" charset="0"/>
              </a:rPr>
              <a:t>break away from the </a:t>
            </a:r>
            <a:r>
              <a:rPr lang="en-GB" sz="1600" dirty="0" smtClean="0">
                <a:solidFill>
                  <a:prstClr val="black"/>
                </a:solidFill>
                <a:latin typeface="Times New Roman" panose="02020603050405020304" pitchFamily="18" charset="0"/>
                <a:cs typeface="Times New Roman" panose="02020603050405020304" pitchFamily="18" charset="0"/>
              </a:rPr>
              <a:t>tradition </a:t>
            </a:r>
            <a:r>
              <a:rPr lang="en-GB" sz="1600" dirty="0">
                <a:solidFill>
                  <a:prstClr val="black"/>
                </a:solidFill>
                <a:latin typeface="Times New Roman" panose="02020603050405020304" pitchFamily="18" charset="0"/>
                <a:cs typeface="Times New Roman" panose="02020603050405020304" pitchFamily="18" charset="0"/>
              </a:rPr>
              <a:t>of earlier civilizations. This was also the time when increased imperial patronage allowed for ever bigger and more impressive building projects to be undertaken, not only in Rome itself but across the Empire, where buildings became propaganda for the might and </a:t>
            </a:r>
            <a:r>
              <a:rPr lang="en-GB" sz="1600" dirty="0" smtClean="0">
                <a:solidFill>
                  <a:prstClr val="black"/>
                </a:solidFill>
                <a:latin typeface="Times New Roman" panose="02020603050405020304" pitchFamily="18" charset="0"/>
                <a:cs typeface="Times New Roman" panose="02020603050405020304" pitchFamily="18" charset="0"/>
              </a:rPr>
              <a:t>cultural </a:t>
            </a:r>
            <a:r>
              <a:rPr lang="en-GB" sz="1600" dirty="0">
                <a:solidFill>
                  <a:prstClr val="black"/>
                </a:solidFill>
                <a:latin typeface="Times New Roman" panose="02020603050405020304" pitchFamily="18" charset="0"/>
                <a:cs typeface="Times New Roman" panose="02020603050405020304" pitchFamily="18" charset="0"/>
              </a:rPr>
              <a:t>superiority of the Roman world. </a:t>
            </a:r>
            <a:r>
              <a:rPr lang="en-GB" sz="1600" dirty="0" smtClean="0">
                <a:solidFill>
                  <a:prstClr val="black"/>
                </a:solidFill>
                <a:latin typeface="Times New Roman" panose="02020603050405020304" pitchFamily="18" charset="0"/>
                <a:cs typeface="Times New Roman" panose="02020603050405020304" pitchFamily="18" charset="0"/>
              </a:rPr>
              <a:t>There were also many major </a:t>
            </a:r>
            <a:r>
              <a:rPr lang="en-GB" sz="1600" dirty="0">
                <a:solidFill>
                  <a:prstClr val="black"/>
                </a:solidFill>
                <a:latin typeface="Times New Roman" panose="02020603050405020304" pitchFamily="18" charset="0"/>
                <a:cs typeface="Times New Roman" panose="02020603050405020304" pitchFamily="18" charset="0"/>
              </a:rPr>
              <a:t>Roman roads </a:t>
            </a:r>
            <a:r>
              <a:rPr lang="en-GB" sz="1600" dirty="0" smtClean="0">
                <a:solidFill>
                  <a:prstClr val="black"/>
                </a:solidFill>
                <a:latin typeface="Times New Roman" panose="02020603050405020304" pitchFamily="18" charset="0"/>
                <a:cs typeface="Times New Roman" panose="02020603050405020304" pitchFamily="18" charset="0"/>
              </a:rPr>
              <a:t>leading </a:t>
            </a:r>
            <a:r>
              <a:rPr lang="en-GB" sz="1600" dirty="0">
                <a:solidFill>
                  <a:prstClr val="black"/>
                </a:solidFill>
                <a:latin typeface="Times New Roman" panose="02020603050405020304" pitchFamily="18" charset="0"/>
                <a:cs typeface="Times New Roman" panose="02020603050405020304" pitchFamily="18" charset="0"/>
              </a:rPr>
              <a:t>into the city of Rome. The Latin name for road was Via and the major roads leading into Rome included the Via </a:t>
            </a:r>
            <a:r>
              <a:rPr lang="en-GB" sz="1600" dirty="0" err="1">
                <a:solidFill>
                  <a:prstClr val="black"/>
                </a:solidFill>
                <a:latin typeface="Times New Roman" panose="02020603050405020304" pitchFamily="18" charset="0"/>
                <a:cs typeface="Times New Roman" panose="02020603050405020304" pitchFamily="18" charset="0"/>
              </a:rPr>
              <a:t>Appia</a:t>
            </a:r>
            <a:r>
              <a:rPr lang="en-GB" sz="1600" dirty="0">
                <a:solidFill>
                  <a:prstClr val="black"/>
                </a:solidFill>
                <a:latin typeface="Times New Roman" panose="02020603050405020304" pitchFamily="18" charset="0"/>
                <a:cs typeface="Times New Roman" panose="02020603050405020304" pitchFamily="18" charset="0"/>
              </a:rPr>
              <a:t>, the Via Aurelia, the Via </a:t>
            </a:r>
            <a:r>
              <a:rPr lang="en-GB" sz="1600" dirty="0" smtClean="0">
                <a:solidFill>
                  <a:prstClr val="black"/>
                </a:solidFill>
                <a:latin typeface="Times New Roman" panose="02020603050405020304" pitchFamily="18" charset="0"/>
                <a:cs typeface="Times New Roman" panose="02020603050405020304" pitchFamily="18" charset="0"/>
              </a:rPr>
              <a:t>Cassia</a:t>
            </a:r>
            <a:r>
              <a:rPr lang="en-GB" sz="1600" dirty="0">
                <a:solidFill>
                  <a:prstClr val="black"/>
                </a:solidFill>
                <a:latin typeface="Times New Roman" panose="02020603050405020304" pitchFamily="18" charset="0"/>
                <a:cs typeface="Times New Roman" panose="02020603050405020304" pitchFamily="18" charset="0"/>
              </a:rPr>
              <a:t>, and the Via </a:t>
            </a:r>
            <a:r>
              <a:rPr lang="en-GB" sz="1600" dirty="0" err="1">
                <a:solidFill>
                  <a:prstClr val="black"/>
                </a:solidFill>
                <a:latin typeface="Times New Roman" panose="02020603050405020304" pitchFamily="18" charset="0"/>
                <a:cs typeface="Times New Roman" panose="02020603050405020304" pitchFamily="18" charset="0"/>
              </a:rPr>
              <a:t>Salaria</a:t>
            </a:r>
            <a:r>
              <a:rPr lang="en-GB" sz="1600" dirty="0">
                <a:solidFill>
                  <a:prstClr val="black"/>
                </a:solidFill>
                <a:latin typeface="Times New Roman" panose="02020603050405020304" pitchFamily="18" charset="0"/>
                <a:cs typeface="Times New Roman" panose="02020603050405020304" pitchFamily="18" charset="0"/>
              </a:rPr>
              <a:t>. Inside the city itself there were also many paved streets</a:t>
            </a:r>
            <a:r>
              <a:rPr lang="en-GB" sz="1600" dirty="0" smtClean="0">
                <a:solidFill>
                  <a:prstClr val="black"/>
                </a:solidFill>
                <a:latin typeface="Times New Roman" panose="02020603050405020304" pitchFamily="18" charset="0"/>
                <a:cs typeface="Times New Roman" panose="02020603050405020304" pitchFamily="18" charset="0"/>
              </a:rPr>
              <a:t>.</a:t>
            </a:r>
            <a:endParaRPr lang="en-GB" sz="1600" dirty="0">
              <a:solidFill>
                <a:prstClr val="black"/>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0" y="0"/>
            <a:ext cx="4862384" cy="779934"/>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b="1" dirty="0" smtClean="0">
                <a:solidFill>
                  <a:prstClr val="black"/>
                </a:solidFill>
                <a:latin typeface="Times New Roman" panose="02020603050405020304" pitchFamily="18" charset="0"/>
                <a:cs typeface="Times New Roman" panose="02020603050405020304" pitchFamily="18" charset="0"/>
              </a:rPr>
              <a:t>THE CITY OF ROME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9435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2073" y="955588"/>
            <a:ext cx="11147854" cy="5638715"/>
          </a:xfrm>
        </p:spPr>
        <p:txBody>
          <a:bodyPr/>
          <a:lstStyle/>
          <a:p>
            <a:pPr marL="0" indent="0">
              <a:buNone/>
            </a:pPr>
            <a:r>
              <a:rPr lang="en-GB" sz="2400" dirty="0" smtClean="0">
                <a:solidFill>
                  <a:prstClr val="black"/>
                </a:solidFill>
                <a:latin typeface="Times New Roman" panose="02020603050405020304" pitchFamily="18" charset="0"/>
                <a:cs typeface="Times New Roman" panose="02020603050405020304" pitchFamily="18" charset="0"/>
              </a:rPr>
              <a:t>ENTERTAINMENT – </a:t>
            </a:r>
            <a:r>
              <a:rPr lang="en-GB" sz="1600" dirty="0" smtClean="0">
                <a:solidFill>
                  <a:prstClr val="black"/>
                </a:solidFill>
                <a:latin typeface="Times New Roman" panose="02020603050405020304" pitchFamily="18" charset="0"/>
                <a:cs typeface="Times New Roman" panose="02020603050405020304" pitchFamily="18" charset="0"/>
              </a:rPr>
              <a:t>One </a:t>
            </a:r>
            <a:r>
              <a:rPr lang="en-GB" sz="1600" dirty="0">
                <a:solidFill>
                  <a:prstClr val="black"/>
                </a:solidFill>
                <a:latin typeface="Times New Roman" panose="02020603050405020304" pitchFamily="18" charset="0"/>
                <a:cs typeface="Times New Roman" panose="02020603050405020304" pitchFamily="18" charset="0"/>
              </a:rPr>
              <a:t>of the most famous buildings in Rome is the </a:t>
            </a:r>
            <a:r>
              <a:rPr lang="en-GB" sz="1600" dirty="0" smtClean="0">
                <a:solidFill>
                  <a:srgbClr val="FF0000"/>
                </a:solidFill>
                <a:latin typeface="Times New Roman" panose="02020603050405020304" pitchFamily="18" charset="0"/>
                <a:cs typeface="Times New Roman" panose="02020603050405020304" pitchFamily="18" charset="0"/>
              </a:rPr>
              <a:t>Colosseum</a:t>
            </a:r>
            <a:r>
              <a:rPr lang="en-GB" sz="1600" dirty="0" smtClean="0">
                <a:solidFill>
                  <a:prstClr val="black"/>
                </a:solidFill>
                <a:latin typeface="Times New Roman" panose="02020603050405020304" pitchFamily="18" charset="0"/>
                <a:cs typeface="Times New Roman" panose="02020603050405020304" pitchFamily="18" charset="0"/>
              </a:rPr>
              <a:t>, used as a </a:t>
            </a:r>
            <a:r>
              <a:rPr lang="en-GB" sz="1600" dirty="0">
                <a:solidFill>
                  <a:prstClr val="black"/>
                </a:solidFill>
                <a:latin typeface="Times New Roman" panose="02020603050405020304" pitchFamily="18" charset="0"/>
                <a:cs typeface="Times New Roman" panose="02020603050405020304" pitchFamily="18" charset="0"/>
              </a:rPr>
              <a:t>major attraction for those </a:t>
            </a:r>
            <a:r>
              <a:rPr lang="en-GB" sz="1600" dirty="0" smtClean="0">
                <a:solidFill>
                  <a:prstClr val="black"/>
                </a:solidFill>
                <a:latin typeface="Times New Roman" panose="02020603050405020304" pitchFamily="18" charset="0"/>
                <a:cs typeface="Times New Roman" panose="02020603050405020304" pitchFamily="18" charset="0"/>
              </a:rPr>
              <a:t>seeking entertainment and who </a:t>
            </a:r>
            <a:r>
              <a:rPr lang="en-GB" sz="1600" dirty="0">
                <a:solidFill>
                  <a:prstClr val="black"/>
                </a:solidFill>
                <a:latin typeface="Times New Roman" panose="02020603050405020304" pitchFamily="18" charset="0"/>
                <a:cs typeface="Times New Roman" panose="02020603050405020304" pitchFamily="18" charset="0"/>
              </a:rPr>
              <a:t>wanted to see the various events that </a:t>
            </a:r>
            <a:r>
              <a:rPr lang="en-GB" sz="1600" dirty="0" smtClean="0">
                <a:solidFill>
                  <a:prstClr val="black"/>
                </a:solidFill>
                <a:latin typeface="Times New Roman" panose="02020603050405020304" pitchFamily="18" charset="0"/>
                <a:cs typeface="Times New Roman" panose="02020603050405020304" pitchFamily="18" charset="0"/>
              </a:rPr>
              <a:t>were held there. </a:t>
            </a:r>
            <a:r>
              <a:rPr lang="en-GB" sz="1600" dirty="0">
                <a:solidFill>
                  <a:prstClr val="black"/>
                </a:solidFill>
                <a:latin typeface="Times New Roman" panose="02020603050405020304" pitchFamily="18" charset="0"/>
                <a:cs typeface="Times New Roman" panose="02020603050405020304" pitchFamily="18" charset="0"/>
              </a:rPr>
              <a:t>The Colosseum could hold over </a:t>
            </a:r>
            <a:r>
              <a:rPr lang="en-GB" sz="1600" dirty="0">
                <a:solidFill>
                  <a:srgbClr val="FF0000"/>
                </a:solidFill>
                <a:latin typeface="Times New Roman" panose="02020603050405020304" pitchFamily="18" charset="0"/>
                <a:cs typeface="Times New Roman" panose="02020603050405020304" pitchFamily="18" charset="0"/>
              </a:rPr>
              <a:t>50,000 </a:t>
            </a:r>
            <a:r>
              <a:rPr lang="en-GB" sz="1600" dirty="0">
                <a:solidFill>
                  <a:prstClr val="black"/>
                </a:solidFill>
                <a:latin typeface="Times New Roman" panose="02020603050405020304" pitchFamily="18" charset="0"/>
                <a:cs typeface="Times New Roman" panose="02020603050405020304" pitchFamily="18" charset="0"/>
              </a:rPr>
              <a:t>people and the viewing public were well looked after by the authorities. The temperature in Rome in the summer could be very hot and </a:t>
            </a:r>
            <a:r>
              <a:rPr lang="en-GB" sz="1600" dirty="0" smtClean="0">
                <a:solidFill>
                  <a:prstClr val="black"/>
                </a:solidFill>
                <a:latin typeface="Times New Roman" panose="02020603050405020304" pitchFamily="18" charset="0"/>
                <a:cs typeface="Times New Roman" panose="02020603050405020304" pitchFamily="18" charset="0"/>
              </a:rPr>
              <a:t>so the colosseum was built to have a </a:t>
            </a:r>
            <a:r>
              <a:rPr lang="en-GB" sz="1600" dirty="0">
                <a:solidFill>
                  <a:prstClr val="black"/>
                </a:solidFill>
                <a:latin typeface="Times New Roman" panose="02020603050405020304" pitchFamily="18" charset="0"/>
                <a:cs typeface="Times New Roman" panose="02020603050405020304" pitchFamily="18" charset="0"/>
              </a:rPr>
              <a:t>huge canopy </a:t>
            </a:r>
            <a:r>
              <a:rPr lang="en-GB" sz="1600" dirty="0" smtClean="0">
                <a:solidFill>
                  <a:prstClr val="black"/>
                </a:solidFill>
                <a:latin typeface="Times New Roman" panose="02020603050405020304" pitchFamily="18" charset="0"/>
                <a:cs typeface="Times New Roman" panose="02020603050405020304" pitchFamily="18" charset="0"/>
              </a:rPr>
              <a:t>put </a:t>
            </a:r>
            <a:r>
              <a:rPr lang="en-GB" sz="1600" dirty="0">
                <a:solidFill>
                  <a:prstClr val="black"/>
                </a:solidFill>
                <a:latin typeface="Times New Roman" panose="02020603050405020304" pitchFamily="18" charset="0"/>
                <a:cs typeface="Times New Roman" panose="02020603050405020304" pitchFamily="18" charset="0"/>
              </a:rPr>
              <a:t>over the top of the stadium when needed. </a:t>
            </a:r>
            <a:r>
              <a:rPr lang="en-GB" sz="1600" dirty="0" smtClean="0">
                <a:solidFill>
                  <a:prstClr val="black"/>
                </a:solidFill>
                <a:latin typeface="Times New Roman" panose="02020603050405020304" pitchFamily="18" charset="0"/>
                <a:cs typeface="Times New Roman" panose="02020603050405020304" pitchFamily="18" charset="0"/>
              </a:rPr>
              <a:t>There were many </a:t>
            </a:r>
            <a:r>
              <a:rPr lang="en-GB" sz="1600" dirty="0">
                <a:solidFill>
                  <a:prstClr val="black"/>
                </a:solidFill>
                <a:latin typeface="Times New Roman" panose="02020603050405020304" pitchFamily="18" charset="0"/>
                <a:cs typeface="Times New Roman" panose="02020603050405020304" pitchFamily="18" charset="0"/>
              </a:rPr>
              <a:t>events staged at the </a:t>
            </a:r>
            <a:r>
              <a:rPr lang="en-GB" sz="1600" dirty="0" smtClean="0">
                <a:solidFill>
                  <a:prstClr val="black"/>
                </a:solidFill>
                <a:latin typeface="Times New Roman" panose="02020603050405020304" pitchFamily="18" charset="0"/>
                <a:cs typeface="Times New Roman" panose="02020603050405020304" pitchFamily="18" charset="0"/>
              </a:rPr>
              <a:t>Colosseum, with nearly </a:t>
            </a:r>
            <a:r>
              <a:rPr lang="en-GB" sz="1600" dirty="0">
                <a:solidFill>
                  <a:prstClr val="black"/>
                </a:solidFill>
                <a:latin typeface="Times New Roman" panose="02020603050405020304" pitchFamily="18" charset="0"/>
                <a:cs typeface="Times New Roman" panose="02020603050405020304" pitchFamily="18" charset="0"/>
              </a:rPr>
              <a:t>all </a:t>
            </a:r>
            <a:r>
              <a:rPr lang="en-GB" sz="1600" dirty="0" smtClean="0">
                <a:solidFill>
                  <a:srgbClr val="FF0000"/>
                </a:solidFill>
                <a:latin typeface="Times New Roman" panose="02020603050405020304" pitchFamily="18" charset="0"/>
                <a:cs typeface="Times New Roman" panose="02020603050405020304" pitchFamily="18" charset="0"/>
              </a:rPr>
              <a:t>involving </a:t>
            </a:r>
            <a:r>
              <a:rPr lang="en-GB" sz="1600" dirty="0">
                <a:solidFill>
                  <a:srgbClr val="FF0000"/>
                </a:solidFill>
                <a:latin typeface="Times New Roman" panose="02020603050405020304" pitchFamily="18" charset="0"/>
                <a:cs typeface="Times New Roman" panose="02020603050405020304" pitchFamily="18" charset="0"/>
              </a:rPr>
              <a:t>death and destruction</a:t>
            </a:r>
            <a:r>
              <a:rPr lang="en-GB" sz="1600" dirty="0">
                <a:solidFill>
                  <a:prstClr val="black"/>
                </a:solidFill>
                <a:latin typeface="Times New Roman" panose="02020603050405020304" pitchFamily="18" charset="0"/>
                <a:cs typeface="Times New Roman" panose="02020603050405020304" pitchFamily="18" charset="0"/>
              </a:rPr>
              <a:t>. There were the well known </a:t>
            </a:r>
            <a:r>
              <a:rPr lang="en-GB" sz="1600" dirty="0">
                <a:solidFill>
                  <a:srgbClr val="FF0000"/>
                </a:solidFill>
                <a:latin typeface="Times New Roman" panose="02020603050405020304" pitchFamily="18" charset="0"/>
                <a:cs typeface="Times New Roman" panose="02020603050405020304" pitchFamily="18" charset="0"/>
              </a:rPr>
              <a:t>gladiator fights </a:t>
            </a:r>
            <a:r>
              <a:rPr lang="en-GB" sz="1600" dirty="0">
                <a:solidFill>
                  <a:prstClr val="black"/>
                </a:solidFill>
                <a:latin typeface="Times New Roman" panose="02020603050405020304" pitchFamily="18" charset="0"/>
                <a:cs typeface="Times New Roman" panose="02020603050405020304" pitchFamily="18" charset="0"/>
              </a:rPr>
              <a:t>and the </a:t>
            </a:r>
            <a:r>
              <a:rPr lang="en-GB" sz="1600" dirty="0">
                <a:solidFill>
                  <a:srgbClr val="FF0000"/>
                </a:solidFill>
                <a:latin typeface="Times New Roman" panose="02020603050405020304" pitchFamily="18" charset="0"/>
                <a:cs typeface="Times New Roman" panose="02020603050405020304" pitchFamily="18" charset="0"/>
              </a:rPr>
              <a:t>feeding of Christians to lions</a:t>
            </a:r>
            <a:r>
              <a:rPr lang="en-GB" sz="1600" dirty="0">
                <a:solidFill>
                  <a:prstClr val="black"/>
                </a:solidFill>
                <a:latin typeface="Times New Roman" panose="02020603050405020304" pitchFamily="18" charset="0"/>
                <a:cs typeface="Times New Roman" panose="02020603050405020304" pitchFamily="18" charset="0"/>
              </a:rPr>
              <a:t>. There were also a number of lesser known events such as mock sea battles involving ships, animal circus acts, </a:t>
            </a:r>
            <a:r>
              <a:rPr lang="en-GB" sz="1600" dirty="0">
                <a:solidFill>
                  <a:srgbClr val="FF0000"/>
                </a:solidFill>
                <a:latin typeface="Times New Roman" panose="02020603050405020304" pitchFamily="18" charset="0"/>
                <a:cs typeface="Times New Roman" panose="02020603050405020304" pitchFamily="18" charset="0"/>
              </a:rPr>
              <a:t>animals fighting animals and animal </a:t>
            </a:r>
            <a:r>
              <a:rPr lang="en-GB" sz="1600" dirty="0" smtClean="0">
                <a:solidFill>
                  <a:srgbClr val="FF0000"/>
                </a:solidFill>
                <a:latin typeface="Times New Roman" panose="02020603050405020304" pitchFamily="18" charset="0"/>
                <a:cs typeface="Times New Roman" panose="02020603050405020304" pitchFamily="18" charset="0"/>
              </a:rPr>
              <a:t>hunts</a:t>
            </a:r>
            <a:r>
              <a:rPr lang="en-GB" sz="1600" dirty="0" smtClean="0">
                <a:solidFill>
                  <a:prstClr val="black"/>
                </a:solidFill>
                <a:latin typeface="Times New Roman" panose="02020603050405020304" pitchFamily="18" charset="0"/>
                <a:cs typeface="Times New Roman" panose="02020603050405020304" pitchFamily="18" charset="0"/>
              </a:rPr>
              <a:t>. All </a:t>
            </a:r>
            <a:r>
              <a:rPr lang="en-GB" sz="1600" dirty="0">
                <a:solidFill>
                  <a:prstClr val="black"/>
                </a:solidFill>
                <a:latin typeface="Times New Roman" panose="02020603050405020304" pitchFamily="18" charset="0"/>
                <a:cs typeface="Times New Roman" panose="02020603050405020304" pitchFamily="18" charset="0"/>
              </a:rPr>
              <a:t>sorts of animals were kept in cages below the Colosseum. Wild cats, buffaloes, bears and elephants would all be kept and then made to fight one another. In some parts of the Roman Empire, certain animals died out because their type was in such demand by those who ran entertainment in Rome itself. It is thought that on the day the Colosseum opened, </a:t>
            </a:r>
            <a:r>
              <a:rPr lang="en-GB" sz="1600" dirty="0">
                <a:solidFill>
                  <a:srgbClr val="FF0000"/>
                </a:solidFill>
                <a:latin typeface="Times New Roman" panose="02020603050405020304" pitchFamily="18" charset="0"/>
                <a:cs typeface="Times New Roman" panose="02020603050405020304" pitchFamily="18" charset="0"/>
              </a:rPr>
              <a:t>over 5,000 animals were killed</a:t>
            </a:r>
            <a:r>
              <a:rPr lang="en-GB" sz="1600" dirty="0">
                <a:solidFill>
                  <a:prstClr val="black"/>
                </a:solidFill>
                <a:latin typeface="Times New Roman" panose="02020603050405020304" pitchFamily="18" charset="0"/>
                <a:cs typeface="Times New Roman" panose="02020603050405020304" pitchFamily="18" charset="0"/>
              </a:rPr>
              <a:t>. </a:t>
            </a:r>
            <a:endParaRPr lang="en-GB" sz="1600" dirty="0" smtClean="0">
              <a:solidFill>
                <a:prstClr val="black"/>
              </a:solidFill>
              <a:latin typeface="Times New Roman" panose="02020603050405020304" pitchFamily="18" charset="0"/>
              <a:cs typeface="Times New Roman" panose="02020603050405020304" pitchFamily="18" charset="0"/>
            </a:endParaRPr>
          </a:p>
          <a:p>
            <a:pPr marL="0" indent="0">
              <a:buNone/>
            </a:pPr>
            <a:r>
              <a:rPr lang="en-GB" sz="1600" dirty="0" smtClean="0">
                <a:solidFill>
                  <a:prstClr val="black"/>
                </a:solidFill>
                <a:latin typeface="Times New Roman" panose="02020603050405020304" pitchFamily="18" charset="0"/>
                <a:cs typeface="Times New Roman" panose="02020603050405020304" pitchFamily="18" charset="0"/>
              </a:rPr>
              <a:t>However</a:t>
            </a:r>
            <a:r>
              <a:rPr lang="en-GB" sz="1600" dirty="0">
                <a:solidFill>
                  <a:prstClr val="black"/>
                </a:solidFill>
                <a:latin typeface="Times New Roman" panose="02020603050405020304" pitchFamily="18" charset="0"/>
                <a:cs typeface="Times New Roman" panose="02020603050405020304" pitchFamily="18" charset="0"/>
              </a:rPr>
              <a:t>, animals </a:t>
            </a:r>
            <a:r>
              <a:rPr lang="en-GB" sz="1600" dirty="0" smtClean="0">
                <a:solidFill>
                  <a:prstClr val="black"/>
                </a:solidFill>
                <a:latin typeface="Times New Roman" panose="02020603050405020304" pitchFamily="18" charset="0"/>
                <a:cs typeface="Times New Roman" panose="02020603050405020304" pitchFamily="18" charset="0"/>
              </a:rPr>
              <a:t>weren't the main part of the </a:t>
            </a:r>
            <a:r>
              <a:rPr lang="en-GB" sz="1600" dirty="0">
                <a:solidFill>
                  <a:prstClr val="black"/>
                </a:solidFill>
                <a:latin typeface="Times New Roman" panose="02020603050405020304" pitchFamily="18" charset="0"/>
                <a:cs typeface="Times New Roman" panose="02020603050405020304" pitchFamily="18" charset="0"/>
              </a:rPr>
              <a:t>‘show’. Those who came to the Colosseum came to see people fight. Famous gladiators had </a:t>
            </a:r>
            <a:r>
              <a:rPr lang="en-GB" sz="1600" dirty="0" smtClean="0">
                <a:solidFill>
                  <a:prstClr val="black"/>
                </a:solidFill>
                <a:latin typeface="Times New Roman" panose="02020603050405020304" pitchFamily="18" charset="0"/>
                <a:cs typeface="Times New Roman" panose="02020603050405020304" pitchFamily="18" charset="0"/>
              </a:rPr>
              <a:t>were very popular and gained wealth but </a:t>
            </a:r>
            <a:r>
              <a:rPr lang="en-GB" sz="1600" dirty="0">
                <a:solidFill>
                  <a:prstClr val="black"/>
                </a:solidFill>
                <a:latin typeface="Times New Roman" panose="02020603050405020304" pitchFamily="18" charset="0"/>
                <a:cs typeface="Times New Roman" panose="02020603050405020304" pitchFamily="18" charset="0"/>
              </a:rPr>
              <a:t>many gladiators were the Roman </a:t>
            </a:r>
            <a:r>
              <a:rPr lang="en-GB" sz="1600" dirty="0" smtClean="0">
                <a:solidFill>
                  <a:prstClr val="black"/>
                </a:solidFill>
                <a:latin typeface="Times New Roman" panose="02020603050405020304" pitchFamily="18" charset="0"/>
                <a:cs typeface="Times New Roman" panose="02020603050405020304" pitchFamily="18" charset="0"/>
              </a:rPr>
              <a:t>equivalent of slaves – </a:t>
            </a:r>
            <a:r>
              <a:rPr lang="en-GB" sz="1600" dirty="0">
                <a:solidFill>
                  <a:prstClr val="black"/>
                </a:solidFill>
                <a:latin typeface="Times New Roman" panose="02020603050405020304" pitchFamily="18" charset="0"/>
                <a:cs typeface="Times New Roman" panose="02020603050405020304" pitchFamily="18" charset="0"/>
              </a:rPr>
              <a:t>there to entertain and be killed. Many of these gladiators were </a:t>
            </a:r>
            <a:r>
              <a:rPr lang="en-GB" sz="1600" dirty="0" smtClean="0">
                <a:solidFill>
                  <a:prstClr val="black"/>
                </a:solidFill>
                <a:latin typeface="Times New Roman" panose="02020603050405020304" pitchFamily="18" charset="0"/>
                <a:cs typeface="Times New Roman" panose="02020603050405020304" pitchFamily="18" charset="0"/>
              </a:rPr>
              <a:t>in fact slaves </a:t>
            </a:r>
            <a:r>
              <a:rPr lang="en-GB" sz="1600" dirty="0">
                <a:solidFill>
                  <a:prstClr val="black"/>
                </a:solidFill>
                <a:latin typeface="Times New Roman" panose="02020603050405020304" pitchFamily="18" charset="0"/>
                <a:cs typeface="Times New Roman" panose="02020603050405020304" pitchFamily="18" charset="0"/>
              </a:rPr>
              <a:t>or prisoners-of-war. The casualty rate per ‘show’ was massive – near enough </a:t>
            </a:r>
            <a:r>
              <a:rPr lang="en-GB" sz="1600" dirty="0">
                <a:solidFill>
                  <a:srgbClr val="FF0000"/>
                </a:solidFill>
                <a:latin typeface="Times New Roman" panose="02020603050405020304" pitchFamily="18" charset="0"/>
                <a:cs typeface="Times New Roman" panose="02020603050405020304" pitchFamily="18" charset="0"/>
              </a:rPr>
              <a:t>50% died each show</a:t>
            </a:r>
            <a:r>
              <a:rPr lang="en-GB" sz="1600" dirty="0">
                <a:solidFill>
                  <a:prstClr val="black"/>
                </a:solidFill>
                <a:latin typeface="Times New Roman" panose="02020603050405020304" pitchFamily="18" charset="0"/>
                <a:cs typeface="Times New Roman" panose="02020603050405020304" pitchFamily="18" charset="0"/>
              </a:rPr>
              <a:t>. Those gladiators who had fought well but had not won their fight could be spared by the emperor if he was present at an event – a thumbs up meant life, and a thumbs down meant death. </a:t>
            </a:r>
          </a:p>
          <a:p>
            <a:pPr marL="0" indent="0">
              <a:buNone/>
            </a:pPr>
            <a:r>
              <a:rPr lang="en-GB" sz="1600" dirty="0">
                <a:solidFill>
                  <a:prstClr val="black"/>
                </a:solidFill>
                <a:latin typeface="Times New Roman" panose="02020603050405020304" pitchFamily="18" charset="0"/>
                <a:cs typeface="Times New Roman" panose="02020603050405020304" pitchFamily="18" charset="0"/>
              </a:rPr>
              <a:t>These shows were </a:t>
            </a:r>
            <a:r>
              <a:rPr lang="en-GB" sz="1600" dirty="0">
                <a:latin typeface="Times New Roman" panose="02020603050405020304" pitchFamily="18" charset="0"/>
                <a:cs typeface="Times New Roman" panose="02020603050405020304" pitchFamily="18" charset="0"/>
              </a:rPr>
              <a:t>usually free to the public</a:t>
            </a:r>
            <a:r>
              <a:rPr lang="en-GB" sz="1600" dirty="0">
                <a:solidFill>
                  <a:prstClr val="black"/>
                </a:solidFill>
                <a:latin typeface="Times New Roman" panose="02020603050405020304" pitchFamily="18" charset="0"/>
                <a:cs typeface="Times New Roman" panose="02020603050405020304" pitchFamily="18" charset="0"/>
              </a:rPr>
              <a:t>. The emperors believed it was a good way to keep the people of Ancient Rome happy and content with the way the city was being governed. The government provided </a:t>
            </a:r>
            <a:r>
              <a:rPr lang="en-GB" sz="1600" dirty="0">
                <a:solidFill>
                  <a:srgbClr val="FF0000"/>
                </a:solidFill>
                <a:latin typeface="Times New Roman" panose="02020603050405020304" pitchFamily="18" charset="0"/>
                <a:cs typeface="Times New Roman" panose="02020603050405020304" pitchFamily="18" charset="0"/>
              </a:rPr>
              <a:t>free bread and free entertainment </a:t>
            </a:r>
            <a:r>
              <a:rPr lang="en-GB" sz="1600" dirty="0">
                <a:solidFill>
                  <a:prstClr val="black"/>
                </a:solidFill>
                <a:latin typeface="Times New Roman" panose="02020603050405020304" pitchFamily="18" charset="0"/>
                <a:cs typeface="Times New Roman" panose="02020603050405020304" pitchFamily="18" charset="0"/>
              </a:rPr>
              <a:t>– a combination they believed would keep happy the many unemployed people in Rome.</a:t>
            </a:r>
          </a:p>
          <a:p>
            <a:pPr marL="0" indent="0">
              <a:buNone/>
            </a:pPr>
            <a:endParaRPr lang="en-GB" dirty="0"/>
          </a:p>
        </p:txBody>
      </p:sp>
    </p:spTree>
    <p:extLst>
      <p:ext uri="{BB962C8B-B14F-4D97-AF65-F5344CB8AC3E}">
        <p14:creationId xmlns:p14="http://schemas.microsoft.com/office/powerpoint/2010/main" val="1729617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5025081" cy="1194485"/>
          </a:xfrm>
        </p:spPr>
        <p:txBody>
          <a:bodyPr/>
          <a:lstStyle/>
          <a:p>
            <a:r>
              <a:rPr lang="en-GB" dirty="0" smtClean="0">
                <a:latin typeface="Times New Roman" panose="02020603050405020304" pitchFamily="18" charset="0"/>
                <a:cs typeface="Times New Roman" panose="02020603050405020304" pitchFamily="18" charset="0"/>
              </a:rPr>
              <a:t>The Roman Republic</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280455" y="110825"/>
            <a:ext cx="6713838" cy="1536743"/>
          </a:xfrm>
        </p:spPr>
        <p:txBody>
          <a:bodyPr>
            <a:normAutofit fontScale="92500" lnSpcReduction="20000"/>
          </a:bodyPr>
          <a:lstStyle/>
          <a:p>
            <a:r>
              <a:rPr lang="en-GB" dirty="0" smtClean="0">
                <a:latin typeface="Times New Roman" panose="02020603050405020304" pitchFamily="18" charset="0"/>
                <a:cs typeface="Times New Roman" panose="02020603050405020304" pitchFamily="18" charset="0"/>
              </a:rPr>
              <a:t>The roman republic was formed in 509 and gradually ended in 23 BCE with the appointment of Augustus in 27 BCE, he slowly turned the republic into an empire over a 5 year period.</a:t>
            </a:r>
          </a:p>
          <a:p>
            <a:pPr marL="0" indent="0">
              <a:buNone/>
            </a:pPr>
            <a:endParaRPr lang="en-GB" dirty="0"/>
          </a:p>
        </p:txBody>
      </p:sp>
      <p:sp>
        <p:nvSpPr>
          <p:cNvPr id="6" name="TextBox 5"/>
          <p:cNvSpPr txBox="1"/>
          <p:nvPr/>
        </p:nvSpPr>
        <p:spPr>
          <a:xfrm>
            <a:off x="107091" y="1705233"/>
            <a:ext cx="11747157" cy="5078313"/>
          </a:xfrm>
          <a:prstGeom prst="rect">
            <a:avLst/>
          </a:prstGeom>
          <a:noFill/>
        </p:spPr>
        <p:txBody>
          <a:bodyPr wrap="square" rtlCol="0">
            <a:spAutoFit/>
          </a:bodyPr>
          <a:lstStyle/>
          <a:p>
            <a:r>
              <a:rPr lang="en-GB" dirty="0" smtClean="0">
                <a:latin typeface="Times New Roman" panose="02020603050405020304" pitchFamily="18" charset="0"/>
                <a:cs typeface="Times New Roman" panose="02020603050405020304" pitchFamily="18" charset="0"/>
              </a:rPr>
              <a:t>The Roman </a:t>
            </a:r>
            <a:r>
              <a:rPr lang="en-GB" dirty="0">
                <a:latin typeface="Times New Roman" panose="02020603050405020304" pitchFamily="18" charset="0"/>
                <a:cs typeface="Times New Roman" panose="02020603050405020304" pitchFamily="18" charset="0"/>
              </a:rPr>
              <a:t>R</a:t>
            </a:r>
            <a:r>
              <a:rPr lang="en-GB" dirty="0" smtClean="0">
                <a:latin typeface="Times New Roman" panose="02020603050405020304" pitchFamily="18" charset="0"/>
                <a:cs typeface="Times New Roman" panose="02020603050405020304" pitchFamily="18" charset="0"/>
              </a:rPr>
              <a:t>epublic was split into a clear hierarchy : Consul(Two), Dictator(one), Censor(two), Praetor(six), Aedile(four), Quaestor(Twenty), Tribune of the Plebs(two)</a:t>
            </a:r>
          </a:p>
          <a:p>
            <a:r>
              <a:rPr lang="en-GB" u="sng" dirty="0" smtClean="0">
                <a:latin typeface="Times New Roman" panose="02020603050405020304" pitchFamily="18" charset="0"/>
                <a:cs typeface="Times New Roman" panose="02020603050405020304" pitchFamily="18" charset="0"/>
              </a:rPr>
              <a:t>Consul-</a:t>
            </a:r>
          </a:p>
          <a:p>
            <a:r>
              <a:rPr lang="en-GB" dirty="0" smtClean="0">
                <a:latin typeface="Times New Roman" panose="02020603050405020304" pitchFamily="18" charset="0"/>
                <a:cs typeface="Times New Roman" panose="02020603050405020304" pitchFamily="18" charset="0"/>
              </a:rPr>
              <a:t>Term of Office: </a:t>
            </a:r>
            <a:r>
              <a:rPr lang="en-GB" dirty="0">
                <a:latin typeface="Times New Roman" panose="02020603050405020304" pitchFamily="18" charset="0"/>
                <a:cs typeface="Times New Roman" panose="02020603050405020304" pitchFamily="18" charset="0"/>
              </a:rPr>
              <a:t>O</a:t>
            </a:r>
            <a:r>
              <a:rPr lang="en-GB" dirty="0" smtClean="0">
                <a:latin typeface="Times New Roman" panose="02020603050405020304" pitchFamily="18" charset="0"/>
                <a:cs typeface="Times New Roman" panose="02020603050405020304" pitchFamily="18" charset="0"/>
              </a:rPr>
              <a:t>ne year</a:t>
            </a:r>
          </a:p>
          <a:p>
            <a:r>
              <a:rPr lang="en-GB" dirty="0" smtClean="0">
                <a:latin typeface="Times New Roman" panose="02020603050405020304" pitchFamily="18" charset="0"/>
                <a:cs typeface="Times New Roman" panose="02020603050405020304" pitchFamily="18" charset="0"/>
              </a:rPr>
              <a:t>Powers: Each had </a:t>
            </a:r>
            <a:r>
              <a:rPr lang="en-GB" dirty="0" smtClean="0">
                <a:solidFill>
                  <a:srgbClr val="FF0000"/>
                </a:solidFill>
                <a:latin typeface="Times New Roman" panose="02020603050405020304" pitchFamily="18" charset="0"/>
                <a:cs typeface="Times New Roman" panose="02020603050405020304" pitchFamily="18" charset="0"/>
              </a:rPr>
              <a:t>twelve </a:t>
            </a:r>
            <a:r>
              <a:rPr lang="en-GB" dirty="0">
                <a:solidFill>
                  <a:srgbClr val="FF0000"/>
                </a:solidFill>
                <a:latin typeface="Times New Roman" panose="02020603050405020304" pitchFamily="18" charset="0"/>
                <a:cs typeface="Times New Roman" panose="02020603050405020304" pitchFamily="18" charset="0"/>
              </a:rPr>
              <a:t>L</a:t>
            </a:r>
            <a:r>
              <a:rPr lang="en-GB" dirty="0" smtClean="0">
                <a:solidFill>
                  <a:srgbClr val="FF0000"/>
                </a:solidFill>
                <a:latin typeface="Times New Roman" panose="02020603050405020304" pitchFamily="18" charset="0"/>
                <a:cs typeface="Times New Roman" panose="02020603050405020304" pitchFamily="18" charset="0"/>
              </a:rPr>
              <a:t>ictors </a:t>
            </a:r>
            <a:r>
              <a:rPr lang="en-GB" dirty="0" smtClean="0">
                <a:latin typeface="Times New Roman" panose="02020603050405020304" pitchFamily="18" charset="0"/>
                <a:cs typeface="Times New Roman" panose="02020603050405020304" pitchFamily="18" charset="0"/>
              </a:rPr>
              <a:t>(bodyguards.) They </a:t>
            </a:r>
            <a:r>
              <a:rPr lang="en-GB" dirty="0" smtClean="0">
                <a:solidFill>
                  <a:srgbClr val="FF0000"/>
                </a:solidFill>
                <a:latin typeface="Times New Roman" panose="02020603050405020304" pitchFamily="18" charset="0"/>
                <a:cs typeface="Times New Roman" panose="02020603050405020304" pitchFamily="18" charset="0"/>
              </a:rPr>
              <a:t>over saw the assemblies, the senate and judicial matters</a:t>
            </a:r>
            <a:r>
              <a:rPr lang="en-GB" dirty="0" smtClean="0">
                <a:latin typeface="Times New Roman" panose="02020603050405020304" pitchFamily="18" charset="0"/>
                <a:cs typeface="Times New Roman" panose="02020603050405020304" pitchFamily="18" charset="0"/>
              </a:rPr>
              <a:t>. They </a:t>
            </a:r>
            <a:r>
              <a:rPr lang="en-GB" dirty="0" smtClean="0">
                <a:solidFill>
                  <a:srgbClr val="FF0000"/>
                </a:solidFill>
                <a:latin typeface="Times New Roman" panose="02020603050405020304" pitchFamily="18" charset="0"/>
                <a:cs typeface="Times New Roman" panose="02020603050405020304" pitchFamily="18" charset="0"/>
              </a:rPr>
              <a:t>could pass laws </a:t>
            </a:r>
            <a:r>
              <a:rPr lang="en-GB" dirty="0" smtClean="0">
                <a:latin typeface="Times New Roman" panose="02020603050405020304" pitchFamily="18" charset="0"/>
                <a:cs typeface="Times New Roman" panose="02020603050405020304" pitchFamily="18" charset="0"/>
              </a:rPr>
              <a:t>and </a:t>
            </a:r>
            <a:r>
              <a:rPr lang="en-GB" dirty="0" smtClean="0">
                <a:solidFill>
                  <a:srgbClr val="FF0000"/>
                </a:solidFill>
                <a:latin typeface="Times New Roman" panose="02020603050405020304" pitchFamily="18" charset="0"/>
                <a:cs typeface="Times New Roman" panose="02020603050405020304" pitchFamily="18" charset="0"/>
              </a:rPr>
              <a:t>were military commanders</a:t>
            </a:r>
            <a:r>
              <a:rPr lang="en-GB" dirty="0" smtClean="0">
                <a:latin typeface="Times New Roman" panose="02020603050405020304" pitchFamily="18" charset="0"/>
                <a:cs typeface="Times New Roman" panose="02020603050405020304" pitchFamily="18" charset="0"/>
              </a:rPr>
              <a:t>. Could </a:t>
            </a:r>
            <a:r>
              <a:rPr lang="en-GB" dirty="0" smtClean="0">
                <a:solidFill>
                  <a:srgbClr val="FF0000"/>
                </a:solidFill>
                <a:latin typeface="Times New Roman" panose="02020603050405020304" pitchFamily="18" charset="0"/>
                <a:cs typeface="Times New Roman" panose="02020603050405020304" pitchFamily="18" charset="0"/>
              </a:rPr>
              <a:t>appoint a temporary dictator </a:t>
            </a:r>
            <a:r>
              <a:rPr lang="en-GB" dirty="0" smtClean="0">
                <a:latin typeface="Times New Roman" panose="02020603050405020304" pitchFamily="18" charset="0"/>
                <a:cs typeface="Times New Roman" panose="02020603050405020304" pitchFamily="18" charset="0"/>
              </a:rPr>
              <a:t>at times of needs( such as war.)</a:t>
            </a:r>
          </a:p>
          <a:p>
            <a:r>
              <a:rPr lang="en-GB" dirty="0" smtClean="0">
                <a:latin typeface="Times New Roman" panose="02020603050405020304" pitchFamily="18" charset="0"/>
                <a:cs typeface="Times New Roman" panose="02020603050405020304" pitchFamily="18" charset="0"/>
              </a:rPr>
              <a:t>Checks: Much likes the two Spartan kings in </a:t>
            </a:r>
            <a:r>
              <a:rPr lang="en-GB" dirty="0">
                <a:latin typeface="Times New Roman" panose="02020603050405020304" pitchFamily="18" charset="0"/>
                <a:cs typeface="Times New Roman" panose="02020603050405020304" pitchFamily="18" charset="0"/>
              </a:rPr>
              <a:t>A</a:t>
            </a:r>
            <a:r>
              <a:rPr lang="en-GB" dirty="0" smtClean="0">
                <a:latin typeface="Times New Roman" panose="02020603050405020304" pitchFamily="18" charset="0"/>
                <a:cs typeface="Times New Roman" panose="02020603050405020304" pitchFamily="18" charset="0"/>
              </a:rPr>
              <a:t>ncient Greece, they would check each other and could reject the others laws to prevent a constant dictatorship.</a:t>
            </a:r>
          </a:p>
          <a:p>
            <a:r>
              <a:rPr lang="en-GB" u="sng" dirty="0" smtClean="0">
                <a:latin typeface="Times New Roman" panose="02020603050405020304" pitchFamily="18" charset="0"/>
                <a:cs typeface="Times New Roman" panose="02020603050405020304" pitchFamily="18" charset="0"/>
              </a:rPr>
              <a:t>Dictator-</a:t>
            </a:r>
          </a:p>
          <a:p>
            <a:r>
              <a:rPr lang="en-GB" dirty="0" smtClean="0">
                <a:latin typeface="Times New Roman" panose="02020603050405020304" pitchFamily="18" charset="0"/>
                <a:cs typeface="Times New Roman" panose="02020603050405020304" pitchFamily="18" charset="0"/>
              </a:rPr>
              <a:t>Term of Office: Maximum of 6 months</a:t>
            </a:r>
          </a:p>
          <a:p>
            <a:r>
              <a:rPr lang="en-GB" dirty="0" smtClean="0">
                <a:latin typeface="Times New Roman" panose="02020603050405020304" pitchFamily="18" charset="0"/>
                <a:cs typeface="Times New Roman" panose="02020603050405020304" pitchFamily="18" charset="0"/>
              </a:rPr>
              <a:t>Powers: Had </a:t>
            </a:r>
            <a:r>
              <a:rPr lang="en-GB" dirty="0" smtClean="0">
                <a:solidFill>
                  <a:srgbClr val="FF0000"/>
                </a:solidFill>
                <a:latin typeface="Times New Roman" panose="02020603050405020304" pitchFamily="18" charset="0"/>
                <a:cs typeface="Times New Roman" panose="02020603050405020304" pitchFamily="18" charset="0"/>
              </a:rPr>
              <a:t>twenty four Lictors</a:t>
            </a:r>
            <a:r>
              <a:rPr lang="en-GB" dirty="0" smtClean="0">
                <a:latin typeface="Times New Roman" panose="02020603050405020304" pitchFamily="18" charset="0"/>
                <a:cs typeface="Times New Roman" panose="02020603050405020304" pitchFamily="18" charset="0"/>
              </a:rPr>
              <a:t>. The dictator had absolute power including the power to </a:t>
            </a:r>
            <a:r>
              <a:rPr lang="en-GB" dirty="0" smtClean="0">
                <a:solidFill>
                  <a:srgbClr val="FF0000"/>
                </a:solidFill>
                <a:latin typeface="Times New Roman" panose="02020603050405020304" pitchFamily="18" charset="0"/>
                <a:cs typeface="Times New Roman" panose="02020603050405020304" pitchFamily="18" charset="0"/>
              </a:rPr>
              <a:t>execute a Roman citizen </a:t>
            </a:r>
            <a:r>
              <a:rPr lang="en-GB" dirty="0" smtClean="0">
                <a:latin typeface="Times New Roman" panose="02020603050405020304" pitchFamily="18" charset="0"/>
                <a:cs typeface="Times New Roman" panose="02020603050405020304" pitchFamily="18" charset="0"/>
              </a:rPr>
              <a:t>at will. He could also </a:t>
            </a:r>
            <a:r>
              <a:rPr lang="en-GB" dirty="0" smtClean="0">
                <a:solidFill>
                  <a:srgbClr val="FF0000"/>
                </a:solidFill>
                <a:latin typeface="Times New Roman" panose="02020603050405020304" pitchFamily="18" charset="0"/>
                <a:cs typeface="Times New Roman" panose="02020603050405020304" pitchFamily="18" charset="0"/>
              </a:rPr>
              <a:t>appoint a ‘master of horse’ </a:t>
            </a:r>
            <a:r>
              <a:rPr lang="en-GB" dirty="0" smtClean="0">
                <a:latin typeface="Times New Roman" panose="02020603050405020304" pitchFamily="18" charset="0"/>
                <a:cs typeface="Times New Roman" panose="02020603050405020304" pitchFamily="18" charset="0"/>
              </a:rPr>
              <a:t>whom carried out the dictators commands.</a:t>
            </a:r>
          </a:p>
          <a:p>
            <a:r>
              <a:rPr lang="en-GB" dirty="0" smtClean="0">
                <a:latin typeface="Times New Roman" panose="02020603050405020304" pitchFamily="18" charset="0"/>
                <a:cs typeface="Times New Roman" panose="02020603050405020304" pitchFamily="18" charset="0"/>
              </a:rPr>
              <a:t>Checks: The dictator had to return power after the crisis period was over </a:t>
            </a:r>
          </a:p>
          <a:p>
            <a:r>
              <a:rPr lang="en-GB" u="sng" dirty="0" smtClean="0">
                <a:latin typeface="Times New Roman" panose="02020603050405020304" pitchFamily="18" charset="0"/>
                <a:cs typeface="Times New Roman" panose="02020603050405020304" pitchFamily="18" charset="0"/>
              </a:rPr>
              <a:t>Censor-</a:t>
            </a:r>
          </a:p>
          <a:p>
            <a:r>
              <a:rPr lang="en-GB" dirty="0" smtClean="0">
                <a:latin typeface="Times New Roman" panose="02020603050405020304" pitchFamily="18" charset="0"/>
                <a:cs typeface="Times New Roman" panose="02020603050405020304" pitchFamily="18" charset="0"/>
              </a:rPr>
              <a:t>Term of Office: Eighteen months (every 5 years)</a:t>
            </a:r>
          </a:p>
          <a:p>
            <a:r>
              <a:rPr lang="en-GB" dirty="0" smtClean="0">
                <a:latin typeface="Times New Roman" panose="02020603050405020304" pitchFamily="18" charset="0"/>
                <a:cs typeface="Times New Roman" panose="02020603050405020304" pitchFamily="18" charset="0"/>
              </a:rPr>
              <a:t>Powers: Were </a:t>
            </a:r>
            <a:r>
              <a:rPr lang="en-GB" dirty="0" smtClean="0">
                <a:solidFill>
                  <a:srgbClr val="FF0000"/>
                </a:solidFill>
                <a:latin typeface="Times New Roman" panose="02020603050405020304" pitchFamily="18" charset="0"/>
                <a:cs typeface="Times New Roman" panose="02020603050405020304" pitchFamily="18" charset="0"/>
              </a:rPr>
              <a:t>in charge of the roman census </a:t>
            </a:r>
            <a:r>
              <a:rPr lang="en-GB" dirty="0" smtClean="0">
                <a:latin typeface="Times New Roman" panose="02020603050405020304" pitchFamily="18" charset="0"/>
                <a:cs typeface="Times New Roman" panose="02020603050405020304" pitchFamily="18" charset="0"/>
              </a:rPr>
              <a:t>as well as being the </a:t>
            </a:r>
            <a:r>
              <a:rPr lang="en-GB" dirty="0" smtClean="0">
                <a:solidFill>
                  <a:srgbClr val="FF0000"/>
                </a:solidFill>
                <a:latin typeface="Times New Roman" panose="02020603050405020304" pitchFamily="18" charset="0"/>
                <a:cs typeface="Times New Roman" panose="02020603050405020304" pitchFamily="18" charset="0"/>
              </a:rPr>
              <a:t>financial and tax officer. </a:t>
            </a:r>
            <a:r>
              <a:rPr lang="en-GB" dirty="0" smtClean="0">
                <a:latin typeface="Times New Roman" panose="02020603050405020304" pitchFamily="18" charset="0"/>
                <a:cs typeface="Times New Roman" panose="02020603050405020304" pitchFamily="18" charset="0"/>
              </a:rPr>
              <a:t>Censors where also in charge of </a:t>
            </a:r>
            <a:r>
              <a:rPr lang="en-GB" dirty="0" smtClean="0">
                <a:solidFill>
                  <a:srgbClr val="FF0000"/>
                </a:solidFill>
                <a:latin typeface="Times New Roman" panose="02020603050405020304" pitchFamily="18" charset="0"/>
                <a:cs typeface="Times New Roman" panose="02020603050405020304" pitchFamily="18" charset="0"/>
              </a:rPr>
              <a:t>public works such as roads and aqueducts.</a:t>
            </a:r>
          </a:p>
          <a:p>
            <a:r>
              <a:rPr lang="en-GB" dirty="0" smtClean="0">
                <a:latin typeface="Times New Roman" panose="02020603050405020304" pitchFamily="18" charset="0"/>
                <a:cs typeface="Times New Roman" panose="02020603050405020304" pitchFamily="18" charset="0"/>
              </a:rPr>
              <a:t>Checks: The roman censors didn’t need checks.</a:t>
            </a:r>
          </a:p>
        </p:txBody>
      </p:sp>
    </p:spTree>
    <p:extLst>
      <p:ext uri="{BB962C8B-B14F-4D97-AF65-F5344CB8AC3E}">
        <p14:creationId xmlns:p14="http://schemas.microsoft.com/office/powerpoint/2010/main" val="3266065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0042"/>
            <a:ext cx="12192000" cy="6186309"/>
          </a:xfrm>
          <a:prstGeom prst="rect">
            <a:avLst/>
          </a:prstGeom>
        </p:spPr>
        <p:txBody>
          <a:bodyPr wrap="square">
            <a:spAutoFit/>
          </a:bodyPr>
          <a:lstStyle/>
          <a:p>
            <a:r>
              <a:rPr lang="en-GB" u="sng" dirty="0">
                <a:latin typeface="Times New Roman" panose="02020603050405020304" pitchFamily="18" charset="0"/>
                <a:cs typeface="Times New Roman" panose="02020603050405020304" pitchFamily="18" charset="0"/>
              </a:rPr>
              <a:t>Praetor-</a:t>
            </a:r>
          </a:p>
          <a:p>
            <a:r>
              <a:rPr lang="en-GB" dirty="0">
                <a:latin typeface="Times New Roman" panose="02020603050405020304" pitchFamily="18" charset="0"/>
                <a:cs typeface="Times New Roman" panose="02020603050405020304" pitchFamily="18" charset="0"/>
              </a:rPr>
              <a:t>Term of Office</a:t>
            </a:r>
            <a:r>
              <a:rPr lang="en-GB" dirty="0" smtClean="0">
                <a:latin typeface="Times New Roman" panose="02020603050405020304" pitchFamily="18" charset="0"/>
                <a:cs typeface="Times New Roman" panose="02020603050405020304" pitchFamily="18" charset="0"/>
              </a:rPr>
              <a:t>: One year</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Powers</a:t>
            </a:r>
            <a:r>
              <a:rPr lang="en-GB" dirty="0" smtClean="0">
                <a:latin typeface="Times New Roman" panose="02020603050405020304" pitchFamily="18" charset="0"/>
                <a:cs typeface="Times New Roman" panose="02020603050405020304" pitchFamily="18" charset="0"/>
              </a:rPr>
              <a:t>: They each </a:t>
            </a:r>
            <a:r>
              <a:rPr lang="en-GB" dirty="0" smtClean="0">
                <a:solidFill>
                  <a:srgbClr val="FF0000"/>
                </a:solidFill>
                <a:latin typeface="Times New Roman" panose="02020603050405020304" pitchFamily="18" charset="0"/>
                <a:cs typeface="Times New Roman" panose="02020603050405020304" pitchFamily="18" charset="0"/>
              </a:rPr>
              <a:t>had six </a:t>
            </a:r>
            <a:r>
              <a:rPr lang="en-GB" dirty="0" err="1" smtClean="0">
                <a:solidFill>
                  <a:srgbClr val="FF0000"/>
                </a:solidFill>
                <a:latin typeface="Times New Roman" panose="02020603050405020304" pitchFamily="18" charset="0"/>
                <a:cs typeface="Times New Roman" panose="02020603050405020304" pitchFamily="18" charset="0"/>
              </a:rPr>
              <a:t>lictors</a:t>
            </a:r>
            <a:r>
              <a:rPr lang="en-GB" dirty="0" smtClean="0">
                <a:solidFill>
                  <a:srgbClr val="FF0000"/>
                </a:solidFill>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Was </a:t>
            </a:r>
            <a:r>
              <a:rPr lang="en-GB" dirty="0" smtClean="0">
                <a:solidFill>
                  <a:srgbClr val="FF0000"/>
                </a:solidFill>
                <a:latin typeface="Times New Roman" panose="02020603050405020304" pitchFamily="18" charset="0"/>
                <a:cs typeface="Times New Roman" panose="02020603050405020304" pitchFamily="18" charset="0"/>
              </a:rPr>
              <a:t>the chief law officer in court </a:t>
            </a:r>
            <a:r>
              <a:rPr lang="en-GB" dirty="0" smtClean="0">
                <a:latin typeface="Times New Roman" panose="02020603050405020304" pitchFamily="18" charset="0"/>
                <a:cs typeface="Times New Roman" panose="02020603050405020304" pitchFamily="18" charset="0"/>
              </a:rPr>
              <a:t>and had complete power to </a:t>
            </a:r>
            <a:r>
              <a:rPr lang="en-GB" dirty="0" smtClean="0">
                <a:solidFill>
                  <a:srgbClr val="FF0000"/>
                </a:solidFill>
                <a:latin typeface="Times New Roman" panose="02020603050405020304" pitchFamily="18" charset="0"/>
                <a:cs typeface="Times New Roman" panose="02020603050405020304" pitchFamily="18" charset="0"/>
              </a:rPr>
              <a:t>schedule trials</a:t>
            </a:r>
            <a:r>
              <a:rPr lang="en-GB" dirty="0" smtClean="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Checks</a:t>
            </a:r>
            <a:r>
              <a:rPr lang="en-GB" dirty="0" smtClean="0">
                <a:latin typeface="Times New Roman" panose="02020603050405020304" pitchFamily="18" charset="0"/>
                <a:cs typeface="Times New Roman" panose="02020603050405020304" pitchFamily="18" charset="0"/>
              </a:rPr>
              <a:t>: Praetors didn’t have checks.</a:t>
            </a:r>
            <a:endParaRPr lang="en-GB" dirty="0">
              <a:latin typeface="Times New Roman" panose="02020603050405020304" pitchFamily="18" charset="0"/>
              <a:cs typeface="Times New Roman" panose="02020603050405020304" pitchFamily="18" charset="0"/>
            </a:endParaRPr>
          </a:p>
          <a:p>
            <a:r>
              <a:rPr lang="en-GB" u="sng" dirty="0">
                <a:latin typeface="Times New Roman" panose="02020603050405020304" pitchFamily="18" charset="0"/>
                <a:cs typeface="Times New Roman" panose="02020603050405020304" pitchFamily="18" charset="0"/>
              </a:rPr>
              <a:t>Aedile-</a:t>
            </a:r>
          </a:p>
          <a:p>
            <a:r>
              <a:rPr lang="en-GB" dirty="0">
                <a:latin typeface="Times New Roman" panose="02020603050405020304" pitchFamily="18" charset="0"/>
                <a:cs typeface="Times New Roman" panose="02020603050405020304" pitchFamily="18" charset="0"/>
              </a:rPr>
              <a:t>Term of Office</a:t>
            </a:r>
            <a:r>
              <a:rPr lang="en-GB" dirty="0" smtClean="0">
                <a:latin typeface="Times New Roman" panose="02020603050405020304" pitchFamily="18" charset="0"/>
                <a:cs typeface="Times New Roman" panose="02020603050405020304" pitchFamily="18" charset="0"/>
              </a:rPr>
              <a:t>: One year</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Powers</a:t>
            </a:r>
            <a:r>
              <a:rPr lang="en-GB" dirty="0" smtClean="0">
                <a:latin typeface="Times New Roman" panose="02020603050405020304" pitchFamily="18" charset="0"/>
                <a:cs typeface="Times New Roman" panose="02020603050405020304" pitchFamily="18" charset="0"/>
              </a:rPr>
              <a:t>: </a:t>
            </a:r>
            <a:r>
              <a:rPr lang="en-GB" dirty="0" smtClean="0">
                <a:solidFill>
                  <a:srgbClr val="FF0000"/>
                </a:solidFill>
                <a:latin typeface="Times New Roman" panose="02020603050405020304" pitchFamily="18" charset="0"/>
                <a:cs typeface="Times New Roman" panose="02020603050405020304" pitchFamily="18" charset="0"/>
              </a:rPr>
              <a:t>supervisors of public works, temples , markets and games</a:t>
            </a:r>
            <a:r>
              <a:rPr lang="en-GB" dirty="0" smtClean="0">
                <a:latin typeface="Times New Roman" panose="02020603050405020304" pitchFamily="18" charset="0"/>
                <a:cs typeface="Times New Roman" panose="02020603050405020304" pitchFamily="18" charset="0"/>
              </a:rPr>
              <a:t>. Two of the four where usually plebeians.</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Checks</a:t>
            </a:r>
            <a:r>
              <a:rPr lang="en-GB" dirty="0" smtClean="0">
                <a:latin typeface="Times New Roman" panose="02020603050405020304" pitchFamily="18" charset="0"/>
                <a:cs typeface="Times New Roman" panose="02020603050405020304" pitchFamily="18" charset="0"/>
              </a:rPr>
              <a:t>: Aediles didn’t have checks.</a:t>
            </a:r>
            <a:endParaRPr lang="en-GB" dirty="0">
              <a:latin typeface="Times New Roman" panose="02020603050405020304" pitchFamily="18" charset="0"/>
              <a:cs typeface="Times New Roman" panose="02020603050405020304" pitchFamily="18" charset="0"/>
            </a:endParaRPr>
          </a:p>
          <a:p>
            <a:r>
              <a:rPr lang="en-GB" u="sng" dirty="0">
                <a:latin typeface="Times New Roman" panose="02020603050405020304" pitchFamily="18" charset="0"/>
                <a:cs typeface="Times New Roman" panose="02020603050405020304" pitchFamily="18" charset="0"/>
              </a:rPr>
              <a:t>Quaestor-</a:t>
            </a:r>
          </a:p>
          <a:p>
            <a:r>
              <a:rPr lang="en-GB" dirty="0">
                <a:latin typeface="Times New Roman" panose="02020603050405020304" pitchFamily="18" charset="0"/>
                <a:cs typeface="Times New Roman" panose="02020603050405020304" pitchFamily="18" charset="0"/>
              </a:rPr>
              <a:t>Term of Office</a:t>
            </a:r>
            <a:r>
              <a:rPr lang="en-GB" dirty="0" smtClean="0">
                <a:latin typeface="Times New Roman" panose="02020603050405020304" pitchFamily="18" charset="0"/>
                <a:cs typeface="Times New Roman" panose="02020603050405020304" pitchFamily="18" charset="0"/>
              </a:rPr>
              <a:t>: One year </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Powers</a:t>
            </a:r>
            <a:r>
              <a:rPr lang="en-GB" dirty="0" smtClean="0">
                <a:latin typeface="Times New Roman" panose="02020603050405020304" pitchFamily="18" charset="0"/>
                <a:cs typeface="Times New Roman" panose="02020603050405020304" pitchFamily="18" charset="0"/>
              </a:rPr>
              <a:t>: was the </a:t>
            </a:r>
            <a:r>
              <a:rPr lang="en-GB" dirty="0" smtClean="0">
                <a:solidFill>
                  <a:srgbClr val="FF0000"/>
                </a:solidFill>
                <a:latin typeface="Times New Roman" panose="02020603050405020304" pitchFamily="18" charset="0"/>
                <a:cs typeface="Times New Roman" panose="02020603050405020304" pitchFamily="18" charset="0"/>
              </a:rPr>
              <a:t>assistant to the consuls</a:t>
            </a:r>
            <a:r>
              <a:rPr lang="en-GB" dirty="0" smtClean="0">
                <a:latin typeface="Times New Roman" panose="02020603050405020304" pitchFamily="18" charset="0"/>
                <a:cs typeface="Times New Roman" panose="02020603050405020304" pitchFamily="18" charset="0"/>
              </a:rPr>
              <a:t>, helped with </a:t>
            </a:r>
            <a:r>
              <a:rPr lang="en-GB" dirty="0" smtClean="0">
                <a:solidFill>
                  <a:srgbClr val="FF0000"/>
                </a:solidFill>
                <a:latin typeface="Times New Roman" panose="02020603050405020304" pitchFamily="18" charset="0"/>
                <a:cs typeface="Times New Roman" panose="02020603050405020304" pitchFamily="18" charset="0"/>
              </a:rPr>
              <a:t>military issues </a:t>
            </a:r>
            <a:r>
              <a:rPr lang="en-GB" dirty="0" smtClean="0">
                <a:latin typeface="Times New Roman" panose="02020603050405020304" pitchFamily="18" charset="0"/>
                <a:cs typeface="Times New Roman" panose="02020603050405020304" pitchFamily="18" charset="0"/>
              </a:rPr>
              <a:t>and </a:t>
            </a:r>
            <a:r>
              <a:rPr lang="en-GB" dirty="0" smtClean="0">
                <a:solidFill>
                  <a:srgbClr val="FF0000"/>
                </a:solidFill>
                <a:latin typeface="Times New Roman" panose="02020603050405020304" pitchFamily="18" charset="0"/>
                <a:cs typeface="Times New Roman" panose="02020603050405020304" pitchFamily="18" charset="0"/>
              </a:rPr>
              <a:t>kept records</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Checks</a:t>
            </a:r>
            <a:r>
              <a:rPr lang="en-GB" dirty="0" smtClean="0">
                <a:latin typeface="Times New Roman" panose="02020603050405020304" pitchFamily="18" charset="0"/>
                <a:cs typeface="Times New Roman" panose="02020603050405020304" pitchFamily="18" charset="0"/>
              </a:rPr>
              <a:t>: Quaestors didn’t have checks.</a:t>
            </a:r>
            <a:endParaRPr lang="en-GB" dirty="0">
              <a:latin typeface="Times New Roman" panose="02020603050405020304" pitchFamily="18" charset="0"/>
              <a:cs typeface="Times New Roman" panose="02020603050405020304" pitchFamily="18" charset="0"/>
            </a:endParaRPr>
          </a:p>
          <a:p>
            <a:r>
              <a:rPr lang="en-GB" u="sng" dirty="0">
                <a:latin typeface="Times New Roman" panose="02020603050405020304" pitchFamily="18" charset="0"/>
                <a:cs typeface="Times New Roman" panose="02020603050405020304" pitchFamily="18" charset="0"/>
              </a:rPr>
              <a:t>Tribune of the Plebs-</a:t>
            </a:r>
          </a:p>
          <a:p>
            <a:r>
              <a:rPr lang="en-GB" dirty="0">
                <a:latin typeface="Times New Roman" panose="02020603050405020304" pitchFamily="18" charset="0"/>
                <a:cs typeface="Times New Roman" panose="02020603050405020304" pitchFamily="18" charset="0"/>
              </a:rPr>
              <a:t>Term of Office</a:t>
            </a:r>
            <a:r>
              <a:rPr lang="en-GB" dirty="0" smtClean="0">
                <a:latin typeface="Times New Roman" panose="02020603050405020304" pitchFamily="18" charset="0"/>
                <a:cs typeface="Times New Roman" panose="02020603050405020304" pitchFamily="18" charset="0"/>
              </a:rPr>
              <a:t>: One year </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Powers</a:t>
            </a:r>
            <a:r>
              <a:rPr lang="en-GB" dirty="0" smtClean="0">
                <a:latin typeface="Times New Roman" panose="02020603050405020304" pitchFamily="18" charset="0"/>
                <a:cs typeface="Times New Roman" panose="02020603050405020304" pitchFamily="18" charset="0"/>
              </a:rPr>
              <a:t>: Had the right to </a:t>
            </a:r>
            <a:r>
              <a:rPr lang="en-GB" dirty="0" smtClean="0">
                <a:solidFill>
                  <a:srgbClr val="FF0000"/>
                </a:solidFill>
                <a:latin typeface="Times New Roman" panose="02020603050405020304" pitchFamily="18" charset="0"/>
                <a:cs typeface="Times New Roman" panose="02020603050405020304" pitchFamily="18" charset="0"/>
              </a:rPr>
              <a:t>appeal any magistrate decision</a:t>
            </a:r>
            <a:r>
              <a:rPr lang="en-GB" dirty="0" smtClean="0">
                <a:latin typeface="Times New Roman" panose="02020603050405020304" pitchFamily="18" charset="0"/>
                <a:cs typeface="Times New Roman" panose="02020603050405020304" pitchFamily="18" charset="0"/>
              </a:rPr>
              <a:t> for the good of the people. Anyone where interfered with them could be </a:t>
            </a:r>
            <a:r>
              <a:rPr lang="en-GB" dirty="0" smtClean="0">
                <a:solidFill>
                  <a:srgbClr val="FF0000"/>
                </a:solidFill>
                <a:latin typeface="Times New Roman" panose="02020603050405020304" pitchFamily="18" charset="0"/>
                <a:cs typeface="Times New Roman" panose="02020603050405020304" pitchFamily="18" charset="0"/>
              </a:rPr>
              <a:t>punished by death</a:t>
            </a:r>
            <a:r>
              <a:rPr lang="en-GB" dirty="0" smtClean="0">
                <a:latin typeface="Times New Roman" panose="02020603050405020304" pitchFamily="18" charset="0"/>
                <a:cs typeface="Times New Roman" panose="02020603050405020304" pitchFamily="18" charset="0"/>
              </a:rPr>
              <a:t>. They </a:t>
            </a:r>
            <a:r>
              <a:rPr lang="en-GB" dirty="0" smtClean="0">
                <a:solidFill>
                  <a:srgbClr val="FF0000"/>
                </a:solidFill>
                <a:latin typeface="Times New Roman" panose="02020603050405020304" pitchFamily="18" charset="0"/>
                <a:cs typeface="Times New Roman" panose="02020603050405020304" pitchFamily="18" charset="0"/>
              </a:rPr>
              <a:t>could veto and passing law </a:t>
            </a:r>
            <a:r>
              <a:rPr lang="en-GB" dirty="0" smtClean="0">
                <a:latin typeface="Times New Roman" panose="02020603050405020304" pitchFamily="18" charset="0"/>
                <a:cs typeface="Times New Roman" panose="02020603050405020304" pitchFamily="18" charset="0"/>
              </a:rPr>
              <a:t>but ones the tribune was out of power the law could again be passed. </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Checks</a:t>
            </a:r>
            <a:r>
              <a:rPr lang="en-GB" dirty="0" smtClean="0">
                <a:latin typeface="Times New Roman" panose="02020603050405020304" pitchFamily="18" charset="0"/>
                <a:cs typeface="Times New Roman" panose="02020603050405020304" pitchFamily="18" charset="0"/>
              </a:rPr>
              <a:t>: could not veto a dictator</a:t>
            </a:r>
            <a:r>
              <a:rPr lang="en-GB" dirty="0" smtClean="0">
                <a:latin typeface="Times New Roman" panose="02020603050405020304" pitchFamily="18" charset="0"/>
                <a:cs typeface="Times New Roman" panose="02020603050405020304" pitchFamily="18" charset="0"/>
              </a:rPr>
              <a:t>.</a:t>
            </a:r>
          </a:p>
          <a:p>
            <a:endParaRPr lang="en-GB" dirty="0">
              <a:latin typeface="Times New Roman" panose="02020603050405020304" pitchFamily="18" charset="0"/>
              <a:cs typeface="Times New Roman" panose="02020603050405020304" pitchFamily="18" charset="0"/>
            </a:endParaRPr>
          </a:p>
          <a:p>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The Senate- originally an advisory body taken from Rome 100 leading families, the roman senate initially retained an advisory role in the republic. It could pass decrees on social, political and military agendas, although its advise was usually followed it was not legally binding and could be overruled by assembly's.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9109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GB" dirty="0" smtClean="0"/>
              <a:t>The Empire </a:t>
            </a:r>
            <a:endParaRPr lang="en-GB" dirty="0"/>
          </a:p>
        </p:txBody>
      </p:sp>
      <p:sp>
        <p:nvSpPr>
          <p:cNvPr id="3" name="Content Placeholder 2"/>
          <p:cNvSpPr>
            <a:spLocks noGrp="1"/>
          </p:cNvSpPr>
          <p:nvPr>
            <p:ph idx="1"/>
          </p:nvPr>
        </p:nvSpPr>
        <p:spPr/>
        <p:txBody>
          <a:bodyPr/>
          <a:lstStyle/>
          <a:p>
            <a:pPr marL="0" indent="0">
              <a:buNone/>
            </a:pPr>
            <a:r>
              <a:rPr lang="en-GB" dirty="0" smtClean="0"/>
              <a:t>We didn’t do this.</a:t>
            </a:r>
            <a:endParaRPr lang="en-GB" dirty="0"/>
          </a:p>
        </p:txBody>
      </p:sp>
    </p:spTree>
    <p:extLst>
      <p:ext uri="{BB962C8B-B14F-4D97-AF65-F5344CB8AC3E}">
        <p14:creationId xmlns:p14="http://schemas.microsoft.com/office/powerpoint/2010/main" val="3303847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1685</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Period study: The Julio-Claudian Emperors 31 BE-AD 68</vt:lpstr>
      <vt:lpstr>PowerPoint Presentation</vt:lpstr>
      <vt:lpstr>Romulus and Remus </vt:lpstr>
      <vt:lpstr>Roman Society</vt:lpstr>
      <vt:lpstr>PowerPoint Presentation</vt:lpstr>
      <vt:lpstr>PowerPoint Presentation</vt:lpstr>
      <vt:lpstr>The Roman Republic</vt:lpstr>
      <vt:lpstr>PowerPoint Presentation</vt:lpstr>
      <vt:lpstr>The Empire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Stemp (177655)</dc:creator>
  <cp:lastModifiedBy>Oliver Stemp (177655)</cp:lastModifiedBy>
  <cp:revision>12</cp:revision>
  <dcterms:created xsi:type="dcterms:W3CDTF">2018-01-23T09:26:50Z</dcterms:created>
  <dcterms:modified xsi:type="dcterms:W3CDTF">2018-01-24T11:18:58Z</dcterms:modified>
</cp:coreProperties>
</file>