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102"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92383289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9024730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679474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012617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Shape 6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325704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857806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029614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647079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9463834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390408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728168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p>
            <a:pPr marL="0" lvl="0" indent="0" algn="r">
              <a:spcBef>
                <a:spcPts val="0"/>
              </a:spcBef>
              <a:spcAft>
                <a:spcPts val="0"/>
              </a:spcAft>
              <a:buNone/>
            </a:pPr>
            <a:fld id="{00000000-1234-1234-1234-123412341234}" type="slidenum">
              <a:rPr lang="en" sz="1000">
                <a:solidFill>
                  <a:schemeClr val="dk2"/>
                </a:solidFill>
              </a:rPr>
              <a:t>‹#›</a:t>
            </a:fld>
            <a:endParaRPr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311708" y="744575"/>
            <a:ext cx="8520600" cy="2052600"/>
          </a:xfrm>
          <a:prstGeom prst="rect">
            <a:avLst/>
          </a:prstGeom>
          <a:effectLst>
            <a:outerShdw blurRad="57150" dist="19050" dir="5400000" algn="bl" rotWithShape="0">
              <a:srgbClr val="000000">
                <a:alpha val="50000"/>
              </a:srgbClr>
            </a:outerShdw>
            <a:reflection endPos="30000" dist="38100" dir="5400000" fadeDir="5400012" sy="-100000" algn="bl" rotWithShape="0"/>
          </a:effectLst>
        </p:spPr>
        <p:txBody>
          <a:bodyPr spcFirstLastPara="1" wrap="square" lIns="91425" tIns="91425" rIns="91425" bIns="91425" anchor="b" anchorCtr="0">
            <a:noAutofit/>
          </a:bodyPr>
          <a:lstStyle/>
          <a:p>
            <a:pPr marL="0" lvl="0" indent="0">
              <a:spcBef>
                <a:spcPts val="0"/>
              </a:spcBef>
              <a:spcAft>
                <a:spcPts val="0"/>
              </a:spcAft>
              <a:buNone/>
            </a:pPr>
            <a:endParaRPr/>
          </a:p>
        </p:txBody>
      </p:sp>
      <p:sp>
        <p:nvSpPr>
          <p:cNvPr id="55" name="Shape 55"/>
          <p:cNvSpPr txBox="1">
            <a:spLocks noGrp="1"/>
          </p:cNvSpPr>
          <p:nvPr>
            <p:ph type="subTitle" idx="1"/>
          </p:nvPr>
        </p:nvSpPr>
        <p:spPr>
          <a:xfrm>
            <a:off x="311700" y="2834125"/>
            <a:ext cx="8520600" cy="792600"/>
          </a:xfrm>
          <a:prstGeom prst="rect">
            <a:avLst/>
          </a:prstGeom>
          <a:effectLst>
            <a:outerShdw blurRad="57150" dist="19050" dir="5400000" algn="bl" rotWithShape="0">
              <a:srgbClr val="000000">
                <a:alpha val="50000"/>
              </a:srgbClr>
            </a:outerShdw>
            <a:reflection dist="38100" dir="5400000" fadeDir="5400012" sy="-100000" algn="bl" rotWithShape="0"/>
          </a:effectLst>
        </p:spPr>
        <p:txBody>
          <a:bodyPr spcFirstLastPara="1" wrap="square" lIns="91425" tIns="91425" rIns="91425" bIns="91425" anchor="t" anchorCtr="0">
            <a:noAutofit/>
          </a:bodyPr>
          <a:lstStyle/>
          <a:p>
            <a:pPr marL="0" lvl="0" indent="0">
              <a:spcBef>
                <a:spcPts val="0"/>
              </a:spcBef>
              <a:spcAft>
                <a:spcPts val="0"/>
              </a:spcAft>
              <a:buNone/>
            </a:pPr>
            <a:endParaRPr/>
          </a:p>
        </p:txBody>
      </p:sp>
      <p:pic>
        <p:nvPicPr>
          <p:cNvPr id="56" name="Shape 56"/>
          <p:cNvPicPr preferRelativeResize="0"/>
          <p:nvPr/>
        </p:nvPicPr>
        <p:blipFill>
          <a:blip r:embed="rId3">
            <a:alphaModFix/>
          </a:blip>
          <a:stretch>
            <a:fillRect/>
          </a:stretch>
        </p:blipFill>
        <p:spPr>
          <a:xfrm>
            <a:off x="151100" y="0"/>
            <a:ext cx="10829501" cy="5143500"/>
          </a:xfrm>
          <a:prstGeom prst="rect">
            <a:avLst/>
          </a:prstGeom>
          <a:noFill/>
          <a:ln>
            <a:noFill/>
          </a:ln>
          <a:effectLst>
            <a:outerShdw blurRad="57150" dist="19050" dir="5400000" algn="bl" rotWithShape="0">
              <a:srgbClr val="000000">
                <a:alpha val="50000"/>
              </a:srgbClr>
            </a:outerShdw>
            <a:reflection endPos="30000" dist="38100" dir="5400000" fadeDir="5400012" sy="-100000" algn="bl" rotWithShape="0"/>
          </a:effectLst>
        </p:spPr>
      </p:pic>
      <p:pic>
        <p:nvPicPr>
          <p:cNvPr id="57" name="Shape 57"/>
          <p:cNvPicPr preferRelativeResize="0"/>
          <p:nvPr/>
        </p:nvPicPr>
        <p:blipFill rotWithShape="1">
          <a:blip r:embed="rId4">
            <a:alphaModFix/>
          </a:blip>
          <a:srcRect l="1010" r="-1010"/>
          <a:stretch/>
        </p:blipFill>
        <p:spPr>
          <a:xfrm>
            <a:off x="235688" y="-97100"/>
            <a:ext cx="11117525" cy="5490100"/>
          </a:xfrm>
          <a:prstGeom prst="rect">
            <a:avLst/>
          </a:prstGeom>
          <a:noFill/>
          <a:ln>
            <a:noFill/>
          </a:ln>
          <a:effectLst>
            <a:outerShdw blurRad="57150" dist="19050" dir="5400000" algn="bl" rotWithShape="0">
              <a:srgbClr val="000000">
                <a:alpha val="50000"/>
              </a:srgbClr>
            </a:outerShdw>
            <a:reflection endPos="30000" dist="38100" dir="5400000" fadeDir="5400012" sy="-100000" algn="bl" rotWithShape="0"/>
          </a:effectLst>
        </p:spPr>
      </p:pic>
      <p:sp>
        <p:nvSpPr>
          <p:cNvPr id="58" name="Shape 58"/>
          <p:cNvSpPr/>
          <p:nvPr/>
        </p:nvSpPr>
        <p:spPr>
          <a:xfrm>
            <a:off x="3311132" y="137375"/>
            <a:ext cx="4268231" cy="1219973"/>
          </a:xfrm>
          <a:prstGeom prst="rect">
            <a:avLst/>
          </a:prstGeom>
        </p:spPr>
        <p:txBody>
          <a:bodyPr>
            <a:prstTxWarp prst="textPlain">
              <a:avLst/>
            </a:prstTxWarp>
          </a:bodyPr>
          <a:lstStyle/>
          <a:p>
            <a:pPr lvl="0" algn="ctr"/>
            <a:r>
              <a:rPr b="0" i="0">
                <a:ln w="9525" cap="flat" cmpd="sng">
                  <a:solidFill>
                    <a:schemeClr val="dk2"/>
                  </a:solidFill>
                  <a:prstDash val="solid"/>
                  <a:round/>
                  <a:headEnd type="none" w="med" len="med"/>
                  <a:tailEnd type="none" w="med" len="med"/>
                </a:ln>
                <a:solidFill>
                  <a:schemeClr val="lt2"/>
                </a:solidFill>
                <a:latin typeface="Arial"/>
              </a:rPr>
              <a:t>Rome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28" name="Shape 128"/>
          <p:cNvPicPr preferRelativeResize="0"/>
          <p:nvPr/>
        </p:nvPicPr>
        <p:blipFill rotWithShape="1">
          <a:blip r:embed="rId3">
            <a:alphaModFix amt="19000"/>
          </a:blip>
          <a:srcRect l="420" t="-630" r="-419" b="629"/>
          <a:stretch/>
        </p:blipFill>
        <p:spPr>
          <a:xfrm>
            <a:off x="-91800" y="-51625"/>
            <a:ext cx="9235800" cy="5195124"/>
          </a:xfrm>
          <a:prstGeom prst="rect">
            <a:avLst/>
          </a:prstGeom>
          <a:noFill/>
          <a:ln>
            <a:noFill/>
          </a:ln>
          <a:effectLst>
            <a:outerShdw blurRad="57150" dist="114300" dir="5400000" algn="bl" rotWithShape="0">
              <a:srgbClr val="000000">
                <a:alpha val="50000"/>
              </a:srgbClr>
            </a:outerShdw>
          </a:effectLst>
        </p:spPr>
      </p:pic>
      <p:sp>
        <p:nvSpPr>
          <p:cNvPr id="129" name="Shape 129"/>
          <p:cNvSpPr txBox="1">
            <a:spLocks noGrp="1"/>
          </p:cNvSpPr>
          <p:nvPr>
            <p:ph type="title"/>
          </p:nvPr>
        </p:nvSpPr>
        <p:spPr>
          <a:xfrm>
            <a:off x="311700" y="4947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3000">
                <a:latin typeface="Cardo"/>
                <a:ea typeface="Cardo"/>
                <a:cs typeface="Cardo"/>
                <a:sym typeface="Cardo"/>
              </a:rPr>
              <a:t>The Empire </a:t>
            </a:r>
            <a:endParaRPr sz="3000">
              <a:latin typeface="Cardo"/>
              <a:ea typeface="Cardo"/>
              <a:cs typeface="Cardo"/>
              <a:sym typeface="Cardo"/>
            </a:endParaRPr>
          </a:p>
        </p:txBody>
      </p:sp>
      <p:sp>
        <p:nvSpPr>
          <p:cNvPr id="130" name="Shape 130"/>
          <p:cNvSpPr txBox="1">
            <a:spLocks noGrp="1"/>
          </p:cNvSpPr>
          <p:nvPr>
            <p:ph type="body" idx="1"/>
          </p:nvPr>
        </p:nvSpPr>
        <p:spPr>
          <a:xfrm>
            <a:off x="359275" y="622175"/>
            <a:ext cx="8520600" cy="34164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n" sz="1200">
                <a:solidFill>
                  <a:srgbClr val="434343"/>
                </a:solidFill>
                <a:latin typeface="Cardo"/>
                <a:ea typeface="Cardo"/>
                <a:cs typeface="Cardo"/>
                <a:sym typeface="Cardo"/>
              </a:rPr>
              <a:t>It is unfortunately difficult to obtain precise figures on the number of people living at any one time in the Roman Empire. Any calculation of the population would be garnered from the census, but the Roman census may or may not have included women and children below a certain age. Also, slaves were probably not included but according to one estimate there were between 1,500,000 and 2,000,000 slaves in Italy in the 1st century BCE. In the beginning before the republic, the population of Rome was only a few thousand people. By the 6th century BCE this population had grown to between 20,000 and 30,000 people which then began the start and growth of the empire which caused the cities population to grow close to 1,000,000 people while the population of the empire was around 4,063,000. In 14 years this number grew to 4,937,000</a:t>
            </a:r>
            <a:endParaRPr>
              <a:solidFill>
                <a:srgbClr val="434343"/>
              </a:solidFill>
              <a:latin typeface="Cardo"/>
              <a:ea typeface="Cardo"/>
              <a:cs typeface="Cardo"/>
              <a:sym typeface="Cardo"/>
            </a:endParaRPr>
          </a:p>
        </p:txBody>
      </p:sp>
      <p:pic>
        <p:nvPicPr>
          <p:cNvPr id="131" name="Shape 131"/>
          <p:cNvPicPr preferRelativeResize="0"/>
          <p:nvPr/>
        </p:nvPicPr>
        <p:blipFill rotWithShape="1">
          <a:blip r:embed="rId4">
            <a:alphaModFix/>
          </a:blip>
          <a:srcRect l="7326" r="5762" b="4012"/>
          <a:stretch/>
        </p:blipFill>
        <p:spPr>
          <a:xfrm>
            <a:off x="5158200" y="2173075"/>
            <a:ext cx="3585924" cy="2970426"/>
          </a:xfrm>
          <a:prstGeom prst="rect">
            <a:avLst/>
          </a:prstGeom>
          <a:noFill/>
          <a:ln>
            <a:noFill/>
          </a:ln>
        </p:spPr>
      </p:pic>
      <p:sp>
        <p:nvSpPr>
          <p:cNvPr id="132" name="Shape 132"/>
          <p:cNvSpPr txBox="1"/>
          <p:nvPr/>
        </p:nvSpPr>
        <p:spPr>
          <a:xfrm>
            <a:off x="359275" y="2276863"/>
            <a:ext cx="4026600" cy="24249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200">
                <a:solidFill>
                  <a:srgbClr val="434343"/>
                </a:solidFill>
                <a:latin typeface="Cardo"/>
                <a:ea typeface="Cardo"/>
                <a:cs typeface="Cardo"/>
                <a:sym typeface="Cardo"/>
              </a:rPr>
              <a:t>The expansion of rome begins after the overthrowing of King Tarquin Superbus in 510 BCE. After this the empire kept expanding and by the death of Julius Caesar in 44 BCE much of the mediterranean had been conquered as well as Spain, France and parts of North Africa. The empire continued expanding after this though as after the death of Augustus much of eastern Europe, more of North Africa and most importantly Egypt.</a:t>
            </a:r>
            <a:endParaRPr sz="1200">
              <a:solidFill>
                <a:srgbClr val="434343"/>
              </a:solidFill>
              <a:latin typeface="Cardo"/>
              <a:ea typeface="Cardo"/>
              <a:cs typeface="Cardo"/>
              <a:sym typeface="Card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2"/>
        <p:cNvGrpSpPr/>
        <p:nvPr/>
      </p:nvGrpSpPr>
      <p:grpSpPr>
        <a:xfrm>
          <a:off x="0" y="0"/>
          <a:ext cx="0" cy="0"/>
          <a:chOff x="0" y="0"/>
          <a:chExt cx="0" cy="0"/>
        </a:xfrm>
      </p:grpSpPr>
      <p:pic>
        <p:nvPicPr>
          <p:cNvPr id="63" name="Shape 63"/>
          <p:cNvPicPr preferRelativeResize="0"/>
          <p:nvPr/>
        </p:nvPicPr>
        <p:blipFill rotWithShape="1">
          <a:blip r:embed="rId3">
            <a:alphaModFix amt="19000"/>
          </a:blip>
          <a:srcRect l="420" t="-630" r="-419" b="629"/>
          <a:stretch/>
        </p:blipFill>
        <p:spPr>
          <a:xfrm>
            <a:off x="-64525" y="-36300"/>
            <a:ext cx="9208524" cy="5179800"/>
          </a:xfrm>
          <a:prstGeom prst="rect">
            <a:avLst/>
          </a:prstGeom>
          <a:noFill/>
          <a:ln>
            <a:noFill/>
          </a:ln>
          <a:effectLst>
            <a:outerShdw blurRad="57150" dist="114300" dir="5400000" algn="bl" rotWithShape="0">
              <a:srgbClr val="000000">
                <a:alpha val="50000"/>
              </a:srgbClr>
            </a:outerShdw>
          </a:effectLst>
        </p:spPr>
      </p:pic>
      <p:sp>
        <p:nvSpPr>
          <p:cNvPr id="64" name="Shape 64"/>
          <p:cNvSpPr txBox="1">
            <a:spLocks noGrp="1"/>
          </p:cNvSpPr>
          <p:nvPr>
            <p:ph type="ctrTitle"/>
          </p:nvPr>
        </p:nvSpPr>
        <p:spPr>
          <a:xfrm>
            <a:off x="311708" y="-639525"/>
            <a:ext cx="8520600" cy="20526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latin typeface="Cardo"/>
                <a:ea typeface="Cardo"/>
                <a:cs typeface="Cardo"/>
                <a:sym typeface="Cardo"/>
              </a:rPr>
              <a:t>Foundation myth</a:t>
            </a:r>
            <a:endParaRPr>
              <a:latin typeface="Cardo"/>
              <a:ea typeface="Cardo"/>
              <a:cs typeface="Cardo"/>
              <a:sym typeface="Cardo"/>
            </a:endParaRPr>
          </a:p>
        </p:txBody>
      </p:sp>
      <p:sp>
        <p:nvSpPr>
          <p:cNvPr id="65" name="Shape 65"/>
          <p:cNvSpPr txBox="1">
            <a:spLocks noGrp="1"/>
          </p:cNvSpPr>
          <p:nvPr>
            <p:ph type="subTitle" idx="1"/>
          </p:nvPr>
        </p:nvSpPr>
        <p:spPr>
          <a:xfrm>
            <a:off x="0" y="1334550"/>
            <a:ext cx="9144000" cy="36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Cardo"/>
                <a:ea typeface="Cardo"/>
                <a:cs typeface="Cardo"/>
                <a:sym typeface="Cardo"/>
              </a:rPr>
              <a:t>Romulus and Remus:</a:t>
            </a:r>
            <a:endParaRPr sz="1400">
              <a:latin typeface="Cardo"/>
              <a:ea typeface="Cardo"/>
              <a:cs typeface="Cardo"/>
              <a:sym typeface="Cardo"/>
            </a:endParaRPr>
          </a:p>
          <a:p>
            <a:pPr marL="457200" lvl="0" indent="-317500" algn="l" rtl="0">
              <a:spcBef>
                <a:spcPts val="0"/>
              </a:spcBef>
              <a:spcAft>
                <a:spcPts val="0"/>
              </a:spcAft>
              <a:buSzPts val="1400"/>
              <a:buFont typeface="Cardo"/>
              <a:buChar char="●"/>
            </a:pPr>
            <a:r>
              <a:rPr lang="en" sz="1400">
                <a:latin typeface="Cardo"/>
                <a:ea typeface="Cardo"/>
                <a:cs typeface="Cardo"/>
                <a:sym typeface="Cardo"/>
              </a:rPr>
              <a:t>They were twin brothers who were abandoned by their parents as babies. They were put in a basket that was then placed and floated down the river tiber. They were later discovered and raised by a wolf. The wolf fed them with her own milk and a woodpecker brought them food. They were later discovered and brought up by a shepherd. When they became adults, they decided to found a city where the wolf had found them. They argued over where the site should be and Remus was killed by Romulus. He was left as the sole founder of the city and named it Rome in 753 BCE</a:t>
            </a:r>
            <a:endParaRPr sz="1400">
              <a:latin typeface="Cardo"/>
              <a:ea typeface="Cardo"/>
              <a:cs typeface="Cardo"/>
              <a:sym typeface="Cardo"/>
            </a:endParaRPr>
          </a:p>
          <a:p>
            <a:pPr marL="0" lvl="0" indent="0" algn="l" rtl="0">
              <a:spcBef>
                <a:spcPts val="0"/>
              </a:spcBef>
              <a:spcAft>
                <a:spcPts val="0"/>
              </a:spcAft>
              <a:buNone/>
            </a:pPr>
            <a:endParaRPr sz="1400">
              <a:latin typeface="Cardo"/>
              <a:ea typeface="Cardo"/>
              <a:cs typeface="Cardo"/>
              <a:sym typeface="Cardo"/>
            </a:endParaRPr>
          </a:p>
          <a:p>
            <a:pPr marL="0" lvl="0" indent="0" algn="l" rtl="0">
              <a:spcBef>
                <a:spcPts val="0"/>
              </a:spcBef>
              <a:spcAft>
                <a:spcPts val="0"/>
              </a:spcAft>
              <a:buNone/>
            </a:pPr>
            <a:r>
              <a:rPr lang="en" sz="1400">
                <a:latin typeface="Cardo"/>
                <a:ea typeface="Cardo"/>
                <a:cs typeface="Cardo"/>
                <a:sym typeface="Cardo"/>
              </a:rPr>
              <a:t>Aeneas:</a:t>
            </a:r>
            <a:endParaRPr sz="1400">
              <a:latin typeface="Cardo"/>
              <a:ea typeface="Cardo"/>
              <a:cs typeface="Cardo"/>
              <a:sym typeface="Cardo"/>
            </a:endParaRPr>
          </a:p>
          <a:p>
            <a:pPr marL="457200" lvl="0" indent="-317500" algn="l" rtl="0">
              <a:spcBef>
                <a:spcPts val="0"/>
              </a:spcBef>
              <a:spcAft>
                <a:spcPts val="0"/>
              </a:spcAft>
              <a:buSzPts val="1400"/>
              <a:buFont typeface="Cardo"/>
              <a:buChar char="●"/>
            </a:pPr>
            <a:r>
              <a:rPr lang="en" sz="1400">
                <a:latin typeface="Cardo"/>
                <a:ea typeface="Cardo"/>
                <a:cs typeface="Cardo"/>
                <a:sym typeface="Cardo"/>
              </a:rPr>
              <a:t>He was the son of the goddess Venus, born from the nut,  who was the leader of the Trojan survivors after Troy was taken by the Greeks. He and the survivors journeyed around the mediterranean and eventually landed in Italy. After a conflict with the local king Latinus the Trojans won the right to assimilate the local people and found the city.</a:t>
            </a:r>
            <a:endParaRPr sz="1400">
              <a:latin typeface="Cardo"/>
              <a:ea typeface="Cardo"/>
              <a:cs typeface="Cardo"/>
              <a:sym typeface="Cardo"/>
            </a:endParaRPr>
          </a:p>
          <a:p>
            <a:pPr marL="457200" lvl="0" indent="-317500" algn="l" rtl="0">
              <a:spcBef>
                <a:spcPts val="0"/>
              </a:spcBef>
              <a:spcAft>
                <a:spcPts val="0"/>
              </a:spcAft>
              <a:buSzPts val="1400"/>
              <a:buFont typeface="Cardo"/>
              <a:buChar char="●"/>
            </a:pPr>
            <a:r>
              <a:rPr lang="en" sz="1400">
                <a:latin typeface="Cardo"/>
                <a:ea typeface="Cardo"/>
                <a:cs typeface="Cardo"/>
                <a:sym typeface="Cardo"/>
              </a:rPr>
              <a:t>The details of the story were written by Virgil in “The Aeneid” under the Emperor Augustus. This can be viewed as propaganda as Caesar claimed to be related to be a descendant of Venus and consequently Aeneas cementing his lineage as the founders and rightful rulers of Rome</a:t>
            </a:r>
            <a:endParaRPr sz="1400">
              <a:latin typeface="Cardo"/>
              <a:ea typeface="Cardo"/>
              <a:cs typeface="Cardo"/>
              <a:sym typeface="Card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9"/>
        <p:cNvGrpSpPr/>
        <p:nvPr/>
      </p:nvGrpSpPr>
      <p:grpSpPr>
        <a:xfrm>
          <a:off x="0" y="0"/>
          <a:ext cx="0" cy="0"/>
          <a:chOff x="0" y="0"/>
          <a:chExt cx="0" cy="0"/>
        </a:xfrm>
      </p:grpSpPr>
      <p:pic>
        <p:nvPicPr>
          <p:cNvPr id="70" name="Shape 70"/>
          <p:cNvPicPr preferRelativeResize="0"/>
          <p:nvPr/>
        </p:nvPicPr>
        <p:blipFill rotWithShape="1">
          <a:blip r:embed="rId3">
            <a:alphaModFix amt="19000"/>
          </a:blip>
          <a:srcRect l="420" t="-630" r="-419" b="629"/>
          <a:stretch/>
        </p:blipFill>
        <p:spPr>
          <a:xfrm>
            <a:off x="-103250" y="-58075"/>
            <a:ext cx="9247250" cy="5201575"/>
          </a:xfrm>
          <a:prstGeom prst="rect">
            <a:avLst/>
          </a:prstGeom>
          <a:noFill/>
          <a:ln>
            <a:noFill/>
          </a:ln>
          <a:effectLst>
            <a:outerShdw blurRad="57150" dist="114300" dir="5400000" algn="bl" rotWithShape="0">
              <a:srgbClr val="000000">
                <a:alpha val="50000"/>
              </a:srgbClr>
            </a:outerShdw>
          </a:effectLst>
        </p:spPr>
      </p:pic>
      <p:sp>
        <p:nvSpPr>
          <p:cNvPr id="71" name="Shape 71"/>
          <p:cNvSpPr txBox="1">
            <a:spLocks noGrp="1"/>
          </p:cNvSpPr>
          <p:nvPr>
            <p:ph type="ctrTitle"/>
          </p:nvPr>
        </p:nvSpPr>
        <p:spPr>
          <a:xfrm>
            <a:off x="222583" y="-377300"/>
            <a:ext cx="8520600" cy="20526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latin typeface="Cardo"/>
                <a:ea typeface="Cardo"/>
                <a:cs typeface="Cardo"/>
                <a:sym typeface="Cardo"/>
              </a:rPr>
              <a:t>Actual Foundation </a:t>
            </a:r>
            <a:endParaRPr>
              <a:latin typeface="Cardo"/>
              <a:ea typeface="Cardo"/>
              <a:cs typeface="Cardo"/>
              <a:sym typeface="Cardo"/>
            </a:endParaRPr>
          </a:p>
        </p:txBody>
      </p:sp>
      <p:sp>
        <p:nvSpPr>
          <p:cNvPr id="72" name="Shape 72"/>
          <p:cNvSpPr txBox="1">
            <a:spLocks noGrp="1"/>
          </p:cNvSpPr>
          <p:nvPr>
            <p:ph type="subTitle" idx="1"/>
          </p:nvPr>
        </p:nvSpPr>
        <p:spPr>
          <a:xfrm>
            <a:off x="0" y="1539775"/>
            <a:ext cx="9144000" cy="34371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Font typeface="Cardo"/>
              <a:buChar char="●"/>
            </a:pPr>
            <a:r>
              <a:rPr lang="en" sz="1400">
                <a:latin typeface="Cardo"/>
                <a:ea typeface="Cardo"/>
                <a:cs typeface="Cardo"/>
                <a:sym typeface="Cardo"/>
              </a:rPr>
              <a:t>It started off as a small town on the banks of the river Tiber in central Italy founded in 753.The name Rome is said to derive from the word “Rumon” which was the ancient name of the river Tiber. The location was ideal for merchants by land and sea thus the settlement grew in size and strength through trade. </a:t>
            </a:r>
            <a:endParaRPr sz="1400">
              <a:latin typeface="Cardo"/>
              <a:ea typeface="Cardo"/>
              <a:cs typeface="Cardo"/>
              <a:sym typeface="Cardo"/>
            </a:endParaRPr>
          </a:p>
          <a:p>
            <a:pPr marL="0" lvl="0" indent="0" algn="l" rtl="0">
              <a:spcBef>
                <a:spcPts val="0"/>
              </a:spcBef>
              <a:spcAft>
                <a:spcPts val="0"/>
              </a:spcAft>
              <a:buNone/>
            </a:pPr>
            <a:endParaRPr sz="1400">
              <a:latin typeface="Cardo"/>
              <a:ea typeface="Cardo"/>
              <a:cs typeface="Cardo"/>
              <a:sym typeface="Cardo"/>
            </a:endParaRPr>
          </a:p>
          <a:p>
            <a:pPr marL="457200" lvl="0" indent="-317500" algn="l" rtl="0">
              <a:spcBef>
                <a:spcPts val="0"/>
              </a:spcBef>
              <a:spcAft>
                <a:spcPts val="0"/>
              </a:spcAft>
              <a:buSzPts val="1400"/>
              <a:buFont typeface="Cardo"/>
              <a:buChar char="●"/>
            </a:pPr>
            <a:r>
              <a:rPr lang="en" sz="1400">
                <a:latin typeface="Cardo"/>
                <a:ea typeface="Cardo"/>
                <a:cs typeface="Cardo"/>
                <a:sym typeface="Cardo"/>
              </a:rPr>
              <a:t>Greek culture came to Rome through colonies in southern Italy such as Naples providing Rome with literacy religion and architecture.</a:t>
            </a:r>
            <a:endParaRPr sz="1400">
              <a:latin typeface="Cardo"/>
              <a:ea typeface="Cardo"/>
              <a:cs typeface="Cardo"/>
              <a:sym typeface="Cardo"/>
            </a:endParaRPr>
          </a:p>
          <a:p>
            <a:pPr marL="0" lvl="0" indent="0" algn="l" rtl="0">
              <a:spcBef>
                <a:spcPts val="0"/>
              </a:spcBef>
              <a:spcAft>
                <a:spcPts val="0"/>
              </a:spcAft>
              <a:buNone/>
            </a:pPr>
            <a:endParaRPr sz="1400">
              <a:latin typeface="Cardo"/>
              <a:ea typeface="Cardo"/>
              <a:cs typeface="Cardo"/>
              <a:sym typeface="Cardo"/>
            </a:endParaRPr>
          </a:p>
          <a:p>
            <a:pPr marL="457200" lvl="0" indent="-317500" algn="l" rtl="0">
              <a:spcBef>
                <a:spcPts val="0"/>
              </a:spcBef>
              <a:spcAft>
                <a:spcPts val="0"/>
              </a:spcAft>
              <a:buSzPts val="1400"/>
              <a:buFont typeface="Cardo"/>
              <a:buChar char="●"/>
            </a:pPr>
            <a:r>
              <a:rPr lang="en" sz="1400">
                <a:latin typeface="Cardo"/>
                <a:ea typeface="Cardo"/>
                <a:cs typeface="Cardo"/>
                <a:sym typeface="Cardo"/>
              </a:rPr>
              <a:t>They traded with the Etruscans who were a major mediterranean trading power. They provided a model for trade and urban luxury </a:t>
            </a:r>
            <a:endParaRPr sz="1400">
              <a:latin typeface="Cardo"/>
              <a:ea typeface="Cardo"/>
              <a:cs typeface="Cardo"/>
              <a:sym typeface="Card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76"/>
        <p:cNvGrpSpPr/>
        <p:nvPr/>
      </p:nvGrpSpPr>
      <p:grpSpPr>
        <a:xfrm>
          <a:off x="0" y="0"/>
          <a:ext cx="0" cy="0"/>
          <a:chOff x="0" y="0"/>
          <a:chExt cx="0" cy="0"/>
        </a:xfrm>
      </p:grpSpPr>
      <p:pic>
        <p:nvPicPr>
          <p:cNvPr id="77" name="Shape 77"/>
          <p:cNvPicPr preferRelativeResize="0"/>
          <p:nvPr/>
        </p:nvPicPr>
        <p:blipFill rotWithShape="1">
          <a:blip r:embed="rId3">
            <a:alphaModFix amt="19000"/>
          </a:blip>
          <a:srcRect l="420" t="-630" r="-419" b="629"/>
          <a:stretch/>
        </p:blipFill>
        <p:spPr>
          <a:xfrm>
            <a:off x="-64525" y="-36300"/>
            <a:ext cx="9208524" cy="5179800"/>
          </a:xfrm>
          <a:prstGeom prst="rect">
            <a:avLst/>
          </a:prstGeom>
          <a:noFill/>
          <a:ln>
            <a:noFill/>
          </a:ln>
          <a:effectLst>
            <a:outerShdw blurRad="57150" dist="114300" dir="5400000" algn="bl" rotWithShape="0">
              <a:srgbClr val="000000">
                <a:alpha val="50000"/>
              </a:srgbClr>
            </a:outerShdw>
          </a:effectLst>
        </p:spPr>
      </p:pic>
      <p:sp>
        <p:nvSpPr>
          <p:cNvPr id="78" name="Shape 78"/>
          <p:cNvSpPr txBox="1">
            <a:spLocks noGrp="1"/>
          </p:cNvSpPr>
          <p:nvPr>
            <p:ph type="ctrTitle"/>
          </p:nvPr>
        </p:nvSpPr>
        <p:spPr>
          <a:xfrm>
            <a:off x="311700" y="100125"/>
            <a:ext cx="8520600" cy="9339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latin typeface="Cardo"/>
                <a:ea typeface="Cardo"/>
                <a:cs typeface="Cardo"/>
                <a:sym typeface="Cardo"/>
              </a:rPr>
              <a:t>The City of Rome</a:t>
            </a:r>
            <a:endParaRPr>
              <a:latin typeface="Cardo"/>
              <a:ea typeface="Cardo"/>
              <a:cs typeface="Cardo"/>
              <a:sym typeface="Cardo"/>
            </a:endParaRPr>
          </a:p>
        </p:txBody>
      </p:sp>
      <p:sp>
        <p:nvSpPr>
          <p:cNvPr id="79" name="Shape 79"/>
          <p:cNvSpPr txBox="1"/>
          <p:nvPr/>
        </p:nvSpPr>
        <p:spPr>
          <a:xfrm>
            <a:off x="565900" y="1251625"/>
            <a:ext cx="8298900" cy="31410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b="1">
                <a:solidFill>
                  <a:srgbClr val="434343"/>
                </a:solidFill>
                <a:latin typeface="Times New Roman"/>
                <a:ea typeface="Times New Roman"/>
                <a:cs typeface="Times New Roman"/>
                <a:sym typeface="Times New Roman"/>
              </a:rPr>
              <a:t>The Forum was the most important part of the city. It was where politicians met, where law was administered, and where the shops and temples were, the market was eventually moved to reduce congestion. </a:t>
            </a:r>
            <a:endParaRPr b="1">
              <a:solidFill>
                <a:srgbClr val="434343"/>
              </a:solidFill>
              <a:latin typeface="Times New Roman"/>
              <a:ea typeface="Times New Roman"/>
              <a:cs typeface="Times New Roman"/>
              <a:sym typeface="Times New Roman"/>
            </a:endParaRPr>
          </a:p>
          <a:p>
            <a:pPr marL="0" lvl="0" indent="0">
              <a:spcBef>
                <a:spcPts val="0"/>
              </a:spcBef>
              <a:spcAft>
                <a:spcPts val="0"/>
              </a:spcAft>
              <a:buNone/>
            </a:pPr>
            <a:endParaRPr b="1">
              <a:solidFill>
                <a:srgbClr val="434343"/>
              </a:solidFill>
              <a:latin typeface="Times New Roman"/>
              <a:ea typeface="Times New Roman"/>
              <a:cs typeface="Times New Roman"/>
              <a:sym typeface="Times New Roman"/>
            </a:endParaRPr>
          </a:p>
          <a:p>
            <a:pPr marL="0" lvl="0" indent="0">
              <a:spcBef>
                <a:spcPts val="0"/>
              </a:spcBef>
              <a:spcAft>
                <a:spcPts val="0"/>
              </a:spcAft>
              <a:buNone/>
            </a:pPr>
            <a:r>
              <a:rPr lang="en" b="1">
                <a:solidFill>
                  <a:srgbClr val="434343"/>
                </a:solidFill>
                <a:latin typeface="Times New Roman"/>
                <a:ea typeface="Times New Roman"/>
                <a:cs typeface="Times New Roman"/>
                <a:sym typeface="Times New Roman"/>
              </a:rPr>
              <a:t>By the 1st century AD the population of Rome had grown to 1,000,000 people. They were forced to build upwards, most of the Romans lived in blocks of flats called insulas. The streets were also very narrow.</a:t>
            </a:r>
            <a:endParaRPr b="1">
              <a:solidFill>
                <a:srgbClr val="434343"/>
              </a:solidFill>
              <a:latin typeface="Times New Roman"/>
              <a:ea typeface="Times New Roman"/>
              <a:cs typeface="Times New Roman"/>
              <a:sym typeface="Times New Roman"/>
            </a:endParaRPr>
          </a:p>
          <a:p>
            <a:pPr marL="0" lvl="0" indent="0">
              <a:spcBef>
                <a:spcPts val="0"/>
              </a:spcBef>
              <a:spcAft>
                <a:spcPts val="0"/>
              </a:spcAft>
              <a:buNone/>
            </a:pPr>
            <a:endParaRPr b="1">
              <a:solidFill>
                <a:srgbClr val="434343"/>
              </a:solidFill>
              <a:latin typeface="Times New Roman"/>
              <a:ea typeface="Times New Roman"/>
              <a:cs typeface="Times New Roman"/>
              <a:sym typeface="Times New Roman"/>
            </a:endParaRPr>
          </a:p>
          <a:p>
            <a:pPr marL="0" lvl="0" indent="0">
              <a:spcBef>
                <a:spcPts val="0"/>
              </a:spcBef>
              <a:spcAft>
                <a:spcPts val="0"/>
              </a:spcAft>
              <a:buNone/>
            </a:pPr>
            <a:r>
              <a:rPr lang="en" b="1">
                <a:solidFill>
                  <a:srgbClr val="434343"/>
                </a:solidFill>
                <a:latin typeface="Times New Roman"/>
                <a:ea typeface="Times New Roman"/>
                <a:cs typeface="Times New Roman"/>
                <a:sym typeface="Times New Roman"/>
              </a:rPr>
              <a:t>The city of Rome was built upon 7 hills, Aventine Hill, Caelian Hill, Capitoline Hill, Esquiline Hill, Palatine Hill, Quirinal Hill, Viminal Hill. Before, each hill had its own community and they were brought together to form one city.</a:t>
            </a:r>
            <a:endParaRPr b="1">
              <a:solidFill>
                <a:srgbClr val="434343"/>
              </a:solidFill>
              <a:latin typeface="Times New Roman"/>
              <a:ea typeface="Times New Roman"/>
              <a:cs typeface="Times New Roman"/>
              <a:sym typeface="Times New Roman"/>
            </a:endParaRPr>
          </a:p>
          <a:p>
            <a:pPr marL="0" lvl="0" indent="0">
              <a:spcBef>
                <a:spcPts val="0"/>
              </a:spcBef>
              <a:spcAft>
                <a:spcPts val="0"/>
              </a:spcAft>
              <a:buNone/>
            </a:pPr>
            <a:endParaRPr b="1">
              <a:solidFill>
                <a:srgbClr val="434343"/>
              </a:solidFill>
              <a:latin typeface="Times New Roman"/>
              <a:ea typeface="Times New Roman"/>
              <a:cs typeface="Times New Roman"/>
              <a:sym typeface="Times New Roman"/>
            </a:endParaRPr>
          </a:p>
          <a:p>
            <a:pPr marL="0" lvl="0" indent="0">
              <a:spcBef>
                <a:spcPts val="0"/>
              </a:spcBef>
              <a:spcAft>
                <a:spcPts val="0"/>
              </a:spcAft>
              <a:buNone/>
            </a:pPr>
            <a:r>
              <a:rPr lang="en" b="1">
                <a:solidFill>
                  <a:srgbClr val="434343"/>
                </a:solidFill>
                <a:latin typeface="Times New Roman"/>
                <a:ea typeface="Times New Roman"/>
                <a:cs typeface="Times New Roman"/>
                <a:sym typeface="Times New Roman"/>
              </a:rPr>
              <a:t>Entertainment included the colosseum and many smaller amphitheatres where gladiatorial fights may have taken place. Also, chariot racing and the feeding of christians to lions were shown for the people’s delight.</a:t>
            </a:r>
            <a:endParaRPr b="1">
              <a:solidFill>
                <a:srgbClr val="434343"/>
              </a:solidFill>
              <a:latin typeface="Times New Roman"/>
              <a:ea typeface="Times New Roman"/>
              <a:cs typeface="Times New Roman"/>
              <a:sym typeface="Times New Roman"/>
            </a:endParaRPr>
          </a:p>
          <a:p>
            <a:pPr marL="0" lvl="0" indent="0" rtl="0">
              <a:spcBef>
                <a:spcPts val="0"/>
              </a:spcBef>
              <a:spcAft>
                <a:spcPts val="0"/>
              </a:spcAft>
              <a:buNone/>
            </a:pPr>
            <a:endParaRPr b="1">
              <a:solidFill>
                <a:srgbClr val="434343"/>
              </a:solidFill>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Shape 84"/>
          <p:cNvPicPr preferRelativeResize="0"/>
          <p:nvPr/>
        </p:nvPicPr>
        <p:blipFill rotWithShape="1">
          <a:blip r:embed="rId3">
            <a:alphaModFix amt="19000"/>
          </a:blip>
          <a:srcRect t="-91970" b="91970"/>
          <a:stretch/>
        </p:blipFill>
        <p:spPr>
          <a:xfrm>
            <a:off x="0" y="0"/>
            <a:ext cx="9144000" cy="5143495"/>
          </a:xfrm>
          <a:prstGeom prst="rect">
            <a:avLst/>
          </a:prstGeom>
          <a:noFill/>
          <a:ln>
            <a:noFill/>
          </a:ln>
          <a:effectLst>
            <a:outerShdw blurRad="57150" dist="114300" dir="5400000" algn="bl" rotWithShape="0">
              <a:srgbClr val="000000">
                <a:alpha val="50000"/>
              </a:srgbClr>
            </a:outerShdw>
          </a:effectLst>
        </p:spPr>
      </p:pic>
      <p:pic>
        <p:nvPicPr>
          <p:cNvPr id="85" name="Shape 85"/>
          <p:cNvPicPr preferRelativeResize="0"/>
          <p:nvPr/>
        </p:nvPicPr>
        <p:blipFill rotWithShape="1">
          <a:blip r:embed="rId3">
            <a:alphaModFix amt="19000"/>
          </a:blip>
          <a:srcRect l="420" t="-630" r="-419" b="629"/>
          <a:stretch/>
        </p:blipFill>
        <p:spPr>
          <a:xfrm>
            <a:off x="-11" y="-45175"/>
            <a:ext cx="9144000" cy="5143500"/>
          </a:xfrm>
          <a:prstGeom prst="rect">
            <a:avLst/>
          </a:prstGeom>
          <a:noFill/>
          <a:ln>
            <a:noFill/>
          </a:ln>
          <a:effectLst>
            <a:outerShdw blurRad="57150" dist="114300" dir="5400000" algn="bl" rotWithShape="0">
              <a:srgbClr val="000000">
                <a:alpha val="50000"/>
              </a:srgbClr>
            </a:outerShdw>
          </a:effectLst>
        </p:spPr>
      </p:pic>
      <p:sp>
        <p:nvSpPr>
          <p:cNvPr id="86" name="Shape 86"/>
          <p:cNvSpPr txBox="1">
            <a:spLocks noGrp="1"/>
          </p:cNvSpPr>
          <p:nvPr>
            <p:ph type="title" idx="4294967295"/>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000">
                <a:latin typeface="Cardo"/>
                <a:ea typeface="Cardo"/>
                <a:cs typeface="Cardo"/>
                <a:sym typeface="Cardo"/>
              </a:rPr>
              <a:t>Roman Society - The Patricians</a:t>
            </a:r>
            <a:endParaRPr sz="3000">
              <a:latin typeface="Cardo"/>
              <a:ea typeface="Cardo"/>
              <a:cs typeface="Cardo"/>
              <a:sym typeface="Cardo"/>
            </a:endParaRPr>
          </a:p>
        </p:txBody>
      </p:sp>
      <p:sp>
        <p:nvSpPr>
          <p:cNvPr id="87" name="Shape 87"/>
          <p:cNvSpPr txBox="1">
            <a:spLocks noGrp="1"/>
          </p:cNvSpPr>
          <p:nvPr>
            <p:ph type="body" idx="4294967295"/>
          </p:nvPr>
        </p:nvSpPr>
        <p:spPr>
          <a:xfrm>
            <a:off x="245250" y="1017725"/>
            <a:ext cx="8520600" cy="3416400"/>
          </a:xfrm>
          <a:prstGeom prst="rect">
            <a:avLst/>
          </a:prstGeom>
        </p:spPr>
        <p:txBody>
          <a:bodyPr spcFirstLastPara="1" wrap="square" lIns="91425" tIns="91425" rIns="91425" bIns="91425" anchor="t" anchorCtr="0">
            <a:noAutofit/>
          </a:bodyPr>
          <a:lstStyle/>
          <a:p>
            <a:pPr marL="457200" lvl="0" indent="-304800">
              <a:spcBef>
                <a:spcPts val="0"/>
              </a:spcBef>
              <a:spcAft>
                <a:spcPts val="0"/>
              </a:spcAft>
              <a:buClr>
                <a:srgbClr val="000000"/>
              </a:buClr>
              <a:buSzPts val="1200"/>
              <a:buFont typeface="Cardo"/>
              <a:buChar char="-"/>
            </a:pPr>
            <a:r>
              <a:rPr lang="en" sz="1200">
                <a:solidFill>
                  <a:srgbClr val="000000"/>
                </a:solidFill>
                <a:latin typeface="Cardo"/>
                <a:ea typeface="Cardo"/>
                <a:cs typeface="Cardo"/>
                <a:sym typeface="Cardo"/>
              </a:rPr>
              <a:t>At the top of the Roman hierarchy was the </a:t>
            </a:r>
            <a:r>
              <a:rPr lang="en" sz="1200" b="1">
                <a:solidFill>
                  <a:srgbClr val="000000"/>
                </a:solidFill>
                <a:latin typeface="Cardo"/>
                <a:ea typeface="Cardo"/>
                <a:cs typeface="Cardo"/>
                <a:sym typeface="Cardo"/>
              </a:rPr>
              <a:t>emperor </a:t>
            </a:r>
            <a:r>
              <a:rPr lang="en" sz="1200">
                <a:solidFill>
                  <a:srgbClr val="000000"/>
                </a:solidFill>
                <a:latin typeface="Cardo"/>
                <a:ea typeface="Cardo"/>
                <a:cs typeface="Cardo"/>
                <a:sym typeface="Cardo"/>
              </a:rPr>
              <a:t>- the absolute ruler of Rome and its entire empire, holding legal and military power but also leading a lavish life of luxury. </a:t>
            </a:r>
            <a:endParaRPr sz="1200">
              <a:solidFill>
                <a:srgbClr val="000000"/>
              </a:solidFill>
              <a:latin typeface="Cardo"/>
              <a:ea typeface="Cardo"/>
              <a:cs typeface="Cardo"/>
              <a:sym typeface="Cardo"/>
            </a:endParaRPr>
          </a:p>
          <a:p>
            <a:pPr marL="457200" lvl="0" indent="-304800" rtl="0">
              <a:spcBef>
                <a:spcPts val="0"/>
              </a:spcBef>
              <a:spcAft>
                <a:spcPts val="0"/>
              </a:spcAft>
              <a:buClr>
                <a:srgbClr val="000000"/>
              </a:buClr>
              <a:buSzPts val="1200"/>
              <a:buFont typeface="Cardo"/>
              <a:buChar char="-"/>
            </a:pPr>
            <a:r>
              <a:rPr lang="en" sz="1200">
                <a:solidFill>
                  <a:srgbClr val="000000"/>
                </a:solidFill>
                <a:latin typeface="Cardo"/>
                <a:ea typeface="Cardo"/>
                <a:cs typeface="Cardo"/>
                <a:sym typeface="Cardo"/>
              </a:rPr>
              <a:t>Ranked below the emperor were the </a:t>
            </a:r>
            <a:r>
              <a:rPr lang="en" sz="1200" b="1">
                <a:solidFill>
                  <a:srgbClr val="000000"/>
                </a:solidFill>
                <a:latin typeface="Cardo"/>
                <a:ea typeface="Cardo"/>
                <a:cs typeface="Cardo"/>
                <a:sym typeface="Cardo"/>
              </a:rPr>
              <a:t>patricians</a:t>
            </a:r>
            <a:r>
              <a:rPr lang="en" sz="1200">
                <a:solidFill>
                  <a:srgbClr val="000000"/>
                </a:solidFill>
                <a:latin typeface="Cardo"/>
                <a:ea typeface="Cardo"/>
                <a:cs typeface="Cardo"/>
                <a:sym typeface="Cardo"/>
              </a:rPr>
              <a:t> who were wealthy landowners from old influential families along with a chosen few that were promoted by the emperor. They essentially monopolised political power as they were the only ones that could hold political office. </a:t>
            </a:r>
            <a:endParaRPr sz="1200">
              <a:solidFill>
                <a:srgbClr val="000000"/>
              </a:solidFill>
              <a:latin typeface="Cardo"/>
              <a:ea typeface="Cardo"/>
              <a:cs typeface="Cardo"/>
              <a:sym typeface="Cardo"/>
            </a:endParaRPr>
          </a:p>
          <a:p>
            <a:pPr marL="457200" lvl="0" indent="-304800" rtl="0">
              <a:spcBef>
                <a:spcPts val="0"/>
              </a:spcBef>
              <a:spcAft>
                <a:spcPts val="0"/>
              </a:spcAft>
              <a:buClr>
                <a:srgbClr val="000000"/>
              </a:buClr>
              <a:buSzPts val="1200"/>
              <a:buFont typeface="Cardo"/>
              <a:buChar char="-"/>
            </a:pPr>
            <a:r>
              <a:rPr lang="en" sz="1200">
                <a:solidFill>
                  <a:srgbClr val="000000"/>
                </a:solidFill>
                <a:latin typeface="Cardo"/>
                <a:ea typeface="Cardo"/>
                <a:cs typeface="Cardo"/>
                <a:sym typeface="Cardo"/>
              </a:rPr>
              <a:t>Patricians also had privileges, like the emperor, but on a much smaller scale: they were excused of some military duties and were the only ones eligible to become emperor. </a:t>
            </a:r>
            <a:endParaRPr sz="1200">
              <a:solidFill>
                <a:srgbClr val="000000"/>
              </a:solidFill>
              <a:latin typeface="Cardo"/>
              <a:ea typeface="Cardo"/>
              <a:cs typeface="Cardo"/>
              <a:sym typeface="Cardo"/>
            </a:endParaRPr>
          </a:p>
          <a:p>
            <a:pPr marL="457200" lvl="0" indent="-304800" rtl="0">
              <a:spcBef>
                <a:spcPts val="0"/>
              </a:spcBef>
              <a:spcAft>
                <a:spcPts val="0"/>
              </a:spcAft>
              <a:buClr>
                <a:srgbClr val="000000"/>
              </a:buClr>
              <a:buSzPts val="1200"/>
              <a:buFont typeface="Cardo"/>
              <a:buChar char="-"/>
            </a:pPr>
            <a:r>
              <a:rPr lang="en" sz="1200" b="1">
                <a:solidFill>
                  <a:srgbClr val="000000"/>
                </a:solidFill>
                <a:latin typeface="Cardo"/>
                <a:ea typeface="Cardo"/>
                <a:cs typeface="Cardo"/>
                <a:sym typeface="Cardo"/>
              </a:rPr>
              <a:t>Senators</a:t>
            </a:r>
            <a:r>
              <a:rPr lang="en" sz="1200">
                <a:solidFill>
                  <a:srgbClr val="000000"/>
                </a:solidFill>
                <a:latin typeface="Cardo"/>
                <a:ea typeface="Cardo"/>
                <a:cs typeface="Cardo"/>
                <a:sym typeface="Cardo"/>
              </a:rPr>
              <a:t> were part of an advisory council for the emperor and were a selected from the Patrician class by the emperor. They alone could hold the highest official offices and judgeships in courts and had special reservations for ceremonies and games. </a:t>
            </a:r>
            <a:endParaRPr>
              <a:solidFill>
                <a:srgbClr val="000000"/>
              </a:solidFill>
              <a:latin typeface="Cardo"/>
              <a:ea typeface="Cardo"/>
              <a:cs typeface="Cardo"/>
              <a:sym typeface="Cardo"/>
            </a:endParaRPr>
          </a:p>
        </p:txBody>
      </p:sp>
      <p:pic>
        <p:nvPicPr>
          <p:cNvPr id="88" name="Shape 88" descr="Image result for senators ancient rome"/>
          <p:cNvPicPr preferRelativeResize="0"/>
          <p:nvPr/>
        </p:nvPicPr>
        <p:blipFill>
          <a:blip r:embed="rId4">
            <a:alphaModFix/>
          </a:blip>
          <a:stretch>
            <a:fillRect/>
          </a:stretch>
        </p:blipFill>
        <p:spPr>
          <a:xfrm>
            <a:off x="6047825" y="3001950"/>
            <a:ext cx="2718025" cy="16948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Shape 93"/>
          <p:cNvPicPr preferRelativeResize="0"/>
          <p:nvPr/>
        </p:nvPicPr>
        <p:blipFill rotWithShape="1">
          <a:blip r:embed="rId3">
            <a:alphaModFix amt="19000"/>
          </a:blip>
          <a:srcRect l="420" t="-630" r="-419" b="629"/>
          <a:stretch/>
        </p:blipFill>
        <p:spPr>
          <a:xfrm>
            <a:off x="-64525" y="-36300"/>
            <a:ext cx="9208524" cy="5179800"/>
          </a:xfrm>
          <a:prstGeom prst="rect">
            <a:avLst/>
          </a:prstGeom>
          <a:noFill/>
          <a:ln>
            <a:noFill/>
          </a:ln>
          <a:effectLst>
            <a:outerShdw blurRad="57150" dist="114300" dir="5400000" algn="bl" rotWithShape="0">
              <a:srgbClr val="000000">
                <a:alpha val="50000"/>
              </a:srgbClr>
            </a:outerShdw>
          </a:effectLst>
        </p:spPr>
      </p:pic>
      <p:sp>
        <p:nvSpPr>
          <p:cNvPr id="94" name="Shape 94"/>
          <p:cNvSpPr txBox="1">
            <a:spLocks noGrp="1"/>
          </p:cNvSpPr>
          <p:nvPr>
            <p:ph type="title" idx="4294967295"/>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000">
                <a:latin typeface="Cardo"/>
                <a:ea typeface="Cardo"/>
                <a:cs typeface="Cardo"/>
                <a:sym typeface="Cardo"/>
              </a:rPr>
              <a:t>The Equestrians</a:t>
            </a:r>
            <a:endParaRPr sz="3000">
              <a:latin typeface="Cardo"/>
              <a:ea typeface="Cardo"/>
              <a:cs typeface="Cardo"/>
              <a:sym typeface="Cardo"/>
            </a:endParaRPr>
          </a:p>
        </p:txBody>
      </p:sp>
      <p:sp>
        <p:nvSpPr>
          <p:cNvPr id="95" name="Shape 95"/>
          <p:cNvSpPr txBox="1">
            <a:spLocks noGrp="1"/>
          </p:cNvSpPr>
          <p:nvPr>
            <p:ph type="body" idx="4294967295"/>
          </p:nvPr>
        </p:nvSpPr>
        <p:spPr>
          <a:xfrm>
            <a:off x="311700" y="1017725"/>
            <a:ext cx="8520600" cy="1485300"/>
          </a:xfrm>
          <a:prstGeom prst="rect">
            <a:avLst/>
          </a:prstGeom>
        </p:spPr>
        <p:txBody>
          <a:bodyPr spcFirstLastPara="1" wrap="square" lIns="91425" tIns="91425" rIns="91425" bIns="91425" anchor="t" anchorCtr="0">
            <a:noAutofit/>
          </a:bodyPr>
          <a:lstStyle/>
          <a:p>
            <a:pPr marL="457200" lvl="0" indent="-304800" rtl="0">
              <a:spcBef>
                <a:spcPts val="0"/>
              </a:spcBef>
              <a:spcAft>
                <a:spcPts val="0"/>
              </a:spcAft>
              <a:buClr>
                <a:srgbClr val="000000"/>
              </a:buClr>
              <a:buSzPts val="1200"/>
              <a:buFont typeface="Cardo"/>
              <a:buChar char="-"/>
            </a:pPr>
            <a:r>
              <a:rPr lang="en" sz="1200">
                <a:solidFill>
                  <a:schemeClr val="dk1"/>
                </a:solidFill>
                <a:latin typeface="Cardo"/>
                <a:ea typeface="Cardo"/>
                <a:cs typeface="Cardo"/>
                <a:sym typeface="Cardo"/>
              </a:rPr>
              <a:t>Ranking immediately below senators were the equestrians who originally were composed of the Roman cavalry. But later on they took more of a commercial role as Senators were moved away from being involved in trade and business</a:t>
            </a:r>
            <a:endParaRPr sz="1200">
              <a:solidFill>
                <a:schemeClr val="dk1"/>
              </a:solidFill>
              <a:latin typeface="Cardo"/>
              <a:ea typeface="Cardo"/>
              <a:cs typeface="Cardo"/>
              <a:sym typeface="Cardo"/>
            </a:endParaRPr>
          </a:p>
          <a:p>
            <a:pPr marL="457200" lvl="0" indent="-304800" rtl="0">
              <a:spcBef>
                <a:spcPts val="0"/>
              </a:spcBef>
              <a:spcAft>
                <a:spcPts val="0"/>
              </a:spcAft>
              <a:buClr>
                <a:schemeClr val="dk1"/>
              </a:buClr>
              <a:buSzPts val="1200"/>
              <a:buFont typeface="Cardo"/>
              <a:buChar char="-"/>
            </a:pPr>
            <a:r>
              <a:rPr lang="en" sz="1200">
                <a:solidFill>
                  <a:schemeClr val="dk1"/>
                </a:solidFill>
                <a:latin typeface="Cardo"/>
                <a:ea typeface="Cardo"/>
                <a:cs typeface="Cardo"/>
                <a:sym typeface="Cardo"/>
              </a:rPr>
              <a:t>They then became a class of wealthy businessmen, consisting of tax collectors, bankers, and traders and other important jobs</a:t>
            </a:r>
            <a:endParaRPr sz="1200">
              <a:solidFill>
                <a:schemeClr val="dk1"/>
              </a:solidFill>
              <a:latin typeface="Cardo"/>
              <a:ea typeface="Cardo"/>
              <a:cs typeface="Cardo"/>
              <a:sym typeface="Cardo"/>
            </a:endParaRPr>
          </a:p>
          <a:p>
            <a:pPr marL="457200" lvl="0" indent="-304800" rtl="0">
              <a:spcBef>
                <a:spcPts val="0"/>
              </a:spcBef>
              <a:spcAft>
                <a:spcPts val="0"/>
              </a:spcAft>
              <a:buClr>
                <a:schemeClr val="dk1"/>
              </a:buClr>
              <a:buSzPts val="1200"/>
              <a:buFont typeface="Cardo"/>
              <a:buChar char="-"/>
            </a:pPr>
            <a:r>
              <a:rPr lang="en" sz="1200">
                <a:solidFill>
                  <a:schemeClr val="dk1"/>
                </a:solidFill>
                <a:latin typeface="Cardo"/>
                <a:ea typeface="Cardo"/>
                <a:cs typeface="Cardo"/>
                <a:sym typeface="Cardo"/>
              </a:rPr>
              <a:t>Anyone could become an equestrian as long as they had a good reputation, health and wealth</a:t>
            </a:r>
            <a:endParaRPr sz="1200">
              <a:solidFill>
                <a:schemeClr val="dk1"/>
              </a:solidFill>
              <a:latin typeface="Cardo"/>
              <a:ea typeface="Cardo"/>
              <a:cs typeface="Cardo"/>
              <a:sym typeface="Cardo"/>
            </a:endParaRPr>
          </a:p>
          <a:p>
            <a:pPr marL="457200" lvl="0" indent="-304800" rtl="0">
              <a:spcBef>
                <a:spcPts val="0"/>
              </a:spcBef>
              <a:spcAft>
                <a:spcPts val="0"/>
              </a:spcAft>
              <a:buClr>
                <a:schemeClr val="dk1"/>
              </a:buClr>
              <a:buSzPts val="1200"/>
              <a:buFont typeface="Cardo"/>
              <a:buChar char="-"/>
            </a:pPr>
            <a:r>
              <a:rPr lang="en" sz="1200">
                <a:solidFill>
                  <a:schemeClr val="dk1"/>
                </a:solidFill>
                <a:latin typeface="Cardo"/>
                <a:ea typeface="Cardo"/>
                <a:cs typeface="Cardo"/>
                <a:sym typeface="Cardo"/>
              </a:rPr>
              <a:t>Equestrians could also become senators because they were finding it difficult to recruit people from the patrician class</a:t>
            </a:r>
            <a:endParaRPr sz="1200">
              <a:solidFill>
                <a:schemeClr val="dk1"/>
              </a:solidFill>
              <a:latin typeface="Cardo"/>
              <a:ea typeface="Cardo"/>
              <a:cs typeface="Cardo"/>
              <a:sym typeface="Cardo"/>
            </a:endParaRPr>
          </a:p>
        </p:txBody>
      </p:sp>
      <p:sp>
        <p:nvSpPr>
          <p:cNvPr id="96" name="Shape 96"/>
          <p:cNvSpPr txBox="1">
            <a:spLocks noGrp="1"/>
          </p:cNvSpPr>
          <p:nvPr>
            <p:ph type="title" idx="4294967295"/>
          </p:nvPr>
        </p:nvSpPr>
        <p:spPr>
          <a:xfrm>
            <a:off x="411175" y="254987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000">
                <a:latin typeface="Cardo"/>
                <a:ea typeface="Cardo"/>
                <a:cs typeface="Cardo"/>
                <a:sym typeface="Cardo"/>
              </a:rPr>
              <a:t>The Plebeians</a:t>
            </a:r>
            <a:endParaRPr sz="3000">
              <a:latin typeface="Cardo"/>
              <a:ea typeface="Cardo"/>
              <a:cs typeface="Cardo"/>
              <a:sym typeface="Cardo"/>
            </a:endParaRPr>
          </a:p>
        </p:txBody>
      </p:sp>
      <p:sp>
        <p:nvSpPr>
          <p:cNvPr id="97" name="Shape 97"/>
          <p:cNvSpPr txBox="1">
            <a:spLocks noGrp="1"/>
          </p:cNvSpPr>
          <p:nvPr>
            <p:ph type="body" idx="4294967295"/>
          </p:nvPr>
        </p:nvSpPr>
        <p:spPr>
          <a:xfrm>
            <a:off x="411175" y="3122575"/>
            <a:ext cx="8520600" cy="1794600"/>
          </a:xfrm>
          <a:prstGeom prst="rect">
            <a:avLst/>
          </a:prstGeom>
        </p:spPr>
        <p:txBody>
          <a:bodyPr spcFirstLastPara="1" wrap="square" lIns="91425" tIns="91425" rIns="91425" bIns="91425" anchor="t" anchorCtr="0">
            <a:noAutofit/>
          </a:bodyPr>
          <a:lstStyle/>
          <a:p>
            <a:pPr marL="457200" lvl="0" indent="-304800" rtl="0">
              <a:spcBef>
                <a:spcPts val="0"/>
              </a:spcBef>
              <a:spcAft>
                <a:spcPts val="0"/>
              </a:spcAft>
              <a:buClr>
                <a:schemeClr val="dk1"/>
              </a:buClr>
              <a:buSzPts val="1200"/>
              <a:buFont typeface="Cardo"/>
              <a:buChar char="-"/>
            </a:pPr>
            <a:r>
              <a:rPr lang="en" sz="1200">
                <a:solidFill>
                  <a:schemeClr val="dk1"/>
                </a:solidFill>
                <a:latin typeface="Cardo"/>
                <a:ea typeface="Cardo"/>
                <a:cs typeface="Cardo"/>
                <a:sym typeface="Cardo"/>
              </a:rPr>
              <a:t>The difference between the plebeians and patricians was based only on birth - they weren’t born into as wealthy and influential families as the patricians were </a:t>
            </a:r>
            <a:endParaRPr sz="1200">
              <a:solidFill>
                <a:schemeClr val="dk1"/>
              </a:solidFill>
              <a:latin typeface="Cardo"/>
              <a:ea typeface="Cardo"/>
              <a:cs typeface="Cardo"/>
              <a:sym typeface="Cardo"/>
            </a:endParaRPr>
          </a:p>
          <a:p>
            <a:pPr marL="457200" lvl="0" indent="-304800" rtl="0">
              <a:spcBef>
                <a:spcPts val="0"/>
              </a:spcBef>
              <a:spcAft>
                <a:spcPts val="0"/>
              </a:spcAft>
              <a:buClr>
                <a:schemeClr val="dk1"/>
              </a:buClr>
              <a:buSzPts val="1200"/>
              <a:buFont typeface="Cardo"/>
              <a:buChar char="-"/>
            </a:pPr>
            <a:r>
              <a:rPr lang="en" sz="1200">
                <a:solidFill>
                  <a:schemeClr val="dk1"/>
                </a:solidFill>
                <a:latin typeface="Cardo"/>
                <a:ea typeface="Cardo"/>
                <a:cs typeface="Cardo"/>
                <a:sym typeface="Cardo"/>
              </a:rPr>
              <a:t>They were the average working class of Rome, employed as farmers, bakers, builders and craftsmen</a:t>
            </a:r>
            <a:endParaRPr sz="1200">
              <a:solidFill>
                <a:schemeClr val="dk1"/>
              </a:solidFill>
              <a:latin typeface="Cardo"/>
              <a:ea typeface="Cardo"/>
              <a:cs typeface="Cardo"/>
              <a:sym typeface="Cardo"/>
            </a:endParaRPr>
          </a:p>
          <a:p>
            <a:pPr marL="457200" lvl="0" indent="-304800" rtl="0">
              <a:spcBef>
                <a:spcPts val="0"/>
              </a:spcBef>
              <a:spcAft>
                <a:spcPts val="0"/>
              </a:spcAft>
              <a:buClr>
                <a:schemeClr val="dk1"/>
              </a:buClr>
              <a:buSzPts val="1200"/>
              <a:buFont typeface="Cardo"/>
              <a:buChar char="-"/>
            </a:pPr>
            <a:r>
              <a:rPr lang="en" sz="1200">
                <a:solidFill>
                  <a:schemeClr val="dk1"/>
                </a:solidFill>
                <a:latin typeface="Cardo"/>
                <a:ea typeface="Cardo"/>
                <a:cs typeface="Cardo"/>
                <a:sym typeface="Cardo"/>
              </a:rPr>
              <a:t>It was extremely difficult for the plebeians to move up to the equestrian class as it was a struggle to save enough money to be eligible</a:t>
            </a:r>
            <a:endParaRPr sz="1200">
              <a:solidFill>
                <a:schemeClr val="dk1"/>
              </a:solidFill>
              <a:latin typeface="Cardo"/>
              <a:ea typeface="Cardo"/>
              <a:cs typeface="Cardo"/>
              <a:sym typeface="Cardo"/>
            </a:endParaRPr>
          </a:p>
          <a:p>
            <a:pPr marL="457200" lvl="0" indent="-304800" rtl="0">
              <a:spcBef>
                <a:spcPts val="0"/>
              </a:spcBef>
              <a:spcAft>
                <a:spcPts val="0"/>
              </a:spcAft>
              <a:buClr>
                <a:schemeClr val="dk1"/>
              </a:buClr>
              <a:buSzPts val="1200"/>
              <a:buFont typeface="Cardo"/>
              <a:buChar char="-"/>
            </a:pPr>
            <a:r>
              <a:rPr lang="en" sz="1200">
                <a:solidFill>
                  <a:schemeClr val="dk1"/>
                </a:solidFill>
                <a:latin typeface="Cardo"/>
                <a:ea typeface="Cardo"/>
                <a:cs typeface="Cardo"/>
                <a:sym typeface="Cardo"/>
              </a:rPr>
              <a:t>They had little individual power but in bad times they could mob together and attempt to rebel</a:t>
            </a:r>
            <a:endParaRPr sz="1200">
              <a:solidFill>
                <a:schemeClr val="dk1"/>
              </a:solidFill>
              <a:latin typeface="Cardo"/>
              <a:ea typeface="Cardo"/>
              <a:cs typeface="Cardo"/>
              <a:sym typeface="Card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idx="4294967295"/>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000">
                <a:latin typeface="Cardo"/>
                <a:ea typeface="Cardo"/>
                <a:cs typeface="Cardo"/>
                <a:sym typeface="Cardo"/>
              </a:rPr>
              <a:t>The Slaves and Freemen</a:t>
            </a:r>
            <a:endParaRPr sz="3000">
              <a:latin typeface="Cardo"/>
              <a:ea typeface="Cardo"/>
              <a:cs typeface="Cardo"/>
              <a:sym typeface="Cardo"/>
            </a:endParaRPr>
          </a:p>
        </p:txBody>
      </p:sp>
      <p:sp>
        <p:nvSpPr>
          <p:cNvPr id="103" name="Shape 103"/>
          <p:cNvSpPr txBox="1">
            <a:spLocks noGrp="1"/>
          </p:cNvSpPr>
          <p:nvPr>
            <p:ph type="body" idx="4294967295"/>
          </p:nvPr>
        </p:nvSpPr>
        <p:spPr>
          <a:xfrm>
            <a:off x="311700" y="1017725"/>
            <a:ext cx="8520600" cy="1871400"/>
          </a:xfrm>
          <a:prstGeom prst="rect">
            <a:avLst/>
          </a:prstGeom>
        </p:spPr>
        <p:txBody>
          <a:bodyPr spcFirstLastPara="1" wrap="square" lIns="91425" tIns="91425" rIns="91425" bIns="91425" anchor="t" anchorCtr="0">
            <a:noAutofit/>
          </a:bodyPr>
          <a:lstStyle/>
          <a:p>
            <a:pPr marL="457200" lvl="0" indent="-304800" rtl="0">
              <a:spcBef>
                <a:spcPts val="0"/>
              </a:spcBef>
              <a:spcAft>
                <a:spcPts val="0"/>
              </a:spcAft>
              <a:buClr>
                <a:schemeClr val="dk1"/>
              </a:buClr>
              <a:buSzPts val="1200"/>
              <a:buFont typeface="Cardo"/>
              <a:buChar char="-"/>
            </a:pPr>
            <a:r>
              <a:rPr lang="en" sz="1200">
                <a:solidFill>
                  <a:schemeClr val="dk1"/>
                </a:solidFill>
                <a:latin typeface="Cardo"/>
                <a:ea typeface="Cardo"/>
                <a:cs typeface="Cardo"/>
                <a:sym typeface="Cardo"/>
              </a:rPr>
              <a:t>All slaves were property of their owners and could be sold and rented out at any time</a:t>
            </a:r>
            <a:endParaRPr sz="1200">
              <a:solidFill>
                <a:schemeClr val="dk1"/>
              </a:solidFill>
              <a:latin typeface="Cardo"/>
              <a:ea typeface="Cardo"/>
              <a:cs typeface="Cardo"/>
              <a:sym typeface="Cardo"/>
            </a:endParaRPr>
          </a:p>
          <a:p>
            <a:pPr marL="457200" lvl="0" indent="-304800" rtl="0">
              <a:spcBef>
                <a:spcPts val="0"/>
              </a:spcBef>
              <a:spcAft>
                <a:spcPts val="0"/>
              </a:spcAft>
              <a:buClr>
                <a:schemeClr val="dk1"/>
              </a:buClr>
              <a:buSzPts val="1200"/>
              <a:buFont typeface="Cardo"/>
              <a:buChar char="-"/>
            </a:pPr>
            <a:r>
              <a:rPr lang="en" sz="1200">
                <a:solidFill>
                  <a:schemeClr val="dk1"/>
                </a:solidFill>
                <a:latin typeface="Cardo"/>
                <a:ea typeface="Cardo"/>
                <a:cs typeface="Cardo"/>
                <a:sym typeface="Cardo"/>
              </a:rPr>
              <a:t>They were treated very harshly - being whipped, branded and cruelly mistreated</a:t>
            </a:r>
            <a:endParaRPr sz="1200">
              <a:solidFill>
                <a:schemeClr val="dk1"/>
              </a:solidFill>
              <a:latin typeface="Cardo"/>
              <a:ea typeface="Cardo"/>
              <a:cs typeface="Cardo"/>
              <a:sym typeface="Cardo"/>
            </a:endParaRPr>
          </a:p>
          <a:p>
            <a:pPr marL="457200" lvl="0" indent="-304800" rtl="0">
              <a:spcBef>
                <a:spcPts val="0"/>
              </a:spcBef>
              <a:spcAft>
                <a:spcPts val="0"/>
              </a:spcAft>
              <a:buClr>
                <a:schemeClr val="dk1"/>
              </a:buClr>
              <a:buSzPts val="1200"/>
              <a:buFont typeface="Cardo"/>
              <a:buChar char="-"/>
            </a:pPr>
            <a:r>
              <a:rPr lang="en" sz="1200">
                <a:solidFill>
                  <a:schemeClr val="dk1"/>
                </a:solidFill>
                <a:latin typeface="Cardo"/>
                <a:ea typeface="Cardo"/>
                <a:cs typeface="Cardo"/>
                <a:sym typeface="Cardo"/>
              </a:rPr>
              <a:t>Slavery was accepted as the norm but some people argued against, saying that they should be treated fairly</a:t>
            </a:r>
            <a:endParaRPr sz="1200">
              <a:solidFill>
                <a:schemeClr val="dk1"/>
              </a:solidFill>
              <a:latin typeface="Cardo"/>
              <a:ea typeface="Cardo"/>
              <a:cs typeface="Cardo"/>
              <a:sym typeface="Cardo"/>
            </a:endParaRPr>
          </a:p>
          <a:p>
            <a:pPr marL="457200" lvl="0" indent="-304800" rtl="0">
              <a:spcBef>
                <a:spcPts val="0"/>
              </a:spcBef>
              <a:spcAft>
                <a:spcPts val="0"/>
              </a:spcAft>
              <a:buClr>
                <a:schemeClr val="dk1"/>
              </a:buClr>
              <a:buSzPts val="1200"/>
              <a:buFont typeface="Cardo"/>
              <a:buChar char="-"/>
            </a:pPr>
            <a:r>
              <a:rPr lang="en" sz="1200">
                <a:solidFill>
                  <a:schemeClr val="dk1"/>
                </a:solidFill>
                <a:latin typeface="Cardo"/>
                <a:ea typeface="Cardo"/>
                <a:cs typeface="Cardo"/>
                <a:sym typeface="Cardo"/>
              </a:rPr>
              <a:t>They worked everywhere - private households, mines, factories and farms</a:t>
            </a:r>
            <a:endParaRPr sz="1200">
              <a:solidFill>
                <a:schemeClr val="dk1"/>
              </a:solidFill>
              <a:latin typeface="Cardo"/>
              <a:ea typeface="Cardo"/>
              <a:cs typeface="Cardo"/>
              <a:sym typeface="Cardo"/>
            </a:endParaRPr>
          </a:p>
          <a:p>
            <a:pPr marL="457200" lvl="0" indent="-304800" rtl="0">
              <a:spcBef>
                <a:spcPts val="0"/>
              </a:spcBef>
              <a:spcAft>
                <a:spcPts val="0"/>
              </a:spcAft>
              <a:buClr>
                <a:schemeClr val="dk1"/>
              </a:buClr>
              <a:buSzPts val="1200"/>
              <a:buFont typeface="Cardo"/>
              <a:buChar char="-"/>
            </a:pPr>
            <a:r>
              <a:rPr lang="en" sz="1200">
                <a:solidFill>
                  <a:schemeClr val="dk1"/>
                </a:solidFill>
                <a:latin typeface="Cardo"/>
                <a:ea typeface="Cardo"/>
                <a:cs typeface="Cardo"/>
                <a:sym typeface="Cardo"/>
              </a:rPr>
              <a:t>Slaves could however be freed, but they technically weren’t citizens and any property they owned became their former owners’</a:t>
            </a:r>
            <a:endParaRPr sz="1200">
              <a:solidFill>
                <a:schemeClr val="dk1"/>
              </a:solidFill>
              <a:latin typeface="Cardo"/>
              <a:ea typeface="Cardo"/>
              <a:cs typeface="Cardo"/>
              <a:sym typeface="Cardo"/>
            </a:endParaRPr>
          </a:p>
          <a:p>
            <a:pPr marL="457200" lvl="0" indent="-304800" rtl="0">
              <a:spcBef>
                <a:spcPts val="0"/>
              </a:spcBef>
              <a:spcAft>
                <a:spcPts val="0"/>
              </a:spcAft>
              <a:buClr>
                <a:schemeClr val="dk1"/>
              </a:buClr>
              <a:buSzPts val="1200"/>
              <a:buFont typeface="Cardo"/>
              <a:buChar char="-"/>
            </a:pPr>
            <a:r>
              <a:rPr lang="en" sz="1200">
                <a:solidFill>
                  <a:schemeClr val="dk1"/>
                </a:solidFill>
                <a:latin typeface="Cardo"/>
                <a:ea typeface="Cardo"/>
                <a:cs typeface="Cardo"/>
                <a:sym typeface="Cardo"/>
              </a:rPr>
              <a:t>Once freed they would work in the same jobs as plebeians and could even become wealthy, however there was still a stigma attached to them so were still discriminated against even after being free</a:t>
            </a:r>
            <a:endParaRPr sz="1200">
              <a:solidFill>
                <a:schemeClr val="dk1"/>
              </a:solidFill>
              <a:latin typeface="Cardo"/>
              <a:ea typeface="Cardo"/>
              <a:cs typeface="Cardo"/>
              <a:sym typeface="Cardo"/>
            </a:endParaRPr>
          </a:p>
        </p:txBody>
      </p:sp>
      <p:pic>
        <p:nvPicPr>
          <p:cNvPr id="104" name="Shape 104"/>
          <p:cNvPicPr preferRelativeResize="0"/>
          <p:nvPr/>
        </p:nvPicPr>
        <p:blipFill rotWithShape="1">
          <a:blip r:embed="rId3">
            <a:alphaModFix amt="19000"/>
          </a:blip>
          <a:srcRect l="420" t="-630" r="-419" b="629"/>
          <a:stretch/>
        </p:blipFill>
        <p:spPr>
          <a:xfrm>
            <a:off x="-137700" y="-77450"/>
            <a:ext cx="9281701" cy="5220950"/>
          </a:xfrm>
          <a:prstGeom prst="rect">
            <a:avLst/>
          </a:prstGeom>
          <a:noFill/>
          <a:ln>
            <a:noFill/>
          </a:ln>
          <a:effectLst>
            <a:outerShdw blurRad="57150" dist="114300" dir="5400000" algn="bl" rotWithShape="0">
              <a:srgbClr val="000000">
                <a:alpha val="50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8"/>
        <p:cNvGrpSpPr/>
        <p:nvPr/>
      </p:nvGrpSpPr>
      <p:grpSpPr>
        <a:xfrm>
          <a:off x="0" y="0"/>
          <a:ext cx="0" cy="0"/>
          <a:chOff x="0" y="0"/>
          <a:chExt cx="0" cy="0"/>
        </a:xfrm>
      </p:grpSpPr>
      <p:pic>
        <p:nvPicPr>
          <p:cNvPr id="109" name="Shape 109"/>
          <p:cNvPicPr preferRelativeResize="0"/>
          <p:nvPr/>
        </p:nvPicPr>
        <p:blipFill rotWithShape="1">
          <a:blip r:embed="rId3">
            <a:alphaModFix amt="19000"/>
          </a:blip>
          <a:srcRect l="420" t="-630" r="-419" b="629"/>
          <a:stretch/>
        </p:blipFill>
        <p:spPr>
          <a:xfrm>
            <a:off x="-77450" y="-43975"/>
            <a:ext cx="9221450" cy="5235550"/>
          </a:xfrm>
          <a:prstGeom prst="rect">
            <a:avLst/>
          </a:prstGeom>
          <a:noFill/>
          <a:ln>
            <a:noFill/>
          </a:ln>
          <a:effectLst>
            <a:outerShdw blurRad="57150" dist="114300" dir="5400000" algn="bl" rotWithShape="0">
              <a:srgbClr val="000000">
                <a:alpha val="50000"/>
              </a:srgbClr>
            </a:outerShdw>
          </a:effectLst>
        </p:spPr>
      </p:pic>
      <p:sp>
        <p:nvSpPr>
          <p:cNvPr id="110" name="Shape 110"/>
          <p:cNvSpPr txBox="1">
            <a:spLocks noGrp="1"/>
          </p:cNvSpPr>
          <p:nvPr>
            <p:ph type="ctrTitle"/>
          </p:nvPr>
        </p:nvSpPr>
        <p:spPr>
          <a:xfrm>
            <a:off x="345100" y="247225"/>
            <a:ext cx="8520600" cy="7851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4800">
                <a:latin typeface="Cardo"/>
                <a:ea typeface="Cardo"/>
                <a:cs typeface="Cardo"/>
                <a:sym typeface="Cardo"/>
              </a:rPr>
              <a:t>The Roman Republic</a:t>
            </a:r>
            <a:endParaRPr sz="4800">
              <a:latin typeface="Cardo"/>
              <a:ea typeface="Cardo"/>
              <a:cs typeface="Cardo"/>
              <a:sym typeface="Cardo"/>
            </a:endParaRPr>
          </a:p>
          <a:p>
            <a:pPr marL="0" lvl="0" indent="0">
              <a:spcBef>
                <a:spcPts val="0"/>
              </a:spcBef>
              <a:spcAft>
                <a:spcPts val="0"/>
              </a:spcAft>
              <a:buNone/>
            </a:pPr>
            <a:r>
              <a:rPr lang="en" sz="1400" i="1">
                <a:latin typeface="Cardo"/>
                <a:ea typeface="Cardo"/>
                <a:cs typeface="Cardo"/>
                <a:sym typeface="Cardo"/>
              </a:rPr>
              <a:t>509-27BC</a:t>
            </a:r>
            <a:endParaRPr sz="1400" i="1">
              <a:latin typeface="Cardo"/>
              <a:ea typeface="Cardo"/>
              <a:cs typeface="Cardo"/>
              <a:sym typeface="Cardo"/>
            </a:endParaRPr>
          </a:p>
        </p:txBody>
      </p:sp>
      <p:sp>
        <p:nvSpPr>
          <p:cNvPr id="111" name="Shape 111"/>
          <p:cNvSpPr txBox="1"/>
          <p:nvPr/>
        </p:nvSpPr>
        <p:spPr>
          <a:xfrm>
            <a:off x="170350" y="2070850"/>
            <a:ext cx="5846100" cy="2788200"/>
          </a:xfrm>
          <a:prstGeom prst="rect">
            <a:avLst/>
          </a:prstGeom>
          <a:noFill/>
          <a:ln>
            <a:noFill/>
          </a:ln>
        </p:spPr>
        <p:txBody>
          <a:bodyPr spcFirstLastPara="1" wrap="square" lIns="91425" tIns="91425" rIns="91425" bIns="91425" anchor="t" anchorCtr="0">
            <a:noAutofit/>
          </a:bodyPr>
          <a:lstStyle/>
          <a:p>
            <a:pPr marL="457200" marR="0" lvl="0" indent="-304800" algn="l" rtl="0">
              <a:lnSpc>
                <a:spcPct val="100000"/>
              </a:lnSpc>
              <a:spcBef>
                <a:spcPts val="0"/>
              </a:spcBef>
              <a:spcAft>
                <a:spcPts val="0"/>
              </a:spcAft>
              <a:buClr>
                <a:srgbClr val="000000"/>
              </a:buClr>
              <a:buSzPts val="1200"/>
              <a:buFont typeface="Arial"/>
              <a:buChar char="●"/>
            </a:pPr>
            <a:r>
              <a:rPr lang="en" sz="1200">
                <a:latin typeface="Cardo"/>
                <a:ea typeface="Cardo"/>
                <a:cs typeface="Cardo"/>
                <a:sym typeface="Cardo"/>
              </a:rPr>
              <a:t>Consuls were advised by a </a:t>
            </a:r>
            <a:r>
              <a:rPr lang="en" sz="1200" b="1">
                <a:latin typeface="Cardo"/>
                <a:ea typeface="Cardo"/>
                <a:cs typeface="Cardo"/>
                <a:sym typeface="Cardo"/>
              </a:rPr>
              <a:t>SENATE</a:t>
            </a:r>
            <a:endParaRPr sz="1200" b="1">
              <a:latin typeface="Cardo"/>
              <a:ea typeface="Cardo"/>
              <a:cs typeface="Cardo"/>
              <a:sym typeface="Cardo"/>
            </a:endParaRPr>
          </a:p>
          <a:p>
            <a:pPr marL="914400" lvl="1" indent="-298450" rtl="0">
              <a:spcBef>
                <a:spcPts val="0"/>
              </a:spcBef>
              <a:spcAft>
                <a:spcPts val="0"/>
              </a:spcAft>
              <a:buSzPts val="1100"/>
              <a:buFont typeface="Cardo"/>
              <a:buChar char="○"/>
            </a:pPr>
            <a:r>
              <a:rPr lang="en" sz="1100">
                <a:latin typeface="Cardo"/>
                <a:ea typeface="Cardo"/>
                <a:cs typeface="Cardo"/>
                <a:sym typeface="Cardo"/>
              </a:rPr>
              <a:t>The senate initially had an advisory role </a:t>
            </a:r>
            <a:endParaRPr sz="1100">
              <a:latin typeface="Cardo"/>
              <a:ea typeface="Cardo"/>
              <a:cs typeface="Cardo"/>
              <a:sym typeface="Cardo"/>
            </a:endParaRPr>
          </a:p>
          <a:p>
            <a:pPr marL="914400" lvl="1" indent="-298450" rtl="0">
              <a:spcBef>
                <a:spcPts val="0"/>
              </a:spcBef>
              <a:spcAft>
                <a:spcPts val="0"/>
              </a:spcAft>
              <a:buSzPts val="1100"/>
              <a:buFont typeface="Cardo"/>
              <a:buChar char="○"/>
            </a:pPr>
            <a:r>
              <a:rPr lang="en" sz="1100">
                <a:latin typeface="Cardo"/>
                <a:ea typeface="Cardo"/>
                <a:cs typeface="Cardo"/>
                <a:sym typeface="Cardo"/>
              </a:rPr>
              <a:t>They could pass decrees however these were not legally binding and could be overruled by assemblies </a:t>
            </a:r>
            <a:endParaRPr sz="1100">
              <a:latin typeface="Cardo"/>
              <a:ea typeface="Cardo"/>
              <a:cs typeface="Cardo"/>
              <a:sym typeface="Cardo"/>
            </a:endParaRPr>
          </a:p>
          <a:p>
            <a:pPr marL="914400" lvl="1" indent="-298450" rtl="0">
              <a:spcBef>
                <a:spcPts val="0"/>
              </a:spcBef>
              <a:spcAft>
                <a:spcPts val="0"/>
              </a:spcAft>
              <a:buSzPts val="1100"/>
              <a:buFont typeface="Cardo"/>
              <a:buChar char="○"/>
            </a:pPr>
            <a:r>
              <a:rPr lang="en" sz="1100">
                <a:latin typeface="Cardo"/>
                <a:ea typeface="Cardo"/>
                <a:cs typeface="Cardo"/>
                <a:sym typeface="Cardo"/>
              </a:rPr>
              <a:t>During times of war the senate took on new authority and role in foreign policy </a:t>
            </a:r>
            <a:endParaRPr sz="1100">
              <a:latin typeface="Cardo"/>
              <a:ea typeface="Cardo"/>
              <a:cs typeface="Cardo"/>
              <a:sym typeface="Cardo"/>
            </a:endParaRPr>
          </a:p>
          <a:p>
            <a:pPr marL="914400" lvl="1" indent="-298450" rtl="0">
              <a:spcBef>
                <a:spcPts val="0"/>
              </a:spcBef>
              <a:spcAft>
                <a:spcPts val="0"/>
              </a:spcAft>
              <a:buSzPts val="1100"/>
              <a:buFont typeface="Cardo"/>
              <a:buChar char="○"/>
            </a:pPr>
            <a:r>
              <a:rPr lang="en" sz="1100">
                <a:latin typeface="Cardo"/>
                <a:ea typeface="Cardo"/>
                <a:cs typeface="Cardo"/>
                <a:sym typeface="Cardo"/>
              </a:rPr>
              <a:t>Senators were appointed by consuls and censors and the position was often elitist </a:t>
            </a:r>
            <a:endParaRPr sz="1100">
              <a:latin typeface="Cardo"/>
              <a:ea typeface="Cardo"/>
              <a:cs typeface="Cardo"/>
              <a:sym typeface="Cardo"/>
            </a:endParaRPr>
          </a:p>
          <a:p>
            <a:pPr marL="457200" lvl="0" indent="-304800" rtl="0">
              <a:spcBef>
                <a:spcPts val="0"/>
              </a:spcBef>
              <a:spcAft>
                <a:spcPts val="0"/>
              </a:spcAft>
              <a:buSzPts val="1200"/>
              <a:buChar char="●"/>
            </a:pPr>
            <a:r>
              <a:rPr lang="en" sz="1200">
                <a:latin typeface="Cardo"/>
                <a:ea typeface="Cardo"/>
                <a:cs typeface="Cardo"/>
                <a:sym typeface="Cardo"/>
              </a:rPr>
              <a:t>Below the consuls were the roman magistrates known as the </a:t>
            </a:r>
            <a:r>
              <a:rPr lang="en" sz="1200" b="1">
                <a:latin typeface="Cardo"/>
                <a:ea typeface="Cardo"/>
                <a:cs typeface="Cardo"/>
                <a:sym typeface="Cardo"/>
              </a:rPr>
              <a:t>PRAETOR</a:t>
            </a:r>
            <a:endParaRPr sz="1200" b="1">
              <a:latin typeface="Cardo"/>
              <a:ea typeface="Cardo"/>
              <a:cs typeface="Cardo"/>
              <a:sym typeface="Cardo"/>
            </a:endParaRPr>
          </a:p>
          <a:p>
            <a:pPr marL="914400" lvl="1" indent="-298450" rtl="0">
              <a:spcBef>
                <a:spcPts val="0"/>
              </a:spcBef>
              <a:spcAft>
                <a:spcPts val="0"/>
              </a:spcAft>
              <a:buSzPts val="1100"/>
              <a:buFont typeface="Cardo"/>
              <a:buChar char="○"/>
            </a:pPr>
            <a:r>
              <a:rPr lang="en" sz="1100">
                <a:latin typeface="Cardo"/>
                <a:ea typeface="Cardo"/>
                <a:cs typeface="Cardo"/>
                <a:sym typeface="Cardo"/>
              </a:rPr>
              <a:t>They only spent one year in office </a:t>
            </a:r>
            <a:endParaRPr sz="1100">
              <a:latin typeface="Cardo"/>
              <a:ea typeface="Cardo"/>
              <a:cs typeface="Cardo"/>
              <a:sym typeface="Cardo"/>
            </a:endParaRPr>
          </a:p>
          <a:p>
            <a:pPr marL="914400" lvl="1" indent="-298450" rtl="0">
              <a:spcBef>
                <a:spcPts val="0"/>
              </a:spcBef>
              <a:spcAft>
                <a:spcPts val="0"/>
              </a:spcAft>
              <a:buSzPts val="1100"/>
              <a:buFont typeface="Cardo"/>
              <a:buChar char="○"/>
            </a:pPr>
            <a:r>
              <a:rPr lang="en" sz="1100">
                <a:latin typeface="Cardo"/>
                <a:ea typeface="Cardo"/>
                <a:cs typeface="Cardo"/>
                <a:sym typeface="Cardo"/>
              </a:rPr>
              <a:t>The praetor was given </a:t>
            </a:r>
            <a:r>
              <a:rPr lang="en" sz="1100" i="1" u="sng">
                <a:latin typeface="Cardo"/>
                <a:ea typeface="Cardo"/>
                <a:cs typeface="Cardo"/>
                <a:sym typeface="Cardo"/>
              </a:rPr>
              <a:t>imperium</a:t>
            </a:r>
            <a:r>
              <a:rPr lang="en" sz="1100" u="sng">
                <a:latin typeface="Cardo"/>
                <a:ea typeface="Cardo"/>
                <a:cs typeface="Cardo"/>
                <a:sym typeface="Cardo"/>
              </a:rPr>
              <a:t> </a:t>
            </a:r>
            <a:r>
              <a:rPr lang="en" sz="1100">
                <a:latin typeface="Cardo"/>
                <a:ea typeface="Cardo"/>
                <a:cs typeface="Cardo"/>
                <a:sym typeface="Cardo"/>
              </a:rPr>
              <a:t>which meant power in courts and the ability to order the trials </a:t>
            </a:r>
            <a:endParaRPr sz="1100">
              <a:latin typeface="Cardo"/>
              <a:ea typeface="Cardo"/>
              <a:cs typeface="Cardo"/>
              <a:sym typeface="Cardo"/>
            </a:endParaRPr>
          </a:p>
          <a:p>
            <a:pPr marL="914400" lvl="1" indent="-298450" rtl="0">
              <a:spcBef>
                <a:spcPts val="0"/>
              </a:spcBef>
              <a:spcAft>
                <a:spcPts val="0"/>
              </a:spcAft>
              <a:buSzPts val="1100"/>
              <a:buFont typeface="Cardo"/>
              <a:buChar char="○"/>
            </a:pPr>
            <a:r>
              <a:rPr lang="en" sz="1100">
                <a:latin typeface="Cardo"/>
                <a:ea typeface="Cardo"/>
                <a:cs typeface="Cardo"/>
                <a:sym typeface="Cardo"/>
              </a:rPr>
              <a:t>There were 6 praetors after the year 197 BC</a:t>
            </a:r>
            <a:endParaRPr sz="1100">
              <a:latin typeface="Cardo"/>
              <a:ea typeface="Cardo"/>
              <a:cs typeface="Cardo"/>
              <a:sym typeface="Cardo"/>
            </a:endParaRPr>
          </a:p>
          <a:p>
            <a:pPr marL="457200" lvl="0" indent="-304800" rtl="0">
              <a:spcBef>
                <a:spcPts val="0"/>
              </a:spcBef>
              <a:spcAft>
                <a:spcPts val="0"/>
              </a:spcAft>
              <a:buSzPts val="1200"/>
              <a:buChar char="●"/>
            </a:pPr>
            <a:r>
              <a:rPr lang="en" sz="1200">
                <a:latin typeface="Cardo"/>
                <a:ea typeface="Cardo"/>
                <a:cs typeface="Cardo"/>
                <a:sym typeface="Cardo"/>
              </a:rPr>
              <a:t>The direct representatives of the people were called the </a:t>
            </a:r>
            <a:r>
              <a:rPr lang="en" sz="1200" b="1">
                <a:latin typeface="Cardo"/>
                <a:ea typeface="Cardo"/>
                <a:cs typeface="Cardo"/>
                <a:sym typeface="Cardo"/>
              </a:rPr>
              <a:t>TRIBUNE OF THE PLEBS</a:t>
            </a:r>
            <a:r>
              <a:rPr lang="en" sz="1200">
                <a:latin typeface="Cardo"/>
                <a:ea typeface="Cardo"/>
                <a:cs typeface="Cardo"/>
                <a:sym typeface="Cardo"/>
              </a:rPr>
              <a:t> </a:t>
            </a:r>
            <a:endParaRPr sz="1200">
              <a:latin typeface="Cardo"/>
              <a:ea typeface="Cardo"/>
              <a:cs typeface="Cardo"/>
              <a:sym typeface="Cardo"/>
            </a:endParaRPr>
          </a:p>
          <a:p>
            <a:pPr marL="914400" lvl="1" indent="-298450" rtl="0">
              <a:spcBef>
                <a:spcPts val="0"/>
              </a:spcBef>
              <a:spcAft>
                <a:spcPts val="0"/>
              </a:spcAft>
              <a:buSzPts val="1100"/>
              <a:buFont typeface="Cardo"/>
              <a:buChar char="○"/>
            </a:pPr>
            <a:r>
              <a:rPr lang="en" sz="1100">
                <a:latin typeface="Cardo"/>
                <a:ea typeface="Cardo"/>
                <a:cs typeface="Cardo"/>
                <a:sym typeface="Cardo"/>
              </a:rPr>
              <a:t>They only spent one year in office </a:t>
            </a:r>
            <a:endParaRPr sz="1100">
              <a:latin typeface="Cardo"/>
              <a:ea typeface="Cardo"/>
              <a:cs typeface="Cardo"/>
              <a:sym typeface="Cardo"/>
            </a:endParaRPr>
          </a:p>
          <a:p>
            <a:pPr marL="914400" lvl="1" indent="-298450" rtl="0">
              <a:spcBef>
                <a:spcPts val="0"/>
              </a:spcBef>
              <a:spcAft>
                <a:spcPts val="0"/>
              </a:spcAft>
              <a:buSzPts val="1100"/>
              <a:buFont typeface="Cardo"/>
              <a:buChar char="○"/>
            </a:pPr>
            <a:r>
              <a:rPr lang="en" sz="1100">
                <a:latin typeface="Cardo"/>
                <a:ea typeface="Cardo"/>
                <a:cs typeface="Cardo"/>
                <a:sym typeface="Cardo"/>
              </a:rPr>
              <a:t>They were elected by the Plebeian Assembly </a:t>
            </a:r>
            <a:endParaRPr sz="1100">
              <a:latin typeface="Cardo"/>
              <a:ea typeface="Cardo"/>
              <a:cs typeface="Cardo"/>
              <a:sym typeface="Cardo"/>
            </a:endParaRPr>
          </a:p>
          <a:p>
            <a:pPr marL="914400" lvl="1" indent="-298450" rtl="0">
              <a:spcBef>
                <a:spcPts val="0"/>
              </a:spcBef>
              <a:spcAft>
                <a:spcPts val="0"/>
              </a:spcAft>
              <a:buSzPts val="1100"/>
              <a:buFont typeface="Cardo"/>
              <a:buChar char="○"/>
            </a:pPr>
            <a:r>
              <a:rPr lang="en" sz="1100">
                <a:latin typeface="Cardo"/>
                <a:ea typeface="Cardo"/>
                <a:cs typeface="Cardo"/>
                <a:sym typeface="Cardo"/>
              </a:rPr>
              <a:t>Their position was </a:t>
            </a:r>
            <a:r>
              <a:rPr lang="en" sz="1100" i="1" u="sng">
                <a:latin typeface="Cardo"/>
                <a:ea typeface="Cardo"/>
                <a:cs typeface="Cardo"/>
                <a:sym typeface="Cardo"/>
              </a:rPr>
              <a:t>sacrosanct </a:t>
            </a:r>
            <a:r>
              <a:rPr lang="en" sz="1100">
                <a:latin typeface="Cardo"/>
                <a:ea typeface="Cardo"/>
                <a:cs typeface="Cardo"/>
                <a:sym typeface="Cardo"/>
              </a:rPr>
              <a:t>meaning interference with the tribune could be punished by death </a:t>
            </a:r>
            <a:endParaRPr sz="1100">
              <a:latin typeface="Cardo"/>
              <a:ea typeface="Cardo"/>
              <a:cs typeface="Cardo"/>
              <a:sym typeface="Cardo"/>
            </a:endParaRPr>
          </a:p>
          <a:p>
            <a:pPr marL="457200" lvl="0" indent="0">
              <a:spcBef>
                <a:spcPts val="0"/>
              </a:spcBef>
              <a:spcAft>
                <a:spcPts val="0"/>
              </a:spcAft>
              <a:buNone/>
            </a:pPr>
            <a:endParaRPr sz="1100"/>
          </a:p>
          <a:p>
            <a:pPr marL="0" lvl="0" indent="0">
              <a:spcBef>
                <a:spcPts val="0"/>
              </a:spcBef>
              <a:spcAft>
                <a:spcPts val="0"/>
              </a:spcAft>
              <a:buNone/>
            </a:pPr>
            <a:endParaRPr/>
          </a:p>
        </p:txBody>
      </p:sp>
      <p:sp>
        <p:nvSpPr>
          <p:cNvPr id="112" name="Shape 112"/>
          <p:cNvSpPr txBox="1"/>
          <p:nvPr/>
        </p:nvSpPr>
        <p:spPr>
          <a:xfrm>
            <a:off x="170350" y="814300"/>
            <a:ext cx="8736600" cy="1290900"/>
          </a:xfrm>
          <a:prstGeom prst="rect">
            <a:avLst/>
          </a:prstGeom>
          <a:noFill/>
          <a:ln>
            <a:noFill/>
          </a:ln>
        </p:spPr>
        <p:txBody>
          <a:bodyPr spcFirstLastPara="1" wrap="square" lIns="91425" tIns="91425" rIns="91425" bIns="91425" anchor="t" anchorCtr="0">
            <a:noAutofit/>
          </a:bodyPr>
          <a:lstStyle/>
          <a:p>
            <a:pPr marL="457200" lvl="0" indent="-304800" rtl="0">
              <a:spcBef>
                <a:spcPts val="0"/>
              </a:spcBef>
              <a:spcAft>
                <a:spcPts val="0"/>
              </a:spcAft>
              <a:buClr>
                <a:schemeClr val="dk1"/>
              </a:buClr>
              <a:buSzPts val="1200"/>
              <a:buChar char="●"/>
            </a:pPr>
            <a:r>
              <a:rPr lang="en" sz="1200">
                <a:solidFill>
                  <a:schemeClr val="dk1"/>
                </a:solidFill>
                <a:latin typeface="Cardo"/>
                <a:ea typeface="Cardo"/>
                <a:cs typeface="Cardo"/>
                <a:sym typeface="Cardo"/>
              </a:rPr>
              <a:t>The Roman Government was led by two </a:t>
            </a:r>
            <a:r>
              <a:rPr lang="en" sz="1200" b="1">
                <a:solidFill>
                  <a:schemeClr val="dk1"/>
                </a:solidFill>
                <a:latin typeface="Cardo"/>
                <a:ea typeface="Cardo"/>
                <a:cs typeface="Cardo"/>
                <a:sym typeface="Cardo"/>
              </a:rPr>
              <a:t>CONSULS </a:t>
            </a:r>
            <a:endParaRPr sz="1200" b="1">
              <a:solidFill>
                <a:schemeClr val="dk1"/>
              </a:solidFill>
              <a:latin typeface="Cardo"/>
              <a:ea typeface="Cardo"/>
              <a:cs typeface="Cardo"/>
              <a:sym typeface="Cardo"/>
            </a:endParaRPr>
          </a:p>
          <a:p>
            <a:pPr marL="914400" lvl="1" indent="-298450" rtl="0">
              <a:spcBef>
                <a:spcPts val="0"/>
              </a:spcBef>
              <a:spcAft>
                <a:spcPts val="0"/>
              </a:spcAft>
              <a:buClr>
                <a:schemeClr val="dk1"/>
              </a:buClr>
              <a:buSzPts val="1100"/>
              <a:buFont typeface="Cardo"/>
              <a:buChar char="○"/>
            </a:pPr>
            <a:r>
              <a:rPr lang="en" sz="1100">
                <a:solidFill>
                  <a:schemeClr val="dk1"/>
                </a:solidFill>
                <a:latin typeface="Cardo"/>
                <a:ea typeface="Cardo"/>
                <a:cs typeface="Cardo"/>
                <a:sym typeface="Cardo"/>
              </a:rPr>
              <a:t>Consuls were the highest elected position in office </a:t>
            </a:r>
            <a:endParaRPr sz="1100">
              <a:solidFill>
                <a:schemeClr val="dk1"/>
              </a:solidFill>
              <a:latin typeface="Cardo"/>
              <a:ea typeface="Cardo"/>
              <a:cs typeface="Cardo"/>
              <a:sym typeface="Cardo"/>
            </a:endParaRPr>
          </a:p>
          <a:p>
            <a:pPr marL="914400" lvl="1" indent="-298450" rtl="0">
              <a:spcBef>
                <a:spcPts val="0"/>
              </a:spcBef>
              <a:spcAft>
                <a:spcPts val="0"/>
              </a:spcAft>
              <a:buClr>
                <a:schemeClr val="dk1"/>
              </a:buClr>
              <a:buSzPts val="1100"/>
              <a:buFont typeface="Cardo"/>
              <a:buChar char="○"/>
            </a:pPr>
            <a:r>
              <a:rPr lang="en" sz="1100">
                <a:solidFill>
                  <a:schemeClr val="dk1"/>
                </a:solidFill>
                <a:latin typeface="Cardo"/>
                <a:ea typeface="Cardo"/>
                <a:cs typeface="Cardo"/>
                <a:sym typeface="Cardo"/>
              </a:rPr>
              <a:t>There would be two each year </a:t>
            </a:r>
            <a:endParaRPr sz="1100">
              <a:solidFill>
                <a:schemeClr val="dk1"/>
              </a:solidFill>
              <a:latin typeface="Cardo"/>
              <a:ea typeface="Cardo"/>
              <a:cs typeface="Cardo"/>
              <a:sym typeface="Cardo"/>
            </a:endParaRPr>
          </a:p>
          <a:p>
            <a:pPr marL="914400" lvl="1" indent="-298450" rtl="0">
              <a:spcBef>
                <a:spcPts val="0"/>
              </a:spcBef>
              <a:spcAft>
                <a:spcPts val="0"/>
              </a:spcAft>
              <a:buClr>
                <a:schemeClr val="dk1"/>
              </a:buClr>
              <a:buSzPts val="1100"/>
              <a:buFont typeface="Cardo"/>
              <a:buChar char="○"/>
            </a:pPr>
            <a:r>
              <a:rPr lang="en" sz="1100">
                <a:solidFill>
                  <a:schemeClr val="dk1"/>
                </a:solidFill>
                <a:latin typeface="Cardo"/>
                <a:ea typeface="Cardo"/>
                <a:cs typeface="Cardo"/>
                <a:sym typeface="Cardo"/>
              </a:rPr>
              <a:t>They could propose laws, and were military commanders </a:t>
            </a:r>
            <a:endParaRPr sz="1100">
              <a:solidFill>
                <a:schemeClr val="dk1"/>
              </a:solidFill>
              <a:latin typeface="Cardo"/>
              <a:ea typeface="Cardo"/>
              <a:cs typeface="Cardo"/>
              <a:sym typeface="Cardo"/>
            </a:endParaRPr>
          </a:p>
          <a:p>
            <a:pPr marL="914400" lvl="1" indent="-298450" rtl="0">
              <a:spcBef>
                <a:spcPts val="0"/>
              </a:spcBef>
              <a:spcAft>
                <a:spcPts val="0"/>
              </a:spcAft>
              <a:buClr>
                <a:schemeClr val="dk1"/>
              </a:buClr>
              <a:buSzPts val="1100"/>
              <a:buFont typeface="Cardo"/>
              <a:buChar char="○"/>
            </a:pPr>
            <a:r>
              <a:rPr lang="en" sz="1100">
                <a:solidFill>
                  <a:schemeClr val="dk1"/>
                </a:solidFill>
                <a:latin typeface="Cardo"/>
                <a:ea typeface="Cardo"/>
                <a:cs typeface="Cardo"/>
                <a:sym typeface="Cardo"/>
              </a:rPr>
              <a:t>Each consul could veto the other and were accountable for their actions even after leaving the office - consuls were subject to </a:t>
            </a:r>
            <a:r>
              <a:rPr lang="en" sz="1100" i="1" u="sng">
                <a:solidFill>
                  <a:schemeClr val="dk1"/>
                </a:solidFill>
                <a:latin typeface="Cardo"/>
                <a:ea typeface="Cardo"/>
                <a:cs typeface="Cardo"/>
                <a:sym typeface="Cardo"/>
              </a:rPr>
              <a:t>provocatio</a:t>
            </a:r>
            <a:r>
              <a:rPr lang="en" sz="1100">
                <a:solidFill>
                  <a:schemeClr val="dk1"/>
                </a:solidFill>
                <a:latin typeface="Cardo"/>
                <a:ea typeface="Cardo"/>
                <a:cs typeface="Cardo"/>
                <a:sym typeface="Cardo"/>
              </a:rPr>
              <a:t> meaning the people could vote them out</a:t>
            </a:r>
            <a:endParaRPr sz="1100">
              <a:solidFill>
                <a:schemeClr val="dk1"/>
              </a:solidFill>
              <a:latin typeface="Cardo"/>
              <a:ea typeface="Cardo"/>
              <a:cs typeface="Cardo"/>
              <a:sym typeface="Cardo"/>
            </a:endParaRPr>
          </a:p>
          <a:p>
            <a:pPr marL="914400" lvl="1" indent="-298450" rtl="0">
              <a:spcBef>
                <a:spcPts val="0"/>
              </a:spcBef>
              <a:spcAft>
                <a:spcPts val="0"/>
              </a:spcAft>
              <a:buClr>
                <a:schemeClr val="dk1"/>
              </a:buClr>
              <a:buSzPts val="1100"/>
              <a:buFont typeface="Cardo"/>
              <a:buChar char="○"/>
            </a:pPr>
            <a:r>
              <a:rPr lang="en" sz="1100">
                <a:solidFill>
                  <a:schemeClr val="dk1"/>
                </a:solidFill>
                <a:latin typeface="Cardo"/>
                <a:ea typeface="Cardo"/>
                <a:cs typeface="Cardo"/>
                <a:sym typeface="Cardo"/>
              </a:rPr>
              <a:t>After the year 27 BC consuls held very little power -  as the Emperor held supreme authority </a:t>
            </a:r>
            <a:endParaRPr>
              <a:latin typeface="Cardo"/>
              <a:ea typeface="Cardo"/>
              <a:cs typeface="Cardo"/>
              <a:sym typeface="Cardo"/>
            </a:endParaRPr>
          </a:p>
        </p:txBody>
      </p:sp>
      <p:pic>
        <p:nvPicPr>
          <p:cNvPr id="113" name="Shape 113"/>
          <p:cNvPicPr preferRelativeResize="0"/>
          <p:nvPr/>
        </p:nvPicPr>
        <p:blipFill rotWithShape="1">
          <a:blip r:embed="rId4">
            <a:alphaModFix/>
          </a:blip>
          <a:srcRect r="21148" b="25183"/>
          <a:stretch/>
        </p:blipFill>
        <p:spPr>
          <a:xfrm>
            <a:off x="6084300" y="2182850"/>
            <a:ext cx="2822651" cy="25642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Shape 118"/>
          <p:cNvPicPr preferRelativeResize="0"/>
          <p:nvPr/>
        </p:nvPicPr>
        <p:blipFill rotWithShape="1">
          <a:blip r:embed="rId3">
            <a:alphaModFix amt="19000"/>
          </a:blip>
          <a:srcRect l="420" t="-630" r="-419" b="629"/>
          <a:stretch/>
        </p:blipFill>
        <p:spPr>
          <a:xfrm>
            <a:off x="-80325" y="-45175"/>
            <a:ext cx="9224324" cy="5188675"/>
          </a:xfrm>
          <a:prstGeom prst="rect">
            <a:avLst/>
          </a:prstGeom>
          <a:noFill/>
          <a:ln>
            <a:noFill/>
          </a:ln>
          <a:effectLst>
            <a:outerShdw blurRad="57150" dist="114300" dir="5400000" algn="bl" rotWithShape="0">
              <a:srgbClr val="000000">
                <a:alpha val="50000"/>
              </a:srgbClr>
            </a:outerShdw>
          </a:effectLst>
        </p:spPr>
      </p:pic>
      <p:sp>
        <p:nvSpPr>
          <p:cNvPr id="119" name="Shape 119"/>
          <p:cNvSpPr txBox="1">
            <a:spLocks noGrp="1"/>
          </p:cNvSpPr>
          <p:nvPr>
            <p:ph type="ctrTitle"/>
          </p:nvPr>
        </p:nvSpPr>
        <p:spPr>
          <a:xfrm>
            <a:off x="352925" y="253450"/>
            <a:ext cx="8520600" cy="7926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latin typeface="Cardo"/>
                <a:ea typeface="Cardo"/>
                <a:cs typeface="Cardo"/>
                <a:sym typeface="Cardo"/>
              </a:rPr>
              <a:t>The Roman Republic</a:t>
            </a:r>
            <a:endParaRPr>
              <a:latin typeface="Cardo"/>
              <a:ea typeface="Cardo"/>
              <a:cs typeface="Cardo"/>
              <a:sym typeface="Cardo"/>
            </a:endParaRPr>
          </a:p>
        </p:txBody>
      </p:sp>
      <p:sp>
        <p:nvSpPr>
          <p:cNvPr id="120" name="Shape 120"/>
          <p:cNvSpPr txBox="1"/>
          <p:nvPr/>
        </p:nvSpPr>
        <p:spPr>
          <a:xfrm>
            <a:off x="311700" y="1046050"/>
            <a:ext cx="8520600" cy="1055400"/>
          </a:xfrm>
          <a:prstGeom prst="rect">
            <a:avLst/>
          </a:prstGeom>
          <a:noFill/>
          <a:ln>
            <a:noFill/>
          </a:ln>
        </p:spPr>
        <p:txBody>
          <a:bodyPr spcFirstLastPara="1" wrap="square" lIns="91425" tIns="91425" rIns="91425" bIns="91425" anchor="t" anchorCtr="0">
            <a:noAutofit/>
          </a:bodyPr>
          <a:lstStyle/>
          <a:p>
            <a:pPr marL="457200" lvl="0" indent="-304800" rtl="0">
              <a:spcBef>
                <a:spcPts val="0"/>
              </a:spcBef>
              <a:spcAft>
                <a:spcPts val="0"/>
              </a:spcAft>
              <a:buSzPts val="1200"/>
              <a:buFont typeface="Cardo"/>
              <a:buChar char="●"/>
            </a:pPr>
            <a:r>
              <a:rPr lang="en" sz="1200">
                <a:latin typeface="Cardo"/>
                <a:ea typeface="Cardo"/>
                <a:cs typeface="Cardo"/>
                <a:sym typeface="Cardo"/>
              </a:rPr>
              <a:t>There was one </a:t>
            </a:r>
            <a:r>
              <a:rPr lang="en" sz="1200" b="1">
                <a:latin typeface="Cardo"/>
                <a:ea typeface="Cardo"/>
                <a:cs typeface="Cardo"/>
                <a:sym typeface="Cardo"/>
              </a:rPr>
              <a:t>DICTATOR</a:t>
            </a:r>
            <a:r>
              <a:rPr lang="en" sz="1200">
                <a:latin typeface="Cardo"/>
                <a:ea typeface="Cardo"/>
                <a:cs typeface="Cardo"/>
                <a:sym typeface="Cardo"/>
              </a:rPr>
              <a:t> and one master of the horse (Dictator’s assistant) </a:t>
            </a:r>
            <a:endParaRPr sz="1200">
              <a:latin typeface="Cardo"/>
              <a:ea typeface="Cardo"/>
              <a:cs typeface="Cardo"/>
              <a:sym typeface="Cardo"/>
            </a:endParaRPr>
          </a:p>
          <a:p>
            <a:pPr marL="914400" lvl="1" indent="-298450" rtl="0">
              <a:spcBef>
                <a:spcPts val="0"/>
              </a:spcBef>
              <a:spcAft>
                <a:spcPts val="0"/>
              </a:spcAft>
              <a:buSzPts val="1100"/>
              <a:buFont typeface="Cardo"/>
              <a:buChar char="○"/>
            </a:pPr>
            <a:r>
              <a:rPr lang="en" sz="1100">
                <a:latin typeface="Cardo"/>
                <a:ea typeface="Cardo"/>
                <a:cs typeface="Cardo"/>
                <a:sym typeface="Cardo"/>
              </a:rPr>
              <a:t>They spent a maximum of six months in office </a:t>
            </a:r>
            <a:endParaRPr sz="1100">
              <a:latin typeface="Cardo"/>
              <a:ea typeface="Cardo"/>
              <a:cs typeface="Cardo"/>
              <a:sym typeface="Cardo"/>
            </a:endParaRPr>
          </a:p>
          <a:p>
            <a:pPr marL="914400" lvl="1" indent="-298450" rtl="0">
              <a:spcBef>
                <a:spcPts val="0"/>
              </a:spcBef>
              <a:spcAft>
                <a:spcPts val="0"/>
              </a:spcAft>
              <a:buSzPts val="1100"/>
              <a:buFont typeface="Cardo"/>
              <a:buChar char="○"/>
            </a:pPr>
            <a:r>
              <a:rPr lang="en" sz="1100">
                <a:latin typeface="Cardo"/>
                <a:ea typeface="Cardo"/>
                <a:cs typeface="Cardo"/>
                <a:sym typeface="Cardo"/>
              </a:rPr>
              <a:t>A dictator could be nominated by the two consuls </a:t>
            </a:r>
            <a:endParaRPr sz="1100">
              <a:latin typeface="Cardo"/>
              <a:ea typeface="Cardo"/>
              <a:cs typeface="Cardo"/>
              <a:sym typeface="Cardo"/>
            </a:endParaRPr>
          </a:p>
          <a:p>
            <a:pPr marL="914400" lvl="1" indent="-298450" rtl="0">
              <a:spcBef>
                <a:spcPts val="0"/>
              </a:spcBef>
              <a:spcAft>
                <a:spcPts val="0"/>
              </a:spcAft>
              <a:buSzPts val="1100"/>
              <a:buFont typeface="Cardo"/>
              <a:buChar char="○"/>
            </a:pPr>
            <a:r>
              <a:rPr lang="en" sz="1100">
                <a:latin typeface="Cardo"/>
                <a:ea typeface="Cardo"/>
                <a:cs typeface="Cardo"/>
                <a:sym typeface="Cardo"/>
              </a:rPr>
              <a:t>Had chief executive and military powers, including the power to kill any Roman citizen </a:t>
            </a:r>
            <a:endParaRPr sz="1100">
              <a:latin typeface="Cardo"/>
              <a:ea typeface="Cardo"/>
              <a:cs typeface="Cardo"/>
              <a:sym typeface="Cardo"/>
            </a:endParaRPr>
          </a:p>
          <a:p>
            <a:pPr marL="914400" lvl="1" indent="-298450">
              <a:spcBef>
                <a:spcPts val="0"/>
              </a:spcBef>
              <a:spcAft>
                <a:spcPts val="0"/>
              </a:spcAft>
              <a:buSzPts val="1100"/>
              <a:buFont typeface="Cardo"/>
              <a:buChar char="○"/>
            </a:pPr>
            <a:r>
              <a:rPr lang="en" sz="1100">
                <a:latin typeface="Cardo"/>
                <a:ea typeface="Cardo"/>
                <a:cs typeface="Cardo"/>
                <a:sym typeface="Cardo"/>
              </a:rPr>
              <a:t>Dictators were supposed to return their power after the emergency in which they were dealing with was resolved </a:t>
            </a:r>
            <a:endParaRPr sz="1100">
              <a:latin typeface="Cardo"/>
              <a:ea typeface="Cardo"/>
              <a:cs typeface="Cardo"/>
              <a:sym typeface="Cardo"/>
            </a:endParaRPr>
          </a:p>
        </p:txBody>
      </p:sp>
      <p:sp>
        <p:nvSpPr>
          <p:cNvPr id="121" name="Shape 121"/>
          <p:cNvSpPr txBox="1"/>
          <p:nvPr/>
        </p:nvSpPr>
        <p:spPr>
          <a:xfrm>
            <a:off x="332250" y="2046400"/>
            <a:ext cx="8479500" cy="947700"/>
          </a:xfrm>
          <a:prstGeom prst="rect">
            <a:avLst/>
          </a:prstGeom>
          <a:noFill/>
          <a:ln>
            <a:noFill/>
          </a:ln>
        </p:spPr>
        <p:txBody>
          <a:bodyPr spcFirstLastPara="1" wrap="square" lIns="91425" tIns="91425" rIns="91425" bIns="91425" anchor="t" anchorCtr="0">
            <a:noAutofit/>
          </a:bodyPr>
          <a:lstStyle/>
          <a:p>
            <a:pPr marL="457200" lvl="0" indent="-304800" rtl="0">
              <a:spcBef>
                <a:spcPts val="0"/>
              </a:spcBef>
              <a:spcAft>
                <a:spcPts val="0"/>
              </a:spcAft>
              <a:buSzPts val="1200"/>
              <a:buFont typeface="Cardo"/>
              <a:buChar char="●"/>
            </a:pPr>
            <a:r>
              <a:rPr lang="en" sz="1200" b="1">
                <a:latin typeface="Cardo"/>
                <a:ea typeface="Cardo"/>
                <a:cs typeface="Cardo"/>
                <a:sym typeface="Cardo"/>
              </a:rPr>
              <a:t>AEDILE</a:t>
            </a:r>
            <a:r>
              <a:rPr lang="en" sz="1200">
                <a:latin typeface="Cardo"/>
                <a:ea typeface="Cardo"/>
                <a:cs typeface="Cardo"/>
                <a:sym typeface="Cardo"/>
              </a:rPr>
              <a:t> </a:t>
            </a:r>
            <a:endParaRPr sz="1200">
              <a:latin typeface="Cardo"/>
              <a:ea typeface="Cardo"/>
              <a:cs typeface="Cardo"/>
              <a:sym typeface="Cardo"/>
            </a:endParaRPr>
          </a:p>
          <a:p>
            <a:pPr marL="914400" lvl="1" indent="-298450" rtl="0">
              <a:spcBef>
                <a:spcPts val="0"/>
              </a:spcBef>
              <a:spcAft>
                <a:spcPts val="0"/>
              </a:spcAft>
              <a:buSzPts val="1100"/>
              <a:buFont typeface="Cardo"/>
              <a:buChar char="○"/>
            </a:pPr>
            <a:r>
              <a:rPr lang="en" sz="1100">
                <a:latin typeface="Cardo"/>
                <a:ea typeface="Cardo"/>
                <a:cs typeface="Cardo"/>
                <a:sym typeface="Cardo"/>
              </a:rPr>
              <a:t>Spent one year in office </a:t>
            </a:r>
            <a:endParaRPr sz="1100">
              <a:latin typeface="Cardo"/>
              <a:ea typeface="Cardo"/>
              <a:cs typeface="Cardo"/>
              <a:sym typeface="Cardo"/>
            </a:endParaRPr>
          </a:p>
          <a:p>
            <a:pPr marL="914400" lvl="1" indent="-298450" rtl="0">
              <a:spcBef>
                <a:spcPts val="0"/>
              </a:spcBef>
              <a:spcAft>
                <a:spcPts val="0"/>
              </a:spcAft>
              <a:buSzPts val="1100"/>
              <a:buFont typeface="Cardo"/>
              <a:buChar char="○"/>
            </a:pPr>
            <a:r>
              <a:rPr lang="en" sz="1100">
                <a:latin typeface="Cardo"/>
                <a:ea typeface="Cardo"/>
                <a:cs typeface="Cardo"/>
                <a:sym typeface="Cardo"/>
              </a:rPr>
              <a:t>They supervised public works, temples, markets and games </a:t>
            </a:r>
            <a:endParaRPr sz="1100">
              <a:latin typeface="Cardo"/>
              <a:ea typeface="Cardo"/>
              <a:cs typeface="Cardo"/>
              <a:sym typeface="Cardo"/>
            </a:endParaRPr>
          </a:p>
          <a:p>
            <a:pPr marL="914400" lvl="1" indent="-298450">
              <a:spcBef>
                <a:spcPts val="0"/>
              </a:spcBef>
              <a:spcAft>
                <a:spcPts val="0"/>
              </a:spcAft>
              <a:buSzPts val="1100"/>
              <a:buFont typeface="Cardo"/>
              <a:buChar char="○"/>
            </a:pPr>
            <a:r>
              <a:rPr lang="en" sz="1100">
                <a:latin typeface="Cardo"/>
                <a:ea typeface="Cardo"/>
                <a:cs typeface="Cardo"/>
                <a:sym typeface="Cardo"/>
              </a:rPr>
              <a:t>There were four of the Aediles and two of them were commonly plebeians </a:t>
            </a:r>
            <a:endParaRPr sz="1100">
              <a:latin typeface="Cardo"/>
              <a:ea typeface="Cardo"/>
              <a:cs typeface="Cardo"/>
              <a:sym typeface="Cardo"/>
            </a:endParaRPr>
          </a:p>
        </p:txBody>
      </p:sp>
      <p:sp>
        <p:nvSpPr>
          <p:cNvPr id="122" name="Shape 122"/>
          <p:cNvSpPr txBox="1"/>
          <p:nvPr/>
        </p:nvSpPr>
        <p:spPr>
          <a:xfrm>
            <a:off x="343350" y="2959750"/>
            <a:ext cx="5356500" cy="1476300"/>
          </a:xfrm>
          <a:prstGeom prst="rect">
            <a:avLst/>
          </a:prstGeom>
          <a:noFill/>
          <a:ln>
            <a:noFill/>
          </a:ln>
        </p:spPr>
        <p:txBody>
          <a:bodyPr spcFirstLastPara="1" wrap="square" lIns="91425" tIns="91425" rIns="91425" bIns="91425" anchor="t" anchorCtr="0">
            <a:noAutofit/>
          </a:bodyPr>
          <a:lstStyle/>
          <a:p>
            <a:pPr marL="457200" lvl="0" indent="-304800" rtl="0">
              <a:spcBef>
                <a:spcPts val="0"/>
              </a:spcBef>
              <a:spcAft>
                <a:spcPts val="0"/>
              </a:spcAft>
              <a:buSzPts val="1200"/>
              <a:buFont typeface="Cardo"/>
              <a:buChar char="●"/>
            </a:pPr>
            <a:r>
              <a:rPr lang="en" sz="1200" b="1">
                <a:latin typeface="Cardo"/>
                <a:ea typeface="Cardo"/>
                <a:cs typeface="Cardo"/>
                <a:sym typeface="Cardo"/>
              </a:rPr>
              <a:t>QUAESTOR</a:t>
            </a:r>
            <a:r>
              <a:rPr lang="en" sz="1200">
                <a:latin typeface="Cardo"/>
                <a:ea typeface="Cardo"/>
                <a:cs typeface="Cardo"/>
                <a:sym typeface="Cardo"/>
              </a:rPr>
              <a:t> was the assistant to the consuls</a:t>
            </a:r>
            <a:endParaRPr sz="1200">
              <a:latin typeface="Cardo"/>
              <a:ea typeface="Cardo"/>
              <a:cs typeface="Cardo"/>
              <a:sym typeface="Cardo"/>
            </a:endParaRPr>
          </a:p>
          <a:p>
            <a:pPr marL="914400" lvl="1" indent="-298450" rtl="0">
              <a:spcBef>
                <a:spcPts val="0"/>
              </a:spcBef>
              <a:spcAft>
                <a:spcPts val="0"/>
              </a:spcAft>
              <a:buSzPts val="1100"/>
              <a:buFont typeface="Cardo"/>
              <a:buChar char="○"/>
            </a:pPr>
            <a:r>
              <a:rPr lang="en" sz="1100">
                <a:latin typeface="Cardo"/>
                <a:ea typeface="Cardo"/>
                <a:cs typeface="Cardo"/>
                <a:sym typeface="Cardo"/>
              </a:rPr>
              <a:t>Spent one year in office</a:t>
            </a:r>
            <a:endParaRPr sz="1100">
              <a:latin typeface="Cardo"/>
              <a:ea typeface="Cardo"/>
              <a:cs typeface="Cardo"/>
              <a:sym typeface="Cardo"/>
            </a:endParaRPr>
          </a:p>
          <a:p>
            <a:pPr marL="914400" lvl="1" indent="-298450" rtl="0">
              <a:spcBef>
                <a:spcPts val="0"/>
              </a:spcBef>
              <a:spcAft>
                <a:spcPts val="0"/>
              </a:spcAft>
              <a:buSzPts val="1100"/>
              <a:buFont typeface="Cardo"/>
              <a:buChar char="○"/>
            </a:pPr>
            <a:r>
              <a:rPr lang="en" sz="1100">
                <a:latin typeface="Cardo"/>
                <a:ea typeface="Cardo"/>
                <a:cs typeface="Cardo"/>
                <a:sym typeface="Cardo"/>
              </a:rPr>
              <a:t>There was four after 421 BC, this was doubled in 267 BC and finally there were twenty after 80 BC</a:t>
            </a:r>
            <a:endParaRPr sz="1100">
              <a:latin typeface="Cardo"/>
              <a:ea typeface="Cardo"/>
              <a:cs typeface="Cardo"/>
              <a:sym typeface="Cardo"/>
            </a:endParaRPr>
          </a:p>
          <a:p>
            <a:pPr marL="914400" lvl="1" indent="-298450">
              <a:spcBef>
                <a:spcPts val="0"/>
              </a:spcBef>
              <a:spcAft>
                <a:spcPts val="0"/>
              </a:spcAft>
              <a:buSzPts val="1100"/>
              <a:buFont typeface="Cardo"/>
              <a:buChar char="○"/>
            </a:pPr>
            <a:r>
              <a:rPr lang="en" sz="1100">
                <a:latin typeface="Cardo"/>
                <a:ea typeface="Cardo"/>
                <a:cs typeface="Cardo"/>
                <a:sym typeface="Cardo"/>
              </a:rPr>
              <a:t>They controlled the military or civic treasury and kept the records </a:t>
            </a:r>
            <a:endParaRPr sz="1100">
              <a:latin typeface="Cardo"/>
              <a:ea typeface="Cardo"/>
              <a:cs typeface="Cardo"/>
              <a:sym typeface="Cardo"/>
            </a:endParaRPr>
          </a:p>
        </p:txBody>
      </p:sp>
      <p:pic>
        <p:nvPicPr>
          <p:cNvPr id="123" name="Shape 123"/>
          <p:cNvPicPr preferRelativeResize="0"/>
          <p:nvPr/>
        </p:nvPicPr>
        <p:blipFill>
          <a:blip r:embed="rId4">
            <a:alphaModFix/>
          </a:blip>
          <a:stretch>
            <a:fillRect/>
          </a:stretch>
        </p:blipFill>
        <p:spPr>
          <a:xfrm>
            <a:off x="5768400" y="2901295"/>
            <a:ext cx="3167224" cy="19061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1582</Words>
  <Application>Microsoft Office PowerPoint</Application>
  <PresentationFormat>On-screen Show (16:9)</PresentationFormat>
  <Paragraphs>82</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Cardo</vt:lpstr>
      <vt:lpstr>Times New Roman</vt:lpstr>
      <vt:lpstr>Simple Light</vt:lpstr>
      <vt:lpstr>PowerPoint Presentation</vt:lpstr>
      <vt:lpstr>Foundation myth</vt:lpstr>
      <vt:lpstr>Actual Foundation </vt:lpstr>
      <vt:lpstr>The City of Rome</vt:lpstr>
      <vt:lpstr>Roman Society - The Patricians</vt:lpstr>
      <vt:lpstr>The Equestrians</vt:lpstr>
      <vt:lpstr>The Slaves and Freemen</vt:lpstr>
      <vt:lpstr>The Roman Republic 509-27BC</vt:lpstr>
      <vt:lpstr>The Roman Republic</vt:lpstr>
      <vt:lpstr>The Empire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Jonathan Sparshott</dc:creator>
  <cp:lastModifiedBy>Jonathan Sparshott</cp:lastModifiedBy>
  <cp:revision>1</cp:revision>
  <dcterms:modified xsi:type="dcterms:W3CDTF">2018-01-24T18:20:07Z</dcterms:modified>
</cp:coreProperties>
</file>