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6" r:id="rId2"/>
    <p:sldId id="278" r:id="rId3"/>
    <p:sldId id="274" r:id="rId4"/>
    <p:sldId id="275" r:id="rId5"/>
    <p:sldId id="277" r:id="rId6"/>
    <p:sldId id="263" r:id="rId7"/>
    <p:sldId id="264" r:id="rId8"/>
    <p:sldId id="268" r:id="rId9"/>
    <p:sldId id="265" r:id="rId10"/>
    <p:sldId id="267" r:id="rId11"/>
    <p:sldId id="266" r:id="rId12"/>
    <p:sldId id="269" r:id="rId13"/>
    <p:sldId id="282" r:id="rId14"/>
    <p:sldId id="273" r:id="rId15"/>
    <p:sldId id="283" r:id="rId16"/>
    <p:sldId id="257" r:id="rId17"/>
    <p:sldId id="281" r:id="rId18"/>
    <p:sldId id="280"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176" autoAdjust="0"/>
  </p:normalViewPr>
  <p:slideViewPr>
    <p:cSldViewPr snapToGrid="0">
      <p:cViewPr varScale="1">
        <p:scale>
          <a:sx n="70" d="100"/>
          <a:sy n="70" d="100"/>
        </p:scale>
        <p:origin x="4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C33653-178F-4B3F-9D12-83E1A25D9E41}" type="datetimeFigureOut">
              <a:rPr lang="en-GB" smtClean="0"/>
              <a:t>08/02/2018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6060B3-529E-40AB-A113-8A52E75949F9}" type="slidenum">
              <a:rPr lang="en-GB" smtClean="0"/>
              <a:t>‹#›</a:t>
            </a:fld>
            <a:endParaRPr lang="en-GB"/>
          </a:p>
        </p:txBody>
      </p:sp>
    </p:spTree>
    <p:extLst>
      <p:ext uri="{BB962C8B-B14F-4D97-AF65-F5344CB8AC3E}">
        <p14:creationId xmlns:p14="http://schemas.microsoft.com/office/powerpoint/2010/main" val="566805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6060B3-529E-40AB-A113-8A52E75949F9}" type="slidenum">
              <a:rPr lang="en-GB" smtClean="0"/>
              <a:t>6</a:t>
            </a:fld>
            <a:endParaRPr lang="en-GB"/>
          </a:p>
        </p:txBody>
      </p:sp>
    </p:spTree>
    <p:extLst>
      <p:ext uri="{BB962C8B-B14F-4D97-AF65-F5344CB8AC3E}">
        <p14:creationId xmlns:p14="http://schemas.microsoft.com/office/powerpoint/2010/main" val="639862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11 - 3 Points</a:t>
            </a:r>
          </a:p>
          <a:p>
            <a:pPr marL="171450" indent="-171450">
              <a:buFont typeface="Arial" panose="020B0604020202020204" pitchFamily="34" charset="0"/>
              <a:buChar char="•"/>
            </a:pPr>
            <a:r>
              <a:rPr lang="en-GB" dirty="0" smtClean="0"/>
              <a:t>Overall</a:t>
            </a:r>
            <a:r>
              <a:rPr lang="en-GB" baseline="0" dirty="0" smtClean="0"/>
              <a:t> AD effect from direct taxation - shift in the curve:  C hit / G hit / I hit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SRAS effect from indirect taxation - costs of production - movement along the curve due to rise in inflationary pressures</a:t>
            </a:r>
          </a:p>
          <a:p>
            <a:pPr marL="171450" indent="-171450">
              <a:buFont typeface="Arial" panose="020B0604020202020204" pitchFamily="34" charset="0"/>
              <a:buChar char="•"/>
            </a:pPr>
            <a:r>
              <a:rPr lang="en-GB" baseline="0" dirty="0" smtClean="0"/>
              <a:t>Demerit good effect - reduce demand for goods with negative consumption externalities</a:t>
            </a:r>
          </a:p>
          <a:p>
            <a:endParaRPr lang="en-GB" baseline="0" dirty="0" smtClean="0"/>
          </a:p>
          <a:p>
            <a:r>
              <a:rPr lang="en-GB" baseline="0" dirty="0" smtClean="0"/>
              <a:t>12 - 3 Points: austerity is </a:t>
            </a:r>
            <a:r>
              <a:rPr lang="en-GB" baseline="0" dirty="0" err="1" smtClean="0"/>
              <a:t>unneccesary</a:t>
            </a:r>
            <a:r>
              <a:rPr lang="en-GB" baseline="0" dirty="0" smtClean="0"/>
              <a:t> and undesirable</a:t>
            </a:r>
          </a:p>
          <a:p>
            <a:endParaRPr lang="en-GB" baseline="0" dirty="0" smtClean="0"/>
          </a:p>
          <a:p>
            <a:pPr marL="171450" indent="-171450">
              <a:buFont typeface="Arial" panose="020B0604020202020204" pitchFamily="34" charset="0"/>
              <a:buChar char="•"/>
            </a:pPr>
            <a:r>
              <a:rPr lang="en-GB" baseline="0" dirty="0" smtClean="0"/>
              <a:t>YES - Austerity delayed the recovery</a:t>
            </a:r>
          </a:p>
          <a:p>
            <a:pPr marL="171450" indent="-171450">
              <a:buFont typeface="Arial" panose="020B0604020202020204" pitchFamily="34" charset="0"/>
              <a:buChar char="•"/>
            </a:pPr>
            <a:r>
              <a:rPr lang="en-GB" baseline="0" dirty="0" smtClean="0"/>
              <a:t>YES - Austerity led to a fall in living standards and greater poverty</a:t>
            </a:r>
          </a:p>
          <a:p>
            <a:pPr marL="171450" indent="-171450">
              <a:buFont typeface="Arial" panose="020B0604020202020204" pitchFamily="34" charset="0"/>
              <a:buChar char="•"/>
            </a:pPr>
            <a:r>
              <a:rPr lang="en-GB" baseline="0" dirty="0" smtClean="0"/>
              <a:t>NO - The state is inefficient and leads to crowding out</a:t>
            </a:r>
          </a:p>
          <a:p>
            <a:endParaRPr lang="en-GB" baseline="0" dirty="0" smtClean="0"/>
          </a:p>
          <a:p>
            <a:endParaRPr lang="en-GB" baseline="0" dirty="0" smtClean="0"/>
          </a:p>
          <a:p>
            <a:r>
              <a:rPr lang="en-GB" baseline="0" dirty="0" smtClean="0"/>
              <a:t>MORE DETAIL BELOW</a:t>
            </a:r>
          </a:p>
          <a:p>
            <a:endParaRPr lang="en-GB" baseline="0" dirty="0" smtClean="0"/>
          </a:p>
          <a:p>
            <a:r>
              <a:rPr lang="en-US" sz="1200" b="1" kern="1200" dirty="0" smtClean="0">
                <a:solidFill>
                  <a:schemeClr val="tx1"/>
                </a:solidFill>
                <a:effectLst/>
                <a:latin typeface="+mn-lt"/>
                <a:ea typeface="+mn-ea"/>
                <a:cs typeface="+mn-cs"/>
              </a:rPr>
              <a:t>FOR AUSTERITY in 2010</a:t>
            </a:r>
            <a:endParaRPr lang="en-GB"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Reassure Markets: </a:t>
            </a:r>
            <a:endParaRPr lang="en-GB" sz="1200" kern="1200" dirty="0" smtClean="0">
              <a:solidFill>
                <a:schemeClr val="tx1"/>
              </a:solidFill>
              <a:effectLst/>
              <a:latin typeface="+mn-lt"/>
              <a:ea typeface="+mn-ea"/>
              <a:cs typeface="+mn-cs"/>
            </a:endParaRPr>
          </a:p>
          <a:p>
            <a:pPr lvl="1"/>
            <a:r>
              <a:rPr lang="en-US" sz="1200" b="1" kern="1200" dirty="0" smtClean="0">
                <a:solidFill>
                  <a:schemeClr val="tx1"/>
                </a:solidFill>
                <a:effectLst/>
                <a:latin typeface="+mn-lt"/>
                <a:ea typeface="+mn-ea"/>
                <a:cs typeface="+mn-cs"/>
              </a:rPr>
              <a:t>As: </a:t>
            </a:r>
            <a:r>
              <a:rPr lang="en-US" sz="1200" kern="1200" dirty="0" smtClean="0">
                <a:solidFill>
                  <a:schemeClr val="tx1"/>
                </a:solidFill>
                <a:effectLst/>
                <a:latin typeface="+mn-lt"/>
                <a:ea typeface="+mn-ea"/>
                <a:cs typeface="+mn-cs"/>
              </a:rPr>
              <a:t>UK Government (New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increased national debt from 37% of GDP to 86% of GDP (doubled it) to bail out the banks and recover from the financial crash of 2008.  Also,  New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managed to leave office with a structural deficit (New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minister who left a note saying there was no money left to incoming conservative ministers).  Markets may start to become jittery and bond prices will fall, meaning the interest rates (or cost of borrowing for the UK) will be very high in the short-term and future.  This can have knock on effects to the private sector who might be less willing to invest, preventing economic growth.   Greece, Ireland and Italy are examples of where bond yields increased hugely in a short space of time because a loss of confidence by the Bond Markets in their Governments in the wake of the financial crisis.</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Ae: New </a:t>
            </a:r>
            <a:r>
              <a:rPr lang="en-US" sz="1200" kern="1200" dirty="0" err="1" smtClean="0">
                <a:solidFill>
                  <a:schemeClr val="tx1"/>
                </a:solidFill>
                <a:effectLst/>
                <a:latin typeface="+mn-lt"/>
                <a:ea typeface="+mn-ea"/>
                <a:cs typeface="+mn-cs"/>
              </a:rPr>
              <a:t>Labour’s</a:t>
            </a:r>
            <a:r>
              <a:rPr lang="en-US" sz="1200" kern="1200" dirty="0" smtClean="0">
                <a:solidFill>
                  <a:schemeClr val="tx1"/>
                </a:solidFill>
                <a:effectLst/>
                <a:latin typeface="+mn-lt"/>
                <a:ea typeface="+mn-ea"/>
                <a:cs typeface="+mn-cs"/>
              </a:rPr>
              <a:t> structural deficit was actually quite small and there was a desperate need to bail out the banks.  86% of GDP is still manageable especially when you look at USA (120%) and Japan (over 200%).  UK’s 86% is also historically low and we tend to have a long maturity on bonds so any short-term effects would be minimal.  Greece, Ireland and Italy arguably faced problems because of a lack of a central bank in the Eurozone rather than issues with their Government debt?  Borrowing costs are at their lowest for a while so it made more sense to increase national debt?  </a:t>
            </a:r>
            <a:endParaRPr lang="en-GB"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Strong Fiscal Rules</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As: A general sense that we needed to tighten our belts after the financial crash which was caused by excessive debt; therefore having strong rules to manage Government debt was the prudent thing to do.  The increase in borrowing has fallen since 2010, suggesting the policy has been working.  Although the deficit hasn’t been erased, it is hard to do that as a budget deficit naturally forms in a period of downturn or recession.</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Ae: Osborne (and all Conservative chancellor’s) have failed to meet fiscal rules and borrowing has still increased.  Also debt is vital to how our economies work and to compare household budgets to Government budgets is irresponsible by the Government (David Cameron famously said we should all pay off our credit cards but trouble with that is everyone would save and no one would spend!  Firms lose profits, start laying off workers etc.  This is called the ‘Paradox of Thrift’).  Perhaps if more fiscal stimulus had occurred, the cyclical deficit would have been much less and boosted the overall economy?</a:t>
            </a:r>
            <a:endParaRPr lang="en-GB"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Inefficiencies with the State and ‘Crowding Out’</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As: Better to shrink the size of the state to prevent crowding out.  Also, danger of X-inefficiency because of a lack of the profit motive.  Became too big under New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from 97 to 10.  In particular welfare payments deemed to be too excessive.</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Ae: Welfare cuts and pursuit of ‘Universal Credit’ by the Coalition and Conservative Governments have led to vulnerable people (disabled, low incomes etc.) being at even greater risk.  These are not inefficiencies in the state but necessities for a decent society.  Private sector strangely not offering to help the most vulnerable so state must step in.  Also no danger of crowding out as economy had a large negative output gap and there was more likelihood of ‘crowding in’ where the private sector is stimulated by a boost to the public sector.  Lastly, whether the state was too big or not is almost a mute point because in a recession, your first priority is to get out of that recession, not try and reform for the long-term.</a:t>
            </a:r>
            <a:endParaRPr lang="en-GB"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AGAINST AUSTERITY in 2010</a:t>
            </a:r>
            <a:endParaRPr lang="en-GB"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Austerity is Self-Defeating and destroyed the recovery of 2009-10: </a:t>
            </a:r>
            <a:endParaRPr lang="en-GB" sz="1200" kern="1200" dirty="0" smtClean="0">
              <a:solidFill>
                <a:schemeClr val="tx1"/>
              </a:solidFill>
              <a:effectLst/>
              <a:latin typeface="+mn-lt"/>
              <a:ea typeface="+mn-ea"/>
              <a:cs typeface="+mn-cs"/>
            </a:endParaRPr>
          </a:p>
          <a:p>
            <a:pPr lvl="1"/>
            <a:r>
              <a:rPr lang="en-US" sz="1200" b="1" kern="1200" dirty="0" smtClean="0">
                <a:solidFill>
                  <a:schemeClr val="tx1"/>
                </a:solidFill>
                <a:effectLst/>
                <a:latin typeface="+mn-lt"/>
                <a:ea typeface="+mn-ea"/>
                <a:cs typeface="+mn-cs"/>
              </a:rPr>
              <a:t>As: </a:t>
            </a:r>
            <a:r>
              <a:rPr lang="en-US" sz="1200" kern="1200" dirty="0" smtClean="0">
                <a:solidFill>
                  <a:schemeClr val="tx1"/>
                </a:solidFill>
                <a:effectLst/>
                <a:latin typeface="+mn-lt"/>
                <a:ea typeface="+mn-ea"/>
                <a:cs typeface="+mn-cs"/>
              </a:rPr>
              <a:t>George Osborne caused a double dip recession after he came to power and austerity has prolonged the effects of recession.  Austerity just damaged already weak consumer and business confidence further and led to further fall in AD creating an even bigger negative output gap because of a de-multiplier effect.  Further AD stimulus needed via fiscal policy to prevent a double dip recession.  Slowest recovery on record.</a:t>
            </a:r>
            <a:endParaRPr lang="en-GB" sz="1200" kern="1200" dirty="0" smtClean="0">
              <a:solidFill>
                <a:schemeClr val="tx1"/>
              </a:solidFill>
              <a:effectLst/>
              <a:latin typeface="+mn-lt"/>
              <a:ea typeface="+mn-ea"/>
              <a:cs typeface="+mn-cs"/>
            </a:endParaRPr>
          </a:p>
          <a:p>
            <a:pPr lvl="1"/>
            <a:r>
              <a:rPr lang="en-US" sz="1200" b="1" kern="1200" dirty="0" smtClean="0">
                <a:solidFill>
                  <a:schemeClr val="tx1"/>
                </a:solidFill>
                <a:effectLst/>
                <a:latin typeface="+mn-lt"/>
                <a:ea typeface="+mn-ea"/>
                <a:cs typeface="+mn-cs"/>
              </a:rPr>
              <a:t>Ae:</a:t>
            </a:r>
            <a:r>
              <a:rPr lang="en-US" sz="1200" kern="1200" dirty="0" smtClean="0">
                <a:solidFill>
                  <a:schemeClr val="tx1"/>
                </a:solidFill>
                <a:effectLst/>
                <a:latin typeface="+mn-lt"/>
                <a:ea typeface="+mn-ea"/>
                <a:cs typeface="+mn-cs"/>
              </a:rPr>
              <a:t> Examples of other countries recovering after austerity and although it took time, it means we have stronger foundations with which to build in the future.  Short term pain for long term gain.  Also, fiscal policy in a recession is not necessarily the right way forward if it stores up lots of debt </a:t>
            </a:r>
            <a:r>
              <a:rPr lang="en-US" sz="1200" kern="1200" dirty="0" err="1" smtClean="0">
                <a:solidFill>
                  <a:schemeClr val="tx1"/>
                </a:solidFill>
                <a:effectLst/>
                <a:latin typeface="+mn-lt"/>
                <a:ea typeface="+mn-ea"/>
                <a:cs typeface="+mn-cs"/>
              </a:rPr>
              <a:t>laater</a:t>
            </a:r>
            <a:r>
              <a:rPr lang="en-US" sz="1200" kern="1200" dirty="0" smtClean="0">
                <a:solidFill>
                  <a:schemeClr val="tx1"/>
                </a:solidFill>
                <a:effectLst/>
                <a:latin typeface="+mn-lt"/>
                <a:ea typeface="+mn-ea"/>
                <a:cs typeface="+mn-cs"/>
              </a:rPr>
              <a:t>.  Better to pursue monetary quantitative easing etc. to get the economy going.</a:t>
            </a:r>
            <a:endParaRPr lang="en-GB"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Fall in Living Standards and Longer Term damage to the economy: </a:t>
            </a:r>
            <a:endParaRPr lang="en-GB" sz="1200" kern="1200" dirty="0" smtClean="0">
              <a:solidFill>
                <a:schemeClr val="tx1"/>
              </a:solidFill>
              <a:effectLst/>
              <a:latin typeface="+mn-lt"/>
              <a:ea typeface="+mn-ea"/>
              <a:cs typeface="+mn-cs"/>
            </a:endParaRPr>
          </a:p>
          <a:p>
            <a:pPr lvl="1"/>
            <a:r>
              <a:rPr lang="en-US" sz="1200" b="1" kern="1200" dirty="0" smtClean="0">
                <a:solidFill>
                  <a:schemeClr val="tx1"/>
                </a:solidFill>
                <a:effectLst/>
                <a:latin typeface="+mn-lt"/>
                <a:ea typeface="+mn-ea"/>
                <a:cs typeface="+mn-cs"/>
              </a:rPr>
              <a:t>As: </a:t>
            </a:r>
            <a:r>
              <a:rPr lang="en-US" sz="1200" kern="1200" dirty="0" smtClean="0">
                <a:solidFill>
                  <a:schemeClr val="tx1"/>
                </a:solidFill>
                <a:effectLst/>
                <a:latin typeface="+mn-lt"/>
                <a:ea typeface="+mn-ea"/>
                <a:cs typeface="+mn-cs"/>
              </a:rPr>
              <a:t>Since 2010, poverty has been on the rise as Healthcare cut in real terms and education cut in nominal and real terms.  Failure of public </a:t>
            </a:r>
            <a:r>
              <a:rPr lang="en-US" sz="1200" kern="1200" dirty="0" err="1" smtClean="0">
                <a:solidFill>
                  <a:schemeClr val="tx1"/>
                </a:solidFill>
                <a:effectLst/>
                <a:latin typeface="+mn-lt"/>
                <a:ea typeface="+mn-ea"/>
                <a:cs typeface="+mn-cs"/>
              </a:rPr>
              <a:t>serivces</a:t>
            </a:r>
            <a:r>
              <a:rPr lang="en-US" sz="1200" kern="1200" dirty="0" smtClean="0">
                <a:solidFill>
                  <a:schemeClr val="tx1"/>
                </a:solidFill>
                <a:effectLst/>
                <a:latin typeface="+mn-lt"/>
                <a:ea typeface="+mn-ea"/>
                <a:cs typeface="+mn-cs"/>
              </a:rPr>
              <a:t> as well (police, local authorities etc.).  Real wages are stagnating and we have a productivity puzzle.</a:t>
            </a:r>
            <a:endParaRPr lang="en-GB" sz="1200" kern="1200" dirty="0" smtClean="0">
              <a:solidFill>
                <a:schemeClr val="tx1"/>
              </a:solidFill>
              <a:effectLst/>
              <a:latin typeface="+mn-lt"/>
              <a:ea typeface="+mn-ea"/>
              <a:cs typeface="+mn-cs"/>
            </a:endParaRPr>
          </a:p>
          <a:p>
            <a:pPr lvl="1"/>
            <a:r>
              <a:rPr lang="en-US" sz="1200" b="1" kern="1200" dirty="0" smtClean="0">
                <a:solidFill>
                  <a:schemeClr val="tx1"/>
                </a:solidFill>
                <a:effectLst/>
                <a:latin typeface="+mn-lt"/>
                <a:ea typeface="+mn-ea"/>
                <a:cs typeface="+mn-cs"/>
              </a:rPr>
              <a:t>Ae:</a:t>
            </a:r>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Unemployment is now at it’s lowest since the 1970’s and so we have recovered from the financial crash.</a:t>
            </a:r>
          </a:p>
          <a:p>
            <a:pPr lvl="0"/>
            <a:r>
              <a:rPr lang="en-GB" sz="1200" b="1" kern="1200" dirty="0" smtClean="0">
                <a:solidFill>
                  <a:schemeClr val="tx1"/>
                </a:solidFill>
                <a:effectLst/>
                <a:latin typeface="+mn-lt"/>
                <a:ea typeface="+mn-ea"/>
                <a:cs typeface="+mn-cs"/>
              </a:rPr>
              <a:t>Alternatives to Austerity were available</a:t>
            </a:r>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As: Allowing the pound to devalue would have caused exports to rise and boosted AD.  Fiscal stimulus also important as we are in a liquidity trap.</a:t>
            </a:r>
          </a:p>
          <a:p>
            <a:pPr lvl="1"/>
            <a:r>
              <a:rPr lang="en-GB" sz="1200" kern="1200" dirty="0" smtClean="0">
                <a:solidFill>
                  <a:schemeClr val="tx1"/>
                </a:solidFill>
                <a:effectLst/>
                <a:latin typeface="+mn-lt"/>
                <a:ea typeface="+mn-ea"/>
                <a:cs typeface="+mn-cs"/>
              </a:rPr>
              <a:t>Ae: Global recessions mean that other economies are reducing their imports which means we might not have sold more exports.  Fiscal stimulus would lead to greater debt which would cause bond yields to increase and possibly cause another period of excess debt similar to before the financial crisis of 2008!</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A06060B3-529E-40AB-A113-8A52E75949F9}" type="slidenum">
              <a:rPr lang="en-GB" smtClean="0"/>
              <a:t>9</a:t>
            </a:fld>
            <a:endParaRPr lang="en-GB"/>
          </a:p>
        </p:txBody>
      </p:sp>
    </p:spTree>
    <p:extLst>
      <p:ext uri="{BB962C8B-B14F-4D97-AF65-F5344CB8AC3E}">
        <p14:creationId xmlns:p14="http://schemas.microsoft.com/office/powerpoint/2010/main" val="2616191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3a)  3 Points:</a:t>
            </a:r>
          </a:p>
          <a:p>
            <a:endParaRPr lang="en-GB" dirty="0" smtClean="0"/>
          </a:p>
          <a:p>
            <a:r>
              <a:rPr lang="en-GB" dirty="0" smtClean="0"/>
              <a:t>(1) LRPC to left = Supply Side Policies (Free</a:t>
            </a:r>
            <a:r>
              <a:rPr lang="en-GB" baseline="0" dirty="0" smtClean="0"/>
              <a:t> Market and Interventionist)</a:t>
            </a:r>
            <a:endParaRPr lang="en-GB" dirty="0" smtClean="0"/>
          </a:p>
          <a:p>
            <a:r>
              <a:rPr lang="en-GB" dirty="0" smtClean="0"/>
              <a:t>(2) SRPC - shift to the left: Lower expectations because of Bank of England independence</a:t>
            </a:r>
          </a:p>
          <a:p>
            <a:r>
              <a:rPr lang="en-GB" dirty="0" smtClean="0"/>
              <a:t>(3) SRPC - movement along: INTERNAL - Flatter SRPC because of Globalisation</a:t>
            </a:r>
            <a:endParaRPr lang="en-GB" dirty="0"/>
          </a:p>
        </p:txBody>
      </p:sp>
      <p:sp>
        <p:nvSpPr>
          <p:cNvPr id="4" name="Slide Number Placeholder 3"/>
          <p:cNvSpPr>
            <a:spLocks noGrp="1"/>
          </p:cNvSpPr>
          <p:nvPr>
            <p:ph type="sldNum" sz="quarter" idx="10"/>
          </p:nvPr>
        </p:nvSpPr>
        <p:spPr/>
        <p:txBody>
          <a:bodyPr/>
          <a:lstStyle/>
          <a:p>
            <a:fld id="{A06060B3-529E-40AB-A113-8A52E75949F9}" type="slidenum">
              <a:rPr lang="en-GB" smtClean="0"/>
              <a:t>10</a:t>
            </a:fld>
            <a:endParaRPr lang="en-GB"/>
          </a:p>
        </p:txBody>
      </p:sp>
    </p:spTree>
    <p:extLst>
      <p:ext uri="{BB962C8B-B14F-4D97-AF65-F5344CB8AC3E}">
        <p14:creationId xmlns:p14="http://schemas.microsoft.com/office/powerpoint/2010/main" val="1705663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21ACA0-069F-4860-A888-47AD46592BB2}" type="datetimeFigureOut">
              <a:rPr lang="en-GB" smtClean="0"/>
              <a:t>08/02/2018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3827444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21ACA0-069F-4860-A888-47AD46592BB2}" type="datetimeFigureOut">
              <a:rPr lang="en-GB" smtClean="0"/>
              <a:t>08/02/2018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2634292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21ACA0-069F-4860-A888-47AD46592BB2}" type="datetimeFigureOut">
              <a:rPr lang="en-GB" smtClean="0"/>
              <a:t>08/02/2018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229866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21ACA0-069F-4860-A888-47AD46592BB2}" type="datetimeFigureOut">
              <a:rPr lang="en-GB" smtClean="0"/>
              <a:t>08/02/2018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4276564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1ACA0-069F-4860-A888-47AD46592BB2}" type="datetimeFigureOut">
              <a:rPr lang="en-GB" smtClean="0"/>
              <a:t>08/02/2018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195274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21ACA0-069F-4860-A888-47AD46592BB2}" type="datetimeFigureOut">
              <a:rPr lang="en-GB" smtClean="0"/>
              <a:t>08/02/2018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1538720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21ACA0-069F-4860-A888-47AD46592BB2}" type="datetimeFigureOut">
              <a:rPr lang="en-GB" smtClean="0"/>
              <a:t>08/02/2018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1843621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21ACA0-069F-4860-A888-47AD46592BB2}" type="datetimeFigureOut">
              <a:rPr lang="en-GB" smtClean="0"/>
              <a:t>08/02/2018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246155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1ACA0-069F-4860-A888-47AD46592BB2}" type="datetimeFigureOut">
              <a:rPr lang="en-GB" smtClean="0"/>
              <a:t>08/02/2018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50599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21ACA0-069F-4860-A888-47AD46592BB2}" type="datetimeFigureOut">
              <a:rPr lang="en-GB" smtClean="0"/>
              <a:t>08/02/2018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386847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21ACA0-069F-4860-A888-47AD46592BB2}" type="datetimeFigureOut">
              <a:rPr lang="en-GB" smtClean="0"/>
              <a:t>08/02/2018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0274F-1E97-497B-9E25-55A8194A5478}" type="slidenum">
              <a:rPr lang="en-GB" smtClean="0"/>
              <a:t>‹#›</a:t>
            </a:fld>
            <a:endParaRPr lang="en-GB"/>
          </a:p>
        </p:txBody>
      </p:sp>
    </p:spTree>
    <p:extLst>
      <p:ext uri="{BB962C8B-B14F-4D97-AF65-F5344CB8AC3E}">
        <p14:creationId xmlns:p14="http://schemas.microsoft.com/office/powerpoint/2010/main" val="3927222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1ACA0-069F-4860-A888-47AD46592BB2}" type="datetimeFigureOut">
              <a:rPr lang="en-GB" smtClean="0"/>
              <a:t>08/02/2018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0274F-1E97-497B-9E25-55A8194A5478}" type="slidenum">
              <a:rPr lang="en-GB" smtClean="0"/>
              <a:t>‹#›</a:t>
            </a:fld>
            <a:endParaRPr lang="en-GB"/>
          </a:p>
        </p:txBody>
      </p:sp>
    </p:spTree>
    <p:extLst>
      <p:ext uri="{BB962C8B-B14F-4D97-AF65-F5344CB8AC3E}">
        <p14:creationId xmlns:p14="http://schemas.microsoft.com/office/powerpoint/2010/main" val="3450307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946" y="276762"/>
            <a:ext cx="11495896" cy="633296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solidFill>
                  <a:schemeClr val="bg1"/>
                </a:solidFill>
              </a:rPr>
              <a:t>WEEK 6</a:t>
            </a:r>
          </a:p>
        </p:txBody>
      </p:sp>
    </p:spTree>
    <p:extLst>
      <p:ext uri="{BB962C8B-B14F-4D97-AF65-F5344CB8AC3E}">
        <p14:creationId xmlns:p14="http://schemas.microsoft.com/office/powerpoint/2010/main" val="2692574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latin typeface="+mn-lt"/>
              </a:rPr>
              <a:t>15 Mark Questions</a:t>
            </a:r>
            <a:endParaRPr lang="en-GB" b="1" dirty="0">
              <a:latin typeface="+mn-lt"/>
            </a:endParaRPr>
          </a:p>
        </p:txBody>
      </p:sp>
      <p:sp>
        <p:nvSpPr>
          <p:cNvPr id="6" name="Content Placeholder 5"/>
          <p:cNvSpPr>
            <a:spLocks noGrp="1"/>
          </p:cNvSpPr>
          <p:nvPr>
            <p:ph idx="1"/>
          </p:nvPr>
        </p:nvSpPr>
        <p:spPr>
          <a:xfrm>
            <a:off x="316992" y="1825624"/>
            <a:ext cx="11679936" cy="4782439"/>
          </a:xfrm>
        </p:spPr>
        <p:txBody>
          <a:bodyPr>
            <a:normAutofit lnSpcReduction="10000"/>
          </a:bodyPr>
          <a:lstStyle/>
          <a:p>
            <a:pPr marL="0" indent="0">
              <a:buNone/>
            </a:pPr>
            <a:r>
              <a:rPr lang="en-GB" dirty="0" smtClean="0"/>
              <a:t>(Question 03): </a:t>
            </a:r>
          </a:p>
          <a:p>
            <a:pPr marL="0" indent="0">
              <a:buNone/>
            </a:pPr>
            <a:r>
              <a:rPr lang="en-GB" dirty="0" smtClean="0"/>
              <a:t>“The Great moderation was a period of time straddling two Governments, Conservatives from 1993 to 1997 and New Labour from 1997 to 2007. It is characterised with falling unemployment and low inflation leading to some commentators at the time calling it ‘The Death of Inflation’</a:t>
            </a:r>
          </a:p>
          <a:p>
            <a:pPr marL="0" indent="0">
              <a:buNone/>
            </a:pPr>
            <a:endParaRPr lang="en-GB" dirty="0" smtClean="0"/>
          </a:p>
          <a:p>
            <a:pPr marL="0" indent="0">
              <a:buNone/>
            </a:pPr>
            <a:r>
              <a:rPr lang="en-GB" dirty="0" smtClean="0"/>
              <a:t>(a) Explain how the ‘Great Moderation’ occurred from 1993 to 2007 (15 Marks)</a:t>
            </a:r>
          </a:p>
          <a:p>
            <a:pPr marL="0" indent="0">
              <a:buNone/>
            </a:pPr>
            <a:endParaRPr lang="en-GB" dirty="0"/>
          </a:p>
          <a:p>
            <a:pPr marL="0" indent="0">
              <a:buNone/>
            </a:pPr>
            <a:r>
              <a:rPr lang="en-US" dirty="0" smtClean="0"/>
              <a:t>(b) “The </a:t>
            </a:r>
            <a:r>
              <a:rPr lang="en-US" dirty="0"/>
              <a:t>only way to reduce unemployment from ‘The Great Recession’ is to use demand side policies”. To what extent do you agree with this statement? (25 Marks)</a:t>
            </a:r>
            <a:endParaRPr lang="en-GB" dirty="0"/>
          </a:p>
        </p:txBody>
      </p:sp>
    </p:spTree>
    <p:extLst>
      <p:ext uri="{BB962C8B-B14F-4D97-AF65-F5344CB8AC3E}">
        <p14:creationId xmlns:p14="http://schemas.microsoft.com/office/powerpoint/2010/main" val="1967718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latin typeface="+mn-lt"/>
              </a:rPr>
              <a:t>15 Mark Questions</a:t>
            </a:r>
            <a:endParaRPr lang="en-GB" b="1" dirty="0">
              <a:latin typeface="+mn-lt"/>
            </a:endParaRPr>
          </a:p>
        </p:txBody>
      </p:sp>
      <p:sp>
        <p:nvSpPr>
          <p:cNvPr id="6" name="Content Placeholder 5"/>
          <p:cNvSpPr>
            <a:spLocks noGrp="1"/>
          </p:cNvSpPr>
          <p:nvPr>
            <p:ph idx="1"/>
          </p:nvPr>
        </p:nvSpPr>
        <p:spPr/>
        <p:txBody>
          <a:bodyPr/>
          <a:lstStyle/>
          <a:p>
            <a:pPr marL="0" indent="0">
              <a:buNone/>
            </a:pPr>
            <a:r>
              <a:rPr lang="en-GB" dirty="0" smtClean="0"/>
              <a:t>Explain why doctors get paid more than nurses (15 Marks)</a:t>
            </a:r>
            <a:endParaRPr lang="en-GB" dirty="0"/>
          </a:p>
        </p:txBody>
      </p:sp>
    </p:spTree>
    <p:extLst>
      <p:ext uri="{BB962C8B-B14F-4D97-AF65-F5344CB8AC3E}">
        <p14:creationId xmlns:p14="http://schemas.microsoft.com/office/powerpoint/2010/main" val="1081836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946" y="276762"/>
            <a:ext cx="11495896" cy="6332966"/>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solidFill>
                  <a:schemeClr val="bg1"/>
                </a:solidFill>
              </a:rPr>
              <a:t>90</a:t>
            </a:r>
            <a:endParaRPr lang="en-US" sz="16600" b="1" dirty="0">
              <a:solidFill>
                <a:schemeClr val="bg1"/>
              </a:solidFill>
            </a:endParaRPr>
          </a:p>
        </p:txBody>
      </p:sp>
    </p:spTree>
    <p:extLst>
      <p:ext uri="{BB962C8B-B14F-4D97-AF65-F5344CB8AC3E}">
        <p14:creationId xmlns:p14="http://schemas.microsoft.com/office/powerpoint/2010/main" val="3806217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rmAutofit fontScale="90000"/>
          </a:bodyPr>
          <a:lstStyle/>
          <a:p>
            <a:r>
              <a:rPr lang="en-GB" sz="6000" b="1" dirty="0" smtClean="0">
                <a:latin typeface="+mn-lt"/>
              </a:rPr>
              <a:t>FEB 2018: Global Stock Market Turmoil!</a:t>
            </a:r>
            <a:r>
              <a:rPr lang="en-GB" dirty="0" smtClean="0"/>
              <a:t/>
            </a:r>
            <a:br>
              <a:rPr lang="en-GB" dirty="0" smtClean="0"/>
            </a:br>
            <a:r>
              <a:rPr lang="en-GB" sz="2200" b="1" dirty="0" smtClean="0">
                <a:solidFill>
                  <a:srgbClr val="FF0000"/>
                </a:solidFill>
              </a:rPr>
              <a:t>STARTER: Check your RWS’s and A3 Sheets - what do you need to concentrate on for the benchmark after half-term?</a:t>
            </a:r>
            <a:br>
              <a:rPr lang="en-GB" sz="2200" b="1" dirty="0" smtClean="0">
                <a:solidFill>
                  <a:srgbClr val="FF0000"/>
                </a:solidFill>
              </a:rPr>
            </a:br>
            <a:r>
              <a:rPr lang="en-GB" sz="2200" b="1" dirty="0" smtClean="0">
                <a:solidFill>
                  <a:srgbClr val="FF0000"/>
                </a:solidFill>
              </a:rPr>
              <a:t>Also - please use your phones to answer these questions below; useful application for possible questions in the </a:t>
            </a:r>
            <a:r>
              <a:rPr lang="en-GB" sz="2200" b="1" dirty="0" err="1" smtClean="0">
                <a:solidFill>
                  <a:srgbClr val="FF0000"/>
                </a:solidFill>
              </a:rPr>
              <a:t>benchmamark</a:t>
            </a:r>
            <a:r>
              <a:rPr lang="en-GB" sz="2200" b="1" dirty="0" smtClean="0">
                <a:solidFill>
                  <a:srgbClr val="FF0000"/>
                </a:solidFill>
              </a:rPr>
              <a:t>!</a:t>
            </a:r>
            <a:endParaRPr lang="en-GB" sz="2200" b="1" dirty="0">
              <a:solidFill>
                <a:srgbClr val="FF0000"/>
              </a:solidFill>
            </a:endParaRPr>
          </a:p>
        </p:txBody>
      </p:sp>
      <p:pic>
        <p:nvPicPr>
          <p:cNvPr id="6" name="Picture 5"/>
          <p:cNvPicPr>
            <a:picLocks noChangeAspect="1"/>
          </p:cNvPicPr>
          <p:nvPr/>
        </p:nvPicPr>
        <p:blipFill>
          <a:blip r:embed="rId2"/>
          <a:stretch>
            <a:fillRect/>
          </a:stretch>
        </p:blipFill>
        <p:spPr>
          <a:xfrm>
            <a:off x="6578565" y="1927863"/>
            <a:ext cx="5176967" cy="3126737"/>
          </a:xfrm>
          <a:prstGeom prst="rect">
            <a:avLst/>
          </a:prstGeom>
        </p:spPr>
      </p:pic>
      <p:sp>
        <p:nvSpPr>
          <p:cNvPr id="3" name="TextBox 2"/>
          <p:cNvSpPr txBox="1"/>
          <p:nvPr/>
        </p:nvSpPr>
        <p:spPr>
          <a:xfrm>
            <a:off x="8711186" y="1558531"/>
            <a:ext cx="911724" cy="369332"/>
          </a:xfrm>
          <a:prstGeom prst="rect">
            <a:avLst/>
          </a:prstGeom>
          <a:noFill/>
        </p:spPr>
        <p:txBody>
          <a:bodyPr wrap="none" rtlCol="0">
            <a:spAutoFit/>
          </a:bodyPr>
          <a:lstStyle/>
          <a:p>
            <a:r>
              <a:rPr lang="en-GB" dirty="0" smtClean="0"/>
              <a:t>MACRO</a:t>
            </a:r>
            <a:endParaRPr lang="en-GB" dirty="0"/>
          </a:p>
        </p:txBody>
      </p:sp>
      <p:sp>
        <p:nvSpPr>
          <p:cNvPr id="5" name="TextBox 4"/>
          <p:cNvSpPr txBox="1"/>
          <p:nvPr/>
        </p:nvSpPr>
        <p:spPr>
          <a:xfrm>
            <a:off x="2424686" y="1558531"/>
            <a:ext cx="838050" cy="369332"/>
          </a:xfrm>
          <a:prstGeom prst="rect">
            <a:avLst/>
          </a:prstGeom>
          <a:noFill/>
        </p:spPr>
        <p:txBody>
          <a:bodyPr wrap="none" rtlCol="0">
            <a:spAutoFit/>
          </a:bodyPr>
          <a:lstStyle/>
          <a:p>
            <a:r>
              <a:rPr lang="en-GB" dirty="0" smtClean="0"/>
              <a:t>MICRO</a:t>
            </a:r>
            <a:endParaRPr lang="en-GB" dirty="0"/>
          </a:p>
        </p:txBody>
      </p:sp>
      <p:pic>
        <p:nvPicPr>
          <p:cNvPr id="4" name="Picture 3"/>
          <p:cNvPicPr>
            <a:picLocks noChangeAspect="1"/>
          </p:cNvPicPr>
          <p:nvPr/>
        </p:nvPicPr>
        <p:blipFill>
          <a:blip r:embed="rId3"/>
          <a:stretch>
            <a:fillRect/>
          </a:stretch>
        </p:blipFill>
        <p:spPr>
          <a:xfrm>
            <a:off x="1500686" y="2014780"/>
            <a:ext cx="2686050" cy="2943225"/>
          </a:xfrm>
          <a:prstGeom prst="rect">
            <a:avLst/>
          </a:prstGeom>
        </p:spPr>
      </p:pic>
      <p:sp>
        <p:nvSpPr>
          <p:cNvPr id="7" name="TextBox 6"/>
          <p:cNvSpPr txBox="1"/>
          <p:nvPr/>
        </p:nvSpPr>
        <p:spPr>
          <a:xfrm>
            <a:off x="317501" y="5410200"/>
            <a:ext cx="5461000" cy="923330"/>
          </a:xfrm>
          <a:prstGeom prst="rect">
            <a:avLst/>
          </a:prstGeom>
          <a:solidFill>
            <a:schemeClr val="bg1"/>
          </a:solidFill>
        </p:spPr>
        <p:txBody>
          <a:bodyPr wrap="square" rtlCol="0">
            <a:spAutoFit/>
          </a:bodyPr>
          <a:lstStyle/>
          <a:p>
            <a:r>
              <a:rPr lang="en-GB" dirty="0" smtClean="0"/>
              <a:t>What is happening with the gender pay gap in supermarkets this week?  Who is in the right; female workers or the supermarkets?</a:t>
            </a:r>
            <a:endParaRPr lang="en-GB" dirty="0"/>
          </a:p>
        </p:txBody>
      </p:sp>
      <p:sp>
        <p:nvSpPr>
          <p:cNvPr id="8" name="TextBox 7"/>
          <p:cNvSpPr txBox="1"/>
          <p:nvPr/>
        </p:nvSpPr>
        <p:spPr>
          <a:xfrm>
            <a:off x="6436548" y="5414665"/>
            <a:ext cx="5461000" cy="923330"/>
          </a:xfrm>
          <a:prstGeom prst="rect">
            <a:avLst/>
          </a:prstGeom>
          <a:solidFill>
            <a:schemeClr val="bg1"/>
          </a:solidFill>
        </p:spPr>
        <p:txBody>
          <a:bodyPr wrap="square" rtlCol="0">
            <a:spAutoFit/>
          </a:bodyPr>
          <a:lstStyle/>
          <a:p>
            <a:r>
              <a:rPr lang="en-GB" dirty="0" smtClean="0"/>
              <a:t>What has been happening to global stock markets and why?  Why is this proof that people still believe in Phillips curve analysis?</a:t>
            </a:r>
            <a:endParaRPr lang="en-GB" dirty="0"/>
          </a:p>
        </p:txBody>
      </p:sp>
    </p:spTree>
    <p:extLst>
      <p:ext uri="{BB962C8B-B14F-4D97-AF65-F5344CB8AC3E}">
        <p14:creationId xmlns:p14="http://schemas.microsoft.com/office/powerpoint/2010/main" val="668535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t>25 Marks - ESSAYS!</a:t>
            </a:r>
            <a:endParaRPr lang="en-GB" sz="5400" b="1" dirty="0"/>
          </a:p>
        </p:txBody>
      </p:sp>
      <p:sp>
        <p:nvSpPr>
          <p:cNvPr id="5" name="Rectangle 4"/>
          <p:cNvSpPr/>
          <p:nvPr/>
        </p:nvSpPr>
        <p:spPr>
          <a:xfrm>
            <a:off x="483036" y="3202774"/>
            <a:ext cx="11225928" cy="954107"/>
          </a:xfrm>
          <a:prstGeom prst="rect">
            <a:avLst/>
          </a:prstGeom>
          <a:solidFill>
            <a:schemeClr val="bg1"/>
          </a:solidFill>
          <a:ln>
            <a:solidFill>
              <a:schemeClr val="tx1"/>
            </a:solidFill>
          </a:ln>
        </p:spPr>
        <p:txBody>
          <a:bodyPr wrap="square">
            <a:spAutoFit/>
          </a:bodyPr>
          <a:lstStyle/>
          <a:p>
            <a:r>
              <a:rPr lang="en-US" sz="3200" b="1" dirty="0" smtClean="0"/>
              <a:t>14 </a:t>
            </a:r>
            <a:r>
              <a:rPr lang="en-US" sz="2400" dirty="0" smtClean="0"/>
              <a:t>“The </a:t>
            </a:r>
            <a:r>
              <a:rPr lang="en-US" sz="2400" dirty="0"/>
              <a:t>only way to reduce unemployment from ‘The Great Recession’ is to use demand side policies”. To what extent do you agree with this statement? (25 Marks)</a:t>
            </a:r>
            <a:endParaRPr lang="en-GB" sz="2400" dirty="0"/>
          </a:p>
        </p:txBody>
      </p:sp>
      <p:pic>
        <p:nvPicPr>
          <p:cNvPr id="6" name="Picture 5"/>
          <p:cNvPicPr>
            <a:picLocks noChangeAspect="1"/>
          </p:cNvPicPr>
          <p:nvPr/>
        </p:nvPicPr>
        <p:blipFill>
          <a:blip r:embed="rId2"/>
          <a:stretch>
            <a:fillRect/>
          </a:stretch>
        </p:blipFill>
        <p:spPr>
          <a:xfrm>
            <a:off x="546972" y="1690688"/>
            <a:ext cx="9644057" cy="900112"/>
          </a:xfrm>
          <a:prstGeom prst="rect">
            <a:avLst/>
          </a:prstGeom>
          <a:ln>
            <a:solidFill>
              <a:schemeClr val="tx1"/>
            </a:solidFill>
          </a:ln>
        </p:spPr>
      </p:pic>
      <p:sp>
        <p:nvSpPr>
          <p:cNvPr id="7" name="Rectangle 6"/>
          <p:cNvSpPr/>
          <p:nvPr/>
        </p:nvSpPr>
        <p:spPr>
          <a:xfrm>
            <a:off x="546972" y="4667251"/>
            <a:ext cx="11225928" cy="954107"/>
          </a:xfrm>
          <a:prstGeom prst="rect">
            <a:avLst/>
          </a:prstGeom>
          <a:solidFill>
            <a:schemeClr val="bg1"/>
          </a:solidFill>
          <a:ln>
            <a:solidFill>
              <a:schemeClr val="tx1"/>
            </a:solidFill>
          </a:ln>
        </p:spPr>
        <p:txBody>
          <a:bodyPr wrap="square">
            <a:spAutoFit/>
          </a:bodyPr>
          <a:lstStyle/>
          <a:p>
            <a:r>
              <a:rPr lang="en-US" sz="3200" b="1" dirty="0" smtClean="0"/>
              <a:t>16 </a:t>
            </a:r>
            <a:r>
              <a:rPr lang="en-GB" sz="2400" b="1" u="sng" baseline="-25000" dirty="0"/>
              <a:t>­</a:t>
            </a:r>
            <a:r>
              <a:rPr lang="en-GB" sz="2400" dirty="0"/>
              <a:t>Discuss the view that as an economy approaches full employment, inflation will inevitably accelerate (25 marks)</a:t>
            </a:r>
          </a:p>
        </p:txBody>
      </p:sp>
    </p:spTree>
    <p:extLst>
      <p:ext uri="{BB962C8B-B14F-4D97-AF65-F5344CB8AC3E}">
        <p14:creationId xmlns:p14="http://schemas.microsoft.com/office/powerpoint/2010/main" val="4227438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25 Mark Essays - Wording can be complicated but….</a:t>
            </a:r>
            <a:endParaRPr lang="en-GB" dirty="0"/>
          </a:p>
        </p:txBody>
      </p:sp>
      <p:sp>
        <p:nvSpPr>
          <p:cNvPr id="3" name="Content Placeholder 2"/>
          <p:cNvSpPr>
            <a:spLocks noGrp="1"/>
          </p:cNvSpPr>
          <p:nvPr>
            <p:ph idx="1"/>
          </p:nvPr>
        </p:nvSpPr>
        <p:spPr/>
        <p:txBody>
          <a:bodyPr>
            <a:normAutofit lnSpcReduction="10000"/>
          </a:bodyPr>
          <a:lstStyle/>
          <a:p>
            <a:r>
              <a:rPr lang="en-GB" dirty="0"/>
              <a:t>Evaluate whether austerity in 2010 has been beneficial to the UK </a:t>
            </a:r>
            <a:r>
              <a:rPr lang="en-GB" dirty="0" smtClean="0"/>
              <a:t>economy</a:t>
            </a:r>
          </a:p>
          <a:p>
            <a:r>
              <a:rPr lang="en-GB" dirty="0" smtClean="0"/>
              <a:t>‘Austerity has been an unmitigated disaster’.  Discuss this view with reference to the UK experience.</a:t>
            </a:r>
          </a:p>
          <a:p>
            <a:r>
              <a:rPr lang="en-GB" dirty="0" smtClean="0"/>
              <a:t>Evaluate the view that austerity measures post 2010 were vital to the recovery from the Great Recession</a:t>
            </a:r>
            <a:endParaRPr lang="en-GB" dirty="0"/>
          </a:p>
          <a:p>
            <a:r>
              <a:rPr lang="en-GB" dirty="0" smtClean="0"/>
              <a:t>Evaluate the view that the UK Government’s Policy of deficit reduction through lower Government spending is unnecessary and undesirable</a:t>
            </a:r>
          </a:p>
          <a:p>
            <a:r>
              <a:rPr lang="en-GB" dirty="0" smtClean="0"/>
              <a:t>George Osborne is an economic twat.  Discuss.    </a:t>
            </a:r>
            <a:endParaRPr lang="en-GB" dirty="0"/>
          </a:p>
        </p:txBody>
      </p:sp>
    </p:spTree>
    <p:extLst>
      <p:ext uri="{BB962C8B-B14F-4D97-AF65-F5344CB8AC3E}">
        <p14:creationId xmlns:p14="http://schemas.microsoft.com/office/powerpoint/2010/main" val="364495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652743" cy="646331"/>
          </a:xfrm>
          <a:prstGeom prst="rect">
            <a:avLst/>
          </a:prstGeom>
          <a:solidFill>
            <a:schemeClr val="bg1"/>
          </a:solidFill>
        </p:spPr>
        <p:txBody>
          <a:bodyPr wrap="none" rtlCol="0">
            <a:spAutoFit/>
          </a:bodyPr>
          <a:lstStyle/>
          <a:p>
            <a:r>
              <a:rPr lang="en-GB" sz="3600" b="1" dirty="0" smtClean="0"/>
              <a:t>12</a:t>
            </a:r>
            <a:endParaRPr lang="en-GB" sz="3600" b="1" dirty="0"/>
          </a:p>
        </p:txBody>
      </p:sp>
      <p:pic>
        <p:nvPicPr>
          <p:cNvPr id="8" name="Picture 7"/>
          <p:cNvPicPr>
            <a:picLocks noChangeAspect="1"/>
          </p:cNvPicPr>
          <p:nvPr/>
        </p:nvPicPr>
        <p:blipFill>
          <a:blip r:embed="rId2"/>
          <a:stretch>
            <a:fillRect/>
          </a:stretch>
        </p:blipFill>
        <p:spPr>
          <a:xfrm>
            <a:off x="1308972" y="0"/>
            <a:ext cx="9644057" cy="900112"/>
          </a:xfrm>
          <a:prstGeom prst="rect">
            <a:avLst/>
          </a:prstGeom>
        </p:spPr>
      </p:pic>
      <p:sp>
        <p:nvSpPr>
          <p:cNvPr id="9" name="TextBox 8"/>
          <p:cNvSpPr txBox="1"/>
          <p:nvPr/>
        </p:nvSpPr>
        <p:spPr>
          <a:xfrm>
            <a:off x="326371" y="1225689"/>
            <a:ext cx="11353800" cy="5355312"/>
          </a:xfrm>
          <a:prstGeom prst="rect">
            <a:avLst/>
          </a:prstGeom>
          <a:noFill/>
        </p:spPr>
        <p:txBody>
          <a:bodyPr wrap="square" rtlCol="0">
            <a:spAutoFit/>
          </a:bodyPr>
          <a:lstStyle/>
          <a:p>
            <a:pPr marL="342900" indent="-342900">
              <a:buAutoNum type="arabicParenBoth"/>
            </a:pPr>
            <a:r>
              <a:rPr lang="en-GB" b="1" dirty="0" smtClean="0"/>
              <a:t>YES UNDESIRABLE: Self-defeating and delayed recovery</a:t>
            </a:r>
          </a:p>
          <a:p>
            <a:pPr marL="622300" lvl="1" indent="-165100">
              <a:buFont typeface="Arial" panose="020B0604020202020204" pitchFamily="34" charset="0"/>
              <a:buChar char="•"/>
            </a:pPr>
            <a:r>
              <a:rPr lang="en-GB" b="1" dirty="0" smtClean="0">
                <a:solidFill>
                  <a:srgbClr val="0070C0"/>
                </a:solidFill>
              </a:rPr>
              <a:t>As: </a:t>
            </a:r>
            <a:r>
              <a:rPr lang="en-GB" dirty="0" smtClean="0"/>
              <a:t>Double dip recession (reduction in AD). Slowest recovery in recent years.  De multiplier effect etc. </a:t>
            </a:r>
            <a:r>
              <a:rPr lang="en-GB" dirty="0"/>
              <a:t>Poverty on the rise and failure of public services (NHS crisis, problems in schools, terrorist attacks etc</a:t>
            </a:r>
            <a:r>
              <a:rPr lang="en-GB" dirty="0" smtClean="0"/>
              <a:t>.).  Productivity issue in the UK and falling real wages.  Need boost to AD not reduction!  Also in a liquidity trap so fiscal policy needed.</a:t>
            </a:r>
          </a:p>
          <a:p>
            <a:pPr marL="622300" lvl="1" indent="-165100">
              <a:buFont typeface="Arial" panose="020B0604020202020204" pitchFamily="34" charset="0"/>
              <a:buChar char="•"/>
            </a:pPr>
            <a:r>
              <a:rPr lang="en-GB" b="1" dirty="0" smtClean="0">
                <a:solidFill>
                  <a:srgbClr val="FF0000"/>
                </a:solidFill>
              </a:rPr>
              <a:t>Ae: </a:t>
            </a:r>
            <a:r>
              <a:rPr lang="en-GB" dirty="0" smtClean="0"/>
              <a:t>Great Recession was worst since 1930’s so recovery always going to be hard but now have lowest unemployment since 1970s.  No pain no gain.  Monetary policy (quantitative easing) helped with the recovery; no need for fiscal policy.</a:t>
            </a:r>
          </a:p>
          <a:p>
            <a:pPr marL="342900" indent="-342900">
              <a:buAutoNum type="arabicParenBoth"/>
            </a:pPr>
            <a:r>
              <a:rPr lang="en-GB" b="1" dirty="0" smtClean="0"/>
              <a:t>NOT UNNESSECARY: Need strong fiscal rules because of pre 2010 Government’s reckless spending</a:t>
            </a:r>
          </a:p>
          <a:p>
            <a:pPr marL="622300" lvl="1" indent="-165100">
              <a:buFont typeface="Arial" panose="020B0604020202020204" pitchFamily="34" charset="0"/>
              <a:buChar char="•"/>
            </a:pPr>
            <a:r>
              <a:rPr lang="en-GB" b="1" dirty="0" smtClean="0">
                <a:solidFill>
                  <a:srgbClr val="0070C0"/>
                </a:solidFill>
              </a:rPr>
              <a:t>As: </a:t>
            </a:r>
            <a:r>
              <a:rPr lang="en-GB" dirty="0" smtClean="0"/>
              <a:t>Success with reducing deficit since 2010 thanks to strong rules of reducing deficit over 5 years.  Enabled calming of markets because of large debts inherited from previous 2010 Government. Look </a:t>
            </a:r>
            <a:r>
              <a:rPr lang="en-GB" dirty="0"/>
              <a:t>at Greece, Italy and </a:t>
            </a:r>
            <a:r>
              <a:rPr lang="en-GB" dirty="0" smtClean="0"/>
              <a:t>Ireland</a:t>
            </a:r>
            <a:r>
              <a:rPr lang="en-GB" dirty="0"/>
              <a:t> </a:t>
            </a:r>
            <a:r>
              <a:rPr lang="en-GB" dirty="0" smtClean="0"/>
              <a:t>and their bond yields</a:t>
            </a:r>
          </a:p>
          <a:p>
            <a:pPr marL="622300" lvl="1" indent="-165100">
              <a:buFont typeface="Arial" panose="020B0604020202020204" pitchFamily="34" charset="0"/>
              <a:buChar char="•"/>
            </a:pPr>
            <a:r>
              <a:rPr lang="en-GB" b="1" dirty="0" smtClean="0">
                <a:solidFill>
                  <a:srgbClr val="FF0000"/>
                </a:solidFill>
              </a:rPr>
              <a:t>Ae: </a:t>
            </a:r>
            <a:r>
              <a:rPr lang="en-GB" dirty="0" smtClean="0"/>
              <a:t>Didn’t need strong rules = Debt due to financial crisis and was needed and we are not Greece as have a sovereign currency (i.e. not the Euro).  Actual inherited structural deficit small and our national debt is much lower than USA and Japan.  Also chancellors since 2010 have only reduced deficit and NOT met their fiscal rules (which was to eradicate the deficit).</a:t>
            </a:r>
          </a:p>
          <a:p>
            <a:pPr marL="342900" indent="-342900">
              <a:buAutoNum type="arabicParenBoth"/>
            </a:pPr>
            <a:r>
              <a:rPr lang="en-GB" b="1" dirty="0" smtClean="0"/>
              <a:t>NOT UNNECESSARY OR UNDESIRABLE: Inefficiencies with State and ‘Crowding Out’</a:t>
            </a:r>
          </a:p>
          <a:p>
            <a:pPr marL="622300" lvl="1" indent="-165100">
              <a:buFont typeface="Arial" panose="020B0604020202020204" pitchFamily="34" charset="0"/>
              <a:buChar char="•"/>
            </a:pPr>
            <a:r>
              <a:rPr lang="en-GB" b="1" dirty="0" smtClean="0">
                <a:solidFill>
                  <a:srgbClr val="0070C0"/>
                </a:solidFill>
              </a:rPr>
              <a:t>As: </a:t>
            </a:r>
            <a:r>
              <a:rPr lang="en-GB" dirty="0" smtClean="0"/>
              <a:t>Prevent crowding out by reducing state as it is X-inefficient.  Too big under New Labour; needs to be reduced</a:t>
            </a:r>
          </a:p>
          <a:p>
            <a:pPr marL="622300" lvl="1" indent="-165100">
              <a:buFont typeface="Arial" panose="020B0604020202020204" pitchFamily="34" charset="0"/>
              <a:buChar char="•"/>
            </a:pPr>
            <a:r>
              <a:rPr lang="en-GB" b="1" dirty="0" smtClean="0">
                <a:solidFill>
                  <a:srgbClr val="FF0000"/>
                </a:solidFill>
              </a:rPr>
              <a:t>Ae: </a:t>
            </a:r>
            <a:r>
              <a:rPr lang="en-GB" dirty="0" smtClean="0"/>
              <a:t>Vulnerable in society now more at risk.  Private sector investment has not stepped up….almost the case that we needed more public expenditure for private sector to ‘crowd in’.</a:t>
            </a:r>
          </a:p>
        </p:txBody>
      </p:sp>
    </p:spTree>
    <p:extLst>
      <p:ext uri="{BB962C8B-B14F-4D97-AF65-F5344CB8AC3E}">
        <p14:creationId xmlns:p14="http://schemas.microsoft.com/office/powerpoint/2010/main" val="1366799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652743" cy="646331"/>
          </a:xfrm>
          <a:prstGeom prst="rect">
            <a:avLst/>
          </a:prstGeom>
          <a:solidFill>
            <a:schemeClr val="bg1"/>
          </a:solidFill>
        </p:spPr>
        <p:txBody>
          <a:bodyPr wrap="none" rtlCol="0">
            <a:spAutoFit/>
          </a:bodyPr>
          <a:lstStyle/>
          <a:p>
            <a:r>
              <a:rPr lang="en-GB" sz="3600" b="1" dirty="0" smtClean="0"/>
              <a:t>14</a:t>
            </a:r>
            <a:endParaRPr lang="en-GB" sz="3600" b="1" dirty="0"/>
          </a:p>
        </p:txBody>
      </p:sp>
      <p:sp>
        <p:nvSpPr>
          <p:cNvPr id="4" name="Rectangle 3"/>
          <p:cNvSpPr/>
          <p:nvPr/>
        </p:nvSpPr>
        <p:spPr>
          <a:xfrm>
            <a:off x="788272" y="0"/>
            <a:ext cx="11225928" cy="954107"/>
          </a:xfrm>
          <a:prstGeom prst="rect">
            <a:avLst/>
          </a:prstGeom>
          <a:ln>
            <a:solidFill>
              <a:schemeClr val="tx1"/>
            </a:solidFill>
          </a:ln>
        </p:spPr>
        <p:txBody>
          <a:bodyPr wrap="square">
            <a:spAutoFit/>
          </a:bodyPr>
          <a:lstStyle/>
          <a:p>
            <a:r>
              <a:rPr lang="en-US" sz="3200" b="1" dirty="0" smtClean="0"/>
              <a:t>14 </a:t>
            </a:r>
            <a:r>
              <a:rPr lang="en-US" sz="2400" dirty="0" smtClean="0"/>
              <a:t>“The </a:t>
            </a:r>
            <a:r>
              <a:rPr lang="en-US" sz="2400" dirty="0"/>
              <a:t>only way to reduce unemployment from ‘The Great Recession’ is to use demand side policies”. To what extent do you agree with this statement? (25 Marks)</a:t>
            </a:r>
            <a:endParaRPr lang="en-GB" sz="2400" dirty="0"/>
          </a:p>
        </p:txBody>
      </p:sp>
      <p:sp>
        <p:nvSpPr>
          <p:cNvPr id="2" name="TextBox 1"/>
          <p:cNvSpPr txBox="1"/>
          <p:nvPr/>
        </p:nvSpPr>
        <p:spPr>
          <a:xfrm>
            <a:off x="788272" y="1600199"/>
            <a:ext cx="3318529" cy="4524315"/>
          </a:xfrm>
          <a:prstGeom prst="rect">
            <a:avLst/>
          </a:prstGeom>
          <a:noFill/>
        </p:spPr>
        <p:txBody>
          <a:bodyPr wrap="square" rtlCol="0">
            <a:spAutoFit/>
          </a:bodyPr>
          <a:lstStyle/>
          <a:p>
            <a:pPr marL="342900" indent="-342900">
              <a:buFont typeface="+mj-lt"/>
              <a:buAutoNum type="arabicPeriod"/>
            </a:pPr>
            <a:r>
              <a:rPr lang="en-GB" sz="3200" dirty="0" smtClean="0"/>
              <a:t>Demand side policies: Monetary</a:t>
            </a:r>
          </a:p>
          <a:p>
            <a:pPr marL="342900" indent="-342900">
              <a:buFont typeface="+mj-lt"/>
              <a:buAutoNum type="arabicPeriod"/>
            </a:pPr>
            <a:endParaRPr lang="en-GB" sz="3200" dirty="0"/>
          </a:p>
          <a:p>
            <a:pPr marL="342900" indent="-342900">
              <a:buFont typeface="+mj-lt"/>
              <a:buAutoNum type="arabicPeriod"/>
            </a:pPr>
            <a:r>
              <a:rPr lang="en-GB" sz="3200" dirty="0" smtClean="0"/>
              <a:t>Demand side policies: Fiscal</a:t>
            </a:r>
          </a:p>
          <a:p>
            <a:pPr marL="342900" indent="-342900">
              <a:buFont typeface="+mj-lt"/>
              <a:buAutoNum type="arabicPeriod"/>
            </a:pPr>
            <a:endParaRPr lang="en-GB" sz="3200" dirty="0"/>
          </a:p>
          <a:p>
            <a:pPr marL="342900" indent="-342900">
              <a:buFont typeface="+mj-lt"/>
              <a:buAutoNum type="arabicPeriod"/>
            </a:pPr>
            <a:r>
              <a:rPr lang="en-GB" sz="3200" dirty="0" smtClean="0"/>
              <a:t>Supply Side policies</a:t>
            </a:r>
            <a:endParaRPr lang="en-GB" sz="3200" dirty="0"/>
          </a:p>
        </p:txBody>
      </p:sp>
      <p:sp>
        <p:nvSpPr>
          <p:cNvPr id="5" name="TextBox 4"/>
          <p:cNvSpPr txBox="1"/>
          <p:nvPr/>
        </p:nvSpPr>
        <p:spPr>
          <a:xfrm>
            <a:off x="7354172" y="1600200"/>
            <a:ext cx="3986928" cy="4524315"/>
          </a:xfrm>
          <a:prstGeom prst="rect">
            <a:avLst/>
          </a:prstGeom>
          <a:noFill/>
        </p:spPr>
        <p:txBody>
          <a:bodyPr wrap="square" rtlCol="0">
            <a:spAutoFit/>
          </a:bodyPr>
          <a:lstStyle/>
          <a:p>
            <a:pPr marL="342900" indent="-342900">
              <a:buFont typeface="+mj-lt"/>
              <a:buAutoNum type="arabicPeriod"/>
            </a:pPr>
            <a:r>
              <a:rPr lang="en-GB" sz="3200" dirty="0" smtClean="0"/>
              <a:t>Demand side policies: Monetary and Fiscal</a:t>
            </a:r>
          </a:p>
          <a:p>
            <a:pPr marL="342900" indent="-342900">
              <a:buFont typeface="+mj-lt"/>
              <a:buAutoNum type="arabicPeriod"/>
            </a:pPr>
            <a:endParaRPr lang="en-GB" sz="3200" dirty="0"/>
          </a:p>
          <a:p>
            <a:pPr marL="342900" indent="-342900">
              <a:buFont typeface="+mj-lt"/>
              <a:buAutoNum type="arabicPeriod"/>
            </a:pPr>
            <a:r>
              <a:rPr lang="en-GB" sz="3200" dirty="0" smtClean="0"/>
              <a:t>Supply Side Policies: Interventionist</a:t>
            </a:r>
          </a:p>
          <a:p>
            <a:pPr marL="342900" indent="-342900">
              <a:buFont typeface="+mj-lt"/>
              <a:buAutoNum type="arabicPeriod"/>
            </a:pPr>
            <a:endParaRPr lang="en-GB" sz="3200" dirty="0"/>
          </a:p>
          <a:p>
            <a:pPr marL="342900" indent="-342900">
              <a:buFont typeface="+mj-lt"/>
              <a:buAutoNum type="arabicPeriod"/>
            </a:pPr>
            <a:r>
              <a:rPr lang="en-GB" sz="3200" dirty="0" smtClean="0"/>
              <a:t>Supply Side policies: Free Market</a:t>
            </a:r>
            <a:endParaRPr lang="en-GB" sz="3200" dirty="0"/>
          </a:p>
        </p:txBody>
      </p:sp>
    </p:spTree>
    <p:extLst>
      <p:ext uri="{BB962C8B-B14F-4D97-AF65-F5344CB8AC3E}">
        <p14:creationId xmlns:p14="http://schemas.microsoft.com/office/powerpoint/2010/main" val="21699226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48680"/>
          </a:xfrm>
        </p:spPr>
        <p:txBody>
          <a:bodyPr/>
          <a:lstStyle/>
          <a:p>
            <a:r>
              <a:rPr lang="en-GB" sz="1400" b="1" u="sng" baseline="-25000" dirty="0"/>
              <a:t>­</a:t>
            </a:r>
            <a:r>
              <a:rPr lang="en-GB" sz="1400" b="1" u="sng" dirty="0"/>
              <a:t>Discuss the view that as an economy approaches full employment, inflation will inevitably accelerate (25 marks)</a:t>
            </a:r>
            <a:endParaRPr lang="en-GB" sz="1400" u="sng" dirty="0"/>
          </a:p>
        </p:txBody>
      </p:sp>
      <p:sp>
        <p:nvSpPr>
          <p:cNvPr id="6" name="Rectangle 1"/>
          <p:cNvSpPr>
            <a:spLocks noChangeArrowheads="1"/>
          </p:cNvSpPr>
          <p:nvPr/>
        </p:nvSpPr>
        <p:spPr bwMode="auto">
          <a:xfrm>
            <a:off x="888947" y="407806"/>
            <a:ext cx="8856984"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GB" altLang="en-US" sz="1600" b="1" dirty="0">
                <a:latin typeface="Calibri" pitchFamily="34" charset="0"/>
                <a:ea typeface="Times New Roman" pitchFamily="18" charset="0"/>
                <a:cs typeface="Times New Roman" pitchFamily="18" charset="0"/>
              </a:rPr>
              <a:t>Introduction</a:t>
            </a:r>
            <a:endParaRPr lang="en-GB" altLang="en-US" sz="1050" dirty="0">
              <a:latin typeface="Arial" pitchFamily="34" charset="0"/>
              <a:cs typeface="Arial" pitchFamily="34" charset="0"/>
            </a:endParaRPr>
          </a:p>
          <a:p>
            <a:pPr eaLnBrk="0" fontAlgn="base" hangingPunct="0">
              <a:spcBef>
                <a:spcPct val="0"/>
              </a:spcBef>
              <a:spcAft>
                <a:spcPct val="0"/>
              </a:spcAft>
            </a:pPr>
            <a:r>
              <a:rPr lang="en-GB" altLang="en-US" sz="1100" dirty="0">
                <a:latin typeface="Calibri" pitchFamily="34" charset="0"/>
                <a:ea typeface="Times New Roman" pitchFamily="18" charset="0"/>
                <a:cs typeface="Times New Roman" pitchFamily="18" charset="0"/>
              </a:rPr>
              <a:t>Define full employment – </a:t>
            </a:r>
            <a:r>
              <a:rPr lang="en-GB" altLang="en-US" sz="1100" dirty="0" smtClean="0">
                <a:latin typeface="Calibri" pitchFamily="34" charset="0"/>
                <a:ea typeface="Times New Roman" pitchFamily="18" charset="0"/>
                <a:cs typeface="Times New Roman" pitchFamily="18" charset="0"/>
              </a:rPr>
              <a:t>it means 0% and inflation</a:t>
            </a:r>
            <a:endParaRPr lang="en-GB" altLang="en-US" sz="1050" dirty="0">
              <a:latin typeface="Arial" pitchFamily="34" charset="0"/>
              <a:cs typeface="Arial" pitchFamily="34" charset="0"/>
            </a:endParaRPr>
          </a:p>
          <a:p>
            <a:pPr eaLnBrk="0" fontAlgn="base" hangingPunct="0">
              <a:spcBef>
                <a:spcPct val="0"/>
              </a:spcBef>
              <a:spcAft>
                <a:spcPct val="0"/>
              </a:spcAft>
            </a:pPr>
            <a:r>
              <a:rPr lang="en-GB" altLang="en-US" sz="1100" dirty="0" smtClean="0">
                <a:latin typeface="Calibri" pitchFamily="34" charset="0"/>
                <a:ea typeface="Times New Roman" pitchFamily="18" charset="0"/>
                <a:cs typeface="Times New Roman" pitchFamily="18" charset="0"/>
              </a:rPr>
              <a:t>Context - Phillips Curve Analysis suggests a short run trade off but is there one in the long run?  History shows that SRPC and LRPC shift and SRPC can change shape</a:t>
            </a:r>
          </a:p>
          <a:p>
            <a:pPr eaLnBrk="0" fontAlgn="base" hangingPunct="0">
              <a:spcBef>
                <a:spcPct val="0"/>
              </a:spcBef>
              <a:spcAft>
                <a:spcPct val="0"/>
              </a:spcAft>
            </a:pPr>
            <a:r>
              <a:rPr lang="en-GB" altLang="en-US" sz="1100" dirty="0" smtClean="0">
                <a:latin typeface="Calibri" pitchFamily="34" charset="0"/>
                <a:cs typeface="Times New Roman" pitchFamily="18" charset="0"/>
              </a:rPr>
              <a:t>Route through the essay - </a:t>
            </a:r>
            <a:endParaRPr lang="en-GB" altLang="en-US" sz="1050" dirty="0">
              <a:latin typeface="Arial" pitchFamily="34" charset="0"/>
              <a:cs typeface="Arial" pitchFamily="34" charset="0"/>
            </a:endParaRPr>
          </a:p>
        </p:txBody>
      </p:sp>
      <p:sp>
        <p:nvSpPr>
          <p:cNvPr id="3" name="TextBox 2"/>
          <p:cNvSpPr txBox="1"/>
          <p:nvPr/>
        </p:nvSpPr>
        <p:spPr>
          <a:xfrm>
            <a:off x="0" y="0"/>
            <a:ext cx="652743" cy="646331"/>
          </a:xfrm>
          <a:prstGeom prst="rect">
            <a:avLst/>
          </a:prstGeom>
          <a:solidFill>
            <a:schemeClr val="bg1"/>
          </a:solidFill>
        </p:spPr>
        <p:txBody>
          <a:bodyPr wrap="none" rtlCol="0">
            <a:spAutoFit/>
          </a:bodyPr>
          <a:lstStyle/>
          <a:p>
            <a:r>
              <a:rPr lang="en-GB" sz="3600" b="1" dirty="0" smtClean="0"/>
              <a:t>16</a:t>
            </a:r>
            <a:endParaRPr lang="en-GB" sz="3600"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927847"/>
              </p:ext>
            </p:extLst>
          </p:nvPr>
        </p:nvGraphicFramePr>
        <p:xfrm>
          <a:off x="139701" y="1461558"/>
          <a:ext cx="11849100" cy="5147880"/>
        </p:xfrm>
        <a:graphic>
          <a:graphicData uri="http://schemas.openxmlformats.org/drawingml/2006/table">
            <a:tbl>
              <a:tblPr firstRow="1" firstCol="1" lastRow="1" lastCol="1" bandRow="1" bandCol="1">
                <a:tableStyleId>{5940675A-B579-460E-94D1-54222C63F5DA}</a:tableStyleId>
              </a:tblPr>
              <a:tblGrid>
                <a:gridCol w="763376"/>
                <a:gridCol w="231346"/>
                <a:gridCol w="5985255"/>
                <a:gridCol w="4869123"/>
              </a:tblGrid>
              <a:tr h="542653">
                <a:tc rowSpan="2">
                  <a:txBody>
                    <a:bodyPr/>
                    <a:lstStyle/>
                    <a:p>
                      <a:pPr marL="88900" indent="0">
                        <a:spcAft>
                          <a:spcPts val="0"/>
                        </a:spcAft>
                      </a:pPr>
                      <a:r>
                        <a:rPr lang="en-GB" sz="1200" dirty="0">
                          <a:effectLst/>
                        </a:rPr>
                        <a:t>YES INTEVITABLE: Short run Phillips Curve shows a trade off</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2">
                        <a:lumMod val="20000"/>
                        <a:lumOff val="80000"/>
                      </a:schemeClr>
                    </a:solidFill>
                  </a:tcPr>
                </a:tc>
                <a:tc>
                  <a:txBody>
                    <a:bodyPr/>
                    <a:lstStyle/>
                    <a:p>
                      <a:pPr algn="ctr">
                        <a:spcAft>
                          <a:spcPts val="0"/>
                        </a:spcAft>
                      </a:pPr>
                      <a:r>
                        <a:rPr lang="en-GB" sz="1200" dirty="0">
                          <a:effectLst/>
                        </a:rPr>
                        <a:t>Support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2">
                        <a:lumMod val="20000"/>
                        <a:lumOff val="8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dirty="0">
                          <a:effectLst/>
                        </a:rPr>
                        <a:t>Full employment is defined as 0% and there is a trade-off between unemployment and inflation.</a:t>
                      </a:r>
                    </a:p>
                    <a:p>
                      <a:pPr marL="342900" lvl="0" indent="-342900">
                        <a:spcAft>
                          <a:spcPts val="0"/>
                        </a:spcAft>
                        <a:buFont typeface="Arial" panose="020B0604020202020204" pitchFamily="34" charset="0"/>
                        <a:buChar char="•"/>
                        <a:tabLst>
                          <a:tab pos="457200" algn="l"/>
                        </a:tabLst>
                      </a:pPr>
                      <a:r>
                        <a:rPr lang="en-GB" sz="1200" dirty="0">
                          <a:effectLst/>
                        </a:rPr>
                        <a:t>Short run Philips curve analysis: Explaining why as unemployment falls, inflation starts to rise with a movement along the line – demand pull inflation.  Greater jobs = more inflation etc.</a:t>
                      </a:r>
                    </a:p>
                    <a:p>
                      <a:pPr marL="342900" lvl="0" indent="-342900">
                        <a:spcAft>
                          <a:spcPts val="0"/>
                        </a:spcAft>
                        <a:buFont typeface="Arial" panose="020B0604020202020204" pitchFamily="34" charset="0"/>
                        <a:buChar char="•"/>
                        <a:tabLst>
                          <a:tab pos="457200" algn="l"/>
                        </a:tabLst>
                      </a:pPr>
                      <a:r>
                        <a:rPr lang="en-GB" sz="1200" dirty="0">
                          <a:effectLst/>
                        </a:rPr>
                        <a:t>AD/AS Analysis can be used here as well/instead of…perhaps approaching the LRAS?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20000"/>
                        <a:lumOff val="8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a:effectLst/>
                        </a:rPr>
                        <a:t>1970’s – Barber boom and attempt to lower unemployment and approach full employment led to significant inflation in the mid-70’s (25%)</a:t>
                      </a:r>
                    </a:p>
                    <a:p>
                      <a:pPr marL="342900" lvl="0" indent="-342900">
                        <a:spcAft>
                          <a:spcPts val="0"/>
                        </a:spcAft>
                        <a:buFont typeface="Arial" panose="020B0604020202020204" pitchFamily="34" charset="0"/>
                        <a:buChar char="•"/>
                        <a:tabLst>
                          <a:tab pos="457200" algn="l"/>
                        </a:tabLst>
                      </a:pPr>
                      <a:r>
                        <a:rPr lang="en-GB" sz="1200">
                          <a:effectLst/>
                        </a:rPr>
                        <a:t>1980’s - Lawson Boom - similar fall in unemployment leads to sharp rises of inflation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20000"/>
                        <a:lumOff val="80000"/>
                      </a:schemeClr>
                    </a:solidFill>
                  </a:tcPr>
                </a:tc>
              </a:tr>
              <a:tr h="412513">
                <a:tc vMerge="1">
                  <a:txBody>
                    <a:bodyPr/>
                    <a:lstStyle/>
                    <a:p>
                      <a:endParaRPr lang="en-GB"/>
                    </a:p>
                  </a:txBody>
                  <a:tcPr/>
                </a:tc>
                <a:tc>
                  <a:txBody>
                    <a:bodyPr/>
                    <a:lstStyle/>
                    <a:p>
                      <a:pPr algn="ctr">
                        <a:spcAft>
                          <a:spcPts val="0"/>
                        </a:spcAft>
                      </a:pPr>
                      <a:r>
                        <a:rPr lang="en-GB" sz="1200">
                          <a:effectLst/>
                        </a:rPr>
                        <a:t>Evaluate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2">
                        <a:lumMod val="20000"/>
                        <a:lumOff val="8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dirty="0">
                          <a:effectLst/>
                        </a:rPr>
                        <a:t>This relationship is maybe not inevitable because of the death of inflation.  Death of inflation led to flatter SRPC curves so the trade off was less.  As the economy approaches roughly 0% unemployment (full employment), maybe inflation will not be inevitable? </a:t>
                      </a:r>
                    </a:p>
                    <a:p>
                      <a:pPr marL="342900" lvl="0" indent="-342900">
                        <a:spcAft>
                          <a:spcPts val="0"/>
                        </a:spcAft>
                        <a:buFont typeface="Arial" panose="020B0604020202020204" pitchFamily="34" charset="0"/>
                        <a:buChar char="•"/>
                        <a:tabLst>
                          <a:tab pos="457200" algn="l"/>
                        </a:tabLst>
                      </a:pPr>
                      <a:r>
                        <a:rPr lang="en-GB" sz="1200" dirty="0">
                          <a:effectLst/>
                        </a:rPr>
                        <a:t>Also Implementation of supply side policies to make labour markets more flexible will lead to LRPC shifting to the left and approaching full employment at 0% but not necessarily causing inflation (SRPC shifts left with LRPC to keep price level the same and due to dampening of inflationary expectations).  Again inflation not inevitable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20000"/>
                        <a:lumOff val="8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dirty="0">
                          <a:effectLst/>
                        </a:rPr>
                        <a:t>1993-2007: The Great Moderation or ‘The Goldilocks Economy? Control of inflation with an independent central bank targeting inflation; the impact of globalisation on cheaper imports; more competitive labour markets through the lack of power from trade unions, more labour market flexibility and greater immigration from EU enlargement all keep wages and inflationary expectations down.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20000"/>
                        <a:lumOff val="80000"/>
                      </a:schemeClr>
                    </a:solidFill>
                  </a:tcPr>
                </a:tc>
              </a:tr>
              <a:tr h="379827">
                <a:tc rowSpan="2">
                  <a:txBody>
                    <a:bodyPr/>
                    <a:lstStyle/>
                    <a:p>
                      <a:pPr marL="88900" indent="0">
                        <a:spcAft>
                          <a:spcPts val="0"/>
                        </a:spcAft>
                      </a:pPr>
                      <a:r>
                        <a:rPr lang="en-GB" sz="1200" dirty="0">
                          <a:effectLst/>
                        </a:rPr>
                        <a:t>YES INEVITABLE: Overshoot NAIRU and get Wage Spiral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nchor="ctr">
                    <a:solidFill>
                      <a:schemeClr val="accent2">
                        <a:lumMod val="60000"/>
                        <a:lumOff val="40000"/>
                      </a:schemeClr>
                    </a:solidFill>
                  </a:tcPr>
                </a:tc>
                <a:tc>
                  <a:txBody>
                    <a:bodyPr/>
                    <a:lstStyle/>
                    <a:p>
                      <a:pPr algn="ctr">
                        <a:spcAft>
                          <a:spcPts val="0"/>
                        </a:spcAft>
                      </a:pPr>
                      <a:r>
                        <a:rPr lang="en-GB" sz="1200">
                          <a:effectLst/>
                        </a:rPr>
                        <a:t>Support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2">
                        <a:lumMod val="60000"/>
                        <a:lumOff val="4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a:effectLst/>
                        </a:rPr>
                        <a:t>Even if SRPC is flatter, in long run no trade off between unemployment and inflation (LRPC Analysis).  </a:t>
                      </a:r>
                    </a:p>
                    <a:p>
                      <a:pPr marL="342900" lvl="0" indent="-342900">
                        <a:spcAft>
                          <a:spcPts val="0"/>
                        </a:spcAft>
                        <a:buFont typeface="Arial" panose="020B0604020202020204" pitchFamily="34" charset="0"/>
                        <a:buChar char="•"/>
                        <a:tabLst>
                          <a:tab pos="457200" algn="l"/>
                        </a:tabLst>
                      </a:pPr>
                      <a:r>
                        <a:rPr lang="en-GB" sz="1200">
                          <a:effectLst/>
                        </a:rPr>
                        <a:t>Wage spiral and inflationary expectations as Government tries to push towards 0% full employment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60000"/>
                        <a:lumOff val="4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a:effectLst/>
                        </a:rPr>
                        <a:t>2018 – US Economy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60000"/>
                        <a:lumOff val="40000"/>
                      </a:schemeClr>
                    </a:solidFill>
                  </a:tcPr>
                </a:tc>
              </a:tr>
              <a:tr h="415842">
                <a:tc vMerge="1">
                  <a:txBody>
                    <a:bodyPr/>
                    <a:lstStyle/>
                    <a:p>
                      <a:endParaRPr lang="en-GB"/>
                    </a:p>
                  </a:txBody>
                  <a:tcPr/>
                </a:tc>
                <a:tc>
                  <a:txBody>
                    <a:bodyPr/>
                    <a:lstStyle/>
                    <a:p>
                      <a:pPr algn="ctr">
                        <a:spcAft>
                          <a:spcPts val="0"/>
                        </a:spcAft>
                      </a:pPr>
                      <a:r>
                        <a:rPr lang="en-GB" sz="1200">
                          <a:effectLst/>
                        </a:rPr>
                        <a:t>Evaluate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2">
                        <a:lumMod val="60000"/>
                        <a:lumOff val="4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dirty="0">
                          <a:effectLst/>
                        </a:rPr>
                        <a:t>Where is the NAIRU?  Hard to say what is ‘equilibrium unemployment’?    So whether the economy would go into a wage spiral is debatable.</a:t>
                      </a:r>
                    </a:p>
                    <a:p>
                      <a:pPr marL="342900" lvl="0" indent="-342900">
                        <a:spcAft>
                          <a:spcPts val="0"/>
                        </a:spcAft>
                        <a:buFont typeface="Arial" panose="020B0604020202020204" pitchFamily="34" charset="0"/>
                        <a:buChar char="•"/>
                        <a:tabLst>
                          <a:tab pos="457200" algn="l"/>
                        </a:tabLst>
                      </a:pPr>
                      <a:r>
                        <a:rPr lang="en-GB" sz="1200" dirty="0">
                          <a:effectLst/>
                        </a:rPr>
                        <a:t>Draw Keynesian AS curve to show how </a:t>
                      </a:r>
                      <a:r>
                        <a:rPr lang="en-GB" sz="1200" kern="1200" dirty="0">
                          <a:solidFill>
                            <a:schemeClr val="tx1"/>
                          </a:solidFill>
                          <a:effectLst/>
                          <a:latin typeface="+mn-lt"/>
                          <a:ea typeface="+mn-ea"/>
                          <a:cs typeface="+mn-cs"/>
                        </a:rPr>
                        <a:t>perhaps</a:t>
                      </a:r>
                      <a:r>
                        <a:rPr lang="en-GB" sz="1200" dirty="0">
                          <a:effectLst/>
                        </a:rPr>
                        <a:t> we are behind the LRAS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60000"/>
                        <a:lumOff val="4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dirty="0">
                          <a:effectLst/>
                        </a:rPr>
                        <a:t>Classical economists might argue that someone in South Wales who has not moved or retrained is voluntarily and structurally unemployed whereas a Keynesian might argue that this is demand deficient unemployment?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2">
                        <a:lumMod val="60000"/>
                        <a:lumOff val="40000"/>
                      </a:schemeClr>
                    </a:solidFill>
                  </a:tcPr>
                </a:tc>
              </a:tr>
              <a:tr h="335640">
                <a:tc rowSpan="2">
                  <a:txBody>
                    <a:bodyPr/>
                    <a:lstStyle/>
                    <a:p>
                      <a:pPr marL="88900" indent="0">
                        <a:spcAft>
                          <a:spcPts val="0"/>
                        </a:spcAft>
                      </a:pPr>
                      <a:r>
                        <a:rPr lang="en-GB" sz="1200" dirty="0">
                          <a:effectLst/>
                        </a:rPr>
                        <a:t>NO NOT INEVITABLE: Supply side policies might shift NAIRU</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6">
                        <a:lumMod val="40000"/>
                        <a:lumOff val="60000"/>
                      </a:schemeClr>
                    </a:solidFill>
                  </a:tcPr>
                </a:tc>
                <a:tc>
                  <a:txBody>
                    <a:bodyPr/>
                    <a:lstStyle/>
                    <a:p>
                      <a:pPr algn="ctr">
                        <a:spcAft>
                          <a:spcPts val="0"/>
                        </a:spcAft>
                      </a:pPr>
                      <a:r>
                        <a:rPr lang="en-GB" sz="1200">
                          <a:effectLst/>
                        </a:rPr>
                        <a:t>Support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6">
                        <a:lumMod val="40000"/>
                        <a:lumOff val="6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a:effectLst/>
                        </a:rPr>
                        <a:t>The NAIRU might be able to be reduced by supply side policies which might dampen inflationary expectations as output increases?</a:t>
                      </a:r>
                    </a:p>
                    <a:p>
                      <a:pPr marL="342900" lvl="0" indent="-342900">
                        <a:spcAft>
                          <a:spcPts val="0"/>
                        </a:spcAft>
                        <a:buFont typeface="Arial" panose="020B0604020202020204" pitchFamily="34" charset="0"/>
                        <a:buChar char="•"/>
                        <a:tabLst>
                          <a:tab pos="457200" algn="l"/>
                        </a:tabLst>
                      </a:pPr>
                      <a:r>
                        <a:rPr lang="en-GB" sz="1200">
                          <a:effectLst/>
                        </a:rPr>
                        <a:t>AD/AS analysis (LRAS shifting to right) and LRPC Analysis (LRPC moving to left)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6">
                        <a:lumMod val="40000"/>
                        <a:lumOff val="6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a:effectLst/>
                        </a:rPr>
                        <a:t>1993-2007: Did this happen in the Goldilocks Era?  Policies of the 1980’s shifted NAIRU to the left, so demand management policies more viable to reduce disequilibrium unemployment as equilibrium unemployment had been reduced by supply side policies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6">
                        <a:lumMod val="40000"/>
                        <a:lumOff val="60000"/>
                      </a:schemeClr>
                    </a:solidFill>
                  </a:tcPr>
                </a:tc>
              </a:tr>
              <a:tr h="370747">
                <a:tc vMerge="1">
                  <a:txBody>
                    <a:bodyPr/>
                    <a:lstStyle/>
                    <a:p>
                      <a:endParaRPr lang="en-GB"/>
                    </a:p>
                  </a:txBody>
                  <a:tcPr/>
                </a:tc>
                <a:tc>
                  <a:txBody>
                    <a:bodyPr/>
                    <a:lstStyle/>
                    <a:p>
                      <a:pPr algn="ctr">
                        <a:spcAft>
                          <a:spcPts val="0"/>
                        </a:spcAft>
                      </a:pPr>
                      <a:r>
                        <a:rPr lang="en-GB" sz="1200">
                          <a:effectLst/>
                        </a:rPr>
                        <a:t>Evaluate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vert="vert270" anchor="ctr">
                    <a:solidFill>
                      <a:schemeClr val="accent6">
                        <a:lumMod val="40000"/>
                        <a:lumOff val="6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a:effectLst/>
                        </a:rPr>
                        <a:t>Are targeting inflaiton, an independent central bank and globalisation going to dampen down inflationary expectations (i.e. SRPC shift to the left). Perhaps SRPC shifts to the right as inflationary expectations rise because everyone has a job.</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6">
                        <a:lumMod val="40000"/>
                        <a:lumOff val="60000"/>
                      </a:schemeClr>
                    </a:solidFill>
                  </a:tcPr>
                </a:tc>
                <a:tc>
                  <a:txBody>
                    <a:bodyPr/>
                    <a:lstStyle/>
                    <a:p>
                      <a:pPr marL="342900" lvl="0" indent="-342900">
                        <a:spcAft>
                          <a:spcPts val="0"/>
                        </a:spcAft>
                        <a:buFont typeface="Arial" panose="020B0604020202020204" pitchFamily="34" charset="0"/>
                        <a:buChar char="•"/>
                        <a:tabLst>
                          <a:tab pos="457200" algn="l"/>
                        </a:tabLst>
                      </a:pPr>
                      <a:r>
                        <a:rPr lang="en-GB" sz="1200" dirty="0">
                          <a:effectLst/>
                        </a:rPr>
                        <a:t>Decline of globalisation 2013-today (BREXIT, Trump etc.)</a:t>
                      </a:r>
                    </a:p>
                    <a:p>
                      <a:pPr marL="342900" lvl="0" indent="-342900">
                        <a:spcAft>
                          <a:spcPts val="0"/>
                        </a:spcAft>
                        <a:buFont typeface="Arial" panose="020B0604020202020204" pitchFamily="34" charset="0"/>
                        <a:buChar char="•"/>
                        <a:tabLst>
                          <a:tab pos="457200" algn="l"/>
                        </a:tabLst>
                      </a:pPr>
                      <a:r>
                        <a:rPr lang="en-GB" sz="1200" dirty="0">
                          <a:effectLst/>
                        </a:rPr>
                        <a:t>Bank of England failures?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844" marR="27844" marT="4540" marB="0">
                    <a:solidFill>
                      <a:schemeClr val="accent6">
                        <a:lumMod val="40000"/>
                        <a:lumOff val="60000"/>
                      </a:schemeClr>
                    </a:solidFill>
                  </a:tcPr>
                </a:tc>
              </a:tr>
            </a:tbl>
          </a:graphicData>
        </a:graphic>
      </p:graphicFrame>
    </p:spTree>
    <p:extLst>
      <p:ext uri="{BB962C8B-B14F-4D97-AF65-F5344CB8AC3E}">
        <p14:creationId xmlns:p14="http://schemas.microsoft.com/office/powerpoint/2010/main" val="935300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946" y="276762"/>
            <a:ext cx="11495896" cy="6332966"/>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solidFill>
                  <a:schemeClr val="bg1"/>
                </a:solidFill>
              </a:rPr>
              <a:t>END</a:t>
            </a:r>
            <a:endParaRPr lang="en-US" sz="16600" b="1" dirty="0">
              <a:solidFill>
                <a:schemeClr val="bg1"/>
              </a:solidFill>
            </a:endParaRPr>
          </a:p>
        </p:txBody>
      </p:sp>
    </p:spTree>
    <p:extLst>
      <p:ext uri="{BB962C8B-B14F-4D97-AF65-F5344CB8AC3E}">
        <p14:creationId xmlns:p14="http://schemas.microsoft.com/office/powerpoint/2010/main" val="3258094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59400" y="3187700"/>
            <a:ext cx="787400" cy="646331"/>
          </a:xfrm>
          <a:prstGeom prst="rect">
            <a:avLst/>
          </a:prstGeom>
          <a:solidFill>
            <a:schemeClr val="bg1"/>
          </a:solidFill>
        </p:spPr>
        <p:txBody>
          <a:bodyPr wrap="square" rtlCol="0">
            <a:spAutoFit/>
          </a:bodyPr>
          <a:lstStyle/>
          <a:p>
            <a:pPr algn="ctr"/>
            <a:r>
              <a:rPr lang="en-GB" sz="3600" b="1" dirty="0" smtClean="0"/>
              <a:t>B8</a:t>
            </a:r>
            <a:endParaRPr lang="en-GB" sz="3600" b="1" dirty="0"/>
          </a:p>
        </p:txBody>
      </p:sp>
      <p:sp>
        <p:nvSpPr>
          <p:cNvPr id="5" name="TextBox 4"/>
          <p:cNvSpPr txBox="1"/>
          <p:nvPr/>
        </p:nvSpPr>
        <p:spPr>
          <a:xfrm>
            <a:off x="6602768" y="3326199"/>
            <a:ext cx="928331" cy="369332"/>
          </a:xfrm>
          <a:prstGeom prst="rect">
            <a:avLst/>
          </a:prstGeom>
          <a:solidFill>
            <a:schemeClr val="bg1"/>
          </a:solidFill>
        </p:spPr>
        <p:txBody>
          <a:bodyPr wrap="square" rtlCol="0">
            <a:spAutoFit/>
          </a:bodyPr>
          <a:lstStyle/>
          <a:p>
            <a:r>
              <a:rPr lang="en-GB" b="1" dirty="0" smtClean="0"/>
              <a:t>MACRO</a:t>
            </a:r>
            <a:endParaRPr lang="en-GB" b="1" dirty="0"/>
          </a:p>
        </p:txBody>
      </p:sp>
      <p:sp>
        <p:nvSpPr>
          <p:cNvPr id="6" name="TextBox 5"/>
          <p:cNvSpPr txBox="1"/>
          <p:nvPr/>
        </p:nvSpPr>
        <p:spPr>
          <a:xfrm>
            <a:off x="4083267" y="3326199"/>
            <a:ext cx="852477" cy="369332"/>
          </a:xfrm>
          <a:prstGeom prst="rect">
            <a:avLst/>
          </a:prstGeom>
          <a:solidFill>
            <a:schemeClr val="bg1"/>
          </a:solidFill>
        </p:spPr>
        <p:txBody>
          <a:bodyPr wrap="none" rtlCol="0">
            <a:spAutoFit/>
          </a:bodyPr>
          <a:lstStyle/>
          <a:p>
            <a:r>
              <a:rPr lang="en-GB" b="1" dirty="0" smtClean="0"/>
              <a:t>MICRO</a:t>
            </a:r>
            <a:endParaRPr lang="en-GB" b="1" dirty="0"/>
          </a:p>
        </p:txBody>
      </p:sp>
      <p:sp>
        <p:nvSpPr>
          <p:cNvPr id="7" name="TextBox 6"/>
          <p:cNvSpPr txBox="1"/>
          <p:nvPr/>
        </p:nvSpPr>
        <p:spPr>
          <a:xfrm>
            <a:off x="6685274" y="1923492"/>
            <a:ext cx="763318" cy="761747"/>
          </a:xfrm>
          <a:prstGeom prst="rect">
            <a:avLst/>
          </a:prstGeom>
          <a:solidFill>
            <a:schemeClr val="bg1"/>
          </a:solidFill>
        </p:spPr>
        <p:txBody>
          <a:bodyPr wrap="square" rtlCol="0">
            <a:spAutoFit/>
          </a:bodyPr>
          <a:lstStyle/>
          <a:p>
            <a:pPr algn="ctr"/>
            <a:r>
              <a:rPr lang="en-GB" sz="1200" b="1" dirty="0" smtClean="0"/>
              <a:t>RWS 17</a:t>
            </a:r>
          </a:p>
          <a:p>
            <a:pPr algn="ctr"/>
            <a:r>
              <a:rPr lang="en-GB" sz="1050" b="1" dirty="0" smtClean="0"/>
              <a:t>Phillips Curve Analysis</a:t>
            </a:r>
            <a:endParaRPr lang="en-GB" sz="1050" b="1" dirty="0"/>
          </a:p>
        </p:txBody>
      </p:sp>
      <p:sp>
        <p:nvSpPr>
          <p:cNvPr id="8" name="TextBox 7"/>
          <p:cNvSpPr txBox="1"/>
          <p:nvPr/>
        </p:nvSpPr>
        <p:spPr>
          <a:xfrm>
            <a:off x="4110722" y="1923492"/>
            <a:ext cx="763318" cy="761747"/>
          </a:xfrm>
          <a:prstGeom prst="rect">
            <a:avLst/>
          </a:prstGeom>
          <a:solidFill>
            <a:schemeClr val="bg1"/>
          </a:solidFill>
        </p:spPr>
        <p:txBody>
          <a:bodyPr wrap="square" rtlCol="0">
            <a:spAutoFit/>
          </a:bodyPr>
          <a:lstStyle/>
          <a:p>
            <a:pPr algn="ctr"/>
            <a:r>
              <a:rPr lang="en-GB" sz="1200" b="1" dirty="0" smtClean="0"/>
              <a:t>RWS 17</a:t>
            </a:r>
          </a:p>
          <a:p>
            <a:pPr algn="ctr"/>
            <a:r>
              <a:rPr lang="en-GB" sz="1050" b="1" dirty="0" smtClean="0"/>
              <a:t>Phillips Curve Analysis</a:t>
            </a:r>
            <a:endParaRPr lang="en-GB" sz="1050" b="1" dirty="0"/>
          </a:p>
        </p:txBody>
      </p:sp>
      <p:sp>
        <p:nvSpPr>
          <p:cNvPr id="9" name="TextBox 8"/>
          <p:cNvSpPr txBox="1"/>
          <p:nvPr/>
        </p:nvSpPr>
        <p:spPr>
          <a:xfrm>
            <a:off x="4127846" y="4336492"/>
            <a:ext cx="763318" cy="761747"/>
          </a:xfrm>
          <a:prstGeom prst="rect">
            <a:avLst/>
          </a:prstGeom>
          <a:solidFill>
            <a:schemeClr val="bg1"/>
          </a:solidFill>
        </p:spPr>
        <p:txBody>
          <a:bodyPr wrap="square" rtlCol="0">
            <a:spAutoFit/>
          </a:bodyPr>
          <a:lstStyle/>
          <a:p>
            <a:pPr algn="ctr"/>
            <a:r>
              <a:rPr lang="en-GB" sz="1200" b="1" dirty="0" smtClean="0"/>
              <a:t>RWS 18</a:t>
            </a:r>
          </a:p>
          <a:p>
            <a:pPr algn="ctr"/>
            <a:r>
              <a:rPr lang="en-GB" sz="1050" b="1" dirty="0" smtClean="0"/>
              <a:t>Labour Market Failures</a:t>
            </a:r>
            <a:endParaRPr lang="en-GB" sz="1050" b="1" dirty="0"/>
          </a:p>
        </p:txBody>
      </p:sp>
      <p:sp>
        <p:nvSpPr>
          <p:cNvPr id="10" name="TextBox 9"/>
          <p:cNvSpPr txBox="1"/>
          <p:nvPr/>
        </p:nvSpPr>
        <p:spPr>
          <a:xfrm>
            <a:off x="6628870" y="4336492"/>
            <a:ext cx="876126" cy="761747"/>
          </a:xfrm>
          <a:prstGeom prst="rect">
            <a:avLst/>
          </a:prstGeom>
          <a:solidFill>
            <a:schemeClr val="bg1"/>
          </a:solidFill>
        </p:spPr>
        <p:txBody>
          <a:bodyPr wrap="square" rtlCol="0">
            <a:spAutoFit/>
          </a:bodyPr>
          <a:lstStyle/>
          <a:p>
            <a:pPr algn="ctr"/>
            <a:r>
              <a:rPr lang="en-GB" sz="1200" b="1" dirty="0" smtClean="0"/>
              <a:t>RWS 18</a:t>
            </a:r>
          </a:p>
          <a:p>
            <a:pPr algn="ctr"/>
            <a:r>
              <a:rPr lang="en-GB" sz="1050" b="1" dirty="0" smtClean="0"/>
              <a:t>Fiscal and Supply Side Policies</a:t>
            </a:r>
            <a:endParaRPr lang="en-GB" sz="1050" b="1" dirty="0"/>
          </a:p>
        </p:txBody>
      </p:sp>
      <p:sp>
        <p:nvSpPr>
          <p:cNvPr id="11" name="TextBox 10"/>
          <p:cNvSpPr txBox="1"/>
          <p:nvPr/>
        </p:nvSpPr>
        <p:spPr>
          <a:xfrm>
            <a:off x="7663657" y="4662461"/>
            <a:ext cx="859531" cy="261610"/>
          </a:xfrm>
          <a:prstGeom prst="rect">
            <a:avLst/>
          </a:prstGeom>
          <a:solidFill>
            <a:schemeClr val="bg1">
              <a:lumMod val="95000"/>
            </a:schemeClr>
          </a:solidFill>
        </p:spPr>
        <p:txBody>
          <a:bodyPr wrap="none" rtlCol="0">
            <a:spAutoFit/>
          </a:bodyPr>
          <a:lstStyle/>
          <a:p>
            <a:pPr algn="ctr"/>
            <a:r>
              <a:rPr lang="en-GB" sz="1050" b="1" u="sng" dirty="0" smtClean="0"/>
              <a:t>Fiscal Policy</a:t>
            </a:r>
            <a:endParaRPr lang="en-GB" sz="1050" b="1" u="sng" dirty="0"/>
          </a:p>
        </p:txBody>
      </p:sp>
      <p:sp>
        <p:nvSpPr>
          <p:cNvPr id="12" name="TextBox 11"/>
          <p:cNvSpPr txBox="1"/>
          <p:nvPr/>
        </p:nvSpPr>
        <p:spPr>
          <a:xfrm>
            <a:off x="7066933" y="5418718"/>
            <a:ext cx="674710" cy="577081"/>
          </a:xfrm>
          <a:prstGeom prst="rect">
            <a:avLst/>
          </a:prstGeom>
          <a:solidFill>
            <a:schemeClr val="bg1">
              <a:lumMod val="95000"/>
            </a:schemeClr>
          </a:solidFill>
        </p:spPr>
        <p:txBody>
          <a:bodyPr wrap="square" rtlCol="0">
            <a:spAutoFit/>
          </a:bodyPr>
          <a:lstStyle/>
          <a:p>
            <a:pPr algn="ctr"/>
            <a:r>
              <a:rPr lang="en-GB" sz="1050" b="1" u="sng" dirty="0" smtClean="0"/>
              <a:t>Supply Side Policy</a:t>
            </a:r>
            <a:endParaRPr lang="en-GB" sz="1050" b="1" u="sng" dirty="0"/>
          </a:p>
        </p:txBody>
      </p:sp>
      <p:sp>
        <p:nvSpPr>
          <p:cNvPr id="13" name="TextBox 12"/>
          <p:cNvSpPr txBox="1"/>
          <p:nvPr/>
        </p:nvSpPr>
        <p:spPr>
          <a:xfrm>
            <a:off x="7510466" y="1372239"/>
            <a:ext cx="2249465" cy="600164"/>
          </a:xfrm>
          <a:prstGeom prst="rect">
            <a:avLst/>
          </a:prstGeom>
          <a:solidFill>
            <a:schemeClr val="bg1">
              <a:lumMod val="95000"/>
            </a:schemeClr>
          </a:solidFill>
        </p:spPr>
        <p:txBody>
          <a:bodyPr wrap="square" rtlCol="0">
            <a:spAutoFit/>
          </a:bodyPr>
          <a:lstStyle/>
          <a:p>
            <a:pPr algn="ctr"/>
            <a:r>
              <a:rPr lang="en-GB" sz="1100" b="1" u="sng" dirty="0" smtClean="0"/>
              <a:t>Equilibrium, Disequilibrium Unemployment and the Natural Rate (including the NAIRU)</a:t>
            </a:r>
            <a:endParaRPr lang="en-GB" sz="1100" b="1" u="sng" dirty="0"/>
          </a:p>
        </p:txBody>
      </p:sp>
      <p:sp>
        <p:nvSpPr>
          <p:cNvPr id="14" name="TextBox 13"/>
          <p:cNvSpPr txBox="1"/>
          <p:nvPr/>
        </p:nvSpPr>
        <p:spPr>
          <a:xfrm>
            <a:off x="6571944" y="1002848"/>
            <a:ext cx="674710" cy="600164"/>
          </a:xfrm>
          <a:prstGeom prst="rect">
            <a:avLst/>
          </a:prstGeom>
          <a:solidFill>
            <a:schemeClr val="bg1">
              <a:lumMod val="95000"/>
            </a:schemeClr>
          </a:solidFill>
        </p:spPr>
        <p:txBody>
          <a:bodyPr wrap="square" rtlCol="0">
            <a:spAutoFit/>
          </a:bodyPr>
          <a:lstStyle/>
          <a:p>
            <a:pPr algn="ctr"/>
            <a:r>
              <a:rPr lang="en-GB" sz="1100" b="1" u="sng" dirty="0" smtClean="0"/>
              <a:t>SRPC and LRPC</a:t>
            </a:r>
            <a:endParaRPr lang="en-GB" sz="1100" b="1" u="sng" dirty="0"/>
          </a:p>
        </p:txBody>
      </p:sp>
      <p:sp>
        <p:nvSpPr>
          <p:cNvPr id="15" name="TextBox 14"/>
          <p:cNvSpPr txBox="1"/>
          <p:nvPr/>
        </p:nvSpPr>
        <p:spPr>
          <a:xfrm flipH="1">
            <a:off x="7592973" y="2150297"/>
            <a:ext cx="1811234" cy="600164"/>
          </a:xfrm>
          <a:prstGeom prst="rect">
            <a:avLst/>
          </a:prstGeom>
          <a:solidFill>
            <a:schemeClr val="bg1">
              <a:lumMod val="95000"/>
            </a:schemeClr>
          </a:solidFill>
        </p:spPr>
        <p:txBody>
          <a:bodyPr wrap="square" rtlCol="0">
            <a:spAutoFit/>
          </a:bodyPr>
          <a:lstStyle/>
          <a:p>
            <a:pPr algn="ctr"/>
            <a:r>
              <a:rPr lang="en-GB" sz="1100" b="1" u="sng" dirty="0" smtClean="0"/>
              <a:t>Economic History of Thought: </a:t>
            </a:r>
            <a:r>
              <a:rPr lang="en-GB" sz="1100" b="1" u="sng" dirty="0" err="1" smtClean="0"/>
              <a:t>Classicals</a:t>
            </a:r>
            <a:r>
              <a:rPr lang="en-GB" sz="1100" b="1" u="sng" dirty="0"/>
              <a:t> </a:t>
            </a:r>
            <a:r>
              <a:rPr lang="en-GB" sz="1100" b="1" u="sng" dirty="0" smtClean="0"/>
              <a:t>v Keynesians</a:t>
            </a:r>
            <a:endParaRPr lang="en-GB" sz="1100" b="1" u="sng" dirty="0"/>
          </a:p>
        </p:txBody>
      </p:sp>
      <p:cxnSp>
        <p:nvCxnSpPr>
          <p:cNvPr id="17" name="Straight Connector 16"/>
          <p:cNvCxnSpPr>
            <a:stCxn id="5" idx="0"/>
            <a:endCxn id="7" idx="2"/>
          </p:cNvCxnSpPr>
          <p:nvPr/>
        </p:nvCxnSpPr>
        <p:spPr>
          <a:xfrm flipH="1" flipV="1">
            <a:off x="7066933" y="2685239"/>
            <a:ext cx="1" cy="6409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0" idx="0"/>
            <a:endCxn id="5" idx="2"/>
          </p:cNvCxnSpPr>
          <p:nvPr/>
        </p:nvCxnSpPr>
        <p:spPr>
          <a:xfrm flipV="1">
            <a:off x="7066933" y="3695531"/>
            <a:ext cx="1" cy="6409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9" idx="0"/>
            <a:endCxn id="6" idx="2"/>
          </p:cNvCxnSpPr>
          <p:nvPr/>
        </p:nvCxnSpPr>
        <p:spPr>
          <a:xfrm flipV="1">
            <a:off x="4509505" y="3695531"/>
            <a:ext cx="1" cy="6409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6" idx="0"/>
            <a:endCxn id="8" idx="2"/>
          </p:cNvCxnSpPr>
          <p:nvPr/>
        </p:nvCxnSpPr>
        <p:spPr>
          <a:xfrm flipH="1" flipV="1">
            <a:off x="4492381" y="2685239"/>
            <a:ext cx="17125" cy="6409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6" idx="3"/>
            <a:endCxn id="4" idx="1"/>
          </p:cNvCxnSpPr>
          <p:nvPr/>
        </p:nvCxnSpPr>
        <p:spPr>
          <a:xfrm>
            <a:off x="4935744" y="3510865"/>
            <a:ext cx="4236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4" idx="3"/>
            <a:endCxn id="5" idx="1"/>
          </p:cNvCxnSpPr>
          <p:nvPr/>
        </p:nvCxnSpPr>
        <p:spPr>
          <a:xfrm flipV="1">
            <a:off x="6146800" y="3510865"/>
            <a:ext cx="455968" cy="1"/>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033470" y="679683"/>
            <a:ext cx="538474" cy="415498"/>
          </a:xfrm>
          <a:prstGeom prst="rect">
            <a:avLst/>
          </a:prstGeom>
          <a:noFill/>
        </p:spPr>
        <p:txBody>
          <a:bodyPr wrap="square" rtlCol="0">
            <a:spAutoFit/>
          </a:bodyPr>
          <a:lstStyle/>
          <a:p>
            <a:pPr algn="ctr"/>
            <a:r>
              <a:rPr lang="en-GB" sz="1050" dirty="0" smtClean="0"/>
              <a:t>Wage spiral </a:t>
            </a:r>
            <a:endParaRPr lang="en-GB" sz="1050" dirty="0"/>
          </a:p>
        </p:txBody>
      </p:sp>
      <p:sp>
        <p:nvSpPr>
          <p:cNvPr id="41" name="TextBox 40"/>
          <p:cNvSpPr txBox="1"/>
          <p:nvPr/>
        </p:nvSpPr>
        <p:spPr>
          <a:xfrm>
            <a:off x="6597843" y="613279"/>
            <a:ext cx="726482" cy="253916"/>
          </a:xfrm>
          <a:prstGeom prst="rect">
            <a:avLst/>
          </a:prstGeom>
          <a:noFill/>
        </p:spPr>
        <p:txBody>
          <a:bodyPr wrap="none" rtlCol="0">
            <a:spAutoFit/>
          </a:bodyPr>
          <a:lstStyle/>
          <a:p>
            <a:pPr algn="ctr"/>
            <a:r>
              <a:rPr lang="en-GB" sz="1050" dirty="0" err="1" smtClean="0"/>
              <a:t>Hysterisis</a:t>
            </a:r>
            <a:endParaRPr lang="en-GB" sz="1050" dirty="0"/>
          </a:p>
        </p:txBody>
      </p:sp>
      <p:sp>
        <p:nvSpPr>
          <p:cNvPr id="42" name="TextBox 41"/>
          <p:cNvSpPr txBox="1"/>
          <p:nvPr/>
        </p:nvSpPr>
        <p:spPr>
          <a:xfrm>
            <a:off x="7235758" y="809104"/>
            <a:ext cx="1082742" cy="415498"/>
          </a:xfrm>
          <a:prstGeom prst="rect">
            <a:avLst/>
          </a:prstGeom>
          <a:noFill/>
        </p:spPr>
        <p:txBody>
          <a:bodyPr wrap="square" rtlCol="0">
            <a:spAutoFit/>
          </a:bodyPr>
          <a:lstStyle/>
          <a:p>
            <a:pPr algn="ctr"/>
            <a:r>
              <a:rPr lang="en-GB" sz="1050" dirty="0" smtClean="0"/>
              <a:t>Flexible labour markets</a:t>
            </a:r>
            <a:endParaRPr lang="en-GB" sz="1050" dirty="0"/>
          </a:p>
        </p:txBody>
      </p:sp>
      <p:sp>
        <p:nvSpPr>
          <p:cNvPr id="43" name="TextBox 42"/>
          <p:cNvSpPr txBox="1"/>
          <p:nvPr/>
        </p:nvSpPr>
        <p:spPr>
          <a:xfrm>
            <a:off x="5546128" y="1147448"/>
            <a:ext cx="1082742" cy="415498"/>
          </a:xfrm>
          <a:prstGeom prst="rect">
            <a:avLst/>
          </a:prstGeom>
          <a:noFill/>
        </p:spPr>
        <p:txBody>
          <a:bodyPr wrap="square" rtlCol="0">
            <a:spAutoFit/>
          </a:bodyPr>
          <a:lstStyle/>
          <a:p>
            <a:pPr algn="ctr"/>
            <a:r>
              <a:rPr lang="en-GB" sz="1050" dirty="0" smtClean="0"/>
              <a:t>Inflationary expectations</a:t>
            </a:r>
            <a:endParaRPr lang="en-GB" sz="1050" dirty="0"/>
          </a:p>
        </p:txBody>
      </p:sp>
      <p:sp>
        <p:nvSpPr>
          <p:cNvPr id="44" name="TextBox 43"/>
          <p:cNvSpPr txBox="1"/>
          <p:nvPr/>
        </p:nvSpPr>
        <p:spPr>
          <a:xfrm>
            <a:off x="294387" y="694709"/>
            <a:ext cx="2462906" cy="5632311"/>
          </a:xfrm>
          <a:prstGeom prst="rect">
            <a:avLst/>
          </a:prstGeom>
          <a:noFill/>
        </p:spPr>
        <p:txBody>
          <a:bodyPr wrap="square" rtlCol="0">
            <a:spAutoFit/>
          </a:bodyPr>
          <a:lstStyle/>
          <a:p>
            <a:r>
              <a:rPr lang="en-GB" b="1" dirty="0" smtClean="0"/>
              <a:t>MIND MAP - </a:t>
            </a:r>
            <a:r>
              <a:rPr lang="en-GB" dirty="0" smtClean="0"/>
              <a:t>Started it but you should refer to your revision worksheets to create your own.  It may take a few drafts remember to perfect your mind map.  Mind maps are crucially important in giving your brain the bigger picture.  The process of creating ‘the perfect mind map’ through several drafts is a handy way of familiarising yourself with the material.  Always try and handwrite the mind maps and avoid using the computer.</a:t>
            </a:r>
            <a:endParaRPr lang="en-GB" dirty="0"/>
          </a:p>
        </p:txBody>
      </p:sp>
    </p:spTree>
    <p:extLst>
      <p:ext uri="{BB962C8B-B14F-4D97-AF65-F5344CB8AC3E}">
        <p14:creationId xmlns:p14="http://schemas.microsoft.com/office/powerpoint/2010/main" val="2595643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b="1" dirty="0" smtClean="0"/>
              <a:t>15 MARKS</a:t>
            </a:r>
            <a:endParaRPr lang="en-US" sz="4800" b="1" dirty="0"/>
          </a:p>
        </p:txBody>
      </p:sp>
      <p:sp>
        <p:nvSpPr>
          <p:cNvPr id="5" name="Content Placeholder 4"/>
          <p:cNvSpPr>
            <a:spLocks noGrp="1"/>
          </p:cNvSpPr>
          <p:nvPr>
            <p:ph sz="half" idx="1"/>
          </p:nvPr>
        </p:nvSpPr>
        <p:spPr>
          <a:xfrm>
            <a:off x="838200" y="1825625"/>
            <a:ext cx="10934700" cy="4351338"/>
          </a:xfrm>
        </p:spPr>
        <p:txBody>
          <a:bodyPr>
            <a:normAutofit fontScale="85000" lnSpcReduction="20000"/>
          </a:bodyPr>
          <a:lstStyle/>
          <a:p>
            <a:pPr marL="0" indent="0">
              <a:buNone/>
            </a:pPr>
            <a:r>
              <a:rPr lang="en-US" dirty="0" smtClean="0"/>
              <a:t>MICRO</a:t>
            </a:r>
          </a:p>
          <a:p>
            <a:pPr marL="342900" indent="-342900">
              <a:buFont typeface="+mj-lt"/>
              <a:buAutoNum type="arabicPeriod"/>
            </a:pPr>
            <a:r>
              <a:rPr lang="en-GB" sz="1600" dirty="0"/>
              <a:t>Explain what is meant by the term ‘wage differentials’ and analyse why wage differentials occur</a:t>
            </a:r>
            <a:r>
              <a:rPr lang="en-GB" sz="1600" dirty="0" smtClean="0"/>
              <a:t>.</a:t>
            </a:r>
          </a:p>
          <a:p>
            <a:pPr marL="342900" indent="-342900">
              <a:buFont typeface="+mj-lt"/>
              <a:buAutoNum type="arabicPeriod"/>
            </a:pPr>
            <a:r>
              <a:rPr lang="en-GB" sz="1600" dirty="0"/>
              <a:t>E</a:t>
            </a:r>
            <a:r>
              <a:rPr lang="en-GB" sz="1600" dirty="0" smtClean="0"/>
              <a:t>xplain </a:t>
            </a:r>
            <a:r>
              <a:rPr lang="en-GB" sz="1600" dirty="0"/>
              <a:t>what has been the cause of greater flexibility in the UK labour markets</a:t>
            </a:r>
          </a:p>
          <a:p>
            <a:pPr marL="342900" indent="-342900">
              <a:buFont typeface="+mj-lt"/>
              <a:buAutoNum type="arabicPeriod"/>
            </a:pPr>
            <a:r>
              <a:rPr lang="en-GB" sz="1600" dirty="0"/>
              <a:t>Explain why a ‘doctor’ would be paid more than a ‘road sweeper’ </a:t>
            </a:r>
            <a:endParaRPr lang="en-GB" sz="1600" dirty="0" smtClean="0"/>
          </a:p>
          <a:p>
            <a:pPr marL="342900" indent="-342900">
              <a:buFont typeface="+mj-lt"/>
              <a:buAutoNum type="arabicPeriod"/>
            </a:pPr>
            <a:r>
              <a:rPr lang="en-US" sz="1600" dirty="0" smtClean="0"/>
              <a:t>Using </a:t>
            </a:r>
            <a:r>
              <a:rPr lang="en-US" sz="1600" dirty="0"/>
              <a:t>MRP theory, the concept of derived demand and a </a:t>
            </a:r>
            <a:r>
              <a:rPr lang="en-US" sz="1600" dirty="0" err="1"/>
              <a:t>labour</a:t>
            </a:r>
            <a:r>
              <a:rPr lang="en-US" sz="1600" dirty="0"/>
              <a:t> demand curve only, explain what might happen to the demand for footballers in the </a:t>
            </a:r>
            <a:r>
              <a:rPr lang="en-US" sz="1600" dirty="0" err="1"/>
              <a:t>labour</a:t>
            </a:r>
            <a:r>
              <a:rPr lang="en-US" sz="1600" dirty="0"/>
              <a:t> market for the Premiership from 1992 until today </a:t>
            </a:r>
            <a:endParaRPr lang="en-US" sz="1600" dirty="0" smtClean="0"/>
          </a:p>
          <a:p>
            <a:pPr marL="342900" indent="-342900">
              <a:buFont typeface="+mj-lt"/>
              <a:buAutoNum type="arabicPeriod"/>
            </a:pPr>
            <a:r>
              <a:rPr lang="en-US" sz="1600" dirty="0" smtClean="0"/>
              <a:t>Explain the demand side consequences of an increase in taxation</a:t>
            </a:r>
          </a:p>
          <a:p>
            <a:pPr marL="342900" indent="-342900">
              <a:buFont typeface="+mj-lt"/>
              <a:buAutoNum type="arabicPeriod"/>
            </a:pPr>
            <a:r>
              <a:rPr lang="en-US" sz="1600" dirty="0" smtClean="0"/>
              <a:t>Explain the supply side consequences of a fall in taxation</a:t>
            </a:r>
          </a:p>
          <a:p>
            <a:pPr marL="342900" indent="-342900">
              <a:buFont typeface="+mj-lt"/>
              <a:buAutoNum type="arabicPeriod"/>
            </a:pPr>
            <a:r>
              <a:rPr lang="en-US" sz="1600" dirty="0" smtClean="0"/>
              <a:t>Explain the consequences to the </a:t>
            </a:r>
            <a:r>
              <a:rPr lang="en-US" sz="1600" dirty="0" err="1" smtClean="0"/>
              <a:t>labour</a:t>
            </a:r>
            <a:r>
              <a:rPr lang="en-US" sz="1600" dirty="0" smtClean="0"/>
              <a:t> market of increased flexibility</a:t>
            </a:r>
          </a:p>
          <a:p>
            <a:pPr marL="342900" indent="-342900">
              <a:buFont typeface="+mj-lt"/>
              <a:buAutoNum type="arabicPeriod"/>
            </a:pPr>
            <a:r>
              <a:rPr lang="en-US" sz="1600" dirty="0" smtClean="0"/>
              <a:t>Explain the factors which may determine the elasticity for </a:t>
            </a:r>
            <a:r>
              <a:rPr lang="en-US" sz="1600" dirty="0" err="1" smtClean="0"/>
              <a:t>labour</a:t>
            </a:r>
            <a:r>
              <a:rPr lang="en-US" sz="1600" dirty="0" smtClean="0"/>
              <a:t> demand and supply</a:t>
            </a:r>
          </a:p>
          <a:p>
            <a:pPr marL="342900" indent="-342900">
              <a:buFont typeface="+mj-lt"/>
              <a:buAutoNum type="arabicPeriod"/>
            </a:pPr>
            <a:r>
              <a:rPr lang="en-US" sz="1600" dirty="0" smtClean="0"/>
              <a:t>Explain what perfect competition in the </a:t>
            </a:r>
            <a:r>
              <a:rPr lang="en-US" sz="1600" dirty="0" err="1" smtClean="0"/>
              <a:t>labour</a:t>
            </a:r>
            <a:r>
              <a:rPr lang="en-US" sz="1600" dirty="0" smtClean="0"/>
              <a:t> markets and explain how the wage rate in </a:t>
            </a:r>
            <a:r>
              <a:rPr lang="en-US" sz="1600" dirty="0" err="1" smtClean="0"/>
              <a:t>labour</a:t>
            </a:r>
            <a:r>
              <a:rPr lang="en-US" sz="1600" dirty="0" smtClean="0"/>
              <a:t> market may be affected by imperfect competition</a:t>
            </a:r>
          </a:p>
          <a:p>
            <a:pPr marL="342900" indent="-342900">
              <a:buFont typeface="+mj-lt"/>
              <a:buAutoNum type="arabicPeriod"/>
            </a:pPr>
            <a:r>
              <a:rPr lang="en-US" sz="1600" dirty="0" smtClean="0"/>
              <a:t>Explain why there might be a gender pay gap</a:t>
            </a:r>
          </a:p>
          <a:p>
            <a:pPr marL="342900" indent="-342900">
              <a:buFont typeface="+mj-lt"/>
              <a:buAutoNum type="arabicPeriod"/>
            </a:pPr>
            <a:r>
              <a:rPr lang="en-US" sz="1600" dirty="0" smtClean="0"/>
              <a:t>Explain how discrimination might affect the wage determination within a market</a:t>
            </a:r>
          </a:p>
          <a:p>
            <a:pPr marL="342900" indent="-342900">
              <a:buFont typeface="+mj-lt"/>
              <a:buAutoNum type="arabicPeriod"/>
            </a:pPr>
            <a:r>
              <a:rPr lang="en-US" sz="1600" dirty="0" smtClean="0"/>
              <a:t>Explain the key assumptions of a perfectly competitive </a:t>
            </a:r>
            <a:r>
              <a:rPr lang="en-US" sz="1600" dirty="0" err="1" smtClean="0"/>
              <a:t>labour</a:t>
            </a:r>
            <a:r>
              <a:rPr lang="en-US" sz="1600" dirty="0" smtClean="0"/>
              <a:t> market</a:t>
            </a:r>
          </a:p>
          <a:p>
            <a:pPr marL="342900" indent="-342900">
              <a:buFont typeface="+mj-lt"/>
              <a:buAutoNum type="arabicPeriod"/>
            </a:pPr>
            <a:r>
              <a:rPr lang="en-US" sz="1600" dirty="0" smtClean="0"/>
              <a:t>Explain the possible impacts of </a:t>
            </a:r>
            <a:r>
              <a:rPr lang="en-US" sz="1600" dirty="0" err="1" smtClean="0"/>
              <a:t>Globalisation</a:t>
            </a:r>
            <a:r>
              <a:rPr lang="en-US" sz="1600" dirty="0" smtClean="0"/>
              <a:t> on the </a:t>
            </a:r>
            <a:r>
              <a:rPr lang="en-US" sz="1600" dirty="0" err="1" smtClean="0"/>
              <a:t>labour</a:t>
            </a:r>
            <a:r>
              <a:rPr lang="en-US" sz="1600" dirty="0" smtClean="0"/>
              <a:t> markets of the UK</a:t>
            </a:r>
          </a:p>
          <a:p>
            <a:pPr marL="342900" indent="-342900">
              <a:buFont typeface="+mj-lt"/>
              <a:buAutoNum type="arabicPeriod"/>
            </a:pPr>
            <a:endParaRPr lang="en-US" sz="1600" dirty="0" smtClean="0"/>
          </a:p>
          <a:p>
            <a:pPr marL="342900" indent="-342900">
              <a:buFont typeface="+mj-lt"/>
              <a:buAutoNum type="arabicPeriod"/>
            </a:pPr>
            <a:endParaRPr lang="en-US" sz="1600" dirty="0"/>
          </a:p>
          <a:p>
            <a:pPr marL="0" indent="0">
              <a:buNone/>
            </a:pPr>
            <a:endParaRPr lang="en-US" sz="1600" dirty="0"/>
          </a:p>
        </p:txBody>
      </p:sp>
    </p:spTree>
    <p:extLst>
      <p:ext uri="{BB962C8B-B14F-4D97-AF65-F5344CB8AC3E}">
        <p14:creationId xmlns:p14="http://schemas.microsoft.com/office/powerpoint/2010/main" val="318735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4777" y="238125"/>
            <a:ext cx="10515600" cy="1325563"/>
          </a:xfrm>
        </p:spPr>
        <p:txBody>
          <a:bodyPr/>
          <a:lstStyle/>
          <a:p>
            <a:r>
              <a:rPr lang="en-US" b="1" dirty="0" smtClean="0"/>
              <a:t>25 MARKS</a:t>
            </a:r>
            <a:endParaRPr lang="en-US" b="1" dirty="0"/>
          </a:p>
        </p:txBody>
      </p:sp>
      <p:sp>
        <p:nvSpPr>
          <p:cNvPr id="6" name="Content Placeholder 5"/>
          <p:cNvSpPr>
            <a:spLocks noGrp="1"/>
          </p:cNvSpPr>
          <p:nvPr>
            <p:ph sz="half" idx="2"/>
          </p:nvPr>
        </p:nvSpPr>
        <p:spPr>
          <a:xfrm>
            <a:off x="504777" y="1825625"/>
            <a:ext cx="10849023" cy="4351338"/>
          </a:xfrm>
        </p:spPr>
        <p:txBody>
          <a:bodyPr>
            <a:noAutofit/>
          </a:bodyPr>
          <a:lstStyle/>
          <a:p>
            <a:pPr marL="0" indent="0">
              <a:buNone/>
            </a:pPr>
            <a:r>
              <a:rPr lang="en-US" dirty="0" smtClean="0"/>
              <a:t>MACRO</a:t>
            </a:r>
          </a:p>
          <a:p>
            <a:pPr marL="342900" indent="-342900">
              <a:spcBef>
                <a:spcPts val="0"/>
              </a:spcBef>
              <a:buFont typeface="+mj-lt"/>
              <a:buAutoNum type="arabicPeriod"/>
            </a:pPr>
            <a:r>
              <a:rPr lang="en-US" sz="1600" dirty="0" smtClean="0"/>
              <a:t>Discuss the view that as an economy approaches full employment, inflation inevitably increases</a:t>
            </a:r>
          </a:p>
          <a:p>
            <a:pPr marL="342900" lvl="0" indent="-342900">
              <a:spcBef>
                <a:spcPts val="0"/>
              </a:spcBef>
              <a:buFont typeface="+mj-lt"/>
              <a:buAutoNum type="arabicPeriod"/>
            </a:pPr>
            <a:r>
              <a:rPr lang="en-US" sz="1600" dirty="0"/>
              <a:t>Evaluate the view that reducing unemployment inevitably has trade-offs with other macroeconomic objectives. </a:t>
            </a:r>
            <a:endParaRPr lang="en-US" sz="1600" dirty="0" smtClean="0"/>
          </a:p>
          <a:p>
            <a:pPr marL="342900" indent="-342900">
              <a:spcBef>
                <a:spcPts val="0"/>
              </a:spcBef>
              <a:buFont typeface="+mj-lt"/>
              <a:buAutoNum type="arabicPeriod"/>
            </a:pPr>
            <a:r>
              <a:rPr lang="en-US" sz="1600" dirty="0"/>
              <a:t>To what extent do you agree, if at all, that the implementation of a budget deficit reduction </a:t>
            </a:r>
            <a:r>
              <a:rPr lang="en-US" sz="1600" dirty="0" err="1"/>
              <a:t>programme</a:t>
            </a:r>
            <a:r>
              <a:rPr lang="en-US" sz="1600" dirty="0"/>
              <a:t> will improve the UK’s long-term economic prospects? Justify your answer. </a:t>
            </a:r>
            <a:endParaRPr lang="en-US" sz="1600" dirty="0" smtClean="0"/>
          </a:p>
          <a:p>
            <a:pPr marL="342900" indent="-342900">
              <a:spcBef>
                <a:spcPts val="0"/>
              </a:spcBef>
              <a:buFont typeface="+mj-lt"/>
              <a:buAutoNum type="arabicPeriod"/>
            </a:pPr>
            <a:r>
              <a:rPr lang="en-US" sz="1600" dirty="0" smtClean="0"/>
              <a:t>Assess </a:t>
            </a:r>
            <a:r>
              <a:rPr lang="en-US" sz="1600" dirty="0"/>
              <a:t>the possible effects on macroeconomic performance of a sustained rise in UK productivity</a:t>
            </a:r>
            <a:endParaRPr lang="en-GB" sz="1600" dirty="0"/>
          </a:p>
          <a:p>
            <a:pPr marL="342900" indent="-342900">
              <a:spcBef>
                <a:spcPts val="0"/>
              </a:spcBef>
              <a:buFont typeface="+mj-lt"/>
              <a:buAutoNum type="arabicPeriod"/>
            </a:pPr>
            <a:r>
              <a:rPr lang="en-US" sz="1600" dirty="0"/>
              <a:t>To what extent do you agree that cuts to direct taxation would benefit growth </a:t>
            </a:r>
            <a:r>
              <a:rPr lang="en-US" sz="1600" b="1" dirty="0"/>
              <a:t>and </a:t>
            </a:r>
            <a:r>
              <a:rPr lang="en-US" sz="1600" dirty="0"/>
              <a:t>living standards in the UK?  Justify your answer.</a:t>
            </a:r>
            <a:endParaRPr lang="en-GB" sz="1600" dirty="0"/>
          </a:p>
          <a:p>
            <a:pPr marL="342900" indent="-342900">
              <a:spcBef>
                <a:spcPts val="0"/>
              </a:spcBef>
              <a:buFont typeface="+mj-lt"/>
              <a:buAutoNum type="arabicPeriod"/>
            </a:pPr>
            <a:r>
              <a:rPr lang="en-GB" sz="1600" dirty="0"/>
              <a:t>Assess the view that a reduction in income tax is the best way to improve the performance of the UK economy in both the short run and the long run.</a:t>
            </a:r>
          </a:p>
          <a:p>
            <a:pPr marL="342900" indent="-342900">
              <a:spcBef>
                <a:spcPts val="0"/>
              </a:spcBef>
              <a:buFont typeface="+mj-lt"/>
              <a:buAutoNum type="arabicPeriod"/>
            </a:pPr>
            <a:r>
              <a:rPr lang="en-US" sz="1600" dirty="0"/>
              <a:t>Discuss the view that the measures taken to reduce the size of the budget deficit will inevitably result in a rise in unemployment in the UK. </a:t>
            </a:r>
            <a:endParaRPr lang="en-US" sz="1600" dirty="0" smtClean="0"/>
          </a:p>
          <a:p>
            <a:pPr marL="342900" lvl="0" indent="-342900">
              <a:spcBef>
                <a:spcPts val="0"/>
              </a:spcBef>
              <a:buFont typeface="+mj-lt"/>
              <a:buAutoNum type="arabicPeriod"/>
            </a:pPr>
            <a:r>
              <a:rPr lang="en-US" sz="1600" dirty="0"/>
              <a:t>To what extent do you agree that a further reduction in the UK’s unemployment rate is most likely to be achieved by improvements in the supply-side rather than the demand-side of the economy? </a:t>
            </a:r>
            <a:endParaRPr lang="en-US" sz="1600" dirty="0" smtClean="0"/>
          </a:p>
          <a:p>
            <a:pPr marL="342900" indent="-342900">
              <a:spcBef>
                <a:spcPts val="0"/>
              </a:spcBef>
              <a:buFont typeface="+mj-lt"/>
              <a:buAutoNum type="arabicPeriod"/>
            </a:pPr>
            <a:r>
              <a:rPr lang="en-GB" sz="1600" dirty="0"/>
              <a:t>Evaluate different policies that could be used to reduce the rate of unemployment in the </a:t>
            </a:r>
            <a:r>
              <a:rPr lang="en-GB" sz="1600" dirty="0" smtClean="0"/>
              <a:t>UK</a:t>
            </a:r>
          </a:p>
          <a:p>
            <a:pPr marL="342900" lvl="0" indent="-342900">
              <a:spcBef>
                <a:spcPts val="0"/>
              </a:spcBef>
              <a:buFont typeface="+mj-lt"/>
              <a:buAutoNum type="arabicPeriod"/>
            </a:pPr>
            <a:r>
              <a:rPr lang="en-GB" sz="1600" dirty="0"/>
              <a:t>Evaluate the use of demand management and supply side policies to promote economic </a:t>
            </a:r>
            <a:r>
              <a:rPr lang="en-GB" sz="1600" dirty="0" smtClean="0"/>
              <a:t>recovery</a:t>
            </a:r>
          </a:p>
          <a:p>
            <a:pPr marL="342900" indent="-342900">
              <a:spcBef>
                <a:spcPts val="0"/>
              </a:spcBef>
              <a:buFont typeface="+mj-lt"/>
              <a:buAutoNum type="arabicPeriod"/>
            </a:pPr>
            <a:r>
              <a:rPr lang="en-US" sz="1600" dirty="0"/>
              <a:t>Assess how effective fiscal policy might be in fostering a recovery in aggregate </a:t>
            </a:r>
            <a:r>
              <a:rPr lang="en-US" sz="1600" dirty="0" smtClean="0"/>
              <a:t>demand</a:t>
            </a:r>
          </a:p>
          <a:p>
            <a:pPr marL="342900" indent="-342900">
              <a:spcBef>
                <a:spcPts val="0"/>
              </a:spcBef>
              <a:buFont typeface="+mj-lt"/>
              <a:buAutoNum type="arabicPeriod"/>
            </a:pPr>
            <a:r>
              <a:rPr lang="en-US" sz="1600" dirty="0" smtClean="0"/>
              <a:t>Discuss the importance of fiscal policy in trying to avoid a major recession</a:t>
            </a:r>
          </a:p>
          <a:p>
            <a:pPr marL="342900" indent="-342900">
              <a:spcBef>
                <a:spcPts val="0"/>
              </a:spcBef>
              <a:buFont typeface="+mj-lt"/>
              <a:buAutoNum type="arabicPeriod"/>
            </a:pPr>
            <a:r>
              <a:rPr lang="en-US" sz="1600" dirty="0" smtClean="0"/>
              <a:t>“The </a:t>
            </a:r>
            <a:r>
              <a:rPr lang="en-US" sz="1600" dirty="0"/>
              <a:t>only way to reduce unemployment from ‘The Great Recession’ is to use demand side policies”. To what extent do you agree with this statement? (25 Marks)</a:t>
            </a:r>
            <a:endParaRPr lang="en-GB" sz="1600" dirty="0"/>
          </a:p>
          <a:p>
            <a:pPr marL="342900" indent="-342900">
              <a:spcBef>
                <a:spcPts val="0"/>
              </a:spcBef>
              <a:buFont typeface="+mj-lt"/>
              <a:buAutoNum type="arabicPeriod"/>
            </a:pPr>
            <a:endParaRPr lang="en-GB" sz="1600" dirty="0"/>
          </a:p>
          <a:p>
            <a:pPr lvl="0">
              <a:spcBef>
                <a:spcPts val="0"/>
              </a:spcBef>
            </a:pPr>
            <a:endParaRPr lang="en-GB" sz="1800" dirty="0"/>
          </a:p>
          <a:p>
            <a:pPr>
              <a:spcBef>
                <a:spcPts val="0"/>
              </a:spcBef>
            </a:pPr>
            <a:endParaRPr lang="en-GB" sz="1800" dirty="0"/>
          </a:p>
          <a:p>
            <a:pPr lvl="0"/>
            <a:endParaRPr lang="en-GB" sz="1200" dirty="0"/>
          </a:p>
          <a:p>
            <a:endParaRPr lang="en-GB" sz="1200" dirty="0"/>
          </a:p>
          <a:p>
            <a:pPr lvl="0"/>
            <a:endParaRPr lang="en-GB" sz="1400" dirty="0"/>
          </a:p>
          <a:p>
            <a:endParaRPr lang="en-GB" sz="1400" dirty="0"/>
          </a:p>
          <a:p>
            <a:pPr lvl="0"/>
            <a:endParaRPr lang="en-GB" sz="1400" dirty="0"/>
          </a:p>
          <a:p>
            <a:endParaRPr lang="en-US" sz="1400" dirty="0" smtClean="0"/>
          </a:p>
          <a:p>
            <a:pPr marL="0" indent="0">
              <a:buNone/>
            </a:pPr>
            <a:r>
              <a:rPr lang="en-US" dirty="0" smtClean="0"/>
              <a:t> </a:t>
            </a:r>
            <a:endParaRPr lang="en-US" dirty="0"/>
          </a:p>
        </p:txBody>
      </p:sp>
    </p:spTree>
    <p:extLst>
      <p:ext uri="{BB962C8B-B14F-4D97-AF65-F5344CB8AC3E}">
        <p14:creationId xmlns:p14="http://schemas.microsoft.com/office/powerpoint/2010/main" val="3482210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946" y="276762"/>
            <a:ext cx="11495896" cy="6332966"/>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solidFill>
                  <a:schemeClr val="bg1"/>
                </a:solidFill>
              </a:rPr>
              <a:t>90</a:t>
            </a:r>
            <a:endParaRPr lang="en-US" sz="16600" b="1" dirty="0">
              <a:solidFill>
                <a:schemeClr val="bg1"/>
              </a:solidFill>
            </a:endParaRPr>
          </a:p>
        </p:txBody>
      </p:sp>
    </p:spTree>
    <p:extLst>
      <p:ext uri="{BB962C8B-B14F-4D97-AF65-F5344CB8AC3E}">
        <p14:creationId xmlns:p14="http://schemas.microsoft.com/office/powerpoint/2010/main" val="1062674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8698" y="264764"/>
            <a:ext cx="11416990" cy="1325563"/>
          </a:xfrm>
        </p:spPr>
        <p:txBody>
          <a:bodyPr/>
          <a:lstStyle/>
          <a:p>
            <a:r>
              <a:rPr lang="en-GB" b="1" dirty="0" smtClean="0">
                <a:latin typeface="+mn-lt"/>
              </a:rPr>
              <a:t>Benchmark 8!</a:t>
            </a:r>
            <a:r>
              <a:rPr lang="en-GB" dirty="0" smtClean="0">
                <a:latin typeface="+mn-lt"/>
              </a:rPr>
              <a:t/>
            </a:r>
            <a:br>
              <a:rPr lang="en-GB" dirty="0" smtClean="0">
                <a:latin typeface="+mn-lt"/>
              </a:rPr>
            </a:br>
            <a:r>
              <a:rPr lang="en-GB" sz="3200" dirty="0" smtClean="0">
                <a:solidFill>
                  <a:srgbClr val="FF0000"/>
                </a:solidFill>
                <a:latin typeface="+mn-lt"/>
              </a:rPr>
              <a:t>RWS 17 and 18</a:t>
            </a:r>
            <a:endParaRPr lang="en-GB" sz="3200" dirty="0">
              <a:solidFill>
                <a:srgbClr val="FF0000"/>
              </a:solidFill>
              <a:latin typeface="+mn-lt"/>
            </a:endParaRPr>
          </a:p>
        </p:txBody>
      </p:sp>
      <p:sp>
        <p:nvSpPr>
          <p:cNvPr id="5" name="Content Placeholder 4"/>
          <p:cNvSpPr>
            <a:spLocks noGrp="1"/>
          </p:cNvSpPr>
          <p:nvPr>
            <p:ph idx="1"/>
          </p:nvPr>
        </p:nvSpPr>
        <p:spPr>
          <a:xfrm>
            <a:off x="358697" y="1714112"/>
            <a:ext cx="11573107" cy="4920864"/>
          </a:xfrm>
        </p:spPr>
        <p:txBody>
          <a:bodyPr>
            <a:normAutofit lnSpcReduction="10000"/>
          </a:bodyPr>
          <a:lstStyle/>
          <a:p>
            <a:pPr marL="0" indent="0">
              <a:buNone/>
            </a:pPr>
            <a:r>
              <a:rPr lang="en-GB" b="1" dirty="0" smtClean="0"/>
              <a:t>STARTER ACTIVITY: </a:t>
            </a:r>
          </a:p>
          <a:p>
            <a:r>
              <a:rPr lang="en-GB" dirty="0" smtClean="0"/>
              <a:t>Draw your first ‘draft’ mind map for the micro and macro side of this upcoming benchmark.  Try to recall the material off the top of your head, liaising in your 3’s/4’s before looking at notes etc.</a:t>
            </a:r>
          </a:p>
          <a:p>
            <a:pPr marL="0" indent="0">
              <a:buNone/>
            </a:pPr>
            <a:endParaRPr lang="en-GB" b="1" dirty="0" smtClean="0"/>
          </a:p>
          <a:p>
            <a:pPr marL="0" indent="0">
              <a:buNone/>
            </a:pPr>
            <a:r>
              <a:rPr lang="en-GB" b="1" dirty="0" smtClean="0"/>
              <a:t>BENCHMARK 8: </a:t>
            </a:r>
          </a:p>
          <a:p>
            <a:r>
              <a:rPr lang="en-GB" dirty="0" smtClean="0"/>
              <a:t>Monday 19</a:t>
            </a:r>
            <a:r>
              <a:rPr lang="en-GB" baseline="30000" dirty="0" smtClean="0"/>
              <a:t>th</a:t>
            </a:r>
            <a:r>
              <a:rPr lang="en-GB" dirty="0" smtClean="0"/>
              <a:t> February at 0845 (so two weeks of revision - up to 12 hours)</a:t>
            </a:r>
            <a:endParaRPr lang="en-GB" dirty="0"/>
          </a:p>
          <a:p>
            <a:r>
              <a:rPr lang="en-GB" dirty="0" smtClean="0"/>
              <a:t>1 Hour Long (1 hour 15 Minutes with extra time)</a:t>
            </a:r>
          </a:p>
          <a:p>
            <a:pPr lvl="1"/>
            <a:r>
              <a:rPr lang="en-GB" dirty="0" smtClean="0"/>
              <a:t>A </a:t>
            </a:r>
            <a:r>
              <a:rPr lang="en-GB" dirty="0"/>
              <a:t>15 marker and a 25 </a:t>
            </a:r>
            <a:r>
              <a:rPr lang="en-GB" dirty="0" smtClean="0"/>
              <a:t>marker (you are not sure whether it will be a micro and/or macro question)</a:t>
            </a:r>
          </a:p>
          <a:p>
            <a:r>
              <a:rPr lang="en-GB" dirty="0" smtClean="0"/>
              <a:t>Material = RWS 17 and 18 on the micro and macro</a:t>
            </a:r>
          </a:p>
        </p:txBody>
      </p:sp>
    </p:spTree>
    <p:extLst>
      <p:ext uri="{BB962C8B-B14F-4D97-AF65-F5344CB8AC3E}">
        <p14:creationId xmlns:p14="http://schemas.microsoft.com/office/powerpoint/2010/main" val="1945316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12" y="365125"/>
            <a:ext cx="11809142" cy="1325563"/>
          </a:xfrm>
        </p:spPr>
        <p:txBody>
          <a:bodyPr>
            <a:noAutofit/>
          </a:bodyPr>
          <a:lstStyle/>
          <a:p>
            <a:r>
              <a:rPr lang="en-GB" sz="3200" b="1" dirty="0" smtClean="0">
                <a:latin typeface="+mn-lt"/>
              </a:rPr>
              <a:t>Analysis Questions</a:t>
            </a:r>
            <a:br>
              <a:rPr lang="en-GB" sz="3200" b="1" dirty="0" smtClean="0">
                <a:latin typeface="+mn-lt"/>
              </a:rPr>
            </a:br>
            <a:r>
              <a:rPr lang="en-GB" sz="3200" b="1" dirty="0" smtClean="0">
                <a:solidFill>
                  <a:srgbClr val="FF0000"/>
                </a:solidFill>
                <a:latin typeface="+mn-lt"/>
              </a:rPr>
              <a:t>You should be able to answer these now but might need a bit of help</a:t>
            </a:r>
            <a:endParaRPr lang="en-GB" sz="3200" b="1" dirty="0">
              <a:solidFill>
                <a:srgbClr val="FF0000"/>
              </a:solidFill>
              <a:latin typeface="+mn-lt"/>
            </a:endParaRPr>
          </a:p>
        </p:txBody>
      </p:sp>
      <p:sp>
        <p:nvSpPr>
          <p:cNvPr id="4" name="Content Placeholder 3"/>
          <p:cNvSpPr>
            <a:spLocks noGrp="1"/>
          </p:cNvSpPr>
          <p:nvPr>
            <p:ph sz="half" idx="1"/>
          </p:nvPr>
        </p:nvSpPr>
        <p:spPr>
          <a:xfrm>
            <a:off x="234176" y="1825624"/>
            <a:ext cx="5785624" cy="4831653"/>
          </a:xfrm>
        </p:spPr>
        <p:txBody>
          <a:bodyPr>
            <a:normAutofit lnSpcReduction="10000"/>
          </a:bodyPr>
          <a:lstStyle/>
          <a:p>
            <a:pPr marL="0" indent="0">
              <a:buNone/>
            </a:pPr>
            <a:r>
              <a:rPr lang="en-GB" b="1" dirty="0" smtClean="0"/>
              <a:t>Using AD/AS diagram AND a Phillips Curve diagram for each question below:</a:t>
            </a:r>
          </a:p>
          <a:p>
            <a:pPr marL="971550" lvl="1" indent="-514350">
              <a:buFont typeface="+mj-lt"/>
              <a:buAutoNum type="arabicPeriod"/>
            </a:pPr>
            <a:r>
              <a:rPr lang="en-GB" dirty="0" smtClean="0"/>
              <a:t>Explain how demand side policies would be effective in reducing unemployment in the short run</a:t>
            </a:r>
          </a:p>
          <a:p>
            <a:pPr marL="971550" lvl="1" indent="-514350">
              <a:buFont typeface="+mj-lt"/>
              <a:buAutoNum type="arabicPeriod"/>
            </a:pPr>
            <a:r>
              <a:rPr lang="en-GB" dirty="0" smtClean="0"/>
              <a:t>Explain how demand side policies would NOT be effective in reducing unemployment in the long run</a:t>
            </a:r>
          </a:p>
          <a:p>
            <a:pPr marL="971550" lvl="1" indent="-514350">
              <a:buFont typeface="+mj-lt"/>
              <a:buAutoNum type="arabicPeriod"/>
            </a:pPr>
            <a:r>
              <a:rPr lang="en-GB" dirty="0" smtClean="0"/>
              <a:t>Explain how supply side policies might reduce unemployment?</a:t>
            </a:r>
          </a:p>
          <a:p>
            <a:pPr marL="971550" lvl="1" indent="-514350">
              <a:buFont typeface="+mj-lt"/>
              <a:buAutoNum type="arabicPeriod"/>
            </a:pPr>
            <a:r>
              <a:rPr lang="en-GB" dirty="0" smtClean="0"/>
              <a:t>Explain why supply side policies might NOT be effective in </a:t>
            </a:r>
            <a:r>
              <a:rPr lang="en-GB" smtClean="0"/>
              <a:t>reducing unemployment?</a:t>
            </a:r>
            <a:endParaRPr lang="en-GB" dirty="0" smtClean="0"/>
          </a:p>
        </p:txBody>
      </p:sp>
      <p:sp>
        <p:nvSpPr>
          <p:cNvPr id="5" name="Content Placeholder 4"/>
          <p:cNvSpPr>
            <a:spLocks noGrp="1"/>
          </p:cNvSpPr>
          <p:nvPr>
            <p:ph sz="half" idx="2"/>
          </p:nvPr>
        </p:nvSpPr>
        <p:spPr>
          <a:xfrm>
            <a:off x="6172200" y="1825625"/>
            <a:ext cx="5748454" cy="4831652"/>
          </a:xfrm>
        </p:spPr>
        <p:txBody>
          <a:bodyPr>
            <a:normAutofit lnSpcReduction="10000"/>
          </a:bodyPr>
          <a:lstStyle/>
          <a:p>
            <a:pPr marL="0" indent="0">
              <a:buNone/>
            </a:pPr>
            <a:r>
              <a:rPr lang="en-GB" b="1" dirty="0" smtClean="0"/>
              <a:t>Using labour market diagrams:</a:t>
            </a:r>
          </a:p>
          <a:p>
            <a:pPr marL="971550" lvl="1" indent="-514350">
              <a:buFont typeface="+mj-lt"/>
              <a:buAutoNum type="arabicPeriod"/>
            </a:pPr>
            <a:r>
              <a:rPr lang="en-GB" dirty="0" smtClean="0"/>
              <a:t>Explain how a firm operates in a perfectly competitive labour market</a:t>
            </a:r>
          </a:p>
          <a:p>
            <a:pPr marL="971550" lvl="1" indent="-514350">
              <a:buFont typeface="+mj-lt"/>
              <a:buAutoNum type="arabicPeriod"/>
            </a:pPr>
            <a:r>
              <a:rPr lang="en-GB" dirty="0" smtClean="0"/>
              <a:t>Why is a monopsony firm have a negative effect on a labour market?</a:t>
            </a:r>
          </a:p>
          <a:p>
            <a:pPr marL="971550" lvl="1" indent="-514350">
              <a:buFont typeface="+mj-lt"/>
              <a:buAutoNum type="arabicPeriod"/>
            </a:pPr>
            <a:r>
              <a:rPr lang="en-GB" dirty="0" smtClean="0"/>
              <a:t>Why are trade unions a positive force in the labour market?</a:t>
            </a:r>
          </a:p>
          <a:p>
            <a:pPr marL="971550" lvl="1" indent="-514350">
              <a:buFont typeface="+mj-lt"/>
              <a:buAutoNum type="arabicPeriod"/>
            </a:pPr>
            <a:r>
              <a:rPr lang="en-GB" dirty="0" smtClean="0"/>
              <a:t>Why are trade unions considered not to be a positive force in the labour market?</a:t>
            </a:r>
          </a:p>
          <a:p>
            <a:pPr marL="971550" lvl="1" indent="-514350">
              <a:buFont typeface="+mj-lt"/>
              <a:buAutoNum type="arabicPeriod"/>
            </a:pPr>
            <a:r>
              <a:rPr lang="en-GB" dirty="0" smtClean="0"/>
              <a:t>Answer question 2 using the advanced diagram if you have not already done so</a:t>
            </a:r>
            <a:endParaRPr lang="en-GB" dirty="0"/>
          </a:p>
        </p:txBody>
      </p:sp>
      <p:sp>
        <p:nvSpPr>
          <p:cNvPr id="3" name="TextBox 2"/>
          <p:cNvSpPr txBox="1"/>
          <p:nvPr/>
        </p:nvSpPr>
        <p:spPr>
          <a:xfrm>
            <a:off x="1754908" y="6488668"/>
            <a:ext cx="8682185" cy="369332"/>
          </a:xfrm>
          <a:prstGeom prst="rect">
            <a:avLst/>
          </a:prstGeom>
          <a:solidFill>
            <a:schemeClr val="bg1"/>
          </a:solidFill>
        </p:spPr>
        <p:txBody>
          <a:bodyPr wrap="none" rtlCol="0">
            <a:spAutoFit/>
          </a:bodyPr>
          <a:lstStyle/>
          <a:p>
            <a:r>
              <a:rPr lang="en-GB" dirty="0" smtClean="0"/>
              <a:t>EXTENSION: What is going on in the USA at the moment and why is this proof of the SRPC?!</a:t>
            </a:r>
            <a:endParaRPr lang="en-GB" dirty="0"/>
          </a:p>
        </p:txBody>
      </p:sp>
    </p:spTree>
    <p:extLst>
      <p:ext uri="{BB962C8B-B14F-4D97-AF65-F5344CB8AC3E}">
        <p14:creationId xmlns:p14="http://schemas.microsoft.com/office/powerpoint/2010/main" val="3485880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946" y="276762"/>
            <a:ext cx="11495896" cy="6332966"/>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solidFill>
                  <a:schemeClr val="bg1"/>
                </a:solidFill>
              </a:rPr>
              <a:t>90</a:t>
            </a:r>
            <a:endParaRPr lang="en-US" sz="16600" b="1" dirty="0">
              <a:solidFill>
                <a:schemeClr val="bg1"/>
              </a:solidFill>
            </a:endParaRPr>
          </a:p>
        </p:txBody>
      </p:sp>
    </p:spTree>
    <p:extLst>
      <p:ext uri="{BB962C8B-B14F-4D97-AF65-F5344CB8AC3E}">
        <p14:creationId xmlns:p14="http://schemas.microsoft.com/office/powerpoint/2010/main" val="922002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latin typeface="+mn-lt"/>
              </a:rPr>
              <a:t>15 Mark Questions - Go through</a:t>
            </a:r>
            <a:endParaRPr lang="en-GB" b="1" dirty="0">
              <a:latin typeface="+mn-lt"/>
            </a:endParaRPr>
          </a:p>
        </p:txBody>
      </p:sp>
      <p:pic>
        <p:nvPicPr>
          <p:cNvPr id="8" name="Picture 7"/>
          <p:cNvPicPr>
            <a:picLocks noChangeAspect="1"/>
          </p:cNvPicPr>
          <p:nvPr/>
        </p:nvPicPr>
        <p:blipFill>
          <a:blip r:embed="rId3"/>
          <a:stretch>
            <a:fillRect/>
          </a:stretch>
        </p:blipFill>
        <p:spPr>
          <a:xfrm>
            <a:off x="1206735" y="2228278"/>
            <a:ext cx="9778529" cy="3087434"/>
          </a:xfrm>
          <a:prstGeom prst="rect">
            <a:avLst/>
          </a:prstGeom>
        </p:spPr>
      </p:pic>
    </p:spTree>
    <p:extLst>
      <p:ext uri="{BB962C8B-B14F-4D97-AF65-F5344CB8AC3E}">
        <p14:creationId xmlns:p14="http://schemas.microsoft.com/office/powerpoint/2010/main" val="2573953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TotalTime>
  <Words>3032</Words>
  <Application>Microsoft Office PowerPoint</Application>
  <PresentationFormat>Widescreen</PresentationFormat>
  <Paragraphs>213</Paragraphs>
  <Slides>19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PowerPoint Presentation</vt:lpstr>
      <vt:lpstr>15 MARKS</vt:lpstr>
      <vt:lpstr>25 MARKS</vt:lpstr>
      <vt:lpstr>PowerPoint Presentation</vt:lpstr>
      <vt:lpstr>Benchmark 8! RWS 17 and 18</vt:lpstr>
      <vt:lpstr>Analysis Questions You should be able to answer these now but might need a bit of help</vt:lpstr>
      <vt:lpstr>PowerPoint Presentation</vt:lpstr>
      <vt:lpstr>15 Mark Questions - Go through</vt:lpstr>
      <vt:lpstr>15 Mark Questions</vt:lpstr>
      <vt:lpstr>15 Mark Questions</vt:lpstr>
      <vt:lpstr>PowerPoint Presentation</vt:lpstr>
      <vt:lpstr>FEB 2018: Global Stock Market Turmoil! STARTER: Check your RWS’s and A3 Sheets - what do you need to concentrate on for the benchmark after half-term? Also - please use your phones to answer these questions below; useful application for possible questions in the benchmamark!</vt:lpstr>
      <vt:lpstr>25 Marks - ESSAYS!</vt:lpstr>
      <vt:lpstr>25 Mark Essays - Wording can be complicated but….</vt:lpstr>
      <vt:lpstr>PowerPoint Presentation</vt:lpstr>
      <vt:lpstr>PowerPoint Presentation</vt:lpstr>
      <vt:lpstr>­Discuss the view that as an economy approaches full employment, inflation will inevitably accelerate (25 marks)</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only way to reduce unemployment from ‘The Great Recession’ is to use demand side policies”. To what extent do you agree with this statement? (25 Marks)</dc:title>
  <dc:creator>Oliver Stevens</dc:creator>
  <cp:lastModifiedBy>Oliver Stevens</cp:lastModifiedBy>
  <cp:revision>42</cp:revision>
  <dcterms:created xsi:type="dcterms:W3CDTF">2017-12-12T11:51:15Z</dcterms:created>
  <dcterms:modified xsi:type="dcterms:W3CDTF">2018-02-08T12:13:53Z</dcterms:modified>
</cp:coreProperties>
</file>