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8" r:id="rId5"/>
    <p:sldId id="259" r:id="rId6"/>
    <p:sldId id="256" r:id="rId7"/>
    <p:sldId id="257"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34E2D-2DE9-4716-BF7D-FFD69DD0812F}" type="datetimeFigureOut">
              <a:rPr lang="en-GB" smtClean="0"/>
              <a:t>31/01/2018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E16E8-BC9F-4A94-B707-7CE98C731C83}" type="slidenum">
              <a:rPr lang="en-GB" smtClean="0"/>
              <a:t>‹#›</a:t>
            </a:fld>
            <a:endParaRPr lang="en-GB"/>
          </a:p>
        </p:txBody>
      </p:sp>
    </p:spTree>
    <p:extLst>
      <p:ext uri="{BB962C8B-B14F-4D97-AF65-F5344CB8AC3E}">
        <p14:creationId xmlns:p14="http://schemas.microsoft.com/office/powerpoint/2010/main" val="49035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C8E16E8-BC9F-4A94-B707-7CE98C731C83}" type="slidenum">
              <a:rPr lang="en-GB" smtClean="0"/>
              <a:t>1</a:t>
            </a:fld>
            <a:endParaRPr lang="en-GB"/>
          </a:p>
        </p:txBody>
      </p:sp>
    </p:spTree>
    <p:extLst>
      <p:ext uri="{BB962C8B-B14F-4D97-AF65-F5344CB8AC3E}">
        <p14:creationId xmlns:p14="http://schemas.microsoft.com/office/powerpoint/2010/main" val="3599490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3B43E85-BEC3-4C3A-BBF3-7187CAA63AF1}" type="datetimeFigureOut">
              <a:rPr lang="en-GB" smtClean="0"/>
              <a:t>31/01/2018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B43E85-BEC3-4C3A-BBF3-7187CAA63AF1}" type="datetimeFigureOut">
              <a:rPr lang="en-GB" smtClean="0"/>
              <a:t>31/01/2018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B43E85-BEC3-4C3A-BBF3-7187CAA63AF1}" type="datetimeFigureOut">
              <a:rPr lang="en-GB" smtClean="0"/>
              <a:t>31/01/2018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3B43E85-BEC3-4C3A-BBF3-7187CAA63AF1}" type="datetimeFigureOut">
              <a:rPr lang="en-GB" smtClean="0"/>
              <a:t>31/01/2018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43E85-BEC3-4C3A-BBF3-7187CAA63AF1}" type="datetimeFigureOut">
              <a:rPr lang="en-GB" smtClean="0"/>
              <a:t>31/01/2018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3B43E85-BEC3-4C3A-BBF3-7187CAA63AF1}" type="datetimeFigureOut">
              <a:rPr lang="en-GB" smtClean="0"/>
              <a:t>31/01/2018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3B43E85-BEC3-4C3A-BBF3-7187CAA63AF1}" type="datetimeFigureOut">
              <a:rPr lang="en-GB" smtClean="0"/>
              <a:t>31/01/2018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3B43E85-BEC3-4C3A-BBF3-7187CAA63AF1}" type="datetimeFigureOut">
              <a:rPr lang="en-GB" smtClean="0"/>
              <a:t>31/01/2018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43E85-BEC3-4C3A-BBF3-7187CAA63AF1}" type="datetimeFigureOut">
              <a:rPr lang="en-GB" smtClean="0"/>
              <a:t>31/01/2018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B43E85-BEC3-4C3A-BBF3-7187CAA63AF1}" type="datetimeFigureOut">
              <a:rPr lang="en-GB" smtClean="0"/>
              <a:t>31/01/2018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B43E85-BEC3-4C3A-BBF3-7187CAA63AF1}" type="datetimeFigureOut">
              <a:rPr lang="en-GB" smtClean="0"/>
              <a:t>31/01/2018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62714C-0F8C-457C-9388-393993D9C42D}"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43E85-BEC3-4C3A-BBF3-7187CAA63AF1}" type="datetimeFigureOut">
              <a:rPr lang="en-GB" smtClean="0"/>
              <a:t>31/01/2018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62714C-0F8C-457C-9388-393993D9C42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podiumsportsjournal.com/2007/04/15/controlling-arousal-the-centering-breath/" TargetMode="External"/><Relationship Id="rId1" Type="http://schemas.openxmlformats.org/officeDocument/2006/relationships/slideLayout" Target="../slideLayouts/slideLayout1.xml"/><Relationship Id="rId6" Type="http://schemas.openxmlformats.org/officeDocument/2006/relationships/hyperlink" Target="https://www.healthstatus.com/health_blog/depression-stress-anxiety/how-is-anxiety-different-from-stress/" TargetMode="External"/><Relationship Id="rId5" Type="http://schemas.openxmlformats.org/officeDocument/2006/relationships/hyperlink" Target="https://www.healthstatus.com/become-the-bride-you-always-wanted-to-be/" TargetMode="External"/><Relationship Id="rId4" Type="http://schemas.openxmlformats.org/officeDocument/2006/relationships/hyperlink" Target="https://www.healthstatus.com/health_blog/depression-stress-anxiety/identify-your-stressor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psyweb.com/mdisord/AnxietyDis/panicatt.jsp" TargetMode="External"/><Relationship Id="rId2" Type="http://schemas.openxmlformats.org/officeDocument/2006/relationships/hyperlink" Target="http://drdrewhall.com/vertigo-treatment-in-los-angeles/" TargetMode="External"/><Relationship Id="rId1" Type="http://schemas.openxmlformats.org/officeDocument/2006/relationships/slideLayout" Target="../slideLayouts/slideLayout7.xml"/><Relationship Id="rId4" Type="http://schemas.openxmlformats.org/officeDocument/2006/relationships/hyperlink" Target="http://psyweb.com/Mdisord/jsp/mental.jsp"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177"/>
            <a:ext cx="5686425" cy="4268714"/>
          </a:xfrm>
          <a:prstGeom prst="rect">
            <a:avLst/>
          </a:prstGeom>
        </p:spPr>
      </p:pic>
      <p:sp>
        <p:nvSpPr>
          <p:cNvPr id="19" name="Rectangle 18"/>
          <p:cNvSpPr/>
          <p:nvPr/>
        </p:nvSpPr>
        <p:spPr>
          <a:xfrm>
            <a:off x="4572000" y="1752600"/>
            <a:ext cx="4572000" cy="1569660"/>
          </a:xfrm>
          <a:prstGeom prst="rect">
            <a:avLst/>
          </a:prstGeom>
        </p:spPr>
        <p:txBody>
          <a:bodyPr>
            <a:spAutoFit/>
          </a:bodyPr>
          <a:lstStyle/>
          <a:p>
            <a:r>
              <a:rPr lang="en-GB" sz="2400" dirty="0">
                <a:solidFill>
                  <a:srgbClr val="000000"/>
                </a:solidFill>
              </a:rPr>
              <a:t>a state of mental or emotional strain or tension resulting from adverse or demanding circumstances.</a:t>
            </a:r>
            <a:endParaRPr lang="en-GB" sz="2400" b="0" dirty="0">
              <a:solidFill>
                <a:srgbClr val="000000"/>
              </a:solidFill>
              <a:effectLst/>
            </a:endParaRPr>
          </a:p>
        </p:txBody>
      </p:sp>
      <p:sp>
        <p:nvSpPr>
          <p:cNvPr id="21" name="TextBox 20"/>
          <p:cNvSpPr txBox="1"/>
          <p:nvPr/>
        </p:nvSpPr>
        <p:spPr>
          <a:xfrm>
            <a:off x="4800600" y="168819"/>
            <a:ext cx="4876800" cy="1569660"/>
          </a:xfrm>
          <a:prstGeom prst="rect">
            <a:avLst/>
          </a:prstGeom>
          <a:noFill/>
        </p:spPr>
        <p:txBody>
          <a:bodyPr wrap="square" rtlCol="0">
            <a:spAutoFit/>
          </a:bodyPr>
          <a:lstStyle/>
          <a:p>
            <a:r>
              <a:rPr lang="en-GB" sz="9600" dirty="0" smtClean="0">
                <a:latin typeface="Arial" panose="020B0604020202020204" pitchFamily="34" charset="0"/>
                <a:cs typeface="Arial" panose="020B0604020202020204" pitchFamily="34" charset="0"/>
              </a:rPr>
              <a:t>Stress</a:t>
            </a:r>
            <a:endParaRPr lang="en-GB" sz="9600" dirty="0">
              <a:latin typeface="Arial" panose="020B0604020202020204" pitchFamily="34" charset="0"/>
              <a:cs typeface="Arial" panose="020B0604020202020204" pitchFamily="34" charset="0"/>
            </a:endParaRPr>
          </a:p>
        </p:txBody>
      </p:sp>
      <p:sp>
        <p:nvSpPr>
          <p:cNvPr id="22" name="TextBox 21"/>
          <p:cNvSpPr txBox="1"/>
          <p:nvPr/>
        </p:nvSpPr>
        <p:spPr>
          <a:xfrm>
            <a:off x="533400" y="4724400"/>
            <a:ext cx="8153400" cy="1384995"/>
          </a:xfrm>
          <a:prstGeom prst="rect">
            <a:avLst/>
          </a:prstGeom>
          <a:noFill/>
        </p:spPr>
        <p:txBody>
          <a:bodyPr wrap="square" rtlCol="0">
            <a:spAutoFit/>
          </a:bodyPr>
          <a:lstStyle/>
          <a:p>
            <a:r>
              <a:rPr lang="en-GB" sz="2800" dirty="0" smtClean="0">
                <a:latin typeface="Arial" panose="020B0604020202020204" pitchFamily="34" charset="0"/>
                <a:cs typeface="Arial" panose="020B0604020202020204" pitchFamily="34" charset="0"/>
              </a:rPr>
              <a:t>Stressors – the cause of stress</a:t>
            </a:r>
          </a:p>
          <a:p>
            <a:endParaRPr lang="en-GB" sz="2800" dirty="0">
              <a:latin typeface="Arial" panose="020B0604020202020204" pitchFamily="34" charset="0"/>
              <a:cs typeface="Arial" panose="020B0604020202020204" pitchFamily="34" charset="0"/>
            </a:endParaRPr>
          </a:p>
          <a:p>
            <a:r>
              <a:rPr lang="en-GB" sz="2800" dirty="0" smtClean="0">
                <a:latin typeface="Arial" panose="020B0604020202020204" pitchFamily="34" charset="0"/>
                <a:cs typeface="Arial" panose="020B0604020202020204" pitchFamily="34" charset="0"/>
              </a:rPr>
              <a:t>Injury, competition, lateness, spilling my tea……</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785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2">
                                            <p:txEl>
                                              <p:pRg st="0" end="0"/>
                                            </p:txEl>
                                          </p:spTgt>
                                        </p:tgtEl>
                                        <p:attrNameLst>
                                          <p:attrName>style.visibility</p:attrName>
                                        </p:attrNameLst>
                                      </p:cBhvr>
                                      <p:to>
                                        <p:strVal val="visible"/>
                                      </p:to>
                                    </p:set>
                                    <p:animEffect transition="in" filter="wipe(down)">
                                      <p:cBhvr>
                                        <p:cTn id="14" dur="500"/>
                                        <p:tgtEl>
                                          <p:spTgt spid="2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22">
                                            <p:txEl>
                                              <p:pRg st="2" end="2"/>
                                            </p:txEl>
                                          </p:spTgt>
                                        </p:tgtEl>
                                        <p:attrNameLst>
                                          <p:attrName>style.visibility</p:attrName>
                                        </p:attrNameLst>
                                      </p:cBhvr>
                                      <p:to>
                                        <p:strVal val="visible"/>
                                      </p:to>
                                    </p:set>
                                    <p:animEffect transition="in" filter="wipe(down)">
                                      <p:cBhvr>
                                        <p:cTn id="19" dur="500"/>
                                        <p:tgtEl>
                                          <p:spTgt spid="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4038600" cy="6370975"/>
          </a:xfrm>
          <a:prstGeom prst="rect">
            <a:avLst/>
          </a:prstGeom>
          <a:noFill/>
          <a:ln w="76200">
            <a:solidFill>
              <a:srgbClr val="002060"/>
            </a:solidFill>
          </a:ln>
        </p:spPr>
        <p:txBody>
          <a:bodyPr wrap="square" rtlCol="0">
            <a:spAutoFit/>
          </a:bodyPr>
          <a:lstStyle/>
          <a:p>
            <a:r>
              <a:rPr lang="en-GB" sz="2400" dirty="0" smtClean="0">
                <a:latin typeface="Arial" panose="020B0604020202020204" pitchFamily="34" charset="0"/>
                <a:cs typeface="Arial" panose="020B0604020202020204" pitchFamily="34" charset="0"/>
              </a:rPr>
              <a:t>Stress can be negative response to a threat / situation.</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List some negative responses</a:t>
            </a: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p:txBody>
      </p:sp>
      <p:sp>
        <p:nvSpPr>
          <p:cNvPr id="5" name="Rectangle 4"/>
          <p:cNvSpPr/>
          <p:nvPr/>
        </p:nvSpPr>
        <p:spPr>
          <a:xfrm>
            <a:off x="4724400" y="152400"/>
            <a:ext cx="4285777" cy="6370975"/>
          </a:xfrm>
          <a:prstGeom prst="rect">
            <a:avLst/>
          </a:prstGeom>
          <a:ln w="76200">
            <a:solidFill>
              <a:srgbClr val="002060"/>
            </a:solidFill>
          </a:ln>
        </p:spPr>
        <p:txBody>
          <a:bodyPr wrap="square">
            <a:spAutoFit/>
          </a:bodyPr>
          <a:lstStyle/>
          <a:p>
            <a:r>
              <a:rPr lang="en-GB" sz="2400" dirty="0">
                <a:latin typeface="Arial" panose="020B0604020202020204" pitchFamily="34" charset="0"/>
                <a:cs typeface="Arial" panose="020B0604020202020204" pitchFamily="34" charset="0"/>
              </a:rPr>
              <a:t>Eustress is a positive </a:t>
            </a:r>
            <a:r>
              <a:rPr lang="en-GB" sz="2400" dirty="0" smtClean="0">
                <a:latin typeface="Arial" panose="020B0604020202020204" pitchFamily="34" charset="0"/>
                <a:cs typeface="Arial" panose="020B0604020202020204" pitchFamily="34" charset="0"/>
              </a:rPr>
              <a:t>response.</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List some positive responses</a:t>
            </a: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7497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28600" y="990600"/>
            <a:ext cx="2819400" cy="3390900"/>
            <a:chOff x="381000" y="533400"/>
            <a:chExt cx="2819400" cy="3390900"/>
          </a:xfrm>
        </p:grpSpPr>
        <p:pic>
          <p:nvPicPr>
            <p:cNvPr id="7" name="Picture 6" descr="image012-181x300.jpg">
              <a:hlinkClick r:id="rId2"/>
            </p:cNvPr>
            <p:cNvPicPr>
              <a:picLocks noChangeAspect="1"/>
            </p:cNvPicPr>
            <p:nvPr/>
          </p:nvPicPr>
          <p:blipFill>
            <a:blip r:embed="rId3" cstate="print"/>
            <a:stretch>
              <a:fillRect/>
            </a:stretch>
          </p:blipFill>
          <p:spPr>
            <a:xfrm>
              <a:off x="928688" y="1066800"/>
              <a:ext cx="1724025" cy="2857500"/>
            </a:xfrm>
            <a:prstGeom prst="rect">
              <a:avLst/>
            </a:prstGeom>
          </p:spPr>
        </p:pic>
        <p:sp>
          <p:nvSpPr>
            <p:cNvPr id="8" name="TextBox 7"/>
            <p:cNvSpPr txBox="1"/>
            <p:nvPr/>
          </p:nvSpPr>
          <p:spPr>
            <a:xfrm>
              <a:off x="381000" y="533400"/>
              <a:ext cx="2819400" cy="461665"/>
            </a:xfrm>
            <a:prstGeom prst="rect">
              <a:avLst/>
            </a:prstGeom>
            <a:noFill/>
          </p:spPr>
          <p:txBody>
            <a:bodyPr wrap="square" rtlCol="0">
              <a:spAutoFit/>
            </a:bodyPr>
            <a:lstStyle/>
            <a:p>
              <a:r>
                <a:rPr lang="en-GB" sz="2400" dirty="0" smtClean="0"/>
                <a:t>The </a:t>
              </a:r>
              <a:r>
                <a:rPr lang="en-GB" sz="2400" dirty="0" err="1" smtClean="0"/>
                <a:t>Centering</a:t>
              </a:r>
              <a:r>
                <a:rPr lang="en-GB" sz="2400" dirty="0" smtClean="0"/>
                <a:t> Breath</a:t>
              </a:r>
              <a:endParaRPr lang="en-GB" sz="2400" dirty="0"/>
            </a:p>
          </p:txBody>
        </p:sp>
      </p:grpSp>
      <p:sp>
        <p:nvSpPr>
          <p:cNvPr id="9" name="TextBox 8"/>
          <p:cNvSpPr txBox="1"/>
          <p:nvPr/>
        </p:nvSpPr>
        <p:spPr>
          <a:xfrm>
            <a:off x="3187337" y="120449"/>
            <a:ext cx="4343400" cy="954107"/>
          </a:xfrm>
          <a:prstGeom prst="rect">
            <a:avLst/>
          </a:prstGeom>
          <a:noFill/>
        </p:spPr>
        <p:txBody>
          <a:bodyPr wrap="square" rtlCol="0">
            <a:spAutoFit/>
          </a:bodyPr>
          <a:lstStyle/>
          <a:p>
            <a:pPr algn="ctr"/>
            <a:r>
              <a:rPr lang="en-GB" sz="2800" dirty="0" smtClean="0">
                <a:latin typeface="Arial" panose="020B0604020202020204" pitchFamily="34" charset="0"/>
                <a:cs typeface="Arial" panose="020B0604020202020204" pitchFamily="34" charset="0"/>
              </a:rPr>
              <a:t>Stress </a:t>
            </a:r>
            <a:r>
              <a:rPr lang="en-GB" sz="2800" dirty="0" err="1" smtClean="0">
                <a:latin typeface="Arial" panose="020B0604020202020204" pitchFamily="34" charset="0"/>
                <a:cs typeface="Arial" panose="020B0604020202020204" pitchFamily="34" charset="0"/>
              </a:rPr>
              <a:t>vs</a:t>
            </a:r>
            <a:r>
              <a:rPr lang="en-GB" sz="2800" dirty="0" smtClean="0">
                <a:latin typeface="Arial" panose="020B0604020202020204" pitchFamily="34" charset="0"/>
                <a:cs typeface="Arial" panose="020B0604020202020204" pitchFamily="34" charset="0"/>
              </a:rPr>
              <a:t> Anxiety</a:t>
            </a:r>
          </a:p>
          <a:p>
            <a:pPr algn="ctr"/>
            <a:r>
              <a:rPr lang="en-GB" sz="2800" dirty="0" smtClean="0">
                <a:latin typeface="Arial" panose="020B0604020202020204" pitchFamily="34" charset="0"/>
                <a:cs typeface="Arial" panose="020B0604020202020204" pitchFamily="34" charset="0"/>
              </a:rPr>
              <a:t>What’s </a:t>
            </a:r>
            <a:r>
              <a:rPr lang="en-GB" sz="2800" dirty="0" smtClean="0">
                <a:latin typeface="Arial" panose="020B0604020202020204" pitchFamily="34" charset="0"/>
                <a:cs typeface="Arial" panose="020B0604020202020204" pitchFamily="34" charset="0"/>
              </a:rPr>
              <a:t>the difference?</a:t>
            </a:r>
            <a:endParaRPr lang="en-GB" sz="2800" dirty="0">
              <a:latin typeface="Arial" panose="020B0604020202020204" pitchFamily="34" charset="0"/>
              <a:cs typeface="Arial" panose="020B0604020202020204" pitchFamily="34" charset="0"/>
            </a:endParaRPr>
          </a:p>
        </p:txBody>
      </p:sp>
      <p:sp>
        <p:nvSpPr>
          <p:cNvPr id="10" name="Rectangle 9"/>
          <p:cNvSpPr/>
          <p:nvPr/>
        </p:nvSpPr>
        <p:spPr>
          <a:xfrm>
            <a:off x="3962400" y="1074556"/>
            <a:ext cx="4572000" cy="4401205"/>
          </a:xfrm>
          <a:prstGeom prst="rect">
            <a:avLst/>
          </a:prstGeom>
        </p:spPr>
        <p:txBody>
          <a:bodyPr>
            <a:spAutoFit/>
          </a:bodyPr>
          <a:lstStyle/>
          <a:p>
            <a:r>
              <a:rPr lang="en-GB" sz="2000" dirty="0" smtClean="0"/>
              <a:t>Stress is caused by an existing stress-causing factor or </a:t>
            </a:r>
            <a:r>
              <a:rPr lang="en-GB" sz="2000" dirty="0" smtClean="0">
                <a:hlinkClick r:id="rId4"/>
              </a:rPr>
              <a:t>stressor</a:t>
            </a:r>
            <a:r>
              <a:rPr lang="en-GB" sz="2000" dirty="0" smtClean="0"/>
              <a:t>. Anxiety is stress that continues after that stressor is gone. Stress can come from any situation or thought that makes you </a:t>
            </a:r>
            <a:r>
              <a:rPr lang="en-GB" sz="2000" dirty="0" smtClean="0">
                <a:hlinkClick r:id="rId5"/>
              </a:rPr>
              <a:t>feel frustrated</a:t>
            </a:r>
            <a:r>
              <a:rPr lang="en-GB" sz="2000" dirty="0" smtClean="0"/>
              <a:t>, angry, nervous, or even anxious. What is stressful to one person is not necessarily stressful to another.</a:t>
            </a:r>
          </a:p>
          <a:p>
            <a:r>
              <a:rPr lang="en-GB" sz="2000" dirty="0" smtClean="0"/>
              <a:t>Anxiety is a feeling of apprehension or fear and is almost always accompanied by </a:t>
            </a:r>
            <a:r>
              <a:rPr lang="en-GB" sz="2000" dirty="0" smtClean="0">
                <a:hlinkClick r:id="rId6"/>
              </a:rPr>
              <a:t>feelings of impending doom</a:t>
            </a:r>
            <a:r>
              <a:rPr lang="en-GB" sz="2000" dirty="0" smtClean="0"/>
              <a:t>. The source of this uneasiness is not always known or recognized, which can add to the distress you feel.</a:t>
            </a:r>
            <a:endParaRPr lang="en-GB" sz="2000" dirty="0"/>
          </a:p>
        </p:txBody>
      </p:sp>
      <p:sp>
        <p:nvSpPr>
          <p:cNvPr id="11" name="Rectangle 10"/>
          <p:cNvSpPr/>
          <p:nvPr/>
        </p:nvSpPr>
        <p:spPr>
          <a:xfrm>
            <a:off x="76200" y="5475761"/>
            <a:ext cx="5638800" cy="1323439"/>
          </a:xfrm>
          <a:prstGeom prst="rect">
            <a:avLst/>
          </a:prstGeom>
        </p:spPr>
        <p:txBody>
          <a:bodyPr wrap="square">
            <a:spAutoFit/>
          </a:bodyPr>
          <a:lstStyle/>
          <a:p>
            <a:r>
              <a:rPr lang="en-GB" sz="2000" dirty="0" smtClean="0"/>
              <a:t>“With stress, we know what’s worrying us but with anxiety you become less aware of </a:t>
            </a:r>
            <a:r>
              <a:rPr lang="en-GB" sz="2000" i="1" dirty="0" smtClean="0"/>
              <a:t>what</a:t>
            </a:r>
            <a:r>
              <a:rPr lang="en-GB" sz="2000" dirty="0" smtClean="0"/>
              <a:t> you’re anxious about [in the moment] and the reaction becomes the problem,” </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heel(1)">
                                      <p:cBhvr>
                                        <p:cTn id="11" dur="20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580">
                                          <p:stCondLst>
                                            <p:cond delay="0"/>
                                          </p:stCondLst>
                                        </p:cTn>
                                        <p:tgtEl>
                                          <p:spTgt spid="2"/>
                                        </p:tgtEl>
                                      </p:cBhvr>
                                    </p:animEffect>
                                    <p:anim calcmode="lin" valueType="num">
                                      <p:cBhvr>
                                        <p:cTn id="17"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2" dur="26">
                                          <p:stCondLst>
                                            <p:cond delay="650"/>
                                          </p:stCondLst>
                                        </p:cTn>
                                        <p:tgtEl>
                                          <p:spTgt spid="2"/>
                                        </p:tgtEl>
                                      </p:cBhvr>
                                      <p:to x="100000" y="60000"/>
                                    </p:animScale>
                                    <p:animScale>
                                      <p:cBhvr>
                                        <p:cTn id="23" dur="166" decel="50000">
                                          <p:stCondLst>
                                            <p:cond delay="676"/>
                                          </p:stCondLst>
                                        </p:cTn>
                                        <p:tgtEl>
                                          <p:spTgt spid="2"/>
                                        </p:tgtEl>
                                      </p:cBhvr>
                                      <p:to x="100000" y="100000"/>
                                    </p:animScale>
                                    <p:animScale>
                                      <p:cBhvr>
                                        <p:cTn id="24" dur="26">
                                          <p:stCondLst>
                                            <p:cond delay="1312"/>
                                          </p:stCondLst>
                                        </p:cTn>
                                        <p:tgtEl>
                                          <p:spTgt spid="2"/>
                                        </p:tgtEl>
                                      </p:cBhvr>
                                      <p:to x="100000" y="80000"/>
                                    </p:animScale>
                                    <p:animScale>
                                      <p:cBhvr>
                                        <p:cTn id="25" dur="166" decel="50000">
                                          <p:stCondLst>
                                            <p:cond delay="1338"/>
                                          </p:stCondLst>
                                        </p:cTn>
                                        <p:tgtEl>
                                          <p:spTgt spid="2"/>
                                        </p:tgtEl>
                                      </p:cBhvr>
                                      <p:to x="100000" y="100000"/>
                                    </p:animScale>
                                    <p:animScale>
                                      <p:cBhvr>
                                        <p:cTn id="26" dur="26">
                                          <p:stCondLst>
                                            <p:cond delay="1642"/>
                                          </p:stCondLst>
                                        </p:cTn>
                                        <p:tgtEl>
                                          <p:spTgt spid="2"/>
                                        </p:tgtEl>
                                      </p:cBhvr>
                                      <p:to x="100000" y="90000"/>
                                    </p:animScale>
                                    <p:animScale>
                                      <p:cBhvr>
                                        <p:cTn id="27" dur="166" decel="50000">
                                          <p:stCondLst>
                                            <p:cond delay="1668"/>
                                          </p:stCondLst>
                                        </p:cTn>
                                        <p:tgtEl>
                                          <p:spTgt spid="2"/>
                                        </p:tgtEl>
                                      </p:cBhvr>
                                      <p:to x="100000" y="100000"/>
                                    </p:animScale>
                                    <p:animScale>
                                      <p:cBhvr>
                                        <p:cTn id="28" dur="26">
                                          <p:stCondLst>
                                            <p:cond delay="1808"/>
                                          </p:stCondLst>
                                        </p:cTn>
                                        <p:tgtEl>
                                          <p:spTgt spid="2"/>
                                        </p:tgtEl>
                                      </p:cBhvr>
                                      <p:to x="100000" y="95000"/>
                                    </p:animScale>
                                    <p:animScale>
                                      <p:cBhvr>
                                        <p:cTn id="29"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0200" y="762000"/>
            <a:ext cx="6248400" cy="5016758"/>
          </a:xfrm>
          <a:prstGeom prst="rect">
            <a:avLst/>
          </a:prstGeom>
        </p:spPr>
        <p:txBody>
          <a:bodyPr wrap="square">
            <a:spAutoFit/>
          </a:bodyPr>
          <a:lstStyle/>
          <a:p>
            <a:r>
              <a:rPr lang="en-GB" sz="2000" b="1" dirty="0" smtClean="0"/>
              <a:t>Stress </a:t>
            </a:r>
            <a:r>
              <a:rPr lang="en-GB" sz="2000" b="1" dirty="0" err="1" smtClean="0"/>
              <a:t>vs</a:t>
            </a:r>
            <a:r>
              <a:rPr lang="en-GB" sz="2000" b="1" dirty="0" smtClean="0"/>
              <a:t> Anxiety</a:t>
            </a:r>
          </a:p>
          <a:p>
            <a:r>
              <a:rPr lang="en-GB" sz="2000" dirty="0" smtClean="0"/>
              <a:t>Anxiety is among the many adverse effects of stress; it is the process during which a person becomes scared and apprehensive of what lays ahead, and often manifests itself in physical problems like pain, </a:t>
            </a:r>
            <a:r>
              <a:rPr lang="en-GB" sz="2000" dirty="0" smtClean="0">
                <a:hlinkClick r:id="rId2"/>
              </a:rPr>
              <a:t>dizziness</a:t>
            </a:r>
            <a:r>
              <a:rPr lang="en-GB" sz="2000" dirty="0" smtClean="0"/>
              <a:t> and </a:t>
            </a:r>
            <a:r>
              <a:rPr lang="en-GB" sz="2000" dirty="0" smtClean="0">
                <a:hlinkClick r:id="rId3"/>
              </a:rPr>
              <a:t>panic attacks</a:t>
            </a:r>
            <a:r>
              <a:rPr lang="en-GB" sz="2000" dirty="0" smtClean="0"/>
              <a:t>.</a:t>
            </a:r>
          </a:p>
          <a:p>
            <a:r>
              <a:rPr lang="en-GB" sz="2000" dirty="0" smtClean="0"/>
              <a:t>Another difference between stress and anxiety is that, while stress is a response to a specific stressor, anxiety has no identifiable root. This is precisely why, while anxiety is considered a legitimate </a:t>
            </a:r>
            <a:r>
              <a:rPr lang="en-GB" sz="2000" dirty="0" smtClean="0">
                <a:hlinkClick r:id="rId4"/>
              </a:rPr>
              <a:t>mental disorder</a:t>
            </a:r>
            <a:r>
              <a:rPr lang="en-GB" sz="2000" dirty="0" smtClean="0"/>
              <a:t>, stress is not.</a:t>
            </a:r>
          </a:p>
          <a:p>
            <a:r>
              <a:rPr lang="en-GB" sz="2000" dirty="0" smtClean="0"/>
              <a:t>In order to be diagnosed with anxiety, symptoms must persist for a period of six months. This duration period prevents stress from being mistaken as anxiety. Stress typically goes away as the stressors disappear whilst anxiety, with no identifiable root cause, tends to stick around longer and be more difficult to treat.</a:t>
            </a:r>
            <a:endParaRPr lang="en-GB"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295400" y="1295400"/>
            <a:ext cx="7086600" cy="4595596"/>
            <a:chOff x="1143000" y="1798260"/>
            <a:chExt cx="7086600" cy="4595596"/>
          </a:xfrm>
        </p:grpSpPr>
        <p:pic>
          <p:nvPicPr>
            <p:cNvPr id="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636" t="4408"/>
            <a:stretch/>
          </p:blipFill>
          <p:spPr bwMode="auto">
            <a:xfrm>
              <a:off x="1143000" y="1798260"/>
              <a:ext cx="6630046" cy="4595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05600" y="5943600"/>
              <a:ext cx="1524000" cy="261610"/>
            </a:xfrm>
            <a:prstGeom prst="rect">
              <a:avLst/>
            </a:prstGeom>
            <a:solidFill>
              <a:schemeClr val="bg1"/>
            </a:solidFill>
          </p:spPr>
          <p:txBody>
            <a:bodyPr wrap="square" rtlCol="0">
              <a:spAutoFit/>
            </a:bodyPr>
            <a:lstStyle/>
            <a:p>
              <a:r>
                <a:rPr lang="en-GB" sz="1100" dirty="0" smtClean="0">
                  <a:latin typeface="Arial" panose="020B0604020202020204" pitchFamily="34" charset="0"/>
                  <a:cs typeface="Arial" panose="020B0604020202020204" pitchFamily="34" charset="0"/>
                </a:rPr>
                <a:t>[15 marks]</a:t>
              </a:r>
              <a:endParaRPr lang="en-GB" sz="1100" dirty="0">
                <a:latin typeface="Arial" panose="020B0604020202020204" pitchFamily="34" charset="0"/>
                <a:cs typeface="Arial" panose="020B0604020202020204" pitchFamily="34" charset="0"/>
              </a:endParaRPr>
            </a:p>
          </p:txBody>
        </p:sp>
      </p:grpSp>
      <p:sp>
        <p:nvSpPr>
          <p:cNvPr id="5" name="TextBox 4"/>
          <p:cNvSpPr txBox="1"/>
          <p:nvPr/>
        </p:nvSpPr>
        <p:spPr>
          <a:xfrm>
            <a:off x="914400" y="228600"/>
            <a:ext cx="5029200"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Here is a stressor….</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6229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20E84268CACA44E9F88CD5F70DF3191" ma:contentTypeVersion="1" ma:contentTypeDescription="Create a new PowerPoint document" ma:contentTypeScope="" ma:versionID="c82fa1cd85bd696cac88703be82c94ed">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82D090D-5934-431C-9A55-9D08CC8F60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0FF1AF9-4115-4EC8-A6E8-A6102E2C8535}">
  <ds:schemaRefs>
    <ds:schemaRef ds:uri="http://schemas.microsoft.com/sharepoint/v3/contenttype/forms"/>
  </ds:schemaRefs>
</ds:datastoreItem>
</file>

<file path=customXml/itemProps3.xml><?xml version="1.0" encoding="utf-8"?>
<ds:datastoreItem xmlns:ds="http://schemas.openxmlformats.org/officeDocument/2006/customXml" ds:itemID="{F53CB3AE-6B0F-4B97-BA77-D2A9D5D22EEC}">
  <ds:schemaRefs>
    <ds:schemaRef ds:uri="http://www.w3.org/XML/1998/namespace"/>
    <ds:schemaRef ds:uri="http://purl.org/dc/dcmitype/"/>
    <ds:schemaRef ds:uri="http://purl.org/dc/term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255</TotalTime>
  <Words>354</Words>
  <Application>Microsoft Office PowerPoint</Application>
  <PresentationFormat>On-screen Show (4:3)</PresentationFormat>
  <Paragraphs>44</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Danny</dc:creator>
  <cp:lastModifiedBy>Daniel Bonney</cp:lastModifiedBy>
  <cp:revision>20</cp:revision>
  <dcterms:created xsi:type="dcterms:W3CDTF">2018-01-30T21:18:43Z</dcterms:created>
  <dcterms:modified xsi:type="dcterms:W3CDTF">2018-01-31T10:06:36Z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0x010100EA90949D6391244A906844C304818D4E00E20E84268CACA44E9F88CD5F70DF3191</vt:lpwstr>
  </property>
</Properties>
</file>