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7" r:id="rId3"/>
    <p:sldId id="263" r:id="rId4"/>
    <p:sldId id="268" r:id="rId5"/>
    <p:sldId id="269" r:id="rId6"/>
    <p:sldId id="270" r:id="rId7"/>
    <p:sldId id="271" r:id="rId8"/>
    <p:sldId id="264" r:id="rId9"/>
    <p:sldId id="266" r:id="rId10"/>
    <p:sldId id="258" r:id="rId11"/>
    <p:sldId id="272" r:id="rId12"/>
    <p:sldId id="262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1/14/2018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Vogue (1965)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Audience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8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53400" y="4470400"/>
            <a:ext cx="2540000" cy="21459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530598" y="4471781"/>
            <a:ext cx="2540000" cy="2145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30300" y="4470400"/>
            <a:ext cx="2540000" cy="21459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60F283F9-CCFF-46F0-A6E4-9442073A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48" y="-112268"/>
            <a:ext cx="10058400" cy="1609344"/>
          </a:xfrm>
        </p:spPr>
        <p:txBody>
          <a:bodyPr/>
          <a:lstStyle/>
          <a:p>
            <a:r>
              <a:rPr lang="en-GB" dirty="0" smtClean="0"/>
              <a:t>Theory: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7CEE106-70B1-415B-8226-FF46A80DA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117600"/>
            <a:ext cx="10588752" cy="31015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Apply Stuart Hall’s reception theory. You should give specific examples from the magazine (front cover, contents, articles, advertising) when completing this exercise.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target audience of the time was potentially more likely to take a preferred reading of the text. </a:t>
            </a:r>
            <a:endParaRPr lang="en-GB" dirty="0" smtClean="0"/>
          </a:p>
          <a:p>
            <a:r>
              <a:rPr lang="en-GB" dirty="0" smtClean="0"/>
              <a:t>Remember</a:t>
            </a:r>
            <a:r>
              <a:rPr lang="en-GB" dirty="0"/>
              <a:t>, the social and cultural context will have had an impact on how readers responded to the magazine. </a:t>
            </a:r>
            <a:endParaRPr lang="en-GB" dirty="0" smtClean="0"/>
          </a:p>
          <a:p>
            <a:r>
              <a:rPr lang="en-GB" dirty="0" smtClean="0"/>
              <a:t>Contemporary </a:t>
            </a:r>
            <a:r>
              <a:rPr lang="en-GB" dirty="0"/>
              <a:t>readers are potentially more likely to have a negotiated or oppositional reading due to the changes that have occurred in society since the 1960s, especially in relation to gender. 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220597" y="4560681"/>
            <a:ext cx="2449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Preferred Reading (dominant-hegemonic position – the intended meaning is accepted)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30598" y="4560681"/>
            <a:ext cx="2679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Negotiated Reading (the intended meaning is generally acknowledged but adapted to fit the reader’s experience or context)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175879" y="4560681"/>
            <a:ext cx="26206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Oppositional Reading (the intended message is understood but the reader disagrees with it)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3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Target Audience Task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5475" y="1454150"/>
          <a:ext cx="10058400" cy="3672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52800"/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Demographic/ Psychographic 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‘Ideal Reader’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Evidence from Magazine</a:t>
                      </a:r>
                      <a:r>
                        <a:rPr lang="en-GB" baseline="0" dirty="0" smtClean="0"/>
                        <a:t> or Industry Research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Gender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Socio-economic group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Interests</a:t>
                      </a:r>
                    </a:p>
                    <a:p>
                      <a:r>
                        <a:rPr lang="en-GB" dirty="0" smtClean="0"/>
                        <a:t>E.g. fashion, sport, culture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Lifestyle</a:t>
                      </a:r>
                    </a:p>
                    <a:p>
                      <a:r>
                        <a:rPr lang="en-GB" dirty="0" smtClean="0"/>
                        <a:t>Occupation,</a:t>
                      </a:r>
                      <a:r>
                        <a:rPr lang="en-GB" baseline="0" dirty="0" smtClean="0"/>
                        <a:t> family etc.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Values</a:t>
                      </a:r>
                    </a:p>
                    <a:p>
                      <a:r>
                        <a:rPr lang="en-GB" dirty="0" smtClean="0"/>
                        <a:t>Consider the ‘Four Cs’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224012"/>
            <a:ext cx="2616199" cy="1468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5152898"/>
            <a:ext cx="2543174" cy="1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27000"/>
            <a:ext cx="10058400" cy="604520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NEW MAGAZINE IDEA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Pitch an idea for a new, </a:t>
            </a:r>
            <a:r>
              <a:rPr lang="en-GB" b="1" dirty="0" smtClean="0"/>
              <a:t>non-mainstream magazine. </a:t>
            </a:r>
            <a:r>
              <a:rPr lang="en-GB" b="1" dirty="0"/>
              <a:t>This </a:t>
            </a:r>
            <a:r>
              <a:rPr lang="en-GB" b="1" dirty="0" smtClean="0"/>
              <a:t>should be for a niche/specialised audience. This needs to be produced as a PowerPoint – with a slide for each of the following (look at example for guidance).</a:t>
            </a:r>
            <a:endParaRPr lang="en-GB" b="1" dirty="0"/>
          </a:p>
          <a:p>
            <a:pPr marL="0" indent="0">
              <a:buNone/>
            </a:pPr>
            <a:r>
              <a:rPr lang="en-GB" dirty="0" smtClean="0"/>
              <a:t>Decide</a:t>
            </a:r>
            <a:r>
              <a:rPr lang="en-GB" dirty="0"/>
              <a:t>: </a:t>
            </a:r>
          </a:p>
          <a:p>
            <a:r>
              <a:rPr lang="en-GB" dirty="0"/>
              <a:t>What </a:t>
            </a:r>
            <a:r>
              <a:rPr lang="en-GB" dirty="0" smtClean="0"/>
              <a:t>genre of magazine</a:t>
            </a:r>
          </a:p>
          <a:p>
            <a:r>
              <a:rPr lang="en-GB" dirty="0" smtClean="0"/>
              <a:t>What </a:t>
            </a:r>
            <a:r>
              <a:rPr lang="en-GB" dirty="0"/>
              <a:t>content will you include? </a:t>
            </a:r>
            <a:r>
              <a:rPr lang="en-GB" dirty="0" smtClean="0"/>
              <a:t>Number of pages?</a:t>
            </a:r>
          </a:p>
          <a:p>
            <a:r>
              <a:rPr lang="en-GB" dirty="0" smtClean="0"/>
              <a:t>Masthead? What name will you choose?</a:t>
            </a:r>
          </a:p>
          <a:p>
            <a:r>
              <a:rPr lang="en-GB" dirty="0" smtClean="0"/>
              <a:t>Who </a:t>
            </a:r>
            <a:r>
              <a:rPr lang="en-GB" dirty="0"/>
              <a:t>is your </a:t>
            </a:r>
            <a:r>
              <a:rPr lang="en-GB" dirty="0" smtClean="0"/>
              <a:t>target </a:t>
            </a:r>
            <a:r>
              <a:rPr lang="en-GB" dirty="0"/>
              <a:t>audience? (Define by demographic </a:t>
            </a:r>
            <a:r>
              <a:rPr lang="en-GB" dirty="0" smtClean="0"/>
              <a:t>and psychographic factors </a:t>
            </a:r>
            <a:r>
              <a:rPr lang="en-GB" dirty="0"/>
              <a:t>and/or interests). </a:t>
            </a:r>
          </a:p>
          <a:p>
            <a:r>
              <a:rPr lang="en-GB" dirty="0" smtClean="0"/>
              <a:t>Style. How </a:t>
            </a:r>
            <a:r>
              <a:rPr lang="en-GB" dirty="0"/>
              <a:t>will you appeal to them? </a:t>
            </a:r>
          </a:p>
          <a:p>
            <a:r>
              <a:rPr lang="en-GB" dirty="0" smtClean="0"/>
              <a:t>How </a:t>
            </a:r>
            <a:r>
              <a:rPr lang="en-GB" dirty="0"/>
              <a:t>will your magazine be produced – print and/or digital format? </a:t>
            </a:r>
          </a:p>
          <a:p>
            <a:r>
              <a:rPr lang="en-GB" dirty="0" smtClean="0"/>
              <a:t>What </a:t>
            </a:r>
            <a:r>
              <a:rPr lang="en-GB" dirty="0"/>
              <a:t>online and social media presence will your magazine have? </a:t>
            </a:r>
          </a:p>
          <a:p>
            <a:r>
              <a:rPr lang="en-GB" dirty="0" smtClean="0"/>
              <a:t>What </a:t>
            </a:r>
            <a:r>
              <a:rPr lang="en-GB" dirty="0"/>
              <a:t>will make your magazine unique? </a:t>
            </a:r>
            <a:endParaRPr lang="en-GB" dirty="0" smtClean="0"/>
          </a:p>
          <a:p>
            <a:r>
              <a:rPr lang="en-GB" dirty="0" smtClean="0"/>
              <a:t>Produce a digital </a:t>
            </a:r>
            <a:r>
              <a:rPr lang="en-GB" dirty="0" smtClean="0"/>
              <a:t>mood-board </a:t>
            </a:r>
            <a:r>
              <a:rPr lang="en-GB" dirty="0" smtClean="0"/>
              <a:t>which sums up your target audience/the look – ‘house style’ of your proposed magazine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3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9954"/>
            <a:ext cx="10058400" cy="1609344"/>
          </a:xfrm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48" y="943136"/>
            <a:ext cx="10058400" cy="4470400"/>
          </a:xfrm>
        </p:spPr>
        <p:txBody>
          <a:bodyPr/>
          <a:lstStyle/>
          <a:p>
            <a:r>
              <a:rPr lang="en-GB" sz="1800" dirty="0" smtClean="0"/>
              <a:t>Remember this table?: Has anything changed since studying </a:t>
            </a:r>
            <a:r>
              <a:rPr lang="en-GB" sz="1800" i="1" dirty="0" smtClean="0"/>
              <a:t>Vogue</a:t>
            </a:r>
            <a:r>
              <a:rPr lang="en-GB" sz="1800" dirty="0" smtClean="0"/>
              <a:t>?</a:t>
            </a:r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Under each heading place the following statement based on your reading habits.  </a:t>
            </a:r>
            <a:endParaRPr lang="en-GB" sz="1800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85496" y="1410467"/>
          <a:ext cx="8127999" cy="852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852424">
                <a:tc>
                  <a:txBody>
                    <a:bodyPr/>
                    <a:lstStyle/>
                    <a:p>
                      <a:r>
                        <a:rPr lang="en-GB" dirty="0" smtClean="0"/>
                        <a:t>Absolutely Not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Somewhat True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True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3548" y="236846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Roboto"/>
            </a:endParaRPr>
          </a:p>
          <a:p>
            <a:endParaRPr lang="en-GB" sz="2000" dirty="0">
              <a:latin typeface="Roboto"/>
            </a:endParaRPr>
          </a:p>
          <a:p>
            <a:r>
              <a:rPr lang="en-GB" sz="2000" dirty="0">
                <a:latin typeface="Roboto"/>
              </a:rPr>
              <a:t> </a:t>
            </a:r>
            <a:r>
              <a:rPr lang="en-GB" dirty="0">
                <a:solidFill>
                  <a:srgbClr val="000000"/>
                </a:solidFill>
                <a:latin typeface="Roboto"/>
              </a:rPr>
              <a:t>I regularly read magazines 	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055" y="309936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Roboto"/>
            </a:endParaRPr>
          </a:p>
          <a:p>
            <a:endParaRPr lang="en-GB" sz="2000" dirty="0">
              <a:latin typeface="Roboto"/>
            </a:endParaRPr>
          </a:p>
          <a:p>
            <a:r>
              <a:rPr lang="en-GB" sz="2000" dirty="0">
                <a:latin typeface="Roboto"/>
              </a:rPr>
              <a:t> </a:t>
            </a:r>
            <a:r>
              <a:rPr lang="en-GB" dirty="0">
                <a:solidFill>
                  <a:srgbClr val="000000"/>
                </a:solidFill>
                <a:latin typeface="Roboto"/>
              </a:rPr>
              <a:t>I always buy (or subscribe to) my favourite magazine 	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548" y="2744815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000" dirty="0" smtClean="0">
              <a:solidFill>
                <a:srgbClr val="000000"/>
              </a:solidFill>
              <a:latin typeface="Roboto"/>
            </a:endParaRPr>
          </a:p>
          <a:p>
            <a:endParaRPr lang="en-GB" sz="2000" dirty="0">
              <a:latin typeface="Roboto"/>
            </a:endParaRPr>
          </a:p>
          <a:p>
            <a:r>
              <a:rPr lang="en-GB" sz="2000" dirty="0">
                <a:latin typeface="Roboto"/>
              </a:rPr>
              <a:t> </a:t>
            </a:r>
            <a:r>
              <a:rPr lang="en-GB" dirty="0">
                <a:solidFill>
                  <a:srgbClr val="000000"/>
                </a:solidFill>
                <a:latin typeface="Roboto"/>
              </a:rPr>
              <a:t>I buy whichever magazine has a special offer or free gift 	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016" y="3935910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Roboto"/>
            </a:endParaRPr>
          </a:p>
          <a:p>
            <a:endParaRPr lang="en-GB" sz="2000" dirty="0">
              <a:latin typeface="Roboto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Roboto"/>
              </a:rPr>
              <a:t>Print </a:t>
            </a:r>
            <a:r>
              <a:rPr lang="en-GB" dirty="0">
                <a:solidFill>
                  <a:srgbClr val="000000"/>
                </a:solidFill>
                <a:latin typeface="Roboto"/>
              </a:rPr>
              <a:t>magazines are preferable to digital magazines on a phone/ tablet 	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055" y="355570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Roboto"/>
            </a:endParaRPr>
          </a:p>
          <a:p>
            <a:endParaRPr lang="en-GB" sz="2000" dirty="0">
              <a:latin typeface="Roboto"/>
            </a:endParaRPr>
          </a:p>
          <a:p>
            <a:r>
              <a:rPr lang="en-GB" sz="2000" dirty="0">
                <a:latin typeface="Roboto"/>
              </a:rPr>
              <a:t> </a:t>
            </a:r>
            <a:r>
              <a:rPr lang="en-GB" dirty="0">
                <a:solidFill>
                  <a:srgbClr val="000000"/>
                </a:solidFill>
                <a:latin typeface="Roboto"/>
              </a:rPr>
              <a:t>I read magazines for pleasure/ entertainment 	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055" y="458111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Roboto"/>
            </a:endParaRPr>
          </a:p>
          <a:p>
            <a:endParaRPr lang="en-GB" sz="2000" dirty="0">
              <a:latin typeface="Roboto"/>
            </a:endParaRPr>
          </a:p>
          <a:p>
            <a:r>
              <a:rPr lang="en-GB" sz="2000" dirty="0">
                <a:latin typeface="Roboto"/>
              </a:rPr>
              <a:t> </a:t>
            </a:r>
            <a:r>
              <a:rPr lang="en-GB" dirty="0">
                <a:solidFill>
                  <a:srgbClr val="000000"/>
                </a:solidFill>
                <a:latin typeface="Roboto"/>
              </a:rPr>
              <a:t>Magazines are a luxury 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66561" y="2402261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Roboto"/>
            </a:endParaRPr>
          </a:p>
          <a:p>
            <a:endParaRPr lang="en-GB" sz="2000" dirty="0">
              <a:latin typeface="Roboto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Roboto"/>
              </a:rPr>
              <a:t>I </a:t>
            </a:r>
            <a:r>
              <a:rPr lang="en-GB" dirty="0">
                <a:solidFill>
                  <a:srgbClr val="000000"/>
                </a:solidFill>
                <a:latin typeface="Roboto"/>
              </a:rPr>
              <a:t>read magazines for information/ to keep up to date on specific topics (e.g. fashion/ music/ sport) 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3548" y="498094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Roboto"/>
            </a:endParaRPr>
          </a:p>
          <a:p>
            <a:endParaRPr lang="en-GB" sz="2000" dirty="0">
              <a:latin typeface="Roboto"/>
            </a:endParaRPr>
          </a:p>
          <a:p>
            <a:r>
              <a:rPr lang="en-GB" sz="2000" dirty="0">
                <a:latin typeface="Roboto"/>
              </a:rPr>
              <a:t> </a:t>
            </a:r>
            <a:r>
              <a:rPr lang="en-GB" dirty="0">
                <a:solidFill>
                  <a:srgbClr val="000000"/>
                </a:solidFill>
                <a:latin typeface="Roboto"/>
              </a:rPr>
              <a:t>Magazines are aspirational 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66561" y="3544840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Roboto"/>
            </a:endParaRPr>
          </a:p>
          <a:p>
            <a:endParaRPr lang="en-GB" sz="2000" dirty="0">
              <a:latin typeface="Roboto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Roboto"/>
              </a:rPr>
              <a:t>I </a:t>
            </a:r>
            <a:r>
              <a:rPr lang="en-GB" dirty="0">
                <a:solidFill>
                  <a:srgbClr val="000000"/>
                </a:solidFill>
                <a:latin typeface="Roboto"/>
              </a:rPr>
              <a:t>regularly visit magazine websites (even if I don’t buy the magazine) 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97600" y="308849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Roboto"/>
            </a:endParaRPr>
          </a:p>
          <a:p>
            <a:endParaRPr lang="en-GB" sz="2000" dirty="0">
              <a:latin typeface="Roboto"/>
            </a:endParaRPr>
          </a:p>
          <a:p>
            <a:r>
              <a:rPr lang="en-GB" sz="2000" dirty="0">
                <a:latin typeface="Roboto"/>
              </a:rPr>
              <a:t> </a:t>
            </a:r>
            <a:r>
              <a:rPr lang="en-GB" dirty="0">
                <a:solidFill>
                  <a:srgbClr val="000000"/>
                </a:solidFill>
                <a:latin typeface="Roboto"/>
              </a:rPr>
              <a:t>I follow my favourite magazine on social media 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9093" y="4135830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000" u="sng" dirty="0">
              <a:solidFill>
                <a:srgbClr val="000000"/>
              </a:solidFill>
              <a:latin typeface="Roboto"/>
            </a:endParaRPr>
          </a:p>
          <a:p>
            <a:endParaRPr lang="en-GB" sz="2000" dirty="0">
              <a:latin typeface="Roboto"/>
            </a:endParaRPr>
          </a:p>
          <a:p>
            <a:r>
              <a:rPr lang="en-GB" sz="2000" dirty="0">
                <a:latin typeface="Roboto"/>
              </a:rPr>
              <a:t> </a:t>
            </a:r>
            <a:r>
              <a:rPr lang="en-GB" dirty="0">
                <a:solidFill>
                  <a:srgbClr val="000000"/>
                </a:solidFill>
                <a:latin typeface="Roboto"/>
              </a:rPr>
              <a:t>I enjoy the additional content that magazines post online </a:t>
            </a:r>
            <a:r>
              <a:rPr lang="en-GB" dirty="0" smtClean="0">
                <a:solidFill>
                  <a:srgbClr val="000000"/>
                </a:solidFill>
                <a:latin typeface="Roboto"/>
              </a:rPr>
              <a:t> e.g</a:t>
            </a:r>
            <a:r>
              <a:rPr lang="en-GB" dirty="0">
                <a:solidFill>
                  <a:srgbClr val="000000"/>
                </a:solidFill>
                <a:latin typeface="Roboto"/>
              </a:rPr>
              <a:t>. videos 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12535" y="5154048"/>
            <a:ext cx="57167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Roboto"/>
            </a:endParaRPr>
          </a:p>
          <a:p>
            <a:r>
              <a:rPr lang="en-GB" dirty="0">
                <a:solidFill>
                  <a:srgbClr val="000000"/>
                </a:solidFill>
                <a:latin typeface="Roboto"/>
              </a:rPr>
              <a:t>I have bought a product after seeing an advertisement in a magazine 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05931" y="583279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000" dirty="0">
              <a:solidFill>
                <a:srgbClr val="000000"/>
              </a:solidFill>
              <a:latin typeface="Roboto"/>
            </a:endParaRPr>
          </a:p>
          <a:p>
            <a:r>
              <a:rPr lang="en-GB" dirty="0">
                <a:solidFill>
                  <a:srgbClr val="000000"/>
                </a:solidFill>
                <a:latin typeface="Roboto"/>
              </a:rPr>
              <a:t>Print magazines have too much advertising	</a:t>
            </a:r>
          </a:p>
        </p:txBody>
      </p:sp>
    </p:spTree>
    <p:extLst>
      <p:ext uri="{BB962C8B-B14F-4D97-AF65-F5344CB8AC3E}">
        <p14:creationId xmlns:p14="http://schemas.microsoft.com/office/powerpoint/2010/main" val="75248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04775"/>
            <a:ext cx="3371850" cy="337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0"/>
            <a:ext cx="35814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0"/>
            <a:ext cx="3670300" cy="367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3886200"/>
            <a:ext cx="29718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0" y="3670300"/>
            <a:ext cx="3086100" cy="308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3632200"/>
            <a:ext cx="3225800" cy="322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765550"/>
            <a:ext cx="3092450" cy="30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323848"/>
            <a:ext cx="5962652" cy="5962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69898"/>
            <a:ext cx="5943599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8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76200"/>
            <a:ext cx="6235700" cy="6235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431800"/>
            <a:ext cx="58801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9000" cy="596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342900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8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3" b="8672"/>
          <a:stretch/>
        </p:blipFill>
        <p:spPr>
          <a:xfrm>
            <a:off x="1998535" y="0"/>
            <a:ext cx="8201025" cy="6807200"/>
          </a:xfrm>
        </p:spPr>
      </p:pic>
    </p:spTree>
    <p:extLst>
      <p:ext uri="{BB962C8B-B14F-4D97-AF65-F5344CB8AC3E}">
        <p14:creationId xmlns:p14="http://schemas.microsoft.com/office/powerpoint/2010/main" val="883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762508"/>
            <a:ext cx="10058400" cy="939292"/>
          </a:xfrm>
        </p:spPr>
        <p:txBody>
          <a:bodyPr/>
          <a:lstStyle/>
          <a:p>
            <a:r>
              <a:rPr lang="en-GB" dirty="0"/>
              <a:t>What are the specific appeals to audiences of </a:t>
            </a:r>
            <a:r>
              <a:rPr lang="en-GB" i="1" dirty="0" smtClean="0"/>
              <a:t>Vogue</a:t>
            </a:r>
            <a:r>
              <a:rPr lang="en-GB" dirty="0" smtClean="0"/>
              <a:t>? </a:t>
            </a:r>
            <a:r>
              <a:rPr lang="en-GB" dirty="0"/>
              <a:t>Give examples from the magazine to support your points.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511300" y="1701800"/>
            <a:ext cx="9616947" cy="43434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6248" y="2641092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Familiar conventions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1035" y="3504168"/>
            <a:ext cx="502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Mode of address – e.g. ‘friend’ or ‘big sister’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5633948" y="2195544"/>
            <a:ext cx="4581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Information/advice e.g. fashion/health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1035" y="4590018"/>
            <a:ext cx="6547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Personal identity – reflection of ‘actual’ or ‘desired’ self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1706" y="4997458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Aspiration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9468" y="2912062"/>
            <a:ext cx="183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Entertainment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92170" y="3232213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Diversion/escapism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9846" y="3973814"/>
            <a:ext cx="7372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‘Lean back’ experience, pleasure of relaxing with the magazine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34394" y="2558906"/>
            <a:ext cx="330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Luxury – ‘glossy’ magazines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67568" y="5288851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Interaction</a:t>
            </a:r>
          </a:p>
        </p:txBody>
      </p:sp>
    </p:spTree>
    <p:extLst>
      <p:ext uri="{BB962C8B-B14F-4D97-AF65-F5344CB8AC3E}">
        <p14:creationId xmlns:p14="http://schemas.microsoft.com/office/powerpoint/2010/main" val="35185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138</TotalTime>
  <Words>579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Bookman Old Style</vt:lpstr>
      <vt:lpstr>Calibri</vt:lpstr>
      <vt:lpstr>Century Gothic</vt:lpstr>
      <vt:lpstr>Roboto</vt:lpstr>
      <vt:lpstr>Times New Roman</vt:lpstr>
      <vt:lpstr>Wingdings</vt:lpstr>
      <vt:lpstr>Wood Type</vt:lpstr>
      <vt:lpstr>Vogue (1965)</vt:lpstr>
      <vt:lpstr>Starter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Theory:</vt:lpstr>
      <vt:lpstr>Target Audience Task 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Vogue (1965)</dc:title>
  <dc:creator>Matt Toogood</dc:creator>
  <cp:lastModifiedBy>Tina Donnelly</cp:lastModifiedBy>
  <cp:revision>18</cp:revision>
  <cp:lastPrinted>2017-12-06T12:45:27Z</cp:lastPrinted>
  <dcterms:created xsi:type="dcterms:W3CDTF">2017-12-06T11:52:50Z</dcterms:created>
  <dcterms:modified xsi:type="dcterms:W3CDTF">2018-01-14T11:55:02Z</dcterms:modified>
</cp:coreProperties>
</file>