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745D9D-6C41-49FC-9066-0C1F29496917}" v="567" dt="2023-11-15T10:36:18.6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a Manif pour Tous devient un parti politique">
            <a:extLst>
              <a:ext uri="{FF2B5EF4-FFF2-40B4-BE49-F238E27FC236}">
                <a16:creationId xmlns:a16="http://schemas.microsoft.com/office/drawing/2014/main" id="{77113564-BD51-7EDF-FF2A-0E6294CD97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4122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  <a:cs typeface="Calibri Light"/>
              </a:rPr>
              <a:t>La </a:t>
            </a:r>
            <a:r>
              <a:rPr lang="en-GB" dirty="0" err="1">
                <a:solidFill>
                  <a:srgbClr val="FFFFFF"/>
                </a:solidFill>
                <a:cs typeface="Calibri Light"/>
              </a:rPr>
              <a:t>Manif</a:t>
            </a:r>
            <a:r>
              <a:rPr lang="en-GB" dirty="0">
                <a:solidFill>
                  <a:srgbClr val="FFFFFF"/>
                </a:solidFill>
                <a:cs typeface="Calibri Light"/>
              </a:rPr>
              <a:t> Pour Tous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solidFill>
                  <a:srgbClr val="FFFFFF"/>
                </a:solidFill>
                <a:cs typeface="Calibri"/>
              </a:rPr>
              <a:t>(Janvier 2013 à Octobre 2014)</a:t>
            </a:r>
          </a:p>
          <a:p>
            <a:r>
              <a:rPr lang="en-GB" dirty="0">
                <a:solidFill>
                  <a:srgbClr val="FFFFFF"/>
                </a:solidFill>
                <a:cs typeface="Calibri"/>
              </a:rPr>
              <a:t>Par Amy Newbery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0 mai 2021 : les 20 ans de la loi Taubira – KARIB'INFO">
            <a:extLst>
              <a:ext uri="{FF2B5EF4-FFF2-40B4-BE49-F238E27FC236}">
                <a16:creationId xmlns:a16="http://schemas.microsoft.com/office/drawing/2014/main" id="{0FA725A1-7FE8-7B22-E69A-15AC5CA445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588" y="427"/>
            <a:ext cx="12312405" cy="7308116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7670C11-07DD-E2AD-0BBA-8FF47FA3D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  <a:cs typeface="Calibri Light"/>
              </a:rPr>
              <a:t>Causes: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307541-5D61-0E79-9605-06980DAB0FD4}"/>
              </a:ext>
            </a:extLst>
          </p:cNvPr>
          <p:cNvSpPr txBox="1"/>
          <p:nvPr/>
        </p:nvSpPr>
        <p:spPr>
          <a:xfrm>
            <a:off x="703384" y="1631460"/>
            <a:ext cx="10648461" cy="48320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2800" dirty="0">
                <a:solidFill>
                  <a:schemeClr val="bg1"/>
                </a:solidFill>
                <a:cs typeface="Calibri" panose="020F0502020204030204"/>
              </a:rPr>
              <a:t>Les manifestations </a:t>
            </a:r>
            <a:r>
              <a:rPr lang="en-GB" sz="2800" dirty="0" err="1">
                <a:solidFill>
                  <a:schemeClr val="bg1"/>
                </a:solidFill>
                <a:ea typeface="+mn-lt"/>
                <a:cs typeface="+mn-lt"/>
              </a:rPr>
              <a:t>ont</a:t>
            </a:r>
            <a:r>
              <a:rPr lang="en-GB" sz="2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GB" sz="2800" dirty="0" err="1">
                <a:solidFill>
                  <a:schemeClr val="bg1"/>
                </a:solidFill>
                <a:ea typeface="+mn-lt"/>
                <a:cs typeface="+mn-lt"/>
              </a:rPr>
              <a:t>été</a:t>
            </a:r>
            <a:r>
              <a:rPr lang="en-GB" sz="2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GB" sz="2800" dirty="0" err="1">
                <a:solidFill>
                  <a:schemeClr val="bg1"/>
                </a:solidFill>
                <a:ea typeface="+mn-lt"/>
                <a:cs typeface="+mn-lt"/>
              </a:rPr>
              <a:t>provoquées</a:t>
            </a:r>
            <a:r>
              <a:rPr lang="en-GB" sz="2800" dirty="0">
                <a:solidFill>
                  <a:schemeClr val="bg1"/>
                </a:solidFill>
                <a:ea typeface="+mn-lt"/>
                <a:cs typeface="+mn-lt"/>
              </a:rPr>
              <a:t> par </a:t>
            </a:r>
            <a:r>
              <a:rPr lang="en-GB" sz="2800" dirty="0" err="1">
                <a:solidFill>
                  <a:schemeClr val="bg1"/>
                </a:solidFill>
                <a:ea typeface="+mn-lt"/>
                <a:cs typeface="+mn-lt"/>
              </a:rPr>
              <a:t>l'adoption</a:t>
            </a:r>
            <a:r>
              <a:rPr lang="en-GB" sz="2800" dirty="0">
                <a:solidFill>
                  <a:schemeClr val="bg1"/>
                </a:solidFill>
                <a:ea typeface="+mn-lt"/>
                <a:cs typeface="+mn-lt"/>
              </a:rPr>
              <a:t> de la </a:t>
            </a:r>
            <a:r>
              <a:rPr lang="en-GB" sz="2800" dirty="0" err="1">
                <a:solidFill>
                  <a:schemeClr val="bg1"/>
                </a:solidFill>
                <a:ea typeface="+mn-lt"/>
                <a:cs typeface="+mn-lt"/>
              </a:rPr>
              <a:t>loi</a:t>
            </a:r>
            <a:r>
              <a:rPr lang="en-GB" sz="2800" dirty="0">
                <a:solidFill>
                  <a:schemeClr val="bg1"/>
                </a:solidFill>
                <a:ea typeface="+mn-lt"/>
                <a:cs typeface="+mn-lt"/>
              </a:rPr>
              <a:t> Taubira  </a:t>
            </a:r>
            <a:r>
              <a:rPr lang="en-GB" sz="2800" dirty="0" err="1">
                <a:solidFill>
                  <a:schemeClr val="bg1"/>
                </a:solidFill>
                <a:ea typeface="+mn-lt"/>
                <a:cs typeface="+mn-lt"/>
              </a:rPr>
              <a:t>en</a:t>
            </a:r>
            <a:r>
              <a:rPr lang="en-GB" sz="2800" dirty="0">
                <a:solidFill>
                  <a:schemeClr val="bg1"/>
                </a:solidFill>
                <a:ea typeface="+mn-lt"/>
                <a:cs typeface="+mn-lt"/>
              </a:rPr>
              <a:t> Mai 2013 qui a </a:t>
            </a:r>
            <a:r>
              <a:rPr lang="en-GB" sz="2800" dirty="0" err="1">
                <a:solidFill>
                  <a:schemeClr val="bg1"/>
                </a:solidFill>
                <a:ea typeface="+mn-lt"/>
                <a:cs typeface="+mn-lt"/>
              </a:rPr>
              <a:t>légalisé</a:t>
            </a:r>
            <a:r>
              <a:rPr lang="en-GB" sz="2800" dirty="0">
                <a:solidFill>
                  <a:schemeClr val="bg1"/>
                </a:solidFill>
                <a:ea typeface="+mn-lt"/>
                <a:cs typeface="+mn-lt"/>
              </a:rPr>
              <a:t> le </a:t>
            </a:r>
            <a:r>
              <a:rPr lang="en-GB" sz="2800" dirty="0" err="1">
                <a:solidFill>
                  <a:schemeClr val="bg1"/>
                </a:solidFill>
                <a:ea typeface="+mn-lt"/>
                <a:cs typeface="+mn-lt"/>
              </a:rPr>
              <a:t>mariage</a:t>
            </a:r>
            <a:r>
              <a:rPr lang="en-GB" sz="2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GB" sz="2800" dirty="0" err="1">
                <a:solidFill>
                  <a:schemeClr val="bg1"/>
                </a:solidFill>
                <a:ea typeface="+mn-lt"/>
                <a:cs typeface="+mn-lt"/>
              </a:rPr>
              <a:t>homosexuel</a:t>
            </a:r>
            <a:endParaRPr lang="en-GB" sz="2800" dirty="0">
              <a:solidFill>
                <a:schemeClr val="bg1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2800" dirty="0">
                <a:solidFill>
                  <a:schemeClr val="bg1"/>
                </a:solidFill>
                <a:ea typeface="+mn-lt"/>
                <a:cs typeface="+mn-lt"/>
              </a:rPr>
              <a:t>Elles </a:t>
            </a:r>
            <a:r>
              <a:rPr lang="en-GB" sz="2800" err="1">
                <a:solidFill>
                  <a:schemeClr val="bg1"/>
                </a:solidFill>
                <a:ea typeface="+mn-lt"/>
                <a:cs typeface="+mn-lt"/>
              </a:rPr>
              <a:t>veulent</a:t>
            </a:r>
            <a:r>
              <a:rPr lang="en-GB" sz="2800" dirty="0">
                <a:solidFill>
                  <a:schemeClr val="bg1"/>
                </a:solidFill>
                <a:ea typeface="+mn-lt"/>
                <a:cs typeface="+mn-lt"/>
              </a:rPr>
              <a:t> que la </a:t>
            </a:r>
            <a:r>
              <a:rPr lang="en-GB" sz="2800" err="1">
                <a:solidFill>
                  <a:schemeClr val="bg1"/>
                </a:solidFill>
                <a:ea typeface="+mn-lt"/>
                <a:cs typeface="+mn-lt"/>
              </a:rPr>
              <a:t>loi</a:t>
            </a:r>
            <a:r>
              <a:rPr lang="en-GB" sz="2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GB" sz="2800" err="1">
                <a:solidFill>
                  <a:schemeClr val="bg1"/>
                </a:solidFill>
                <a:ea typeface="+mn-lt"/>
                <a:cs typeface="+mn-lt"/>
              </a:rPr>
              <a:t>soit</a:t>
            </a:r>
            <a:r>
              <a:rPr lang="en-GB" sz="2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GB" sz="2800" err="1">
                <a:solidFill>
                  <a:schemeClr val="bg1"/>
                </a:solidFill>
                <a:ea typeface="+mn-lt"/>
                <a:cs typeface="+mn-lt"/>
              </a:rPr>
              <a:t>abrogée</a:t>
            </a:r>
            <a:r>
              <a:rPr lang="en-GB" sz="2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GB" sz="2800" err="1">
                <a:solidFill>
                  <a:schemeClr val="bg1"/>
                </a:solidFill>
                <a:ea typeface="+mn-lt"/>
                <a:cs typeface="+mn-lt"/>
              </a:rPr>
              <a:t>parce</a:t>
            </a:r>
            <a:r>
              <a:rPr lang="en-GB" sz="2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GB" sz="2800" err="1">
                <a:solidFill>
                  <a:schemeClr val="bg1"/>
                </a:solidFill>
                <a:ea typeface="+mn-lt"/>
                <a:cs typeface="+mn-lt"/>
              </a:rPr>
              <a:t>qu’elles</a:t>
            </a:r>
            <a:r>
              <a:rPr lang="en-GB" sz="2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GB" sz="2800" err="1">
                <a:solidFill>
                  <a:schemeClr val="bg1"/>
                </a:solidFill>
                <a:ea typeface="+mn-lt"/>
                <a:cs typeface="+mn-lt"/>
              </a:rPr>
              <a:t>ressentent</a:t>
            </a:r>
            <a:r>
              <a:rPr lang="en-GB" sz="2800" dirty="0">
                <a:solidFill>
                  <a:schemeClr val="bg1"/>
                </a:solidFill>
                <a:ea typeface="+mn-lt"/>
                <a:cs typeface="+mn-lt"/>
              </a:rPr>
              <a:t> que la </a:t>
            </a:r>
            <a:r>
              <a:rPr lang="en-GB" sz="2800" err="1">
                <a:solidFill>
                  <a:schemeClr val="bg1"/>
                </a:solidFill>
                <a:ea typeface="+mn-lt"/>
                <a:cs typeface="+mn-lt"/>
              </a:rPr>
              <a:t>famille</a:t>
            </a:r>
            <a:r>
              <a:rPr lang="en-GB" sz="2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GB" sz="2800" err="1">
                <a:solidFill>
                  <a:schemeClr val="bg1"/>
                </a:solidFill>
                <a:ea typeface="+mn-lt"/>
                <a:cs typeface="+mn-lt"/>
              </a:rPr>
              <a:t>traditionnelle</a:t>
            </a:r>
            <a:r>
              <a:rPr lang="en-GB" sz="2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GB" sz="2800" err="1">
                <a:solidFill>
                  <a:schemeClr val="bg1"/>
                </a:solidFill>
                <a:ea typeface="+mn-lt"/>
                <a:cs typeface="+mn-lt"/>
              </a:rPr>
              <a:t>est</a:t>
            </a:r>
            <a:r>
              <a:rPr lang="en-GB" sz="2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GB" sz="2800" err="1">
                <a:solidFill>
                  <a:schemeClr val="bg1"/>
                </a:solidFill>
                <a:ea typeface="+mn-lt"/>
                <a:cs typeface="+mn-lt"/>
              </a:rPr>
              <a:t>en</a:t>
            </a:r>
            <a:r>
              <a:rPr lang="en-GB" sz="2800" dirty="0">
                <a:solidFill>
                  <a:schemeClr val="bg1"/>
                </a:solidFill>
                <a:ea typeface="+mn-lt"/>
                <a:cs typeface="+mn-lt"/>
              </a:rPr>
              <a:t> danger et </a:t>
            </a:r>
            <a:r>
              <a:rPr lang="en-GB" sz="2800" err="1">
                <a:solidFill>
                  <a:schemeClr val="bg1"/>
                </a:solidFill>
                <a:ea typeface="+mn-lt"/>
                <a:cs typeface="+mn-lt"/>
              </a:rPr>
              <a:t>donc</a:t>
            </a:r>
            <a:r>
              <a:rPr lang="en-GB" sz="2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GB" sz="2800" err="1">
                <a:solidFill>
                  <a:schemeClr val="bg1"/>
                </a:solidFill>
                <a:ea typeface="+mn-lt"/>
                <a:cs typeface="+mn-lt"/>
              </a:rPr>
              <a:t>aussi</a:t>
            </a:r>
            <a:r>
              <a:rPr lang="en-GB" sz="2800" dirty="0">
                <a:solidFill>
                  <a:schemeClr val="bg1"/>
                </a:solidFill>
                <a:ea typeface="+mn-lt"/>
                <a:cs typeface="+mn-lt"/>
              </a:rPr>
              <a:t> les </a:t>
            </a:r>
            <a:r>
              <a:rPr lang="en-GB" sz="2800" err="1">
                <a:solidFill>
                  <a:schemeClr val="bg1"/>
                </a:solidFill>
                <a:ea typeface="+mn-lt"/>
                <a:cs typeface="+mn-lt"/>
              </a:rPr>
              <a:t>racines</a:t>
            </a:r>
            <a:r>
              <a:rPr lang="en-GB" sz="2800" dirty="0">
                <a:solidFill>
                  <a:schemeClr val="bg1"/>
                </a:solidFill>
                <a:ea typeface="+mn-lt"/>
                <a:cs typeface="+mn-lt"/>
              </a:rPr>
              <a:t> de la société française</a:t>
            </a:r>
            <a:endParaRPr lang="en-GB" sz="2800" dirty="0" err="1">
              <a:solidFill>
                <a:schemeClr val="bg1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2800" dirty="0">
                <a:solidFill>
                  <a:schemeClr val="bg1"/>
                </a:solidFill>
                <a:cs typeface="Calibri" panose="020F0502020204030204"/>
              </a:rPr>
              <a:t>Les manifestants </a:t>
            </a:r>
            <a:r>
              <a:rPr lang="en-GB" sz="2800" dirty="0" err="1">
                <a:solidFill>
                  <a:schemeClr val="bg1"/>
                </a:solidFill>
                <a:cs typeface="Calibri" panose="020F0502020204030204"/>
              </a:rPr>
              <a:t>sont</a:t>
            </a:r>
            <a:r>
              <a:rPr lang="en-GB" sz="2800" dirty="0">
                <a:solidFill>
                  <a:schemeClr val="bg1"/>
                </a:solidFill>
                <a:cs typeface="Calibri" panose="020F0502020204030204"/>
              </a:rPr>
              <a:t> </a:t>
            </a:r>
            <a:r>
              <a:rPr lang="en-GB" sz="2800" dirty="0" err="1">
                <a:solidFill>
                  <a:schemeClr val="bg1"/>
                </a:solidFill>
                <a:cs typeface="Calibri" panose="020F0502020204030204"/>
              </a:rPr>
              <a:t>en</a:t>
            </a:r>
            <a:r>
              <a:rPr lang="en-GB" sz="2800" dirty="0">
                <a:solidFill>
                  <a:schemeClr val="bg1"/>
                </a:solidFill>
                <a:cs typeface="Calibri" panose="020F0502020204030204"/>
              </a:rPr>
              <a:t> </a:t>
            </a:r>
            <a:r>
              <a:rPr lang="en-GB" sz="2800" dirty="0" err="1">
                <a:solidFill>
                  <a:schemeClr val="bg1"/>
                </a:solidFill>
                <a:cs typeface="Calibri" panose="020F0502020204030204"/>
              </a:rPr>
              <a:t>général</a:t>
            </a:r>
            <a:r>
              <a:rPr lang="en-GB" sz="2800" dirty="0">
                <a:solidFill>
                  <a:schemeClr val="bg1"/>
                </a:solidFill>
                <a:cs typeface="Calibri" panose="020F0502020204030204"/>
              </a:rPr>
              <a:t> </a:t>
            </a:r>
            <a:r>
              <a:rPr lang="en-GB" sz="2800" dirty="0">
                <a:solidFill>
                  <a:schemeClr val="bg1"/>
                </a:solidFill>
                <a:ea typeface="+mn-lt"/>
                <a:cs typeface="+mn-lt"/>
              </a:rPr>
              <a:t>des </a:t>
            </a:r>
            <a:r>
              <a:rPr lang="en-GB" sz="2800" dirty="0" err="1">
                <a:solidFill>
                  <a:schemeClr val="bg1"/>
                </a:solidFill>
                <a:ea typeface="+mn-lt"/>
                <a:cs typeface="+mn-lt"/>
              </a:rPr>
              <a:t>catholiques</a:t>
            </a:r>
            <a:r>
              <a:rPr lang="en-GB" sz="2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GB" sz="2800" dirty="0" err="1">
                <a:solidFill>
                  <a:schemeClr val="bg1"/>
                </a:solidFill>
                <a:ea typeface="+mn-lt"/>
                <a:cs typeface="+mn-lt"/>
              </a:rPr>
              <a:t>purs</a:t>
            </a:r>
            <a:r>
              <a:rPr lang="en-GB" sz="2800" dirty="0">
                <a:solidFill>
                  <a:schemeClr val="bg1"/>
                </a:solidFill>
                <a:ea typeface="+mn-lt"/>
                <a:cs typeface="+mn-lt"/>
              </a:rPr>
              <a:t> et </a:t>
            </a:r>
            <a:r>
              <a:rPr lang="en-GB" sz="2800" dirty="0" err="1">
                <a:solidFill>
                  <a:schemeClr val="bg1"/>
                </a:solidFill>
                <a:ea typeface="+mn-lt"/>
                <a:cs typeface="+mn-lt"/>
              </a:rPr>
              <a:t>durs</a:t>
            </a:r>
            <a:r>
              <a:rPr lang="en-GB" sz="2800" dirty="0">
                <a:solidFill>
                  <a:schemeClr val="bg1"/>
                </a:solidFill>
                <a:ea typeface="+mn-lt"/>
                <a:cs typeface="+mn-lt"/>
              </a:rPr>
              <a:t> et des </a:t>
            </a:r>
            <a:r>
              <a:rPr lang="en-GB" sz="2800" dirty="0" err="1">
                <a:solidFill>
                  <a:schemeClr val="bg1"/>
                </a:solidFill>
                <a:ea typeface="+mn-lt"/>
                <a:cs typeface="+mn-lt"/>
              </a:rPr>
              <a:t>conservateurs</a:t>
            </a:r>
            <a:r>
              <a:rPr lang="en-GB" sz="2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GB" sz="2800" dirty="0" err="1">
                <a:solidFill>
                  <a:schemeClr val="bg1"/>
                </a:solidFill>
                <a:ea typeface="+mn-lt"/>
                <a:cs typeface="+mn-lt"/>
              </a:rPr>
              <a:t>traditionnels</a:t>
            </a:r>
            <a:r>
              <a:rPr lang="en-GB" sz="28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</a:p>
          <a:p>
            <a:pPr marL="457200" indent="-457200">
              <a:buFont typeface="Arial"/>
              <a:buChar char="•"/>
            </a:pPr>
            <a:r>
              <a:rPr lang="en-GB" sz="2800" dirty="0">
                <a:solidFill>
                  <a:schemeClr val="bg1"/>
                </a:solidFill>
                <a:cs typeface="Calibri" panose="020F0502020204030204"/>
              </a:rPr>
              <a:t>Elles </a:t>
            </a:r>
            <a:r>
              <a:rPr lang="en-GB" sz="2800" dirty="0" err="1">
                <a:solidFill>
                  <a:schemeClr val="bg1"/>
                </a:solidFill>
                <a:cs typeface="Calibri" panose="020F0502020204030204"/>
              </a:rPr>
              <a:t>craignent</a:t>
            </a:r>
            <a:r>
              <a:rPr lang="en-GB" sz="2800" dirty="0">
                <a:solidFill>
                  <a:schemeClr val="bg1"/>
                </a:solidFill>
                <a:cs typeface="Calibri" panose="020F0502020204030204"/>
              </a:rPr>
              <a:t>, </a:t>
            </a:r>
            <a:r>
              <a:rPr lang="en-GB" sz="2800" dirty="0" err="1">
                <a:solidFill>
                  <a:schemeClr val="bg1"/>
                </a:solidFill>
                <a:cs typeface="Calibri" panose="020F0502020204030204"/>
              </a:rPr>
              <a:t>aussi</a:t>
            </a:r>
            <a:r>
              <a:rPr lang="en-GB" sz="2800" dirty="0">
                <a:solidFill>
                  <a:schemeClr val="bg1"/>
                </a:solidFill>
                <a:cs typeface="Calibri" panose="020F0502020204030204"/>
              </a:rPr>
              <a:t>, la </a:t>
            </a:r>
            <a:r>
              <a:rPr lang="en-GB" sz="2800" dirty="0" err="1">
                <a:solidFill>
                  <a:schemeClr val="bg1"/>
                </a:solidFill>
                <a:cs typeface="Calibri" panose="020F0502020204030204"/>
              </a:rPr>
              <a:t>possibilité</a:t>
            </a:r>
            <a:r>
              <a:rPr lang="en-GB" sz="2800" dirty="0">
                <a:solidFill>
                  <a:schemeClr val="bg1"/>
                </a:solidFill>
                <a:cs typeface="Calibri" panose="020F0502020204030204"/>
              </a:rPr>
              <a:t> que le </a:t>
            </a:r>
            <a:r>
              <a:rPr lang="en-GB" sz="2800" dirty="0" err="1">
                <a:solidFill>
                  <a:schemeClr val="bg1"/>
                </a:solidFill>
                <a:cs typeface="Calibri" panose="020F0502020204030204"/>
              </a:rPr>
              <a:t>gouvernement</a:t>
            </a:r>
            <a:r>
              <a:rPr lang="en-GB" sz="2800" dirty="0">
                <a:solidFill>
                  <a:schemeClr val="bg1"/>
                </a:solidFill>
                <a:cs typeface="Calibri" panose="020F0502020204030204"/>
              </a:rPr>
              <a:t> </a:t>
            </a:r>
            <a:r>
              <a:rPr lang="en-GB" sz="2800" dirty="0" err="1">
                <a:solidFill>
                  <a:schemeClr val="bg1"/>
                </a:solidFill>
                <a:cs typeface="Calibri" panose="020F0502020204030204"/>
              </a:rPr>
              <a:t>légalise</a:t>
            </a:r>
            <a:r>
              <a:rPr lang="en-GB" sz="2800" dirty="0">
                <a:solidFill>
                  <a:schemeClr val="bg1"/>
                </a:solidFill>
                <a:cs typeface="Calibri" panose="020F0502020204030204"/>
              </a:rPr>
              <a:t> la gestation pour autrui (GPA) et </a:t>
            </a:r>
            <a:r>
              <a:rPr lang="en-GB" sz="2800" dirty="0" err="1">
                <a:solidFill>
                  <a:schemeClr val="bg1"/>
                </a:solidFill>
                <a:cs typeface="Calibri" panose="020F0502020204030204"/>
              </a:rPr>
              <a:t>l’insémination</a:t>
            </a:r>
            <a:r>
              <a:rPr lang="en-GB" sz="2800" dirty="0">
                <a:solidFill>
                  <a:schemeClr val="bg1"/>
                </a:solidFill>
                <a:cs typeface="Calibri" panose="020F0502020204030204"/>
              </a:rPr>
              <a:t> </a:t>
            </a:r>
            <a:r>
              <a:rPr lang="en-GB" sz="2800" dirty="0" err="1">
                <a:solidFill>
                  <a:schemeClr val="bg1"/>
                </a:solidFill>
                <a:cs typeface="Calibri" panose="020F0502020204030204"/>
              </a:rPr>
              <a:t>artificielle</a:t>
            </a:r>
            <a:r>
              <a:rPr lang="en-GB" sz="2800" dirty="0">
                <a:solidFill>
                  <a:schemeClr val="bg1"/>
                </a:solidFill>
                <a:cs typeface="Calibri" panose="020F0502020204030204"/>
              </a:rPr>
              <a:t> (FIV) pour les couples non </a:t>
            </a:r>
            <a:r>
              <a:rPr lang="en-GB" sz="2800" dirty="0" err="1">
                <a:solidFill>
                  <a:schemeClr val="bg1"/>
                </a:solidFill>
                <a:cs typeface="Calibri" panose="020F0502020204030204"/>
              </a:rPr>
              <a:t>mariés</a:t>
            </a:r>
            <a:endParaRPr lang="en-GB" sz="2800" dirty="0">
              <a:solidFill>
                <a:schemeClr val="bg1"/>
              </a:solidFill>
              <a:cs typeface="Calibri" panose="020F0502020204030204"/>
            </a:endParaRPr>
          </a:p>
          <a:p>
            <a:pPr marL="457200" indent="-457200">
              <a:buFont typeface="Arial"/>
              <a:buChar char="•"/>
            </a:pPr>
            <a:r>
              <a:rPr lang="en-GB" sz="2800" dirty="0">
                <a:solidFill>
                  <a:schemeClr val="bg1"/>
                </a:solidFill>
                <a:cs typeface="Calibri" panose="020F0502020204030204"/>
              </a:rPr>
              <a:t>Elles </a:t>
            </a:r>
            <a:r>
              <a:rPr lang="en-GB" sz="2800" dirty="0" err="1">
                <a:solidFill>
                  <a:schemeClr val="bg1"/>
                </a:solidFill>
                <a:cs typeface="Calibri" panose="020F0502020204030204"/>
              </a:rPr>
              <a:t>opposent</a:t>
            </a:r>
            <a:r>
              <a:rPr lang="en-GB" sz="2800" dirty="0">
                <a:solidFill>
                  <a:schemeClr val="bg1"/>
                </a:solidFill>
                <a:cs typeface="Calibri" panose="020F0502020204030204"/>
              </a:rPr>
              <a:t>, </a:t>
            </a:r>
            <a:r>
              <a:rPr lang="en-GB" sz="2800" dirty="0" err="1">
                <a:solidFill>
                  <a:schemeClr val="bg1"/>
                </a:solidFill>
                <a:cs typeface="Calibri" panose="020F0502020204030204"/>
              </a:rPr>
              <a:t>aussi</a:t>
            </a:r>
            <a:r>
              <a:rPr lang="en-GB" sz="2800" dirty="0">
                <a:solidFill>
                  <a:schemeClr val="bg1"/>
                </a:solidFill>
                <a:cs typeface="Calibri" panose="020F0502020204030204"/>
              </a:rPr>
              <a:t>, </a:t>
            </a:r>
            <a:r>
              <a:rPr lang="en-GB" sz="2800" dirty="0" err="1">
                <a:solidFill>
                  <a:schemeClr val="bg1"/>
                </a:solidFill>
                <a:ea typeface="+mn-lt"/>
                <a:cs typeface="+mn-lt"/>
              </a:rPr>
              <a:t>l’enseignement</a:t>
            </a:r>
            <a:r>
              <a:rPr lang="en-GB" sz="2800" dirty="0">
                <a:solidFill>
                  <a:schemeClr val="bg1"/>
                </a:solidFill>
                <a:ea typeface="+mn-lt"/>
                <a:cs typeface="+mn-lt"/>
              </a:rPr>
              <a:t> de la </a:t>
            </a:r>
            <a:r>
              <a:rPr lang="en-GB" sz="2800" dirty="0" err="1">
                <a:solidFill>
                  <a:schemeClr val="bg1"/>
                </a:solidFill>
                <a:ea typeface="+mn-lt"/>
                <a:cs typeface="+mn-lt"/>
              </a:rPr>
              <a:t>théorie</a:t>
            </a:r>
            <a:r>
              <a:rPr lang="en-GB" sz="2800" dirty="0">
                <a:solidFill>
                  <a:schemeClr val="bg1"/>
                </a:solidFill>
                <a:ea typeface="+mn-lt"/>
                <a:cs typeface="+mn-lt"/>
              </a:rPr>
              <a:t> du genre à </a:t>
            </a:r>
            <a:r>
              <a:rPr lang="en-GB" sz="2800" dirty="0" err="1">
                <a:solidFill>
                  <a:schemeClr val="bg1"/>
                </a:solidFill>
                <a:ea typeface="+mn-lt"/>
                <a:cs typeface="+mn-lt"/>
              </a:rPr>
              <a:t>l’école</a:t>
            </a:r>
            <a:endParaRPr lang="en-GB" sz="2800" dirty="0" err="1">
              <a:solidFill>
                <a:schemeClr val="bg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47474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nif pour tous : comment a été calculé le nombre de manifestants">
            <a:extLst>
              <a:ext uri="{FF2B5EF4-FFF2-40B4-BE49-F238E27FC236}">
                <a16:creationId xmlns:a16="http://schemas.microsoft.com/office/drawing/2014/main" id="{2361EF81-83C5-31BE-C9C1-1732CB7F8A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" y="-733869"/>
            <a:ext cx="12190044" cy="810922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AD4B5D-1FB7-A6AD-1C13-AA136EFE5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FFFF"/>
                </a:solidFill>
                <a:cs typeface="Calibri Light"/>
              </a:rPr>
              <a:t>Cons</a:t>
            </a:r>
            <a:r>
              <a:rPr lang="en-GB" dirty="0" err="1">
                <a:solidFill>
                  <a:srgbClr val="FFFFFF"/>
                </a:solidFill>
                <a:latin typeface="Calibri Light"/>
                <a:cs typeface="Calibri"/>
              </a:rPr>
              <a:t>équences</a:t>
            </a:r>
            <a:r>
              <a:rPr lang="en-GB" dirty="0">
                <a:solidFill>
                  <a:srgbClr val="FFFFFF"/>
                </a:solidFill>
                <a:latin typeface="Calibri Light"/>
                <a:cs typeface="Calibri"/>
              </a:rPr>
              <a:t>:</a:t>
            </a:r>
            <a:endParaRPr lang="en-GB" dirty="0" err="1">
              <a:solidFill>
                <a:srgbClr val="FFFFFF"/>
              </a:solidFill>
              <a:latin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66F05-0AC0-75C0-5871-1CBADD896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dirty="0">
                <a:solidFill>
                  <a:srgbClr val="FFFFFF"/>
                </a:solidFill>
                <a:ea typeface="+mn-lt"/>
                <a:cs typeface="+mn-lt"/>
              </a:rPr>
              <a:t>Il y a </a:t>
            </a:r>
            <a:r>
              <a:rPr lang="en-GB" err="1">
                <a:solidFill>
                  <a:srgbClr val="FFFFFF"/>
                </a:solidFill>
                <a:ea typeface="+mn-lt"/>
                <a:cs typeface="+mn-lt"/>
              </a:rPr>
              <a:t>eu</a:t>
            </a:r>
            <a:r>
              <a:rPr lang="en-GB" dirty="0">
                <a:solidFill>
                  <a:srgbClr val="FFFFFF"/>
                </a:solidFill>
                <a:ea typeface="+mn-lt"/>
                <a:cs typeface="+mn-lt"/>
              </a:rPr>
              <a:t> cinq manifestations </a:t>
            </a:r>
            <a:r>
              <a:rPr lang="en-GB" err="1">
                <a:solidFill>
                  <a:srgbClr val="FFFFFF"/>
                </a:solidFill>
                <a:ea typeface="+mn-lt"/>
                <a:cs typeface="+mn-lt"/>
              </a:rPr>
              <a:t>regroupant</a:t>
            </a:r>
            <a:r>
              <a:rPr lang="en-GB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GB" err="1">
                <a:solidFill>
                  <a:srgbClr val="FFFFFF"/>
                </a:solidFill>
                <a:ea typeface="+mn-lt"/>
                <a:cs typeface="+mn-lt"/>
              </a:rPr>
              <a:t>chacune</a:t>
            </a:r>
            <a:r>
              <a:rPr lang="en-GB" dirty="0">
                <a:solidFill>
                  <a:srgbClr val="FFFFFF"/>
                </a:solidFill>
                <a:ea typeface="+mn-lt"/>
                <a:cs typeface="+mn-lt"/>
              </a:rPr>
              <a:t> entre 600 000 et 1 300 000 participants, </a:t>
            </a:r>
            <a:r>
              <a:rPr lang="en-GB" err="1">
                <a:solidFill>
                  <a:srgbClr val="FFFFFF"/>
                </a:solidFill>
                <a:ea typeface="+mn-lt"/>
                <a:cs typeface="+mn-lt"/>
              </a:rPr>
              <a:t>selon</a:t>
            </a:r>
            <a:r>
              <a:rPr lang="en-GB" dirty="0">
                <a:solidFill>
                  <a:srgbClr val="FFFFFF"/>
                </a:solidFill>
                <a:ea typeface="+mn-lt"/>
                <a:cs typeface="+mn-lt"/>
              </a:rPr>
              <a:t> la date</a:t>
            </a:r>
          </a:p>
          <a:p>
            <a:r>
              <a:rPr lang="en-GB" dirty="0">
                <a:solidFill>
                  <a:srgbClr val="FFFFFF"/>
                </a:solidFill>
                <a:ea typeface="+mn-lt"/>
                <a:cs typeface="+mn-lt"/>
              </a:rPr>
              <a:t>Elles </a:t>
            </a:r>
            <a:r>
              <a:rPr lang="en-GB" dirty="0" err="1">
                <a:solidFill>
                  <a:srgbClr val="FFFFFF"/>
                </a:solidFill>
                <a:ea typeface="+mn-lt"/>
                <a:cs typeface="+mn-lt"/>
              </a:rPr>
              <a:t>ont</a:t>
            </a:r>
            <a:r>
              <a:rPr lang="en-GB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FFFFFF"/>
                </a:solidFill>
                <a:ea typeface="+mn-lt"/>
                <a:cs typeface="+mn-lt"/>
              </a:rPr>
              <a:t>eu</a:t>
            </a:r>
            <a:r>
              <a:rPr lang="en-GB" dirty="0">
                <a:solidFill>
                  <a:srgbClr val="FFFFFF"/>
                </a:solidFill>
                <a:ea typeface="+mn-lt"/>
                <a:cs typeface="+mn-lt"/>
              </a:rPr>
              <a:t> lieu à Paris et à Lyon</a:t>
            </a:r>
          </a:p>
          <a:p>
            <a:r>
              <a:rPr lang="en-GB" dirty="0">
                <a:solidFill>
                  <a:srgbClr val="FFFFFF"/>
                </a:solidFill>
                <a:ea typeface="+mn-lt"/>
                <a:cs typeface="+mn-lt"/>
              </a:rPr>
              <a:t>Les manifestations </a:t>
            </a:r>
            <a:r>
              <a:rPr lang="en-GB" dirty="0" err="1">
                <a:solidFill>
                  <a:srgbClr val="FFFFFF"/>
                </a:solidFill>
                <a:ea typeface="+mn-lt"/>
                <a:cs typeface="+mn-lt"/>
              </a:rPr>
              <a:t>n’ont</a:t>
            </a:r>
            <a:r>
              <a:rPr lang="en-GB" dirty="0">
                <a:solidFill>
                  <a:srgbClr val="FFFFFF"/>
                </a:solidFill>
                <a:ea typeface="+mn-lt"/>
                <a:cs typeface="+mn-lt"/>
              </a:rPr>
              <a:t> pas </a:t>
            </a:r>
            <a:r>
              <a:rPr lang="en-GB" dirty="0" err="1">
                <a:solidFill>
                  <a:srgbClr val="FFFFFF"/>
                </a:solidFill>
                <a:ea typeface="+mn-lt"/>
                <a:cs typeface="+mn-lt"/>
              </a:rPr>
              <a:t>amené</a:t>
            </a:r>
            <a:r>
              <a:rPr lang="en-GB" dirty="0">
                <a:solidFill>
                  <a:srgbClr val="FFFFFF"/>
                </a:solidFill>
                <a:ea typeface="+mn-lt"/>
                <a:cs typeface="+mn-lt"/>
              </a:rPr>
              <a:t> le </a:t>
            </a:r>
            <a:r>
              <a:rPr lang="en-GB" dirty="0" err="1">
                <a:solidFill>
                  <a:srgbClr val="FFFFFF"/>
                </a:solidFill>
                <a:ea typeface="+mn-lt"/>
                <a:cs typeface="+mn-lt"/>
              </a:rPr>
              <a:t>gouvernement</a:t>
            </a:r>
            <a:r>
              <a:rPr lang="en-GB" dirty="0">
                <a:solidFill>
                  <a:srgbClr val="FFFFFF"/>
                </a:solidFill>
                <a:ea typeface="+mn-lt"/>
                <a:cs typeface="+mn-lt"/>
              </a:rPr>
              <a:t> à </a:t>
            </a:r>
            <a:r>
              <a:rPr lang="en-GB" dirty="0" err="1">
                <a:solidFill>
                  <a:srgbClr val="FFFFFF"/>
                </a:solidFill>
                <a:ea typeface="+mn-lt"/>
                <a:cs typeface="+mn-lt"/>
              </a:rPr>
              <a:t>abroger</a:t>
            </a:r>
            <a:r>
              <a:rPr lang="en-GB" dirty="0">
                <a:solidFill>
                  <a:srgbClr val="FFFFFF"/>
                </a:solidFill>
                <a:ea typeface="+mn-lt"/>
                <a:cs typeface="+mn-lt"/>
              </a:rPr>
              <a:t> la Loi Taubira et, </a:t>
            </a:r>
            <a:r>
              <a:rPr lang="en-GB" dirty="0" err="1">
                <a:solidFill>
                  <a:srgbClr val="FFFFFF"/>
                </a:solidFill>
                <a:ea typeface="+mn-lt"/>
                <a:cs typeface="+mn-lt"/>
              </a:rPr>
              <a:t>en</a:t>
            </a:r>
            <a:r>
              <a:rPr lang="en-GB" dirty="0">
                <a:solidFill>
                  <a:srgbClr val="FFFFFF"/>
                </a:solidFill>
                <a:ea typeface="+mn-lt"/>
                <a:cs typeface="+mn-lt"/>
              </a:rPr>
              <a:t> 2014, la </a:t>
            </a:r>
            <a:r>
              <a:rPr lang="en-GB" dirty="0" err="1">
                <a:solidFill>
                  <a:srgbClr val="FFFFFF"/>
                </a:solidFill>
                <a:ea typeface="+mn-lt"/>
                <a:cs typeface="+mn-lt"/>
              </a:rPr>
              <a:t>plupart</a:t>
            </a:r>
            <a:r>
              <a:rPr lang="en-GB" dirty="0">
                <a:solidFill>
                  <a:srgbClr val="FFFFFF"/>
                </a:solidFill>
                <a:ea typeface="+mn-lt"/>
                <a:cs typeface="+mn-lt"/>
              </a:rPr>
              <a:t> des gens </a:t>
            </a:r>
            <a:r>
              <a:rPr lang="en-GB" dirty="0" err="1">
                <a:solidFill>
                  <a:srgbClr val="FFFFFF"/>
                </a:solidFill>
                <a:ea typeface="+mn-lt"/>
                <a:cs typeface="+mn-lt"/>
              </a:rPr>
              <a:t>soutenaient</a:t>
            </a:r>
            <a:r>
              <a:rPr lang="en-GB" dirty="0">
                <a:solidFill>
                  <a:srgbClr val="FFFFFF"/>
                </a:solidFill>
                <a:ea typeface="+mn-lt"/>
                <a:cs typeface="+mn-lt"/>
              </a:rPr>
              <a:t> le </a:t>
            </a:r>
            <a:r>
              <a:rPr lang="en-GB" dirty="0" err="1">
                <a:solidFill>
                  <a:srgbClr val="FFFFFF"/>
                </a:solidFill>
                <a:ea typeface="+mn-lt"/>
                <a:cs typeface="+mn-lt"/>
              </a:rPr>
              <a:t>mariage</a:t>
            </a:r>
            <a:r>
              <a:rPr lang="en-GB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FFFFFF"/>
                </a:solidFill>
                <a:ea typeface="+mn-lt"/>
                <a:cs typeface="+mn-lt"/>
              </a:rPr>
              <a:t>homosexuel</a:t>
            </a:r>
            <a:r>
              <a:rPr lang="en-GB" dirty="0">
                <a:solidFill>
                  <a:srgbClr val="FFFFFF"/>
                </a:solidFill>
                <a:ea typeface="+mn-lt"/>
                <a:cs typeface="+mn-lt"/>
              </a:rPr>
              <a:t> de </a:t>
            </a:r>
            <a:r>
              <a:rPr lang="en-GB" dirty="0" err="1">
                <a:solidFill>
                  <a:srgbClr val="FFFFFF"/>
                </a:solidFill>
                <a:ea typeface="+mn-lt"/>
                <a:cs typeface="+mn-lt"/>
              </a:rPr>
              <a:t>toute</a:t>
            </a:r>
            <a:r>
              <a:rPr lang="en-GB" dirty="0">
                <a:solidFill>
                  <a:srgbClr val="FFFFFF"/>
                </a:solidFill>
                <a:ea typeface="+mn-lt"/>
                <a:cs typeface="+mn-lt"/>
              </a:rPr>
              <a:t> façon</a:t>
            </a:r>
          </a:p>
          <a:p>
            <a:r>
              <a:rPr lang="en-GB" dirty="0">
                <a:solidFill>
                  <a:srgbClr val="FFFFFF"/>
                </a:solidFill>
                <a:ea typeface="+mn-lt"/>
                <a:cs typeface="+mn-lt"/>
              </a:rPr>
              <a:t>Le </a:t>
            </a:r>
            <a:r>
              <a:rPr lang="en-GB" dirty="0" err="1">
                <a:solidFill>
                  <a:srgbClr val="FFFFFF"/>
                </a:solidFill>
                <a:ea typeface="+mn-lt"/>
                <a:cs typeface="+mn-lt"/>
              </a:rPr>
              <a:t>gouvenernement</a:t>
            </a:r>
            <a:r>
              <a:rPr lang="en-GB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FFFFFF"/>
                </a:solidFill>
                <a:ea typeface="+mn-lt"/>
                <a:cs typeface="+mn-lt"/>
              </a:rPr>
              <a:t>français</a:t>
            </a:r>
            <a:r>
              <a:rPr lang="en-GB" dirty="0">
                <a:solidFill>
                  <a:srgbClr val="FFFFFF"/>
                </a:solidFill>
                <a:ea typeface="+mn-lt"/>
                <a:cs typeface="+mn-lt"/>
              </a:rPr>
              <a:t> a </a:t>
            </a:r>
            <a:r>
              <a:rPr lang="en-GB" dirty="0" err="1">
                <a:solidFill>
                  <a:srgbClr val="FFFFFF"/>
                </a:solidFill>
                <a:ea typeface="+mn-lt"/>
                <a:cs typeface="+mn-lt"/>
              </a:rPr>
              <a:t>adopté</a:t>
            </a:r>
            <a:r>
              <a:rPr lang="en-GB" dirty="0">
                <a:solidFill>
                  <a:srgbClr val="FFFFFF"/>
                </a:solidFill>
                <a:ea typeface="+mn-lt"/>
                <a:cs typeface="+mn-lt"/>
              </a:rPr>
              <a:t>, </a:t>
            </a:r>
            <a:r>
              <a:rPr lang="en-GB" dirty="0" err="1">
                <a:solidFill>
                  <a:srgbClr val="FFFFFF"/>
                </a:solidFill>
                <a:ea typeface="+mn-lt"/>
                <a:cs typeface="+mn-lt"/>
              </a:rPr>
              <a:t>aussi</a:t>
            </a:r>
            <a:r>
              <a:rPr lang="en-GB" dirty="0">
                <a:solidFill>
                  <a:srgbClr val="FFFFFF"/>
                </a:solidFill>
                <a:ea typeface="+mn-lt"/>
                <a:cs typeface="+mn-lt"/>
              </a:rPr>
              <a:t>, </a:t>
            </a:r>
            <a:r>
              <a:rPr lang="en-GB" dirty="0" err="1">
                <a:solidFill>
                  <a:srgbClr val="FFFFFF"/>
                </a:solidFill>
                <a:ea typeface="+mn-lt"/>
                <a:cs typeface="+mn-lt"/>
              </a:rPr>
              <a:t>une</a:t>
            </a:r>
            <a:r>
              <a:rPr lang="en-GB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FFFFFF"/>
                </a:solidFill>
                <a:ea typeface="+mn-lt"/>
                <a:cs typeface="+mn-lt"/>
              </a:rPr>
              <a:t>loi</a:t>
            </a:r>
            <a:r>
              <a:rPr lang="en-GB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FFFFFF"/>
                </a:solidFill>
                <a:ea typeface="+mn-lt"/>
                <a:cs typeface="+mn-lt"/>
              </a:rPr>
              <a:t>en</a:t>
            </a:r>
            <a:r>
              <a:rPr lang="en-GB" dirty="0">
                <a:solidFill>
                  <a:srgbClr val="FFFFFF"/>
                </a:solidFill>
                <a:ea typeface="+mn-lt"/>
                <a:cs typeface="+mn-lt"/>
              </a:rPr>
              <a:t> 2019 pour </a:t>
            </a:r>
            <a:r>
              <a:rPr lang="en-GB" dirty="0" err="1">
                <a:solidFill>
                  <a:srgbClr val="FFFFFF"/>
                </a:solidFill>
                <a:ea typeface="+mn-lt"/>
                <a:cs typeface="+mn-lt"/>
              </a:rPr>
              <a:t>permettre</a:t>
            </a:r>
            <a:r>
              <a:rPr lang="en-GB" dirty="0">
                <a:solidFill>
                  <a:srgbClr val="FFFFFF"/>
                </a:solidFill>
                <a:ea typeface="+mn-lt"/>
                <a:cs typeface="+mn-lt"/>
              </a:rPr>
              <a:t> aux femmes </a:t>
            </a:r>
            <a:r>
              <a:rPr lang="en-GB" dirty="0" err="1">
                <a:solidFill>
                  <a:srgbClr val="FFFFFF"/>
                </a:solidFill>
                <a:ea typeface="+mn-lt"/>
                <a:cs typeface="+mn-lt"/>
              </a:rPr>
              <a:t>célibataires</a:t>
            </a:r>
            <a:r>
              <a:rPr lang="en-GB" dirty="0">
                <a:solidFill>
                  <a:srgbClr val="FFFFFF"/>
                </a:solidFill>
                <a:ea typeface="+mn-lt"/>
                <a:cs typeface="+mn-lt"/>
              </a:rPr>
              <a:t> et aux couples de </a:t>
            </a:r>
            <a:r>
              <a:rPr lang="en-GB" dirty="0" err="1">
                <a:solidFill>
                  <a:srgbClr val="FFFFFF"/>
                </a:solidFill>
                <a:ea typeface="+mn-lt"/>
                <a:cs typeface="+mn-lt"/>
              </a:rPr>
              <a:t>lesbiennes</a:t>
            </a:r>
            <a:r>
              <a:rPr lang="en-GB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FFFFFF"/>
                </a:solidFill>
                <a:ea typeface="+mn-lt"/>
                <a:cs typeface="+mn-lt"/>
              </a:rPr>
              <a:t>d’accéder</a:t>
            </a:r>
            <a:r>
              <a:rPr lang="en-GB" dirty="0">
                <a:solidFill>
                  <a:srgbClr val="FFFFFF"/>
                </a:solidFill>
                <a:ea typeface="+mn-lt"/>
                <a:cs typeface="+mn-lt"/>
              </a:rPr>
              <a:t> à la FIV</a:t>
            </a:r>
          </a:p>
          <a:p>
            <a:r>
              <a:rPr lang="en-GB" dirty="0" err="1">
                <a:solidFill>
                  <a:srgbClr val="FFFFFF"/>
                </a:solidFill>
                <a:ea typeface="+mn-lt"/>
                <a:cs typeface="+mn-lt"/>
              </a:rPr>
              <a:t>Cependant</a:t>
            </a:r>
            <a:r>
              <a:rPr lang="en-GB" dirty="0">
                <a:solidFill>
                  <a:srgbClr val="FFFFFF"/>
                </a:solidFill>
                <a:ea typeface="+mn-lt"/>
                <a:cs typeface="+mn-lt"/>
              </a:rPr>
              <a:t>, la GPA </a:t>
            </a:r>
            <a:r>
              <a:rPr lang="en-GB" dirty="0" err="1">
                <a:solidFill>
                  <a:srgbClr val="FFFFFF"/>
                </a:solidFill>
                <a:ea typeface="+mn-lt"/>
                <a:cs typeface="+mn-lt"/>
              </a:rPr>
              <a:t>est</a:t>
            </a:r>
            <a:r>
              <a:rPr lang="en-GB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FFFFFF"/>
                </a:solidFill>
                <a:ea typeface="+mn-lt"/>
                <a:cs typeface="+mn-lt"/>
              </a:rPr>
              <a:t>toujours</a:t>
            </a:r>
            <a:r>
              <a:rPr lang="en-GB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FFFFFF"/>
                </a:solidFill>
                <a:ea typeface="+mn-lt"/>
                <a:cs typeface="+mn-lt"/>
              </a:rPr>
              <a:t>illégale</a:t>
            </a:r>
            <a:r>
              <a:rPr lang="en-GB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FFFFFF"/>
                </a:solidFill>
                <a:ea typeface="+mn-lt"/>
                <a:cs typeface="+mn-lt"/>
              </a:rPr>
              <a:t>en</a:t>
            </a:r>
            <a:r>
              <a:rPr lang="en-GB" dirty="0">
                <a:solidFill>
                  <a:srgbClr val="FFFFFF"/>
                </a:solidFill>
                <a:ea typeface="+mn-lt"/>
                <a:cs typeface="+mn-lt"/>
              </a:rPr>
              <a:t> France</a:t>
            </a:r>
          </a:p>
        </p:txBody>
      </p:sp>
    </p:spTree>
    <p:extLst>
      <p:ext uri="{BB962C8B-B14F-4D97-AF65-F5344CB8AC3E}">
        <p14:creationId xmlns:p14="http://schemas.microsoft.com/office/powerpoint/2010/main" val="2797350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ival Protests Held in Paris Ahead of Senate's Approval of Bioethics ...">
            <a:extLst>
              <a:ext uri="{FF2B5EF4-FFF2-40B4-BE49-F238E27FC236}">
                <a16:creationId xmlns:a16="http://schemas.microsoft.com/office/drawing/2014/main" id="{9F99C67B-0289-552E-2046-23D9EC548A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08" y="-27626"/>
            <a:ext cx="12678506" cy="68839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72D7EA-B18F-1636-0C0F-A6B5C1815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Bilan: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A76FB-C406-D797-FD5D-A31194DF7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ea typeface="+mn-lt"/>
                <a:cs typeface="+mn-lt"/>
              </a:rPr>
              <a:t>Dans </a:t>
            </a:r>
            <a:r>
              <a:rPr lang="en-GB" dirty="0" err="1">
                <a:ea typeface="+mn-lt"/>
                <a:cs typeface="+mn-lt"/>
              </a:rPr>
              <a:t>l’ensemble</a:t>
            </a:r>
            <a:r>
              <a:rPr lang="en-GB" dirty="0">
                <a:ea typeface="+mn-lt"/>
                <a:cs typeface="+mn-lt"/>
              </a:rPr>
              <a:t>, les manifestations </a:t>
            </a:r>
            <a:r>
              <a:rPr lang="en-GB" dirty="0" err="1">
                <a:ea typeface="+mn-lt"/>
                <a:cs typeface="+mn-lt"/>
              </a:rPr>
              <a:t>n’ont</a:t>
            </a:r>
            <a:r>
              <a:rPr lang="en-GB" dirty="0">
                <a:ea typeface="+mn-lt"/>
                <a:cs typeface="+mn-lt"/>
              </a:rPr>
              <a:t> pas </a:t>
            </a:r>
            <a:r>
              <a:rPr lang="en-GB" dirty="0" err="1">
                <a:ea typeface="+mn-lt"/>
                <a:cs typeface="+mn-lt"/>
              </a:rPr>
              <a:t>été</a:t>
            </a:r>
            <a:r>
              <a:rPr lang="en-GB" dirty="0">
                <a:ea typeface="+mn-lt"/>
                <a:cs typeface="+mn-lt"/>
              </a:rPr>
              <a:t> un succès car le </a:t>
            </a:r>
            <a:r>
              <a:rPr lang="en-GB" dirty="0" err="1">
                <a:ea typeface="+mn-lt"/>
                <a:cs typeface="+mn-lt"/>
              </a:rPr>
              <a:t>gouvernement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n’a</a:t>
            </a:r>
            <a:r>
              <a:rPr lang="en-GB" dirty="0">
                <a:ea typeface="+mn-lt"/>
                <a:cs typeface="+mn-lt"/>
              </a:rPr>
              <a:t> pas </a:t>
            </a:r>
            <a:r>
              <a:rPr lang="en-GB" dirty="0" err="1">
                <a:ea typeface="+mn-lt"/>
                <a:cs typeface="+mn-lt"/>
              </a:rPr>
              <a:t>abrogé</a:t>
            </a:r>
            <a:r>
              <a:rPr lang="en-GB" dirty="0">
                <a:ea typeface="+mn-lt"/>
                <a:cs typeface="+mn-lt"/>
              </a:rPr>
              <a:t> la </a:t>
            </a:r>
            <a:r>
              <a:rPr lang="en-GB" dirty="0" err="1">
                <a:ea typeface="+mn-lt"/>
                <a:cs typeface="+mn-lt"/>
              </a:rPr>
              <a:t>loi</a:t>
            </a:r>
            <a:r>
              <a:rPr lang="en-GB" dirty="0">
                <a:ea typeface="+mn-lt"/>
                <a:cs typeface="+mn-lt"/>
              </a:rPr>
              <a:t> Taubira. Malgré les manifestations, le </a:t>
            </a:r>
            <a:r>
              <a:rPr lang="en-GB" dirty="0" err="1">
                <a:ea typeface="+mn-lt"/>
                <a:cs typeface="+mn-lt"/>
              </a:rPr>
              <a:t>gouvernement</a:t>
            </a:r>
            <a:r>
              <a:rPr lang="en-GB" dirty="0">
                <a:ea typeface="+mn-lt"/>
                <a:cs typeface="+mn-lt"/>
              </a:rPr>
              <a:t> a </a:t>
            </a:r>
            <a:r>
              <a:rPr lang="en-GB" dirty="0" err="1">
                <a:ea typeface="+mn-lt"/>
                <a:cs typeface="+mn-lt"/>
              </a:rPr>
              <a:t>légalisé</a:t>
            </a:r>
            <a:r>
              <a:rPr lang="en-GB" dirty="0">
                <a:ea typeface="+mn-lt"/>
                <a:cs typeface="+mn-lt"/>
              </a:rPr>
              <a:t> la FIV pour les femmes </a:t>
            </a:r>
            <a:r>
              <a:rPr lang="en-GB" dirty="0" err="1">
                <a:ea typeface="+mn-lt"/>
                <a:cs typeface="+mn-lt"/>
              </a:rPr>
              <a:t>célibataires</a:t>
            </a:r>
            <a:r>
              <a:rPr lang="en-GB" dirty="0">
                <a:ea typeface="+mn-lt"/>
                <a:cs typeface="+mn-lt"/>
              </a:rPr>
              <a:t> et les couples de </a:t>
            </a:r>
            <a:r>
              <a:rPr lang="en-GB" dirty="0" err="1">
                <a:ea typeface="+mn-lt"/>
                <a:cs typeface="+mn-lt"/>
              </a:rPr>
              <a:t>lesbiennes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en</a:t>
            </a:r>
            <a:r>
              <a:rPr lang="en-GB" dirty="0">
                <a:ea typeface="+mn-lt"/>
                <a:cs typeface="+mn-lt"/>
              </a:rPr>
              <a:t> 2019. </a:t>
            </a:r>
            <a:r>
              <a:rPr lang="en-GB" dirty="0" err="1">
                <a:ea typeface="+mn-lt"/>
                <a:cs typeface="+mn-lt"/>
              </a:rPr>
              <a:t>Cependant</a:t>
            </a:r>
            <a:r>
              <a:rPr lang="en-GB" dirty="0">
                <a:ea typeface="+mn-lt"/>
                <a:cs typeface="+mn-lt"/>
              </a:rPr>
              <a:t>, la </a:t>
            </a:r>
            <a:r>
              <a:rPr lang="en-GB" dirty="0" err="1">
                <a:ea typeface="+mn-lt"/>
                <a:cs typeface="+mn-lt"/>
              </a:rPr>
              <a:t>campagne</a:t>
            </a:r>
            <a:r>
              <a:rPr lang="en-GB" dirty="0">
                <a:ea typeface="+mn-lt"/>
                <a:cs typeface="+mn-lt"/>
              </a:rPr>
              <a:t> a </a:t>
            </a:r>
            <a:r>
              <a:rPr lang="en-GB" dirty="0" err="1">
                <a:ea typeface="+mn-lt"/>
                <a:cs typeface="+mn-lt"/>
              </a:rPr>
              <a:t>peut-être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été</a:t>
            </a:r>
            <a:r>
              <a:rPr lang="en-GB" dirty="0">
                <a:ea typeface="+mn-lt"/>
                <a:cs typeface="+mn-lt"/>
              </a:rPr>
              <a:t> un </a:t>
            </a:r>
            <a:r>
              <a:rPr lang="en-GB" dirty="0" err="1">
                <a:ea typeface="+mn-lt"/>
                <a:cs typeface="+mn-lt"/>
              </a:rPr>
              <a:t>facteur</a:t>
            </a:r>
            <a:r>
              <a:rPr lang="en-GB" dirty="0">
                <a:ea typeface="+mn-lt"/>
                <a:cs typeface="+mn-lt"/>
              </a:rPr>
              <a:t> dans la </a:t>
            </a:r>
            <a:r>
              <a:rPr lang="en-GB" dirty="0" err="1">
                <a:ea typeface="+mn-lt"/>
                <a:cs typeface="+mn-lt"/>
              </a:rPr>
              <a:t>décision</a:t>
            </a:r>
            <a:r>
              <a:rPr lang="en-GB" dirty="0">
                <a:ea typeface="+mn-lt"/>
                <a:cs typeface="+mn-lt"/>
              </a:rPr>
              <a:t> du </a:t>
            </a:r>
            <a:r>
              <a:rPr lang="en-GB" dirty="0" err="1">
                <a:ea typeface="+mn-lt"/>
                <a:cs typeface="+mn-lt"/>
              </a:rPr>
              <a:t>gouvernement</a:t>
            </a:r>
            <a:r>
              <a:rPr lang="en-GB" dirty="0">
                <a:ea typeface="+mn-lt"/>
                <a:cs typeface="+mn-lt"/>
              </a:rPr>
              <a:t> de ne pas </a:t>
            </a:r>
            <a:r>
              <a:rPr lang="en-GB" dirty="0" err="1">
                <a:ea typeface="+mn-lt"/>
                <a:cs typeface="+mn-lt"/>
              </a:rPr>
              <a:t>autoriser</a:t>
            </a:r>
            <a:r>
              <a:rPr lang="en-GB" dirty="0">
                <a:ea typeface="+mn-lt"/>
                <a:cs typeface="+mn-lt"/>
              </a:rPr>
              <a:t> la GPA </a:t>
            </a:r>
            <a:r>
              <a:rPr lang="en-GB" dirty="0" err="1">
                <a:ea typeface="+mn-lt"/>
                <a:cs typeface="+mn-lt"/>
              </a:rPr>
              <a:t>en</a:t>
            </a:r>
            <a:r>
              <a:rPr lang="en-GB" dirty="0">
                <a:ea typeface="+mn-lt"/>
                <a:cs typeface="+mn-lt"/>
              </a:rPr>
              <a:t> France.</a:t>
            </a:r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42025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La Manif Pour Tous</vt:lpstr>
      <vt:lpstr>Causes:</vt:lpstr>
      <vt:lpstr>Conséquences:</vt:lpstr>
      <vt:lpstr>Bilan: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147</cp:revision>
  <dcterms:created xsi:type="dcterms:W3CDTF">2023-11-15T09:44:03Z</dcterms:created>
  <dcterms:modified xsi:type="dcterms:W3CDTF">2023-11-15T10:39:08Z</dcterms:modified>
</cp:coreProperties>
</file>