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8" r:id="rId1"/>
  </p:sldMasterIdLst>
  <p:handoutMasterIdLst>
    <p:handoutMasterId r:id="rId19"/>
  </p:handoutMasterIdLst>
  <p:sldIdLst>
    <p:sldId id="256" r:id="rId2"/>
    <p:sldId id="285" r:id="rId3"/>
    <p:sldId id="284" r:id="rId4"/>
    <p:sldId id="258" r:id="rId5"/>
    <p:sldId id="286" r:id="rId6"/>
    <p:sldId id="289" r:id="rId7"/>
    <p:sldId id="259" r:id="rId8"/>
    <p:sldId id="287" r:id="rId9"/>
    <p:sldId id="261" r:id="rId10"/>
    <p:sldId id="268" r:id="rId11"/>
    <p:sldId id="290" r:id="rId12"/>
    <p:sldId id="269" r:id="rId13"/>
    <p:sldId id="288" r:id="rId14"/>
    <p:sldId id="282" r:id="rId15"/>
    <p:sldId id="283" r:id="rId16"/>
    <p:sldId id="279" r:id="rId17"/>
    <p:sldId id="291"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5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18BBB0-D915-4FA6-8763-A8707779E03E}" type="datetimeFigureOut">
              <a:rPr lang="en-GB" smtClean="0"/>
              <a:t>02/03/2021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AAC24E9-81D4-4B29-8521-E232D3E78E94}" type="slidenum">
              <a:rPr lang="en-GB" smtClean="0"/>
              <a:t>‹#›</a:t>
            </a:fld>
            <a:endParaRPr lang="en-GB"/>
          </a:p>
        </p:txBody>
      </p:sp>
    </p:spTree>
    <p:extLst>
      <p:ext uri="{BB962C8B-B14F-4D97-AF65-F5344CB8AC3E}">
        <p14:creationId xmlns:p14="http://schemas.microsoft.com/office/powerpoint/2010/main" val="3900856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BD7B-F41D-46FB-8E33-B10E3EB7C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9825AF-A29D-42FE-AC11-4BAD8952C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7A5916-0AD0-4972-8264-AAA3F4D5732B}"/>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5" name="Footer Placeholder 4">
            <a:extLst>
              <a:ext uri="{FF2B5EF4-FFF2-40B4-BE49-F238E27FC236}">
                <a16:creationId xmlns:a16="http://schemas.microsoft.com/office/drawing/2014/main" id="{B18D3D4F-DA7C-43FB-A3F9-4B60FB84B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4D58C3-B0C7-4A92-BC54-DDEF9CA83CA1}"/>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96521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BA37-7C70-42F4-87E4-2F6E90AFE3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0C519D-D1E9-49BD-BE51-56239518F0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DF3C5A-A689-4273-ADEE-1754A873A160}"/>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5" name="Footer Placeholder 4">
            <a:extLst>
              <a:ext uri="{FF2B5EF4-FFF2-40B4-BE49-F238E27FC236}">
                <a16:creationId xmlns:a16="http://schemas.microsoft.com/office/drawing/2014/main" id="{CBBA62F2-7833-408B-9D1E-C14DE25F5B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1C700D-D455-4B20-B292-94069389815B}"/>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84056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1EDB8-E91D-45C5-9E95-94BADB0DB6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F49049-C123-4B58-A3B2-20FD0B843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AEB37-51A2-40C5-9D4A-04680466234B}"/>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5" name="Footer Placeholder 4">
            <a:extLst>
              <a:ext uri="{FF2B5EF4-FFF2-40B4-BE49-F238E27FC236}">
                <a16:creationId xmlns:a16="http://schemas.microsoft.com/office/drawing/2014/main" id="{B24FE165-8D0E-4AC7-A053-A4A5375AC3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25DD2C-7F43-4CC8-B90F-AF82D62C05C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4102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6996-0EBF-455A-8966-6025F84D76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841E83-A22B-4B15-838F-8742D6AE5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1EE06-1818-4087-AA52-76CEF093EC76}"/>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5" name="Footer Placeholder 4">
            <a:extLst>
              <a:ext uri="{FF2B5EF4-FFF2-40B4-BE49-F238E27FC236}">
                <a16:creationId xmlns:a16="http://schemas.microsoft.com/office/drawing/2014/main" id="{2CE0C75F-21CD-4C65-853A-A0BFAEA395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4EB09C-D6E4-463A-BA4D-5B1B8AABBC76}"/>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772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440E-4EB7-465C-8FBF-AEBEE2C630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276783-87E6-471D-9DE7-5336D735F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25432-1E0A-40FD-A630-F5744D34212E}"/>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5" name="Footer Placeholder 4">
            <a:extLst>
              <a:ext uri="{FF2B5EF4-FFF2-40B4-BE49-F238E27FC236}">
                <a16:creationId xmlns:a16="http://schemas.microsoft.com/office/drawing/2014/main" id="{3E812B43-3C55-49E1-92A9-D0ABC81B61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477D1F-8E1F-4675-92EE-B4D15DFA16EA}"/>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30896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5EFB-2A29-4630-AE1E-452A94B2F4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AF8A5E-895B-4F27-90F5-7040A0B1E8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EE3BF3-3B54-4180-80D2-900A4D42F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F2392D-10A7-4BB1-8330-3735EFE87900}"/>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6" name="Footer Placeholder 5">
            <a:extLst>
              <a:ext uri="{FF2B5EF4-FFF2-40B4-BE49-F238E27FC236}">
                <a16:creationId xmlns:a16="http://schemas.microsoft.com/office/drawing/2014/main" id="{58B9F295-A1BD-4E08-9364-FC57924438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42270F-08CF-4A2C-9CD4-1C90407C1965}"/>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25629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A924-115B-49B2-B926-143391171D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705B3A-29EC-4CA3-ACCA-D126A1428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9E5C2A-FC3A-420C-9B26-51B14A75CD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F16212-1981-400E-9309-6D4F1D0D4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B34ACC-9A6E-4744-BAA4-9A50203DB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F76EEA-36DE-4A01-AC6F-0D226BEDE294}"/>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8" name="Footer Placeholder 7">
            <a:extLst>
              <a:ext uri="{FF2B5EF4-FFF2-40B4-BE49-F238E27FC236}">
                <a16:creationId xmlns:a16="http://schemas.microsoft.com/office/drawing/2014/main" id="{D78A55AA-20FC-4A48-B78A-C8759A9785A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78E753C-3996-4714-AE2A-9E271E1D257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01107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58A36-98F3-4B0D-8CF4-197C07ED3C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CE63C2-14C5-4C7B-BAD4-DD654F1AA0C1}"/>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4" name="Footer Placeholder 3">
            <a:extLst>
              <a:ext uri="{FF2B5EF4-FFF2-40B4-BE49-F238E27FC236}">
                <a16:creationId xmlns:a16="http://schemas.microsoft.com/office/drawing/2014/main" id="{207270B6-C10F-4DAA-B20A-EA1EF31211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EDADE5-E92A-43A4-B434-607C31486CFE}"/>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7946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6FC19-8C38-48AA-995E-7951A33F45BB}"/>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3" name="Footer Placeholder 2">
            <a:extLst>
              <a:ext uri="{FF2B5EF4-FFF2-40B4-BE49-F238E27FC236}">
                <a16:creationId xmlns:a16="http://schemas.microsoft.com/office/drawing/2014/main" id="{AF7685F4-688D-4349-9685-9CC9FCE280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4406A8-F5BC-462F-87A3-1F983A573452}"/>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6677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4E20-98CB-4B60-872A-D1A9A1166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65CC01-2118-4CEA-A389-7B65EE71B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0B3F76-8CA9-4BED-9C81-BF301D53C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A07C5-DC02-4A3E-9AA8-AE12AE6619AA}"/>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6" name="Footer Placeholder 5">
            <a:extLst>
              <a:ext uri="{FF2B5EF4-FFF2-40B4-BE49-F238E27FC236}">
                <a16:creationId xmlns:a16="http://schemas.microsoft.com/office/drawing/2014/main" id="{0824F244-353A-4BA5-AB22-5F64A213AD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74B69-2C14-4EB2-B9D1-1DBFB1104C24}"/>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8498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32A6-14CD-4127-9DE1-4E03F9892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2BF8B8-42BE-4791-851F-542CF65060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E5EE80-09D2-4103-88AA-52B8F559C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1F246-895A-449B-A339-8CADF3B567F3}"/>
              </a:ext>
            </a:extLst>
          </p:cNvPr>
          <p:cNvSpPr>
            <a:spLocks noGrp="1"/>
          </p:cNvSpPr>
          <p:nvPr>
            <p:ph type="dt" sz="half" idx="10"/>
          </p:nvPr>
        </p:nvSpPr>
        <p:spPr/>
        <p:txBody>
          <a:bodyPr/>
          <a:lstStyle/>
          <a:p>
            <a:fld id="{8E36636D-D922-432D-A958-524484B5923D}" type="datetimeFigureOut">
              <a:rPr lang="en-US" smtClean="0"/>
              <a:pPr/>
              <a:t>3/1/2021</a:t>
            </a:fld>
            <a:endParaRPr lang="en-US" dirty="0"/>
          </a:p>
        </p:txBody>
      </p:sp>
      <p:sp>
        <p:nvSpPr>
          <p:cNvPr id="6" name="Footer Placeholder 5">
            <a:extLst>
              <a:ext uri="{FF2B5EF4-FFF2-40B4-BE49-F238E27FC236}">
                <a16:creationId xmlns:a16="http://schemas.microsoft.com/office/drawing/2014/main" id="{B9748DE4-D81B-49CA-84C3-CE3080F1AA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FD702F-1CFD-4A67-8A40-2A79EF125FB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187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B58FB-8114-49F7-9035-41688326F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8FB413-263B-4781-BBD0-2B6A32450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A831D-1554-4BE0-A6E1-607D9FCDB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3/1/2021</a:t>
            </a:fld>
            <a:endParaRPr lang="en-US" dirty="0"/>
          </a:p>
        </p:txBody>
      </p:sp>
      <p:sp>
        <p:nvSpPr>
          <p:cNvPr id="5" name="Footer Placeholder 4">
            <a:extLst>
              <a:ext uri="{FF2B5EF4-FFF2-40B4-BE49-F238E27FC236}">
                <a16:creationId xmlns:a16="http://schemas.microsoft.com/office/drawing/2014/main" id="{5019443E-8C0C-4CAE-8C48-5A973931C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CE8AE9-16F0-408C-B1E1-E7ED0B89B9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1470190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direct.gov.uk/articles/nvqs" TargetMode="External"/><Relationship Id="rId2" Type="http://schemas.openxmlformats.org/officeDocument/2006/relationships/hyperlink" Target="http://www.accreditedqualifications.org.uk/qualifications-and-credit-framework-qcf.html"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rlss.org.uk/professional-qualifications/national-pool-lifeguard-qualification/" TargetMode="External"/><Relationship Id="rId4" Type="http://schemas.openxmlformats.org/officeDocument/2006/relationships/hyperlink" Target="https://www.prospects.ac.uk/postgraduate-study/professional-cours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rospects.ac.uk/job-profiles" TargetMode="External"/><Relationship Id="rId2" Type="http://schemas.openxmlformats.org/officeDocument/2006/relationships/hyperlink" Target="https://nationalcareersservice.direct.gov.uk/job-profiles" TargetMode="External"/><Relationship Id="rId1" Type="http://schemas.openxmlformats.org/officeDocument/2006/relationships/slideLayout" Target="../slideLayouts/slideLayout2.xml"/><Relationship Id="rId4" Type="http://schemas.openxmlformats.org/officeDocument/2006/relationships/hyperlink" Target="https://www.caterer.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E70E86-779D-4922-A020-0B3E5C05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1F55513-2668-477C-9962-1B9F5E31F1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45450"/>
            <a:ext cx="12192000" cy="3012550"/>
            <a:chOff x="0" y="3845450"/>
            <a:chExt cx="12192000" cy="3012550"/>
          </a:xfrm>
        </p:grpSpPr>
        <p:sp>
          <p:nvSpPr>
            <p:cNvPr id="13" name="Freeform: Shape 12">
              <a:extLst>
                <a:ext uri="{FF2B5EF4-FFF2-40B4-BE49-F238E27FC236}">
                  <a16:creationId xmlns:a16="http://schemas.microsoft.com/office/drawing/2014/main" id="{E673CDF5-001D-42B7-BB27-B3C47240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89828"/>
              <a:ext cx="12192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553722 h 2868172"/>
                <a:gd name="connsiteX243" fmla="*/ 12192000 w 12192000"/>
                <a:gd name="connsiteY243" fmla="*/ 1787292 h 2868172"/>
                <a:gd name="connsiteX244" fmla="*/ 12192000 w 12192000"/>
                <a:gd name="connsiteY244" fmla="*/ 1931671 h 2868172"/>
                <a:gd name="connsiteX245" fmla="*/ 12192000 w 12192000"/>
                <a:gd name="connsiteY245" fmla="*/ 2868172 h 2868172"/>
                <a:gd name="connsiteX246" fmla="*/ 12191997 w 12192000"/>
                <a:gd name="connsiteY246" fmla="*/ 2868172 h 2868172"/>
                <a:gd name="connsiteX247" fmla="*/ 1 w 12192000"/>
                <a:gd name="connsiteY247" fmla="*/ 2868172 h 2868172"/>
                <a:gd name="connsiteX248" fmla="*/ 0 w 12192000"/>
                <a:gd name="connsiteY248" fmla="*/ 2868172 h 2868172"/>
                <a:gd name="connsiteX249" fmla="*/ 0 w 12192000"/>
                <a:gd name="connsiteY249" fmla="*/ 1931671 h 2868172"/>
                <a:gd name="connsiteX250" fmla="*/ 0 w 12192000"/>
                <a:gd name="connsiteY250" fmla="*/ 1787292 h 2868172"/>
                <a:gd name="connsiteX251" fmla="*/ 0 w 12192000"/>
                <a:gd name="connsiteY251" fmla="*/ 1553722 h 2868172"/>
                <a:gd name="connsiteX252" fmla="*/ 0 w 12192000"/>
                <a:gd name="connsiteY252" fmla="*/ 1030205 h 2868172"/>
                <a:gd name="connsiteX253" fmla="*/ 0 w 12192000"/>
                <a:gd name="connsiteY253" fmla="*/ 885826 h 2868172"/>
                <a:gd name="connsiteX254" fmla="*/ 0 w 12192000"/>
                <a:gd name="connsiteY254" fmla="*/ 319047 h 2868172"/>
                <a:gd name="connsiteX255" fmla="*/ 0 w 12192000"/>
                <a:gd name="connsiteY255" fmla="*/ 174668 h 2868172"/>
                <a:gd name="connsiteX256" fmla="*/ 1852 w 12192000"/>
                <a:gd name="connsiteY256" fmla="*/ 174625 h 2868172"/>
                <a:gd name="connsiteX257" fmla="*/ 62177 w 12192000"/>
                <a:gd name="connsiteY257" fmla="*/ 166687 h 2868172"/>
                <a:gd name="connsiteX258" fmla="*/ 114564 w 12192000"/>
                <a:gd name="connsiteY258" fmla="*/ 155575 h 2868172"/>
                <a:gd name="connsiteX259" fmla="*/ 160602 w 12192000"/>
                <a:gd name="connsiteY259" fmla="*/ 141287 h 2868172"/>
                <a:gd name="connsiteX260" fmla="*/ 201877 w 12192000"/>
                <a:gd name="connsiteY260" fmla="*/ 125412 h 2868172"/>
                <a:gd name="connsiteX261" fmla="*/ 238389 w 12192000"/>
                <a:gd name="connsiteY261" fmla="*/ 106362 h 2868172"/>
                <a:gd name="connsiteX262" fmla="*/ 276489 w 12192000"/>
                <a:gd name="connsiteY262" fmla="*/ 87312 h 2868172"/>
                <a:gd name="connsiteX263" fmla="*/ 314589 w 12192000"/>
                <a:gd name="connsiteY263" fmla="*/ 68262 h 2868172"/>
                <a:gd name="connsiteX264" fmla="*/ 351102 w 12192000"/>
                <a:gd name="connsiteY264" fmla="*/ 52387 h 2868172"/>
                <a:gd name="connsiteX265" fmla="*/ 392377 w 12192000"/>
                <a:gd name="connsiteY265" fmla="*/ 36512 h 2868172"/>
                <a:gd name="connsiteX266" fmla="*/ 438414 w 12192000"/>
                <a:gd name="connsiteY266" fmla="*/ 20637 h 2868172"/>
                <a:gd name="connsiteX267" fmla="*/ 490802 w 12192000"/>
                <a:gd name="connsiteY267" fmla="*/ 9525 h 2868172"/>
                <a:gd name="connsiteX268" fmla="*/ 551127 w 12192000"/>
                <a:gd name="connsiteY268"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553722"/>
                  </a:lnTo>
                  <a:lnTo>
                    <a:pt x="12192000" y="1787292"/>
                  </a:lnTo>
                  <a:lnTo>
                    <a:pt x="12192000" y="1931671"/>
                  </a:lnTo>
                  <a:lnTo>
                    <a:pt x="12192000" y="2868172"/>
                  </a:lnTo>
                  <a:lnTo>
                    <a:pt x="12191997" y="2868172"/>
                  </a:lnTo>
                  <a:lnTo>
                    <a:pt x="1" y="2868172"/>
                  </a:lnTo>
                  <a:lnTo>
                    <a:pt x="0" y="2868172"/>
                  </a:lnTo>
                  <a:lnTo>
                    <a:pt x="0" y="1931671"/>
                  </a:lnTo>
                  <a:lnTo>
                    <a:pt x="0" y="1787292"/>
                  </a:lnTo>
                  <a:lnTo>
                    <a:pt x="0" y="155372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A502461-DBD9-4B84-92C9-8D95C948D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45450"/>
              <a:ext cx="12192000" cy="3012550"/>
            </a:xfrm>
            <a:custGeom>
              <a:avLst/>
              <a:gdLst>
                <a:gd name="connsiteX0" fmla="*/ 619389 w 12192000"/>
                <a:gd name="connsiteY0" fmla="*/ 0 h 3012550"/>
                <a:gd name="connsiteX1" fmla="*/ 687652 w 12192000"/>
                <a:gd name="connsiteY1" fmla="*/ 3175 h 3012550"/>
                <a:gd name="connsiteX2" fmla="*/ 747977 w 12192000"/>
                <a:gd name="connsiteY2" fmla="*/ 9525 h 3012550"/>
                <a:gd name="connsiteX3" fmla="*/ 800364 w 12192000"/>
                <a:gd name="connsiteY3" fmla="*/ 20637 h 3012550"/>
                <a:gd name="connsiteX4" fmla="*/ 846402 w 12192000"/>
                <a:gd name="connsiteY4" fmla="*/ 36512 h 3012550"/>
                <a:gd name="connsiteX5" fmla="*/ 887677 w 12192000"/>
                <a:gd name="connsiteY5" fmla="*/ 52387 h 3012550"/>
                <a:gd name="connsiteX6" fmla="*/ 924189 w 12192000"/>
                <a:gd name="connsiteY6" fmla="*/ 68262 h 3012550"/>
                <a:gd name="connsiteX7" fmla="*/ 962289 w 12192000"/>
                <a:gd name="connsiteY7" fmla="*/ 87312 h 3012550"/>
                <a:gd name="connsiteX8" fmla="*/ 1000389 w 12192000"/>
                <a:gd name="connsiteY8" fmla="*/ 106362 h 3012550"/>
                <a:gd name="connsiteX9" fmla="*/ 1036902 w 12192000"/>
                <a:gd name="connsiteY9" fmla="*/ 125412 h 3012550"/>
                <a:gd name="connsiteX10" fmla="*/ 1078177 w 12192000"/>
                <a:gd name="connsiteY10" fmla="*/ 141287 h 3012550"/>
                <a:gd name="connsiteX11" fmla="*/ 1124214 w 12192000"/>
                <a:gd name="connsiteY11" fmla="*/ 155575 h 3012550"/>
                <a:gd name="connsiteX12" fmla="*/ 1176602 w 12192000"/>
                <a:gd name="connsiteY12" fmla="*/ 166687 h 3012550"/>
                <a:gd name="connsiteX13" fmla="*/ 1236927 w 12192000"/>
                <a:gd name="connsiteY13" fmla="*/ 174625 h 3012550"/>
                <a:gd name="connsiteX14" fmla="*/ 1305189 w 12192000"/>
                <a:gd name="connsiteY14" fmla="*/ 176212 h 3012550"/>
                <a:gd name="connsiteX15" fmla="*/ 1373452 w 12192000"/>
                <a:gd name="connsiteY15" fmla="*/ 174625 h 3012550"/>
                <a:gd name="connsiteX16" fmla="*/ 1433777 w 12192000"/>
                <a:gd name="connsiteY16" fmla="*/ 166687 h 3012550"/>
                <a:gd name="connsiteX17" fmla="*/ 1486164 w 12192000"/>
                <a:gd name="connsiteY17" fmla="*/ 155575 h 3012550"/>
                <a:gd name="connsiteX18" fmla="*/ 1532202 w 12192000"/>
                <a:gd name="connsiteY18" fmla="*/ 141287 h 3012550"/>
                <a:gd name="connsiteX19" fmla="*/ 1573477 w 12192000"/>
                <a:gd name="connsiteY19" fmla="*/ 125412 h 3012550"/>
                <a:gd name="connsiteX20" fmla="*/ 1609989 w 12192000"/>
                <a:gd name="connsiteY20" fmla="*/ 106362 h 3012550"/>
                <a:gd name="connsiteX21" fmla="*/ 1648089 w 12192000"/>
                <a:gd name="connsiteY21" fmla="*/ 87312 h 3012550"/>
                <a:gd name="connsiteX22" fmla="*/ 1686189 w 12192000"/>
                <a:gd name="connsiteY22" fmla="*/ 68262 h 3012550"/>
                <a:gd name="connsiteX23" fmla="*/ 1722702 w 12192000"/>
                <a:gd name="connsiteY23" fmla="*/ 52387 h 3012550"/>
                <a:gd name="connsiteX24" fmla="*/ 1763977 w 12192000"/>
                <a:gd name="connsiteY24" fmla="*/ 36512 h 3012550"/>
                <a:gd name="connsiteX25" fmla="*/ 1810014 w 12192000"/>
                <a:gd name="connsiteY25" fmla="*/ 20637 h 3012550"/>
                <a:gd name="connsiteX26" fmla="*/ 1862402 w 12192000"/>
                <a:gd name="connsiteY26" fmla="*/ 9525 h 3012550"/>
                <a:gd name="connsiteX27" fmla="*/ 1922727 w 12192000"/>
                <a:gd name="connsiteY27" fmla="*/ 3175 h 3012550"/>
                <a:gd name="connsiteX28" fmla="*/ 1990989 w 12192000"/>
                <a:gd name="connsiteY28" fmla="*/ 0 h 3012550"/>
                <a:gd name="connsiteX29" fmla="*/ 2059252 w 12192000"/>
                <a:gd name="connsiteY29" fmla="*/ 3175 h 3012550"/>
                <a:gd name="connsiteX30" fmla="*/ 2119577 w 12192000"/>
                <a:gd name="connsiteY30" fmla="*/ 9525 h 3012550"/>
                <a:gd name="connsiteX31" fmla="*/ 2171964 w 12192000"/>
                <a:gd name="connsiteY31" fmla="*/ 20637 h 3012550"/>
                <a:gd name="connsiteX32" fmla="*/ 2218002 w 12192000"/>
                <a:gd name="connsiteY32" fmla="*/ 36512 h 3012550"/>
                <a:gd name="connsiteX33" fmla="*/ 2259277 w 12192000"/>
                <a:gd name="connsiteY33" fmla="*/ 52387 h 3012550"/>
                <a:gd name="connsiteX34" fmla="*/ 2295789 w 12192000"/>
                <a:gd name="connsiteY34" fmla="*/ 68262 h 3012550"/>
                <a:gd name="connsiteX35" fmla="*/ 2333889 w 12192000"/>
                <a:gd name="connsiteY35" fmla="*/ 87312 h 3012550"/>
                <a:gd name="connsiteX36" fmla="*/ 2371989 w 12192000"/>
                <a:gd name="connsiteY36" fmla="*/ 106362 h 3012550"/>
                <a:gd name="connsiteX37" fmla="*/ 2408502 w 12192000"/>
                <a:gd name="connsiteY37" fmla="*/ 125412 h 3012550"/>
                <a:gd name="connsiteX38" fmla="*/ 2449777 w 12192000"/>
                <a:gd name="connsiteY38" fmla="*/ 141287 h 3012550"/>
                <a:gd name="connsiteX39" fmla="*/ 2495814 w 12192000"/>
                <a:gd name="connsiteY39" fmla="*/ 155575 h 3012550"/>
                <a:gd name="connsiteX40" fmla="*/ 2548202 w 12192000"/>
                <a:gd name="connsiteY40" fmla="*/ 166687 h 3012550"/>
                <a:gd name="connsiteX41" fmla="*/ 2608527 w 12192000"/>
                <a:gd name="connsiteY41" fmla="*/ 174625 h 3012550"/>
                <a:gd name="connsiteX42" fmla="*/ 2676789 w 12192000"/>
                <a:gd name="connsiteY42" fmla="*/ 176212 h 3012550"/>
                <a:gd name="connsiteX43" fmla="*/ 2745052 w 12192000"/>
                <a:gd name="connsiteY43" fmla="*/ 174625 h 3012550"/>
                <a:gd name="connsiteX44" fmla="*/ 2805377 w 12192000"/>
                <a:gd name="connsiteY44" fmla="*/ 166687 h 3012550"/>
                <a:gd name="connsiteX45" fmla="*/ 2857764 w 12192000"/>
                <a:gd name="connsiteY45" fmla="*/ 155575 h 3012550"/>
                <a:gd name="connsiteX46" fmla="*/ 2903802 w 12192000"/>
                <a:gd name="connsiteY46" fmla="*/ 141287 h 3012550"/>
                <a:gd name="connsiteX47" fmla="*/ 2945077 w 12192000"/>
                <a:gd name="connsiteY47" fmla="*/ 125412 h 3012550"/>
                <a:gd name="connsiteX48" fmla="*/ 2981589 w 12192000"/>
                <a:gd name="connsiteY48" fmla="*/ 106362 h 3012550"/>
                <a:gd name="connsiteX49" fmla="*/ 3019689 w 12192000"/>
                <a:gd name="connsiteY49" fmla="*/ 87312 h 3012550"/>
                <a:gd name="connsiteX50" fmla="*/ 3057789 w 12192000"/>
                <a:gd name="connsiteY50" fmla="*/ 68262 h 3012550"/>
                <a:gd name="connsiteX51" fmla="*/ 3094302 w 12192000"/>
                <a:gd name="connsiteY51" fmla="*/ 52387 h 3012550"/>
                <a:gd name="connsiteX52" fmla="*/ 3135577 w 12192000"/>
                <a:gd name="connsiteY52" fmla="*/ 36512 h 3012550"/>
                <a:gd name="connsiteX53" fmla="*/ 3181614 w 12192000"/>
                <a:gd name="connsiteY53" fmla="*/ 20637 h 3012550"/>
                <a:gd name="connsiteX54" fmla="*/ 3234002 w 12192000"/>
                <a:gd name="connsiteY54" fmla="*/ 9525 h 3012550"/>
                <a:gd name="connsiteX55" fmla="*/ 3294327 w 12192000"/>
                <a:gd name="connsiteY55" fmla="*/ 3175 h 3012550"/>
                <a:gd name="connsiteX56" fmla="*/ 3361002 w 12192000"/>
                <a:gd name="connsiteY56" fmla="*/ 0 h 3012550"/>
                <a:gd name="connsiteX57" fmla="*/ 3430852 w 12192000"/>
                <a:gd name="connsiteY57" fmla="*/ 3175 h 3012550"/>
                <a:gd name="connsiteX58" fmla="*/ 3491177 w 12192000"/>
                <a:gd name="connsiteY58" fmla="*/ 9525 h 3012550"/>
                <a:gd name="connsiteX59" fmla="*/ 3543564 w 12192000"/>
                <a:gd name="connsiteY59" fmla="*/ 20637 h 3012550"/>
                <a:gd name="connsiteX60" fmla="*/ 3589602 w 12192000"/>
                <a:gd name="connsiteY60" fmla="*/ 36512 h 3012550"/>
                <a:gd name="connsiteX61" fmla="*/ 3630877 w 12192000"/>
                <a:gd name="connsiteY61" fmla="*/ 52387 h 3012550"/>
                <a:gd name="connsiteX62" fmla="*/ 3667389 w 12192000"/>
                <a:gd name="connsiteY62" fmla="*/ 68262 h 3012550"/>
                <a:gd name="connsiteX63" fmla="*/ 3705489 w 12192000"/>
                <a:gd name="connsiteY63" fmla="*/ 87312 h 3012550"/>
                <a:gd name="connsiteX64" fmla="*/ 3743589 w 12192000"/>
                <a:gd name="connsiteY64" fmla="*/ 106362 h 3012550"/>
                <a:gd name="connsiteX65" fmla="*/ 3780102 w 12192000"/>
                <a:gd name="connsiteY65" fmla="*/ 125412 h 3012550"/>
                <a:gd name="connsiteX66" fmla="*/ 3821377 w 12192000"/>
                <a:gd name="connsiteY66" fmla="*/ 141287 h 3012550"/>
                <a:gd name="connsiteX67" fmla="*/ 3867414 w 12192000"/>
                <a:gd name="connsiteY67" fmla="*/ 155575 h 3012550"/>
                <a:gd name="connsiteX68" fmla="*/ 3919802 w 12192000"/>
                <a:gd name="connsiteY68" fmla="*/ 166687 h 3012550"/>
                <a:gd name="connsiteX69" fmla="*/ 3980127 w 12192000"/>
                <a:gd name="connsiteY69" fmla="*/ 174625 h 3012550"/>
                <a:gd name="connsiteX70" fmla="*/ 4048389 w 12192000"/>
                <a:gd name="connsiteY70" fmla="*/ 176212 h 3012550"/>
                <a:gd name="connsiteX71" fmla="*/ 4116652 w 12192000"/>
                <a:gd name="connsiteY71" fmla="*/ 174625 h 3012550"/>
                <a:gd name="connsiteX72" fmla="*/ 4176977 w 12192000"/>
                <a:gd name="connsiteY72" fmla="*/ 166687 h 3012550"/>
                <a:gd name="connsiteX73" fmla="*/ 4229364 w 12192000"/>
                <a:gd name="connsiteY73" fmla="*/ 155575 h 3012550"/>
                <a:gd name="connsiteX74" fmla="*/ 4275402 w 12192000"/>
                <a:gd name="connsiteY74" fmla="*/ 141287 h 3012550"/>
                <a:gd name="connsiteX75" fmla="*/ 4316677 w 12192000"/>
                <a:gd name="connsiteY75" fmla="*/ 125412 h 3012550"/>
                <a:gd name="connsiteX76" fmla="*/ 4353189 w 12192000"/>
                <a:gd name="connsiteY76" fmla="*/ 106362 h 3012550"/>
                <a:gd name="connsiteX77" fmla="*/ 4429389 w 12192000"/>
                <a:gd name="connsiteY77" fmla="*/ 68262 h 3012550"/>
                <a:gd name="connsiteX78" fmla="*/ 4465902 w 12192000"/>
                <a:gd name="connsiteY78" fmla="*/ 52387 h 3012550"/>
                <a:gd name="connsiteX79" fmla="*/ 4507177 w 12192000"/>
                <a:gd name="connsiteY79" fmla="*/ 36512 h 3012550"/>
                <a:gd name="connsiteX80" fmla="*/ 4553215 w 12192000"/>
                <a:gd name="connsiteY80" fmla="*/ 20637 h 3012550"/>
                <a:gd name="connsiteX81" fmla="*/ 4605602 w 12192000"/>
                <a:gd name="connsiteY81" fmla="*/ 9525 h 3012550"/>
                <a:gd name="connsiteX82" fmla="*/ 4665928 w 12192000"/>
                <a:gd name="connsiteY82" fmla="*/ 3175 h 3012550"/>
                <a:gd name="connsiteX83" fmla="*/ 4734189 w 12192000"/>
                <a:gd name="connsiteY83" fmla="*/ 0 h 3012550"/>
                <a:gd name="connsiteX84" fmla="*/ 4802453 w 12192000"/>
                <a:gd name="connsiteY84" fmla="*/ 3175 h 3012550"/>
                <a:gd name="connsiteX85" fmla="*/ 4862777 w 12192000"/>
                <a:gd name="connsiteY85" fmla="*/ 9525 h 3012550"/>
                <a:gd name="connsiteX86" fmla="*/ 4915165 w 12192000"/>
                <a:gd name="connsiteY86" fmla="*/ 20637 h 3012550"/>
                <a:gd name="connsiteX87" fmla="*/ 4961201 w 12192000"/>
                <a:gd name="connsiteY87" fmla="*/ 36512 h 3012550"/>
                <a:gd name="connsiteX88" fmla="*/ 5002477 w 12192000"/>
                <a:gd name="connsiteY88" fmla="*/ 52387 h 3012550"/>
                <a:gd name="connsiteX89" fmla="*/ 5038989 w 12192000"/>
                <a:gd name="connsiteY89" fmla="*/ 68262 h 3012550"/>
                <a:gd name="connsiteX90" fmla="*/ 5077090 w 12192000"/>
                <a:gd name="connsiteY90" fmla="*/ 87312 h 3012550"/>
                <a:gd name="connsiteX91" fmla="*/ 5115189 w 12192000"/>
                <a:gd name="connsiteY91" fmla="*/ 106362 h 3012550"/>
                <a:gd name="connsiteX92" fmla="*/ 5151701 w 12192000"/>
                <a:gd name="connsiteY92" fmla="*/ 125412 h 3012550"/>
                <a:gd name="connsiteX93" fmla="*/ 5192977 w 12192000"/>
                <a:gd name="connsiteY93" fmla="*/ 141287 h 3012550"/>
                <a:gd name="connsiteX94" fmla="*/ 5239014 w 12192000"/>
                <a:gd name="connsiteY94" fmla="*/ 155575 h 3012550"/>
                <a:gd name="connsiteX95" fmla="*/ 5291401 w 12192000"/>
                <a:gd name="connsiteY95" fmla="*/ 166687 h 3012550"/>
                <a:gd name="connsiteX96" fmla="*/ 5351727 w 12192000"/>
                <a:gd name="connsiteY96" fmla="*/ 174625 h 3012550"/>
                <a:gd name="connsiteX97" fmla="*/ 5410199 w 12192000"/>
                <a:gd name="connsiteY97" fmla="*/ 175985 h 3012550"/>
                <a:gd name="connsiteX98" fmla="*/ 5468671 w 12192000"/>
                <a:gd name="connsiteY98" fmla="*/ 174625 h 3012550"/>
                <a:gd name="connsiteX99" fmla="*/ 5528996 w 12192000"/>
                <a:gd name="connsiteY99" fmla="*/ 166687 h 3012550"/>
                <a:gd name="connsiteX100" fmla="*/ 5581383 w 12192000"/>
                <a:gd name="connsiteY100" fmla="*/ 155575 h 3012550"/>
                <a:gd name="connsiteX101" fmla="*/ 5627421 w 12192000"/>
                <a:gd name="connsiteY101" fmla="*/ 141287 h 3012550"/>
                <a:gd name="connsiteX102" fmla="*/ 5668696 w 12192000"/>
                <a:gd name="connsiteY102" fmla="*/ 125412 h 3012550"/>
                <a:gd name="connsiteX103" fmla="*/ 5705209 w 12192000"/>
                <a:gd name="connsiteY103" fmla="*/ 106362 h 3012550"/>
                <a:gd name="connsiteX104" fmla="*/ 5743308 w 12192000"/>
                <a:gd name="connsiteY104" fmla="*/ 87312 h 3012550"/>
                <a:gd name="connsiteX105" fmla="*/ 5781408 w 12192000"/>
                <a:gd name="connsiteY105" fmla="*/ 68262 h 3012550"/>
                <a:gd name="connsiteX106" fmla="*/ 5817921 w 12192000"/>
                <a:gd name="connsiteY106" fmla="*/ 52387 h 3012550"/>
                <a:gd name="connsiteX107" fmla="*/ 5859196 w 12192000"/>
                <a:gd name="connsiteY107" fmla="*/ 36512 h 3012550"/>
                <a:gd name="connsiteX108" fmla="*/ 5905234 w 12192000"/>
                <a:gd name="connsiteY108" fmla="*/ 20637 h 3012550"/>
                <a:gd name="connsiteX109" fmla="*/ 5957621 w 12192000"/>
                <a:gd name="connsiteY109" fmla="*/ 9525 h 3012550"/>
                <a:gd name="connsiteX110" fmla="*/ 6017947 w 12192000"/>
                <a:gd name="connsiteY110" fmla="*/ 3175 h 3012550"/>
                <a:gd name="connsiteX111" fmla="*/ 6086209 w 12192000"/>
                <a:gd name="connsiteY111" fmla="*/ 0 h 3012550"/>
                <a:gd name="connsiteX112" fmla="*/ 6095999 w 12192000"/>
                <a:gd name="connsiteY112" fmla="*/ 455 h 3012550"/>
                <a:gd name="connsiteX113" fmla="*/ 6105789 w 12192000"/>
                <a:gd name="connsiteY113" fmla="*/ 0 h 3012550"/>
                <a:gd name="connsiteX114" fmla="*/ 6174052 w 12192000"/>
                <a:gd name="connsiteY114" fmla="*/ 3175 h 3012550"/>
                <a:gd name="connsiteX115" fmla="*/ 6234377 w 12192000"/>
                <a:gd name="connsiteY115" fmla="*/ 9525 h 3012550"/>
                <a:gd name="connsiteX116" fmla="*/ 6286764 w 12192000"/>
                <a:gd name="connsiteY116" fmla="*/ 20637 h 3012550"/>
                <a:gd name="connsiteX117" fmla="*/ 6332802 w 12192000"/>
                <a:gd name="connsiteY117" fmla="*/ 36512 h 3012550"/>
                <a:gd name="connsiteX118" fmla="*/ 6374077 w 12192000"/>
                <a:gd name="connsiteY118" fmla="*/ 52387 h 3012550"/>
                <a:gd name="connsiteX119" fmla="*/ 6410589 w 12192000"/>
                <a:gd name="connsiteY119" fmla="*/ 68262 h 3012550"/>
                <a:gd name="connsiteX120" fmla="*/ 6448689 w 12192000"/>
                <a:gd name="connsiteY120" fmla="*/ 87312 h 3012550"/>
                <a:gd name="connsiteX121" fmla="*/ 6486789 w 12192000"/>
                <a:gd name="connsiteY121" fmla="*/ 106362 h 3012550"/>
                <a:gd name="connsiteX122" fmla="*/ 6523302 w 12192000"/>
                <a:gd name="connsiteY122" fmla="*/ 125412 h 3012550"/>
                <a:gd name="connsiteX123" fmla="*/ 6564577 w 12192000"/>
                <a:gd name="connsiteY123" fmla="*/ 141287 h 3012550"/>
                <a:gd name="connsiteX124" fmla="*/ 6610614 w 12192000"/>
                <a:gd name="connsiteY124" fmla="*/ 155575 h 3012550"/>
                <a:gd name="connsiteX125" fmla="*/ 6663002 w 12192000"/>
                <a:gd name="connsiteY125" fmla="*/ 166687 h 3012550"/>
                <a:gd name="connsiteX126" fmla="*/ 6723327 w 12192000"/>
                <a:gd name="connsiteY126" fmla="*/ 174625 h 3012550"/>
                <a:gd name="connsiteX127" fmla="*/ 6781799 w 12192000"/>
                <a:gd name="connsiteY127" fmla="*/ 175985 h 3012550"/>
                <a:gd name="connsiteX128" fmla="*/ 6840271 w 12192000"/>
                <a:gd name="connsiteY128" fmla="*/ 174625 h 3012550"/>
                <a:gd name="connsiteX129" fmla="*/ 6900596 w 12192000"/>
                <a:gd name="connsiteY129" fmla="*/ 166687 h 3012550"/>
                <a:gd name="connsiteX130" fmla="*/ 6952983 w 12192000"/>
                <a:gd name="connsiteY130" fmla="*/ 155575 h 3012550"/>
                <a:gd name="connsiteX131" fmla="*/ 6999021 w 12192000"/>
                <a:gd name="connsiteY131" fmla="*/ 141287 h 3012550"/>
                <a:gd name="connsiteX132" fmla="*/ 7040296 w 12192000"/>
                <a:gd name="connsiteY132" fmla="*/ 125412 h 3012550"/>
                <a:gd name="connsiteX133" fmla="*/ 7076808 w 12192000"/>
                <a:gd name="connsiteY133" fmla="*/ 106362 h 3012550"/>
                <a:gd name="connsiteX134" fmla="*/ 7114908 w 12192000"/>
                <a:gd name="connsiteY134" fmla="*/ 87312 h 3012550"/>
                <a:gd name="connsiteX135" fmla="*/ 7153008 w 12192000"/>
                <a:gd name="connsiteY135" fmla="*/ 68262 h 3012550"/>
                <a:gd name="connsiteX136" fmla="*/ 7189521 w 12192000"/>
                <a:gd name="connsiteY136" fmla="*/ 52387 h 3012550"/>
                <a:gd name="connsiteX137" fmla="*/ 7230796 w 12192000"/>
                <a:gd name="connsiteY137" fmla="*/ 36512 h 3012550"/>
                <a:gd name="connsiteX138" fmla="*/ 7276833 w 12192000"/>
                <a:gd name="connsiteY138" fmla="*/ 20637 h 3012550"/>
                <a:gd name="connsiteX139" fmla="*/ 7329221 w 12192000"/>
                <a:gd name="connsiteY139" fmla="*/ 9525 h 3012550"/>
                <a:gd name="connsiteX140" fmla="*/ 7389546 w 12192000"/>
                <a:gd name="connsiteY140" fmla="*/ 3175 h 3012550"/>
                <a:gd name="connsiteX141" fmla="*/ 7457808 w 12192000"/>
                <a:gd name="connsiteY141" fmla="*/ 0 h 3012550"/>
                <a:gd name="connsiteX142" fmla="*/ 7526071 w 12192000"/>
                <a:gd name="connsiteY142" fmla="*/ 3175 h 3012550"/>
                <a:gd name="connsiteX143" fmla="*/ 7586396 w 12192000"/>
                <a:gd name="connsiteY143" fmla="*/ 9525 h 3012550"/>
                <a:gd name="connsiteX144" fmla="*/ 7638783 w 12192000"/>
                <a:gd name="connsiteY144" fmla="*/ 20637 h 3012550"/>
                <a:gd name="connsiteX145" fmla="*/ 7684821 w 12192000"/>
                <a:gd name="connsiteY145" fmla="*/ 36512 h 3012550"/>
                <a:gd name="connsiteX146" fmla="*/ 7726096 w 12192000"/>
                <a:gd name="connsiteY146" fmla="*/ 52387 h 3012550"/>
                <a:gd name="connsiteX147" fmla="*/ 7762608 w 12192000"/>
                <a:gd name="connsiteY147" fmla="*/ 68262 h 3012550"/>
                <a:gd name="connsiteX148" fmla="*/ 7800708 w 12192000"/>
                <a:gd name="connsiteY148" fmla="*/ 87312 h 3012550"/>
                <a:gd name="connsiteX149" fmla="*/ 7838808 w 12192000"/>
                <a:gd name="connsiteY149" fmla="*/ 106362 h 3012550"/>
                <a:gd name="connsiteX150" fmla="*/ 7875321 w 12192000"/>
                <a:gd name="connsiteY150" fmla="*/ 125412 h 3012550"/>
                <a:gd name="connsiteX151" fmla="*/ 7916596 w 12192000"/>
                <a:gd name="connsiteY151" fmla="*/ 141287 h 3012550"/>
                <a:gd name="connsiteX152" fmla="*/ 7962633 w 12192000"/>
                <a:gd name="connsiteY152" fmla="*/ 155575 h 3012550"/>
                <a:gd name="connsiteX153" fmla="*/ 8015021 w 12192000"/>
                <a:gd name="connsiteY153" fmla="*/ 166687 h 3012550"/>
                <a:gd name="connsiteX154" fmla="*/ 8075346 w 12192000"/>
                <a:gd name="connsiteY154" fmla="*/ 174625 h 3012550"/>
                <a:gd name="connsiteX155" fmla="*/ 8143608 w 12192000"/>
                <a:gd name="connsiteY155" fmla="*/ 176212 h 3012550"/>
                <a:gd name="connsiteX156" fmla="*/ 8211871 w 12192000"/>
                <a:gd name="connsiteY156" fmla="*/ 174625 h 3012550"/>
                <a:gd name="connsiteX157" fmla="*/ 8272196 w 12192000"/>
                <a:gd name="connsiteY157" fmla="*/ 166687 h 3012550"/>
                <a:gd name="connsiteX158" fmla="*/ 8324583 w 12192000"/>
                <a:gd name="connsiteY158" fmla="*/ 155575 h 3012550"/>
                <a:gd name="connsiteX159" fmla="*/ 8370621 w 12192000"/>
                <a:gd name="connsiteY159" fmla="*/ 141287 h 3012550"/>
                <a:gd name="connsiteX160" fmla="*/ 8411896 w 12192000"/>
                <a:gd name="connsiteY160" fmla="*/ 125412 h 3012550"/>
                <a:gd name="connsiteX161" fmla="*/ 8448408 w 12192000"/>
                <a:gd name="connsiteY161" fmla="*/ 106362 h 3012550"/>
                <a:gd name="connsiteX162" fmla="*/ 8486508 w 12192000"/>
                <a:gd name="connsiteY162" fmla="*/ 87312 h 3012550"/>
                <a:gd name="connsiteX163" fmla="*/ 8524608 w 12192000"/>
                <a:gd name="connsiteY163" fmla="*/ 68262 h 3012550"/>
                <a:gd name="connsiteX164" fmla="*/ 8561120 w 12192000"/>
                <a:gd name="connsiteY164" fmla="*/ 52387 h 3012550"/>
                <a:gd name="connsiteX165" fmla="*/ 8602396 w 12192000"/>
                <a:gd name="connsiteY165" fmla="*/ 36512 h 3012550"/>
                <a:gd name="connsiteX166" fmla="*/ 8648432 w 12192000"/>
                <a:gd name="connsiteY166" fmla="*/ 20637 h 3012550"/>
                <a:gd name="connsiteX167" fmla="*/ 8700820 w 12192000"/>
                <a:gd name="connsiteY167" fmla="*/ 9525 h 3012550"/>
                <a:gd name="connsiteX168" fmla="*/ 8761146 w 12192000"/>
                <a:gd name="connsiteY168" fmla="*/ 3175 h 3012550"/>
                <a:gd name="connsiteX169" fmla="*/ 8827820 w 12192000"/>
                <a:gd name="connsiteY169" fmla="*/ 0 h 3012550"/>
                <a:gd name="connsiteX170" fmla="*/ 8897670 w 12192000"/>
                <a:gd name="connsiteY170" fmla="*/ 3175 h 3012550"/>
                <a:gd name="connsiteX171" fmla="*/ 8957996 w 12192000"/>
                <a:gd name="connsiteY171" fmla="*/ 9525 h 3012550"/>
                <a:gd name="connsiteX172" fmla="*/ 9010382 w 12192000"/>
                <a:gd name="connsiteY172" fmla="*/ 20637 h 3012550"/>
                <a:gd name="connsiteX173" fmla="*/ 9056420 w 12192000"/>
                <a:gd name="connsiteY173" fmla="*/ 36512 h 3012550"/>
                <a:gd name="connsiteX174" fmla="*/ 9097696 w 12192000"/>
                <a:gd name="connsiteY174" fmla="*/ 52387 h 3012550"/>
                <a:gd name="connsiteX175" fmla="*/ 9134208 w 12192000"/>
                <a:gd name="connsiteY175" fmla="*/ 68262 h 3012550"/>
                <a:gd name="connsiteX176" fmla="*/ 9172308 w 12192000"/>
                <a:gd name="connsiteY176" fmla="*/ 87312 h 3012550"/>
                <a:gd name="connsiteX177" fmla="*/ 9210408 w 12192000"/>
                <a:gd name="connsiteY177" fmla="*/ 106362 h 3012550"/>
                <a:gd name="connsiteX178" fmla="*/ 9246920 w 12192000"/>
                <a:gd name="connsiteY178" fmla="*/ 125412 h 3012550"/>
                <a:gd name="connsiteX179" fmla="*/ 9288196 w 12192000"/>
                <a:gd name="connsiteY179" fmla="*/ 141287 h 3012550"/>
                <a:gd name="connsiteX180" fmla="*/ 9334232 w 12192000"/>
                <a:gd name="connsiteY180" fmla="*/ 155575 h 3012550"/>
                <a:gd name="connsiteX181" fmla="*/ 9386620 w 12192000"/>
                <a:gd name="connsiteY181" fmla="*/ 166687 h 3012550"/>
                <a:gd name="connsiteX182" fmla="*/ 9446946 w 12192000"/>
                <a:gd name="connsiteY182" fmla="*/ 174625 h 3012550"/>
                <a:gd name="connsiteX183" fmla="*/ 9515208 w 12192000"/>
                <a:gd name="connsiteY183" fmla="*/ 176212 h 3012550"/>
                <a:gd name="connsiteX184" fmla="*/ 9583470 w 12192000"/>
                <a:gd name="connsiteY184" fmla="*/ 174625 h 3012550"/>
                <a:gd name="connsiteX185" fmla="*/ 9643796 w 12192000"/>
                <a:gd name="connsiteY185" fmla="*/ 166687 h 3012550"/>
                <a:gd name="connsiteX186" fmla="*/ 9696182 w 12192000"/>
                <a:gd name="connsiteY186" fmla="*/ 155575 h 3012550"/>
                <a:gd name="connsiteX187" fmla="*/ 9742220 w 12192000"/>
                <a:gd name="connsiteY187" fmla="*/ 141287 h 3012550"/>
                <a:gd name="connsiteX188" fmla="*/ 9783496 w 12192000"/>
                <a:gd name="connsiteY188" fmla="*/ 125412 h 3012550"/>
                <a:gd name="connsiteX189" fmla="*/ 9820008 w 12192000"/>
                <a:gd name="connsiteY189" fmla="*/ 106362 h 3012550"/>
                <a:gd name="connsiteX190" fmla="*/ 9896208 w 12192000"/>
                <a:gd name="connsiteY190" fmla="*/ 68262 h 3012550"/>
                <a:gd name="connsiteX191" fmla="*/ 9932720 w 12192000"/>
                <a:gd name="connsiteY191" fmla="*/ 52387 h 3012550"/>
                <a:gd name="connsiteX192" fmla="*/ 9973996 w 12192000"/>
                <a:gd name="connsiteY192" fmla="*/ 36512 h 3012550"/>
                <a:gd name="connsiteX193" fmla="*/ 10020032 w 12192000"/>
                <a:gd name="connsiteY193" fmla="*/ 20637 h 3012550"/>
                <a:gd name="connsiteX194" fmla="*/ 10072420 w 12192000"/>
                <a:gd name="connsiteY194" fmla="*/ 9525 h 3012550"/>
                <a:gd name="connsiteX195" fmla="*/ 10132746 w 12192000"/>
                <a:gd name="connsiteY195" fmla="*/ 3175 h 3012550"/>
                <a:gd name="connsiteX196" fmla="*/ 10201008 w 12192000"/>
                <a:gd name="connsiteY196" fmla="*/ 0 h 3012550"/>
                <a:gd name="connsiteX197" fmla="*/ 10269270 w 12192000"/>
                <a:gd name="connsiteY197" fmla="*/ 3175 h 3012550"/>
                <a:gd name="connsiteX198" fmla="*/ 10329596 w 12192000"/>
                <a:gd name="connsiteY198" fmla="*/ 9525 h 3012550"/>
                <a:gd name="connsiteX199" fmla="*/ 10381982 w 12192000"/>
                <a:gd name="connsiteY199" fmla="*/ 20637 h 3012550"/>
                <a:gd name="connsiteX200" fmla="*/ 10428020 w 12192000"/>
                <a:gd name="connsiteY200" fmla="*/ 36512 h 3012550"/>
                <a:gd name="connsiteX201" fmla="*/ 10469296 w 12192000"/>
                <a:gd name="connsiteY201" fmla="*/ 52387 h 3012550"/>
                <a:gd name="connsiteX202" fmla="*/ 10505808 w 12192000"/>
                <a:gd name="connsiteY202" fmla="*/ 68262 h 3012550"/>
                <a:gd name="connsiteX203" fmla="*/ 10543908 w 12192000"/>
                <a:gd name="connsiteY203" fmla="*/ 87312 h 3012550"/>
                <a:gd name="connsiteX204" fmla="*/ 10582008 w 12192000"/>
                <a:gd name="connsiteY204" fmla="*/ 106362 h 3012550"/>
                <a:gd name="connsiteX205" fmla="*/ 10618520 w 12192000"/>
                <a:gd name="connsiteY205" fmla="*/ 125412 h 3012550"/>
                <a:gd name="connsiteX206" fmla="*/ 10659796 w 12192000"/>
                <a:gd name="connsiteY206" fmla="*/ 141287 h 3012550"/>
                <a:gd name="connsiteX207" fmla="*/ 10705832 w 12192000"/>
                <a:gd name="connsiteY207" fmla="*/ 155575 h 3012550"/>
                <a:gd name="connsiteX208" fmla="*/ 10758220 w 12192000"/>
                <a:gd name="connsiteY208" fmla="*/ 166687 h 3012550"/>
                <a:gd name="connsiteX209" fmla="*/ 10818546 w 12192000"/>
                <a:gd name="connsiteY209" fmla="*/ 174625 h 3012550"/>
                <a:gd name="connsiteX210" fmla="*/ 10886808 w 12192000"/>
                <a:gd name="connsiteY210" fmla="*/ 176212 h 3012550"/>
                <a:gd name="connsiteX211" fmla="*/ 10955070 w 12192000"/>
                <a:gd name="connsiteY211" fmla="*/ 174625 h 3012550"/>
                <a:gd name="connsiteX212" fmla="*/ 11015396 w 12192000"/>
                <a:gd name="connsiteY212" fmla="*/ 166687 h 3012550"/>
                <a:gd name="connsiteX213" fmla="*/ 11067782 w 12192000"/>
                <a:gd name="connsiteY213" fmla="*/ 155575 h 3012550"/>
                <a:gd name="connsiteX214" fmla="*/ 11113820 w 12192000"/>
                <a:gd name="connsiteY214" fmla="*/ 141287 h 3012550"/>
                <a:gd name="connsiteX215" fmla="*/ 11155096 w 12192000"/>
                <a:gd name="connsiteY215" fmla="*/ 125412 h 3012550"/>
                <a:gd name="connsiteX216" fmla="*/ 11191608 w 12192000"/>
                <a:gd name="connsiteY216" fmla="*/ 106362 h 3012550"/>
                <a:gd name="connsiteX217" fmla="*/ 11229708 w 12192000"/>
                <a:gd name="connsiteY217" fmla="*/ 87312 h 3012550"/>
                <a:gd name="connsiteX218" fmla="*/ 11267808 w 12192000"/>
                <a:gd name="connsiteY218" fmla="*/ 68262 h 3012550"/>
                <a:gd name="connsiteX219" fmla="*/ 11304320 w 12192000"/>
                <a:gd name="connsiteY219" fmla="*/ 52387 h 3012550"/>
                <a:gd name="connsiteX220" fmla="*/ 11345596 w 12192000"/>
                <a:gd name="connsiteY220" fmla="*/ 36512 h 3012550"/>
                <a:gd name="connsiteX221" fmla="*/ 11391632 w 12192000"/>
                <a:gd name="connsiteY221" fmla="*/ 20637 h 3012550"/>
                <a:gd name="connsiteX222" fmla="*/ 11444020 w 12192000"/>
                <a:gd name="connsiteY222" fmla="*/ 9525 h 3012550"/>
                <a:gd name="connsiteX223" fmla="*/ 11504346 w 12192000"/>
                <a:gd name="connsiteY223" fmla="*/ 3175 h 3012550"/>
                <a:gd name="connsiteX224" fmla="*/ 11572608 w 12192000"/>
                <a:gd name="connsiteY224" fmla="*/ 0 h 3012550"/>
                <a:gd name="connsiteX225" fmla="*/ 11640870 w 12192000"/>
                <a:gd name="connsiteY225" fmla="*/ 3175 h 3012550"/>
                <a:gd name="connsiteX226" fmla="*/ 11701196 w 12192000"/>
                <a:gd name="connsiteY226" fmla="*/ 9525 h 3012550"/>
                <a:gd name="connsiteX227" fmla="*/ 11753582 w 12192000"/>
                <a:gd name="connsiteY227" fmla="*/ 20637 h 3012550"/>
                <a:gd name="connsiteX228" fmla="*/ 11799620 w 12192000"/>
                <a:gd name="connsiteY228" fmla="*/ 36512 h 3012550"/>
                <a:gd name="connsiteX229" fmla="*/ 11840896 w 12192000"/>
                <a:gd name="connsiteY229" fmla="*/ 52387 h 3012550"/>
                <a:gd name="connsiteX230" fmla="*/ 11877408 w 12192000"/>
                <a:gd name="connsiteY230" fmla="*/ 68262 h 3012550"/>
                <a:gd name="connsiteX231" fmla="*/ 11915508 w 12192000"/>
                <a:gd name="connsiteY231" fmla="*/ 87312 h 3012550"/>
                <a:gd name="connsiteX232" fmla="*/ 11953608 w 12192000"/>
                <a:gd name="connsiteY232" fmla="*/ 106362 h 3012550"/>
                <a:gd name="connsiteX233" fmla="*/ 11990120 w 12192000"/>
                <a:gd name="connsiteY233" fmla="*/ 125412 h 3012550"/>
                <a:gd name="connsiteX234" fmla="*/ 12031396 w 12192000"/>
                <a:gd name="connsiteY234" fmla="*/ 141287 h 3012550"/>
                <a:gd name="connsiteX235" fmla="*/ 12077432 w 12192000"/>
                <a:gd name="connsiteY235" fmla="*/ 155575 h 3012550"/>
                <a:gd name="connsiteX236" fmla="*/ 12129820 w 12192000"/>
                <a:gd name="connsiteY236" fmla="*/ 166688 h 3012550"/>
                <a:gd name="connsiteX237" fmla="*/ 12190146 w 12192000"/>
                <a:gd name="connsiteY237" fmla="*/ 174625 h 3012550"/>
                <a:gd name="connsiteX238" fmla="*/ 12192000 w 12192000"/>
                <a:gd name="connsiteY238" fmla="*/ 174668 h 3012550"/>
                <a:gd name="connsiteX239" fmla="*/ 12192000 w 12192000"/>
                <a:gd name="connsiteY239" fmla="*/ 319046 h 3012550"/>
                <a:gd name="connsiteX240" fmla="*/ 12192000 w 12192000"/>
                <a:gd name="connsiteY240" fmla="*/ 319047 h 3012550"/>
                <a:gd name="connsiteX241" fmla="*/ 12192000 w 12192000"/>
                <a:gd name="connsiteY241" fmla="*/ 463425 h 3012550"/>
                <a:gd name="connsiteX242" fmla="*/ 12192000 w 12192000"/>
                <a:gd name="connsiteY242" fmla="*/ 885826 h 3012550"/>
                <a:gd name="connsiteX243" fmla="*/ 12192000 w 12192000"/>
                <a:gd name="connsiteY243" fmla="*/ 1030204 h 3012550"/>
                <a:gd name="connsiteX244" fmla="*/ 12192000 w 12192000"/>
                <a:gd name="connsiteY244" fmla="*/ 1030205 h 3012550"/>
                <a:gd name="connsiteX245" fmla="*/ 12192000 w 12192000"/>
                <a:gd name="connsiteY245" fmla="*/ 1174583 h 3012550"/>
                <a:gd name="connsiteX246" fmla="*/ 12192000 w 12192000"/>
                <a:gd name="connsiteY246" fmla="*/ 1698100 h 3012550"/>
                <a:gd name="connsiteX247" fmla="*/ 12192000 w 12192000"/>
                <a:gd name="connsiteY247" fmla="*/ 1787292 h 3012550"/>
                <a:gd name="connsiteX248" fmla="*/ 12192000 w 12192000"/>
                <a:gd name="connsiteY248" fmla="*/ 1931670 h 3012550"/>
                <a:gd name="connsiteX249" fmla="*/ 12192000 w 12192000"/>
                <a:gd name="connsiteY249" fmla="*/ 1931671 h 3012550"/>
                <a:gd name="connsiteX250" fmla="*/ 12192000 w 12192000"/>
                <a:gd name="connsiteY250" fmla="*/ 2076049 h 3012550"/>
                <a:gd name="connsiteX251" fmla="*/ 12192000 w 12192000"/>
                <a:gd name="connsiteY251" fmla="*/ 3012550 h 3012550"/>
                <a:gd name="connsiteX252" fmla="*/ 12191997 w 12192000"/>
                <a:gd name="connsiteY252" fmla="*/ 3012550 h 3012550"/>
                <a:gd name="connsiteX253" fmla="*/ 1 w 12192000"/>
                <a:gd name="connsiteY253" fmla="*/ 3012550 h 3012550"/>
                <a:gd name="connsiteX254" fmla="*/ 0 w 12192000"/>
                <a:gd name="connsiteY254" fmla="*/ 3012550 h 3012550"/>
                <a:gd name="connsiteX255" fmla="*/ 0 w 12192000"/>
                <a:gd name="connsiteY255" fmla="*/ 2076049 h 3012550"/>
                <a:gd name="connsiteX256" fmla="*/ 0 w 12192000"/>
                <a:gd name="connsiteY256" fmla="*/ 1931671 h 3012550"/>
                <a:gd name="connsiteX257" fmla="*/ 0 w 12192000"/>
                <a:gd name="connsiteY257" fmla="*/ 1931670 h 3012550"/>
                <a:gd name="connsiteX258" fmla="*/ 0 w 12192000"/>
                <a:gd name="connsiteY258" fmla="*/ 1787292 h 3012550"/>
                <a:gd name="connsiteX259" fmla="*/ 0 w 12192000"/>
                <a:gd name="connsiteY259" fmla="*/ 1698100 h 3012550"/>
                <a:gd name="connsiteX260" fmla="*/ 0 w 12192000"/>
                <a:gd name="connsiteY260" fmla="*/ 1174583 h 3012550"/>
                <a:gd name="connsiteX261" fmla="*/ 0 w 12192000"/>
                <a:gd name="connsiteY261" fmla="*/ 1030205 h 3012550"/>
                <a:gd name="connsiteX262" fmla="*/ 0 w 12192000"/>
                <a:gd name="connsiteY262" fmla="*/ 1030204 h 3012550"/>
                <a:gd name="connsiteX263" fmla="*/ 0 w 12192000"/>
                <a:gd name="connsiteY263" fmla="*/ 885826 h 3012550"/>
                <a:gd name="connsiteX264" fmla="*/ 0 w 12192000"/>
                <a:gd name="connsiteY264" fmla="*/ 463425 h 3012550"/>
                <a:gd name="connsiteX265" fmla="*/ 0 w 12192000"/>
                <a:gd name="connsiteY265" fmla="*/ 319047 h 3012550"/>
                <a:gd name="connsiteX266" fmla="*/ 0 w 12192000"/>
                <a:gd name="connsiteY266" fmla="*/ 319046 h 3012550"/>
                <a:gd name="connsiteX267" fmla="*/ 0 w 12192000"/>
                <a:gd name="connsiteY267" fmla="*/ 174668 h 3012550"/>
                <a:gd name="connsiteX268" fmla="*/ 1852 w 12192000"/>
                <a:gd name="connsiteY268" fmla="*/ 174625 h 3012550"/>
                <a:gd name="connsiteX269" fmla="*/ 62177 w 12192000"/>
                <a:gd name="connsiteY269" fmla="*/ 166687 h 3012550"/>
                <a:gd name="connsiteX270" fmla="*/ 114564 w 12192000"/>
                <a:gd name="connsiteY270" fmla="*/ 155575 h 3012550"/>
                <a:gd name="connsiteX271" fmla="*/ 160602 w 12192000"/>
                <a:gd name="connsiteY271" fmla="*/ 141287 h 3012550"/>
                <a:gd name="connsiteX272" fmla="*/ 201877 w 12192000"/>
                <a:gd name="connsiteY272" fmla="*/ 125412 h 3012550"/>
                <a:gd name="connsiteX273" fmla="*/ 238389 w 12192000"/>
                <a:gd name="connsiteY273" fmla="*/ 106362 h 3012550"/>
                <a:gd name="connsiteX274" fmla="*/ 276489 w 12192000"/>
                <a:gd name="connsiteY274" fmla="*/ 87312 h 3012550"/>
                <a:gd name="connsiteX275" fmla="*/ 314589 w 12192000"/>
                <a:gd name="connsiteY275" fmla="*/ 68262 h 3012550"/>
                <a:gd name="connsiteX276" fmla="*/ 351102 w 12192000"/>
                <a:gd name="connsiteY276" fmla="*/ 52387 h 3012550"/>
                <a:gd name="connsiteX277" fmla="*/ 392377 w 12192000"/>
                <a:gd name="connsiteY277" fmla="*/ 36512 h 3012550"/>
                <a:gd name="connsiteX278" fmla="*/ 438414 w 12192000"/>
                <a:gd name="connsiteY278" fmla="*/ 20637 h 3012550"/>
                <a:gd name="connsiteX279" fmla="*/ 490802 w 12192000"/>
                <a:gd name="connsiteY279" fmla="*/ 9525 h 3012550"/>
                <a:gd name="connsiteX280" fmla="*/ 551127 w 12192000"/>
                <a:gd name="connsiteY280" fmla="*/ 3175 h 301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2192000" h="301255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6"/>
                  </a:lnTo>
                  <a:lnTo>
                    <a:pt x="12192000" y="319047"/>
                  </a:lnTo>
                  <a:lnTo>
                    <a:pt x="12192000" y="463425"/>
                  </a:lnTo>
                  <a:lnTo>
                    <a:pt x="12192000" y="885826"/>
                  </a:lnTo>
                  <a:lnTo>
                    <a:pt x="12192000" y="1030204"/>
                  </a:lnTo>
                  <a:lnTo>
                    <a:pt x="12192000" y="1030205"/>
                  </a:lnTo>
                  <a:lnTo>
                    <a:pt x="12192000" y="1174583"/>
                  </a:lnTo>
                  <a:lnTo>
                    <a:pt x="12192000" y="1698100"/>
                  </a:lnTo>
                  <a:lnTo>
                    <a:pt x="12192000" y="1787292"/>
                  </a:lnTo>
                  <a:lnTo>
                    <a:pt x="12192000" y="1931670"/>
                  </a:lnTo>
                  <a:lnTo>
                    <a:pt x="12192000" y="1931671"/>
                  </a:lnTo>
                  <a:lnTo>
                    <a:pt x="12192000" y="2076049"/>
                  </a:lnTo>
                  <a:lnTo>
                    <a:pt x="12192000" y="3012550"/>
                  </a:lnTo>
                  <a:lnTo>
                    <a:pt x="12191997" y="3012550"/>
                  </a:lnTo>
                  <a:lnTo>
                    <a:pt x="1" y="3012550"/>
                  </a:lnTo>
                  <a:lnTo>
                    <a:pt x="0" y="3012550"/>
                  </a:lnTo>
                  <a:lnTo>
                    <a:pt x="0" y="2076049"/>
                  </a:lnTo>
                  <a:lnTo>
                    <a:pt x="0" y="1931671"/>
                  </a:lnTo>
                  <a:lnTo>
                    <a:pt x="0" y="1931670"/>
                  </a:lnTo>
                  <a:lnTo>
                    <a:pt x="0" y="1787292"/>
                  </a:lnTo>
                  <a:lnTo>
                    <a:pt x="0" y="1698100"/>
                  </a:lnTo>
                  <a:lnTo>
                    <a:pt x="0" y="1174583"/>
                  </a:lnTo>
                  <a:lnTo>
                    <a:pt x="0" y="1030205"/>
                  </a:lnTo>
                  <a:lnTo>
                    <a:pt x="0" y="1030204"/>
                  </a:lnTo>
                  <a:lnTo>
                    <a:pt x="0" y="885826"/>
                  </a:lnTo>
                  <a:lnTo>
                    <a:pt x="0" y="463425"/>
                  </a:lnTo>
                  <a:lnTo>
                    <a:pt x="0" y="319047"/>
                  </a:lnTo>
                  <a:lnTo>
                    <a:pt x="0" y="31904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1580257" y="4334175"/>
            <a:ext cx="9031484" cy="1159200"/>
          </a:xfrm>
        </p:spPr>
        <p:txBody>
          <a:bodyPr anchor="b">
            <a:normAutofit/>
          </a:bodyPr>
          <a:lstStyle/>
          <a:p>
            <a:r>
              <a:rPr lang="en-GB" sz="3700" dirty="0">
                <a:solidFill>
                  <a:schemeClr val="bg1"/>
                </a:solidFill>
              </a:rPr>
              <a:t>SKILLS &amp; ATTRIBUTES</a:t>
            </a:r>
            <a:br>
              <a:rPr lang="en-GB" sz="3700" dirty="0">
                <a:solidFill>
                  <a:schemeClr val="bg1"/>
                </a:solidFill>
              </a:rPr>
            </a:br>
            <a:endParaRPr lang="en-GB" sz="3700" dirty="0">
              <a:solidFill>
                <a:schemeClr val="bg1"/>
              </a:solidFill>
            </a:endParaRPr>
          </a:p>
        </p:txBody>
      </p:sp>
      <p:sp>
        <p:nvSpPr>
          <p:cNvPr id="4" name="Subtitle 3"/>
          <p:cNvSpPr>
            <a:spLocks noGrp="1"/>
          </p:cNvSpPr>
          <p:nvPr>
            <p:ph type="subTitle" idx="1"/>
          </p:nvPr>
        </p:nvSpPr>
        <p:spPr>
          <a:xfrm>
            <a:off x="2073314" y="5493376"/>
            <a:ext cx="8045373" cy="742279"/>
          </a:xfrm>
        </p:spPr>
        <p:txBody>
          <a:bodyPr anchor="ctr">
            <a:noAutofit/>
          </a:bodyPr>
          <a:lstStyle/>
          <a:p>
            <a:r>
              <a:rPr lang="en-GB" sz="6000" dirty="0">
                <a:ln>
                  <a:solidFill>
                    <a:srgbClr val="404040">
                      <a:alpha val="9804"/>
                    </a:srgbClr>
                  </a:solidFill>
                </a:ln>
                <a:solidFill>
                  <a:schemeClr val="bg1">
                    <a:alpha val="60000"/>
                  </a:schemeClr>
                </a:solidFill>
              </a:rPr>
              <a:t>Unit 21 P4</a:t>
            </a:r>
          </a:p>
        </p:txBody>
      </p:sp>
      <p:pic>
        <p:nvPicPr>
          <p:cNvPr id="5" name="Picture 4">
            <a:extLst>
              <a:ext uri="{FF2B5EF4-FFF2-40B4-BE49-F238E27FC236}">
                <a16:creationId xmlns:a16="http://schemas.microsoft.com/office/drawing/2014/main" id="{7BD046C2-C1CE-45F5-A089-027C5736E993}"/>
              </a:ext>
            </a:extLst>
          </p:cNvPr>
          <p:cNvPicPr>
            <a:picLocks noChangeAspect="1"/>
          </p:cNvPicPr>
          <p:nvPr/>
        </p:nvPicPr>
        <p:blipFill>
          <a:blip r:embed="rId2"/>
          <a:stretch>
            <a:fillRect/>
          </a:stretch>
        </p:blipFill>
        <p:spPr>
          <a:xfrm>
            <a:off x="644407" y="674175"/>
            <a:ext cx="10903186" cy="2806760"/>
          </a:xfrm>
          <a:prstGeom prst="rect">
            <a:avLst/>
          </a:prstGeom>
        </p:spPr>
      </p:pic>
    </p:spTree>
    <p:extLst>
      <p:ext uri="{BB962C8B-B14F-4D97-AF65-F5344CB8AC3E}">
        <p14:creationId xmlns:p14="http://schemas.microsoft.com/office/powerpoint/2010/main" val="126362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3179"/>
            <a:ext cx="10515600" cy="1325563"/>
          </a:xfrm>
        </p:spPr>
        <p:txBody>
          <a:bodyPr>
            <a:normAutofit/>
          </a:bodyPr>
          <a:lstStyle/>
          <a:p>
            <a:r>
              <a:rPr lang="en-GB" b="1" u="sng" dirty="0">
                <a:solidFill>
                  <a:srgbClr val="FF0000"/>
                </a:solidFill>
                <a:effectLst/>
              </a:rPr>
              <a:t>What is meant by “Attributes”?</a:t>
            </a:r>
            <a:br>
              <a:rPr lang="en-GB" dirty="0">
                <a:effectLst/>
              </a:rPr>
            </a:br>
            <a:endParaRPr lang="en-GB" dirty="0"/>
          </a:p>
        </p:txBody>
      </p:sp>
      <p:sp>
        <p:nvSpPr>
          <p:cNvPr id="3" name="Content Placeholder 2"/>
          <p:cNvSpPr>
            <a:spLocks noGrp="1"/>
          </p:cNvSpPr>
          <p:nvPr>
            <p:ph idx="1"/>
          </p:nvPr>
        </p:nvSpPr>
        <p:spPr/>
        <p:txBody>
          <a:bodyPr>
            <a:normAutofit/>
          </a:bodyPr>
          <a:lstStyle/>
          <a:p>
            <a:r>
              <a:rPr lang="en-GB" dirty="0">
                <a:solidFill>
                  <a:srgbClr val="FF0000"/>
                </a:solidFill>
              </a:rPr>
              <a:t>Attributes</a:t>
            </a:r>
            <a:r>
              <a:rPr lang="en-GB" dirty="0"/>
              <a:t> (Personal skills OR Qualities) are not hard skills that you can quantify and measure. Many of these cannot be taught (people are born with them).</a:t>
            </a:r>
          </a:p>
          <a:p>
            <a:r>
              <a:rPr lang="en-GB" dirty="0"/>
              <a:t>Instead, they are </a:t>
            </a:r>
            <a:r>
              <a:rPr lang="en-GB" dirty="0">
                <a:solidFill>
                  <a:srgbClr val="FF0000"/>
                </a:solidFill>
              </a:rPr>
              <a:t>qualities or attitudes</a:t>
            </a:r>
            <a:r>
              <a:rPr lang="en-GB" dirty="0"/>
              <a:t> that a person demonstrates that still have an impact on a worker’s job performance. </a:t>
            </a:r>
            <a:r>
              <a:rPr lang="en-GB" dirty="0">
                <a:effectLst/>
              </a:rPr>
              <a:t>These are often the things which stand successful staff out from the rest.</a:t>
            </a:r>
            <a:endParaRPr lang="en-GB" dirty="0"/>
          </a:p>
          <a:p>
            <a:endParaRPr lang="en-GB" dirty="0"/>
          </a:p>
          <a:p>
            <a:r>
              <a:rPr lang="en-GB" dirty="0">
                <a:solidFill>
                  <a:srgbClr val="FF0000"/>
                </a:solidFill>
              </a:rPr>
              <a:t>EXAMPLES OF ATTRIBUTES?</a:t>
            </a:r>
          </a:p>
          <a:p>
            <a:r>
              <a:rPr lang="en-GB">
                <a:solidFill>
                  <a:srgbClr val="FF0000"/>
                </a:solidFill>
              </a:rPr>
              <a:t>HOSPITALITY ATTRIBUTES</a:t>
            </a:r>
            <a:r>
              <a:rPr lang="en-GB" dirty="0">
                <a:solidFill>
                  <a:srgbClr val="FF0000"/>
                </a:solidFill>
              </a:rPr>
              <a:t>?</a:t>
            </a:r>
          </a:p>
          <a:p>
            <a:endParaRPr lang="en-GB" dirty="0"/>
          </a:p>
          <a:p>
            <a:endParaRPr lang="en-GB" dirty="0"/>
          </a:p>
        </p:txBody>
      </p:sp>
    </p:spTree>
    <p:extLst>
      <p:ext uri="{BB962C8B-B14F-4D97-AF65-F5344CB8AC3E}">
        <p14:creationId xmlns:p14="http://schemas.microsoft.com/office/powerpoint/2010/main" val="580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95BA0F0-F7BE-4A93-926A-BDF61CFE9663}"/>
              </a:ext>
            </a:extLst>
          </p:cNvPr>
          <p:cNvPicPr>
            <a:picLocks noGrp="1" noChangeAspect="1"/>
          </p:cNvPicPr>
          <p:nvPr>
            <p:ph idx="1"/>
          </p:nvPr>
        </p:nvPicPr>
        <p:blipFill>
          <a:blip r:embed="rId2"/>
          <a:stretch>
            <a:fillRect/>
          </a:stretch>
        </p:blipFill>
        <p:spPr>
          <a:xfrm>
            <a:off x="962702" y="918546"/>
            <a:ext cx="7745630" cy="4979334"/>
          </a:xfrm>
          <a:prstGeom prst="rect">
            <a:avLst/>
          </a:prstGeom>
        </p:spPr>
      </p:pic>
    </p:spTree>
    <p:extLst>
      <p:ext uri="{BB962C8B-B14F-4D97-AF65-F5344CB8AC3E}">
        <p14:creationId xmlns:p14="http://schemas.microsoft.com/office/powerpoint/2010/main" val="205482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20" y="145978"/>
            <a:ext cx="10353762" cy="970450"/>
          </a:xfrm>
        </p:spPr>
        <p:txBody>
          <a:bodyPr/>
          <a:lstStyle/>
          <a:p>
            <a:r>
              <a:rPr lang="en-GB" b="1" u="sng" dirty="0">
                <a:solidFill>
                  <a:srgbClr val="00B050"/>
                </a:solidFill>
              </a:rPr>
              <a:t>Top “Attributes”</a:t>
            </a:r>
          </a:p>
        </p:txBody>
      </p:sp>
      <p:sp>
        <p:nvSpPr>
          <p:cNvPr id="3" name="Content Placeholder 2"/>
          <p:cNvSpPr>
            <a:spLocks noGrp="1"/>
          </p:cNvSpPr>
          <p:nvPr>
            <p:ph idx="1"/>
          </p:nvPr>
        </p:nvSpPr>
        <p:spPr>
          <a:xfrm>
            <a:off x="492320" y="1267793"/>
            <a:ext cx="10353762" cy="5859478"/>
          </a:xfrm>
        </p:spPr>
        <p:txBody>
          <a:bodyPr>
            <a:normAutofit fontScale="32500" lnSpcReduction="20000"/>
          </a:bodyPr>
          <a:lstStyle/>
          <a:p>
            <a:pPr marL="36900" indent="0">
              <a:buNone/>
            </a:pPr>
            <a:r>
              <a:rPr lang="en-GB" sz="8000" b="1" dirty="0">
                <a:solidFill>
                  <a:srgbClr val="00B050"/>
                </a:solidFill>
              </a:rPr>
              <a:t>Critical Thinking</a:t>
            </a:r>
          </a:p>
          <a:p>
            <a:r>
              <a:rPr lang="en-GB" sz="5600" dirty="0"/>
              <a:t>Employers want employees who are able to solve problems on their own using creative thinking, initiative and thoughtful analysis</a:t>
            </a:r>
          </a:p>
          <a:p>
            <a:endParaRPr lang="en-GB" sz="5600" dirty="0"/>
          </a:p>
          <a:p>
            <a:pPr marL="36900" indent="0">
              <a:buNone/>
            </a:pPr>
            <a:r>
              <a:rPr lang="en-GB" sz="8000" b="1" dirty="0">
                <a:solidFill>
                  <a:srgbClr val="00B050"/>
                </a:solidFill>
              </a:rPr>
              <a:t>Dependability</a:t>
            </a:r>
          </a:p>
          <a:p>
            <a:r>
              <a:rPr lang="en-GB" sz="5600" dirty="0"/>
              <a:t>Dependability is a very important quality in an employee. Employers want someone who is reliable and responsible. These kinds of employees can be trusted with more responsibilities, and might become strong leaders and managers.</a:t>
            </a:r>
          </a:p>
          <a:p>
            <a:endParaRPr lang="en-GB" sz="5600" dirty="0"/>
          </a:p>
          <a:p>
            <a:pPr marL="36900" indent="0">
              <a:buNone/>
            </a:pPr>
            <a:r>
              <a:rPr lang="en-GB" sz="8000" b="1" dirty="0">
                <a:solidFill>
                  <a:srgbClr val="00B050"/>
                </a:solidFill>
              </a:rPr>
              <a:t>Flexibility</a:t>
            </a:r>
          </a:p>
          <a:p>
            <a:r>
              <a:rPr lang="en-GB" sz="5600" dirty="0"/>
              <a:t>Flexibility is important in many jobs. Many jobs require employees to juggle multiple tasks at the same time. Flexible employees are able to perform more than one task at the same time.</a:t>
            </a:r>
          </a:p>
          <a:p>
            <a:r>
              <a:rPr lang="en-GB" sz="5600" dirty="0"/>
              <a:t>Being flexible might also be useful for shift work, which requires employees to work at various times. A flexible person would be able to work when needed, on whatever project is assigned.</a:t>
            </a:r>
          </a:p>
          <a:p>
            <a:pPr marL="36900" indent="0">
              <a:buNone/>
            </a:pPr>
            <a:endParaRPr lang="en-GB" sz="5600" dirty="0"/>
          </a:p>
          <a:p>
            <a:pPr marL="36900" indent="0">
              <a:buNone/>
            </a:pPr>
            <a:r>
              <a:rPr lang="en-GB" sz="8000" b="1" dirty="0">
                <a:solidFill>
                  <a:srgbClr val="00B050"/>
                </a:solidFill>
              </a:rPr>
              <a:t>Motivation</a:t>
            </a:r>
          </a:p>
          <a:p>
            <a:r>
              <a:rPr lang="en-GB" sz="5600" dirty="0"/>
              <a:t>Employers look for employees who are positive and passionate about their jobs, and are motivated. Motivated employees tend to put the most effort into their work.</a:t>
            </a:r>
          </a:p>
          <a:p>
            <a:endParaRPr lang="en-GB" dirty="0"/>
          </a:p>
        </p:txBody>
      </p:sp>
    </p:spTree>
    <p:extLst>
      <p:ext uri="{BB962C8B-B14F-4D97-AF65-F5344CB8AC3E}">
        <p14:creationId xmlns:p14="http://schemas.microsoft.com/office/powerpoint/2010/main" val="290497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65E18145-2490-44F9-B604-D13820FDC168}"/>
              </a:ext>
            </a:extLst>
          </p:cNvPr>
          <p:cNvSpPr>
            <a:spLocks noGrp="1"/>
          </p:cNvSpPr>
          <p:nvPr>
            <p:ph type="title"/>
          </p:nvPr>
        </p:nvSpPr>
        <p:spPr>
          <a:xfrm>
            <a:off x="542695" y="890994"/>
            <a:ext cx="2899189" cy="4363844"/>
          </a:xfrm>
        </p:spPr>
        <p:txBody>
          <a:bodyPr anchor="t">
            <a:normAutofit/>
          </a:bodyPr>
          <a:lstStyle/>
          <a:p>
            <a:r>
              <a:rPr lang="en-GB" sz="3100" dirty="0">
                <a:solidFill>
                  <a:srgbClr val="FFFFFF"/>
                </a:solidFill>
              </a:rPr>
              <a:t>Using online job sites/job descriptions, research the attributes required to be successful in the following Hospitality jobs:</a:t>
            </a:r>
            <a:br>
              <a:rPr lang="en-GB" sz="3100" dirty="0">
                <a:solidFill>
                  <a:srgbClr val="FFFFFF"/>
                </a:solidFill>
              </a:rPr>
            </a:br>
            <a:endParaRPr lang="en-GB" sz="3100" dirty="0">
              <a:solidFill>
                <a:srgbClr val="FFFFFF"/>
              </a:solidFill>
            </a:endParaRPr>
          </a:p>
        </p:txBody>
      </p:sp>
      <p:sp>
        <p:nvSpPr>
          <p:cNvPr id="10" name="Content Placeholder 9">
            <a:extLst>
              <a:ext uri="{FF2B5EF4-FFF2-40B4-BE49-F238E27FC236}">
                <a16:creationId xmlns:a16="http://schemas.microsoft.com/office/drawing/2014/main" id="{3A9630A6-CC11-4E9D-A1BE-93CEE9A61ED6}"/>
              </a:ext>
            </a:extLst>
          </p:cNvPr>
          <p:cNvSpPr>
            <a:spLocks noGrp="1"/>
          </p:cNvSpPr>
          <p:nvPr>
            <p:ph sz="half" idx="1"/>
          </p:nvPr>
        </p:nvSpPr>
        <p:spPr>
          <a:xfrm>
            <a:off x="4380855" y="1412489"/>
            <a:ext cx="3427283" cy="4363844"/>
          </a:xfrm>
        </p:spPr>
        <p:txBody>
          <a:bodyPr>
            <a:normAutofit/>
          </a:bodyPr>
          <a:lstStyle/>
          <a:p>
            <a:pPr marL="0" indent="0">
              <a:buNone/>
            </a:pPr>
            <a:r>
              <a:rPr lang="en-GB" sz="2000"/>
              <a:t>Chef</a:t>
            </a:r>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CA733B10-DEFE-4933-8FEA-317832D24527}"/>
              </a:ext>
            </a:extLst>
          </p:cNvPr>
          <p:cNvSpPr>
            <a:spLocks noGrp="1"/>
          </p:cNvSpPr>
          <p:nvPr>
            <p:ph sz="half" idx="2"/>
          </p:nvPr>
        </p:nvSpPr>
        <p:spPr>
          <a:xfrm>
            <a:off x="8451604" y="1412489"/>
            <a:ext cx="3197701" cy="4363844"/>
          </a:xfrm>
        </p:spPr>
        <p:txBody>
          <a:bodyPr>
            <a:normAutofit/>
          </a:bodyPr>
          <a:lstStyle/>
          <a:p>
            <a:pPr marL="0" indent="0">
              <a:buNone/>
            </a:pPr>
            <a:r>
              <a:rPr lang="en-GB" sz="2000"/>
              <a:t>Hotel Receptionist</a:t>
            </a:r>
          </a:p>
        </p:txBody>
      </p:sp>
      <p:pic>
        <p:nvPicPr>
          <p:cNvPr id="12" name="Picture 11">
            <a:extLst>
              <a:ext uri="{FF2B5EF4-FFF2-40B4-BE49-F238E27FC236}">
                <a16:creationId xmlns:a16="http://schemas.microsoft.com/office/drawing/2014/main" id="{98A43B65-8060-4960-A039-54ACB3653AA7}"/>
              </a:ext>
            </a:extLst>
          </p:cNvPr>
          <p:cNvPicPr>
            <a:picLocks noChangeAspect="1"/>
          </p:cNvPicPr>
          <p:nvPr/>
        </p:nvPicPr>
        <p:blipFill>
          <a:blip r:embed="rId2"/>
          <a:stretch>
            <a:fillRect/>
          </a:stretch>
        </p:blipFill>
        <p:spPr>
          <a:xfrm>
            <a:off x="4052012" y="144410"/>
            <a:ext cx="1261981" cy="1268078"/>
          </a:xfrm>
          <a:prstGeom prst="rect">
            <a:avLst/>
          </a:prstGeom>
        </p:spPr>
      </p:pic>
      <p:pic>
        <p:nvPicPr>
          <p:cNvPr id="13" name="Picture 12">
            <a:extLst>
              <a:ext uri="{FF2B5EF4-FFF2-40B4-BE49-F238E27FC236}">
                <a16:creationId xmlns:a16="http://schemas.microsoft.com/office/drawing/2014/main" id="{DEC91AE2-FBD4-4770-A96F-83FC676F3E89}"/>
              </a:ext>
            </a:extLst>
          </p:cNvPr>
          <p:cNvPicPr>
            <a:picLocks noChangeAspect="1"/>
          </p:cNvPicPr>
          <p:nvPr/>
        </p:nvPicPr>
        <p:blipFill>
          <a:blip r:embed="rId3"/>
          <a:stretch>
            <a:fillRect/>
          </a:stretch>
        </p:blipFill>
        <p:spPr>
          <a:xfrm>
            <a:off x="8298797" y="336210"/>
            <a:ext cx="1152244" cy="1109568"/>
          </a:xfrm>
          <a:prstGeom prst="rect">
            <a:avLst/>
          </a:prstGeom>
        </p:spPr>
      </p:pic>
    </p:spTree>
    <p:extLst>
      <p:ext uri="{BB962C8B-B14F-4D97-AF65-F5344CB8AC3E}">
        <p14:creationId xmlns:p14="http://schemas.microsoft.com/office/powerpoint/2010/main" val="311507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609600"/>
            <a:ext cx="10973405" cy="970450"/>
          </a:xfrm>
        </p:spPr>
        <p:txBody>
          <a:bodyPr>
            <a:normAutofit/>
          </a:bodyPr>
          <a:lstStyle/>
          <a:p>
            <a:r>
              <a:rPr lang="en-GB" sz="3200" dirty="0">
                <a:effectLst/>
              </a:rPr>
              <a:t>Identify the </a:t>
            </a:r>
            <a:r>
              <a:rPr lang="en-GB" sz="3200" dirty="0">
                <a:solidFill>
                  <a:srgbClr val="FF0000"/>
                </a:solidFill>
                <a:effectLst/>
              </a:rPr>
              <a:t>attributes</a:t>
            </a:r>
            <a:r>
              <a:rPr lang="en-GB" sz="3200" dirty="0">
                <a:effectLst/>
              </a:rPr>
              <a:t> that you think would be needed by someone employed as a “Door Supervisor”:</a:t>
            </a:r>
            <a:endParaRPr lang="en-GB" sz="3200" dirty="0"/>
          </a:p>
        </p:txBody>
      </p:sp>
      <p:sp>
        <p:nvSpPr>
          <p:cNvPr id="7" name="Content Placeholder 6"/>
          <p:cNvSpPr>
            <a:spLocks noGrp="1"/>
          </p:cNvSpPr>
          <p:nvPr>
            <p:ph idx="1"/>
          </p:nvPr>
        </p:nvSpPr>
        <p:spPr>
          <a:xfrm>
            <a:off x="913795" y="1971347"/>
            <a:ext cx="10353762" cy="4058751"/>
          </a:xfrm>
        </p:spPr>
        <p:txBody>
          <a:bodyPr/>
          <a:lstStyle/>
          <a:p>
            <a:pPr marL="36900" indent="0">
              <a:buNone/>
            </a:pPr>
            <a:endParaRPr lang="en-GB" dirty="0"/>
          </a:p>
          <a:p>
            <a:pPr marL="3690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185721443"/>
              </p:ext>
            </p:extLst>
          </p:nvPr>
        </p:nvGraphicFramePr>
        <p:xfrm>
          <a:off x="708454" y="2169525"/>
          <a:ext cx="10964562" cy="3337560"/>
        </p:xfrm>
        <a:graphic>
          <a:graphicData uri="http://schemas.openxmlformats.org/drawingml/2006/table">
            <a:tbl>
              <a:tblPr firstRow="1" bandRow="1">
                <a:tableStyleId>{5C22544A-7EE6-4342-B048-85BDC9FD1C3A}</a:tableStyleId>
              </a:tblPr>
              <a:tblGrid>
                <a:gridCol w="5255741">
                  <a:extLst>
                    <a:ext uri="{9D8B030D-6E8A-4147-A177-3AD203B41FA5}">
                      <a16:colId xmlns:a16="http://schemas.microsoft.com/office/drawing/2014/main" val="20000"/>
                    </a:ext>
                  </a:extLst>
                </a:gridCol>
                <a:gridCol w="5708821">
                  <a:extLst>
                    <a:ext uri="{9D8B030D-6E8A-4147-A177-3AD203B41FA5}">
                      <a16:colId xmlns:a16="http://schemas.microsoft.com/office/drawing/2014/main" val="20001"/>
                    </a:ext>
                  </a:extLst>
                </a:gridCol>
              </a:tblGrid>
              <a:tr h="370840">
                <a:tc>
                  <a:txBody>
                    <a:bodyPr/>
                    <a:lstStyle/>
                    <a:p>
                      <a:r>
                        <a:rPr lang="en-GB" dirty="0"/>
                        <a:t>Duties/Responsibilities</a:t>
                      </a:r>
                    </a:p>
                  </a:txBody>
                  <a:tcPr/>
                </a:tc>
                <a:tc>
                  <a:txBody>
                    <a:bodyPr/>
                    <a:lstStyle/>
                    <a:p>
                      <a:r>
                        <a:rPr lang="en-GB" dirty="0"/>
                        <a:t> Attributes Required</a:t>
                      </a:r>
                    </a:p>
                  </a:txBody>
                  <a:tcPr/>
                </a:tc>
                <a:extLst>
                  <a:ext uri="{0D108BD9-81ED-4DB2-BD59-A6C34878D82A}">
                    <a16:rowId xmlns:a16="http://schemas.microsoft.com/office/drawing/2014/main" val="10000"/>
                  </a:ext>
                </a:extLst>
              </a:tr>
              <a:tr h="370840">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1. Managing crowds and queues.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1"/>
                  </a:ext>
                </a:extLst>
              </a:tr>
              <a:tr h="370840">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2.</a:t>
                      </a:r>
                      <a:r>
                        <a:rPr lang="en-GB" sz="1200" b="1" baseline="0" dirty="0">
                          <a:effectLst/>
                          <a:latin typeface="Adobe Heiti Std R" panose="020B0400000000000000" pitchFamily="34" charset="-128"/>
                          <a:ea typeface="Calibri" panose="020F0502020204030204" pitchFamily="34" charset="0"/>
                          <a:cs typeface="Times New Roman" panose="02020603050405020304" pitchFamily="18" charset="0"/>
                        </a:rPr>
                        <a:t> </a:t>
                      </a: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Making sure people keep to the dress code.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2"/>
                  </a:ext>
                </a:extLst>
              </a:tr>
              <a:tr h="370840">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3. Checking tickets.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3"/>
                  </a:ext>
                </a:extLst>
              </a:tr>
              <a:tr h="370840">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4. Patrolling inside and outside the venue.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a:p>
                  </a:txBody>
                  <a:tcPr/>
                </a:tc>
                <a:extLst>
                  <a:ext uri="{0D108BD9-81ED-4DB2-BD59-A6C34878D82A}">
                    <a16:rowId xmlns:a16="http://schemas.microsoft.com/office/drawing/2014/main" val="10004"/>
                  </a:ext>
                </a:extLst>
              </a:tr>
              <a:tr h="370840">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5.</a:t>
                      </a:r>
                      <a:r>
                        <a:rPr lang="en-GB" sz="1200" b="1" baseline="0" dirty="0">
                          <a:effectLst/>
                          <a:latin typeface="Adobe Heiti Std R" panose="020B0400000000000000" pitchFamily="34" charset="-128"/>
                          <a:ea typeface="Calibri" panose="020F0502020204030204" pitchFamily="34" charset="0"/>
                          <a:cs typeface="Times New Roman" panose="02020603050405020304" pitchFamily="18" charset="0"/>
                        </a:rPr>
                        <a:t> </a:t>
                      </a: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Watching people's behaviour and dealing with conflict.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a:p>
                  </a:txBody>
                  <a:tcPr/>
                </a:tc>
                <a:extLst>
                  <a:ext uri="{0D108BD9-81ED-4DB2-BD59-A6C34878D82A}">
                    <a16:rowId xmlns:a16="http://schemas.microsoft.com/office/drawing/2014/main" val="10005"/>
                  </a:ext>
                </a:extLst>
              </a:tr>
              <a:tr h="370840">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6. Restraining and escorting people out of the venue, if necessary.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a:p>
                  </a:txBody>
                  <a:tcPr/>
                </a:tc>
                <a:extLst>
                  <a:ext uri="{0D108BD9-81ED-4DB2-BD59-A6C34878D82A}">
                    <a16:rowId xmlns:a16="http://schemas.microsoft.com/office/drawing/2014/main" val="10006"/>
                  </a:ext>
                </a:extLst>
              </a:tr>
              <a:tr h="370840">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7. Dealing with emergencies.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a:p>
                  </a:txBody>
                  <a:tcPr/>
                </a:tc>
                <a:extLst>
                  <a:ext uri="{0D108BD9-81ED-4DB2-BD59-A6C34878D82A}">
                    <a16:rowId xmlns:a16="http://schemas.microsoft.com/office/drawing/2014/main" val="10007"/>
                  </a:ext>
                </a:extLst>
              </a:tr>
              <a:tr h="370840">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8. Co-operating with police, first aiders and management.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4615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295" y="324816"/>
            <a:ext cx="4560584" cy="1128068"/>
          </a:xfrm>
        </p:spPr>
        <p:txBody>
          <a:bodyPr anchor="ctr">
            <a:normAutofit/>
          </a:bodyPr>
          <a:lstStyle/>
          <a:p>
            <a:r>
              <a:rPr lang="en-GB" sz="4000" dirty="0"/>
              <a:t>QUALIFICATIONS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738519" cy="3979585"/>
          </a:xfrm>
        </p:spPr>
        <p:txBody>
          <a:bodyPr anchor="ctr">
            <a:normAutofit/>
          </a:bodyPr>
          <a:lstStyle/>
          <a:p>
            <a:pPr marL="0" indent="0">
              <a:buNone/>
            </a:pPr>
            <a:r>
              <a:rPr lang="en-GB" sz="1400" dirty="0"/>
              <a:t>Academic: </a:t>
            </a:r>
            <a:r>
              <a:rPr lang="en-GB" sz="1400" dirty="0">
                <a:hlinkClick r:id="rId2"/>
              </a:rPr>
              <a:t>http://www.accreditedqualifications.org.uk/qualifications-and-credit-framework-qcf.html</a:t>
            </a:r>
            <a:endParaRPr lang="en-GB" sz="1400" dirty="0"/>
          </a:p>
          <a:p>
            <a:pPr marL="0" indent="0">
              <a:buNone/>
            </a:pPr>
            <a:r>
              <a:rPr lang="en-GB" sz="1400" dirty="0"/>
              <a:t>Vocational: </a:t>
            </a:r>
            <a:r>
              <a:rPr lang="en-GB" sz="1400" dirty="0">
                <a:hlinkClick r:id="rId3"/>
              </a:rPr>
              <a:t>https://www.nidirect.gov.uk/articles/nvqs</a:t>
            </a:r>
            <a:endParaRPr lang="en-GB" sz="1400" dirty="0"/>
          </a:p>
          <a:p>
            <a:pPr marL="0" indent="0">
              <a:buNone/>
            </a:pPr>
            <a:r>
              <a:rPr lang="en-GB" sz="1400" dirty="0"/>
              <a:t>Professional Qualifications: </a:t>
            </a:r>
          </a:p>
          <a:p>
            <a:pPr marL="36900" indent="0">
              <a:buNone/>
            </a:pPr>
            <a:r>
              <a:rPr lang="en-GB" sz="1400" dirty="0">
                <a:hlinkClick r:id="rId4"/>
              </a:rPr>
              <a:t>https://www.prospects.ac.uk/postgraduate-study/professional-courses</a:t>
            </a:r>
            <a:endParaRPr lang="en-GB" sz="1400" dirty="0"/>
          </a:p>
          <a:p>
            <a:pPr marL="36900" indent="0">
              <a:buNone/>
            </a:pPr>
            <a:r>
              <a:rPr lang="en-GB" sz="1400" dirty="0">
                <a:hlinkClick r:id="rId5"/>
              </a:rPr>
              <a:t>https://rlss.org.uk/professional-qualifications/national-pool-lifeguard-qualification/</a:t>
            </a:r>
            <a:endParaRPr lang="en-GB" sz="1400" dirty="0"/>
          </a:p>
          <a:p>
            <a:pPr marL="0" indent="0">
              <a:buNone/>
            </a:pPr>
            <a:endParaRPr lang="en-GB" sz="1400" dirty="0"/>
          </a:p>
          <a:p>
            <a:pPr marL="0" indent="0">
              <a:buNone/>
            </a:pPr>
            <a:r>
              <a:rPr lang="en-GB" sz="1400" dirty="0"/>
              <a:t>Other Qualifications?</a:t>
            </a:r>
          </a:p>
          <a:p>
            <a:pPr marL="0" indent="0">
              <a:buNone/>
            </a:pPr>
            <a:r>
              <a:rPr lang="en-GB" sz="1400" dirty="0"/>
              <a:t>Driving Licence</a:t>
            </a:r>
          </a:p>
          <a:p>
            <a:pPr marL="0" indent="0">
              <a:buNone/>
            </a:pPr>
            <a:r>
              <a:rPr lang="en-GB" sz="1400" dirty="0"/>
              <a:t>First Aid</a:t>
            </a:r>
          </a:p>
          <a:p>
            <a:pPr marL="36900" indent="0">
              <a:buNone/>
            </a:pPr>
            <a:endParaRPr lang="en-GB" sz="1400" dirty="0"/>
          </a:p>
          <a:p>
            <a:endParaRPr lang="en-GB" sz="14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0A0026-8586-40D6-8AB7-1ED3E90CE1CE}"/>
              </a:ext>
            </a:extLst>
          </p:cNvPr>
          <p:cNvPicPr>
            <a:picLocks noChangeAspect="1"/>
          </p:cNvPicPr>
          <p:nvPr/>
        </p:nvPicPr>
        <p:blipFill rotWithShape="1">
          <a:blip r:embed="rId6"/>
          <a:srcRect l="17873" r="16622" b="1"/>
          <a:stretch/>
        </p:blipFill>
        <p:spPr>
          <a:xfrm>
            <a:off x="5977788" y="799352"/>
            <a:ext cx="5425410" cy="5259296"/>
          </a:xfrm>
          <a:prstGeom prst="rect">
            <a:avLst/>
          </a:prstGeom>
        </p:spPr>
      </p:pic>
    </p:spTree>
    <p:extLst>
      <p:ext uri="{BB962C8B-B14F-4D97-AF65-F5344CB8AC3E}">
        <p14:creationId xmlns:p14="http://schemas.microsoft.com/office/powerpoint/2010/main" val="14975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r>
              <a:rPr lang="en-GB" sz="7200"/>
              <a:t>Useful Sources:</a:t>
            </a:r>
          </a:p>
        </p:txBody>
      </p:sp>
      <p:sp>
        <p:nvSpPr>
          <p:cNvPr id="3" name="Content Placeholder 2"/>
          <p:cNvSpPr>
            <a:spLocks noGrp="1"/>
          </p:cNvSpPr>
          <p:nvPr>
            <p:ph idx="1"/>
          </p:nvPr>
        </p:nvSpPr>
        <p:spPr>
          <a:xfrm>
            <a:off x="1285240" y="2969469"/>
            <a:ext cx="8074815" cy="2800395"/>
          </a:xfrm>
        </p:spPr>
        <p:txBody>
          <a:bodyPr anchor="t">
            <a:normAutofit fontScale="92500" lnSpcReduction="10000"/>
          </a:bodyPr>
          <a:lstStyle/>
          <a:p>
            <a:r>
              <a:rPr lang="en-GB" sz="2400" dirty="0">
                <a:hlinkClick r:id="rId2"/>
              </a:rPr>
              <a:t>https://nationalcareersservice.direct.gov.uk/job-profiles</a:t>
            </a:r>
            <a:endParaRPr lang="en-GB" sz="2400" dirty="0"/>
          </a:p>
          <a:p>
            <a:endParaRPr lang="en-GB" sz="2400" dirty="0"/>
          </a:p>
          <a:p>
            <a:r>
              <a:rPr lang="en-GB" sz="2400" dirty="0">
                <a:hlinkClick r:id="rId3"/>
              </a:rPr>
              <a:t>https://www.prospects.ac.uk/job-profiles</a:t>
            </a:r>
            <a:r>
              <a:rPr lang="en-GB" sz="2400" dirty="0"/>
              <a:t> </a:t>
            </a:r>
          </a:p>
          <a:p>
            <a:endParaRPr lang="en-GB" sz="2400" dirty="0"/>
          </a:p>
          <a:p>
            <a:r>
              <a:rPr lang="en-GB" sz="2400" dirty="0">
                <a:hlinkClick r:id="rId4"/>
              </a:rPr>
              <a:t>https://www.caterer.com/</a:t>
            </a:r>
            <a:endParaRPr lang="en-GB" sz="2400" dirty="0"/>
          </a:p>
          <a:p>
            <a:endParaRPr lang="en-GB" sz="2400" dirty="0"/>
          </a:p>
          <a:p>
            <a:r>
              <a:rPr lang="en-GB" sz="2400" dirty="0"/>
              <a:t>Google “job descriptions” for specific job titles.</a:t>
            </a:r>
          </a:p>
          <a:p>
            <a:endParaRPr lang="en-GB" sz="2400" dirty="0"/>
          </a:p>
          <a:p>
            <a:endParaRPr lang="en-GB" sz="2400" dirty="0"/>
          </a:p>
          <a:p>
            <a:endParaRPr lang="en-GB" sz="2400" dirty="0"/>
          </a:p>
          <a:p>
            <a:pPr marL="36900" indent="0">
              <a:buNone/>
            </a:pPr>
            <a:endParaRPr lang="en-GB" sz="2400" dirty="0"/>
          </a:p>
          <a:p>
            <a:pPr marL="36900" indent="0">
              <a:buNone/>
            </a:pPr>
            <a:endParaRPr lang="en-GB" sz="2400" dirty="0"/>
          </a:p>
        </p:txBody>
      </p:sp>
    </p:spTree>
    <p:extLst>
      <p:ext uri="{BB962C8B-B14F-4D97-AF65-F5344CB8AC3E}">
        <p14:creationId xmlns:p14="http://schemas.microsoft.com/office/powerpoint/2010/main" val="107153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22" name="Freeform: Shape 21">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D059FE1-0A28-478A-BF42-F5564193BB2E}"/>
              </a:ext>
            </a:extLst>
          </p:cNvPr>
          <p:cNvSpPr>
            <a:spLocks noGrp="1"/>
          </p:cNvSpPr>
          <p:nvPr>
            <p:ph type="title"/>
          </p:nvPr>
        </p:nvSpPr>
        <p:spPr>
          <a:xfrm>
            <a:off x="1774623" y="572999"/>
            <a:ext cx="7866060" cy="707886"/>
          </a:xfrm>
        </p:spPr>
        <p:txBody>
          <a:bodyPr anchor="b">
            <a:normAutofit/>
          </a:bodyPr>
          <a:lstStyle/>
          <a:p>
            <a:pPr algn="ctr"/>
            <a:r>
              <a:rPr lang="en-GB" sz="4000" dirty="0">
                <a:solidFill>
                  <a:schemeClr val="bg1"/>
                </a:solidFill>
              </a:rPr>
              <a:t>To help plan your P4 work:</a:t>
            </a:r>
          </a:p>
        </p:txBody>
      </p:sp>
      <p:grpSp>
        <p:nvGrpSpPr>
          <p:cNvPr id="25" name="Group 24">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26" name="Freeform: Shape 25">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15563093-9F12-4226-977B-5CBFDDC268E4}"/>
              </a:ext>
            </a:extLst>
          </p:cNvPr>
          <p:cNvSpPr>
            <a:spLocks noGrp="1"/>
          </p:cNvSpPr>
          <p:nvPr>
            <p:ph idx="1"/>
          </p:nvPr>
        </p:nvSpPr>
        <p:spPr>
          <a:xfrm>
            <a:off x="1712914" y="3070719"/>
            <a:ext cx="7866061" cy="2937969"/>
          </a:xfrm>
        </p:spPr>
        <p:txBody>
          <a:bodyPr>
            <a:normAutofit fontScale="85000" lnSpcReduction="20000"/>
          </a:bodyPr>
          <a:lstStyle/>
          <a:p>
            <a:pPr marL="0" indent="0">
              <a:buNone/>
            </a:pPr>
            <a:r>
              <a:rPr lang="en-GB" sz="2400" dirty="0">
                <a:solidFill>
                  <a:schemeClr val="bg1">
                    <a:alpha val="80000"/>
                  </a:schemeClr>
                </a:solidFill>
              </a:rPr>
              <a:t>List in the table (at the end of your class notes) all of the job roles that you will need to research/write up for your 2 event proposals.</a:t>
            </a:r>
          </a:p>
          <a:p>
            <a:pPr marL="0" indent="0">
              <a:buNone/>
            </a:pPr>
            <a:endParaRPr lang="en-GB" sz="2400" dirty="0">
              <a:solidFill>
                <a:schemeClr val="bg1">
                  <a:alpha val="80000"/>
                </a:schemeClr>
              </a:solidFill>
            </a:endParaRPr>
          </a:p>
          <a:p>
            <a:pPr marL="0" indent="0">
              <a:buNone/>
            </a:pPr>
            <a:r>
              <a:rPr lang="en-GB" sz="2400" dirty="0">
                <a:solidFill>
                  <a:schemeClr val="bg1">
                    <a:alpha val="80000"/>
                  </a:schemeClr>
                </a:solidFill>
              </a:rPr>
              <a:t>Aim for at least 8-10 to </a:t>
            </a:r>
            <a:r>
              <a:rPr lang="en-GB" sz="2400">
                <a:solidFill>
                  <a:schemeClr val="bg1">
                    <a:alpha val="80000"/>
                  </a:schemeClr>
                </a:solidFill>
              </a:rPr>
              <a:t>cover both proposals…</a:t>
            </a:r>
            <a:r>
              <a:rPr lang="en-GB" sz="2400" dirty="0">
                <a:solidFill>
                  <a:schemeClr val="bg1">
                    <a:alpha val="80000"/>
                  </a:schemeClr>
                </a:solidFill>
              </a:rPr>
              <a:t>there will be some common jobs required for both proposals.</a:t>
            </a:r>
          </a:p>
          <a:p>
            <a:pPr marL="0" indent="0">
              <a:buNone/>
            </a:pPr>
            <a:endParaRPr lang="en-GB" sz="2400" dirty="0">
              <a:solidFill>
                <a:schemeClr val="bg1">
                  <a:alpha val="80000"/>
                </a:schemeClr>
              </a:solidFill>
            </a:endParaRPr>
          </a:p>
          <a:p>
            <a:pPr marL="0" indent="0">
              <a:buNone/>
            </a:pPr>
            <a:r>
              <a:rPr lang="en-GB" sz="2400" dirty="0">
                <a:solidFill>
                  <a:schemeClr val="bg1">
                    <a:alpha val="80000"/>
                  </a:schemeClr>
                </a:solidFill>
              </a:rPr>
              <a:t>Remember - You will need to complete one table for EACH job role.</a:t>
            </a:r>
          </a:p>
          <a:p>
            <a:pPr marL="0" indent="0">
              <a:buNone/>
            </a:pPr>
            <a:endParaRPr lang="en-GB" sz="2400" dirty="0">
              <a:solidFill>
                <a:schemeClr val="bg1">
                  <a:alpha val="80000"/>
                </a:schemeClr>
              </a:solidFill>
            </a:endParaRPr>
          </a:p>
          <a:p>
            <a:pPr marL="0" indent="0">
              <a:buNone/>
            </a:pPr>
            <a:r>
              <a:rPr lang="en-GB" sz="2400" dirty="0">
                <a:solidFill>
                  <a:schemeClr val="bg1">
                    <a:alpha val="80000"/>
                  </a:schemeClr>
                </a:solidFill>
              </a:rPr>
              <a:t>There is a table template on teams/GOL.</a:t>
            </a:r>
          </a:p>
        </p:txBody>
      </p:sp>
    </p:spTree>
    <p:extLst>
      <p:ext uri="{BB962C8B-B14F-4D97-AF65-F5344CB8AC3E}">
        <p14:creationId xmlns:p14="http://schemas.microsoft.com/office/powerpoint/2010/main" val="5668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1BD38-18B7-4A73-AA8F-325E1E7DDEA9}"/>
              </a:ext>
            </a:extLst>
          </p:cNvPr>
          <p:cNvSpPr>
            <a:spLocks noGrp="1"/>
          </p:cNvSpPr>
          <p:nvPr>
            <p:ph type="title"/>
          </p:nvPr>
        </p:nvSpPr>
        <p:spPr>
          <a:xfrm>
            <a:off x="709174" y="751715"/>
            <a:ext cx="10515600" cy="5621635"/>
          </a:xfrm>
        </p:spPr>
        <p:txBody>
          <a:bodyPr>
            <a:normAutofit fontScale="90000"/>
          </a:bodyPr>
          <a:lstStyle/>
          <a:p>
            <a:r>
              <a:rPr lang="en-GB" dirty="0"/>
              <a:t>You will need to identify the key job roles that will be needed to organise your proposed event.</a:t>
            </a:r>
            <a:br>
              <a:rPr lang="en-GB" dirty="0"/>
            </a:br>
            <a:br>
              <a:rPr lang="en-GB" dirty="0"/>
            </a:br>
            <a:r>
              <a:rPr lang="en-GB" dirty="0"/>
              <a:t>Use the list on page 1 of your class notes to help you.</a:t>
            </a:r>
            <a:br>
              <a:rPr lang="en-GB" dirty="0"/>
            </a:br>
            <a:endParaRPr lang="en-GB" dirty="0"/>
          </a:p>
        </p:txBody>
      </p:sp>
    </p:spTree>
    <p:extLst>
      <p:ext uri="{BB962C8B-B14F-4D97-AF65-F5344CB8AC3E}">
        <p14:creationId xmlns:p14="http://schemas.microsoft.com/office/powerpoint/2010/main" val="10648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85CF-1E78-497D-9CC1-37F015C5FD86}"/>
              </a:ext>
            </a:extLst>
          </p:cNvPr>
          <p:cNvSpPr>
            <a:spLocks noGrp="1"/>
          </p:cNvSpPr>
          <p:nvPr>
            <p:ph type="title"/>
          </p:nvPr>
        </p:nvSpPr>
        <p:spPr>
          <a:xfrm>
            <a:off x="838200" y="681037"/>
            <a:ext cx="10515600" cy="1325563"/>
          </a:xfrm>
        </p:spPr>
        <p:txBody>
          <a:bodyPr>
            <a:normAutofit/>
          </a:bodyPr>
          <a:lstStyle/>
          <a:p>
            <a:pPr algn="ctr">
              <a:lnSpc>
                <a:spcPct val="115000"/>
              </a:lnSpc>
              <a:spcAft>
                <a:spcPts val="1000"/>
              </a:spcAft>
            </a:pPr>
            <a:r>
              <a:rPr lang="en-GB" sz="27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Then for each job role</a:t>
            </a:r>
            <a:r>
              <a:rPr lang="en-GB" sz="2700" u="sng" dirty="0">
                <a:latin typeface="Calibri" panose="020F0502020204030204" pitchFamily="34" charset="0"/>
                <a:ea typeface="Calibri" panose="020F0502020204030204" pitchFamily="34" charset="0"/>
                <a:cs typeface="Times New Roman" panose="02020603050405020304" pitchFamily="18" charset="0"/>
              </a:rPr>
              <a:t>, complete the following information</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6" name="Content Placeholder 5">
            <a:extLst>
              <a:ext uri="{FF2B5EF4-FFF2-40B4-BE49-F238E27FC236}">
                <a16:creationId xmlns:a16="http://schemas.microsoft.com/office/drawing/2014/main" id="{D001F686-A032-4B17-AC9F-093143D3B730}"/>
              </a:ext>
            </a:extLst>
          </p:cNvPr>
          <p:cNvGraphicFramePr>
            <a:graphicFrameLocks noGrp="1"/>
          </p:cNvGraphicFramePr>
          <p:nvPr>
            <p:ph idx="1"/>
            <p:extLst>
              <p:ext uri="{D42A27DB-BD31-4B8C-83A1-F6EECF244321}">
                <p14:modId xmlns:p14="http://schemas.microsoft.com/office/powerpoint/2010/main" val="3453203783"/>
              </p:ext>
            </p:extLst>
          </p:nvPr>
        </p:nvGraphicFramePr>
        <p:xfrm>
          <a:off x="2737427" y="1567896"/>
          <a:ext cx="6904355" cy="4711986"/>
        </p:xfrm>
        <a:graphic>
          <a:graphicData uri="http://schemas.openxmlformats.org/drawingml/2006/table">
            <a:tbl>
              <a:tblPr firstRow="1" firstCol="1" bandRow="1"/>
              <a:tblGrid>
                <a:gridCol w="2406488">
                  <a:extLst>
                    <a:ext uri="{9D8B030D-6E8A-4147-A177-3AD203B41FA5}">
                      <a16:colId xmlns:a16="http://schemas.microsoft.com/office/drawing/2014/main" val="4196951548"/>
                    </a:ext>
                  </a:extLst>
                </a:gridCol>
                <a:gridCol w="2300960">
                  <a:extLst>
                    <a:ext uri="{9D8B030D-6E8A-4147-A177-3AD203B41FA5}">
                      <a16:colId xmlns:a16="http://schemas.microsoft.com/office/drawing/2014/main" val="1681579989"/>
                    </a:ext>
                  </a:extLst>
                </a:gridCol>
                <a:gridCol w="2196907">
                  <a:extLst>
                    <a:ext uri="{9D8B030D-6E8A-4147-A177-3AD203B41FA5}">
                      <a16:colId xmlns:a16="http://schemas.microsoft.com/office/drawing/2014/main" val="2169933924"/>
                    </a:ext>
                  </a:extLst>
                </a:gridCol>
              </a:tblGrid>
              <a:tr h="559059">
                <a:tc gridSpan="3">
                  <a:txBody>
                    <a:bodyPr/>
                    <a:lstStyle/>
                    <a:p>
                      <a:pPr>
                        <a:lnSpc>
                          <a:spcPct val="115000"/>
                        </a:lnSpc>
                        <a:spcAft>
                          <a:spcPts val="10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JOB ROLE: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62243857"/>
                  </a:ext>
                </a:extLst>
              </a:tr>
              <a:tr h="202406">
                <a:tc gridSpan="3">
                  <a:txBody>
                    <a:bodyPr/>
                    <a:lstStyle/>
                    <a:p>
                      <a:pPr>
                        <a:lnSpc>
                          <a:spcPct val="115000"/>
                        </a:lnSpc>
                        <a:spcAft>
                          <a:spcPts val="10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6452622"/>
                  </a:ext>
                </a:extLst>
              </a:tr>
              <a:tr h="202406">
                <a:tc>
                  <a:txBody>
                    <a:bodyPr/>
                    <a:lstStyle/>
                    <a:p>
                      <a:pPr>
                        <a:lnSpc>
                          <a:spcPct val="115000"/>
                        </a:lnSpc>
                        <a:spcAft>
                          <a:spcPts val="10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TASKS INVOLVED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SKILLS REQUIRED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ATTRIBUTES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598469"/>
                  </a:ext>
                </a:extLst>
              </a:tr>
              <a:tr h="1629018">
                <a:tc rowSpan="2">
                  <a:txBody>
                    <a:bodyPr/>
                    <a:lstStyle/>
                    <a:p>
                      <a:pPr>
                        <a:lnSpc>
                          <a:spcPct val="115000"/>
                        </a:lnSpc>
                        <a:spcAft>
                          <a:spcPts val="1000"/>
                        </a:spcAft>
                      </a:pPr>
                      <a:r>
                        <a:rPr lang="en-GB" sz="11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Essential:</a:t>
                      </a:r>
                    </a:p>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n-GB" sz="11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495539"/>
                  </a:ext>
                </a:extLst>
              </a:tr>
              <a:tr h="1629018">
                <a:tc vMerge="1">
                  <a:txBody>
                    <a:bodyPr/>
                    <a:lstStyle/>
                    <a:p>
                      <a:endParaRPr lang="en-GB"/>
                    </a:p>
                  </a:txBody>
                  <a:tcPr/>
                </a:tc>
                <a:tc>
                  <a:txBody>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Desirable:</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568552726"/>
                  </a:ext>
                </a:extLst>
              </a:tr>
              <a:tr h="490079">
                <a:tc gridSpan="3">
                  <a:txBody>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QUALIFICATIONS REQUIRED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9610320"/>
                  </a:ext>
                </a:extLst>
              </a:tr>
            </a:tbl>
          </a:graphicData>
        </a:graphic>
      </p:graphicFrame>
      <p:pic>
        <p:nvPicPr>
          <p:cNvPr id="7" name="Picture 6">
            <a:extLst>
              <a:ext uri="{FF2B5EF4-FFF2-40B4-BE49-F238E27FC236}">
                <a16:creationId xmlns:a16="http://schemas.microsoft.com/office/drawing/2014/main" id="{7ADDC943-475D-4D91-9EC8-B50B73EC966E}"/>
              </a:ext>
            </a:extLst>
          </p:cNvPr>
          <p:cNvPicPr>
            <a:picLocks noChangeAspect="1"/>
          </p:cNvPicPr>
          <p:nvPr/>
        </p:nvPicPr>
        <p:blipFill>
          <a:blip r:embed="rId2"/>
          <a:stretch>
            <a:fillRect/>
          </a:stretch>
        </p:blipFill>
        <p:spPr>
          <a:xfrm>
            <a:off x="234624" y="1567896"/>
            <a:ext cx="2153282" cy="1401957"/>
          </a:xfrm>
          <a:prstGeom prst="rect">
            <a:avLst/>
          </a:prstGeom>
        </p:spPr>
      </p:pic>
      <p:pic>
        <p:nvPicPr>
          <p:cNvPr id="8" name="Picture 7">
            <a:extLst>
              <a:ext uri="{FF2B5EF4-FFF2-40B4-BE49-F238E27FC236}">
                <a16:creationId xmlns:a16="http://schemas.microsoft.com/office/drawing/2014/main" id="{8C8DB78B-C6AC-4460-97E2-D6DDC9EA0FD0}"/>
              </a:ext>
            </a:extLst>
          </p:cNvPr>
          <p:cNvPicPr>
            <a:picLocks noChangeAspect="1"/>
          </p:cNvPicPr>
          <p:nvPr/>
        </p:nvPicPr>
        <p:blipFill>
          <a:blip r:embed="rId3"/>
          <a:stretch>
            <a:fillRect/>
          </a:stretch>
        </p:blipFill>
        <p:spPr>
          <a:xfrm>
            <a:off x="9928502" y="1265452"/>
            <a:ext cx="2134473" cy="1420395"/>
          </a:xfrm>
          <a:prstGeom prst="rect">
            <a:avLst/>
          </a:prstGeom>
        </p:spPr>
      </p:pic>
      <p:pic>
        <p:nvPicPr>
          <p:cNvPr id="9" name="Picture 8">
            <a:extLst>
              <a:ext uri="{FF2B5EF4-FFF2-40B4-BE49-F238E27FC236}">
                <a16:creationId xmlns:a16="http://schemas.microsoft.com/office/drawing/2014/main" id="{77EE136A-C3F1-4D5C-A8C4-421AAE78AAFA}"/>
              </a:ext>
            </a:extLst>
          </p:cNvPr>
          <p:cNvPicPr>
            <a:picLocks noChangeAspect="1"/>
          </p:cNvPicPr>
          <p:nvPr/>
        </p:nvPicPr>
        <p:blipFill>
          <a:blip r:embed="rId4"/>
          <a:stretch>
            <a:fillRect/>
          </a:stretch>
        </p:blipFill>
        <p:spPr>
          <a:xfrm>
            <a:off x="261304" y="3365094"/>
            <a:ext cx="2130709" cy="1333359"/>
          </a:xfrm>
          <a:prstGeom prst="rect">
            <a:avLst/>
          </a:prstGeom>
        </p:spPr>
      </p:pic>
      <p:pic>
        <p:nvPicPr>
          <p:cNvPr id="10" name="Picture 9">
            <a:extLst>
              <a:ext uri="{FF2B5EF4-FFF2-40B4-BE49-F238E27FC236}">
                <a16:creationId xmlns:a16="http://schemas.microsoft.com/office/drawing/2014/main" id="{DCC2FCD0-AD29-4E8B-B9C9-F238038E07EB}"/>
              </a:ext>
            </a:extLst>
          </p:cNvPr>
          <p:cNvPicPr>
            <a:picLocks noChangeAspect="1"/>
          </p:cNvPicPr>
          <p:nvPr/>
        </p:nvPicPr>
        <p:blipFill>
          <a:blip r:embed="rId5"/>
          <a:stretch>
            <a:fillRect/>
          </a:stretch>
        </p:blipFill>
        <p:spPr>
          <a:xfrm>
            <a:off x="9777483" y="3085398"/>
            <a:ext cx="2301854" cy="1172919"/>
          </a:xfrm>
          <a:prstGeom prst="rect">
            <a:avLst/>
          </a:prstGeom>
        </p:spPr>
      </p:pic>
      <p:pic>
        <p:nvPicPr>
          <p:cNvPr id="11" name="Picture 10">
            <a:extLst>
              <a:ext uri="{FF2B5EF4-FFF2-40B4-BE49-F238E27FC236}">
                <a16:creationId xmlns:a16="http://schemas.microsoft.com/office/drawing/2014/main" id="{92D22A4D-3F5C-4411-8D3C-CC2EB2885034}"/>
              </a:ext>
            </a:extLst>
          </p:cNvPr>
          <p:cNvPicPr>
            <a:picLocks noChangeAspect="1"/>
          </p:cNvPicPr>
          <p:nvPr/>
        </p:nvPicPr>
        <p:blipFill>
          <a:blip r:embed="rId6"/>
          <a:stretch>
            <a:fillRect/>
          </a:stretch>
        </p:blipFill>
        <p:spPr>
          <a:xfrm>
            <a:off x="155959" y="5218531"/>
            <a:ext cx="2231947" cy="1339168"/>
          </a:xfrm>
          <a:prstGeom prst="rect">
            <a:avLst/>
          </a:prstGeom>
        </p:spPr>
      </p:pic>
      <p:pic>
        <p:nvPicPr>
          <p:cNvPr id="12" name="Picture 11">
            <a:extLst>
              <a:ext uri="{FF2B5EF4-FFF2-40B4-BE49-F238E27FC236}">
                <a16:creationId xmlns:a16="http://schemas.microsoft.com/office/drawing/2014/main" id="{E5436A39-F5EA-4C20-BFEB-30D5DD0152BF}"/>
              </a:ext>
            </a:extLst>
          </p:cNvPr>
          <p:cNvPicPr>
            <a:picLocks noChangeAspect="1"/>
          </p:cNvPicPr>
          <p:nvPr/>
        </p:nvPicPr>
        <p:blipFill>
          <a:blip r:embed="rId7"/>
          <a:stretch>
            <a:fillRect/>
          </a:stretch>
        </p:blipFill>
        <p:spPr>
          <a:xfrm>
            <a:off x="9987196" y="4959135"/>
            <a:ext cx="2084456" cy="1266825"/>
          </a:xfrm>
          <a:prstGeom prst="rect">
            <a:avLst/>
          </a:prstGeom>
        </p:spPr>
      </p:pic>
    </p:spTree>
    <p:extLst>
      <p:ext uri="{BB962C8B-B14F-4D97-AF65-F5344CB8AC3E}">
        <p14:creationId xmlns:p14="http://schemas.microsoft.com/office/powerpoint/2010/main" val="426420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89755"/>
            <a:ext cx="10515600" cy="1325563"/>
          </a:xfrm>
        </p:spPr>
        <p:txBody>
          <a:bodyPr>
            <a:normAutofit/>
          </a:bodyPr>
          <a:lstStyle/>
          <a:p>
            <a:r>
              <a:rPr lang="en-GB" sz="4000" b="1" u="sng" dirty="0">
                <a:effectLst/>
              </a:rPr>
              <a:t>What are skills?</a:t>
            </a:r>
            <a:br>
              <a:rPr lang="en-GB" sz="4000" dirty="0">
                <a:effectLst/>
              </a:rPr>
            </a:br>
            <a:endParaRPr lang="en-GB" sz="4000" dirty="0"/>
          </a:p>
        </p:txBody>
      </p:sp>
      <p:sp>
        <p:nvSpPr>
          <p:cNvPr id="3" name="Content Placeholder 2"/>
          <p:cNvSpPr>
            <a:spLocks noGrp="1"/>
          </p:cNvSpPr>
          <p:nvPr>
            <p:ph idx="1"/>
          </p:nvPr>
        </p:nvSpPr>
        <p:spPr>
          <a:xfrm>
            <a:off x="716756" y="1625600"/>
            <a:ext cx="10515600" cy="4351338"/>
          </a:xfrm>
        </p:spPr>
        <p:txBody>
          <a:bodyPr>
            <a:normAutofit/>
          </a:bodyPr>
          <a:lstStyle/>
          <a:p>
            <a:r>
              <a:rPr lang="en-GB" sz="2000" i="1" dirty="0">
                <a:effectLst/>
              </a:rPr>
              <a:t>Skills</a:t>
            </a:r>
            <a:r>
              <a:rPr lang="en-GB" sz="2000" dirty="0">
                <a:effectLst/>
              </a:rPr>
              <a:t> are the expertise or talent needed in order to do a job or task.</a:t>
            </a:r>
          </a:p>
          <a:p>
            <a:r>
              <a:rPr lang="en-GB" sz="2000" i="1" dirty="0">
                <a:effectLst/>
              </a:rPr>
              <a:t>Skills</a:t>
            </a:r>
            <a:r>
              <a:rPr lang="en-GB" sz="2000" dirty="0">
                <a:effectLst/>
              </a:rPr>
              <a:t> are things you learn which help you to do certain tasks.</a:t>
            </a:r>
          </a:p>
          <a:p>
            <a:endParaRPr lang="en-GB" sz="2000" dirty="0">
              <a:effectLst/>
            </a:endParaRPr>
          </a:p>
          <a:p>
            <a:r>
              <a:rPr lang="en-GB" sz="2000" dirty="0">
                <a:effectLst/>
              </a:rPr>
              <a:t>Job specific </a:t>
            </a:r>
            <a:r>
              <a:rPr lang="en-GB" sz="2000" i="1" dirty="0">
                <a:effectLst/>
              </a:rPr>
              <a:t>skills</a:t>
            </a:r>
            <a:r>
              <a:rPr lang="en-GB" sz="2000" dirty="0">
                <a:effectLst/>
              </a:rPr>
              <a:t> are those abilities that allow someone to excel in a particular job. </a:t>
            </a:r>
          </a:p>
          <a:p>
            <a:pPr marL="36900" indent="0">
              <a:buNone/>
            </a:pPr>
            <a:endParaRPr lang="en-GB" sz="2000" dirty="0">
              <a:effectLst/>
            </a:endParaRPr>
          </a:p>
          <a:p>
            <a:pPr marL="36900" indent="0">
              <a:buNone/>
            </a:pPr>
            <a:r>
              <a:rPr lang="en-GB" sz="2000" dirty="0">
                <a:effectLst/>
              </a:rPr>
              <a:t>EXAMPLES OF JOB SKILLS?</a:t>
            </a:r>
          </a:p>
          <a:p>
            <a:pPr marL="36900" indent="0">
              <a:buNone/>
            </a:pPr>
            <a:r>
              <a:rPr lang="en-GB" sz="2000" dirty="0">
                <a:effectLst/>
              </a:rPr>
              <a:t>HOSPITALITY SKILLS?</a:t>
            </a:r>
          </a:p>
          <a:p>
            <a:pPr marL="36900" indent="0">
              <a:buNone/>
            </a:pPr>
            <a:endParaRPr lang="en-GB" sz="2000" dirty="0"/>
          </a:p>
          <a:p>
            <a:pPr marL="36900" indent="0">
              <a:buNone/>
            </a:pPr>
            <a:r>
              <a:rPr lang="en-GB" sz="2000" dirty="0">
                <a:effectLst/>
              </a:rPr>
              <a:t>Some </a:t>
            </a:r>
            <a:r>
              <a:rPr lang="en-GB" sz="2000" i="1" dirty="0">
                <a:solidFill>
                  <a:srgbClr val="00B0F0"/>
                </a:solidFill>
                <a:effectLst/>
              </a:rPr>
              <a:t>skills</a:t>
            </a:r>
            <a:r>
              <a:rPr lang="en-GB" sz="2000" dirty="0">
                <a:effectLst/>
              </a:rPr>
              <a:t> are attained by attending school or training programs. Others can be acquired through experience learning on the job. The </a:t>
            </a:r>
            <a:r>
              <a:rPr lang="en-GB" sz="2000" i="1" dirty="0">
                <a:solidFill>
                  <a:srgbClr val="00B0F0"/>
                </a:solidFill>
                <a:effectLst/>
              </a:rPr>
              <a:t>skills</a:t>
            </a:r>
            <a:r>
              <a:rPr lang="en-GB" sz="2000" dirty="0">
                <a:effectLst/>
              </a:rPr>
              <a:t> that are needed for a specific job are also known as a </a:t>
            </a:r>
            <a:r>
              <a:rPr lang="en-GB" sz="2000" i="1" dirty="0">
                <a:solidFill>
                  <a:srgbClr val="00B0F0"/>
                </a:solidFill>
                <a:effectLst/>
              </a:rPr>
              <a:t>skill</a:t>
            </a:r>
            <a:r>
              <a:rPr lang="en-GB" sz="2000" dirty="0">
                <a:effectLst/>
              </a:rPr>
              <a:t> set.</a:t>
            </a:r>
          </a:p>
          <a:p>
            <a:pPr marL="36900" indent="0">
              <a:buNone/>
            </a:pPr>
            <a:endParaRPr lang="en-GB" sz="2000" dirty="0"/>
          </a:p>
          <a:p>
            <a:pPr marL="36900" indent="0">
              <a:buNone/>
            </a:pPr>
            <a:endParaRPr lang="en-GB" sz="2000" dirty="0">
              <a:effectLst/>
            </a:endParaRPr>
          </a:p>
          <a:p>
            <a:pPr marL="36900" indent="0">
              <a:buNone/>
            </a:pPr>
            <a:endParaRPr lang="en-GB" sz="2000" dirty="0">
              <a:effectLst/>
            </a:endParaRPr>
          </a:p>
        </p:txBody>
      </p:sp>
      <p:pic>
        <p:nvPicPr>
          <p:cNvPr id="6" name="Picture 5">
            <a:extLst>
              <a:ext uri="{FF2B5EF4-FFF2-40B4-BE49-F238E27FC236}">
                <a16:creationId xmlns:a16="http://schemas.microsoft.com/office/drawing/2014/main" id="{EF7D5CB3-CA3C-4D59-94EE-EB9F00E0BF06}"/>
              </a:ext>
            </a:extLst>
          </p:cNvPr>
          <p:cNvPicPr>
            <a:picLocks noChangeAspect="1"/>
          </p:cNvPicPr>
          <p:nvPr/>
        </p:nvPicPr>
        <p:blipFill>
          <a:blip r:embed="rId2"/>
          <a:stretch>
            <a:fillRect/>
          </a:stretch>
        </p:blipFill>
        <p:spPr>
          <a:xfrm>
            <a:off x="8867776" y="550069"/>
            <a:ext cx="2809874" cy="1404937"/>
          </a:xfrm>
          <a:prstGeom prst="rect">
            <a:avLst/>
          </a:prstGeom>
        </p:spPr>
      </p:pic>
    </p:spTree>
    <p:extLst>
      <p:ext uri="{BB962C8B-B14F-4D97-AF65-F5344CB8AC3E}">
        <p14:creationId xmlns:p14="http://schemas.microsoft.com/office/powerpoint/2010/main" val="94900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535E-A9DC-4B93-9EDA-8CC2CD050181}"/>
              </a:ext>
            </a:extLst>
          </p:cNvPr>
          <p:cNvSpPr>
            <a:spLocks noGrp="1"/>
          </p:cNvSpPr>
          <p:nvPr>
            <p:ph type="title"/>
          </p:nvPr>
        </p:nvSpPr>
        <p:spPr>
          <a:xfrm>
            <a:off x="531123" y="2461111"/>
            <a:ext cx="3505495" cy="1622321"/>
          </a:xfrm>
        </p:spPr>
        <p:txBody>
          <a:bodyPr>
            <a:normAutofit fontScale="90000"/>
          </a:bodyPr>
          <a:lstStyle/>
          <a:p>
            <a:r>
              <a:rPr lang="en-GB" b="1" dirty="0"/>
              <a:t>Hard skills</a:t>
            </a:r>
            <a:r>
              <a:rPr lang="en-GB" dirty="0"/>
              <a:t> are specific, teachable abilities that can be defined and measured. </a:t>
            </a:r>
            <a:br>
              <a:rPr lang="en-GB" dirty="0"/>
            </a:br>
            <a:endParaRPr lang="en-GB" dirty="0"/>
          </a:p>
        </p:txBody>
      </p:sp>
      <p:sp>
        <p:nvSpPr>
          <p:cNvPr id="3" name="Content Placeholder 2">
            <a:extLst>
              <a:ext uri="{FF2B5EF4-FFF2-40B4-BE49-F238E27FC236}">
                <a16:creationId xmlns:a16="http://schemas.microsoft.com/office/drawing/2014/main" id="{C7B03F32-B315-4366-ADBB-DC99BE444917}"/>
              </a:ext>
            </a:extLst>
          </p:cNvPr>
          <p:cNvSpPr>
            <a:spLocks noGrp="1"/>
          </p:cNvSpPr>
          <p:nvPr>
            <p:ph idx="1"/>
          </p:nvPr>
        </p:nvSpPr>
        <p:spPr>
          <a:xfrm>
            <a:off x="648931" y="2438400"/>
            <a:ext cx="3505494" cy="3785419"/>
          </a:xfrm>
        </p:spPr>
        <p:txBody>
          <a:bodyPr>
            <a:normAutofit/>
          </a:bodyPr>
          <a:lstStyle/>
          <a:p>
            <a:pPr marL="36900" indent="0">
              <a:buNone/>
            </a:pPr>
            <a:endParaRPr lang="en-GB" sz="2000" dirty="0">
              <a:effectLst/>
            </a:endParaRPr>
          </a:p>
          <a:p>
            <a:pPr marL="36900" indent="0">
              <a:buNone/>
            </a:pPr>
            <a:endParaRPr lang="en-GB" sz="2000" dirty="0">
              <a:effectLst/>
            </a:endParaRPr>
          </a:p>
          <a:p>
            <a:endParaRPr lang="en-GB"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048C55-E55F-4EAB-AECE-63608DF48103}"/>
              </a:ext>
            </a:extLst>
          </p:cNvPr>
          <p:cNvPicPr>
            <a:picLocks noChangeAspect="1"/>
          </p:cNvPicPr>
          <p:nvPr/>
        </p:nvPicPr>
        <p:blipFill>
          <a:blip r:embed="rId2"/>
          <a:stretch>
            <a:fillRect/>
          </a:stretch>
        </p:blipFill>
        <p:spPr>
          <a:xfrm>
            <a:off x="5795743" y="807593"/>
            <a:ext cx="5239568" cy="5239568"/>
          </a:xfrm>
          <a:prstGeom prst="rect">
            <a:avLst/>
          </a:prstGeom>
          <a:effectLst/>
        </p:spPr>
      </p:pic>
    </p:spTree>
    <p:extLst>
      <p:ext uri="{BB962C8B-B14F-4D97-AF65-F5344CB8AC3E}">
        <p14:creationId xmlns:p14="http://schemas.microsoft.com/office/powerpoint/2010/main" val="22815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8285E-199E-40AC-B4C2-FC148B6A2103}"/>
              </a:ext>
            </a:extLst>
          </p:cNvPr>
          <p:cNvSpPr>
            <a:spLocks noGrp="1"/>
          </p:cNvSpPr>
          <p:nvPr>
            <p:ph type="title"/>
          </p:nvPr>
        </p:nvSpPr>
        <p:spPr>
          <a:xfrm>
            <a:off x="603938" y="640081"/>
            <a:ext cx="2608655" cy="5257799"/>
          </a:xfrm>
        </p:spPr>
        <p:txBody>
          <a:bodyPr vert="horz" lIns="91440" tIns="45720" rIns="91440" bIns="45720" rtlCol="0" anchor="ctr">
            <a:normAutofit/>
          </a:bodyPr>
          <a:lstStyle/>
          <a:p>
            <a:pPr lvl="0"/>
            <a:r>
              <a:rPr lang="en-US" sz="3300" dirty="0">
                <a:solidFill>
                  <a:srgbClr val="2C2C2C"/>
                </a:solidFill>
              </a:rPr>
              <a:t>S</a:t>
            </a:r>
            <a:r>
              <a:rPr lang="en-US" sz="3300" b="1" dirty="0">
                <a:solidFill>
                  <a:srgbClr val="2C2C2C"/>
                </a:solidFill>
              </a:rPr>
              <a:t>oft skills</a:t>
            </a:r>
            <a:r>
              <a:rPr lang="en-US" sz="3300" dirty="0">
                <a:solidFill>
                  <a:srgbClr val="2C2C2C"/>
                </a:solidFill>
              </a:rPr>
              <a:t> are less tangible and harder to quantify, such as etiquette, getting along with others, listening and engaging in small talk.</a:t>
            </a:r>
            <a:br>
              <a:rPr lang="en-US" sz="3300" dirty="0">
                <a:solidFill>
                  <a:srgbClr val="2C2C2C"/>
                </a:solidFill>
              </a:rPr>
            </a:br>
            <a:endParaRPr lang="en-US" sz="3300" dirty="0">
              <a:solidFill>
                <a:srgbClr val="2C2C2C"/>
              </a:solidFill>
            </a:endParaRPr>
          </a:p>
        </p:txBody>
      </p:sp>
      <p:sp>
        <p:nvSpPr>
          <p:cNvPr id="16"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F90C14D-1696-4129-8CCF-C7A14061134E}"/>
              </a:ext>
            </a:extLst>
          </p:cNvPr>
          <p:cNvPicPr>
            <a:picLocks noChangeAspect="1"/>
          </p:cNvPicPr>
          <p:nvPr/>
        </p:nvPicPr>
        <p:blipFill rotWithShape="1">
          <a:blip r:embed="rId2"/>
          <a:srcRect r="561" b="1"/>
          <a:stretch/>
        </p:blipFill>
        <p:spPr>
          <a:xfrm>
            <a:off x="4062964" y="942538"/>
            <a:ext cx="7163222" cy="4808332"/>
          </a:xfrm>
          <a:prstGeom prst="rect">
            <a:avLst/>
          </a:prstGeom>
          <a:effectLst/>
        </p:spPr>
      </p:pic>
    </p:spTree>
    <p:extLst>
      <p:ext uri="{BB962C8B-B14F-4D97-AF65-F5344CB8AC3E}">
        <p14:creationId xmlns:p14="http://schemas.microsoft.com/office/powerpoint/2010/main" val="331082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04800"/>
            <a:ext cx="10353762" cy="986926"/>
          </a:xfrm>
        </p:spPr>
        <p:txBody>
          <a:bodyPr/>
          <a:lstStyle/>
          <a:p>
            <a:r>
              <a:rPr lang="en-GB" u="sng" dirty="0">
                <a:solidFill>
                  <a:srgbClr val="92D050"/>
                </a:solidFill>
              </a:rPr>
              <a:t>TOP EMPLOYABILITY SKILLS</a:t>
            </a:r>
          </a:p>
        </p:txBody>
      </p:sp>
      <p:sp>
        <p:nvSpPr>
          <p:cNvPr id="3" name="Content Placeholder 2"/>
          <p:cNvSpPr>
            <a:spLocks noGrp="1"/>
          </p:cNvSpPr>
          <p:nvPr>
            <p:ph idx="1"/>
          </p:nvPr>
        </p:nvSpPr>
        <p:spPr>
          <a:xfrm>
            <a:off x="913795" y="1452362"/>
            <a:ext cx="10353762" cy="5335616"/>
          </a:xfrm>
        </p:spPr>
        <p:txBody>
          <a:bodyPr>
            <a:normAutofit fontScale="70000" lnSpcReduction="20000"/>
          </a:bodyPr>
          <a:lstStyle/>
          <a:p>
            <a:r>
              <a:rPr lang="en-GB" dirty="0">
                <a:solidFill>
                  <a:srgbClr val="92D050"/>
                </a:solidFill>
              </a:rPr>
              <a:t>Communication skills </a:t>
            </a:r>
            <a:r>
              <a:rPr lang="en-GB" dirty="0"/>
              <a:t>— Listening, speaking and writing. </a:t>
            </a:r>
          </a:p>
          <a:p>
            <a:r>
              <a:rPr lang="en-GB" dirty="0">
                <a:solidFill>
                  <a:srgbClr val="92D050"/>
                </a:solidFill>
              </a:rPr>
              <a:t>Teamwork</a:t>
            </a:r>
            <a:r>
              <a:rPr lang="en-GB" dirty="0"/>
              <a:t> —Many jobs involve working in one or more groups. Employers want someone who can bring out the best in others.</a:t>
            </a:r>
          </a:p>
          <a:p>
            <a:r>
              <a:rPr lang="en-GB" dirty="0">
                <a:solidFill>
                  <a:srgbClr val="92D050"/>
                </a:solidFill>
              </a:rPr>
              <a:t>Analytical and problem-solving skills </a:t>
            </a:r>
            <a:r>
              <a:rPr lang="en-GB" dirty="0"/>
              <a:t>— Employers want people who can use creativity, reasoning and past experiences to identify and solve problems effectively.</a:t>
            </a:r>
          </a:p>
          <a:p>
            <a:r>
              <a:rPr lang="en-GB" dirty="0">
                <a:solidFill>
                  <a:srgbClr val="92D050"/>
                </a:solidFill>
              </a:rPr>
              <a:t>Organisational skills </a:t>
            </a:r>
            <a:r>
              <a:rPr lang="en-GB" dirty="0"/>
              <a:t>— The ability to plan and manage multiple assignments and tasks, set priorities and adapt to changing conditions and work assignments.</a:t>
            </a:r>
          </a:p>
          <a:p>
            <a:r>
              <a:rPr lang="en-GB" dirty="0">
                <a:solidFill>
                  <a:srgbClr val="92D050"/>
                </a:solidFill>
              </a:rPr>
              <a:t>Interpersonal skills </a:t>
            </a:r>
            <a:r>
              <a:rPr lang="en-GB" dirty="0"/>
              <a:t>— Employers usually note whether an employee can relate to co-workers and build relationships with others in the organization.</a:t>
            </a:r>
          </a:p>
          <a:p>
            <a:r>
              <a:rPr lang="en-GB" dirty="0">
                <a:solidFill>
                  <a:srgbClr val="92D050"/>
                </a:solidFill>
              </a:rPr>
              <a:t>Computer/technical literacy (IT skills) </a:t>
            </a:r>
            <a:r>
              <a:rPr lang="en-GB" dirty="0"/>
              <a:t>— Although employers expect to provide training on job-specific software, they also expect employees to be proficient with basic computer skills.</a:t>
            </a:r>
          </a:p>
          <a:p>
            <a:r>
              <a:rPr lang="en-GB" dirty="0">
                <a:solidFill>
                  <a:srgbClr val="92D050"/>
                </a:solidFill>
              </a:rPr>
              <a:t>Leadership/management skills </a:t>
            </a:r>
            <a:r>
              <a:rPr lang="en-GB" dirty="0"/>
              <a:t>— The ability to take charge and manage your co-workers, if required, is a welcome trait. Most employers look for signs of leadership qualities.</a:t>
            </a:r>
          </a:p>
          <a:p>
            <a:r>
              <a:rPr lang="en-GB" dirty="0">
                <a:solidFill>
                  <a:srgbClr val="92D050"/>
                </a:solidFill>
              </a:rPr>
              <a:t>Learning skills </a:t>
            </a:r>
            <a:r>
              <a:rPr lang="en-GB" dirty="0"/>
              <a:t>— Jobs are constantly changing and evolving, and employers want people who can grow and learn as changes come.</a:t>
            </a:r>
          </a:p>
          <a:p>
            <a:r>
              <a:rPr lang="en-GB" dirty="0">
                <a:solidFill>
                  <a:srgbClr val="92D050"/>
                </a:solidFill>
              </a:rPr>
              <a:t>Academic competence in reading and maths </a:t>
            </a:r>
            <a:r>
              <a:rPr lang="en-GB" dirty="0"/>
              <a:t>— Although most jobs don’t require calculus, almost all jobs require the ability to read and comprehend  instructions and perform basic math.</a:t>
            </a:r>
          </a:p>
          <a:p>
            <a:pPr marL="36900" indent="0">
              <a:buNone/>
            </a:pPr>
            <a:endParaRPr lang="en-GB" dirty="0"/>
          </a:p>
        </p:txBody>
      </p:sp>
    </p:spTree>
    <p:extLst>
      <p:ext uri="{BB962C8B-B14F-4D97-AF65-F5344CB8AC3E}">
        <p14:creationId xmlns:p14="http://schemas.microsoft.com/office/powerpoint/2010/main" val="42685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029A65-551E-458C-B926-8FEACACB021D}"/>
              </a:ext>
            </a:extLst>
          </p:cNvPr>
          <p:cNvSpPr>
            <a:spLocks noGrp="1"/>
          </p:cNvSpPr>
          <p:nvPr>
            <p:ph type="title"/>
          </p:nvPr>
        </p:nvSpPr>
        <p:spPr>
          <a:xfrm>
            <a:off x="481012" y="848132"/>
            <a:ext cx="2899189" cy="4363844"/>
          </a:xfrm>
        </p:spPr>
        <p:txBody>
          <a:bodyPr anchor="t">
            <a:normAutofit/>
          </a:bodyPr>
          <a:lstStyle/>
          <a:p>
            <a:r>
              <a:rPr lang="en-GB" sz="3100" dirty="0">
                <a:solidFill>
                  <a:srgbClr val="FFFFFF"/>
                </a:solidFill>
              </a:rPr>
              <a:t>Using online job sites/job descriptions, research the skills required to be able to do the following Hospitality jobs:</a:t>
            </a:r>
            <a:br>
              <a:rPr lang="en-GB" sz="3100" dirty="0">
                <a:solidFill>
                  <a:srgbClr val="FFFFFF"/>
                </a:solidFill>
              </a:rPr>
            </a:br>
            <a:endParaRPr lang="en-GB" sz="3100" dirty="0">
              <a:solidFill>
                <a:srgbClr val="FFFFFF"/>
              </a:solidFill>
            </a:endParaRPr>
          </a:p>
        </p:txBody>
      </p:sp>
      <p:sp>
        <p:nvSpPr>
          <p:cNvPr id="3" name="Content Placeholder 2">
            <a:extLst>
              <a:ext uri="{FF2B5EF4-FFF2-40B4-BE49-F238E27FC236}">
                <a16:creationId xmlns:a16="http://schemas.microsoft.com/office/drawing/2014/main" id="{67729407-F7C9-459A-98A2-9691C0B0EF39}"/>
              </a:ext>
            </a:extLst>
          </p:cNvPr>
          <p:cNvSpPr>
            <a:spLocks noGrp="1"/>
          </p:cNvSpPr>
          <p:nvPr>
            <p:ph sz="half" idx="1"/>
          </p:nvPr>
        </p:nvSpPr>
        <p:spPr>
          <a:xfrm>
            <a:off x="4380855" y="1412489"/>
            <a:ext cx="3427283" cy="4363844"/>
          </a:xfrm>
        </p:spPr>
        <p:txBody>
          <a:bodyPr>
            <a:normAutofit/>
          </a:bodyPr>
          <a:lstStyle/>
          <a:p>
            <a:pPr marL="0" indent="0">
              <a:buNone/>
            </a:pPr>
            <a:r>
              <a:rPr lang="en-GB" sz="2000" dirty="0"/>
              <a:t>Chef</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B9BC0D9-12CF-42E8-B446-82E8FB74C358}"/>
              </a:ext>
            </a:extLst>
          </p:cNvPr>
          <p:cNvSpPr>
            <a:spLocks noGrp="1"/>
          </p:cNvSpPr>
          <p:nvPr>
            <p:ph sz="half" idx="2"/>
          </p:nvPr>
        </p:nvSpPr>
        <p:spPr>
          <a:xfrm>
            <a:off x="8451604" y="1412489"/>
            <a:ext cx="3197701" cy="4363844"/>
          </a:xfrm>
        </p:spPr>
        <p:txBody>
          <a:bodyPr>
            <a:normAutofit/>
          </a:bodyPr>
          <a:lstStyle/>
          <a:p>
            <a:pPr marL="0" indent="0">
              <a:buNone/>
            </a:pPr>
            <a:r>
              <a:rPr lang="en-GB" sz="2000" dirty="0"/>
              <a:t>Hotel Receptionist</a:t>
            </a:r>
          </a:p>
        </p:txBody>
      </p:sp>
      <p:pic>
        <p:nvPicPr>
          <p:cNvPr id="5" name="Picture 4">
            <a:extLst>
              <a:ext uri="{FF2B5EF4-FFF2-40B4-BE49-F238E27FC236}">
                <a16:creationId xmlns:a16="http://schemas.microsoft.com/office/drawing/2014/main" id="{EDC4C3D0-D45B-47A3-8C16-2388841EEB0B}"/>
              </a:ext>
            </a:extLst>
          </p:cNvPr>
          <p:cNvPicPr>
            <a:picLocks noChangeAspect="1"/>
          </p:cNvPicPr>
          <p:nvPr/>
        </p:nvPicPr>
        <p:blipFill>
          <a:blip r:embed="rId2"/>
          <a:stretch>
            <a:fillRect/>
          </a:stretch>
        </p:blipFill>
        <p:spPr>
          <a:xfrm>
            <a:off x="4070667" y="216283"/>
            <a:ext cx="1263698" cy="1263698"/>
          </a:xfrm>
          <a:prstGeom prst="rect">
            <a:avLst/>
          </a:prstGeom>
        </p:spPr>
      </p:pic>
      <p:pic>
        <p:nvPicPr>
          <p:cNvPr id="7" name="Picture 6">
            <a:extLst>
              <a:ext uri="{FF2B5EF4-FFF2-40B4-BE49-F238E27FC236}">
                <a16:creationId xmlns:a16="http://schemas.microsoft.com/office/drawing/2014/main" id="{F5AC44C7-E184-4AF8-A072-603DB746E962}"/>
              </a:ext>
            </a:extLst>
          </p:cNvPr>
          <p:cNvPicPr>
            <a:picLocks noChangeAspect="1"/>
          </p:cNvPicPr>
          <p:nvPr/>
        </p:nvPicPr>
        <p:blipFill>
          <a:blip r:embed="rId3"/>
          <a:stretch>
            <a:fillRect/>
          </a:stretch>
        </p:blipFill>
        <p:spPr>
          <a:xfrm>
            <a:off x="8255308" y="373944"/>
            <a:ext cx="1151975" cy="1106037"/>
          </a:xfrm>
          <a:prstGeom prst="rect">
            <a:avLst/>
          </a:prstGeom>
        </p:spPr>
      </p:pic>
    </p:spTree>
    <p:extLst>
      <p:ext uri="{BB962C8B-B14F-4D97-AF65-F5344CB8AC3E}">
        <p14:creationId xmlns:p14="http://schemas.microsoft.com/office/powerpoint/2010/main" val="36277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effectLst/>
              </a:rPr>
              <a:t>Identify the </a:t>
            </a:r>
            <a:r>
              <a:rPr lang="en-GB" dirty="0">
                <a:solidFill>
                  <a:srgbClr val="00B0F0"/>
                </a:solidFill>
                <a:effectLst/>
              </a:rPr>
              <a:t>skills</a:t>
            </a:r>
            <a:r>
              <a:rPr lang="en-GB" dirty="0">
                <a:effectLst/>
              </a:rPr>
              <a:t> that you think would be needed by someone employed as a “Door Supervisor”:</a:t>
            </a:r>
            <a:endParaRPr lang="en-GB" dirty="0"/>
          </a:p>
        </p:txBody>
      </p:sp>
      <p:sp>
        <p:nvSpPr>
          <p:cNvPr id="7" name="Content Placeholder 6"/>
          <p:cNvSpPr>
            <a:spLocks noGrp="1"/>
          </p:cNvSpPr>
          <p:nvPr>
            <p:ph idx="1"/>
          </p:nvPr>
        </p:nvSpPr>
        <p:spPr>
          <a:xfrm>
            <a:off x="913795" y="1971347"/>
            <a:ext cx="10353762" cy="4058751"/>
          </a:xfrm>
        </p:spPr>
        <p:txBody>
          <a:bodyPr/>
          <a:lstStyle/>
          <a:p>
            <a:pPr marL="36900" indent="0">
              <a:buNone/>
            </a:pPr>
            <a:endParaRPr lang="en-GB" dirty="0"/>
          </a:p>
          <a:p>
            <a:pPr marL="3690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668511628"/>
              </p:ext>
            </p:extLst>
          </p:nvPr>
        </p:nvGraphicFramePr>
        <p:xfrm>
          <a:off x="443175" y="2169525"/>
          <a:ext cx="11466464" cy="4058748"/>
        </p:xfrm>
        <a:graphic>
          <a:graphicData uri="http://schemas.openxmlformats.org/drawingml/2006/table">
            <a:tbl>
              <a:tblPr firstRow="1" bandRow="1">
                <a:tableStyleId>{5C22544A-7EE6-4342-B048-85BDC9FD1C3A}</a:tableStyleId>
              </a:tblPr>
              <a:tblGrid>
                <a:gridCol w="5496323">
                  <a:extLst>
                    <a:ext uri="{9D8B030D-6E8A-4147-A177-3AD203B41FA5}">
                      <a16:colId xmlns:a16="http://schemas.microsoft.com/office/drawing/2014/main" val="20000"/>
                    </a:ext>
                  </a:extLst>
                </a:gridCol>
                <a:gridCol w="5970141">
                  <a:extLst>
                    <a:ext uri="{9D8B030D-6E8A-4147-A177-3AD203B41FA5}">
                      <a16:colId xmlns:a16="http://schemas.microsoft.com/office/drawing/2014/main" val="20001"/>
                    </a:ext>
                  </a:extLst>
                </a:gridCol>
              </a:tblGrid>
              <a:tr h="450972">
                <a:tc>
                  <a:txBody>
                    <a:bodyPr/>
                    <a:lstStyle/>
                    <a:p>
                      <a:r>
                        <a:rPr lang="en-GB" dirty="0"/>
                        <a:t>Duties/Responsibilities</a:t>
                      </a:r>
                    </a:p>
                  </a:txBody>
                  <a:tcPr/>
                </a:tc>
                <a:tc>
                  <a:txBody>
                    <a:bodyPr/>
                    <a:lstStyle/>
                    <a:p>
                      <a:r>
                        <a:rPr lang="en-GB" dirty="0"/>
                        <a:t> Skills Required</a:t>
                      </a:r>
                    </a:p>
                  </a:txBody>
                  <a:tcPr/>
                </a:tc>
                <a:extLst>
                  <a:ext uri="{0D108BD9-81ED-4DB2-BD59-A6C34878D82A}">
                    <a16:rowId xmlns:a16="http://schemas.microsoft.com/office/drawing/2014/main" val="10000"/>
                  </a:ext>
                </a:extLst>
              </a:tr>
              <a:tr h="450972">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1. Managing crowds and queues.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1"/>
                  </a:ext>
                </a:extLst>
              </a:tr>
              <a:tr h="450972">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2.</a:t>
                      </a:r>
                      <a:r>
                        <a:rPr lang="en-GB" sz="1200" b="1" baseline="0" dirty="0">
                          <a:effectLst/>
                          <a:latin typeface="Adobe Heiti Std R" panose="020B0400000000000000" pitchFamily="34" charset="-128"/>
                          <a:ea typeface="Calibri" panose="020F0502020204030204" pitchFamily="34" charset="0"/>
                          <a:cs typeface="Times New Roman" panose="02020603050405020304" pitchFamily="18" charset="0"/>
                        </a:rPr>
                        <a:t> </a:t>
                      </a: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Making sure people keep to the dress code.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2"/>
                  </a:ext>
                </a:extLst>
              </a:tr>
              <a:tr h="450972">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3. Checking tickets.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3"/>
                  </a:ext>
                </a:extLst>
              </a:tr>
              <a:tr h="450972">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4. Patrolling inside and outside the venue.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4"/>
                  </a:ext>
                </a:extLst>
              </a:tr>
              <a:tr h="450972">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5.</a:t>
                      </a:r>
                      <a:r>
                        <a:rPr lang="en-GB" sz="1200" b="1" baseline="0" dirty="0">
                          <a:effectLst/>
                          <a:latin typeface="Adobe Heiti Std R" panose="020B0400000000000000" pitchFamily="34" charset="-128"/>
                          <a:ea typeface="Calibri" panose="020F0502020204030204" pitchFamily="34" charset="0"/>
                          <a:cs typeface="Times New Roman" panose="02020603050405020304" pitchFamily="18" charset="0"/>
                        </a:rPr>
                        <a:t> </a:t>
                      </a: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Watching people's behaviour and dealing with conflict.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5"/>
                  </a:ext>
                </a:extLst>
              </a:tr>
              <a:tr h="450972">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6. Restraining and escorting people out of the venue, if necessary.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6"/>
                  </a:ext>
                </a:extLst>
              </a:tr>
              <a:tr h="450972">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7. Dealing with emergencies.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7"/>
                  </a:ext>
                </a:extLst>
              </a:tr>
              <a:tr h="450972">
                <a:tc>
                  <a:txBody>
                    <a:bodyPr/>
                    <a:lstStyle/>
                    <a:p>
                      <a:pPr marL="0" lvl="0" indent="0">
                        <a:lnSpc>
                          <a:spcPct val="107000"/>
                        </a:lnSpc>
                        <a:spcAft>
                          <a:spcPts val="800"/>
                        </a:spcAft>
                        <a:buFont typeface="+mj-lt"/>
                        <a:buNone/>
                      </a:pPr>
                      <a:r>
                        <a:rPr lang="en-GB" sz="1200" b="1" dirty="0">
                          <a:effectLst/>
                          <a:latin typeface="Adobe Heiti Std R" panose="020B0400000000000000" pitchFamily="34" charset="-128"/>
                          <a:ea typeface="Calibri" panose="020F0502020204030204" pitchFamily="34" charset="0"/>
                          <a:cs typeface="Times New Roman" panose="02020603050405020304" pitchFamily="18" charset="0"/>
                        </a:rPr>
                        <a:t>8. Co-operating with police, first aiders and management.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35758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Widescreen</PresentationFormat>
  <Paragraphs>126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Adobe Heiti Std R</vt:lpstr>
      <vt:lpstr>Arial</vt:lpstr>
      <vt:lpstr>Calibri</vt:lpstr>
      <vt:lpstr>Calibri Light</vt:lpstr>
      <vt:lpstr>Office Theme</vt:lpstr>
      <vt:lpstr>SKILLS &amp; ATTRIBUTES </vt:lpstr>
      <vt:lpstr>You will need to identify the key job roles that will be needed to organise your proposed event.  Use the list on page 1 of your class notes to help you. </vt:lpstr>
      <vt:lpstr>Then for each job role, complete the following information </vt:lpstr>
      <vt:lpstr>What are skills? </vt:lpstr>
      <vt:lpstr>Hard skills are specific, teachable abilities that can be defined and measured.  </vt:lpstr>
      <vt:lpstr>Soft skills are less tangible and harder to quantify, such as etiquette, getting along with others, listening and engaging in small talk. </vt:lpstr>
      <vt:lpstr>TOP EMPLOYABILITY SKILLS</vt:lpstr>
      <vt:lpstr>Using online job sites/job descriptions, research the skills required to be able to do the following Hospitality jobs: </vt:lpstr>
      <vt:lpstr>Identify the skills that you think would be needed by someone employed as a “Door Supervisor”:</vt:lpstr>
      <vt:lpstr>What is meant by “Attributes”? </vt:lpstr>
      <vt:lpstr>PowerPoint Presentation</vt:lpstr>
      <vt:lpstr>Top “Attributes”</vt:lpstr>
      <vt:lpstr>Using online job sites/job descriptions, research the attributes required to be successful in the following Hospitality jobs: </vt:lpstr>
      <vt:lpstr>Identify the attributes that you think would be needed by someone employed as a “Door Supervisor”:</vt:lpstr>
      <vt:lpstr>QUALIFICATIONS</vt:lpstr>
      <vt:lpstr>Useful Sources:</vt:lpstr>
      <vt:lpstr>To help plan your P4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&amp; ATTRIBUTES </dc:title>
  <dc:creator>James Shepherd</dc:creator>
  <cp:lastModifiedBy>James Shepherd</cp:lastModifiedBy>
  <cp:revision>3</cp:revision>
  <dcterms:created xsi:type="dcterms:W3CDTF">2021-02-26T16:46:09Z</dcterms:created>
  <dcterms:modified xsi:type="dcterms:W3CDTF">2021-03-02T10:16:18Z</dcterms:modified>
</cp:coreProperties>
</file>