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21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ED4B-8C38-4C9D-BAF9-E106F5B17DB8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5ED0-43CE-4B67-8878-70CA1065D9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3305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ED4B-8C38-4C9D-BAF9-E106F5B17DB8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5ED0-43CE-4B67-8878-70CA1065D9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823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ED4B-8C38-4C9D-BAF9-E106F5B17DB8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5ED0-43CE-4B67-8878-70CA1065D9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840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ED4B-8C38-4C9D-BAF9-E106F5B17DB8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5ED0-43CE-4B67-8878-70CA1065D9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2575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ED4B-8C38-4C9D-BAF9-E106F5B17DB8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5ED0-43CE-4B67-8878-70CA1065D9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265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ED4B-8C38-4C9D-BAF9-E106F5B17DB8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5ED0-43CE-4B67-8878-70CA1065D9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910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ED4B-8C38-4C9D-BAF9-E106F5B17DB8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5ED0-43CE-4B67-8878-70CA1065D9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7382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ED4B-8C38-4C9D-BAF9-E106F5B17DB8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5ED0-43CE-4B67-8878-70CA1065D9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4058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ED4B-8C38-4C9D-BAF9-E106F5B17DB8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5ED0-43CE-4B67-8878-70CA1065D9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218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ED4B-8C38-4C9D-BAF9-E106F5B17DB8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5ED0-43CE-4B67-8878-70CA1065D9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1245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ED4B-8C38-4C9D-BAF9-E106F5B17DB8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5ED0-43CE-4B67-8878-70CA1065D9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456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DED4B-8C38-4C9D-BAF9-E106F5B17DB8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F5ED0-43CE-4B67-8878-70CA1065D9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136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82912" y="47067"/>
            <a:ext cx="3154277" cy="27699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/>
              <a:t>SUMMARY OF </a:t>
            </a:r>
            <a:r>
              <a:rPr lang="en-GB" sz="1200" b="1" dirty="0" smtClean="0"/>
              <a:t>MARXIST </a:t>
            </a:r>
            <a:r>
              <a:rPr lang="en-GB" sz="1200" b="1" dirty="0"/>
              <a:t>VIEWS OF THE FAMILY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826" y="422791"/>
            <a:ext cx="3106993" cy="2839239"/>
          </a:xfrm>
          <a:prstGeom prst="rect">
            <a:avLst/>
          </a:prstGeom>
          <a:noFill/>
          <a:ln w="127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dirty="0" smtClean="0"/>
              <a:t>KARL MARX: </a:t>
            </a:r>
            <a:r>
              <a:rPr lang="en-GB" sz="1000" dirty="0" smtClean="0"/>
              <a:t>view of how society works (base/superstructure, relationship of Bourgeoisie and Proletariat)</a:t>
            </a:r>
          </a:p>
          <a:p>
            <a:endParaRPr lang="en-GB" sz="1050" dirty="0"/>
          </a:p>
          <a:p>
            <a:endParaRPr lang="en-GB" sz="1050" dirty="0" smtClean="0"/>
          </a:p>
          <a:p>
            <a:endParaRPr lang="en-GB" sz="1050" dirty="0" smtClean="0"/>
          </a:p>
          <a:p>
            <a:endParaRPr lang="en-GB" sz="1050" dirty="0"/>
          </a:p>
          <a:p>
            <a:endParaRPr lang="en-GB" sz="1050" dirty="0" smtClean="0"/>
          </a:p>
          <a:p>
            <a:endParaRPr lang="en-GB" sz="1050" dirty="0" smtClean="0"/>
          </a:p>
          <a:p>
            <a:endParaRPr lang="en-GB" sz="1050" dirty="0"/>
          </a:p>
          <a:p>
            <a:endParaRPr lang="en-GB" sz="1050" dirty="0"/>
          </a:p>
          <a:p>
            <a:endParaRPr lang="en-GB" sz="1050" dirty="0" smtClean="0"/>
          </a:p>
          <a:p>
            <a:endParaRPr lang="en-GB" sz="1050" dirty="0" smtClean="0"/>
          </a:p>
          <a:p>
            <a:endParaRPr lang="en-GB" sz="1050" dirty="0"/>
          </a:p>
          <a:p>
            <a:endParaRPr lang="en-GB" sz="1050" dirty="0"/>
          </a:p>
          <a:p>
            <a:endParaRPr lang="en-GB" sz="1050" dirty="0" smtClean="0"/>
          </a:p>
          <a:p>
            <a:endParaRPr lang="en-GB" sz="1050" dirty="0"/>
          </a:p>
        </p:txBody>
      </p:sp>
      <p:sp>
        <p:nvSpPr>
          <p:cNvPr id="7" name="TextBox 6"/>
          <p:cNvSpPr txBox="1"/>
          <p:nvPr/>
        </p:nvSpPr>
        <p:spPr>
          <a:xfrm>
            <a:off x="3260135" y="432623"/>
            <a:ext cx="2942958" cy="4778231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00" b="1" dirty="0" smtClean="0"/>
              <a:t>FRIEDRICH ENGELS: </a:t>
            </a:r>
            <a:r>
              <a:rPr lang="en-GB" sz="1000" dirty="0" smtClean="0"/>
              <a:t>the nuclear family emerged </a:t>
            </a:r>
            <a:r>
              <a:rPr lang="en-GB" sz="1000" smtClean="0"/>
              <a:t>with </a:t>
            </a:r>
            <a:r>
              <a:rPr lang="en-GB" sz="1000" smtClean="0"/>
              <a:t>capitalism</a:t>
            </a:r>
            <a:endParaRPr lang="en-GB" sz="1000" dirty="0" smtClean="0"/>
          </a:p>
          <a:p>
            <a:endParaRPr lang="en-GB" sz="1000" dirty="0"/>
          </a:p>
          <a:p>
            <a:endParaRPr lang="en-GB" sz="1000" dirty="0" smtClean="0"/>
          </a:p>
          <a:p>
            <a:endParaRPr lang="en-GB" sz="1000" dirty="0" smtClean="0"/>
          </a:p>
          <a:p>
            <a:endParaRPr lang="en-GB" sz="1000" dirty="0" smtClean="0"/>
          </a:p>
          <a:p>
            <a:endParaRPr lang="en-GB" sz="1000" dirty="0"/>
          </a:p>
          <a:p>
            <a:endParaRPr lang="en-GB" sz="1000" dirty="0" smtClean="0"/>
          </a:p>
          <a:p>
            <a:endParaRPr lang="en-GB" sz="1000" dirty="0"/>
          </a:p>
          <a:p>
            <a:endParaRPr lang="en-GB" sz="1000" dirty="0" smtClean="0"/>
          </a:p>
          <a:p>
            <a:endParaRPr lang="en-GB" sz="1000" dirty="0" smtClean="0"/>
          </a:p>
          <a:p>
            <a:endParaRPr lang="en-GB" sz="1000" dirty="0"/>
          </a:p>
          <a:p>
            <a:r>
              <a:rPr lang="en-GB" sz="1000" dirty="0" smtClean="0"/>
              <a:t>The modern nuclear family helps to solve the problem of inheritance:</a:t>
            </a:r>
          </a:p>
          <a:p>
            <a:endParaRPr lang="en-GB" sz="1000" dirty="0"/>
          </a:p>
          <a:p>
            <a:endParaRPr lang="en-GB" sz="1000" dirty="0" smtClean="0"/>
          </a:p>
          <a:p>
            <a:endParaRPr lang="en-GB" sz="1000" dirty="0"/>
          </a:p>
          <a:p>
            <a:endParaRPr lang="en-GB" sz="1000" dirty="0" smtClean="0"/>
          </a:p>
          <a:p>
            <a:endParaRPr lang="en-GB" sz="1000" dirty="0"/>
          </a:p>
          <a:p>
            <a:endParaRPr lang="en-GB" sz="1000" dirty="0" smtClean="0"/>
          </a:p>
          <a:p>
            <a:endParaRPr lang="en-GB" sz="1000" dirty="0"/>
          </a:p>
          <a:p>
            <a:endParaRPr lang="en-GB" sz="1000" dirty="0" smtClean="0"/>
          </a:p>
          <a:p>
            <a:r>
              <a:rPr lang="en-GB" sz="1000" dirty="0" smtClean="0"/>
              <a:t>Problems with his view:</a:t>
            </a:r>
          </a:p>
          <a:p>
            <a:endParaRPr lang="en-GB" sz="1050" dirty="0"/>
          </a:p>
          <a:p>
            <a:endParaRPr lang="en-GB" sz="1050" dirty="0" smtClean="0"/>
          </a:p>
          <a:p>
            <a:endParaRPr lang="en-GB" sz="1050" dirty="0" smtClean="0"/>
          </a:p>
          <a:p>
            <a:endParaRPr lang="en-GB" sz="1050" dirty="0"/>
          </a:p>
          <a:p>
            <a:endParaRPr lang="en-GB" sz="1050" dirty="0" smtClean="0"/>
          </a:p>
          <a:p>
            <a:endParaRPr lang="en-GB" sz="1050" dirty="0" smtClean="0"/>
          </a:p>
          <a:p>
            <a:endParaRPr lang="en-GB" sz="1050" dirty="0"/>
          </a:p>
        </p:txBody>
      </p:sp>
      <p:sp>
        <p:nvSpPr>
          <p:cNvPr id="8" name="TextBox 7"/>
          <p:cNvSpPr txBox="1"/>
          <p:nvPr/>
        </p:nvSpPr>
        <p:spPr>
          <a:xfrm>
            <a:off x="6281465" y="422791"/>
            <a:ext cx="2804870" cy="4778231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00" b="1" dirty="0" smtClean="0"/>
              <a:t>ELI ZARETSKY: </a:t>
            </a:r>
            <a:r>
              <a:rPr lang="en-GB" sz="1000" dirty="0" smtClean="0"/>
              <a:t>the family is a safe haven</a:t>
            </a:r>
          </a:p>
          <a:p>
            <a:endParaRPr lang="en-GB" sz="1000" dirty="0"/>
          </a:p>
          <a:p>
            <a:endParaRPr lang="en-GB" sz="1000" dirty="0" smtClean="0"/>
          </a:p>
          <a:p>
            <a:endParaRPr lang="en-GB" sz="1000" dirty="0" smtClean="0"/>
          </a:p>
          <a:p>
            <a:endParaRPr lang="en-GB" sz="1000" dirty="0" smtClean="0"/>
          </a:p>
          <a:p>
            <a:endParaRPr lang="en-GB" sz="1000" dirty="0" smtClean="0"/>
          </a:p>
          <a:p>
            <a:endParaRPr lang="en-GB" sz="1000" dirty="0" smtClean="0"/>
          </a:p>
          <a:p>
            <a:endParaRPr lang="en-GB" sz="1000" dirty="0"/>
          </a:p>
          <a:p>
            <a:r>
              <a:rPr lang="en-GB" sz="1000" dirty="0" smtClean="0"/>
              <a:t>How the family supports capitalism:</a:t>
            </a:r>
          </a:p>
          <a:p>
            <a:endParaRPr lang="en-GB" sz="1000" dirty="0"/>
          </a:p>
          <a:p>
            <a:endParaRPr lang="en-GB" sz="1000" dirty="0" smtClean="0"/>
          </a:p>
          <a:p>
            <a:endParaRPr lang="en-GB" sz="1000" dirty="0"/>
          </a:p>
          <a:p>
            <a:endParaRPr lang="en-GB" sz="1000" dirty="0" smtClean="0"/>
          </a:p>
          <a:p>
            <a:endParaRPr lang="en-GB" sz="1000" dirty="0"/>
          </a:p>
          <a:p>
            <a:endParaRPr lang="en-GB" sz="1000" dirty="0" smtClean="0"/>
          </a:p>
          <a:p>
            <a:r>
              <a:rPr lang="en-GB" sz="1000" dirty="0" smtClean="0"/>
              <a:t>View of the role of men and women:</a:t>
            </a:r>
          </a:p>
          <a:p>
            <a:endParaRPr lang="en-GB" sz="1000" dirty="0"/>
          </a:p>
          <a:p>
            <a:endParaRPr lang="en-GB" sz="1000" dirty="0" smtClean="0"/>
          </a:p>
          <a:p>
            <a:endParaRPr lang="en-GB" sz="1000" dirty="0" smtClean="0"/>
          </a:p>
          <a:p>
            <a:endParaRPr lang="en-GB" sz="1000" dirty="0" smtClean="0"/>
          </a:p>
          <a:p>
            <a:endParaRPr lang="en-GB" sz="1000" dirty="0"/>
          </a:p>
          <a:p>
            <a:endParaRPr lang="en-GB" sz="1000" dirty="0" smtClean="0"/>
          </a:p>
          <a:p>
            <a:r>
              <a:rPr lang="en-GB" sz="1000" dirty="0" smtClean="0"/>
              <a:t>Problems with his view :</a:t>
            </a:r>
          </a:p>
          <a:p>
            <a:endParaRPr lang="en-GB" sz="1050" dirty="0"/>
          </a:p>
          <a:p>
            <a:endParaRPr lang="en-GB" sz="1050" dirty="0" smtClean="0"/>
          </a:p>
          <a:p>
            <a:endParaRPr lang="en-GB" sz="1050" dirty="0" smtClean="0"/>
          </a:p>
          <a:p>
            <a:endParaRPr lang="en-GB" sz="1050" dirty="0" smtClean="0"/>
          </a:p>
          <a:p>
            <a:endParaRPr lang="en-GB" sz="1050" dirty="0"/>
          </a:p>
          <a:p>
            <a:endParaRPr lang="en-GB" sz="1050" dirty="0"/>
          </a:p>
        </p:txBody>
      </p:sp>
      <p:sp>
        <p:nvSpPr>
          <p:cNvPr id="9" name="TextBox 8"/>
          <p:cNvSpPr txBox="1"/>
          <p:nvPr/>
        </p:nvSpPr>
        <p:spPr>
          <a:xfrm>
            <a:off x="74770" y="3377913"/>
            <a:ext cx="3106993" cy="1869743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dirty="0" smtClean="0"/>
              <a:t>LOUIS ALTHUSSER</a:t>
            </a:r>
            <a:r>
              <a:rPr lang="en-GB" sz="1000" dirty="0" smtClean="0"/>
              <a:t>: role of the family as part of the Ideological State Apparatus</a:t>
            </a:r>
          </a:p>
          <a:p>
            <a:endParaRPr lang="en-GB" sz="1050" dirty="0"/>
          </a:p>
          <a:p>
            <a:endParaRPr lang="en-GB" sz="1050" dirty="0" smtClean="0"/>
          </a:p>
          <a:p>
            <a:endParaRPr lang="en-GB" sz="1050" dirty="0" smtClean="0"/>
          </a:p>
          <a:p>
            <a:endParaRPr lang="en-GB" sz="1050" dirty="0"/>
          </a:p>
          <a:p>
            <a:endParaRPr lang="en-GB" sz="1050" dirty="0" smtClean="0"/>
          </a:p>
          <a:p>
            <a:endParaRPr lang="en-GB" sz="1050" dirty="0"/>
          </a:p>
          <a:p>
            <a:endParaRPr lang="en-GB" sz="1050" dirty="0" smtClean="0"/>
          </a:p>
          <a:p>
            <a:endParaRPr lang="en-GB" sz="1050" dirty="0" smtClean="0"/>
          </a:p>
          <a:p>
            <a:endParaRPr lang="en-GB" sz="1050" dirty="0"/>
          </a:p>
        </p:txBody>
      </p:sp>
      <p:sp>
        <p:nvSpPr>
          <p:cNvPr id="10" name="TextBox 9"/>
          <p:cNvSpPr txBox="1"/>
          <p:nvPr/>
        </p:nvSpPr>
        <p:spPr>
          <a:xfrm>
            <a:off x="74140" y="5335162"/>
            <a:ext cx="4662615" cy="138499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50" dirty="0" smtClean="0"/>
              <a:t>Problems with Marxism as a theory:</a:t>
            </a:r>
          </a:p>
          <a:p>
            <a:endParaRPr lang="en-GB" sz="1050" dirty="0"/>
          </a:p>
          <a:p>
            <a:endParaRPr lang="en-GB" sz="1050" dirty="0" smtClean="0"/>
          </a:p>
          <a:p>
            <a:endParaRPr lang="en-GB" sz="1050" dirty="0" smtClean="0"/>
          </a:p>
          <a:p>
            <a:endParaRPr lang="en-GB" sz="1050" dirty="0" smtClean="0"/>
          </a:p>
          <a:p>
            <a:endParaRPr lang="en-GB" sz="1050" dirty="0"/>
          </a:p>
          <a:p>
            <a:endParaRPr lang="en-GB" sz="1050" dirty="0" smtClean="0"/>
          </a:p>
          <a:p>
            <a:endParaRPr lang="en-GB" sz="1050" dirty="0"/>
          </a:p>
        </p:txBody>
      </p:sp>
      <p:sp>
        <p:nvSpPr>
          <p:cNvPr id="11" name="TextBox 10"/>
          <p:cNvSpPr txBox="1"/>
          <p:nvPr/>
        </p:nvSpPr>
        <p:spPr>
          <a:xfrm>
            <a:off x="6936389" y="5225736"/>
            <a:ext cx="2149946" cy="1615827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900" dirty="0" smtClean="0"/>
              <a:t>Bourgeoisie</a:t>
            </a:r>
          </a:p>
          <a:p>
            <a:endParaRPr lang="en-GB" sz="900" dirty="0" smtClean="0"/>
          </a:p>
          <a:p>
            <a:endParaRPr lang="en-GB" sz="900" dirty="0"/>
          </a:p>
          <a:p>
            <a:r>
              <a:rPr lang="en-GB" sz="900" dirty="0" smtClean="0"/>
              <a:t>Proletariat</a:t>
            </a:r>
          </a:p>
          <a:p>
            <a:endParaRPr lang="en-GB" sz="900" dirty="0" smtClean="0"/>
          </a:p>
          <a:p>
            <a:endParaRPr lang="en-GB" sz="900" dirty="0"/>
          </a:p>
          <a:p>
            <a:r>
              <a:rPr lang="en-GB" sz="900" dirty="0" smtClean="0"/>
              <a:t>Ideological state apparatus</a:t>
            </a:r>
          </a:p>
          <a:p>
            <a:endParaRPr lang="en-GB" sz="900" dirty="0" smtClean="0"/>
          </a:p>
          <a:p>
            <a:endParaRPr lang="en-GB" sz="900" dirty="0"/>
          </a:p>
          <a:p>
            <a:r>
              <a:rPr lang="en-GB" sz="900" dirty="0" smtClean="0"/>
              <a:t>Repressive state apparatus</a:t>
            </a:r>
          </a:p>
          <a:p>
            <a:endParaRPr lang="en-GB" sz="900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4829497" y="5225735"/>
            <a:ext cx="2094423" cy="1615827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900" dirty="0" smtClean="0"/>
              <a:t>Capitalism	</a:t>
            </a:r>
          </a:p>
          <a:p>
            <a:endParaRPr lang="en-GB" sz="900" dirty="0" smtClean="0"/>
          </a:p>
          <a:p>
            <a:r>
              <a:rPr lang="en-GB" sz="900" dirty="0" smtClean="0"/>
              <a:t>	</a:t>
            </a:r>
            <a:endParaRPr lang="en-GB" sz="900" dirty="0"/>
          </a:p>
          <a:p>
            <a:r>
              <a:rPr lang="en-GB" sz="900" dirty="0" smtClean="0"/>
              <a:t>False class consciousness </a:t>
            </a:r>
          </a:p>
          <a:p>
            <a:r>
              <a:rPr lang="en-GB" sz="900" dirty="0" smtClean="0"/>
              <a:t>	</a:t>
            </a:r>
          </a:p>
          <a:p>
            <a:endParaRPr lang="en-GB" sz="900" dirty="0"/>
          </a:p>
          <a:p>
            <a:r>
              <a:rPr lang="en-GB" sz="900" dirty="0" smtClean="0"/>
              <a:t>Conflict structuralism</a:t>
            </a:r>
          </a:p>
          <a:p>
            <a:endParaRPr lang="en-GB" sz="900" dirty="0" smtClean="0"/>
          </a:p>
          <a:p>
            <a:r>
              <a:rPr lang="en-GB" sz="900" dirty="0" smtClean="0"/>
              <a:t>	</a:t>
            </a:r>
            <a:endParaRPr lang="en-GB" sz="900" dirty="0"/>
          </a:p>
          <a:p>
            <a:r>
              <a:rPr lang="en-GB" sz="900" dirty="0" smtClean="0"/>
              <a:t>Alienation		</a:t>
            </a:r>
          </a:p>
          <a:p>
            <a:endParaRPr lang="en-GB" sz="900" dirty="0" smtClean="0"/>
          </a:p>
        </p:txBody>
      </p:sp>
    </p:spTree>
    <p:extLst>
      <p:ext uri="{BB962C8B-B14F-4D97-AF65-F5344CB8AC3E}">
        <p14:creationId xmlns:p14="http://schemas.microsoft.com/office/powerpoint/2010/main" val="2949040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109</Words>
  <Application>Microsoft Office PowerPoint</Application>
  <PresentationFormat>On-screen Show (4:3)</PresentationFormat>
  <Paragraphs>101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Roberts</dc:creator>
  <cp:lastModifiedBy>Hannah Roberts</cp:lastModifiedBy>
  <cp:revision>8</cp:revision>
  <dcterms:created xsi:type="dcterms:W3CDTF">2017-09-18T10:40:08Z</dcterms:created>
  <dcterms:modified xsi:type="dcterms:W3CDTF">2017-09-27T15:07:36Z</dcterms:modified>
</cp:coreProperties>
</file>