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4" r:id="rId6"/>
    <p:sldId id="272" r:id="rId7"/>
    <p:sldId id="265" r:id="rId8"/>
    <p:sldId id="266" r:id="rId9"/>
    <p:sldId id="267" r:id="rId10"/>
    <p:sldId id="268" r:id="rId11"/>
    <p:sldId id="274" r:id="rId12"/>
    <p:sldId id="269" r:id="rId13"/>
    <p:sldId id="270" r:id="rId14"/>
    <p:sldId id="271" r:id="rId15"/>
    <p:sldId id="260" r:id="rId16"/>
    <p:sldId id="261" r:id="rId17"/>
    <p:sldId id="262" r:id="rId18"/>
    <p:sldId id="276" r:id="rId19"/>
    <p:sldId id="275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58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8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13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78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58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52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66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37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86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6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4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AF39C-5E36-4D1E-8735-7430EE1F4ED5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7AF4-8EE3-49F5-971B-9061D75E07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86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ocine.fr/film/fichefilm-12551/secrets-tournage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0160" y="407468"/>
            <a:ext cx="9387840" cy="2585114"/>
          </a:xfrm>
        </p:spPr>
        <p:txBody>
          <a:bodyPr>
            <a:normAutofit/>
          </a:bodyPr>
          <a:lstStyle/>
          <a:p>
            <a:r>
              <a:rPr lang="en-GB" dirty="0" smtClean="0"/>
              <a:t>Essay feedback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Benchmark 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160" y="3175462"/>
            <a:ext cx="9387840" cy="20823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b="1" dirty="0"/>
              <a:t>‘Le titre du film </a:t>
            </a:r>
            <a:r>
              <a:rPr lang="fr-FR" b="1" i="1" dirty="0"/>
              <a:t>La Haine </a:t>
            </a:r>
            <a:r>
              <a:rPr lang="fr-FR" b="1" dirty="0"/>
              <a:t>est bien choisi car il reflète exactement le thème principal du film’. </a:t>
            </a:r>
          </a:p>
          <a:p>
            <a:endParaRPr lang="fr-FR" b="1" dirty="0"/>
          </a:p>
          <a:p>
            <a:r>
              <a:rPr lang="fr-FR" b="1" dirty="0"/>
              <a:t>Dans quelle mesure êtes-vous d’accord avec ce jugement?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752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739" y="158628"/>
            <a:ext cx="3993250" cy="866527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FF00"/>
                </a:solidFill>
              </a:rPr>
              <a:t>Question: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4189" y="1196753"/>
            <a:ext cx="109407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‘Le titre du film </a:t>
            </a:r>
            <a:r>
              <a:rPr lang="fr-FR" sz="2800" b="1" i="1" dirty="0" smtClean="0"/>
              <a:t>La Haine </a:t>
            </a:r>
            <a:r>
              <a:rPr lang="fr-FR" sz="2800" b="1" dirty="0" smtClean="0"/>
              <a:t>est bien choisi car il reflète exactement le thème principal du film’. Dans quelle mesure êtes-vous d’accord avec ce jugement?</a:t>
            </a:r>
            <a:endParaRPr lang="fr-FR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81313" y="2924944"/>
            <a:ext cx="8191153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Vous pouvez utiliser les points suivants:</a:t>
            </a:r>
          </a:p>
          <a:p>
            <a:endParaRPr lang="fr-FR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Une explication du thème principal du 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Le lien entre ce thème et le titre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Une scène qui exemplifie le thème principal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Le tempérament des personnages principaux du film et leur lien avec le titre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5739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7906" y="379759"/>
            <a:ext cx="11624109" cy="6370975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GB" sz="2800" dirty="0" smtClean="0">
              <a:solidFill>
                <a:srgbClr val="FFFF00"/>
              </a:solidFill>
              <a:latin typeface="Buxton Sketch" panose="03080500000500000004" pitchFamily="66" charset="0"/>
              <a:cs typeface="Comic Sans MS"/>
            </a:endParaRPr>
          </a:p>
          <a:p>
            <a:endParaRPr lang="en-GB" sz="2800" dirty="0">
              <a:solidFill>
                <a:srgbClr val="FFFF00"/>
              </a:solidFill>
              <a:latin typeface="Buxton Sketch" panose="03080500000500000004" pitchFamily="66" charset="0"/>
              <a:cs typeface="Comic Sans MS"/>
            </a:endParaRPr>
          </a:p>
          <a:p>
            <a:endParaRPr lang="en-GB" sz="2800" dirty="0">
              <a:solidFill>
                <a:srgbClr val="FFFF00"/>
              </a:solidFill>
              <a:latin typeface="Buxton Sketch" panose="03080500000500000004" pitchFamily="66" charset="0"/>
              <a:cs typeface="Comic Sans MS"/>
            </a:endParaRPr>
          </a:p>
          <a:p>
            <a:pPr algn="ctr"/>
            <a:r>
              <a:rPr lang="en-GB" sz="2800" dirty="0">
                <a:solidFill>
                  <a:srgbClr val="FFFF00"/>
                </a:solidFill>
                <a:latin typeface="Buxton Sketch" panose="03080500000500000004" pitchFamily="66" charset="0"/>
                <a:cs typeface="Comic Sans MS"/>
              </a:rPr>
              <a:t>CHOOSE THE BEST EXAMPLES </a:t>
            </a:r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to reinforce your viewpoint.</a:t>
            </a:r>
          </a:p>
          <a:p>
            <a:pPr algn="ctr"/>
            <a:endParaRPr lang="en-GB" sz="2800" dirty="0">
              <a:solidFill>
                <a:schemeClr val="bg1"/>
              </a:solidFill>
              <a:latin typeface="Buxton Sketch" panose="03080500000500000004" pitchFamily="66" charset="0"/>
              <a:cs typeface="Comic Sans MS"/>
            </a:endParaRPr>
          </a:p>
          <a:p>
            <a:pPr algn="ctr"/>
            <a:r>
              <a:rPr lang="en-GB" sz="2800" dirty="0">
                <a:solidFill>
                  <a:srgbClr val="FFFF00"/>
                </a:solidFill>
                <a:latin typeface="Buxton Sketch" panose="03080500000500000004" pitchFamily="66" charset="0"/>
                <a:cs typeface="Comic Sans MS"/>
              </a:rPr>
              <a:t>EXPLAIN </a:t>
            </a:r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your example and </a:t>
            </a:r>
            <a:r>
              <a:rPr lang="en-GB" sz="2800" dirty="0">
                <a:solidFill>
                  <a:srgbClr val="FFFF00"/>
                </a:solidFill>
                <a:latin typeface="Buxton Sketch" panose="03080500000500000004" pitchFamily="66" charset="0"/>
                <a:cs typeface="Comic Sans MS"/>
              </a:rPr>
              <a:t>JUSTIFY</a:t>
            </a:r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 your </a:t>
            </a:r>
            <a:r>
              <a:rPr lang="en-GB" sz="2800" dirty="0" smtClean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choice   - make a clear link to question</a:t>
            </a:r>
            <a:endParaRPr lang="en-GB" sz="2800" dirty="0">
              <a:solidFill>
                <a:schemeClr val="bg1"/>
              </a:solidFill>
              <a:latin typeface="Buxton Sketch" panose="03080500000500000004" pitchFamily="66" charset="0"/>
              <a:cs typeface="Comic Sans MS"/>
            </a:endParaRPr>
          </a:p>
          <a:p>
            <a:pPr marL="457200" indent="-457200" algn="ctr">
              <a:buFontTx/>
              <a:buChar char="•"/>
            </a:pPr>
            <a:endParaRPr lang="en-GB" sz="2800" dirty="0">
              <a:solidFill>
                <a:schemeClr val="bg1"/>
              </a:solidFill>
              <a:latin typeface="Buxton Sketch" panose="03080500000500000004" pitchFamily="66" charset="0"/>
              <a:cs typeface="Comic Sans MS"/>
            </a:endParaRPr>
          </a:p>
          <a:p>
            <a:pPr algn="ctr"/>
            <a:r>
              <a:rPr lang="en-GB" sz="4400" dirty="0" smtClean="0">
                <a:solidFill>
                  <a:srgbClr val="FFFF00"/>
                </a:solidFill>
                <a:latin typeface="Buxton Sketch" panose="03080500000500000004" pitchFamily="66" charset="0"/>
                <a:cs typeface="Comic Sans MS"/>
              </a:rPr>
              <a:t>BE SPECIFIC ! </a:t>
            </a:r>
            <a:r>
              <a:rPr lang="en-GB" sz="4400" dirty="0" smtClean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– show your content knowledge</a:t>
            </a:r>
            <a:endParaRPr lang="en-GB" sz="4400" dirty="0">
              <a:solidFill>
                <a:schemeClr val="bg1"/>
              </a:solidFill>
              <a:latin typeface="Buxton Sketch" panose="03080500000500000004" pitchFamily="66" charset="0"/>
              <a:cs typeface="Comic Sans MS"/>
            </a:endParaRP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If you are using quotations, ensure you explain them</a:t>
            </a:r>
            <a:r>
              <a:rPr lang="en-GB" sz="2800" dirty="0" smtClean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.</a:t>
            </a:r>
            <a:endParaRPr lang="en-GB" sz="2800" dirty="0">
              <a:solidFill>
                <a:schemeClr val="bg1"/>
              </a:solidFill>
              <a:latin typeface="Buxton Sketch" panose="03080500000500000004" pitchFamily="66" charset="0"/>
              <a:cs typeface="Comic Sans MS"/>
            </a:endParaRPr>
          </a:p>
          <a:p>
            <a:pPr marL="457200" indent="-457200" algn="ctr">
              <a:buFontTx/>
              <a:buChar char="•"/>
            </a:pPr>
            <a:endParaRPr lang="en-GB" sz="2800" dirty="0">
              <a:solidFill>
                <a:srgbClr val="FFFF00"/>
              </a:solidFill>
              <a:latin typeface="Buxton Sketch" panose="03080500000500000004" pitchFamily="66" charset="0"/>
              <a:cs typeface="Comic Sans MS"/>
            </a:endParaRPr>
          </a:p>
          <a:p>
            <a:pPr algn="ctr"/>
            <a:r>
              <a:rPr lang="en-GB" sz="2800" dirty="0">
                <a:solidFill>
                  <a:srgbClr val="FFFF00"/>
                </a:solidFill>
                <a:latin typeface="Buxton Sketch" panose="03080500000500000004" pitchFamily="66" charset="0"/>
                <a:cs typeface="Comic Sans MS"/>
              </a:rPr>
              <a:t>STICK </a:t>
            </a:r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to your </a:t>
            </a:r>
            <a:r>
              <a:rPr lang="en-GB" sz="2800" dirty="0">
                <a:solidFill>
                  <a:srgbClr val="FFFF00"/>
                </a:solidFill>
                <a:latin typeface="Buxton Sketch" panose="03080500000500000004" pitchFamily="66" charset="0"/>
                <a:cs typeface="Comic Sans MS"/>
              </a:rPr>
              <a:t>PLAN </a:t>
            </a:r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and regularly ask yourself:</a:t>
            </a:r>
          </a:p>
          <a:p>
            <a:pPr marL="342900" indent="-342900" algn="ctr">
              <a:buFont typeface="Wingdings" charset="0"/>
              <a:buChar char="Ø"/>
            </a:pPr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“Do the points address the question? </a:t>
            </a:r>
          </a:p>
          <a:p>
            <a:pPr marL="342900" indent="-342900" algn="ctr">
              <a:buFont typeface="Wingdings" charset="0"/>
              <a:buChar char="Ø"/>
            </a:pPr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Reject any deviation from the question</a:t>
            </a:r>
          </a:p>
          <a:p>
            <a:pPr marL="342900" indent="-342900" algn="ctr">
              <a:buFont typeface="Wingdings" charset="0"/>
              <a:buChar char="Ø"/>
            </a:pPr>
            <a:r>
              <a:rPr lang="en-GB" sz="2800" dirty="0">
                <a:solidFill>
                  <a:schemeClr val="bg1"/>
                </a:solidFill>
                <a:latin typeface="Buxton Sketch" panose="03080500000500000004" pitchFamily="66" charset="0"/>
                <a:cs typeface="Comic Sans MS"/>
              </a:rPr>
              <a:t>Maintain a focus throughout the essay on the specific question that has been set.</a:t>
            </a:r>
            <a:endParaRPr lang="en-GB" sz="2800" dirty="0">
              <a:solidFill>
                <a:srgbClr val="FFFF00"/>
              </a:solidFill>
              <a:latin typeface="Buxton Sketch" panose="03080500000500000004" pitchFamily="66" charset="0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1859" y="321061"/>
            <a:ext cx="1445047" cy="1028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117" y="321061"/>
            <a:ext cx="1445047" cy="10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71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198" y="422032"/>
            <a:ext cx="8883765" cy="363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426" y="254977"/>
            <a:ext cx="8628974" cy="639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854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175" y="439615"/>
            <a:ext cx="8582379" cy="581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6815" y="320493"/>
            <a:ext cx="11624109" cy="4401205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Idées possibles à justifier:</a:t>
            </a:r>
          </a:p>
          <a:p>
            <a:endParaRPr lang="fr-FR" sz="2800" dirty="0" smtClean="0">
              <a:solidFill>
                <a:schemeClr val="bg1"/>
              </a:solidFill>
            </a:endParaRPr>
          </a:p>
          <a:p>
            <a:pPr algn="ctr"/>
            <a:r>
              <a:rPr lang="fr-FR" sz="2800" dirty="0" smtClean="0">
                <a:solidFill>
                  <a:srgbClr val="FFFF00"/>
                </a:solidFill>
              </a:rPr>
              <a:t>La </a:t>
            </a:r>
            <a:r>
              <a:rPr lang="fr-FR" sz="2800" dirty="0">
                <a:solidFill>
                  <a:srgbClr val="FFFF00"/>
                </a:solidFill>
              </a:rPr>
              <a:t>haine est </a:t>
            </a:r>
            <a:r>
              <a:rPr lang="fr-FR" sz="2800" dirty="0" smtClean="0">
                <a:solidFill>
                  <a:srgbClr val="FFFF00"/>
                </a:solidFill>
              </a:rPr>
              <a:t>omniprésente. </a:t>
            </a:r>
            <a:r>
              <a:rPr lang="fr-FR" sz="2800" dirty="0" smtClean="0">
                <a:solidFill>
                  <a:schemeClr val="bg1"/>
                </a:solidFill>
              </a:rPr>
              <a:t>Comment</a:t>
            </a:r>
            <a:r>
              <a:rPr lang="fr-FR" sz="2800" dirty="0">
                <a:solidFill>
                  <a:schemeClr val="bg1"/>
                </a:solidFill>
              </a:rPr>
              <a:t>? </a:t>
            </a:r>
            <a:endParaRPr lang="fr-FR" sz="2800" dirty="0">
              <a:solidFill>
                <a:srgbClr val="FFFF00"/>
              </a:solidFill>
            </a:endParaRPr>
          </a:p>
          <a:p>
            <a:pPr algn="ctr"/>
            <a:endParaRPr lang="fr-FR" sz="2800" dirty="0">
              <a:solidFill>
                <a:srgbClr val="FFFF00"/>
              </a:solidFill>
            </a:endParaRPr>
          </a:p>
          <a:p>
            <a:pPr algn="ctr"/>
            <a:r>
              <a:rPr lang="fr-FR" sz="2800" dirty="0">
                <a:solidFill>
                  <a:srgbClr val="FFFF00"/>
                </a:solidFill>
              </a:rPr>
              <a:t>Le film met en évidence les origines de la haine</a:t>
            </a:r>
            <a:r>
              <a:rPr lang="fr-FR" sz="2800" dirty="0" smtClean="0">
                <a:solidFill>
                  <a:srgbClr val="FFFF00"/>
                </a:solidFill>
              </a:rPr>
              <a:t>. </a:t>
            </a:r>
            <a:r>
              <a:rPr lang="fr-FR" sz="2800" dirty="0" smtClean="0">
                <a:solidFill>
                  <a:schemeClr val="bg1"/>
                </a:solidFill>
              </a:rPr>
              <a:t>Comment? </a:t>
            </a:r>
            <a:endParaRPr lang="fr-FR" sz="2800" dirty="0">
              <a:solidFill>
                <a:schemeClr val="bg1"/>
              </a:solidFill>
            </a:endParaRPr>
          </a:p>
          <a:p>
            <a:pPr algn="ctr"/>
            <a:endParaRPr lang="fr-FR" sz="2800" dirty="0">
              <a:solidFill>
                <a:srgbClr val="FFFF00"/>
              </a:solidFill>
            </a:endParaRPr>
          </a:p>
          <a:p>
            <a:pPr algn="ctr"/>
            <a:r>
              <a:rPr lang="fr-FR" sz="2800" dirty="0">
                <a:solidFill>
                  <a:srgbClr val="FFFF00"/>
                </a:solidFill>
              </a:rPr>
              <a:t>Fin </a:t>
            </a:r>
            <a:r>
              <a:rPr lang="fr-FR" sz="2800" dirty="0" smtClean="0">
                <a:solidFill>
                  <a:srgbClr val="FFFF00"/>
                </a:solidFill>
              </a:rPr>
              <a:t>pessimiste = </a:t>
            </a:r>
            <a:r>
              <a:rPr lang="fr-FR" sz="2800" dirty="0">
                <a:solidFill>
                  <a:srgbClr val="FFFF00"/>
                </a:solidFill>
              </a:rPr>
              <a:t>pas d’échappatoire possible.</a:t>
            </a:r>
          </a:p>
          <a:p>
            <a:pPr algn="ctr"/>
            <a:endParaRPr lang="fr-FR" sz="2800" dirty="0">
              <a:solidFill>
                <a:srgbClr val="FFFF00"/>
              </a:solidFill>
            </a:endParaRPr>
          </a:p>
          <a:p>
            <a:pPr algn="ctr"/>
            <a:r>
              <a:rPr lang="fr-FR" sz="2800" dirty="0">
                <a:solidFill>
                  <a:srgbClr val="FFFF00"/>
                </a:solidFill>
              </a:rPr>
              <a:t>La mort de </a:t>
            </a:r>
            <a:r>
              <a:rPr lang="fr-FR" sz="2800" dirty="0" err="1">
                <a:solidFill>
                  <a:srgbClr val="FFFF00"/>
                </a:solidFill>
              </a:rPr>
              <a:t>Vinz</a:t>
            </a:r>
            <a:r>
              <a:rPr lang="fr-FR" sz="2800" dirty="0">
                <a:solidFill>
                  <a:srgbClr val="FFFF00"/>
                </a:solidFill>
              </a:rPr>
              <a:t> va entraîner encore plus de </a:t>
            </a:r>
            <a:r>
              <a:rPr lang="fr-FR" sz="2800" dirty="0" smtClean="0">
                <a:solidFill>
                  <a:srgbClr val="FFFF00"/>
                </a:solidFill>
              </a:rPr>
              <a:t>haine.</a:t>
            </a:r>
          </a:p>
          <a:p>
            <a:pPr algn="ctr"/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6815" y="4954455"/>
            <a:ext cx="11624109" cy="954107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fr-FR" sz="2800" dirty="0" smtClean="0">
              <a:solidFill>
                <a:schemeClr val="bg1"/>
              </a:solidFill>
            </a:endParaRP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Exemples de scènes possibles? D’exemples?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2" y="58614"/>
            <a:ext cx="1202612" cy="5620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516656" y="4115034"/>
            <a:ext cx="2376264" cy="169337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439893" y="4113919"/>
            <a:ext cx="2635937" cy="252980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64508" y="3931569"/>
            <a:ext cx="2376264" cy="2304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311398" y="569814"/>
            <a:ext cx="2520280" cy="259228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085512" y="576940"/>
            <a:ext cx="2592288" cy="259228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33778" y="584684"/>
            <a:ext cx="2447242" cy="259228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844061" y="3356396"/>
            <a:ext cx="0" cy="503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</p:cNvCxnSpPr>
          <p:nvPr/>
        </p:nvCxnSpPr>
        <p:spPr>
          <a:xfrm>
            <a:off x="2681020" y="1880828"/>
            <a:ext cx="3326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56862" y="187308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004061" y="3284686"/>
            <a:ext cx="0" cy="646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95223" y="4214919"/>
            <a:ext cx="22590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Question:</a:t>
            </a:r>
          </a:p>
          <a:p>
            <a:r>
              <a:rPr lang="fr-FR" sz="1200" b="1" dirty="0" smtClean="0"/>
              <a:t>‘Le titre du film </a:t>
            </a:r>
            <a:r>
              <a:rPr lang="fr-FR" sz="1200" b="1" i="1" dirty="0" smtClean="0"/>
              <a:t>La Haine </a:t>
            </a:r>
            <a:r>
              <a:rPr lang="fr-FR" sz="1200" b="1" dirty="0" smtClean="0"/>
              <a:t>est bien choisi car il reflète exactement le thème principal du film’. Dans quelle mesure êtes-vous d’accord avec ce jugement?</a:t>
            </a:r>
          </a:p>
          <a:p>
            <a:r>
              <a:rPr lang="fr-FR" sz="1200" dirty="0" smtClean="0"/>
              <a:t> </a:t>
            </a:r>
          </a:p>
          <a:p>
            <a:endParaRPr lang="fr-FR" sz="1200" dirty="0" smtClean="0"/>
          </a:p>
          <a:p>
            <a:endParaRPr lang="fr-FR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93387" y="3843565"/>
            <a:ext cx="2253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Intro:</a:t>
            </a:r>
          </a:p>
          <a:p>
            <a:endParaRPr lang="fr-FR" sz="1400" b="1" dirty="0" smtClean="0"/>
          </a:p>
          <a:p>
            <a:r>
              <a:rPr lang="fr-FR" sz="1400" dirty="0" smtClean="0"/>
              <a:t>Premier titre du film: ‘Droit de cité’ avant de décider ‘La Haine’. </a:t>
            </a:r>
          </a:p>
          <a:p>
            <a:endParaRPr lang="fr-FR" sz="1400" dirty="0" smtClean="0"/>
          </a:p>
          <a:p>
            <a:r>
              <a:rPr lang="fr-FR" sz="1400" dirty="0" smtClean="0"/>
              <a:t>La haine est-elle l’émotion prédominante?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5675" y="576940"/>
            <a:ext cx="245534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Paragraphe 1: scénario</a:t>
            </a:r>
          </a:p>
          <a:p>
            <a:endParaRPr lang="fr-FR" sz="1400" dirty="0" smtClean="0"/>
          </a:p>
          <a:p>
            <a:r>
              <a:rPr lang="fr-FR" sz="1400" smtClean="0"/>
              <a:t>Scénario inspiré </a:t>
            </a:r>
            <a:r>
              <a:rPr lang="fr-FR" sz="1400" dirty="0" smtClean="0"/>
              <a:t>de l’histoire de </a:t>
            </a:r>
            <a:r>
              <a:rPr lang="fr-FR" sz="1400" dirty="0" err="1" smtClean="0"/>
              <a:t>Makomé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Interview: MK se demande comment le policier en est arrivé à cette haine + il dit: la haine est dans les deux camps</a:t>
            </a:r>
          </a:p>
          <a:p>
            <a:endParaRPr lang="fr-FR" sz="1400" dirty="0" smtClean="0"/>
          </a:p>
          <a:p>
            <a:endParaRPr lang="fr-FR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158258" y="587186"/>
            <a:ext cx="2418294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Paragraphe 2: référence à la haine</a:t>
            </a:r>
          </a:p>
          <a:p>
            <a:endParaRPr lang="fr-FR" sz="1100" dirty="0" smtClean="0"/>
          </a:p>
          <a:p>
            <a:r>
              <a:rPr lang="fr-FR" sz="1100" dirty="0" smtClean="0"/>
              <a:t>Dés le générique du film: images d’archives des émeutes puis plan panoramique des CRS dans la cité.</a:t>
            </a:r>
          </a:p>
          <a:p>
            <a:endParaRPr lang="fr-FR" sz="1100" dirty="0" smtClean="0"/>
          </a:p>
          <a:p>
            <a:r>
              <a:rPr lang="fr-FR" sz="1100" dirty="0" smtClean="0"/>
              <a:t>La haine entre la police et les jeunes de banlieue. (la police intervient pour la barbecue, la scène du passage à tabac de Saïd et Hubert)</a:t>
            </a:r>
          </a:p>
          <a:p>
            <a:endParaRPr lang="fr-FR" sz="1100" dirty="0" smtClean="0"/>
          </a:p>
          <a:p>
            <a:r>
              <a:rPr lang="fr-FR" sz="1100" dirty="0" smtClean="0"/>
              <a:t>La haine dans la cité reflète :’la haine attire la haine’: les biens sont endommagés par les émeutiers</a:t>
            </a:r>
          </a:p>
          <a:p>
            <a:endParaRPr lang="fr-FR" sz="1100" dirty="0" smtClean="0"/>
          </a:p>
          <a:p>
            <a:endParaRPr lang="fr-FR" sz="1100" dirty="0" smtClean="0"/>
          </a:p>
          <a:p>
            <a:endParaRPr lang="fr-FR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6414291" y="569814"/>
            <a:ext cx="237247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Paragraphe 3: la haine des protagonistes.</a:t>
            </a:r>
          </a:p>
          <a:p>
            <a:endParaRPr lang="fr-FR" sz="1200" dirty="0" smtClean="0"/>
          </a:p>
          <a:p>
            <a:r>
              <a:rPr lang="fr-FR" sz="1200" dirty="0" smtClean="0"/>
              <a:t>Ils ressentent la haine de façon différente.</a:t>
            </a:r>
          </a:p>
          <a:p>
            <a:endParaRPr lang="fr-FR" sz="1200" dirty="0" smtClean="0"/>
          </a:p>
          <a:p>
            <a:r>
              <a:rPr lang="fr-FR" sz="1200" dirty="0" smtClean="0"/>
              <a:t>Hubert déteste ce qu’est devenue la cité</a:t>
            </a:r>
          </a:p>
          <a:p>
            <a:r>
              <a:rPr lang="fr-FR" sz="1200" dirty="0" err="1" smtClean="0"/>
              <a:t>Said</a:t>
            </a:r>
            <a:r>
              <a:rPr lang="fr-FR" sz="1200" dirty="0" smtClean="0"/>
              <a:t> déteste la police un peu pour faire comme les autres</a:t>
            </a:r>
          </a:p>
          <a:p>
            <a:r>
              <a:rPr lang="fr-FR" sz="1200" dirty="0" err="1" smtClean="0"/>
              <a:t>Vinz</a:t>
            </a:r>
            <a:r>
              <a:rPr lang="fr-FR" sz="1200" dirty="0" smtClean="0"/>
              <a:t> éprouve une haine intense envers les forces de l’ordre. (renforcé par la bavure)</a:t>
            </a:r>
            <a:endParaRPr lang="fr-FR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468804" y="4104568"/>
            <a:ext cx="260702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Conclusion:</a:t>
            </a:r>
          </a:p>
          <a:p>
            <a:endParaRPr lang="fr-FR" sz="1200" dirty="0" smtClean="0"/>
          </a:p>
          <a:p>
            <a:r>
              <a:rPr lang="fr-FR" sz="1200" dirty="0" smtClean="0"/>
              <a:t>La haine est omniprésente</a:t>
            </a:r>
          </a:p>
          <a:p>
            <a:endParaRPr lang="fr-FR" sz="1200" dirty="0" smtClean="0"/>
          </a:p>
          <a:p>
            <a:r>
              <a:rPr lang="fr-FR" sz="1200" dirty="0" smtClean="0"/>
              <a:t>Le film met en évidence les origines de la haine. </a:t>
            </a:r>
          </a:p>
          <a:p>
            <a:endParaRPr lang="fr-FR" sz="1200" dirty="0" smtClean="0"/>
          </a:p>
          <a:p>
            <a:r>
              <a:rPr lang="fr-FR" sz="1200" dirty="0" smtClean="0"/>
              <a:t>Fin pessimiste= pas d’échappatoire possible.</a:t>
            </a:r>
          </a:p>
          <a:p>
            <a:endParaRPr lang="fr-FR" sz="1200" dirty="0" smtClean="0"/>
          </a:p>
          <a:p>
            <a:r>
              <a:rPr lang="fr-FR" sz="1200" dirty="0" smtClean="0"/>
              <a:t>La mort de </a:t>
            </a:r>
            <a:r>
              <a:rPr lang="fr-FR" sz="1200" dirty="0" err="1" smtClean="0"/>
              <a:t>Vinz</a:t>
            </a:r>
            <a:r>
              <a:rPr lang="fr-FR" sz="1200" dirty="0" smtClean="0"/>
              <a:t> va entraîner encore plus de haine</a:t>
            </a:r>
          </a:p>
          <a:p>
            <a:endParaRPr lang="fr-FR" sz="1200" dirty="0" smtClean="0"/>
          </a:p>
          <a:p>
            <a:endParaRPr lang="fr-FR" sz="1050" b="1" dirty="0"/>
          </a:p>
        </p:txBody>
      </p:sp>
      <p:sp>
        <p:nvSpPr>
          <p:cNvPr id="24" name="Rectangle 23"/>
          <p:cNvSpPr/>
          <p:nvPr/>
        </p:nvSpPr>
        <p:spPr>
          <a:xfrm>
            <a:off x="9391784" y="605183"/>
            <a:ext cx="2520280" cy="259228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837248" y="1908453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411071" y="576940"/>
            <a:ext cx="25009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Paragraphe 4: la scène finale</a:t>
            </a:r>
          </a:p>
          <a:p>
            <a:endParaRPr lang="fr-FR" sz="1200" dirty="0" smtClean="0"/>
          </a:p>
          <a:p>
            <a:r>
              <a:rPr lang="fr-FR" sz="1200" dirty="0" smtClean="0"/>
              <a:t>Elle exemplifie la haine.</a:t>
            </a:r>
          </a:p>
          <a:p>
            <a:endParaRPr lang="fr-FR" sz="1200" dirty="0" smtClean="0"/>
          </a:p>
          <a:p>
            <a:r>
              <a:rPr lang="fr-FR" sz="1200" dirty="0" err="1" smtClean="0"/>
              <a:t>Vinz</a:t>
            </a:r>
            <a:r>
              <a:rPr lang="fr-FR" sz="1200" dirty="0" smtClean="0"/>
              <a:t> donne le revolver à Hubert. Il a réalisé qu’il ne pouvait pas tuer un policier de sang-froid.</a:t>
            </a:r>
          </a:p>
          <a:p>
            <a:endParaRPr lang="fr-FR" sz="1200" dirty="0" smtClean="0"/>
          </a:p>
          <a:p>
            <a:r>
              <a:rPr lang="fr-FR" sz="1200" dirty="0" smtClean="0"/>
              <a:t>C’est Notre Dame qui tue </a:t>
            </a:r>
            <a:r>
              <a:rPr lang="fr-FR" sz="1200" dirty="0" err="1" smtClean="0"/>
              <a:t>Vinz</a:t>
            </a:r>
            <a:r>
              <a:rPr lang="fr-FR" sz="1200" dirty="0" smtClean="0"/>
              <a:t>. Lui aussi éprouve la haine. </a:t>
            </a:r>
          </a:p>
          <a:p>
            <a:endParaRPr lang="fr-FR" sz="1200" dirty="0" smtClean="0"/>
          </a:p>
          <a:p>
            <a:r>
              <a:rPr lang="fr-FR" sz="1200" dirty="0" smtClean="0"/>
              <a:t>Confrontation entre Notre Dame et Hubert (référence aux deux camps mentionnés)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31031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8758" y="2090872"/>
            <a:ext cx="11582400" cy="4524315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GB" sz="36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•"/>
            </a:pPr>
            <a:r>
              <a:rPr lang="en-GB" sz="3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Analyse</a:t>
            </a:r>
            <a:r>
              <a:rPr lang="en-GB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GB" sz="3600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question.</a:t>
            </a:r>
            <a:endParaRPr lang="en-GB" sz="36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6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•"/>
            </a:pPr>
            <a:r>
              <a:rPr lang="en-GB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</a:t>
            </a:r>
            <a:r>
              <a:rPr lang="en-GB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words </a:t>
            </a:r>
            <a:r>
              <a:rPr lang="en-GB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question?</a:t>
            </a:r>
          </a:p>
          <a:p>
            <a:endParaRPr lang="en-GB" sz="36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•"/>
            </a:pPr>
            <a:r>
              <a:rPr lang="en-GB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aspects of the film will be the </a:t>
            </a:r>
            <a:r>
              <a:rPr lang="en-GB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</a:t>
            </a:r>
            <a:r>
              <a:rPr lang="en-GB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your response</a:t>
            </a:r>
            <a:r>
              <a:rPr lang="en-GB" sz="3600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7200" indent="-457200">
              <a:buFontTx/>
              <a:buChar char="•"/>
            </a:pPr>
            <a:endParaRPr lang="en-GB" sz="36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88758" y="108066"/>
            <a:ext cx="11582400" cy="2360814"/>
          </a:xfrm>
          <a:prstGeom prst="rect">
            <a:avLst/>
          </a:prstGeom>
          <a:solidFill>
            <a:srgbClr val="FFFF00"/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‘Le titre du film </a:t>
            </a:r>
            <a:r>
              <a:rPr lang="fr-FR" i="1" dirty="0" smtClean="0"/>
              <a:t>La Haine </a:t>
            </a:r>
            <a:r>
              <a:rPr lang="fr-FR" dirty="0" smtClean="0"/>
              <a:t>est bien choisi car il reflète exactement le thème principal du film’. 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Dans quelle mesure êtes-vous d’accord avec ce jugement?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81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931" y="236998"/>
            <a:ext cx="11089470" cy="29384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‘</a:t>
            </a:r>
            <a:r>
              <a:rPr lang="fr-FR" sz="3600" b="1" u="sng" dirty="0" smtClean="0">
                <a:solidFill>
                  <a:srgbClr val="FF0000"/>
                </a:solidFill>
              </a:rPr>
              <a:t>Le titre </a:t>
            </a:r>
            <a:r>
              <a:rPr lang="fr-FR" sz="3600" b="1" dirty="0" smtClean="0"/>
              <a:t>du film </a:t>
            </a:r>
            <a:r>
              <a:rPr lang="fr-FR" sz="3600" b="1" i="1" dirty="0" smtClean="0"/>
              <a:t>La Haine </a:t>
            </a:r>
            <a:r>
              <a:rPr lang="fr-FR" sz="3600" b="1" dirty="0" smtClean="0"/>
              <a:t>est </a:t>
            </a:r>
            <a:r>
              <a:rPr lang="fr-FR" sz="3600" b="1" u="sng" dirty="0" smtClean="0">
                <a:solidFill>
                  <a:srgbClr val="FF0000"/>
                </a:solidFill>
              </a:rPr>
              <a:t>bien choisi </a:t>
            </a:r>
            <a:r>
              <a:rPr lang="fr-FR" sz="3600" b="1" dirty="0" smtClean="0"/>
              <a:t>car il reflète exactement le </a:t>
            </a:r>
            <a:r>
              <a:rPr lang="fr-FR" sz="3600" b="1" u="sng" dirty="0" smtClean="0">
                <a:solidFill>
                  <a:srgbClr val="FF0000"/>
                </a:solidFill>
              </a:rPr>
              <a:t>thème principal </a:t>
            </a:r>
            <a:r>
              <a:rPr lang="fr-FR" sz="3600" b="1" dirty="0" smtClean="0"/>
              <a:t>du film’. </a:t>
            </a:r>
          </a:p>
          <a:p>
            <a:pPr algn="ctr"/>
            <a:endParaRPr lang="fr-FR" sz="3600" b="1" dirty="0" smtClean="0"/>
          </a:p>
          <a:p>
            <a:pPr algn="ctr"/>
            <a:r>
              <a:rPr lang="fr-FR" sz="3600" b="1" dirty="0" smtClean="0"/>
              <a:t>Dans quelle mesure êtes-vous d’accord avec ce jugement?</a:t>
            </a:r>
            <a:endParaRPr lang="fr-FR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520931" y="3371978"/>
            <a:ext cx="11089470" cy="255454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GB" sz="32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Pourquoi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Kassovitz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a-t-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choisi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titre?</a:t>
            </a:r>
          </a:p>
          <a:p>
            <a:pPr algn="ctr"/>
            <a:endParaRPr lang="en-GB" sz="32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2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Pourquoi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t-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fait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film?</a:t>
            </a:r>
          </a:p>
          <a:p>
            <a:pPr algn="ctr"/>
            <a:endParaRPr lang="en-GB" sz="32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évènement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déclenché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son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besoin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faire un film?</a:t>
            </a:r>
          </a:p>
        </p:txBody>
      </p:sp>
    </p:spTree>
    <p:extLst>
      <p:ext uri="{BB962C8B-B14F-4D97-AF65-F5344CB8AC3E}">
        <p14:creationId xmlns:p14="http://schemas.microsoft.com/office/powerpoint/2010/main" val="661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179" y="336884"/>
            <a:ext cx="11502189" cy="3539430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32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Pourquoi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n-GB" sz="32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Haine</a:t>
            </a:r>
            <a:r>
              <a:rPr lang="en-GB" sz="32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ctr"/>
            <a:endParaRPr lang="en-GB" sz="32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2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Quels</a:t>
            </a:r>
            <a:r>
              <a:rPr lang="en-GB" sz="32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sont</a:t>
            </a:r>
            <a:r>
              <a:rPr lang="en-GB" sz="32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mots noirs les plus forts ?</a:t>
            </a:r>
          </a:p>
          <a:p>
            <a:pPr algn="ctr"/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Mort,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enfer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haine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algn="ctr"/>
            <a:endParaRPr lang="en-GB" sz="32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Quels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autres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titres forts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pourrait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-on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avoir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endParaRPr lang="en-GB" sz="20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55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4718" y="136548"/>
            <a:ext cx="8969653" cy="3570208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Avant </a:t>
            </a:r>
            <a:r>
              <a:rPr lang="en-GB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Abdel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3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c’est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Makomé</a:t>
            </a:r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algn="ctr"/>
            <a:endParaRPr lang="en-GB" sz="32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 footage</a:t>
            </a:r>
          </a:p>
          <a:p>
            <a:pPr algn="ctr"/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Emeutes</a:t>
            </a:r>
          </a:p>
          <a:p>
            <a:pPr algn="ctr"/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Archives, noir et blanc</a:t>
            </a:r>
          </a:p>
          <a:p>
            <a:pPr algn="ctr"/>
            <a:endParaRPr lang="en-GB" sz="4000" b="1" dirty="0">
              <a:solidFill>
                <a:srgbClr val="FFFFFF"/>
              </a:solidFill>
              <a:latin typeface="Comic Sans MS"/>
              <a:cs typeface="Comic Sans MS"/>
            </a:endParaRPr>
          </a:p>
          <a:p>
            <a:pPr algn="ctr"/>
            <a:endParaRPr lang="en-GB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4717" y="4403748"/>
            <a:ext cx="8969653" cy="2062103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‘AVOIR LA HAINE’?</a:t>
            </a:r>
            <a:endParaRPr lang="en-GB" sz="4000" b="1" dirty="0">
              <a:solidFill>
                <a:srgbClr val="FFFFFF"/>
              </a:solidFill>
              <a:latin typeface="Comic Sans MS"/>
              <a:cs typeface="Comic Sans MS"/>
            </a:endParaRPr>
          </a:p>
          <a:p>
            <a:pPr algn="ctr"/>
            <a:endParaRPr lang="en-GB" sz="2600" dirty="0">
              <a:solidFill>
                <a:srgbClr val="FFFFFF"/>
              </a:solidFill>
              <a:latin typeface="Comic Sans MS"/>
              <a:cs typeface="Comic Sans MS"/>
            </a:endParaRPr>
          </a:p>
          <a:p>
            <a:pPr algn="ctr"/>
            <a:r>
              <a:rPr lang="en-GB" u="sng" dirty="0">
                <a:hlinkClick r:id="rId2"/>
              </a:rPr>
              <a:t>http://www.allocine.fr/film/fichefilm-12551/secrets-tournage/</a:t>
            </a:r>
            <a:endParaRPr lang="en-GB" dirty="0"/>
          </a:p>
          <a:p>
            <a:pPr algn="ctr"/>
            <a:endParaRPr lang="en-GB" sz="2600" dirty="0">
              <a:solidFill>
                <a:srgbClr val="FFFFFF"/>
              </a:solidFill>
              <a:latin typeface="Comic Sans MS"/>
              <a:cs typeface="Comic Sans MS"/>
            </a:endParaRPr>
          </a:p>
          <a:p>
            <a:pPr algn="ctr"/>
            <a:endParaRPr lang="en-GB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7852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570"/>
            <a:ext cx="11997477" cy="490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10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9236"/>
          <a:stretch/>
        </p:blipFill>
        <p:spPr>
          <a:xfrm>
            <a:off x="204318" y="1343361"/>
            <a:ext cx="11630143" cy="351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1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9730"/>
          <a:stretch/>
        </p:blipFill>
        <p:spPr>
          <a:xfrm>
            <a:off x="192488" y="216439"/>
            <a:ext cx="11743249" cy="437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72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175" y="439615"/>
            <a:ext cx="8582379" cy="581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3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D5ABA4-A211-41A9-A689-81563479474C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08A8A11-1CD9-41DC-B790-ED68A701C0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0A2D46-0D91-4629-9034-F20220188B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705</Words>
  <Application>Microsoft Office PowerPoint</Application>
  <PresentationFormat>Widescreen</PresentationFormat>
  <Paragraphs>116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Buxton Sketch</vt:lpstr>
      <vt:lpstr>Calibri</vt:lpstr>
      <vt:lpstr>Calibri Light</vt:lpstr>
      <vt:lpstr>Comic Sans MS</vt:lpstr>
      <vt:lpstr>Wingdings</vt:lpstr>
      <vt:lpstr>Office Theme</vt:lpstr>
      <vt:lpstr>Essay feedback   Benchmark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 Question: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Haine- Question 1 </dc:title>
  <dc:creator>Kathy GUILLE</dc:creator>
  <cp:lastModifiedBy>Frédérique E. Lecerf</cp:lastModifiedBy>
  <cp:revision>15</cp:revision>
  <dcterms:created xsi:type="dcterms:W3CDTF">2017-02-06T21:20:52Z</dcterms:created>
  <dcterms:modified xsi:type="dcterms:W3CDTF">2018-11-05T11:54:04Z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