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76" r:id="rId5"/>
    <p:sldId id="267" r:id="rId6"/>
    <p:sldId id="273" r:id="rId7"/>
    <p:sldId id="275" r:id="rId8"/>
    <p:sldId id="274" r:id="rId9"/>
    <p:sldId id="272" r:id="rId10"/>
    <p:sldId id="271" r:id="rId11"/>
    <p:sldId id="264" r:id="rId12"/>
    <p:sldId id="265" r:id="rId13"/>
    <p:sldId id="266" r:id="rId14"/>
    <p:sldId id="262" r:id="rId15"/>
    <p:sldId id="259" r:id="rId16"/>
    <p:sldId id="260" r:id="rId17"/>
    <p:sldId id="261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48" y="196169"/>
            <a:ext cx="9652921" cy="82728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23</a:t>
            </a:r>
            <a:r>
              <a:rPr lang="en-GB" sz="4400" b="1" baseline="30000" dirty="0" smtClean="0">
                <a:solidFill>
                  <a:schemeClr val="bg1"/>
                </a:solidFill>
              </a:rPr>
              <a:t>rd</a:t>
            </a:r>
            <a:r>
              <a:rPr lang="en-GB" sz="4400" b="1" dirty="0" smtClean="0">
                <a:solidFill>
                  <a:schemeClr val="bg1"/>
                </a:solidFill>
              </a:rPr>
              <a:t> of Feb -  STUDY DAY ‘La </a:t>
            </a:r>
            <a:r>
              <a:rPr lang="en-GB" sz="4400" b="1" dirty="0" err="1" smtClean="0">
                <a:solidFill>
                  <a:schemeClr val="bg1"/>
                </a:solidFill>
              </a:rPr>
              <a:t>Haine</a:t>
            </a:r>
            <a:r>
              <a:rPr lang="en-GB" sz="4400" b="1" dirty="0" smtClean="0">
                <a:solidFill>
                  <a:schemeClr val="bg1"/>
                </a:solidFill>
              </a:rPr>
              <a:t>’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94" y="1148406"/>
            <a:ext cx="9625628" cy="4824557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However </a:t>
            </a:r>
            <a:r>
              <a:rPr lang="en-GB" sz="2800" b="1" dirty="0" smtClean="0"/>
              <a:t>Webinar</a:t>
            </a:r>
            <a:r>
              <a:rPr lang="en-GB" sz="2800" b="1" dirty="0" smtClean="0">
                <a:solidFill>
                  <a:srgbClr val="FFFF00"/>
                </a:solidFill>
              </a:rPr>
              <a:t> in College for </a:t>
            </a:r>
            <a:r>
              <a:rPr lang="en-GB" sz="2800" b="1" dirty="0" smtClean="0"/>
              <a:t>all</a:t>
            </a:r>
            <a:r>
              <a:rPr lang="en-GB" sz="2800" b="1" dirty="0" smtClean="0">
                <a:solidFill>
                  <a:srgbClr val="FFFF00"/>
                </a:solidFill>
              </a:rPr>
              <a:t> FRENCH students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On the 23</a:t>
            </a:r>
            <a:r>
              <a:rPr lang="en-GB" sz="2800" b="1" baseline="30000" dirty="0" smtClean="0">
                <a:solidFill>
                  <a:srgbClr val="FFFF00"/>
                </a:solidFill>
              </a:rPr>
              <a:t>rd</a:t>
            </a:r>
            <a:r>
              <a:rPr lang="en-GB" sz="2800" b="1" dirty="0" smtClean="0">
                <a:solidFill>
                  <a:srgbClr val="FFFF00"/>
                </a:solidFill>
              </a:rPr>
              <a:t> of February 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From 12:45pm until 2:30pm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Bring your lunch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06290"/>
              </p:ext>
            </p:extLst>
          </p:nvPr>
        </p:nvGraphicFramePr>
        <p:xfrm>
          <a:off x="4927600" y="2423954"/>
          <a:ext cx="7112001" cy="4053968"/>
        </p:xfrm>
        <a:graphic>
          <a:graphicData uri="http://schemas.openxmlformats.org/drawingml/2006/table">
            <a:tbl>
              <a:tblPr/>
              <a:tblGrid>
                <a:gridCol w="985557"/>
                <a:gridCol w="6126444"/>
              </a:tblGrid>
              <a:tr h="5254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0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12.45pm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Introductions and sound checks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311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1.00pm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The techniques of cinema  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(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in English)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11760" marR="0" indent="-901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,serif"/>
                        </a:rPr>
                        <a:t> 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 Looking at elements such as characterisation, themes,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sub-text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setting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in the context of cinematographic techniques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11760" marR="0" indent="-901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,serif"/>
                        </a:rPr>
                        <a:t> 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  Language needed to write coherently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1.20pm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La </a:t>
                      </a:r>
                      <a:r>
                        <a:rPr lang="en-GB" sz="1600" b="1" dirty="0" err="1" smtClean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Haine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in French)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2.10pm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Structuring your response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(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in English)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What makes a good essay? </a:t>
                      </a:r>
                      <a:endParaRPr lang="en-GB" sz="1800" dirty="0" smtClean="0">
                        <a:solidFill>
                          <a:schemeClr val="bg1"/>
                        </a:solidFill>
                        <a:effectLst/>
                        <a:latin typeface="Tw Cen MT,sans-serif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Plan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and prepare how to make good notes and use them well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What examiners are looking for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2.30pm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w Cen MT,sans-serif"/>
                        </a:rPr>
                        <a:t>Webinar ends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19799" y="2169973"/>
            <a:ext cx="127861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 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 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40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Complex language includes: </a:t>
            </a:r>
            <a:r>
              <a:rPr lang="en-GB" dirty="0"/>
              <a:t>use of pronouns of all types, tenses complexity (as in </a:t>
            </a:r>
            <a:r>
              <a:rPr lang="en-GB" i="1" dirty="0" err="1"/>
              <a:t>si</a:t>
            </a:r>
            <a:r>
              <a:rPr lang="en-GB" i="1" dirty="0"/>
              <a:t> </a:t>
            </a:r>
            <a:r>
              <a:rPr lang="en-GB" dirty="0"/>
              <a:t>sentences), connectives supporting a range of subordinate clauses including those requiring subjunctive constructions with verbs and verbs followed by infinitive with correct preposition, use of present and past participles.</a:t>
            </a:r>
          </a:p>
          <a:p>
            <a:endParaRPr lang="en-GB" dirty="0" smtClean="0"/>
          </a:p>
          <a:p>
            <a:r>
              <a:rPr lang="en-GB" b="1" dirty="0" smtClean="0"/>
              <a:t>/40 at A Level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22118"/>
              </p:ext>
            </p:extLst>
          </p:nvPr>
        </p:nvGraphicFramePr>
        <p:xfrm>
          <a:off x="6784340" y="3726340"/>
          <a:ext cx="4668520" cy="25220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55332"/>
                <a:gridCol w="1113188"/>
              </a:tblGrid>
              <a:tr h="72231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ESSAY MARKING            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</a:rPr>
                        <a:t>Marks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7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Content :      /20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747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Quality of Language :    /20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54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bg1"/>
                          </a:solidFill>
                          <a:effectLst/>
                        </a:rPr>
                        <a:t>Overall  :     /40</a:t>
                      </a:r>
                      <a:endParaRPr lang="en-GB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0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2052918"/>
            <a:ext cx="9404723" cy="1400530"/>
          </a:xfrm>
        </p:spPr>
        <p:txBody>
          <a:bodyPr/>
          <a:lstStyle/>
          <a:p>
            <a:r>
              <a:rPr lang="fr-FR" dirty="0"/>
              <a:t>« Pour beaucoup de critiques, </a:t>
            </a:r>
            <a:r>
              <a:rPr lang="fr-FR" i="1" dirty="0"/>
              <a:t>La Haine </a:t>
            </a:r>
            <a:r>
              <a:rPr lang="fr-FR" dirty="0"/>
              <a:t>est un chef d’</a:t>
            </a:r>
            <a:r>
              <a:rPr lang="fr-FR" dirty="0" err="1"/>
              <a:t>oeuvre</a:t>
            </a:r>
            <a:r>
              <a:rPr lang="fr-FR" dirty="0"/>
              <a:t> du cinéma. »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Dans </a:t>
            </a:r>
            <a:r>
              <a:rPr lang="fr-FR" dirty="0"/>
              <a:t>quelle mesure êtes-vous d’accord avec ce jugement 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3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79622"/>
            <a:ext cx="9403742" cy="4868778"/>
          </a:xfrm>
        </p:spPr>
        <p:txBody>
          <a:bodyPr/>
          <a:lstStyle/>
          <a:p>
            <a:r>
              <a:rPr lang="en-GB" dirty="0" smtClean="0"/>
              <a:t>Thematically: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09" y="1853248"/>
            <a:ext cx="9678669" cy="47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Technically/Stylistically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67" y="1716504"/>
            <a:ext cx="11872696" cy="37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sample essay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0"/>
            <a:ext cx="10271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 que </a:t>
            </a:r>
            <a:r>
              <a:rPr lang="en-GB" dirty="0" err="1" smtClean="0"/>
              <a:t>conseillent</a:t>
            </a:r>
            <a:r>
              <a:rPr lang="en-GB" dirty="0" smtClean="0"/>
              <a:t> et </a:t>
            </a:r>
            <a:r>
              <a:rPr lang="en-GB" dirty="0" err="1" smtClean="0"/>
              <a:t>disent</a:t>
            </a:r>
            <a:r>
              <a:rPr lang="en-GB" dirty="0" smtClean="0"/>
              <a:t> les </a:t>
            </a:r>
            <a:r>
              <a:rPr lang="en-GB" dirty="0" err="1" smtClean="0"/>
              <a:t>examinateurs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923"/>
            <a:ext cx="12192000" cy="22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85" y="0"/>
            <a:ext cx="10094077" cy="2439463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C000"/>
                </a:solidFill>
              </a:rPr>
              <a:t>17-20 </a:t>
            </a:r>
          </a:p>
          <a:p>
            <a:r>
              <a:rPr lang="en-GB" sz="2400" b="1" u="sng" dirty="0" smtClean="0"/>
              <a:t>Excellent</a:t>
            </a:r>
            <a:r>
              <a:rPr lang="en-GB" sz="2400" b="1" dirty="0" smtClean="0"/>
              <a:t> </a:t>
            </a:r>
            <a:r>
              <a:rPr lang="en-GB" sz="2400" b="1" dirty="0"/>
              <a:t>critical and analytical response to the question with knowledge of the film or text consistently accurate and detailed. Opinions, views and conclusions are consistently supported by relevant &amp; appropriate evidence. Essay demonstrates excellent evaluation of the issues, themes &amp; cultural and social contexts of the text or film</a:t>
            </a:r>
            <a:r>
              <a:rPr lang="en-GB" sz="2400" b="1" dirty="0" smtClean="0"/>
              <a:t>.</a:t>
            </a:r>
            <a:endParaRPr lang="en-GB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631"/>
            <a:ext cx="12192000" cy="41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46" y="171313"/>
            <a:ext cx="9404723" cy="1400530"/>
          </a:xfrm>
        </p:spPr>
        <p:txBody>
          <a:bodyPr/>
          <a:lstStyle/>
          <a:p>
            <a:r>
              <a:rPr lang="en-GB" dirty="0" smtClean="0"/>
              <a:t>AO3 Quality of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91" y="1171073"/>
            <a:ext cx="10078035" cy="1620253"/>
          </a:xfrm>
        </p:spPr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17-20 </a:t>
            </a:r>
          </a:p>
          <a:p>
            <a:r>
              <a:rPr lang="en-GB" b="1" dirty="0" smtClean="0"/>
              <a:t>Mainly </a:t>
            </a:r>
            <a:r>
              <a:rPr lang="en-GB" b="1" dirty="0"/>
              <a:t>accurate with only occasional minor errors. Consistent secure grasp of grammar and able to manipulate complex structures accurately. Wide range of vocabulary appropriate to task and context.</a:t>
            </a:r>
            <a:endParaRPr lang="en-GB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821"/>
            <a:ext cx="12192000" cy="33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727038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« Pour beaucoup de critiques, </a:t>
            </a:r>
            <a:r>
              <a:rPr lang="fr-FR" i="1" dirty="0"/>
              <a:t>La Haine </a:t>
            </a:r>
            <a:r>
              <a:rPr lang="fr-FR" dirty="0"/>
              <a:t>est un chef d’</a:t>
            </a:r>
            <a:r>
              <a:rPr lang="fr-FR" dirty="0" err="1"/>
              <a:t>oeuvre</a:t>
            </a:r>
            <a:r>
              <a:rPr lang="fr-FR" dirty="0"/>
              <a:t> du cinéma. » Dans quelle mesure êtes-</a:t>
            </a:r>
            <a:r>
              <a:rPr lang="fr-FR" dirty="0">
                <a:solidFill>
                  <a:srgbClr val="FFFF00"/>
                </a:solidFill>
              </a:rPr>
              <a:t>vous</a:t>
            </a:r>
            <a:r>
              <a:rPr lang="fr-FR" dirty="0"/>
              <a:t> d’accord avec ce jugement 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3320716"/>
            <a:ext cx="10780295" cy="292768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3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79" y="1235242"/>
            <a:ext cx="11192963" cy="4652210"/>
          </a:xfrm>
        </p:spPr>
        <p:txBody>
          <a:bodyPr/>
          <a:lstStyle/>
          <a:p>
            <a:r>
              <a:rPr lang="en-GB" dirty="0" smtClean="0"/>
              <a:t>Do you agree with the title?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do the examiners want?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do you need to show in your essay to get an excellent mark for content?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79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212841"/>
              </p:ext>
            </p:extLst>
          </p:nvPr>
        </p:nvGraphicFramePr>
        <p:xfrm>
          <a:off x="425116" y="452718"/>
          <a:ext cx="11044990" cy="5656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179"/>
                <a:gridCol w="10005811"/>
              </a:tblGrid>
              <a:tr h="1240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Mark</a:t>
                      </a:r>
                      <a:endParaRPr lang="en-GB" sz="2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Skills / Content (A04) </a:t>
                      </a:r>
                      <a:endParaRPr lang="en-GB" sz="2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9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</a:rPr>
                        <a:t>17 –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sng" dirty="0">
                          <a:effectLst/>
                        </a:rPr>
                        <a:t>Excellent</a:t>
                      </a:r>
                      <a:r>
                        <a:rPr lang="en-GB" sz="2800" b="1" dirty="0">
                          <a:effectLst/>
                        </a:rPr>
                        <a:t> critical and analytical response to the </a:t>
                      </a:r>
                      <a:r>
                        <a:rPr lang="en-GB" sz="2800" b="1" dirty="0" smtClean="0">
                          <a:effectLst/>
                        </a:rPr>
                        <a:t>question</a:t>
                      </a:r>
                    </a:p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effectLst/>
                        </a:rPr>
                        <a:t>with </a:t>
                      </a:r>
                      <a:r>
                        <a:rPr lang="en-GB" sz="2800" b="1" dirty="0">
                          <a:effectLst/>
                        </a:rPr>
                        <a:t>knowledge of the film or text consistently accurate and detailed. </a:t>
                      </a:r>
                      <a:endParaRPr lang="en-GB" sz="2800" b="1" dirty="0" smtClean="0">
                        <a:effectLst/>
                      </a:endParaRPr>
                    </a:p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b="1" dirty="0" smtClean="0">
                        <a:effectLst/>
                      </a:endParaRPr>
                    </a:p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effectLst/>
                        </a:rPr>
                        <a:t>Opinions</a:t>
                      </a:r>
                      <a:r>
                        <a:rPr lang="en-GB" sz="2800" b="1" dirty="0">
                          <a:effectLst/>
                        </a:rPr>
                        <a:t>, views and conclusions are consistently supported by relevant &amp; appropriate evidence. </a:t>
                      </a:r>
                      <a:endParaRPr lang="en-GB" sz="2800" b="1" dirty="0" smtClean="0">
                        <a:effectLst/>
                      </a:endParaRPr>
                    </a:p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b="1" dirty="0" smtClean="0">
                        <a:effectLst/>
                      </a:endParaRPr>
                    </a:p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effectLst/>
                        </a:rPr>
                        <a:t>Essay </a:t>
                      </a:r>
                      <a:r>
                        <a:rPr lang="en-GB" sz="2800" b="1" dirty="0">
                          <a:effectLst/>
                        </a:rPr>
                        <a:t>demonstrates excellent evaluation of the issues, themes &amp; cultural and social contexts of the text or film.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58" y="802105"/>
            <a:ext cx="11192963" cy="4652210"/>
          </a:xfrm>
        </p:spPr>
        <p:txBody>
          <a:bodyPr/>
          <a:lstStyle/>
          <a:p>
            <a:r>
              <a:rPr lang="en-GB" dirty="0" smtClean="0"/>
              <a:t>Can </a:t>
            </a:r>
            <a:r>
              <a:rPr lang="en-GB" dirty="0"/>
              <a:t>you find evidence to prove your case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 </a:t>
            </a:r>
            <a:r>
              <a:rPr lang="en-GB" dirty="0"/>
              <a:t>the themes of the film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dirty="0"/>
              <a:t>the techniques used?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5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8" y="0"/>
            <a:ext cx="10515600" cy="964016"/>
          </a:xfrm>
        </p:spPr>
        <p:txBody>
          <a:bodyPr>
            <a:normAutofit/>
          </a:bodyPr>
          <a:lstStyle/>
          <a:p>
            <a:r>
              <a:rPr lang="fr-FR" b="1" dirty="0" smtClean="0"/>
              <a:t>Comment écrire une introduction ?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4141" y="3637154"/>
            <a:ext cx="105156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Pour écrire une intro: (5 ou 6 lignes)</a:t>
            </a:r>
          </a:p>
          <a:p>
            <a:endParaRPr lang="fr-FR" sz="2000" b="1" dirty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</a:rPr>
              <a:t>1. La première phrase présente le film que vous avez étudié et donne une brève indication de l’histoire en relation avec la question.</a:t>
            </a:r>
          </a:p>
          <a:p>
            <a:endParaRPr lang="fr-FR" sz="2000" b="1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</a:rPr>
              <a:t>2. La deuxième phrase identifie la question, ces enjeux est une phrase de transition qui permet de lier la première phrase au plan de votre dissertation.</a:t>
            </a:r>
          </a:p>
          <a:p>
            <a:endParaRPr lang="fr-FR" sz="2000" b="1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</a:rPr>
              <a:t>3. La troisième phrase donne le plan de votre dissertation. 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222" y="0"/>
            <a:ext cx="877900" cy="737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141" y="1639021"/>
            <a:ext cx="10515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Important: The introduction </a:t>
            </a:r>
            <a:r>
              <a:rPr lang="fr-FR" sz="2000" b="1" dirty="0" err="1" smtClean="0">
                <a:solidFill>
                  <a:srgbClr val="FF0000"/>
                </a:solidFill>
              </a:rPr>
              <a:t>needs</a:t>
            </a:r>
            <a:r>
              <a:rPr lang="fr-FR" sz="2000" b="1" dirty="0" smtClean="0">
                <a:solidFill>
                  <a:srgbClr val="FF0000"/>
                </a:solidFill>
              </a:rPr>
              <a:t> to </a:t>
            </a:r>
            <a:r>
              <a:rPr lang="fr-FR" sz="2000" b="1" dirty="0" err="1" smtClean="0">
                <a:solidFill>
                  <a:srgbClr val="FF0000"/>
                </a:solidFill>
              </a:rPr>
              <a:t>be</a:t>
            </a:r>
            <a:r>
              <a:rPr lang="fr-FR" sz="2000" b="1" dirty="0" smtClean="0">
                <a:solidFill>
                  <a:srgbClr val="FF0000"/>
                </a:solidFill>
              </a:rPr>
              <a:t> short but show </a:t>
            </a:r>
            <a:r>
              <a:rPr lang="fr-FR" sz="2000" b="1" dirty="0" err="1" smtClean="0">
                <a:solidFill>
                  <a:srgbClr val="FF0000"/>
                </a:solidFill>
              </a:rPr>
              <a:t>your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understanding</a:t>
            </a:r>
            <a:r>
              <a:rPr lang="fr-FR" sz="2000" b="1" dirty="0" smtClean="0">
                <a:solidFill>
                  <a:srgbClr val="FF0000"/>
                </a:solidFill>
              </a:rPr>
              <a:t> of the question.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It </a:t>
            </a:r>
            <a:r>
              <a:rPr lang="fr-FR" sz="2000" b="1" dirty="0" err="1" smtClean="0">
                <a:solidFill>
                  <a:srgbClr val="FF0000"/>
                </a:solidFill>
              </a:rPr>
              <a:t>should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explain</a:t>
            </a:r>
            <a:r>
              <a:rPr lang="fr-FR" sz="2000" b="1" dirty="0" smtClean="0">
                <a:solidFill>
                  <a:srgbClr val="FF0000"/>
                </a:solidFill>
              </a:rPr>
              <a:t> to the </a:t>
            </a:r>
            <a:r>
              <a:rPr lang="fr-FR" sz="2000" b="1" dirty="0" err="1" smtClean="0">
                <a:solidFill>
                  <a:srgbClr val="FF0000"/>
                </a:solidFill>
              </a:rPr>
              <a:t>reader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what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you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understand</a:t>
            </a:r>
            <a:r>
              <a:rPr lang="fr-FR" sz="2000" b="1" dirty="0" smtClean="0">
                <a:solidFill>
                  <a:srgbClr val="FF0000"/>
                </a:solidFill>
              </a:rPr>
              <a:t> the question to </a:t>
            </a:r>
            <a:r>
              <a:rPr lang="fr-FR" sz="2000" b="1" dirty="0" err="1" smtClean="0">
                <a:solidFill>
                  <a:srgbClr val="FF0000"/>
                </a:solidFill>
              </a:rPr>
              <a:t>mean</a:t>
            </a:r>
            <a:r>
              <a:rPr lang="fr-FR" sz="2000" b="1" dirty="0" smtClean="0">
                <a:solidFill>
                  <a:srgbClr val="FF0000"/>
                </a:solidFill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</a:rPr>
              <a:t>identify</a:t>
            </a:r>
            <a:r>
              <a:rPr lang="fr-FR" sz="2000" b="1" dirty="0" smtClean="0">
                <a:solidFill>
                  <a:srgbClr val="FF0000"/>
                </a:solidFill>
              </a:rPr>
              <a:t> the issues </a:t>
            </a:r>
            <a:r>
              <a:rPr lang="fr-FR" sz="2000" b="1" dirty="0" err="1" smtClean="0">
                <a:solidFill>
                  <a:srgbClr val="FF0000"/>
                </a:solidFill>
              </a:rPr>
              <a:t>it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raises</a:t>
            </a:r>
            <a:r>
              <a:rPr lang="fr-FR" sz="2000" b="1" dirty="0" smtClean="0">
                <a:solidFill>
                  <a:srgbClr val="FF0000"/>
                </a:solidFill>
              </a:rPr>
              <a:t> and how </a:t>
            </a:r>
            <a:r>
              <a:rPr lang="fr-FR" sz="2000" b="1" dirty="0" err="1" smtClean="0">
                <a:solidFill>
                  <a:srgbClr val="FF0000"/>
                </a:solidFill>
              </a:rPr>
              <a:t>you</a:t>
            </a:r>
            <a:r>
              <a:rPr lang="fr-FR" sz="2000" b="1" dirty="0" smtClean="0">
                <a:solidFill>
                  <a:srgbClr val="FF0000"/>
                </a:solidFill>
              </a:rPr>
              <a:t> are </a:t>
            </a:r>
            <a:r>
              <a:rPr lang="fr-FR" sz="2000" b="1" dirty="0" err="1" smtClean="0">
                <a:solidFill>
                  <a:srgbClr val="FF0000"/>
                </a:solidFill>
              </a:rPr>
              <a:t>going</a:t>
            </a:r>
            <a:r>
              <a:rPr lang="fr-FR" sz="2000" b="1" dirty="0" smtClean="0">
                <a:solidFill>
                  <a:srgbClr val="FF0000"/>
                </a:solidFill>
              </a:rPr>
              <a:t> to </a:t>
            </a:r>
            <a:r>
              <a:rPr lang="fr-FR" sz="2000" b="1" dirty="0" err="1" smtClean="0">
                <a:solidFill>
                  <a:srgbClr val="FF0000"/>
                </a:solidFill>
              </a:rPr>
              <a:t>tackle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them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3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460413"/>
              </p:ext>
            </p:extLst>
          </p:nvPr>
        </p:nvGraphicFramePr>
        <p:xfrm>
          <a:off x="457200" y="452718"/>
          <a:ext cx="11338560" cy="5829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598"/>
                <a:gridCol w="10502962"/>
              </a:tblGrid>
              <a:tr h="664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Mark</a:t>
                      </a:r>
                      <a:endParaRPr lang="en-GB" sz="20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Skills / Content (A04) </a:t>
                      </a:r>
                      <a:endParaRPr lang="en-GB" sz="20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17 –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effectLst/>
                        </a:rPr>
                        <a:t>Excellent</a:t>
                      </a:r>
                      <a:r>
                        <a:rPr lang="en-GB" sz="2000" dirty="0">
                          <a:effectLst/>
                        </a:rPr>
                        <a:t> critical and analytical response to the question with knowledge of the film or text consistently accurate and detailed. Opinions, views and conclusions are consistently supported by relevant &amp; appropriate evidence. Essay demonstrates excellent evaluation of the issues, themes &amp; cultural and social contexts of the text or film.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13 – 16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effectLst/>
                        </a:rPr>
                        <a:t>GOOD </a:t>
                      </a:r>
                      <a:r>
                        <a:rPr lang="en-GB" sz="2000" dirty="0">
                          <a:effectLst/>
                        </a:rPr>
                        <a:t>critical and analytical response to the question with knowledge of the film or text usually accurate and detailed.  Opinions, views and conclusions are usually supported by relevant &amp; appropriate evidence. Essay demonstrates good evaluation of the issues, themes &amp; cultural and social contexts of the text or film.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9 – 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effectLst/>
                        </a:rPr>
                        <a:t>REASONABLE</a:t>
                      </a:r>
                      <a:r>
                        <a:rPr lang="en-GB" sz="2000" dirty="0">
                          <a:effectLst/>
                        </a:rPr>
                        <a:t> critical and analytical response to the question with knowledge of the film or text sometimes accurate and detailed.  Opinions, views and conclusions are sometimes supported by relevant &amp; appropriate evidence. Essay demonstrates reasonable evaluation of the issues, themes &amp; cultural and social contexts of the text or film.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4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29130"/>
              </p:ext>
            </p:extLst>
          </p:nvPr>
        </p:nvGraphicFramePr>
        <p:xfrm>
          <a:off x="297180" y="246978"/>
          <a:ext cx="11544299" cy="6311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1928"/>
                <a:gridCol w="10562371"/>
              </a:tblGrid>
              <a:tr h="32988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Mark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Quality of Language (A03)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780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17-20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Mainly accurate with only occasional minor errors. Consistent secure grasp of grammar and able to manipulate complex structures accurately. Wide range of vocabulary appropriate to task and context.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849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13-16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Generally accurate with some minor errors. Generally good grasp of grammar and often able to manipulate complex structures accurately. Good range of vocab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780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9-12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Reasonably accurate with a few serious errors. Reasonable grasp of grammar and sometimes manipulates complex structures accurately. Reasonable use of vocabulary appropriate to the context and the task.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849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5-8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Many errors, some grasp of grammar and occasional accurate manipulation of complex structures. Limited range of vocabulary appropriate to task &amp; context.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849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1-4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Many errors of a basic nature. Little grasp of grammar and rare accurate manipulation of complex structures. Very limited range </a:t>
                      </a:r>
                      <a:r>
                        <a:rPr lang="en-GB" sz="2000" b="1" dirty="0" err="1">
                          <a:effectLst/>
                        </a:rPr>
                        <a:t>range</a:t>
                      </a:r>
                      <a:r>
                        <a:rPr lang="en-GB" sz="2000" b="1" dirty="0">
                          <a:effectLst/>
                        </a:rPr>
                        <a:t> of vocab appropriate.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0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642BBD8-AD66-4B00-8416-DBF8F06FD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B456FC-E94B-498B-9384-9DF017DF3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FFA32-12A4-4146-AA84-850B31407E49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338</TotalTime>
  <Words>835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Century Gothic</vt:lpstr>
      <vt:lpstr>Symbol</vt:lpstr>
      <vt:lpstr>Times New Roman</vt:lpstr>
      <vt:lpstr>Times New Roman,serif</vt:lpstr>
      <vt:lpstr>Trebuchet MS</vt:lpstr>
      <vt:lpstr>Tw Cen MT</vt:lpstr>
      <vt:lpstr>Tw Cen MT,sans-serif</vt:lpstr>
      <vt:lpstr>Wingdings 3</vt:lpstr>
      <vt:lpstr>Ion</vt:lpstr>
      <vt:lpstr>23rd of Feb -  STUDY DAY ‘La Haine’</vt:lpstr>
      <vt:lpstr>« Pour beaucoup de critiques, La Haine est un chef d’oeuvre du cinéma. » Dans quelle mesure êtes-vous d’accord avec ce jugement ?</vt:lpstr>
      <vt:lpstr>Do you agree with the title?   What do the examiners want?   What do you need to show in your essay to get an excellent mark for content?  </vt:lpstr>
      <vt:lpstr>PowerPoint Presentation</vt:lpstr>
      <vt:lpstr>Can you find evidence to prove your case?  In the themes of the film?  In the techniques used? </vt:lpstr>
      <vt:lpstr>PowerPoint Presentation</vt:lpstr>
      <vt:lpstr>Comment écrire une introduction ?</vt:lpstr>
      <vt:lpstr>PowerPoint Presentation</vt:lpstr>
      <vt:lpstr>PowerPoint Presentation</vt:lpstr>
      <vt:lpstr>PowerPoint Presentation</vt:lpstr>
      <vt:lpstr>« Pour beaucoup de critiques, La Haine est un chef d’oeuvre du cinéma. »   Dans quelle mesure êtes-vous d’accord avec ce jugement ? </vt:lpstr>
      <vt:lpstr>Possible points</vt:lpstr>
      <vt:lpstr>Technically/Stylistically</vt:lpstr>
      <vt:lpstr>A sample essay</vt:lpstr>
      <vt:lpstr>Ce que conseillent et disent les examinateurs :</vt:lpstr>
      <vt:lpstr>PowerPoint Presentation</vt:lpstr>
      <vt:lpstr>AO3 Quality of Language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Préparation LA HAINE Essay 1 Year 1</dc:title>
  <dc:creator>Frédérique E. Lecerf</dc:creator>
  <cp:lastModifiedBy>Frédérique E. Lecerf</cp:lastModifiedBy>
  <cp:revision>16</cp:revision>
  <dcterms:created xsi:type="dcterms:W3CDTF">2018-01-03T10:32:37Z</dcterms:created>
  <dcterms:modified xsi:type="dcterms:W3CDTF">2018-02-05T14:42:41Z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