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2" r:id="rId6"/>
    <p:sldId id="258" r:id="rId7"/>
    <p:sldId id="257" r:id="rId8"/>
    <p:sldId id="260" r:id="rId9"/>
    <p:sldId id="259" r:id="rId10"/>
    <p:sldId id="263"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6" d="100"/>
          <a:sy n="86" d="100"/>
        </p:scale>
        <p:origin x="1494"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3/8/2019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3/8/2019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 </a:t>
            </a:r>
            <a:br>
              <a:rPr lang="en-GB" dirty="0"/>
            </a:br>
            <a:r>
              <a:rPr lang="fr-FR" dirty="0"/>
              <a:t>Analysez l’importance des épisodes et les évènements les plus importants de l’histoire. </a:t>
            </a:r>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957943" y="3365250"/>
            <a:ext cx="6096000" cy="1477328"/>
          </a:xfrm>
          <a:prstGeom prst="rect">
            <a:avLst/>
          </a:prstGeom>
        </p:spPr>
        <p:txBody>
          <a:bodyPr>
            <a:spAutoFit/>
          </a:bodyPr>
          <a:lstStyle/>
          <a:p>
            <a:r>
              <a:rPr lang="fr-FR" dirty="0">
                <a:solidFill>
                  <a:schemeClr val="bg1"/>
                </a:solidFill>
              </a:rPr>
              <a:t>Utilisez les points suivants:</a:t>
            </a:r>
            <a:r>
              <a:rPr lang="en-GB" dirty="0">
                <a:solidFill>
                  <a:schemeClr val="bg1"/>
                </a:solidFill>
              </a:rPr>
              <a:t/>
            </a:r>
            <a:br>
              <a:rPr lang="en-GB" dirty="0">
                <a:solidFill>
                  <a:schemeClr val="bg1"/>
                </a:solidFill>
              </a:rPr>
            </a:br>
            <a:r>
              <a:rPr lang="fr-FR" dirty="0">
                <a:solidFill>
                  <a:schemeClr val="bg1"/>
                </a:solidFill>
              </a:rPr>
              <a:t>les épisodes les plus importants et leur impact</a:t>
            </a:r>
            <a:r>
              <a:rPr lang="en-GB" dirty="0">
                <a:solidFill>
                  <a:schemeClr val="bg1"/>
                </a:solidFill>
              </a:rPr>
              <a:t/>
            </a:r>
            <a:br>
              <a:rPr lang="en-GB" dirty="0">
                <a:solidFill>
                  <a:schemeClr val="bg1"/>
                </a:solidFill>
              </a:rPr>
            </a:br>
            <a:r>
              <a:rPr lang="fr-FR" dirty="0">
                <a:solidFill>
                  <a:schemeClr val="bg1"/>
                </a:solidFill>
              </a:rPr>
              <a:t>l’attitude des personnages envers ces évènements</a:t>
            </a:r>
            <a:r>
              <a:rPr lang="en-GB" dirty="0">
                <a:solidFill>
                  <a:schemeClr val="bg1"/>
                </a:solidFill>
              </a:rPr>
              <a:t/>
            </a:r>
            <a:br>
              <a:rPr lang="en-GB" dirty="0">
                <a:solidFill>
                  <a:schemeClr val="bg1"/>
                </a:solidFill>
              </a:rPr>
            </a:br>
            <a:r>
              <a:rPr lang="fr-FR" dirty="0">
                <a:solidFill>
                  <a:schemeClr val="bg1"/>
                </a:solidFill>
              </a:rPr>
              <a:t>le lien entre les épisodes les plus importants et le titre du film</a:t>
            </a:r>
            <a:r>
              <a:rPr lang="en-GB" dirty="0">
                <a:solidFill>
                  <a:schemeClr val="bg1"/>
                </a:solidFill>
              </a:rPr>
              <a:t/>
            </a:r>
            <a:br>
              <a:rPr lang="en-GB" dirty="0">
                <a:solidFill>
                  <a:schemeClr val="bg1"/>
                </a:solidFill>
              </a:rPr>
            </a:br>
            <a:r>
              <a:rPr lang="fr-FR" dirty="0">
                <a:solidFill>
                  <a:schemeClr val="bg1"/>
                </a:solidFill>
              </a:rPr>
              <a:t>comment ils font avancer l’histoire</a:t>
            </a:r>
            <a:endParaRPr lang="en-GB" dirty="0">
              <a:solidFill>
                <a:schemeClr val="bg1"/>
              </a:solidFill>
            </a:endParaRPr>
          </a:p>
        </p:txBody>
      </p:sp>
      <p:grpSp>
        <p:nvGrpSpPr>
          <p:cNvPr id="5" name="Group 4"/>
          <p:cNvGrpSpPr/>
          <p:nvPr/>
        </p:nvGrpSpPr>
        <p:grpSpPr>
          <a:xfrm>
            <a:off x="9345780" y="5162550"/>
            <a:ext cx="2676525" cy="1695450"/>
            <a:chOff x="0" y="0"/>
            <a:chExt cx="2381250" cy="160972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16455" cy="1434465"/>
            </a:xfrm>
            <a:prstGeom prst="rect">
              <a:avLst/>
            </a:prstGeom>
          </p:spPr>
        </p:pic>
        <p:sp>
          <p:nvSpPr>
            <p:cNvPr id="7" name="Oval 6"/>
            <p:cNvSpPr/>
            <p:nvPr/>
          </p:nvSpPr>
          <p:spPr>
            <a:xfrm>
              <a:off x="1476375" y="1066800"/>
              <a:ext cx="904875" cy="5429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286124" y="2633610"/>
            <a:ext cx="3009900" cy="2390775"/>
          </a:xfrm>
          <a:prstGeom prst="rect">
            <a:avLst/>
          </a:prstGeom>
        </p:spPr>
      </p:pic>
    </p:spTree>
    <p:extLst>
      <p:ext uri="{BB962C8B-B14F-4D97-AF65-F5344CB8AC3E}">
        <p14:creationId xmlns:p14="http://schemas.microsoft.com/office/powerpoint/2010/main" val="2636654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Introduction</a:t>
            </a:r>
            <a:endParaRPr lang="en-GB" b="1" dirty="0"/>
          </a:p>
        </p:txBody>
      </p:sp>
      <p:sp>
        <p:nvSpPr>
          <p:cNvPr id="5" name="TextBox 4"/>
          <p:cNvSpPr txBox="1"/>
          <p:nvPr/>
        </p:nvSpPr>
        <p:spPr>
          <a:xfrm>
            <a:off x="1095208" y="4200471"/>
            <a:ext cx="10515600" cy="2554545"/>
          </a:xfrm>
          <a:prstGeom prst="rect">
            <a:avLst/>
          </a:prstGeom>
          <a:solidFill>
            <a:schemeClr val="accent1">
              <a:lumMod val="20000"/>
              <a:lumOff val="80000"/>
            </a:schemeClr>
          </a:solidFill>
        </p:spPr>
        <p:txBody>
          <a:bodyPr wrap="square" rtlCol="0">
            <a:spAutoFit/>
          </a:bodyPr>
          <a:lstStyle/>
          <a:p>
            <a:endParaRPr lang="fr-FR" sz="2000" b="1" dirty="0"/>
          </a:p>
          <a:p>
            <a:r>
              <a:rPr lang="fr-FR" sz="2000" b="1" dirty="0" smtClean="0"/>
              <a:t>1. La première phrase présente le film que vous avez étudié et donne une brève indication de l’histoire en relation avec la question.</a:t>
            </a:r>
          </a:p>
          <a:p>
            <a:endParaRPr lang="fr-FR" sz="2000" b="1" dirty="0" smtClean="0"/>
          </a:p>
          <a:p>
            <a:r>
              <a:rPr lang="fr-FR" sz="2000" b="1" dirty="0" smtClean="0"/>
              <a:t>2. La deuxième phrase identifie la question, ses enjeux et est une phrase de transition qui permet de lier la première phrase au plan de votre dissertation.</a:t>
            </a:r>
          </a:p>
          <a:p>
            <a:endParaRPr lang="fr-FR" sz="2000" b="1" dirty="0" smtClean="0"/>
          </a:p>
          <a:p>
            <a:r>
              <a:rPr lang="fr-FR" sz="2000" b="1" dirty="0" smtClean="0"/>
              <a:t>3. La troisième phrase donne le plan de votre dissertation.  </a:t>
            </a:r>
            <a:endParaRPr lang="fr-FR" sz="2000" b="1" dirty="0"/>
          </a:p>
        </p:txBody>
      </p:sp>
      <p:sp>
        <p:nvSpPr>
          <p:cNvPr id="6" name="TextBox 5"/>
          <p:cNvSpPr txBox="1"/>
          <p:nvPr/>
        </p:nvSpPr>
        <p:spPr>
          <a:xfrm>
            <a:off x="152170" y="1834829"/>
            <a:ext cx="11887659" cy="2246769"/>
          </a:xfrm>
          <a:prstGeom prst="rect">
            <a:avLst/>
          </a:prstGeom>
          <a:solidFill>
            <a:schemeClr val="accent1">
              <a:lumMod val="20000"/>
              <a:lumOff val="80000"/>
            </a:schemeClr>
          </a:solidFill>
        </p:spPr>
        <p:txBody>
          <a:bodyPr wrap="square" rtlCol="0">
            <a:spAutoFit/>
          </a:bodyPr>
          <a:lstStyle/>
          <a:p>
            <a:pPr algn="ctr"/>
            <a:r>
              <a:rPr lang="fr-FR" sz="2800" b="1" dirty="0" smtClean="0">
                <a:solidFill>
                  <a:srgbClr val="FF0000"/>
                </a:solidFill>
              </a:rPr>
              <a:t>Important:  The introduction </a:t>
            </a:r>
            <a:r>
              <a:rPr lang="fr-FR" sz="2800" b="1" dirty="0" err="1" smtClean="0">
                <a:solidFill>
                  <a:srgbClr val="FF0000"/>
                </a:solidFill>
              </a:rPr>
              <a:t>needs</a:t>
            </a:r>
            <a:r>
              <a:rPr lang="fr-FR" sz="2800" b="1" dirty="0" smtClean="0">
                <a:solidFill>
                  <a:srgbClr val="FF0000"/>
                </a:solidFill>
              </a:rPr>
              <a:t> to </a:t>
            </a:r>
            <a:r>
              <a:rPr lang="fr-FR" sz="2800" b="1" dirty="0" err="1" smtClean="0">
                <a:solidFill>
                  <a:srgbClr val="FF0000"/>
                </a:solidFill>
              </a:rPr>
              <a:t>be</a:t>
            </a:r>
            <a:r>
              <a:rPr lang="fr-FR" sz="2800" b="1" dirty="0" smtClean="0">
                <a:solidFill>
                  <a:srgbClr val="FF0000"/>
                </a:solidFill>
              </a:rPr>
              <a:t> short but </a:t>
            </a:r>
            <a:r>
              <a:rPr lang="fr-FR" sz="2800" b="1" u="sng" dirty="0" smtClean="0">
                <a:solidFill>
                  <a:srgbClr val="FF0000"/>
                </a:solidFill>
              </a:rPr>
              <a:t>show </a:t>
            </a:r>
            <a:r>
              <a:rPr lang="fr-FR" sz="2800" b="1" u="sng" dirty="0" err="1" smtClean="0">
                <a:solidFill>
                  <a:srgbClr val="FF0000"/>
                </a:solidFill>
              </a:rPr>
              <a:t>your</a:t>
            </a:r>
            <a:r>
              <a:rPr lang="fr-FR" sz="2800" b="1" u="sng" dirty="0" smtClean="0">
                <a:solidFill>
                  <a:srgbClr val="FF0000"/>
                </a:solidFill>
              </a:rPr>
              <a:t> </a:t>
            </a:r>
            <a:r>
              <a:rPr lang="fr-FR" sz="2800" b="1" u="sng" dirty="0" err="1" smtClean="0">
                <a:solidFill>
                  <a:srgbClr val="FF0000"/>
                </a:solidFill>
              </a:rPr>
              <a:t>understanding</a:t>
            </a:r>
            <a:r>
              <a:rPr lang="fr-FR" sz="2800" b="1" u="sng" dirty="0" smtClean="0">
                <a:solidFill>
                  <a:srgbClr val="FF0000"/>
                </a:solidFill>
              </a:rPr>
              <a:t> of the question</a:t>
            </a:r>
            <a:r>
              <a:rPr lang="fr-FR" sz="2800" b="1" dirty="0" smtClean="0">
                <a:solidFill>
                  <a:srgbClr val="FF0000"/>
                </a:solidFill>
              </a:rPr>
              <a:t>. </a:t>
            </a:r>
          </a:p>
          <a:p>
            <a:pPr algn="ctr"/>
            <a:r>
              <a:rPr lang="fr-FR" sz="2800" b="1" dirty="0" smtClean="0">
                <a:solidFill>
                  <a:srgbClr val="FF0000"/>
                </a:solidFill>
              </a:rPr>
              <a:t>It </a:t>
            </a:r>
            <a:r>
              <a:rPr lang="fr-FR" sz="2800" b="1" dirty="0" err="1" smtClean="0">
                <a:solidFill>
                  <a:srgbClr val="FF0000"/>
                </a:solidFill>
              </a:rPr>
              <a:t>should</a:t>
            </a:r>
            <a:r>
              <a:rPr lang="fr-FR" sz="2800" b="1" dirty="0" smtClean="0">
                <a:solidFill>
                  <a:srgbClr val="FF0000"/>
                </a:solidFill>
              </a:rPr>
              <a:t> </a:t>
            </a:r>
            <a:r>
              <a:rPr lang="fr-FR" sz="2800" b="1" dirty="0" err="1" smtClean="0">
                <a:solidFill>
                  <a:srgbClr val="FF0000"/>
                </a:solidFill>
              </a:rPr>
              <a:t>explain</a:t>
            </a:r>
            <a:r>
              <a:rPr lang="fr-FR" sz="2800" b="1" dirty="0" smtClean="0">
                <a:solidFill>
                  <a:srgbClr val="FF0000"/>
                </a:solidFill>
              </a:rPr>
              <a:t> to the </a:t>
            </a:r>
            <a:r>
              <a:rPr lang="fr-FR" sz="2800" b="1" dirty="0" err="1" smtClean="0">
                <a:solidFill>
                  <a:srgbClr val="FF0000"/>
                </a:solidFill>
              </a:rPr>
              <a:t>reader</a:t>
            </a:r>
            <a:r>
              <a:rPr lang="fr-FR" sz="2800" b="1" dirty="0" smtClean="0">
                <a:solidFill>
                  <a:srgbClr val="FF0000"/>
                </a:solidFill>
              </a:rPr>
              <a:t> </a:t>
            </a:r>
            <a:r>
              <a:rPr lang="fr-FR" sz="2800" b="1" dirty="0" err="1" smtClean="0">
                <a:solidFill>
                  <a:srgbClr val="FF0000"/>
                </a:solidFill>
              </a:rPr>
              <a:t>what</a:t>
            </a:r>
            <a:r>
              <a:rPr lang="fr-FR" sz="2800" b="1" dirty="0" smtClean="0">
                <a:solidFill>
                  <a:srgbClr val="FF0000"/>
                </a:solidFill>
              </a:rPr>
              <a:t> </a:t>
            </a:r>
            <a:r>
              <a:rPr lang="fr-FR" sz="2800" b="1" dirty="0" err="1" smtClean="0">
                <a:solidFill>
                  <a:srgbClr val="FF0000"/>
                </a:solidFill>
              </a:rPr>
              <a:t>you</a:t>
            </a:r>
            <a:r>
              <a:rPr lang="fr-FR" sz="2800" b="1" dirty="0" smtClean="0">
                <a:solidFill>
                  <a:srgbClr val="FF0000"/>
                </a:solidFill>
              </a:rPr>
              <a:t> </a:t>
            </a:r>
            <a:r>
              <a:rPr lang="fr-FR" sz="2800" b="1" dirty="0" err="1" smtClean="0">
                <a:solidFill>
                  <a:srgbClr val="FF0000"/>
                </a:solidFill>
              </a:rPr>
              <a:t>understand</a:t>
            </a:r>
            <a:r>
              <a:rPr lang="fr-FR" sz="2800" b="1" dirty="0" smtClean="0">
                <a:solidFill>
                  <a:srgbClr val="FF0000"/>
                </a:solidFill>
              </a:rPr>
              <a:t> the question to </a:t>
            </a:r>
            <a:r>
              <a:rPr lang="fr-FR" sz="2800" b="1" dirty="0" err="1" smtClean="0">
                <a:solidFill>
                  <a:srgbClr val="FF0000"/>
                </a:solidFill>
              </a:rPr>
              <a:t>mean</a:t>
            </a:r>
            <a:r>
              <a:rPr lang="fr-FR" sz="2800" b="1" dirty="0" smtClean="0">
                <a:solidFill>
                  <a:srgbClr val="FF0000"/>
                </a:solidFill>
              </a:rPr>
              <a:t>, </a:t>
            </a:r>
            <a:r>
              <a:rPr lang="fr-FR" sz="2800" b="1" dirty="0" err="1" smtClean="0">
                <a:solidFill>
                  <a:srgbClr val="FF0000"/>
                </a:solidFill>
              </a:rPr>
              <a:t>identify</a:t>
            </a:r>
            <a:r>
              <a:rPr lang="fr-FR" sz="2800" b="1" dirty="0" smtClean="0">
                <a:solidFill>
                  <a:srgbClr val="FF0000"/>
                </a:solidFill>
              </a:rPr>
              <a:t> the issues </a:t>
            </a:r>
            <a:r>
              <a:rPr lang="fr-FR" sz="2800" b="1" dirty="0" err="1" smtClean="0">
                <a:solidFill>
                  <a:srgbClr val="FF0000"/>
                </a:solidFill>
              </a:rPr>
              <a:t>it</a:t>
            </a:r>
            <a:r>
              <a:rPr lang="fr-FR" sz="2800" b="1" dirty="0" smtClean="0">
                <a:solidFill>
                  <a:srgbClr val="FF0000"/>
                </a:solidFill>
              </a:rPr>
              <a:t> </a:t>
            </a:r>
            <a:r>
              <a:rPr lang="fr-FR" sz="2800" b="1" dirty="0" err="1" smtClean="0">
                <a:solidFill>
                  <a:srgbClr val="FF0000"/>
                </a:solidFill>
              </a:rPr>
              <a:t>raises</a:t>
            </a:r>
            <a:r>
              <a:rPr lang="fr-FR" sz="2800" b="1" dirty="0" smtClean="0">
                <a:solidFill>
                  <a:srgbClr val="FF0000"/>
                </a:solidFill>
              </a:rPr>
              <a:t> and how </a:t>
            </a:r>
            <a:r>
              <a:rPr lang="fr-FR" sz="2800" b="1" dirty="0" err="1" smtClean="0">
                <a:solidFill>
                  <a:srgbClr val="FF0000"/>
                </a:solidFill>
              </a:rPr>
              <a:t>you</a:t>
            </a:r>
            <a:r>
              <a:rPr lang="fr-FR" sz="2800" b="1" dirty="0" smtClean="0">
                <a:solidFill>
                  <a:srgbClr val="FF0000"/>
                </a:solidFill>
              </a:rPr>
              <a:t> are </a:t>
            </a:r>
            <a:r>
              <a:rPr lang="fr-FR" sz="2800" b="1" dirty="0" err="1" smtClean="0">
                <a:solidFill>
                  <a:srgbClr val="FF0000"/>
                </a:solidFill>
              </a:rPr>
              <a:t>going</a:t>
            </a:r>
            <a:r>
              <a:rPr lang="fr-FR" sz="2800" b="1" dirty="0" smtClean="0">
                <a:solidFill>
                  <a:srgbClr val="FF0000"/>
                </a:solidFill>
              </a:rPr>
              <a:t> to </a:t>
            </a:r>
            <a:r>
              <a:rPr lang="fr-FR" sz="2800" b="1" dirty="0" err="1" smtClean="0">
                <a:solidFill>
                  <a:srgbClr val="FF0000"/>
                </a:solidFill>
              </a:rPr>
              <a:t>tackle</a:t>
            </a:r>
            <a:r>
              <a:rPr lang="fr-FR" sz="2800" b="1" dirty="0" smtClean="0">
                <a:solidFill>
                  <a:srgbClr val="FF0000"/>
                </a:solidFill>
              </a:rPr>
              <a:t> </a:t>
            </a:r>
            <a:r>
              <a:rPr lang="fr-FR" sz="2800" b="1" dirty="0" err="1" smtClean="0">
                <a:solidFill>
                  <a:srgbClr val="FF0000"/>
                </a:solidFill>
              </a:rPr>
              <a:t>them</a:t>
            </a:r>
            <a:r>
              <a:rPr lang="fr-FR" sz="2800" b="1" dirty="0" smtClean="0">
                <a:solidFill>
                  <a:srgbClr val="FF0000"/>
                </a:solidFill>
              </a:rPr>
              <a:t>.</a:t>
            </a:r>
          </a:p>
        </p:txBody>
      </p:sp>
    </p:spTree>
    <p:extLst>
      <p:ext uri="{BB962C8B-B14F-4D97-AF65-F5344CB8AC3E}">
        <p14:creationId xmlns:p14="http://schemas.microsoft.com/office/powerpoint/2010/main" val="21547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https://peaceinvisible.files.wordpress.com/2011/09/la-haine-200.jpg?w=600&amp;h=32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405" y="3913188"/>
            <a:ext cx="3855312" cy="2584142"/>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830966" y="3913188"/>
            <a:ext cx="3960108" cy="2584142"/>
          </a:xfrm>
          <a:prstGeom prst="rect">
            <a:avLst/>
          </a:prstGeom>
        </p:spPr>
      </p:pic>
      <p:pic>
        <p:nvPicPr>
          <p:cNvPr id="7" name="Content Placeholder 6"/>
          <p:cNvPicPr>
            <a:picLocks noGrp="1"/>
          </p:cNvPicPr>
          <p:nvPr>
            <p:ph idx="1"/>
          </p:nvPr>
        </p:nvPicPr>
        <p:blipFill>
          <a:blip r:embed="rId4" cstate="print"/>
          <a:srcRect l="19776" t="32544" r="23209" b="20414"/>
          <a:stretch>
            <a:fillRect/>
          </a:stretch>
        </p:blipFill>
        <p:spPr bwMode="auto">
          <a:xfrm>
            <a:off x="397625" y="370315"/>
            <a:ext cx="7418307" cy="3441216"/>
          </a:xfrm>
          <a:prstGeom prst="rect">
            <a:avLst/>
          </a:prstGeom>
          <a:ln>
            <a:noFill/>
          </a:ln>
          <a:effectLst>
            <a:outerShdw blurRad="292100" dist="139700" dir="2700000" algn="tl" rotWithShape="0">
              <a:srgbClr val="333333">
                <a:alpha val="65000"/>
              </a:srgbClr>
            </a:outerShdw>
          </a:effectLst>
        </p:spPr>
      </p:pic>
      <p:pic>
        <p:nvPicPr>
          <p:cNvPr id="8" name="Picture 7"/>
          <p:cNvPicPr/>
          <p:nvPr/>
        </p:nvPicPr>
        <p:blipFill rotWithShape="1">
          <a:blip r:embed="rId5" cstate="print">
            <a:extLst>
              <a:ext uri="{28A0092B-C50C-407E-A947-70E740481C1C}">
                <a14:useLocalDpi xmlns:a14="http://schemas.microsoft.com/office/drawing/2010/main" val="0"/>
              </a:ext>
            </a:extLst>
          </a:blip>
          <a:srcRect l="27435"/>
          <a:stretch/>
        </p:blipFill>
        <p:spPr bwMode="auto">
          <a:xfrm>
            <a:off x="9947382" y="4627091"/>
            <a:ext cx="1511300" cy="1156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912075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rotWithShape="1">
          <a:blip r:embed="rId2">
            <a:extLst>
              <a:ext uri="{28A0092B-C50C-407E-A947-70E740481C1C}">
                <a14:useLocalDpi xmlns:a14="http://schemas.microsoft.com/office/drawing/2010/main" val="0"/>
              </a:ext>
            </a:extLst>
          </a:blip>
          <a:srcRect t="42890"/>
          <a:stretch/>
        </p:blipFill>
        <p:spPr bwMode="auto">
          <a:xfrm>
            <a:off x="6309360" y="642536"/>
            <a:ext cx="5789411" cy="5972964"/>
          </a:xfrm>
          <a:prstGeom prst="rect">
            <a:avLst/>
          </a:prstGeom>
          <a:noFill/>
          <a:ln>
            <a:noFill/>
          </a:ln>
        </p:spPr>
      </p:pic>
      <p:pic>
        <p:nvPicPr>
          <p:cNvPr id="5" name="Picture 4"/>
          <p:cNvPicPr/>
          <p:nvPr/>
        </p:nvPicPr>
        <p:blipFill rotWithShape="1">
          <a:blip r:embed="rId2">
            <a:extLst>
              <a:ext uri="{28A0092B-C50C-407E-A947-70E740481C1C}">
                <a14:useLocalDpi xmlns:a14="http://schemas.microsoft.com/office/drawing/2010/main" val="0"/>
              </a:ext>
            </a:extLst>
          </a:blip>
          <a:srcRect b="54222"/>
          <a:stretch/>
        </p:blipFill>
        <p:spPr bwMode="auto">
          <a:xfrm>
            <a:off x="290247" y="642536"/>
            <a:ext cx="6019113" cy="5972964"/>
          </a:xfrm>
          <a:prstGeom prst="rect">
            <a:avLst/>
          </a:prstGeom>
          <a:noFill/>
          <a:ln>
            <a:noFill/>
          </a:ln>
        </p:spPr>
      </p:pic>
    </p:spTree>
    <p:extLst>
      <p:ext uri="{BB962C8B-B14F-4D97-AF65-F5344CB8AC3E}">
        <p14:creationId xmlns:p14="http://schemas.microsoft.com/office/powerpoint/2010/main" val="786308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language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7089427"/>
              </p:ext>
            </p:extLst>
          </p:nvPr>
        </p:nvGraphicFramePr>
        <p:xfrm>
          <a:off x="581192" y="1860882"/>
          <a:ext cx="11029616" cy="4475751"/>
        </p:xfrm>
        <a:graphic>
          <a:graphicData uri="http://schemas.openxmlformats.org/drawingml/2006/table">
            <a:tbl>
              <a:tblPr>
                <a:tableStyleId>{5C22544A-7EE6-4342-B048-85BDC9FD1C3A}</a:tableStyleId>
              </a:tblPr>
              <a:tblGrid>
                <a:gridCol w="1025035">
                  <a:extLst>
                    <a:ext uri="{9D8B030D-6E8A-4147-A177-3AD203B41FA5}">
                      <a16:colId xmlns:a16="http://schemas.microsoft.com/office/drawing/2014/main" val="4183707936"/>
                    </a:ext>
                  </a:extLst>
                </a:gridCol>
                <a:gridCol w="10004581">
                  <a:extLst>
                    <a:ext uri="{9D8B030D-6E8A-4147-A177-3AD203B41FA5}">
                      <a16:colId xmlns:a16="http://schemas.microsoft.com/office/drawing/2014/main" val="1033707322"/>
                    </a:ext>
                  </a:extLst>
                </a:gridCol>
              </a:tblGrid>
              <a:tr h="427351">
                <a:tc>
                  <a:txBody>
                    <a:bodyPr/>
                    <a:lstStyle/>
                    <a:p>
                      <a:pPr algn="ctr" hangingPunct="0">
                        <a:lnSpc>
                          <a:spcPct val="115000"/>
                        </a:lnSpc>
                        <a:spcAft>
                          <a:spcPts val="0"/>
                        </a:spcAft>
                      </a:pPr>
                      <a:r>
                        <a:rPr lang="en-GB" sz="2200" dirty="0" smtClean="0">
                          <a:effectLst/>
                        </a:rPr>
                        <a:t>Mark</a:t>
                      </a:r>
                      <a:endParaRPr lang="en-GB"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Aft>
                          <a:spcPts val="0"/>
                        </a:spcAft>
                      </a:pPr>
                      <a:r>
                        <a:rPr lang="en-GB" sz="2200" b="1" dirty="0">
                          <a:effectLst/>
                        </a:rPr>
                        <a:t>Quality of Language (A03)</a:t>
                      </a:r>
                      <a:endParaRPr lang="en-GB"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4136975507"/>
                  </a:ext>
                </a:extLst>
              </a:tr>
              <a:tr h="809680">
                <a:tc>
                  <a:txBody>
                    <a:bodyPr/>
                    <a:lstStyle/>
                    <a:p>
                      <a:pPr algn="ctr" hangingPunct="0">
                        <a:lnSpc>
                          <a:spcPct val="115000"/>
                        </a:lnSpc>
                        <a:spcAft>
                          <a:spcPts val="0"/>
                        </a:spcAft>
                      </a:pPr>
                      <a:r>
                        <a:rPr lang="en-GB" sz="2200">
                          <a:effectLst/>
                        </a:rPr>
                        <a:t>13-15</a:t>
                      </a:r>
                      <a:endParaRPr lang="en-GB"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lnSpc>
                          <a:spcPct val="115000"/>
                        </a:lnSpc>
                        <a:spcAft>
                          <a:spcPts val="0"/>
                        </a:spcAft>
                      </a:pPr>
                      <a:r>
                        <a:rPr lang="en-GB" sz="2200" dirty="0">
                          <a:effectLst/>
                        </a:rPr>
                        <a:t>Generally accurate with some minor errors. Generally good grasp of grammar and often able to manipulate complex structures accurately. Good range of vocab</a:t>
                      </a:r>
                      <a:endParaRPr lang="en-GB"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0887154"/>
                  </a:ext>
                </a:extLst>
              </a:tr>
              <a:tr h="809680">
                <a:tc>
                  <a:txBody>
                    <a:bodyPr/>
                    <a:lstStyle/>
                    <a:p>
                      <a:pPr algn="ctr" hangingPunct="0">
                        <a:lnSpc>
                          <a:spcPct val="115000"/>
                        </a:lnSpc>
                        <a:spcAft>
                          <a:spcPts val="0"/>
                        </a:spcAft>
                      </a:pPr>
                      <a:r>
                        <a:rPr lang="en-GB" sz="2200">
                          <a:effectLst/>
                        </a:rPr>
                        <a:t>10-12</a:t>
                      </a:r>
                      <a:endParaRPr lang="en-GB"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lnSpc>
                          <a:spcPct val="115000"/>
                        </a:lnSpc>
                        <a:spcAft>
                          <a:spcPts val="0"/>
                        </a:spcAft>
                      </a:pPr>
                      <a:r>
                        <a:rPr lang="en-GB" sz="2200">
                          <a:effectLst/>
                        </a:rPr>
                        <a:t>Reasonably accurate with a few serious errors. Reasonable grasp of grammar and sometimes manipulates complex structures accurately. Reasonable range of V</a:t>
                      </a:r>
                      <a:endParaRPr lang="en-GB"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6788454"/>
                  </a:ext>
                </a:extLst>
              </a:tr>
              <a:tr h="809680">
                <a:tc>
                  <a:txBody>
                    <a:bodyPr/>
                    <a:lstStyle/>
                    <a:p>
                      <a:pPr algn="ctr" hangingPunct="0">
                        <a:lnSpc>
                          <a:spcPct val="115000"/>
                        </a:lnSpc>
                        <a:spcAft>
                          <a:spcPts val="0"/>
                        </a:spcAft>
                      </a:pPr>
                      <a:r>
                        <a:rPr lang="en-GB" sz="2200">
                          <a:effectLst/>
                        </a:rPr>
                        <a:t>7-9</a:t>
                      </a:r>
                      <a:endParaRPr lang="en-GB"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lnSpc>
                          <a:spcPct val="115000"/>
                        </a:lnSpc>
                        <a:spcAft>
                          <a:spcPts val="0"/>
                        </a:spcAft>
                      </a:pPr>
                      <a:r>
                        <a:rPr lang="en-GB" sz="2200">
                          <a:effectLst/>
                        </a:rPr>
                        <a:t>Many errors, some grasp of grammar and occasional accurate manipulation of complex structures. Sufficient range of vocab appropriate to the context &amp; task.</a:t>
                      </a:r>
                      <a:endParaRPr lang="en-GB"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6804855"/>
                  </a:ext>
                </a:extLst>
              </a:tr>
              <a:tr h="809680">
                <a:tc>
                  <a:txBody>
                    <a:bodyPr/>
                    <a:lstStyle/>
                    <a:p>
                      <a:pPr algn="ctr" hangingPunct="0">
                        <a:lnSpc>
                          <a:spcPct val="115000"/>
                        </a:lnSpc>
                        <a:spcAft>
                          <a:spcPts val="0"/>
                        </a:spcAft>
                      </a:pPr>
                      <a:r>
                        <a:rPr lang="en-GB" sz="2200">
                          <a:effectLst/>
                        </a:rPr>
                        <a:t>4-6</a:t>
                      </a:r>
                      <a:endParaRPr lang="en-GB"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lnSpc>
                          <a:spcPct val="115000"/>
                        </a:lnSpc>
                        <a:spcAft>
                          <a:spcPts val="0"/>
                        </a:spcAft>
                      </a:pPr>
                      <a:r>
                        <a:rPr lang="en-GB" sz="2200">
                          <a:effectLst/>
                        </a:rPr>
                        <a:t>Many errors, some of a basic nature. Little grasp of grammar and rare accurate manipulation of complex structures. Limited range of appropriate vocabulary.</a:t>
                      </a:r>
                      <a:endParaRPr lang="en-GB"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7620681"/>
                  </a:ext>
                </a:extLst>
              </a:tr>
              <a:tr h="809680">
                <a:tc>
                  <a:txBody>
                    <a:bodyPr/>
                    <a:lstStyle/>
                    <a:p>
                      <a:pPr algn="ctr" hangingPunct="0">
                        <a:lnSpc>
                          <a:spcPct val="115000"/>
                        </a:lnSpc>
                        <a:spcAft>
                          <a:spcPts val="0"/>
                        </a:spcAft>
                      </a:pPr>
                      <a:r>
                        <a:rPr lang="en-GB" sz="2200">
                          <a:effectLst/>
                        </a:rPr>
                        <a:t>1-3</a:t>
                      </a:r>
                      <a:endParaRPr lang="en-GB"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lnSpc>
                          <a:spcPct val="115000"/>
                        </a:lnSpc>
                        <a:spcAft>
                          <a:spcPts val="0"/>
                        </a:spcAft>
                      </a:pPr>
                      <a:r>
                        <a:rPr lang="en-GB" sz="2200" dirty="0">
                          <a:effectLst/>
                        </a:rPr>
                        <a:t>Many errors, most of a basic nature. Very little grasp of grammar and very rare accurate manipulation of complex structures. Very limited appropriate vocab.</a:t>
                      </a:r>
                      <a:endParaRPr lang="en-GB"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7861355"/>
                  </a:ext>
                </a:extLst>
              </a:tr>
            </a:tbl>
          </a:graphicData>
        </a:graphic>
      </p:graphicFrame>
    </p:spTree>
    <p:extLst>
      <p:ext uri="{BB962C8B-B14F-4D97-AF65-F5344CB8AC3E}">
        <p14:creationId xmlns:p14="http://schemas.microsoft.com/office/powerpoint/2010/main" val="753606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57120148"/>
              </p:ext>
            </p:extLst>
          </p:nvPr>
        </p:nvGraphicFramePr>
        <p:xfrm>
          <a:off x="484939" y="887380"/>
          <a:ext cx="11177671" cy="5970620"/>
        </p:xfrm>
        <a:graphic>
          <a:graphicData uri="http://schemas.openxmlformats.org/drawingml/2006/table">
            <a:tbl>
              <a:tblPr>
                <a:tableStyleId>{5C22544A-7EE6-4342-B048-85BDC9FD1C3A}</a:tableStyleId>
              </a:tblPr>
              <a:tblGrid>
                <a:gridCol w="1240009">
                  <a:extLst>
                    <a:ext uri="{9D8B030D-6E8A-4147-A177-3AD203B41FA5}">
                      <a16:colId xmlns:a16="http://schemas.microsoft.com/office/drawing/2014/main" val="4108519182"/>
                    </a:ext>
                  </a:extLst>
                </a:gridCol>
                <a:gridCol w="9937662">
                  <a:extLst>
                    <a:ext uri="{9D8B030D-6E8A-4147-A177-3AD203B41FA5}">
                      <a16:colId xmlns:a16="http://schemas.microsoft.com/office/drawing/2014/main" val="1726231384"/>
                    </a:ext>
                  </a:extLst>
                </a:gridCol>
              </a:tblGrid>
              <a:tr h="295214">
                <a:tc>
                  <a:txBody>
                    <a:bodyPr/>
                    <a:lstStyle/>
                    <a:p>
                      <a:pPr algn="ctr">
                        <a:lnSpc>
                          <a:spcPct val="115000"/>
                        </a:lnSpc>
                        <a:spcBef>
                          <a:spcPts val="300"/>
                        </a:spcBef>
                        <a:spcAft>
                          <a:spcPts val="0"/>
                        </a:spcAft>
                      </a:pPr>
                      <a:r>
                        <a:rPr lang="en-GB" sz="2000">
                          <a:effectLst/>
                        </a:rPr>
                        <a:t>Mark</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0"/>
                        </a:spcAft>
                      </a:pPr>
                      <a:r>
                        <a:rPr lang="en-GB" sz="2000" b="1" dirty="0">
                          <a:effectLst/>
                        </a:rPr>
                        <a:t>Skills / Content (A04) </a:t>
                      </a:r>
                      <a:endParaRPr lang="en-GB" sz="20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120516376"/>
                  </a:ext>
                </a:extLst>
              </a:tr>
              <a:tr h="1142135">
                <a:tc>
                  <a:txBody>
                    <a:bodyPr/>
                    <a:lstStyle/>
                    <a:p>
                      <a:pPr algn="ctr">
                        <a:lnSpc>
                          <a:spcPct val="115000"/>
                        </a:lnSpc>
                        <a:spcBef>
                          <a:spcPts val="300"/>
                        </a:spcBef>
                        <a:spcAft>
                          <a:spcPts val="300"/>
                        </a:spcAft>
                      </a:pPr>
                      <a:r>
                        <a:rPr lang="en-GB" sz="2000">
                          <a:effectLst/>
                        </a:rPr>
                        <a:t>17 – 20</a:t>
                      </a:r>
                    </a:p>
                    <a:p>
                      <a:pPr algn="ctr">
                        <a:lnSpc>
                          <a:spcPct val="115000"/>
                        </a:lnSpc>
                        <a:spcBef>
                          <a:spcPts val="300"/>
                        </a:spcBef>
                        <a:spcAft>
                          <a:spcPts val="300"/>
                        </a:spcAft>
                      </a:pPr>
                      <a:r>
                        <a:rPr lang="en-GB" sz="2000">
                          <a:effectLst/>
                        </a:rPr>
                        <a:t> </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fontAlgn="auto" hangingPunct="1">
                        <a:lnSpc>
                          <a:spcPct val="115000"/>
                        </a:lnSpc>
                        <a:spcAft>
                          <a:spcPts val="0"/>
                        </a:spcAft>
                      </a:pPr>
                      <a:r>
                        <a:rPr lang="en-GB" sz="2000" u="sng" dirty="0">
                          <a:effectLst/>
                        </a:rPr>
                        <a:t>VERY GOOD</a:t>
                      </a:r>
                      <a:r>
                        <a:rPr lang="en-GB" sz="2000" dirty="0">
                          <a:effectLst/>
                        </a:rPr>
                        <a:t> critical response to the question with knowledge of the film is consistently accurate and detailed. Consistent use of appropriate evidence to justify points of view, develop arguments and draw conclusions based on understanding of the film.</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0067348"/>
                  </a:ext>
                </a:extLst>
              </a:tr>
              <a:tr h="1142135">
                <a:tc>
                  <a:txBody>
                    <a:bodyPr/>
                    <a:lstStyle/>
                    <a:p>
                      <a:pPr algn="ctr">
                        <a:lnSpc>
                          <a:spcPct val="115000"/>
                        </a:lnSpc>
                        <a:spcBef>
                          <a:spcPts val="300"/>
                        </a:spcBef>
                        <a:spcAft>
                          <a:spcPts val="300"/>
                        </a:spcAft>
                      </a:pPr>
                      <a:r>
                        <a:rPr lang="en-GB" sz="2000">
                          <a:effectLst/>
                        </a:rPr>
                        <a:t>13 – 16</a:t>
                      </a:r>
                    </a:p>
                    <a:p>
                      <a:pPr algn="l">
                        <a:lnSpc>
                          <a:spcPct val="115000"/>
                        </a:lnSpc>
                        <a:spcBef>
                          <a:spcPts val="300"/>
                        </a:spcBef>
                        <a:spcAft>
                          <a:spcPts val="300"/>
                        </a:spcAft>
                      </a:pPr>
                      <a:r>
                        <a:rPr lang="en-GB" sz="2000">
                          <a:effectLst/>
                        </a:rPr>
                        <a:t> </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fontAlgn="auto" hangingPunct="1">
                        <a:lnSpc>
                          <a:spcPct val="115000"/>
                        </a:lnSpc>
                        <a:spcAft>
                          <a:spcPts val="0"/>
                        </a:spcAft>
                      </a:pPr>
                      <a:r>
                        <a:rPr lang="en-GB" sz="2000" u="sng" dirty="0">
                          <a:effectLst/>
                        </a:rPr>
                        <a:t>GOOD </a:t>
                      </a:r>
                      <a:r>
                        <a:rPr lang="en-GB" sz="2000" dirty="0">
                          <a:effectLst/>
                        </a:rPr>
                        <a:t>critical response to the question with knowledge of the film is usually accurate and detailed. Appropriate evidence usually used to justify points of view, develop arguments and draw conclusions based on their understanding of the film.</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5852534"/>
                  </a:ext>
                </a:extLst>
              </a:tr>
              <a:tr h="1142135">
                <a:tc>
                  <a:txBody>
                    <a:bodyPr/>
                    <a:lstStyle/>
                    <a:p>
                      <a:pPr algn="ctr">
                        <a:lnSpc>
                          <a:spcPct val="115000"/>
                        </a:lnSpc>
                        <a:spcBef>
                          <a:spcPts val="300"/>
                        </a:spcBef>
                        <a:spcAft>
                          <a:spcPts val="300"/>
                        </a:spcAft>
                      </a:pPr>
                      <a:r>
                        <a:rPr lang="en-GB" sz="2000">
                          <a:effectLst/>
                        </a:rPr>
                        <a:t>9 – 12</a:t>
                      </a:r>
                    </a:p>
                    <a:p>
                      <a:pPr algn="ctr">
                        <a:lnSpc>
                          <a:spcPct val="115000"/>
                        </a:lnSpc>
                        <a:spcBef>
                          <a:spcPts val="300"/>
                        </a:spcBef>
                        <a:spcAft>
                          <a:spcPts val="300"/>
                        </a:spcAft>
                      </a:pPr>
                      <a:r>
                        <a:rPr lang="en-GB" sz="2000">
                          <a:effectLst/>
                        </a:rPr>
                        <a:t> </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fontAlgn="auto" hangingPunct="1">
                        <a:lnSpc>
                          <a:spcPct val="115000"/>
                        </a:lnSpc>
                        <a:spcAft>
                          <a:spcPts val="0"/>
                        </a:spcAft>
                      </a:pPr>
                      <a:r>
                        <a:rPr lang="en-GB" sz="2000" u="sng">
                          <a:effectLst/>
                        </a:rPr>
                        <a:t>REASONABLE</a:t>
                      </a:r>
                      <a:r>
                        <a:rPr lang="en-GB" sz="2000">
                          <a:effectLst/>
                        </a:rPr>
                        <a:t> critical response to the question with knowledge of the film sometimes accurate and detailed. Appropriate evidence is sometimes used to justify their points of view, develop arguments and draw, conclusions based on their understanding of the film.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0713745"/>
                  </a:ext>
                </a:extLst>
              </a:tr>
              <a:tr h="850931">
                <a:tc>
                  <a:txBody>
                    <a:bodyPr/>
                    <a:lstStyle/>
                    <a:p>
                      <a:pPr algn="ctr">
                        <a:lnSpc>
                          <a:spcPct val="115000"/>
                        </a:lnSpc>
                        <a:spcBef>
                          <a:spcPts val="300"/>
                        </a:spcBef>
                        <a:spcAft>
                          <a:spcPts val="300"/>
                        </a:spcAft>
                      </a:pPr>
                      <a:r>
                        <a:rPr lang="en-GB" sz="2000">
                          <a:effectLst/>
                        </a:rPr>
                        <a:t>5 – 8</a:t>
                      </a:r>
                    </a:p>
                    <a:p>
                      <a:pPr algn="ctr">
                        <a:lnSpc>
                          <a:spcPct val="115000"/>
                        </a:lnSpc>
                        <a:spcBef>
                          <a:spcPts val="300"/>
                        </a:spcBef>
                        <a:spcAft>
                          <a:spcPts val="300"/>
                        </a:spcAft>
                      </a:pPr>
                      <a:r>
                        <a:rPr lang="en-GB" sz="2000">
                          <a:effectLst/>
                        </a:rPr>
                        <a:t> </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fontAlgn="auto" hangingPunct="1">
                        <a:lnSpc>
                          <a:spcPct val="115000"/>
                        </a:lnSpc>
                        <a:spcAft>
                          <a:spcPts val="0"/>
                        </a:spcAft>
                      </a:pPr>
                      <a:r>
                        <a:rPr lang="en-GB" sz="2000" u="sng">
                          <a:effectLst/>
                        </a:rPr>
                        <a:t>LIMITED</a:t>
                      </a:r>
                      <a:r>
                        <a:rPr lang="en-GB" sz="2000">
                          <a:effectLst/>
                        </a:rPr>
                        <a:t> critical response to the question with some knowledge of the film demonstrated.  Occasional use of appropriate evidence to justify points of view, develop arguments and draw conclusions based on understanding of the film.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5235381"/>
                  </a:ext>
                </a:extLst>
              </a:tr>
              <a:tr h="1142135">
                <a:tc>
                  <a:txBody>
                    <a:bodyPr/>
                    <a:lstStyle/>
                    <a:p>
                      <a:pPr algn="ctr">
                        <a:lnSpc>
                          <a:spcPct val="115000"/>
                        </a:lnSpc>
                        <a:spcBef>
                          <a:spcPts val="300"/>
                        </a:spcBef>
                        <a:spcAft>
                          <a:spcPts val="300"/>
                        </a:spcAft>
                      </a:pPr>
                      <a:r>
                        <a:rPr lang="en-GB" sz="2000">
                          <a:effectLst/>
                        </a:rPr>
                        <a:t>1- 4</a:t>
                      </a:r>
                    </a:p>
                    <a:p>
                      <a:pPr algn="l">
                        <a:lnSpc>
                          <a:spcPct val="115000"/>
                        </a:lnSpc>
                        <a:spcBef>
                          <a:spcPts val="300"/>
                        </a:spcBef>
                        <a:spcAft>
                          <a:spcPts val="300"/>
                        </a:spcAft>
                      </a:pPr>
                      <a:r>
                        <a:rPr lang="en-GB" sz="2000">
                          <a:effectLst/>
                        </a:rPr>
                        <a:t> </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fontAlgn="auto" hangingPunct="1">
                        <a:lnSpc>
                          <a:spcPct val="115000"/>
                        </a:lnSpc>
                        <a:spcAft>
                          <a:spcPts val="0"/>
                        </a:spcAft>
                      </a:pPr>
                      <a:r>
                        <a:rPr lang="en-GB" sz="2000" u="sng" dirty="0">
                          <a:effectLst/>
                        </a:rPr>
                        <a:t>VERY LIMITED</a:t>
                      </a:r>
                      <a:r>
                        <a:rPr lang="en-GB" sz="2000" dirty="0">
                          <a:effectLst/>
                        </a:rPr>
                        <a:t> critical response to the task, with little knowledge of the film demonstrated.   Very occasional use of appropriate evidence to justify points of view, develop arguments and draw conclusions based on their understanding of the film. </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9719617"/>
                  </a:ext>
                </a:extLst>
              </a:tr>
            </a:tbl>
          </a:graphicData>
        </a:graphic>
      </p:graphicFrame>
    </p:spTree>
    <p:extLst>
      <p:ext uri="{BB962C8B-B14F-4D97-AF65-F5344CB8AC3E}">
        <p14:creationId xmlns:p14="http://schemas.microsoft.com/office/powerpoint/2010/main" val="3431240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Exemple</a:t>
            </a:r>
            <a:r>
              <a:rPr lang="en-GB" dirty="0" smtClean="0"/>
              <a:t> </a:t>
            </a:r>
            <a:br>
              <a:rPr lang="en-GB" dirty="0" smtClean="0"/>
            </a:br>
            <a:r>
              <a:rPr lang="en-GB" dirty="0" smtClean="0"/>
              <a:t>de </a:t>
            </a:r>
            <a:r>
              <a:rPr lang="en-GB" dirty="0" err="1" smtClean="0"/>
              <a:t>paragraphe</a:t>
            </a:r>
            <a:endParaRPr lang="en-GB" dirty="0"/>
          </a:p>
        </p:txBody>
      </p:sp>
      <p:pic>
        <p:nvPicPr>
          <p:cNvPr id="4" name="Picture 3"/>
          <p:cNvPicPr>
            <a:picLocks noChangeAspect="1"/>
          </p:cNvPicPr>
          <p:nvPr/>
        </p:nvPicPr>
        <p:blipFill>
          <a:blip r:embed="rId2"/>
          <a:stretch>
            <a:fillRect/>
          </a:stretch>
        </p:blipFill>
        <p:spPr>
          <a:xfrm>
            <a:off x="3909060" y="278592"/>
            <a:ext cx="7932420" cy="6579408"/>
          </a:xfrm>
          <a:prstGeom prst="rect">
            <a:avLst/>
          </a:prstGeom>
        </p:spPr>
      </p:pic>
    </p:spTree>
    <p:extLst>
      <p:ext uri="{BB962C8B-B14F-4D97-AF65-F5344CB8AC3E}">
        <p14:creationId xmlns:p14="http://schemas.microsoft.com/office/powerpoint/2010/main" val="2835373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095999" y="-465221"/>
            <a:ext cx="5486217" cy="7210926"/>
          </a:xfrm>
          <a:prstGeom prst="rect">
            <a:avLst/>
          </a:prstGeom>
        </p:spPr>
      </p:pic>
    </p:spTree>
    <p:extLst>
      <p:ext uri="{BB962C8B-B14F-4D97-AF65-F5344CB8AC3E}">
        <p14:creationId xmlns:p14="http://schemas.microsoft.com/office/powerpoint/2010/main" val="2958019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740FC5-EF12-4E38-804B-3706D0DEC88D}">
  <ds:schemaRefs>
    <ds:schemaRef ds:uri="http://purl.org/dc/dcmitype/"/>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D8B740D-5A88-48D2-8A75-04DFA363F862}">
  <ds:schemaRefs>
    <ds:schemaRef ds:uri="http://schemas.microsoft.com/sharepoint/v3/contenttype/forms"/>
  </ds:schemaRefs>
</ds:datastoreItem>
</file>

<file path=customXml/itemProps3.xml><?xml version="1.0" encoding="utf-8"?>
<ds:datastoreItem xmlns:ds="http://schemas.openxmlformats.org/officeDocument/2006/customXml" ds:itemID="{147C78C1-9550-4845-A3C4-33D0B88FE0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138</TotalTime>
  <Words>484</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Gill Sans MT</vt:lpstr>
      <vt:lpstr>Times New Roman</vt:lpstr>
      <vt:lpstr>Trebuchet MS</vt:lpstr>
      <vt:lpstr>Wingdings 2</vt:lpstr>
      <vt:lpstr>Dividend</vt:lpstr>
      <vt:lpstr>  Analysez l’importance des épisodes et les évènements les plus importants de l’histoire. </vt:lpstr>
      <vt:lpstr>Introduction</vt:lpstr>
      <vt:lpstr>PowerPoint Presentation</vt:lpstr>
      <vt:lpstr>PowerPoint Presentation</vt:lpstr>
      <vt:lpstr>Quality of language</vt:lpstr>
      <vt:lpstr>PowerPoint Presentation</vt:lpstr>
      <vt:lpstr>Exemple  de paragraphe</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Analysez l’importance des épisodes et les évènements les plus importants de l’histoire.</dc:title>
  <dc:creator>Frédérique E. Lecerf</dc:creator>
  <cp:lastModifiedBy>Frédérique E. Lecerf</cp:lastModifiedBy>
  <cp:revision>6</cp:revision>
  <dcterms:created xsi:type="dcterms:W3CDTF">2019-03-04T13:26:45Z</dcterms:created>
  <dcterms:modified xsi:type="dcterms:W3CDTF">2019-03-08T12:08:39Z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