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260" r:id="rId2"/>
    <p:sldId id="261" r:id="rId3"/>
    <p:sldId id="263" r:id="rId4"/>
    <p:sldId id="262" r:id="rId5"/>
    <p:sldId id="267" r:id="rId6"/>
    <p:sldId id="257" r:id="rId7"/>
    <p:sldId id="258" r:id="rId8"/>
    <p:sldId id="259" r:id="rId9"/>
    <p:sldId id="268" r:id="rId10"/>
    <p:sldId id="264" r:id="rId11"/>
    <p:sldId id="269" r:id="rId12"/>
    <p:sldId id="274" r:id="rId13"/>
    <p:sldId id="275" r:id="rId14"/>
    <p:sldId id="273" r:id="rId15"/>
    <p:sldId id="265" r:id="rId16"/>
    <p:sldId id="302" r:id="rId17"/>
    <p:sldId id="266" r:id="rId18"/>
    <p:sldId id="270" r:id="rId19"/>
    <p:sldId id="276" r:id="rId20"/>
    <p:sldId id="277" r:id="rId21"/>
    <p:sldId id="278" r:id="rId22"/>
    <p:sldId id="271" r:id="rId23"/>
    <p:sldId id="272" r:id="rId24"/>
    <p:sldId id="279" r:id="rId25"/>
    <p:sldId id="284" r:id="rId26"/>
    <p:sldId id="280" r:id="rId27"/>
    <p:sldId id="281" r:id="rId28"/>
    <p:sldId id="283" r:id="rId29"/>
    <p:sldId id="285" r:id="rId30"/>
    <p:sldId id="282" r:id="rId31"/>
    <p:sldId id="286" r:id="rId32"/>
    <p:sldId id="310" r:id="rId33"/>
    <p:sldId id="311" r:id="rId34"/>
    <p:sldId id="312" r:id="rId35"/>
    <p:sldId id="313" r:id="rId36"/>
    <p:sldId id="307" r:id="rId37"/>
    <p:sldId id="308" r:id="rId38"/>
    <p:sldId id="318" r:id="rId39"/>
    <p:sldId id="309" r:id="rId40"/>
    <p:sldId id="317" r:id="rId41"/>
    <p:sldId id="314" r:id="rId42"/>
    <p:sldId id="315" r:id="rId43"/>
    <p:sldId id="316" r:id="rId44"/>
    <p:sldId id="300"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52" autoAdjust="0"/>
  </p:normalViewPr>
  <p:slideViewPr>
    <p:cSldViewPr snapToGrid="0" snapToObjects="1">
      <p:cViewPr varScale="1">
        <p:scale>
          <a:sx n="86" d="100"/>
          <a:sy n="86" d="100"/>
        </p:scale>
        <p:origin x="636"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319261D9-61DF-4FBC-95B4-9A71B8773786}" type="datetimeFigureOut">
              <a:rPr lang="en-GB" smtClean="0"/>
              <a:t>05/03/2018</a:t>
            </a:fld>
            <a:endParaRPr lang="en-GB"/>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4C1490BE-FB57-4C82-9344-F5831E297672}" type="slidenum">
              <a:rPr lang="en-GB" smtClean="0"/>
              <a:t>‹#›</a:t>
            </a:fld>
            <a:endParaRPr lang="en-GB"/>
          </a:p>
        </p:txBody>
      </p:sp>
    </p:spTree>
    <p:extLst>
      <p:ext uri="{BB962C8B-B14F-4D97-AF65-F5344CB8AC3E}">
        <p14:creationId xmlns:p14="http://schemas.microsoft.com/office/powerpoint/2010/main" val="4074608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E1494690-8EA5-46A5-A9A3-8EA32C5CBE17}" type="datetimeFigureOut">
              <a:rPr lang="en-GB" smtClean="0"/>
              <a:t>05/03/2018</a:t>
            </a:fld>
            <a:endParaRPr lang="en-GB"/>
          </a:p>
        </p:txBody>
      </p:sp>
      <p:sp>
        <p:nvSpPr>
          <p:cNvPr id="4" name="Slide Image Placeholder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1696" y="6457410"/>
            <a:ext cx="4302625" cy="340265"/>
          </a:xfrm>
          <a:prstGeom prst="rect">
            <a:avLst/>
          </a:prstGeom>
        </p:spPr>
        <p:txBody>
          <a:bodyPr vert="horz" lIns="91440" tIns="45720" rIns="91440" bIns="45720" rtlCol="0" anchor="b"/>
          <a:lstStyle>
            <a:lvl1pPr algn="r">
              <a:defRPr sz="1200"/>
            </a:lvl1pPr>
          </a:lstStyle>
          <a:p>
            <a:fld id="{6BA1432F-4BE1-471C-908A-D725F1994EAD}" type="slidenum">
              <a:rPr lang="en-GB" smtClean="0"/>
              <a:t>‹#›</a:t>
            </a:fld>
            <a:endParaRPr lang="en-GB"/>
          </a:p>
        </p:txBody>
      </p:sp>
    </p:spTree>
    <p:extLst>
      <p:ext uri="{BB962C8B-B14F-4D97-AF65-F5344CB8AC3E}">
        <p14:creationId xmlns:p14="http://schemas.microsoft.com/office/powerpoint/2010/main" val="350903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Q1:</a:t>
            </a:r>
            <a:r>
              <a:rPr lang="en-GB" sz="1200" baseline="0" dirty="0" smtClean="0"/>
              <a:t> </a:t>
            </a:r>
            <a:r>
              <a:rPr lang="en-GB" sz="1200" dirty="0" smtClean="0"/>
              <a:t>What would the index be in 1985 and 1994?</a:t>
            </a:r>
            <a:br>
              <a:rPr lang="en-GB" sz="1200" dirty="0" smtClean="0"/>
            </a:br>
            <a:r>
              <a:rPr lang="en-GB" sz="1200" dirty="0" smtClean="0"/>
              <a:t>100 in 1985 and 150 in 1994</a:t>
            </a:r>
          </a:p>
          <a:p>
            <a:r>
              <a:rPr lang="en-GB" sz="1200" dirty="0" smtClean="0"/>
              <a:t>Q2:</a:t>
            </a:r>
            <a:r>
              <a:rPr lang="en-GB" sz="1200" baseline="0" dirty="0" smtClean="0"/>
              <a:t> </a:t>
            </a:r>
            <a:r>
              <a:rPr lang="en-GB" sz="1200" dirty="0" smtClean="0"/>
              <a:t>Calculate the real GDP for 1994</a:t>
            </a:r>
          </a:p>
          <a:p>
            <a:r>
              <a:rPr lang="en-GB" sz="1200" dirty="0" smtClean="0"/>
              <a:t>Therefore real GDP = $300bn * 100/ 150 =$200 </a:t>
            </a:r>
            <a:r>
              <a:rPr lang="en-GB" sz="1200" dirty="0" err="1" smtClean="0"/>
              <a:t>bn</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Q3: Calculate the real growth rate from 1985 to 1994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50</a:t>
            </a:r>
            <a:r>
              <a:rPr lang="en-GB" sz="1200" baseline="0" dirty="0" smtClean="0"/>
              <a:t> (200-150) </a:t>
            </a:r>
            <a:r>
              <a:rPr lang="en-GB" sz="1200" baseline="0" smtClean="0"/>
              <a:t>/ 150 *100 = 33.3%</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12</a:t>
            </a:fld>
            <a:endParaRPr lang="en-GB"/>
          </a:p>
        </p:txBody>
      </p:sp>
    </p:spTree>
    <p:extLst>
      <p:ext uri="{BB962C8B-B14F-4D97-AF65-F5344CB8AC3E}">
        <p14:creationId xmlns:p14="http://schemas.microsoft.com/office/powerpoint/2010/main" val="207986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p>
          <a:p>
            <a:r>
              <a:rPr lang="en-GB" dirty="0" smtClean="0"/>
              <a:t>(2)</a:t>
            </a:r>
          </a:p>
          <a:p>
            <a:r>
              <a:rPr lang="en-GB" dirty="0" smtClean="0"/>
              <a:t>(3) INDEX</a:t>
            </a:r>
            <a:r>
              <a:rPr lang="en-GB" baseline="0" dirty="0" smtClean="0"/>
              <a:t> numbers do not measure ‘absolute’ numbers but ‘relative numbers’.  Therefore, USA line measures productivity against it’s 1992 100 base which could be higher or lower than Euro Area and Japan.  What we can say is that the ‘relative’ growth in productivity was higher in the USA than the Euro Area and Japan from their base line of 1992</a:t>
            </a:r>
            <a:endParaRPr lang="en-GB" dirty="0"/>
          </a:p>
        </p:txBody>
      </p:sp>
      <p:sp>
        <p:nvSpPr>
          <p:cNvPr id="4" name="Slide Number Placeholder 3"/>
          <p:cNvSpPr>
            <a:spLocks noGrp="1"/>
          </p:cNvSpPr>
          <p:nvPr>
            <p:ph type="sldNum" sz="quarter" idx="10"/>
          </p:nvPr>
        </p:nvSpPr>
        <p:spPr/>
        <p:txBody>
          <a:bodyPr/>
          <a:lstStyle/>
          <a:p>
            <a:fld id="{6BA1432F-4BE1-471C-908A-D725F1994EAD}" type="slidenum">
              <a:rPr lang="en-GB" smtClean="0"/>
              <a:t>13</a:t>
            </a:fld>
            <a:endParaRPr lang="en-GB"/>
          </a:p>
        </p:txBody>
      </p:sp>
    </p:spTree>
    <p:extLst>
      <p:ext uri="{BB962C8B-B14F-4D97-AF65-F5344CB8AC3E}">
        <p14:creationId xmlns:p14="http://schemas.microsoft.com/office/powerpoint/2010/main" val="384738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EVALUATION POINTS</a:t>
            </a:r>
          </a:p>
          <a:p>
            <a:r>
              <a:rPr lang="en-US" dirty="0" smtClean="0"/>
              <a:t>Poverty</a:t>
            </a:r>
            <a:r>
              <a:rPr lang="en-US" baseline="0" dirty="0" smtClean="0"/>
              <a:t> is not just about income</a:t>
            </a:r>
          </a:p>
          <a:p>
            <a:r>
              <a:rPr lang="en-US" baseline="0" dirty="0" smtClean="0"/>
              <a:t>Issues with absolute income measures over a large period due to fixed level of income to define poverty</a:t>
            </a:r>
          </a:p>
          <a:p>
            <a:r>
              <a:rPr lang="en-US" baseline="0" dirty="0" smtClean="0"/>
              <a:t>Issues with relative income measures over a shorter period due to average falling more quickly than those at the bottom then it looks like poverty falling when it is not</a:t>
            </a:r>
          </a:p>
          <a:p>
            <a:r>
              <a:rPr lang="en-US" baseline="0" dirty="0" smtClean="0"/>
              <a:t>Stats from a </a:t>
            </a:r>
            <a:r>
              <a:rPr lang="en-US" baseline="0" dirty="0" err="1" smtClean="0"/>
              <a:t>Labour</a:t>
            </a:r>
            <a:r>
              <a:rPr lang="en-US" baseline="0" dirty="0" smtClean="0"/>
              <a:t> Think Tank who would want to portray Conservatives in a bad light</a:t>
            </a:r>
            <a:endParaRPr lang="en-US" dirty="0" smtClean="0"/>
          </a:p>
          <a:p>
            <a:endParaRPr lang="en-US" dirty="0" smtClean="0"/>
          </a:p>
          <a:p>
            <a:endParaRPr lang="en-US" dirty="0" smtClean="0"/>
          </a:p>
          <a:p>
            <a:r>
              <a:rPr lang="en-US" dirty="0" smtClean="0"/>
              <a:t>NOTES FOR ANALYSIS</a:t>
            </a:r>
          </a:p>
          <a:p>
            <a:pPr marL="228600" indent="-228600">
              <a:buFont typeface="+mj-lt"/>
              <a:buAutoNum type="arabicPeriod"/>
            </a:pPr>
            <a:endParaRPr lang="en-US" dirty="0" smtClean="0"/>
          </a:p>
          <a:p>
            <a:pPr marL="228600" indent="-228600">
              <a:buFont typeface="+mj-lt"/>
              <a:buAutoNum type="arabicPeriod"/>
            </a:pPr>
            <a:r>
              <a:rPr lang="en-US" dirty="0" smtClean="0"/>
              <a:t> Absolute Income Measures</a:t>
            </a:r>
            <a:r>
              <a:rPr lang="en-US" baseline="0" dirty="0" smtClean="0"/>
              <a:t> used for short-term comparisons – 1961 85% lived in absolute poverty compared to 2010/11 stats.  So £138 per week in 2010/11 would have been a lot more in 1961 hence why 85% seem to be in absolute poverty.  Therefore it is not a useful comparison in the long run.  Over a shorter time period of say 5-10 years, it might be useful to see how basic living standards have changed using this measure – a fall in absolute poverty might occur because those on lower incomes have rising real wages however the relative income would not account for this necessarily as those on higher incomes might push up what it means to be 60% of the median. One of the perceived drawbacks of the relative measure is that if median incomes fall more quickly than incomes at the bottom it can appear as if poverty rates are falling even though the incomes of those at the bottom are not going up. The latter is what happened in the years after the financial crisis of 2008. In such instances it is important to look at poverty rates against fixed thresholds. This is also why policymakers need to understand what is being measured and, the way in which existing measures complement each other. </a:t>
            </a:r>
          </a:p>
          <a:p>
            <a:pPr marL="228600" indent="-228600">
              <a:buFont typeface="+mj-lt"/>
              <a:buAutoNum type="arabicPeriod"/>
            </a:pPr>
            <a:r>
              <a:rPr lang="en-US" baseline="0" dirty="0" smtClean="0"/>
              <a:t>Relative income measures are therefore used for long term comparisons as it is calculated in a given year.  So I 1961, it measures how many were below the median income of 1961 (not 2010 as absolute comparisons are inappropriate) and so is based on the current year.</a:t>
            </a:r>
          </a:p>
          <a:p>
            <a:endParaRPr lang="en-US" dirty="0" smtClean="0"/>
          </a:p>
          <a:p>
            <a:endParaRPr lang="en-US" dirty="0" smtClean="0"/>
          </a:p>
          <a:p>
            <a:r>
              <a:rPr lang="en-US" sz="1200" kern="1200" dirty="0" smtClean="0">
                <a:solidFill>
                  <a:schemeClr val="tx1"/>
                </a:solidFill>
                <a:effectLst/>
                <a:latin typeface="+mn-lt"/>
                <a:ea typeface="+mn-ea"/>
                <a:cs typeface="+mn-cs"/>
              </a:rPr>
              <a:t>While the current poverty lines are similar, absolute and relative poverty are very different concepts, and they can provide importantly different information about changes in the living standards of low-income households. For example, absolute poverty rises when the incomes of low-income people are falling in real terms, meaning that more people are living in households below the fixed poverty line. In contrast, relative poverty can rise even if there is no change in the real incomes of low-income households, if median income rises. </a:t>
            </a:r>
            <a:endParaRPr lang="en-US" dirty="0" smtClean="0"/>
          </a:p>
          <a:p>
            <a:r>
              <a:rPr lang="en-US" sz="1200" kern="1200" dirty="0" smtClean="0">
                <a:solidFill>
                  <a:schemeClr val="tx1"/>
                </a:solidFill>
                <a:effectLst/>
                <a:latin typeface="+mn-lt"/>
                <a:ea typeface="+mn-ea"/>
                <a:cs typeface="+mn-cs"/>
              </a:rPr>
              <a:t>We think it is useful to track both absolute and relative measures of poverty. Because society’s view about what is an acceptable standard of living evolves over time, it is particularly appropriate to use a relative poverty measure when looking at long-run trends. In the short run, however, there is also interest in whether people are getting better or worse off in absolute terms and therefore changes in the absolute poverty rate are important when focusing on trends over recent years. For these reasons, we focus on absolute poverty when looking at short-run trends and relative poverty when examining how poverty has changed over several decades. Official income poverty rates are calculated using incomes measured both before housing costs are deducted (BHC) and after housing costs are deducted (AHC). Our analysis focuses on poverty measured AHC as, for a number of reasons, we believe changes in AHC poverty provide a more accurate indication of recent changes in the prevalence of those facing very low living standards.24 </a:t>
            </a:r>
            <a:endParaRPr lang="en-US" dirty="0" smtClean="0"/>
          </a:p>
          <a:p>
            <a:r>
              <a:rPr lang="en-US" sz="1200" kern="1200" dirty="0" smtClean="0">
                <a:solidFill>
                  <a:schemeClr val="tx1"/>
                </a:solidFill>
                <a:effectLst/>
                <a:latin typeface="+mn-lt"/>
                <a:ea typeface="+mn-ea"/>
                <a:cs typeface="+mn-cs"/>
              </a:rPr>
              <a:t>As well as the different definitions mentioned above, measures of poverty can also vary depending on the length of period that is considered. The vast majority of analysis of income poverty is based on ‘snapshot’ poverty rates – the incomes of households are recorded at one point in time, and that information is used to determine whether the household is in poverty. However, it is also interesting to consider the ‘persistence’ of low income, for two reasons. First, one might expect low income to be less likely to lead to low living standards – which is closer to what ‘poverty’ is normally intended to mean – if it is temporary. For example, if I had a high income last year, I may have put some of that income aside, which I can draw on this year when my income is lower. Second, lower living standards may be a greater cause for concern if they are experienced on a long-term basis than just temporarily. Assessing ‘persistent’ poverty involves measuring the incomes of the same households at multiple times, and assessing how much of the time they have a low income. Comparing snapshot and persistent poverty measures allows us to highlight how poverty is more likely to be temporary for groups that experience greater variability in their incomes, with potentially important implications for policy. </a:t>
            </a:r>
            <a:endParaRPr lang="en-US" dirty="0" smtClean="0"/>
          </a:p>
          <a:p>
            <a:endParaRPr lang="en-US" dirty="0"/>
          </a:p>
        </p:txBody>
      </p:sp>
      <p:sp>
        <p:nvSpPr>
          <p:cNvPr id="4" name="Slide Number Placeholder 3"/>
          <p:cNvSpPr>
            <a:spLocks noGrp="1"/>
          </p:cNvSpPr>
          <p:nvPr>
            <p:ph type="sldNum" sz="quarter" idx="10"/>
          </p:nvPr>
        </p:nvSpPr>
        <p:spPr/>
        <p:txBody>
          <a:bodyPr/>
          <a:lstStyle/>
          <a:p>
            <a:fld id="{6BA1432F-4BE1-471C-908A-D725F1994EAD}" type="slidenum">
              <a:rPr lang="en-GB" smtClean="0"/>
              <a:t>22</a:t>
            </a:fld>
            <a:endParaRPr lang="en-GB"/>
          </a:p>
        </p:txBody>
      </p:sp>
    </p:spTree>
    <p:extLst>
      <p:ext uri="{BB962C8B-B14F-4D97-AF65-F5344CB8AC3E}">
        <p14:creationId xmlns:p14="http://schemas.microsoft.com/office/powerpoint/2010/main" val="335027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1432F-4BE1-471C-908A-D725F1994EAD}" type="slidenum">
              <a:rPr lang="en-GB" smtClean="0"/>
              <a:t>40</a:t>
            </a:fld>
            <a:endParaRPr lang="en-GB"/>
          </a:p>
        </p:txBody>
      </p:sp>
    </p:spTree>
    <p:extLst>
      <p:ext uri="{BB962C8B-B14F-4D97-AF65-F5344CB8AC3E}">
        <p14:creationId xmlns:p14="http://schemas.microsoft.com/office/powerpoint/2010/main" val="159457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F70F8E1-104D-1D43-8A2E-12669FD4ED6C}"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7B8E-C0AD-9343-812C-E311EB07D71D}" type="slidenum">
              <a:rPr lang="en-US" smtClean="0"/>
              <a:t>‹#›</a:t>
            </a:fld>
            <a:endParaRPr lang="en-US"/>
          </a:p>
        </p:txBody>
      </p:sp>
    </p:spTree>
    <p:extLst>
      <p:ext uri="{BB962C8B-B14F-4D97-AF65-F5344CB8AC3E}">
        <p14:creationId xmlns:p14="http://schemas.microsoft.com/office/powerpoint/2010/main" val="417930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F70F8E1-104D-1D43-8A2E-12669FD4ED6C}"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7B8E-C0AD-9343-812C-E311EB07D71D}" type="slidenum">
              <a:rPr lang="en-US" smtClean="0"/>
              <a:t>‹#›</a:t>
            </a:fld>
            <a:endParaRPr lang="en-US"/>
          </a:p>
        </p:txBody>
      </p:sp>
    </p:spTree>
    <p:extLst>
      <p:ext uri="{BB962C8B-B14F-4D97-AF65-F5344CB8AC3E}">
        <p14:creationId xmlns:p14="http://schemas.microsoft.com/office/powerpoint/2010/main" val="144620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F70F8E1-104D-1D43-8A2E-12669FD4ED6C}"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7B8E-C0AD-9343-812C-E311EB07D71D}" type="slidenum">
              <a:rPr lang="en-US" smtClean="0"/>
              <a:t>‹#›</a:t>
            </a:fld>
            <a:endParaRPr lang="en-US"/>
          </a:p>
        </p:txBody>
      </p:sp>
    </p:spTree>
    <p:extLst>
      <p:ext uri="{BB962C8B-B14F-4D97-AF65-F5344CB8AC3E}">
        <p14:creationId xmlns:p14="http://schemas.microsoft.com/office/powerpoint/2010/main" val="315303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F70F8E1-104D-1D43-8A2E-12669FD4ED6C}"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7B8E-C0AD-9343-812C-E311EB07D71D}" type="slidenum">
              <a:rPr lang="en-US" smtClean="0"/>
              <a:t>‹#›</a:t>
            </a:fld>
            <a:endParaRPr lang="en-US"/>
          </a:p>
        </p:txBody>
      </p:sp>
    </p:spTree>
    <p:extLst>
      <p:ext uri="{BB962C8B-B14F-4D97-AF65-F5344CB8AC3E}">
        <p14:creationId xmlns:p14="http://schemas.microsoft.com/office/powerpoint/2010/main" val="286447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F70F8E1-104D-1D43-8A2E-12669FD4ED6C}"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7B8E-C0AD-9343-812C-E311EB07D71D}" type="slidenum">
              <a:rPr lang="en-US" smtClean="0"/>
              <a:t>‹#›</a:t>
            </a:fld>
            <a:endParaRPr lang="en-US"/>
          </a:p>
        </p:txBody>
      </p:sp>
    </p:spTree>
    <p:extLst>
      <p:ext uri="{BB962C8B-B14F-4D97-AF65-F5344CB8AC3E}">
        <p14:creationId xmlns:p14="http://schemas.microsoft.com/office/powerpoint/2010/main" val="351569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F70F8E1-104D-1D43-8A2E-12669FD4ED6C}"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C7B8E-C0AD-9343-812C-E311EB07D71D}" type="slidenum">
              <a:rPr lang="en-US" smtClean="0"/>
              <a:t>‹#›</a:t>
            </a:fld>
            <a:endParaRPr lang="en-US"/>
          </a:p>
        </p:txBody>
      </p:sp>
    </p:spTree>
    <p:extLst>
      <p:ext uri="{BB962C8B-B14F-4D97-AF65-F5344CB8AC3E}">
        <p14:creationId xmlns:p14="http://schemas.microsoft.com/office/powerpoint/2010/main" val="246585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F70F8E1-104D-1D43-8A2E-12669FD4ED6C}"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C7B8E-C0AD-9343-812C-E311EB07D71D}" type="slidenum">
              <a:rPr lang="en-US" smtClean="0"/>
              <a:t>‹#›</a:t>
            </a:fld>
            <a:endParaRPr lang="en-US"/>
          </a:p>
        </p:txBody>
      </p:sp>
    </p:spTree>
    <p:extLst>
      <p:ext uri="{BB962C8B-B14F-4D97-AF65-F5344CB8AC3E}">
        <p14:creationId xmlns:p14="http://schemas.microsoft.com/office/powerpoint/2010/main" val="304100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F70F8E1-104D-1D43-8A2E-12669FD4ED6C}"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C7B8E-C0AD-9343-812C-E311EB07D71D}" type="slidenum">
              <a:rPr lang="en-US" smtClean="0"/>
              <a:t>‹#›</a:t>
            </a:fld>
            <a:endParaRPr lang="en-US"/>
          </a:p>
        </p:txBody>
      </p:sp>
    </p:spTree>
    <p:extLst>
      <p:ext uri="{BB962C8B-B14F-4D97-AF65-F5344CB8AC3E}">
        <p14:creationId xmlns:p14="http://schemas.microsoft.com/office/powerpoint/2010/main" val="345596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0F8E1-104D-1D43-8A2E-12669FD4ED6C}"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6C7B8E-C0AD-9343-812C-E311EB07D71D}" type="slidenum">
              <a:rPr lang="en-US" smtClean="0"/>
              <a:t>‹#›</a:t>
            </a:fld>
            <a:endParaRPr lang="en-US"/>
          </a:p>
        </p:txBody>
      </p:sp>
    </p:spTree>
    <p:extLst>
      <p:ext uri="{BB962C8B-B14F-4D97-AF65-F5344CB8AC3E}">
        <p14:creationId xmlns:p14="http://schemas.microsoft.com/office/powerpoint/2010/main" val="155163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F70F8E1-104D-1D43-8A2E-12669FD4ED6C}"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C7B8E-C0AD-9343-812C-E311EB07D71D}" type="slidenum">
              <a:rPr lang="en-US" smtClean="0"/>
              <a:t>‹#›</a:t>
            </a:fld>
            <a:endParaRPr lang="en-US"/>
          </a:p>
        </p:txBody>
      </p:sp>
    </p:spTree>
    <p:extLst>
      <p:ext uri="{BB962C8B-B14F-4D97-AF65-F5344CB8AC3E}">
        <p14:creationId xmlns:p14="http://schemas.microsoft.com/office/powerpoint/2010/main" val="203846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F70F8E1-104D-1D43-8A2E-12669FD4ED6C}"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C7B8E-C0AD-9343-812C-E311EB07D71D}" type="slidenum">
              <a:rPr lang="en-US" smtClean="0"/>
              <a:t>‹#›</a:t>
            </a:fld>
            <a:endParaRPr lang="en-US"/>
          </a:p>
        </p:txBody>
      </p:sp>
    </p:spTree>
    <p:extLst>
      <p:ext uri="{BB962C8B-B14F-4D97-AF65-F5344CB8AC3E}">
        <p14:creationId xmlns:p14="http://schemas.microsoft.com/office/powerpoint/2010/main" val="286026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0F8E1-104D-1D43-8A2E-12669FD4ED6C}" type="datetimeFigureOut">
              <a:rPr lang="en-US" smtClean="0"/>
              <a:t>3/5/2018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C7B8E-C0AD-9343-812C-E311EB07D71D}" type="slidenum">
              <a:rPr lang="en-US" smtClean="0"/>
              <a:t>‹#›</a:t>
            </a:fld>
            <a:endParaRPr lang="en-US"/>
          </a:p>
        </p:txBody>
      </p:sp>
    </p:spTree>
    <p:extLst>
      <p:ext uri="{BB962C8B-B14F-4D97-AF65-F5344CB8AC3E}">
        <p14:creationId xmlns:p14="http://schemas.microsoft.com/office/powerpoint/2010/main" val="117725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youtube.com/watch?time_continue=6&amp;v=dKXpDz_XL0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P2AER5IKNwE"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rchive.intereconomics.eu/year/2017/2/on-the-economics-of-a-universal-basic-income/" TargetMode="External"/><Relationship Id="rId2" Type="http://schemas.openxmlformats.org/officeDocument/2006/relationships/hyperlink" Target="https://www.youtube.com/watch?time_continue=7&amp;v=2EcAXMjQyNE"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smtClean="0">
                <a:solidFill>
                  <a:schemeClr val="bg1"/>
                </a:solidFill>
              </a:rPr>
              <a:t>WEEK 1</a:t>
            </a:r>
            <a:endParaRPr lang="en-US" sz="19900" b="1" dirty="0">
              <a:solidFill>
                <a:schemeClr val="bg1"/>
              </a:solidFill>
            </a:endParaRPr>
          </a:p>
        </p:txBody>
      </p:sp>
    </p:spTree>
    <p:extLst>
      <p:ext uri="{BB962C8B-B14F-4D97-AF65-F5344CB8AC3E}">
        <p14:creationId xmlns:p14="http://schemas.microsoft.com/office/powerpoint/2010/main" val="387768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39954"/>
            <a:ext cx="8229600" cy="1143000"/>
          </a:xfrm>
        </p:spPr>
        <p:txBody>
          <a:bodyPr/>
          <a:lstStyle/>
          <a:p>
            <a:r>
              <a:rPr lang="en-US" b="1" dirty="0" smtClean="0"/>
              <a:t>Quantitative Skills in A-level</a:t>
            </a:r>
            <a:endParaRPr lang="en-US" b="1" dirty="0"/>
          </a:p>
        </p:txBody>
      </p:sp>
      <p:sp>
        <p:nvSpPr>
          <p:cNvPr id="6" name="Content Placeholder 5"/>
          <p:cNvSpPr>
            <a:spLocks noGrp="1"/>
          </p:cNvSpPr>
          <p:nvPr>
            <p:ph idx="1"/>
          </p:nvPr>
        </p:nvSpPr>
        <p:spPr>
          <a:xfrm>
            <a:off x="115293" y="1352517"/>
            <a:ext cx="4264384" cy="5289771"/>
          </a:xfrm>
        </p:spPr>
        <p:txBody>
          <a:bodyPr>
            <a:noAutofit/>
          </a:bodyPr>
          <a:lstStyle/>
          <a:p>
            <a:pPr marL="0" indent="0">
              <a:buNone/>
            </a:pPr>
            <a:r>
              <a:rPr lang="en-US" sz="1250" dirty="0"/>
              <a:t>In order to develop their skills, knowledge and understanding in economics, students need to have acquired competence in the quantitative skills that are relevant to the subject content and which are applied in the context of an economics A-level, including:</a:t>
            </a:r>
            <a:endParaRPr lang="en-GB" sz="1250" dirty="0"/>
          </a:p>
          <a:p>
            <a:endParaRPr lang="en-GB" sz="1250" dirty="0"/>
          </a:p>
          <a:p>
            <a:pPr lvl="0"/>
            <a:r>
              <a:rPr lang="en-US" sz="1250" dirty="0"/>
              <a:t>calculate, use and understand ratios and fractions</a:t>
            </a:r>
            <a:endParaRPr lang="en-GB" sz="1250" dirty="0"/>
          </a:p>
          <a:p>
            <a:pPr lvl="0"/>
            <a:r>
              <a:rPr lang="en-US" sz="1250" dirty="0"/>
              <a:t>calculate, use and understand percentages and percentage changes</a:t>
            </a:r>
            <a:endParaRPr lang="en-GB" sz="1250" dirty="0"/>
          </a:p>
          <a:p>
            <a:pPr lvl="0"/>
            <a:r>
              <a:rPr lang="en-US" sz="1250" dirty="0"/>
              <a:t>understand and use the terms mean, median and relevant </a:t>
            </a:r>
            <a:r>
              <a:rPr lang="en-US" sz="1250" dirty="0" err="1"/>
              <a:t>quantiles</a:t>
            </a:r>
            <a:endParaRPr lang="en-GB" sz="1250" dirty="0"/>
          </a:p>
          <a:p>
            <a:pPr lvl="0"/>
            <a:r>
              <a:rPr lang="en-US" sz="1250" dirty="0"/>
              <a:t>construct and interpret a range of standard graphical forms</a:t>
            </a:r>
            <a:endParaRPr lang="en-GB" sz="1250" dirty="0"/>
          </a:p>
          <a:p>
            <a:pPr lvl="0"/>
            <a:r>
              <a:rPr lang="en-US" sz="1250" dirty="0"/>
              <a:t>calculate and interpret index numbers</a:t>
            </a:r>
            <a:endParaRPr lang="en-GB" sz="1250" dirty="0"/>
          </a:p>
          <a:p>
            <a:pPr lvl="0"/>
            <a:r>
              <a:rPr lang="en-US" sz="1250" dirty="0"/>
              <a:t>calculate cost, revenue and profit (marginal, average, totals)</a:t>
            </a:r>
            <a:endParaRPr lang="en-GB" sz="1250" dirty="0"/>
          </a:p>
          <a:p>
            <a:pPr lvl="0"/>
            <a:r>
              <a:rPr lang="en-US" sz="1250" dirty="0"/>
              <a:t>make calculations to convert from money to real terms</a:t>
            </a:r>
            <a:endParaRPr lang="en-GB" sz="1250" dirty="0"/>
          </a:p>
          <a:p>
            <a:pPr lvl="0"/>
            <a:r>
              <a:rPr lang="en-US" sz="1250" dirty="0"/>
              <a:t>make calculations of elasticity and interpret the result</a:t>
            </a:r>
            <a:endParaRPr lang="en-GB" sz="1250" dirty="0"/>
          </a:p>
          <a:p>
            <a:pPr lvl="0"/>
            <a:r>
              <a:rPr lang="en-US" sz="1250" dirty="0"/>
              <a:t>interpret, apply and </a:t>
            </a:r>
            <a:r>
              <a:rPr lang="en-US" sz="1250" dirty="0" err="1"/>
              <a:t>analyse</a:t>
            </a:r>
            <a:r>
              <a:rPr lang="en-US" sz="1250" dirty="0"/>
              <a:t> information in written, graphical and numerical forms.</a:t>
            </a:r>
            <a:endParaRPr lang="en-GB" sz="1250" dirty="0"/>
          </a:p>
          <a:p>
            <a:endParaRPr lang="en-GB" sz="1250" dirty="0"/>
          </a:p>
          <a:p>
            <a:pPr marL="0" indent="0">
              <a:buNone/>
            </a:pPr>
            <a:r>
              <a:rPr lang="en-US" sz="1250" dirty="0"/>
              <a:t>The assessment of quantitative skills will include at least Level 2 mathematical skills as a minimum of 20% of the overall A-level marks. These skills may be assessed across the assessment objectives.</a:t>
            </a:r>
            <a:endParaRPr lang="en-GB" sz="1250" dirty="0"/>
          </a:p>
          <a:p>
            <a:endParaRPr lang="en-US" sz="1250" dirty="0"/>
          </a:p>
        </p:txBody>
      </p:sp>
      <p:sp>
        <p:nvSpPr>
          <p:cNvPr id="2" name="Rectangle 1"/>
          <p:cNvSpPr/>
          <p:nvPr/>
        </p:nvSpPr>
        <p:spPr>
          <a:xfrm>
            <a:off x="4770429" y="1417638"/>
            <a:ext cx="4037769" cy="51595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484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25647"/>
          </a:xfrm>
        </p:spPr>
        <p:txBody>
          <a:bodyPr/>
          <a:lstStyle/>
          <a:p>
            <a:r>
              <a:rPr lang="en-US" b="1" dirty="0" smtClean="0"/>
              <a:t>Quantitative Skills in A-level</a:t>
            </a:r>
            <a:endParaRPr lang="en-US" b="1" dirty="0"/>
          </a:p>
        </p:txBody>
      </p:sp>
      <p:sp>
        <p:nvSpPr>
          <p:cNvPr id="4" name="Rectangle 3"/>
          <p:cNvSpPr/>
          <p:nvPr/>
        </p:nvSpPr>
        <p:spPr>
          <a:xfrm>
            <a:off x="131701" y="1025647"/>
            <a:ext cx="4458054" cy="5509200"/>
          </a:xfrm>
          <a:prstGeom prst="rect">
            <a:avLst/>
          </a:prstGeom>
        </p:spPr>
        <p:txBody>
          <a:bodyPr wrap="square">
            <a:spAutoFit/>
          </a:bodyPr>
          <a:lstStyle/>
          <a:p>
            <a:r>
              <a:rPr lang="en-US" sz="800" b="1" dirty="0"/>
              <a:t>TASK 1: The average price index of CPI in 2005 was 103 (2004=100).</a:t>
            </a:r>
            <a:endParaRPr lang="en-GB" sz="800" dirty="0"/>
          </a:p>
          <a:p>
            <a:pPr marL="228600" indent="-228600">
              <a:buFont typeface="+mj-lt"/>
              <a:buAutoNum type="arabicPeriod"/>
            </a:pPr>
            <a:r>
              <a:rPr lang="en-US" sz="800" dirty="0"/>
              <a:t>Calculate the percentage increase in inflation between 2004 and 2005</a:t>
            </a:r>
            <a:endParaRPr lang="en-GB" sz="800" dirty="0"/>
          </a:p>
          <a:p>
            <a:pPr marL="228600" indent="-228600">
              <a:buFont typeface="+mj-lt"/>
              <a:buAutoNum type="arabicPeriod"/>
            </a:pPr>
            <a:r>
              <a:rPr lang="en-US" sz="800" dirty="0"/>
              <a:t>In 2003 the index was 97.  Calculate the percentage increase from 2003 to 2005</a:t>
            </a:r>
            <a:endParaRPr lang="en-GB" sz="800" dirty="0"/>
          </a:p>
          <a:p>
            <a:pPr marL="228600" indent="-228600">
              <a:buFont typeface="+mj-lt"/>
              <a:buAutoNum type="arabicPeriod"/>
            </a:pPr>
            <a:r>
              <a:rPr lang="en-US" sz="800" dirty="0"/>
              <a:t>If in 2007 the index was 110, calculate the percentage increase from 2005 to 2007</a:t>
            </a:r>
            <a:endParaRPr lang="en-GB" sz="800" dirty="0"/>
          </a:p>
          <a:p>
            <a:r>
              <a:rPr lang="en-US" sz="800" dirty="0"/>
              <a:t> </a:t>
            </a:r>
            <a:endParaRPr lang="en-GB" sz="800" dirty="0"/>
          </a:p>
          <a:p>
            <a:r>
              <a:rPr lang="en-US" sz="800" b="1" dirty="0"/>
              <a:t>TASK 2: The average basket of goods according to consumer prices in 2005 was £4.56.  In 2006, it was £4.80 and 2007 it was £4.95.</a:t>
            </a:r>
            <a:endParaRPr lang="en-GB" sz="800" dirty="0"/>
          </a:p>
          <a:p>
            <a:pPr marL="228600" indent="-228600">
              <a:buFont typeface="+mj-lt"/>
              <a:buAutoNum type="arabicPeriod"/>
            </a:pPr>
            <a:r>
              <a:rPr lang="en-US" sz="800" dirty="0"/>
              <a:t>Convert the average price of goods into an index from 2005 to 2007 with 2006 as the base year (i.e. 100)</a:t>
            </a:r>
            <a:endParaRPr lang="en-GB" sz="800" dirty="0"/>
          </a:p>
          <a:p>
            <a:pPr marL="228600" indent="-228600">
              <a:buFont typeface="+mj-lt"/>
              <a:buAutoNum type="arabicPeriod"/>
            </a:pPr>
            <a:r>
              <a:rPr lang="en-US" sz="800" dirty="0"/>
              <a:t>Calculate the percentage increase from 2005 to 2006 using index numbers</a:t>
            </a:r>
            <a:endParaRPr lang="en-GB" sz="800" dirty="0"/>
          </a:p>
          <a:p>
            <a:pPr marL="228600" indent="-228600">
              <a:buFont typeface="+mj-lt"/>
              <a:buAutoNum type="arabicPeriod"/>
            </a:pPr>
            <a:r>
              <a:rPr lang="en-US" sz="800" dirty="0"/>
              <a:t>Calculate the percentage increase from 2006 to 2007 using index numbers</a:t>
            </a:r>
            <a:endParaRPr lang="en-GB" sz="800" dirty="0"/>
          </a:p>
          <a:p>
            <a:r>
              <a:rPr lang="en-US" sz="800" dirty="0"/>
              <a:t> </a:t>
            </a:r>
            <a:endParaRPr lang="en-GB" sz="800" dirty="0"/>
          </a:p>
          <a:p>
            <a:r>
              <a:rPr lang="en-US" sz="800" b="1" dirty="0"/>
              <a:t>TASK 3: An SME has a revenue in one year of £1,000,000.  It sold 200,000 units.  The average cost per unit is £3.</a:t>
            </a:r>
            <a:endParaRPr lang="en-GB" sz="800" dirty="0"/>
          </a:p>
          <a:p>
            <a:pPr marL="228600" lvl="0" indent="-228600">
              <a:buFont typeface="+mj-lt"/>
              <a:buAutoNum type="arabicPeriod"/>
            </a:pPr>
            <a:r>
              <a:rPr lang="en-US" sz="800" dirty="0"/>
              <a:t>What is it’s total revenue?</a:t>
            </a:r>
            <a:endParaRPr lang="en-GB" sz="800" dirty="0"/>
          </a:p>
          <a:p>
            <a:pPr marL="228600" lvl="0" indent="-228600">
              <a:buFont typeface="+mj-lt"/>
              <a:buAutoNum type="arabicPeriod"/>
            </a:pPr>
            <a:r>
              <a:rPr lang="en-US" sz="800" dirty="0"/>
              <a:t>What is the average revenue?</a:t>
            </a:r>
            <a:endParaRPr lang="en-GB" sz="800" dirty="0"/>
          </a:p>
          <a:p>
            <a:pPr marL="228600" lvl="0" indent="-228600">
              <a:buFont typeface="+mj-lt"/>
              <a:buAutoNum type="arabicPeriod"/>
            </a:pPr>
            <a:r>
              <a:rPr lang="en-US" sz="800" dirty="0"/>
              <a:t>What is the price of the good it is selling?</a:t>
            </a:r>
            <a:endParaRPr lang="en-GB" sz="800" dirty="0"/>
          </a:p>
          <a:p>
            <a:pPr marL="228600" lvl="0" indent="-228600">
              <a:buFont typeface="+mj-lt"/>
              <a:buAutoNum type="arabicPeriod"/>
            </a:pPr>
            <a:r>
              <a:rPr lang="en-US" sz="800" dirty="0"/>
              <a:t>What is the price of the total cost?</a:t>
            </a:r>
            <a:endParaRPr lang="en-GB" sz="800" dirty="0"/>
          </a:p>
          <a:p>
            <a:pPr marL="228600" lvl="0" indent="-228600">
              <a:buFont typeface="+mj-lt"/>
              <a:buAutoNum type="arabicPeriod"/>
            </a:pPr>
            <a:r>
              <a:rPr lang="en-US" sz="800" dirty="0"/>
              <a:t>How could we calculate the total variable cost (algebra only)?</a:t>
            </a:r>
            <a:endParaRPr lang="en-GB" sz="800" dirty="0"/>
          </a:p>
          <a:p>
            <a:pPr marL="228600" lvl="0" indent="-228600">
              <a:buFont typeface="+mj-lt"/>
              <a:buAutoNum type="arabicPeriod"/>
            </a:pPr>
            <a:r>
              <a:rPr lang="en-US" sz="800" dirty="0"/>
              <a:t>How could we calculate the marginal revenue (algebra only)?</a:t>
            </a:r>
            <a:endParaRPr lang="en-GB" sz="800" dirty="0"/>
          </a:p>
          <a:p>
            <a:r>
              <a:rPr lang="en-US" sz="800" dirty="0"/>
              <a:t> </a:t>
            </a:r>
            <a:endParaRPr lang="en-GB" sz="800" dirty="0"/>
          </a:p>
          <a:p>
            <a:r>
              <a:rPr lang="en-US" sz="800" b="1" dirty="0"/>
              <a:t>TASK 4: Nominal </a:t>
            </a:r>
            <a:r>
              <a:rPr lang="en-US" sz="800" b="1" dirty="0" smtClean="0"/>
              <a:t>(current) to real (constant) </a:t>
            </a:r>
            <a:r>
              <a:rPr lang="en-US" sz="800" b="1" dirty="0"/>
              <a:t>terms</a:t>
            </a:r>
            <a:endParaRPr lang="en-GB" sz="800" b="1" dirty="0"/>
          </a:p>
          <a:p>
            <a:pPr marL="228600" indent="-228600">
              <a:buFont typeface="+mj-lt"/>
              <a:buAutoNum type="arabicPeriod"/>
            </a:pPr>
            <a:r>
              <a:rPr lang="en-US" sz="800" dirty="0"/>
              <a:t> </a:t>
            </a:r>
            <a:r>
              <a:rPr lang="en-US" sz="800" dirty="0" smtClean="0"/>
              <a:t>Wages increase by 5% in an economy.  At the same time, inflation increases by 5% as well.  What is the nominal wage increase and what is the real wage increase?</a:t>
            </a:r>
          </a:p>
          <a:p>
            <a:pPr marL="228600" indent="-228600">
              <a:buFont typeface="+mj-lt"/>
              <a:buAutoNum type="arabicPeriod"/>
            </a:pPr>
            <a:r>
              <a:rPr lang="en-US" sz="800" dirty="0" smtClean="0"/>
              <a:t>Wages increase by 2.2% but inflation increases by 3.7%.  What is the real wage increase?</a:t>
            </a:r>
          </a:p>
          <a:p>
            <a:pPr marL="228600" indent="-228600">
              <a:buFont typeface="+mj-lt"/>
              <a:buAutoNum type="arabicPeriod"/>
            </a:pPr>
            <a:r>
              <a:rPr lang="en-US" sz="800" dirty="0" smtClean="0"/>
              <a:t>If UK GDP Rose from £1,242 </a:t>
            </a:r>
            <a:r>
              <a:rPr lang="en-US" sz="800" dirty="0" err="1" smtClean="0"/>
              <a:t>bn</a:t>
            </a:r>
            <a:r>
              <a:rPr lang="en-US" sz="800" dirty="0" smtClean="0"/>
              <a:t> to £1,442bn and the price level rose by 13% then what would the real GDP increase be?</a:t>
            </a:r>
          </a:p>
          <a:p>
            <a:pPr marL="228600" indent="-228600">
              <a:buFont typeface="+mj-lt"/>
              <a:buAutoNum type="arabicPeriod"/>
            </a:pPr>
            <a:r>
              <a:rPr lang="en-US" sz="800" dirty="0" smtClean="0"/>
              <a:t>In 1987, UK average house prices were just over £40,000.  By 2008, average house prices had increased to £180,000.  However a £40,000 house in 1987 was actually worth £90,000 in 2008 at constant prices.  Therefore what is the real house price increase?</a:t>
            </a:r>
            <a:endParaRPr lang="en-GB" sz="800" dirty="0"/>
          </a:p>
          <a:p>
            <a:endParaRPr lang="en-US" sz="800" dirty="0" smtClean="0"/>
          </a:p>
          <a:p>
            <a:r>
              <a:rPr lang="en-US" sz="800" b="1" dirty="0" smtClean="0"/>
              <a:t>TASK </a:t>
            </a:r>
            <a:r>
              <a:rPr lang="en-US" sz="800" b="1" dirty="0"/>
              <a:t>5: It is 2018.  Income increases in the UK have fallen in real terms by 3% since 2010.  The demand for golf clubs has fallen in the same period from 700,000 units to 500,000 units.  The price of bowling has also </a:t>
            </a:r>
            <a:r>
              <a:rPr lang="en-US" sz="800" b="1" dirty="0" smtClean="0"/>
              <a:t>decreased </a:t>
            </a:r>
            <a:r>
              <a:rPr lang="en-US" sz="800" b="1" dirty="0"/>
              <a:t>in this period from £10 a session to </a:t>
            </a:r>
            <a:r>
              <a:rPr lang="en-US" sz="800" b="1" dirty="0" smtClean="0"/>
              <a:t>£9 </a:t>
            </a:r>
            <a:r>
              <a:rPr lang="en-US" sz="800" b="1" dirty="0"/>
              <a:t>a session.</a:t>
            </a:r>
            <a:endParaRPr lang="en-GB" sz="800" b="1" dirty="0"/>
          </a:p>
          <a:p>
            <a:pPr marL="228600" lvl="0" indent="-228600">
              <a:buFont typeface="+mj-lt"/>
              <a:buAutoNum type="arabicPeriod"/>
            </a:pPr>
            <a:r>
              <a:rPr lang="en-US" sz="800" dirty="0"/>
              <a:t>Calculate the income elasticity of demand for golf clubs</a:t>
            </a:r>
            <a:endParaRPr lang="en-GB" sz="800" dirty="0"/>
          </a:p>
          <a:p>
            <a:pPr marL="228600" lvl="0" indent="-228600">
              <a:buFont typeface="+mj-lt"/>
              <a:buAutoNum type="arabicPeriod"/>
            </a:pPr>
            <a:r>
              <a:rPr lang="en-US" sz="800" dirty="0"/>
              <a:t>Using the statistic, explain whether golf clubs are a normal or inferior good AND whether they are elastic or inelastic</a:t>
            </a:r>
            <a:endParaRPr lang="en-GB" sz="800" dirty="0"/>
          </a:p>
          <a:p>
            <a:pPr marL="228600" lvl="0" indent="-228600">
              <a:buFont typeface="+mj-lt"/>
              <a:buAutoNum type="arabicPeriod"/>
            </a:pPr>
            <a:r>
              <a:rPr lang="en-US" sz="800" dirty="0"/>
              <a:t>Calculate the cross elasticity of demand for golf clubs (compared to bowling)</a:t>
            </a:r>
            <a:endParaRPr lang="en-GB" sz="800" dirty="0"/>
          </a:p>
          <a:p>
            <a:pPr marL="228600" lvl="0" indent="-228600">
              <a:buFont typeface="+mj-lt"/>
              <a:buAutoNum type="arabicPeriod"/>
            </a:pPr>
            <a:r>
              <a:rPr lang="en-US" sz="800" dirty="0"/>
              <a:t>Is bowling a substitute or complement to golfing according to your statistic?</a:t>
            </a:r>
            <a:endParaRPr lang="en-GB" sz="800" dirty="0"/>
          </a:p>
          <a:p>
            <a:pPr marL="228600" lvl="0" indent="-228600">
              <a:buFont typeface="+mj-lt"/>
              <a:buAutoNum type="arabicPeriod"/>
            </a:pPr>
            <a:r>
              <a:rPr lang="en-US" sz="800" dirty="0"/>
              <a:t>How strong is the relationship between golf clubs and bowling?</a:t>
            </a:r>
            <a:endParaRPr lang="en-GB" sz="800" dirty="0"/>
          </a:p>
          <a:p>
            <a:r>
              <a:rPr lang="en-US" sz="800" dirty="0"/>
              <a:t> </a:t>
            </a:r>
            <a:endParaRPr lang="en-GB" sz="800" dirty="0"/>
          </a:p>
          <a:p>
            <a:r>
              <a:rPr lang="en-US" sz="800" b="1" dirty="0"/>
              <a:t>TASK 6: Mean and </a:t>
            </a:r>
            <a:r>
              <a:rPr lang="en-US" sz="800" b="1" dirty="0" smtClean="0"/>
              <a:t>Median</a:t>
            </a:r>
          </a:p>
          <a:p>
            <a:pPr marL="228600" indent="-228600">
              <a:buFont typeface="+mj-lt"/>
              <a:buAutoNum type="arabicPeriod"/>
            </a:pPr>
            <a:r>
              <a:rPr lang="en-US" sz="800" dirty="0" smtClean="0"/>
              <a:t>If there are 756 consumers paying a total of £20,000 for tickets on the black market, what is the mean cost per consumer</a:t>
            </a:r>
            <a:endParaRPr lang="en-GB" sz="800" dirty="0"/>
          </a:p>
        </p:txBody>
      </p:sp>
    </p:spTree>
    <p:extLst>
      <p:ext uri="{BB962C8B-B14F-4D97-AF65-F5344CB8AC3E}">
        <p14:creationId xmlns:p14="http://schemas.microsoft.com/office/powerpoint/2010/main" val="1005707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15" y="36199"/>
            <a:ext cx="8863220" cy="994172"/>
          </a:xfrm>
        </p:spPr>
        <p:txBody>
          <a:bodyPr>
            <a:normAutofit/>
          </a:bodyPr>
          <a:lstStyle/>
          <a:p>
            <a:r>
              <a:rPr lang="en-GB" sz="3000" b="1" dirty="0"/>
              <a:t>Using Index </a:t>
            </a:r>
            <a:r>
              <a:rPr lang="en-GB" sz="3000" b="1" dirty="0" smtClean="0"/>
              <a:t>Numbers: </a:t>
            </a:r>
            <a:r>
              <a:rPr lang="en-GB" sz="3000" b="1" dirty="0"/>
              <a:t>‘Nominal’ and ‘Real’ Wages</a:t>
            </a:r>
          </a:p>
        </p:txBody>
      </p:sp>
      <p:sp>
        <p:nvSpPr>
          <p:cNvPr id="5" name="Rectangle 4"/>
          <p:cNvSpPr/>
          <p:nvPr/>
        </p:nvSpPr>
        <p:spPr>
          <a:xfrm>
            <a:off x="124917" y="931712"/>
            <a:ext cx="3244448" cy="2192908"/>
          </a:xfrm>
          <a:prstGeom prst="rect">
            <a:avLst/>
          </a:prstGeom>
        </p:spPr>
        <p:txBody>
          <a:bodyPr wrap="square">
            <a:spAutoFit/>
          </a:bodyPr>
          <a:lstStyle/>
          <a:p>
            <a:r>
              <a:rPr lang="en-GB" sz="1050" b="1" dirty="0"/>
              <a:t>READ THIS</a:t>
            </a:r>
          </a:p>
          <a:p>
            <a:pPr marL="214313" indent="-214313">
              <a:buFont typeface="Arial" panose="020B0604020202020204" pitchFamily="34" charset="0"/>
              <a:buChar char="•"/>
            </a:pPr>
            <a:r>
              <a:rPr lang="en-GB" sz="1050" dirty="0"/>
              <a:t>Real wages show the value of wages adjusted for inflation. Real wages are a guide to how living standards have changed.</a:t>
            </a:r>
          </a:p>
          <a:p>
            <a:pPr marL="214313" indent="-214313">
              <a:buFont typeface="Arial" panose="020B0604020202020204" pitchFamily="34" charset="0"/>
              <a:buChar char="•"/>
            </a:pPr>
            <a:r>
              <a:rPr lang="en-GB" sz="1050" dirty="0"/>
              <a:t>For example, if nominal (actual) wages increased 5%, but inflation was 5%. This would mean the purchasing power of your wages had stayed the same. The net effect would be the same as a wage freeze (0% real increase)</a:t>
            </a:r>
          </a:p>
          <a:p>
            <a:pPr marL="214313" indent="-214313">
              <a:buFont typeface="Arial" panose="020B0604020202020204" pitchFamily="34" charset="0"/>
              <a:buChar char="•"/>
            </a:pPr>
            <a:r>
              <a:rPr lang="en-GB" sz="1050" dirty="0"/>
              <a:t>However, if wages increase by 2%, and we have an inflation rate of 3%, your real wages is -1%. Prices have risen faster than wages, meaning you are worse off.</a:t>
            </a:r>
          </a:p>
        </p:txBody>
      </p:sp>
      <p:sp>
        <p:nvSpPr>
          <p:cNvPr id="7" name="Rectangle 6"/>
          <p:cNvSpPr/>
          <p:nvPr/>
        </p:nvSpPr>
        <p:spPr>
          <a:xfrm>
            <a:off x="165866" y="3277275"/>
            <a:ext cx="3257550" cy="3416320"/>
          </a:xfrm>
          <a:prstGeom prst="rect">
            <a:avLst/>
          </a:prstGeom>
          <a:ln>
            <a:solidFill>
              <a:schemeClr val="tx1"/>
            </a:solidFill>
          </a:ln>
        </p:spPr>
        <p:txBody>
          <a:bodyPr wrap="square">
            <a:spAutoFit/>
          </a:bodyPr>
          <a:lstStyle/>
          <a:p>
            <a:r>
              <a:rPr lang="en-GB" sz="900" b="1" dirty="0"/>
              <a:t>ANSWER THE FOLLOWING QUESTIONS</a:t>
            </a:r>
          </a:p>
          <a:p>
            <a:pPr marL="257175" indent="-257175">
              <a:buFont typeface="+mj-lt"/>
              <a:buAutoNum type="arabicPeriod"/>
            </a:pPr>
            <a:r>
              <a:rPr lang="en-GB" sz="900" dirty="0"/>
              <a:t>Describe what this graph tells us about real wages in the UK?</a:t>
            </a:r>
          </a:p>
          <a:p>
            <a:pPr marL="257175" indent="-257175">
              <a:buFont typeface="+mj-lt"/>
              <a:buAutoNum type="arabicPeriod"/>
            </a:pPr>
            <a:r>
              <a:rPr lang="en-GB" sz="900" dirty="0"/>
              <a:t>Is ‘wage growth’ nominal or real wages?</a:t>
            </a:r>
          </a:p>
          <a:p>
            <a:pPr marL="257175" indent="-257175">
              <a:buFont typeface="+mj-lt"/>
              <a:buAutoNum type="arabicPeriod"/>
            </a:pPr>
            <a:r>
              <a:rPr lang="en-GB" sz="900" dirty="0"/>
              <a:t>Explain why the graph might follow these trends? (HINT: think back to what happened before 2008 and the financial crisis - Goldilocks economy - and what has happened since</a:t>
            </a:r>
            <a:r>
              <a:rPr lang="en-GB" sz="900" dirty="0" smtClean="0"/>
              <a:t>)</a:t>
            </a:r>
          </a:p>
          <a:p>
            <a:pPr marL="257175" indent="-257175">
              <a:buFont typeface="+mj-lt"/>
              <a:buAutoNum type="arabicPeriod"/>
            </a:pPr>
            <a:endParaRPr lang="en-GB" sz="900" dirty="0"/>
          </a:p>
          <a:p>
            <a:pPr marL="257175" indent="-257175">
              <a:buFont typeface="+mj-lt"/>
              <a:buAutoNum type="arabicPeriod"/>
            </a:pPr>
            <a:endParaRPr lang="en-GB" sz="900" dirty="0" smtClean="0"/>
          </a:p>
          <a:p>
            <a:pPr marL="257175" indent="-257175">
              <a:buFont typeface="+mj-lt"/>
              <a:buAutoNum type="arabicPeriod"/>
            </a:pPr>
            <a:endParaRPr lang="en-GB" sz="900" dirty="0"/>
          </a:p>
          <a:p>
            <a:pPr marL="257175" indent="-257175">
              <a:buFont typeface="+mj-lt"/>
              <a:buAutoNum type="arabicPeriod"/>
            </a:pPr>
            <a:endParaRPr lang="en-GB" sz="900" dirty="0" smtClean="0"/>
          </a:p>
          <a:p>
            <a:pPr marL="257175" indent="-257175">
              <a:buFont typeface="+mj-lt"/>
              <a:buAutoNum type="arabicPeriod"/>
            </a:pPr>
            <a:endParaRPr lang="en-GB" sz="900" dirty="0"/>
          </a:p>
          <a:p>
            <a:pPr marL="257175" indent="-257175">
              <a:buFont typeface="+mj-lt"/>
              <a:buAutoNum type="arabicPeriod"/>
            </a:pPr>
            <a:endParaRPr lang="en-GB" sz="900" dirty="0" smtClean="0"/>
          </a:p>
          <a:p>
            <a:pPr marL="257175" indent="-257175">
              <a:buFont typeface="+mj-lt"/>
              <a:buAutoNum type="arabicPeriod"/>
            </a:pPr>
            <a:endParaRPr lang="en-GB" sz="900" dirty="0"/>
          </a:p>
          <a:p>
            <a:pPr marL="257175" indent="-257175">
              <a:buFont typeface="+mj-lt"/>
              <a:buAutoNum type="arabicPeriod"/>
            </a:pPr>
            <a:endParaRPr lang="en-GB" sz="900" dirty="0" smtClean="0"/>
          </a:p>
          <a:p>
            <a:pPr marL="257175" indent="-257175">
              <a:buFont typeface="+mj-lt"/>
              <a:buAutoNum type="arabicPeriod"/>
            </a:pPr>
            <a:endParaRPr lang="en-GB" sz="900" dirty="0"/>
          </a:p>
          <a:p>
            <a:pPr marL="257175" indent="-257175">
              <a:buFont typeface="+mj-lt"/>
              <a:buAutoNum type="arabicPeriod"/>
            </a:pPr>
            <a:endParaRPr lang="en-GB" sz="900" dirty="0" smtClean="0"/>
          </a:p>
          <a:p>
            <a:pPr marL="257175" indent="-257175">
              <a:buFont typeface="+mj-lt"/>
              <a:buAutoNum type="arabicPeriod"/>
            </a:pPr>
            <a:endParaRPr lang="en-GB" sz="900" dirty="0"/>
          </a:p>
          <a:p>
            <a:pPr marL="257175" indent="-257175">
              <a:buFont typeface="+mj-lt"/>
              <a:buAutoNum type="arabicPeriod"/>
            </a:pPr>
            <a:endParaRPr lang="en-GB" sz="900" dirty="0" smtClean="0"/>
          </a:p>
          <a:p>
            <a:pPr marL="257175" indent="-257175">
              <a:buFont typeface="+mj-lt"/>
              <a:buAutoNum type="arabicPeriod"/>
            </a:pPr>
            <a:endParaRPr lang="en-GB" sz="900" dirty="0"/>
          </a:p>
          <a:p>
            <a:pPr marL="257175" indent="-257175">
              <a:buFont typeface="+mj-lt"/>
              <a:buAutoNum type="arabicPeriod"/>
            </a:pPr>
            <a:endParaRPr lang="en-GB" sz="900" dirty="0" smtClean="0"/>
          </a:p>
          <a:p>
            <a:pPr marL="257175" indent="-257175">
              <a:buFont typeface="+mj-lt"/>
              <a:buAutoNum type="arabicPeriod"/>
            </a:pPr>
            <a:endParaRPr lang="en-GB" sz="900" dirty="0"/>
          </a:p>
          <a:p>
            <a:pPr marL="257175" indent="-257175">
              <a:buFont typeface="+mj-lt"/>
              <a:buAutoNum type="arabicPeriod"/>
            </a:pPr>
            <a:endParaRPr lang="en-GB" sz="900" dirty="0" smtClean="0"/>
          </a:p>
          <a:p>
            <a:pPr marL="257175" indent="-257175">
              <a:buFont typeface="+mj-lt"/>
              <a:buAutoNum type="arabicPeriod"/>
            </a:pPr>
            <a:endParaRPr lang="en-GB" sz="900" dirty="0"/>
          </a:p>
        </p:txBody>
      </p:sp>
      <p:pic>
        <p:nvPicPr>
          <p:cNvPr id="3" name="Picture 2"/>
          <p:cNvPicPr>
            <a:picLocks noChangeAspect="1"/>
          </p:cNvPicPr>
          <p:nvPr/>
        </p:nvPicPr>
        <p:blipFill>
          <a:blip r:embed="rId3"/>
          <a:stretch>
            <a:fillRect/>
          </a:stretch>
        </p:blipFill>
        <p:spPr>
          <a:xfrm>
            <a:off x="3739897" y="1435608"/>
            <a:ext cx="5235138" cy="4395890"/>
          </a:xfrm>
          <a:prstGeom prst="rect">
            <a:avLst/>
          </a:prstGeom>
        </p:spPr>
      </p:pic>
    </p:spTree>
    <p:extLst>
      <p:ext uri="{BB962C8B-B14F-4D97-AF65-F5344CB8AC3E}">
        <p14:creationId xmlns:p14="http://schemas.microsoft.com/office/powerpoint/2010/main" val="2898109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594" y="202221"/>
            <a:ext cx="8667550" cy="526532"/>
          </a:xfrm>
        </p:spPr>
        <p:txBody>
          <a:bodyPr>
            <a:noAutofit/>
          </a:bodyPr>
          <a:lstStyle/>
          <a:p>
            <a:pPr algn="ctr"/>
            <a:r>
              <a:rPr lang="en-GB" sz="2400" b="1" dirty="0"/>
              <a:t>Understanding INDEX NUMBERS: </a:t>
            </a:r>
            <a:r>
              <a:rPr lang="en-GB" sz="2400" b="1" u="sng" dirty="0"/>
              <a:t>How much do you know?</a:t>
            </a:r>
          </a:p>
        </p:txBody>
      </p:sp>
      <p:sp>
        <p:nvSpPr>
          <p:cNvPr id="3" name="TextBox 2"/>
          <p:cNvSpPr txBox="1"/>
          <p:nvPr/>
        </p:nvSpPr>
        <p:spPr>
          <a:xfrm>
            <a:off x="290272" y="783338"/>
            <a:ext cx="8726193" cy="923330"/>
          </a:xfrm>
          <a:prstGeom prst="rect">
            <a:avLst/>
          </a:prstGeom>
          <a:noFill/>
        </p:spPr>
        <p:txBody>
          <a:bodyPr wrap="square" rtlCol="0">
            <a:spAutoFit/>
          </a:bodyPr>
          <a:lstStyle/>
          <a:p>
            <a:r>
              <a:rPr lang="en-GB" sz="1350" dirty="0"/>
              <a:t>Index numbers are used to compare ‘relative’ numbers not ‘absolute’ numbers.  They measure the rate of change over a period of time.  They are usually calculated from a ‘base year’ which is given the value of 100 for ease of computation.  Therefore if the base value is 100 and this increases to 105 in the following year, then this is a 5% increase. Equally if the rate of change falls from 100 in the first year to 93 in the second year, it is very easy to say there has been a 7% decrease.</a:t>
            </a:r>
          </a:p>
        </p:txBody>
      </p:sp>
      <p:pic>
        <p:nvPicPr>
          <p:cNvPr id="4" name="Picture 3"/>
          <p:cNvPicPr>
            <a:picLocks noChangeAspect="1"/>
          </p:cNvPicPr>
          <p:nvPr/>
        </p:nvPicPr>
        <p:blipFill>
          <a:blip r:embed="rId3"/>
          <a:stretch>
            <a:fillRect/>
          </a:stretch>
        </p:blipFill>
        <p:spPr>
          <a:xfrm>
            <a:off x="88748" y="2126799"/>
            <a:ext cx="4233804" cy="4127697"/>
          </a:xfrm>
          <a:prstGeom prst="rect">
            <a:avLst/>
          </a:prstGeom>
        </p:spPr>
      </p:pic>
      <p:sp>
        <p:nvSpPr>
          <p:cNvPr id="6" name="TextBox 5"/>
          <p:cNvSpPr txBox="1"/>
          <p:nvPr/>
        </p:nvSpPr>
        <p:spPr>
          <a:xfrm>
            <a:off x="4537420" y="1925631"/>
            <a:ext cx="4449724" cy="2700739"/>
          </a:xfrm>
          <a:prstGeom prst="rect">
            <a:avLst/>
          </a:prstGeom>
          <a:noFill/>
          <a:ln>
            <a:solidFill>
              <a:schemeClr val="tx1"/>
            </a:solidFill>
          </a:ln>
        </p:spPr>
        <p:txBody>
          <a:bodyPr wrap="square" rtlCol="0">
            <a:spAutoFit/>
          </a:bodyPr>
          <a:lstStyle/>
          <a:p>
            <a:r>
              <a:rPr lang="en-GB" sz="2100" b="1" dirty="0"/>
              <a:t>TASKS TO COMPLETE:</a:t>
            </a:r>
          </a:p>
          <a:p>
            <a:endParaRPr lang="en-GB" sz="1350" dirty="0"/>
          </a:p>
          <a:p>
            <a:pPr marL="192881" indent="-192881">
              <a:buAutoNum type="arabicParenBoth"/>
            </a:pPr>
            <a:r>
              <a:rPr lang="en-GB" sz="1350" dirty="0"/>
              <a:t>Calculate the percentage increase in labour productivity from 1992 to 2011 in the USA just by looking at the graph.</a:t>
            </a:r>
          </a:p>
          <a:p>
            <a:pPr marL="192881" indent="-192881">
              <a:buAutoNum type="arabicParenBoth"/>
            </a:pPr>
            <a:r>
              <a:rPr lang="en-GB" sz="1350" dirty="0"/>
              <a:t>Calculate the </a:t>
            </a:r>
            <a:r>
              <a:rPr lang="en-GB" sz="1350" dirty="0" smtClean="0"/>
              <a:t>rough percentage </a:t>
            </a:r>
            <a:r>
              <a:rPr lang="en-GB" sz="1350" dirty="0"/>
              <a:t>increase from 2001 to 2008 for the USA.</a:t>
            </a:r>
          </a:p>
          <a:p>
            <a:pPr marL="192881" indent="-192881">
              <a:buAutoNum type="arabicParenBoth"/>
            </a:pPr>
            <a:r>
              <a:rPr lang="en-GB" sz="1350" dirty="0"/>
              <a:t>Why </a:t>
            </a:r>
            <a:r>
              <a:rPr lang="en-GB" sz="1350" dirty="0" smtClean="0"/>
              <a:t>might </a:t>
            </a:r>
            <a:r>
              <a:rPr lang="en-GB" sz="1350" dirty="0"/>
              <a:t>it be incorrect to say that the USA has had higher levels of labour productivity than Japan?</a:t>
            </a:r>
          </a:p>
          <a:p>
            <a:pPr marL="192881" indent="-192881">
              <a:buAutoNum type="arabicParenBoth"/>
            </a:pPr>
            <a:r>
              <a:rPr lang="en-GB" sz="1350" dirty="0"/>
              <a:t>Is it true to say that it is at least possible that Japan could have higher levels of labour productivity than the USA?</a:t>
            </a:r>
          </a:p>
          <a:p>
            <a:pPr marL="192881" indent="-192881">
              <a:buAutoNum type="arabicParenBoth"/>
            </a:pPr>
            <a:r>
              <a:rPr lang="en-GB" sz="1350" dirty="0"/>
              <a:t>Identify two significant points of comparison in the labour productivity of countries shown in Figure 6.8</a:t>
            </a:r>
          </a:p>
        </p:txBody>
      </p:sp>
    </p:spTree>
    <p:extLst>
      <p:ext uri="{BB962C8B-B14F-4D97-AF65-F5344CB8AC3E}">
        <p14:creationId xmlns:p14="http://schemas.microsoft.com/office/powerpoint/2010/main" val="760045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9495"/>
          </a:xfrm>
        </p:spPr>
        <p:txBody>
          <a:bodyPr>
            <a:noAutofit/>
          </a:bodyPr>
          <a:lstStyle/>
          <a:p>
            <a:r>
              <a:rPr lang="en-GB" sz="1800" b="1" dirty="0"/>
              <a:t/>
            </a:r>
            <a:br>
              <a:rPr lang="en-GB" sz="1800" b="1" dirty="0"/>
            </a:br>
            <a:r>
              <a:rPr lang="en-GB" sz="1800" b="1" dirty="0"/>
              <a:t>Mean vs. Median Income: Which One to Use and What it Means for South Central Kentucky </a:t>
            </a:r>
            <a:br>
              <a:rPr lang="en-GB" sz="1800" b="1" dirty="0"/>
            </a:br>
            <a:endParaRPr lang="en-GB" sz="1800" b="1" dirty="0"/>
          </a:p>
        </p:txBody>
      </p:sp>
      <p:sp>
        <p:nvSpPr>
          <p:cNvPr id="3" name="Content Placeholder 2"/>
          <p:cNvSpPr>
            <a:spLocks noGrp="1"/>
          </p:cNvSpPr>
          <p:nvPr>
            <p:ph idx="1"/>
          </p:nvPr>
        </p:nvSpPr>
        <p:spPr>
          <a:xfrm>
            <a:off x="0" y="534880"/>
            <a:ext cx="4989250" cy="6323120"/>
          </a:xfrm>
        </p:spPr>
        <p:txBody>
          <a:bodyPr>
            <a:noAutofit/>
          </a:bodyPr>
          <a:lstStyle/>
          <a:p>
            <a:pPr marL="0" indent="0">
              <a:spcBef>
                <a:spcPts val="0"/>
              </a:spcBef>
              <a:buNone/>
            </a:pPr>
            <a:r>
              <a:rPr lang="en-GB" sz="1100" dirty="0" smtClean="0"/>
              <a:t>When </a:t>
            </a:r>
            <a:r>
              <a:rPr lang="en-GB" sz="1100" dirty="0"/>
              <a:t>it comes to economic indicators as litmus tests on the state of the economy, the measurement of mean or median income is often discussed. What has happened to the “typical” person’s income over time? What does the “typical” income tell us about the state of income distribution? Are people better off today than they were yesterday? A lot of questions can be discussed about this topic, but it is important to be able to understand some of the basic statistical differences between the measurement of mean and median income so that a more accurate representation can be drawn from what is actually being discussed. </a:t>
            </a:r>
          </a:p>
          <a:p>
            <a:pPr marL="0" indent="0">
              <a:spcBef>
                <a:spcPts val="0"/>
              </a:spcBef>
              <a:buNone/>
            </a:pPr>
            <a:endParaRPr lang="en-GB" sz="1100" dirty="0"/>
          </a:p>
          <a:p>
            <a:pPr marL="0" indent="0">
              <a:spcBef>
                <a:spcPts val="0"/>
              </a:spcBef>
              <a:buNone/>
            </a:pPr>
            <a:r>
              <a:rPr lang="en-GB" sz="1100" dirty="0"/>
              <a:t>The technical distinction between these two measurements may seem inconsequential, but it really can matter. The short answer of which measurement is more important is rather vague: it depends. In order to answer that question more effectively you would need to know how your data is distributed.</a:t>
            </a:r>
          </a:p>
          <a:p>
            <a:pPr marL="0" indent="0">
              <a:spcBef>
                <a:spcPts val="0"/>
              </a:spcBef>
              <a:buNone/>
            </a:pPr>
            <a:endParaRPr lang="en-GB" sz="1100" dirty="0"/>
          </a:p>
          <a:p>
            <a:pPr marL="0" indent="0">
              <a:spcBef>
                <a:spcPts val="0"/>
              </a:spcBef>
              <a:buNone/>
            </a:pPr>
            <a:r>
              <a:rPr lang="en-GB" sz="1100" dirty="0"/>
              <a:t>Using Kentucky income as an example, the mean income is calculated by dividing the total combined income of all Kentuckians by the number of incomes that you combined. This measurement would be fine for an economic indicator if the income data you were using was evenly distributed where 50% of Kentuckians made income higher than the mean and 50% made less. However, that is not the case with Kentucky income data. </a:t>
            </a:r>
          </a:p>
          <a:p>
            <a:pPr marL="0" indent="0">
              <a:spcBef>
                <a:spcPts val="0"/>
              </a:spcBef>
              <a:buNone/>
            </a:pPr>
            <a:endParaRPr lang="en-GB" sz="1100" dirty="0"/>
          </a:p>
          <a:p>
            <a:pPr marL="0" indent="0">
              <a:spcBef>
                <a:spcPts val="0"/>
              </a:spcBef>
              <a:buNone/>
            </a:pPr>
            <a:r>
              <a:rPr lang="en-GB" sz="1100" dirty="0"/>
              <a:t>If you look at the data published by The United State Census Bureau (illustrated in </a:t>
            </a:r>
            <a:r>
              <a:rPr lang="en-GB" sz="1100" dirty="0" smtClean="0"/>
              <a:t>FIGURE 1), </a:t>
            </a:r>
            <a:r>
              <a:rPr lang="en-GB" sz="1100" dirty="0"/>
              <a:t>you can see that significantly more people make lower incomes which means that the data is not evenly distributed. Instead it is skewed to the left – meaning that a larger proportion of people have incomes lower than the mean. Using the mean, or the average, in this case could be misleading because a few wealthy millionaires in an otherwise poor county could substantially raise the mean income making it look like people have higher incomes on average than they actually do. Bureau of </a:t>
            </a:r>
            <a:r>
              <a:rPr lang="en-GB" sz="1100" dirty="0" err="1"/>
              <a:t>Labor</a:t>
            </a:r>
            <a:r>
              <a:rPr lang="en-GB" sz="1100" dirty="0"/>
              <a:t> Statistics data on annual wages of Kentucky illustrates this</a:t>
            </a:r>
            <a:r>
              <a:rPr lang="en-GB" sz="1100" dirty="0" smtClean="0"/>
              <a:t>.  The </a:t>
            </a:r>
            <a:r>
              <a:rPr lang="en-GB" sz="1100" dirty="0"/>
              <a:t>mean wage is $39,520, but the median wage is $31,220 – a difference of $8,300</a:t>
            </a:r>
            <a:r>
              <a:rPr lang="en-GB" sz="1100" dirty="0" smtClean="0"/>
              <a:t>.</a:t>
            </a:r>
          </a:p>
          <a:p>
            <a:pPr marL="0" indent="0">
              <a:spcBef>
                <a:spcPts val="0"/>
              </a:spcBef>
              <a:buNone/>
            </a:pPr>
            <a:endParaRPr lang="en-GB" sz="1100" dirty="0" smtClean="0"/>
          </a:p>
          <a:p>
            <a:pPr marL="0" indent="0">
              <a:spcBef>
                <a:spcPts val="0"/>
              </a:spcBef>
              <a:buNone/>
            </a:pPr>
            <a:r>
              <a:rPr lang="en-GB" sz="1100" dirty="0" smtClean="0"/>
              <a:t>In </a:t>
            </a:r>
            <a:r>
              <a:rPr lang="en-GB" sz="1100" dirty="0"/>
              <a:t>this case, the median, the middle-most value, would be a more accurate representation of the typical Kentuckian income because less than 50% of people are making more than mean income. Knowing that, we can look at a breakdown of median </a:t>
            </a:r>
            <a:r>
              <a:rPr lang="en-GB" sz="1100" dirty="0" smtClean="0"/>
              <a:t>incomes.</a:t>
            </a:r>
            <a:endParaRPr lang="en-GB" sz="1100" dirty="0"/>
          </a:p>
        </p:txBody>
      </p:sp>
      <p:pic>
        <p:nvPicPr>
          <p:cNvPr id="5" name="Picture 4"/>
          <p:cNvPicPr>
            <a:picLocks noChangeAspect="1"/>
          </p:cNvPicPr>
          <p:nvPr/>
        </p:nvPicPr>
        <p:blipFill>
          <a:blip r:embed="rId2"/>
          <a:stretch>
            <a:fillRect/>
          </a:stretch>
        </p:blipFill>
        <p:spPr>
          <a:xfrm>
            <a:off x="5459767" y="544890"/>
            <a:ext cx="3559946" cy="2569544"/>
          </a:xfrm>
          <a:prstGeom prst="rect">
            <a:avLst/>
          </a:prstGeom>
        </p:spPr>
      </p:pic>
      <p:sp>
        <p:nvSpPr>
          <p:cNvPr id="6" name="TextBox 5"/>
          <p:cNvSpPr txBox="1"/>
          <p:nvPr/>
        </p:nvSpPr>
        <p:spPr>
          <a:xfrm>
            <a:off x="8299644" y="3119014"/>
            <a:ext cx="720069" cy="261610"/>
          </a:xfrm>
          <a:prstGeom prst="rect">
            <a:avLst/>
          </a:prstGeom>
          <a:noFill/>
        </p:spPr>
        <p:txBody>
          <a:bodyPr wrap="none" rtlCol="0">
            <a:spAutoFit/>
          </a:bodyPr>
          <a:lstStyle/>
          <a:p>
            <a:r>
              <a:rPr lang="en-GB" sz="1100" b="1" dirty="0" smtClean="0"/>
              <a:t>FIGURE 1</a:t>
            </a:r>
            <a:endParaRPr lang="en-GB" sz="1100" b="1" dirty="0"/>
          </a:p>
        </p:txBody>
      </p:sp>
      <p:sp>
        <p:nvSpPr>
          <p:cNvPr id="8" name="TextBox 7"/>
          <p:cNvSpPr txBox="1"/>
          <p:nvPr/>
        </p:nvSpPr>
        <p:spPr>
          <a:xfrm>
            <a:off x="5459767" y="3598741"/>
            <a:ext cx="3473921" cy="3139321"/>
          </a:xfrm>
          <a:prstGeom prst="rect">
            <a:avLst/>
          </a:prstGeom>
          <a:noFill/>
          <a:ln>
            <a:solidFill>
              <a:schemeClr val="tx1"/>
            </a:solidFill>
          </a:ln>
        </p:spPr>
        <p:txBody>
          <a:bodyPr wrap="square" rtlCol="0">
            <a:spAutoFit/>
          </a:bodyPr>
          <a:lstStyle/>
          <a:p>
            <a:r>
              <a:rPr lang="en-GB" sz="1200" b="1" dirty="0" smtClean="0"/>
              <a:t>Explain why the median has an advantage over the mean average when calculating average income for an economy?</a:t>
            </a:r>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a:p>
        </p:txBody>
      </p:sp>
    </p:spTree>
    <p:extLst>
      <p:ext uri="{BB962C8B-B14F-4D97-AF65-F5344CB8AC3E}">
        <p14:creationId xmlns:p14="http://schemas.microsoft.com/office/powerpoint/2010/main" val="282367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79792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a:blip r:embed="rId2"/>
          <a:stretch>
            <a:fillRect/>
          </a:stretch>
        </p:blipFill>
        <p:spPr>
          <a:xfrm>
            <a:off x="-16137" y="1188720"/>
            <a:ext cx="9176273" cy="5669280"/>
          </a:xfrm>
          <a:prstGeom prst="rect">
            <a:avLst/>
          </a:prstGeom>
        </p:spPr>
      </p:pic>
      <p:sp>
        <p:nvSpPr>
          <p:cNvPr id="6" name="Rectangle 5"/>
          <p:cNvSpPr/>
          <p:nvPr/>
        </p:nvSpPr>
        <p:spPr>
          <a:xfrm>
            <a:off x="0" y="11682"/>
            <a:ext cx="9144000" cy="1200329"/>
          </a:xfrm>
          <a:prstGeom prst="rect">
            <a:avLst/>
          </a:prstGeom>
        </p:spPr>
        <p:txBody>
          <a:bodyPr wrap="square">
            <a:spAutoFit/>
          </a:bodyPr>
          <a:lstStyle/>
          <a:p>
            <a:pPr marL="342900" indent="-342900">
              <a:buFont typeface="+mj-lt"/>
              <a:buAutoNum type="arabicPeriod"/>
            </a:pPr>
            <a:r>
              <a:rPr lang="en-GB" dirty="0"/>
              <a:t>Calculate the percentage that ‘welfare’ and ‘pensions’ take up as a % of total spending by the </a:t>
            </a:r>
            <a:r>
              <a:rPr lang="en-GB" dirty="0" smtClean="0"/>
              <a:t>Government.</a:t>
            </a:r>
          </a:p>
          <a:p>
            <a:pPr marL="342900" indent="-342900">
              <a:buFont typeface="+mj-lt"/>
              <a:buAutoNum type="arabicPeriod"/>
            </a:pPr>
            <a:r>
              <a:rPr lang="en-GB" dirty="0" smtClean="0"/>
              <a:t>Calculate </a:t>
            </a:r>
            <a:r>
              <a:rPr lang="en-GB" dirty="0"/>
              <a:t>the amount that health and education take </a:t>
            </a:r>
            <a:r>
              <a:rPr lang="en-GB" dirty="0" smtClean="0"/>
              <a:t>up</a:t>
            </a:r>
          </a:p>
          <a:p>
            <a:pPr marL="342900" indent="-342900">
              <a:buFont typeface="+mj-lt"/>
              <a:buAutoNum type="arabicPeriod"/>
            </a:pPr>
            <a:r>
              <a:rPr lang="en-GB" dirty="0" smtClean="0"/>
              <a:t>Name one surprising and one unsurprising fact from the data below to you personally</a:t>
            </a:r>
            <a:endParaRPr lang="en-GB" dirty="0"/>
          </a:p>
        </p:txBody>
      </p:sp>
    </p:spTree>
    <p:extLst>
      <p:ext uri="{BB962C8B-B14F-4D97-AF65-F5344CB8AC3E}">
        <p14:creationId xmlns:p14="http://schemas.microsoft.com/office/powerpoint/2010/main" val="1350103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TODAY</a:t>
            </a:r>
            <a:br>
              <a:rPr lang="en-US" b="1" dirty="0" smtClean="0"/>
            </a:br>
            <a:r>
              <a:rPr lang="en-US" sz="3600" b="1" dirty="0" smtClean="0">
                <a:solidFill>
                  <a:srgbClr val="FF0000"/>
                </a:solidFill>
              </a:rPr>
              <a:t>10 Mark Question and Intro to Topic</a:t>
            </a:r>
            <a:endParaRPr lang="en-US" sz="3600" b="1" dirty="0">
              <a:solidFill>
                <a:srgbClr val="FF0000"/>
              </a:solidFill>
            </a:endParaRPr>
          </a:p>
        </p:txBody>
      </p:sp>
      <p:sp>
        <p:nvSpPr>
          <p:cNvPr id="3" name="Content Placeholder 2"/>
          <p:cNvSpPr>
            <a:spLocks noGrp="1"/>
          </p:cNvSpPr>
          <p:nvPr>
            <p:ph sz="half" idx="1"/>
          </p:nvPr>
        </p:nvSpPr>
        <p:spPr>
          <a:xfrm>
            <a:off x="457200" y="1600200"/>
            <a:ext cx="4038600" cy="5025808"/>
          </a:xfrm>
        </p:spPr>
        <p:txBody>
          <a:bodyPr>
            <a:normAutofit fontScale="70000" lnSpcReduction="20000"/>
          </a:bodyPr>
          <a:lstStyle/>
          <a:p>
            <a:r>
              <a:rPr lang="en-US" b="1" dirty="0" smtClean="0"/>
              <a:t>Just over one side of A4?</a:t>
            </a:r>
          </a:p>
          <a:p>
            <a:r>
              <a:rPr lang="en-US" b="1" dirty="0" smtClean="0"/>
              <a:t>Definitions</a:t>
            </a:r>
          </a:p>
          <a:p>
            <a:pPr lvl="1"/>
            <a:r>
              <a:rPr lang="en-US" dirty="0" smtClean="0"/>
              <a:t>A few sentences max</a:t>
            </a:r>
          </a:p>
          <a:p>
            <a:r>
              <a:rPr lang="en-US" b="1" dirty="0" smtClean="0"/>
              <a:t>3 Points (Paragraphs) - Each point must:</a:t>
            </a:r>
          </a:p>
          <a:p>
            <a:pPr lvl="1"/>
            <a:r>
              <a:rPr lang="en-US" dirty="0" smtClean="0"/>
              <a:t>Explicitly refer to the data (use units etc.)</a:t>
            </a:r>
          </a:p>
          <a:p>
            <a:pPr lvl="1"/>
            <a:r>
              <a:rPr lang="en-US" dirty="0" smtClean="0"/>
              <a:t>Have a sentence or two of evaluation at the end of the paragraph (evaluation: bias of article, missing data, is it only a forecast, is their contradictory data in another figure, short-term v long-term impacts etc.</a:t>
            </a:r>
          </a:p>
          <a:p>
            <a:r>
              <a:rPr lang="en-US" b="1" dirty="0" smtClean="0"/>
              <a:t>Overall Conclusion</a:t>
            </a:r>
          </a:p>
          <a:p>
            <a:pPr lvl="1"/>
            <a:r>
              <a:rPr lang="en-US" dirty="0" smtClean="0"/>
              <a:t>A few sentences MAX</a:t>
            </a:r>
          </a:p>
          <a:p>
            <a:pPr lvl="1"/>
            <a:r>
              <a:rPr lang="en-US" dirty="0" smtClean="0"/>
              <a:t>Bringing together the central thread of your arguments above.</a:t>
            </a: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b="1" dirty="0" smtClean="0"/>
              <a:t>RWS 19: Inequality (wealth and income) and Poverty (relative) in the UK</a:t>
            </a:r>
          </a:p>
          <a:p>
            <a:pPr marL="514350" indent="-514350">
              <a:buFont typeface="+mj-lt"/>
              <a:buAutoNum type="arabicPeriod"/>
            </a:pPr>
            <a:r>
              <a:rPr lang="en-US" dirty="0" smtClean="0"/>
              <a:t>Defining, measuring and effects</a:t>
            </a:r>
          </a:p>
          <a:p>
            <a:pPr marL="514350" indent="-514350">
              <a:buFont typeface="+mj-lt"/>
              <a:buAutoNum type="arabicPeriod"/>
            </a:pPr>
            <a:r>
              <a:rPr lang="en-US" dirty="0" smtClean="0"/>
              <a:t>Causes and Strategies</a:t>
            </a:r>
          </a:p>
          <a:p>
            <a:pPr marL="914400" lvl="1" indent="-279400">
              <a:buFont typeface="+mj-lt"/>
              <a:buAutoNum type="arabicPeriod"/>
            </a:pPr>
            <a:r>
              <a:rPr lang="en-US" dirty="0" smtClean="0"/>
              <a:t>Redistribute income (taxes and benefits)</a:t>
            </a:r>
          </a:p>
          <a:p>
            <a:pPr marL="914400" lvl="1" indent="-279400">
              <a:buFont typeface="+mj-lt"/>
              <a:buAutoNum type="arabicPeriod"/>
            </a:pPr>
            <a:r>
              <a:rPr lang="en-US" dirty="0" smtClean="0"/>
              <a:t>Government Legislation (equality act, minimum wage, trade union legislation)</a:t>
            </a:r>
          </a:p>
          <a:p>
            <a:pPr marL="914400" lvl="1" indent="-279400">
              <a:buFont typeface="+mj-lt"/>
              <a:buAutoNum type="arabicPeriod"/>
            </a:pPr>
            <a:r>
              <a:rPr lang="en-US" dirty="0" smtClean="0"/>
              <a:t>Government Initiatives (supply side </a:t>
            </a:r>
            <a:r>
              <a:rPr lang="en-US" dirty="0" err="1" smtClean="0"/>
              <a:t>labour</a:t>
            </a:r>
            <a:r>
              <a:rPr lang="en-US" dirty="0" smtClean="0"/>
              <a:t> market policies, poverty targets etc.)</a:t>
            </a:r>
            <a:endParaRPr lang="en-US" dirty="0"/>
          </a:p>
        </p:txBody>
      </p:sp>
    </p:spTree>
    <p:extLst>
      <p:ext uri="{BB962C8B-B14F-4D97-AF65-F5344CB8AC3E}">
        <p14:creationId xmlns:p14="http://schemas.microsoft.com/office/powerpoint/2010/main" val="1167160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RWS 19: Inequality and Poverty in the UK</a:t>
            </a:r>
            <a:br>
              <a:rPr lang="en-US" sz="3600" b="1" dirty="0" smtClean="0"/>
            </a:br>
            <a:r>
              <a:rPr lang="en-US" sz="3100" b="1" dirty="0" smtClean="0">
                <a:solidFill>
                  <a:srgbClr val="FF0000"/>
                </a:solidFill>
              </a:rPr>
              <a:t>Introduction in the UK</a:t>
            </a:r>
            <a:endParaRPr lang="en-US" sz="3100" b="1" dirty="0">
              <a:solidFill>
                <a:srgbClr val="FF0000"/>
              </a:solidFill>
            </a:endParaRPr>
          </a:p>
        </p:txBody>
      </p:sp>
      <p:sp>
        <p:nvSpPr>
          <p:cNvPr id="6" name="Content Placeholder 5"/>
          <p:cNvSpPr>
            <a:spLocks noGrp="1"/>
          </p:cNvSpPr>
          <p:nvPr>
            <p:ph idx="1"/>
          </p:nvPr>
        </p:nvSpPr>
        <p:spPr>
          <a:xfrm>
            <a:off x="457200" y="1600200"/>
            <a:ext cx="8229600" cy="4944408"/>
          </a:xfrm>
        </p:spPr>
        <p:txBody>
          <a:bodyPr>
            <a:normAutofit fontScale="62500" lnSpcReduction="20000"/>
          </a:bodyPr>
          <a:lstStyle/>
          <a:p>
            <a:pPr marL="0" indent="0">
              <a:buNone/>
            </a:pPr>
            <a:r>
              <a:rPr lang="en-US" dirty="0" smtClean="0"/>
              <a:t>What does this mean in the UK today?   Life of Kurt (10 minutes) and discussions about effects and causes of poverty for Kurt.</a:t>
            </a:r>
          </a:p>
          <a:p>
            <a:pPr marL="0" indent="0">
              <a:buNone/>
            </a:pPr>
            <a:endParaRPr lang="en-US" dirty="0" smtClean="0"/>
          </a:p>
          <a:p>
            <a:pPr marL="0" indent="0">
              <a:buNone/>
            </a:pPr>
            <a:r>
              <a:rPr lang="en-US" dirty="0" smtClean="0"/>
              <a:t>Knowledge you should already know from year 1:</a:t>
            </a:r>
          </a:p>
          <a:p>
            <a:pPr marL="514350" indent="-514350">
              <a:buFont typeface="+mj-lt"/>
              <a:buAutoNum type="arabicPeriod"/>
            </a:pPr>
            <a:r>
              <a:rPr lang="en-US" dirty="0"/>
              <a:t>What is poverty and inequality?</a:t>
            </a:r>
            <a:endParaRPr lang="en-GB" dirty="0"/>
          </a:p>
          <a:p>
            <a:pPr marL="514350" indent="-514350">
              <a:buFont typeface="+mj-lt"/>
              <a:buAutoNum type="arabicPeriod"/>
            </a:pPr>
            <a:r>
              <a:rPr lang="en-US" dirty="0"/>
              <a:t>What is the distinction between absolute and relative poverty?</a:t>
            </a:r>
            <a:endParaRPr lang="en-GB" dirty="0"/>
          </a:p>
          <a:p>
            <a:pPr marL="514350" indent="-514350">
              <a:buFont typeface="+mj-lt"/>
              <a:buAutoNum type="arabicPeriod"/>
            </a:pPr>
            <a:r>
              <a:rPr lang="en-US" dirty="0"/>
              <a:t>What is the distinction between income and wealth inequality?</a:t>
            </a:r>
            <a:endParaRPr lang="en-GB" dirty="0"/>
          </a:p>
          <a:p>
            <a:pPr marL="514350" indent="-514350">
              <a:buFont typeface="+mj-lt"/>
              <a:buAutoNum type="arabicPeriod"/>
            </a:pPr>
            <a:r>
              <a:rPr lang="en-US" dirty="0"/>
              <a:t>What is the distinction between income (or wealth) equality and equity?</a:t>
            </a:r>
            <a:endParaRPr lang="en-GB" dirty="0"/>
          </a:p>
          <a:p>
            <a:pPr marL="514350" indent="-514350">
              <a:buFont typeface="+mj-lt"/>
              <a:buAutoNum type="arabicPeriod"/>
            </a:pPr>
            <a:r>
              <a:rPr lang="en-US" dirty="0"/>
              <a:t>How is poverty measured in the UK?</a:t>
            </a:r>
            <a:endParaRPr lang="en-GB" dirty="0"/>
          </a:p>
          <a:p>
            <a:pPr marL="514350" indent="-514350">
              <a:buFont typeface="+mj-lt"/>
              <a:buAutoNum type="arabicPeriod"/>
            </a:pPr>
            <a:r>
              <a:rPr lang="en-US" dirty="0"/>
              <a:t>How is income inequality measured in the UK?</a:t>
            </a:r>
            <a:endParaRPr lang="en-GB" dirty="0"/>
          </a:p>
          <a:p>
            <a:pPr marL="514350" indent="-514350">
              <a:buFont typeface="+mj-lt"/>
              <a:buAutoNum type="arabicPeriod"/>
            </a:pPr>
            <a:r>
              <a:rPr lang="en-US" dirty="0" smtClean="0"/>
              <a:t>What do you think are the two biggest causes of why some people may be at risk from poverty?</a:t>
            </a:r>
          </a:p>
          <a:p>
            <a:pPr marL="514350" indent="-514350">
              <a:buFont typeface="+mj-lt"/>
              <a:buAutoNum type="arabicPeriod"/>
            </a:pPr>
            <a:r>
              <a:rPr lang="en-US" dirty="0" smtClean="0"/>
              <a:t> </a:t>
            </a:r>
            <a:r>
              <a:rPr lang="en-GB" dirty="0" smtClean="0"/>
              <a:t>Are your two causes, ‘structural’ (i.e. to do with the system surrounding those at risk of poverty) or ‘agency’ (i.e. to do with the fault of the individual who is at risk)</a:t>
            </a:r>
            <a:endParaRPr lang="en-GB" dirty="0"/>
          </a:p>
          <a:p>
            <a:endParaRPr lang="en-US" dirty="0"/>
          </a:p>
        </p:txBody>
      </p:sp>
    </p:spTree>
    <p:extLst>
      <p:ext uri="{BB962C8B-B14F-4D97-AF65-F5344CB8AC3E}">
        <p14:creationId xmlns:p14="http://schemas.microsoft.com/office/powerpoint/2010/main" val="1681578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smtClean="0">
                <a:solidFill>
                  <a:schemeClr val="bg1"/>
                </a:solidFill>
              </a:rPr>
              <a:t>WEEK 2</a:t>
            </a:r>
            <a:endParaRPr lang="en-US" sz="19900" b="1" dirty="0">
              <a:solidFill>
                <a:schemeClr val="bg1"/>
              </a:solidFill>
            </a:endParaRPr>
          </a:p>
        </p:txBody>
      </p:sp>
    </p:spTree>
    <p:extLst>
      <p:ext uri="{BB962C8B-B14F-4D97-AF65-F5344CB8AC3E}">
        <p14:creationId xmlns:p14="http://schemas.microsoft.com/office/powerpoint/2010/main" val="3159469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1201389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2327543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TODAY</a:t>
            </a:r>
            <a:br>
              <a:rPr lang="en-US" b="1" dirty="0" smtClean="0"/>
            </a:br>
            <a:r>
              <a:rPr lang="en-US" sz="3600" b="1" dirty="0" smtClean="0">
                <a:solidFill>
                  <a:srgbClr val="FF0000"/>
                </a:solidFill>
              </a:rPr>
              <a:t>10 Mark Question and Intro to Topic</a:t>
            </a:r>
            <a:endParaRPr lang="en-US" sz="3600" b="1" dirty="0">
              <a:solidFill>
                <a:srgbClr val="FF0000"/>
              </a:solidFill>
            </a:endParaRPr>
          </a:p>
        </p:txBody>
      </p:sp>
      <p:sp>
        <p:nvSpPr>
          <p:cNvPr id="3" name="Content Placeholder 2"/>
          <p:cNvSpPr>
            <a:spLocks noGrp="1"/>
          </p:cNvSpPr>
          <p:nvPr>
            <p:ph sz="half" idx="1"/>
          </p:nvPr>
        </p:nvSpPr>
        <p:spPr>
          <a:xfrm>
            <a:off x="457200" y="1600200"/>
            <a:ext cx="4038600" cy="5025808"/>
          </a:xfrm>
        </p:spPr>
        <p:txBody>
          <a:bodyPr>
            <a:normAutofit fontScale="70000" lnSpcReduction="20000"/>
          </a:bodyPr>
          <a:lstStyle/>
          <a:p>
            <a:r>
              <a:rPr lang="en-US" b="1" dirty="0" smtClean="0"/>
              <a:t>Just over one side of A4?</a:t>
            </a:r>
          </a:p>
          <a:p>
            <a:r>
              <a:rPr lang="en-US" b="1" dirty="0" smtClean="0"/>
              <a:t>Definitions</a:t>
            </a:r>
          </a:p>
          <a:p>
            <a:pPr lvl="1"/>
            <a:r>
              <a:rPr lang="en-US" dirty="0" smtClean="0"/>
              <a:t>A few sentences max</a:t>
            </a:r>
          </a:p>
          <a:p>
            <a:r>
              <a:rPr lang="en-US" b="1" dirty="0" smtClean="0"/>
              <a:t>3 Points (Paragraphs) - Each point must:</a:t>
            </a:r>
          </a:p>
          <a:p>
            <a:pPr lvl="1"/>
            <a:r>
              <a:rPr lang="en-US" dirty="0" smtClean="0"/>
              <a:t>Explicitly refer to the data (use units etc.)</a:t>
            </a:r>
          </a:p>
          <a:p>
            <a:pPr lvl="1"/>
            <a:r>
              <a:rPr lang="en-US" dirty="0" smtClean="0"/>
              <a:t>Have a sentence or two of evaluation at the end of the paragraph (evaluation: bias of article, missing data, is it only a forecast, is their contradictory data in another figure, short-term v long-term impacts etc.</a:t>
            </a:r>
          </a:p>
          <a:p>
            <a:r>
              <a:rPr lang="en-US" b="1" dirty="0" smtClean="0"/>
              <a:t>Overall Conclusion</a:t>
            </a:r>
          </a:p>
          <a:p>
            <a:pPr lvl="1"/>
            <a:r>
              <a:rPr lang="en-US" dirty="0" smtClean="0"/>
              <a:t>A few sentences MAX</a:t>
            </a:r>
          </a:p>
          <a:p>
            <a:pPr lvl="1"/>
            <a:r>
              <a:rPr lang="en-US" dirty="0" smtClean="0"/>
              <a:t>Bringing together the central thread of your arguments above.</a:t>
            </a: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b="1" dirty="0" smtClean="0"/>
              <a:t>RWS 19: Inequality (wealth and income) and Poverty (relative) in the UK</a:t>
            </a:r>
          </a:p>
          <a:p>
            <a:pPr marL="514350" indent="-514350">
              <a:buFont typeface="+mj-lt"/>
              <a:buAutoNum type="arabicPeriod"/>
            </a:pPr>
            <a:r>
              <a:rPr lang="en-US" dirty="0" smtClean="0"/>
              <a:t>Defining, measuring and effects</a:t>
            </a:r>
          </a:p>
          <a:p>
            <a:pPr marL="514350" indent="-514350">
              <a:buFont typeface="+mj-lt"/>
              <a:buAutoNum type="arabicPeriod"/>
            </a:pPr>
            <a:r>
              <a:rPr lang="en-US" dirty="0" smtClean="0"/>
              <a:t>Causes and Strategies</a:t>
            </a:r>
          </a:p>
          <a:p>
            <a:pPr marL="914400" lvl="1" indent="-279400">
              <a:buFont typeface="+mj-lt"/>
              <a:buAutoNum type="arabicPeriod"/>
            </a:pPr>
            <a:r>
              <a:rPr lang="en-US" dirty="0" smtClean="0"/>
              <a:t>Redistribute income (taxes and benefits)</a:t>
            </a:r>
          </a:p>
          <a:p>
            <a:pPr marL="914400" lvl="1" indent="-279400">
              <a:buFont typeface="+mj-lt"/>
              <a:buAutoNum type="arabicPeriod"/>
            </a:pPr>
            <a:r>
              <a:rPr lang="en-US" dirty="0" smtClean="0"/>
              <a:t>Government Legislation (equality act, minimum wage, trade union legislation)</a:t>
            </a:r>
          </a:p>
          <a:p>
            <a:pPr marL="914400" lvl="1" indent="-279400">
              <a:buFont typeface="+mj-lt"/>
              <a:buAutoNum type="arabicPeriod"/>
            </a:pPr>
            <a:r>
              <a:rPr lang="en-US" dirty="0" smtClean="0"/>
              <a:t>Government Initiatives (supply side </a:t>
            </a:r>
            <a:r>
              <a:rPr lang="en-US" dirty="0" err="1" smtClean="0"/>
              <a:t>labour</a:t>
            </a:r>
            <a:r>
              <a:rPr lang="en-US" dirty="0" smtClean="0"/>
              <a:t> market policies, poverty targets etc.)</a:t>
            </a:r>
            <a:endParaRPr lang="en-US" dirty="0"/>
          </a:p>
        </p:txBody>
      </p:sp>
    </p:spTree>
    <p:extLst>
      <p:ext uri="{BB962C8B-B14F-4D97-AF65-F5344CB8AC3E}">
        <p14:creationId xmlns:p14="http://schemas.microsoft.com/office/powerpoint/2010/main" val="2177545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212"/>
            <a:ext cx="8229600" cy="1143000"/>
          </a:xfrm>
        </p:spPr>
        <p:txBody>
          <a:bodyPr>
            <a:normAutofit/>
          </a:bodyPr>
          <a:lstStyle/>
          <a:p>
            <a:r>
              <a:rPr lang="en-US" sz="3600" b="1" dirty="0" smtClean="0"/>
              <a:t>RWS 19: Inequality and Poverty in the UK</a:t>
            </a:r>
            <a:br>
              <a:rPr lang="en-US" sz="3600" b="1" dirty="0" smtClean="0"/>
            </a:br>
            <a:r>
              <a:rPr lang="en-US" sz="3100" b="1" dirty="0" smtClean="0">
                <a:solidFill>
                  <a:srgbClr val="FF0000"/>
                </a:solidFill>
              </a:rPr>
              <a:t>Data in the UK Today – 10 Marker</a:t>
            </a:r>
            <a:endParaRPr lang="en-US" sz="3100" b="1" dirty="0">
              <a:solidFill>
                <a:srgbClr val="FF0000"/>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87906" y="1331577"/>
            <a:ext cx="4308790" cy="2766007"/>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678362" y="1333799"/>
            <a:ext cx="4277732" cy="2763785"/>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187906" y="4183644"/>
            <a:ext cx="4308790" cy="2561401"/>
          </a:xfrm>
          <a:prstGeom prst="rect">
            <a:avLst/>
          </a:prstGeom>
          <a:noFill/>
          <a:ln>
            <a:noFill/>
          </a:ln>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4644874" y="4183643"/>
            <a:ext cx="4311219" cy="2561401"/>
          </a:xfrm>
          <a:prstGeom prst="rect">
            <a:avLst/>
          </a:prstGeom>
          <a:noFill/>
          <a:ln>
            <a:noFill/>
          </a:ln>
        </p:spPr>
      </p:pic>
      <p:sp>
        <p:nvSpPr>
          <p:cNvPr id="2" name="Rectangle 1"/>
          <p:cNvSpPr/>
          <p:nvPr/>
        </p:nvSpPr>
        <p:spPr>
          <a:xfrm>
            <a:off x="7850459" y="4438185"/>
            <a:ext cx="947853" cy="27878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The World</a:t>
            </a:r>
            <a:endParaRPr lang="en-GB" sz="1200" dirty="0"/>
          </a:p>
        </p:txBody>
      </p:sp>
      <p:sp>
        <p:nvSpPr>
          <p:cNvPr id="9" name="Rectangle 8"/>
          <p:cNvSpPr/>
          <p:nvPr/>
        </p:nvSpPr>
        <p:spPr>
          <a:xfrm>
            <a:off x="569358" y="4159404"/>
            <a:ext cx="768789" cy="27878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The UK</a:t>
            </a:r>
            <a:endParaRPr lang="en-GB" sz="1200" dirty="0"/>
          </a:p>
        </p:txBody>
      </p:sp>
    </p:spTree>
    <p:extLst>
      <p:ext uri="{BB962C8B-B14F-4D97-AF65-F5344CB8AC3E}">
        <p14:creationId xmlns:p14="http://schemas.microsoft.com/office/powerpoint/2010/main" val="4167647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RWS 19: Inequality and Poverty in the UK</a:t>
            </a:r>
            <a:br>
              <a:rPr lang="en-US" sz="3600" b="1" dirty="0" smtClean="0"/>
            </a:br>
            <a:r>
              <a:rPr lang="en-US" sz="3100" b="1" dirty="0" smtClean="0">
                <a:solidFill>
                  <a:srgbClr val="FF0000"/>
                </a:solidFill>
              </a:rPr>
              <a:t>Strategies in the UK Today</a:t>
            </a:r>
            <a:endParaRPr lang="en-US" sz="3100" b="1" dirty="0">
              <a:solidFill>
                <a:srgbClr val="FF0000"/>
              </a:solidFill>
            </a:endParaRPr>
          </a:p>
        </p:txBody>
      </p:sp>
      <p:sp>
        <p:nvSpPr>
          <p:cNvPr id="6" name="Content Placeholder 5"/>
          <p:cNvSpPr>
            <a:spLocks noGrp="1"/>
          </p:cNvSpPr>
          <p:nvPr>
            <p:ph idx="1"/>
          </p:nvPr>
        </p:nvSpPr>
        <p:spPr>
          <a:xfrm>
            <a:off x="162814" y="1600200"/>
            <a:ext cx="3634635" cy="5257800"/>
          </a:xfrm>
        </p:spPr>
        <p:txBody>
          <a:bodyPr>
            <a:normAutofit fontScale="47500" lnSpcReduction="20000"/>
          </a:bodyPr>
          <a:lstStyle/>
          <a:p>
            <a:pPr marL="358775" indent="-358775">
              <a:buFont typeface="+mj-lt"/>
              <a:buAutoNum type="arabicPeriod"/>
            </a:pPr>
            <a:r>
              <a:rPr lang="en-US" sz="4200" b="1" dirty="0" smtClean="0"/>
              <a:t>Redistribute income and wealth (taxes and benefits)</a:t>
            </a:r>
          </a:p>
          <a:p>
            <a:pPr lvl="1">
              <a:buFont typeface="Wingdings" charset="2"/>
              <a:buChar char="q"/>
            </a:pPr>
            <a:r>
              <a:rPr lang="en-US" dirty="0" smtClean="0"/>
              <a:t>Progressive .v. regressive taxation?</a:t>
            </a:r>
          </a:p>
          <a:p>
            <a:pPr lvl="1">
              <a:buFont typeface="Wingdings" charset="2"/>
              <a:buChar char="q"/>
            </a:pPr>
            <a:r>
              <a:rPr lang="en-US" dirty="0" smtClean="0"/>
              <a:t>Inheritance tax?</a:t>
            </a:r>
          </a:p>
          <a:p>
            <a:pPr lvl="1">
              <a:buFont typeface="Wingdings" charset="2"/>
              <a:buChar char="q"/>
            </a:pPr>
            <a:r>
              <a:rPr lang="en-US" dirty="0" smtClean="0"/>
              <a:t>Benefit Claimants: Vulnerable or Scroungers?</a:t>
            </a:r>
          </a:p>
          <a:p>
            <a:pPr lvl="1">
              <a:buFont typeface="Wingdings" charset="2"/>
              <a:buChar char="q"/>
            </a:pPr>
            <a:r>
              <a:rPr lang="en-US" dirty="0" smtClean="0"/>
              <a:t>Conservative Universal Credit Scheme</a:t>
            </a:r>
          </a:p>
          <a:p>
            <a:pPr marL="457200" lvl="1" indent="0">
              <a:buNone/>
            </a:pPr>
            <a:endParaRPr lang="en-US" dirty="0" smtClean="0"/>
          </a:p>
          <a:p>
            <a:pPr marL="358775" indent="-358775">
              <a:buFont typeface="+mj-lt"/>
              <a:buAutoNum type="arabicPeriod"/>
            </a:pPr>
            <a:r>
              <a:rPr lang="en-US" sz="4200" b="1" dirty="0" smtClean="0"/>
              <a:t>Government legislation (living wage, discrimination and trade union laws)</a:t>
            </a:r>
          </a:p>
          <a:p>
            <a:pPr lvl="1">
              <a:buFont typeface="Wingdings" charset="2"/>
              <a:buChar char="q"/>
            </a:pPr>
            <a:r>
              <a:rPr lang="en-US" dirty="0" smtClean="0"/>
              <a:t>National Minimum Wage and Living Wage</a:t>
            </a:r>
          </a:p>
          <a:p>
            <a:pPr lvl="1">
              <a:buFont typeface="Wingdings" charset="2"/>
              <a:buChar char="q"/>
            </a:pPr>
            <a:r>
              <a:rPr lang="en-US" dirty="0" smtClean="0"/>
              <a:t>Maximum Wage / Wage Ratios</a:t>
            </a:r>
          </a:p>
          <a:p>
            <a:pPr lvl="1">
              <a:buFont typeface="Wingdings" charset="2"/>
              <a:buChar char="q"/>
            </a:pPr>
            <a:r>
              <a:rPr lang="en-US" dirty="0" smtClean="0"/>
              <a:t>Discrimination Laws and other Measures</a:t>
            </a:r>
          </a:p>
          <a:p>
            <a:pPr lvl="1">
              <a:buFont typeface="Wingdings" charset="2"/>
              <a:buChar char="q"/>
            </a:pPr>
            <a:r>
              <a:rPr lang="en-US" dirty="0" smtClean="0"/>
              <a:t>Trade Union Reform</a:t>
            </a:r>
          </a:p>
          <a:p>
            <a:pPr marL="457200" lvl="1" indent="0">
              <a:buNone/>
            </a:pPr>
            <a:endParaRPr lang="en-US" sz="2500" dirty="0" smtClean="0"/>
          </a:p>
          <a:p>
            <a:pPr marL="358775" indent="-358775">
              <a:buFont typeface="+mj-lt"/>
              <a:buAutoNum type="arabicPeriod"/>
            </a:pPr>
            <a:r>
              <a:rPr lang="en-US" sz="4200" b="1" dirty="0" smtClean="0"/>
              <a:t>Government Initiatives</a:t>
            </a:r>
          </a:p>
          <a:p>
            <a:pPr lvl="1">
              <a:buFont typeface="Wingdings" charset="2"/>
              <a:buChar char="q"/>
            </a:pPr>
            <a:r>
              <a:rPr lang="en-US" dirty="0" smtClean="0"/>
              <a:t>Reducing unemployment</a:t>
            </a:r>
          </a:p>
          <a:p>
            <a:pPr lvl="2"/>
            <a:r>
              <a:rPr lang="en-US" dirty="0" smtClean="0"/>
              <a:t>Removing barriers to work</a:t>
            </a:r>
          </a:p>
          <a:p>
            <a:pPr lvl="2"/>
            <a:r>
              <a:rPr lang="en-US" dirty="0" smtClean="0"/>
              <a:t>Macro stimulation of the economy</a:t>
            </a:r>
          </a:p>
          <a:p>
            <a:pPr lvl="1">
              <a:buFont typeface="Wingdings" charset="2"/>
              <a:buChar char="q"/>
            </a:pPr>
            <a:r>
              <a:rPr lang="en-US" dirty="0" smtClean="0"/>
              <a:t>Targeting poverty</a:t>
            </a:r>
            <a:endParaRPr lang="en-US" dirty="0"/>
          </a:p>
        </p:txBody>
      </p:sp>
      <p:sp>
        <p:nvSpPr>
          <p:cNvPr id="2" name="TextBox 1"/>
          <p:cNvSpPr txBox="1"/>
          <p:nvPr/>
        </p:nvSpPr>
        <p:spPr>
          <a:xfrm>
            <a:off x="5161182" y="1604948"/>
            <a:ext cx="3525618" cy="923330"/>
          </a:xfrm>
          <a:prstGeom prst="rect">
            <a:avLst/>
          </a:prstGeom>
          <a:noFill/>
        </p:spPr>
        <p:txBody>
          <a:bodyPr wrap="square" rtlCol="0">
            <a:spAutoFit/>
          </a:bodyPr>
          <a:lstStyle/>
          <a:p>
            <a:pPr marL="342900" indent="-342900">
              <a:buFont typeface="+mj-lt"/>
              <a:buAutoNum type="arabicPeriod"/>
            </a:pPr>
            <a:r>
              <a:rPr lang="en-US" dirty="0" smtClean="0"/>
              <a:t>What is in place today (under each category)?</a:t>
            </a:r>
          </a:p>
          <a:p>
            <a:pPr marL="342900" indent="-342900">
              <a:buFont typeface="+mj-lt"/>
              <a:buAutoNum type="arabicPeriod"/>
            </a:pPr>
            <a:r>
              <a:rPr lang="en-US" dirty="0" smtClean="0"/>
              <a:t>What more could be done?</a:t>
            </a:r>
            <a:endParaRPr lang="en-US" dirty="0"/>
          </a:p>
        </p:txBody>
      </p:sp>
    </p:spTree>
    <p:extLst>
      <p:ext uri="{BB962C8B-B14F-4D97-AF65-F5344CB8AC3E}">
        <p14:creationId xmlns:p14="http://schemas.microsoft.com/office/powerpoint/2010/main" val="546052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RWS 19: Inequality and Poverty in the UK</a:t>
            </a:r>
            <a:br>
              <a:rPr lang="en-US" sz="3600" b="1" dirty="0" smtClean="0"/>
            </a:br>
            <a:r>
              <a:rPr lang="en-US" sz="3100" b="1" dirty="0" smtClean="0">
                <a:solidFill>
                  <a:srgbClr val="FF0000"/>
                </a:solidFill>
              </a:rPr>
              <a:t>Benefits Discussion</a:t>
            </a:r>
            <a:endParaRPr lang="en-US" sz="3100" b="1" dirty="0">
              <a:solidFill>
                <a:srgbClr val="FF0000"/>
              </a:solidFill>
            </a:endParaRPr>
          </a:p>
        </p:txBody>
      </p:sp>
      <p:sp>
        <p:nvSpPr>
          <p:cNvPr id="3" name="Content Placeholder 2"/>
          <p:cNvSpPr>
            <a:spLocks noGrp="1"/>
          </p:cNvSpPr>
          <p:nvPr>
            <p:ph idx="1"/>
          </p:nvPr>
        </p:nvSpPr>
        <p:spPr>
          <a:xfrm>
            <a:off x="274320" y="1759227"/>
            <a:ext cx="3690594" cy="4525963"/>
          </a:xfrm>
        </p:spPr>
        <p:txBody>
          <a:bodyPr>
            <a:normAutofit fontScale="92500"/>
          </a:bodyPr>
          <a:lstStyle/>
          <a:p>
            <a:pPr marL="514350" indent="-514350">
              <a:buFont typeface="+mj-lt"/>
              <a:buAutoNum type="arabicPeriod"/>
            </a:pPr>
            <a:r>
              <a:rPr lang="en-US" dirty="0" smtClean="0"/>
              <a:t>Stats about welfare in the UK</a:t>
            </a:r>
          </a:p>
          <a:p>
            <a:pPr marL="514350" indent="-514350">
              <a:buFont typeface="+mj-lt"/>
              <a:buAutoNum type="arabicPeriod"/>
            </a:pPr>
            <a:r>
              <a:rPr lang="en-US" dirty="0" smtClean="0"/>
              <a:t>Universal Credit: Reducing benefits</a:t>
            </a:r>
          </a:p>
          <a:p>
            <a:pPr marL="514350" indent="-514350">
              <a:buFont typeface="+mj-lt"/>
              <a:buAutoNum type="arabicPeriod"/>
            </a:pPr>
            <a:r>
              <a:rPr lang="en-US" dirty="0" smtClean="0"/>
              <a:t>Universal Basic Income: Increasing benefits</a:t>
            </a:r>
          </a:p>
          <a:p>
            <a:pPr marL="514350" indent="-514350">
              <a:buFont typeface="+mj-lt"/>
              <a:buAutoNum type="arabicPeriod"/>
            </a:pPr>
            <a:r>
              <a:rPr lang="en-US" dirty="0" smtClean="0"/>
              <a:t>Overall Conclusion?</a:t>
            </a:r>
          </a:p>
          <a:p>
            <a:endParaRPr lang="en-US" dirty="0"/>
          </a:p>
        </p:txBody>
      </p:sp>
      <p:pic>
        <p:nvPicPr>
          <p:cNvPr id="4" name="Picture 3"/>
          <p:cNvPicPr>
            <a:picLocks noChangeAspect="1"/>
          </p:cNvPicPr>
          <p:nvPr/>
        </p:nvPicPr>
        <p:blipFill>
          <a:blip r:embed="rId2"/>
          <a:stretch>
            <a:fillRect/>
          </a:stretch>
        </p:blipFill>
        <p:spPr>
          <a:xfrm>
            <a:off x="4305300" y="1710809"/>
            <a:ext cx="4381500" cy="4622800"/>
          </a:xfrm>
          <a:prstGeom prst="rect">
            <a:avLst/>
          </a:prstGeom>
        </p:spPr>
      </p:pic>
    </p:spTree>
    <p:extLst>
      <p:ext uri="{BB962C8B-B14F-4D97-AF65-F5344CB8AC3E}">
        <p14:creationId xmlns:p14="http://schemas.microsoft.com/office/powerpoint/2010/main" val="1530223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RWS 19: Inequality and Poverty in the UK</a:t>
            </a:r>
            <a:br>
              <a:rPr lang="en-US" sz="3600" b="1" dirty="0" smtClean="0"/>
            </a:br>
            <a:r>
              <a:rPr lang="en-US" sz="3100" b="1" dirty="0" smtClean="0">
                <a:solidFill>
                  <a:srgbClr val="FF0000"/>
                </a:solidFill>
              </a:rPr>
              <a:t>UK WELFARE STATS</a:t>
            </a:r>
            <a:endParaRPr lang="en-US" sz="3100" b="1" dirty="0">
              <a:solidFill>
                <a:srgbClr val="FF0000"/>
              </a:solidFill>
            </a:endParaRPr>
          </a:p>
        </p:txBody>
      </p:sp>
      <p:pic>
        <p:nvPicPr>
          <p:cNvPr id="2" name="Picture 1"/>
          <p:cNvPicPr>
            <a:picLocks noChangeAspect="1"/>
          </p:cNvPicPr>
          <p:nvPr/>
        </p:nvPicPr>
        <p:blipFill>
          <a:blip r:embed="rId2"/>
          <a:stretch>
            <a:fillRect/>
          </a:stretch>
        </p:blipFill>
        <p:spPr>
          <a:xfrm>
            <a:off x="812800" y="1526689"/>
            <a:ext cx="7518400" cy="5105400"/>
          </a:xfrm>
          <a:prstGeom prst="rect">
            <a:avLst/>
          </a:prstGeom>
        </p:spPr>
      </p:pic>
    </p:spTree>
    <p:extLst>
      <p:ext uri="{BB962C8B-B14F-4D97-AF65-F5344CB8AC3E}">
        <p14:creationId xmlns:p14="http://schemas.microsoft.com/office/powerpoint/2010/main" val="2293780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RWS 19: Inequality and Poverty in the UK</a:t>
            </a:r>
            <a:br>
              <a:rPr lang="en-US" sz="3600" b="1" dirty="0" smtClean="0"/>
            </a:br>
            <a:r>
              <a:rPr lang="en-US" sz="3100" b="1" dirty="0" smtClean="0">
                <a:solidFill>
                  <a:srgbClr val="FF0000"/>
                </a:solidFill>
              </a:rPr>
              <a:t>UK WELFARE STATS – Universal Credit</a:t>
            </a:r>
            <a:endParaRPr lang="en-US" sz="3100" b="1" dirty="0">
              <a:solidFill>
                <a:srgbClr val="FF0000"/>
              </a:solidFill>
            </a:endParaRPr>
          </a:p>
        </p:txBody>
      </p:sp>
      <p:pic>
        <p:nvPicPr>
          <p:cNvPr id="6" name="Picture 5"/>
          <p:cNvPicPr>
            <a:picLocks noChangeAspect="1"/>
          </p:cNvPicPr>
          <p:nvPr/>
        </p:nvPicPr>
        <p:blipFill>
          <a:blip r:embed="rId2"/>
          <a:stretch>
            <a:fillRect/>
          </a:stretch>
        </p:blipFill>
        <p:spPr>
          <a:xfrm>
            <a:off x="277138" y="1565527"/>
            <a:ext cx="4326430" cy="3078931"/>
          </a:xfrm>
          <a:prstGeom prst="rect">
            <a:avLst/>
          </a:prstGeom>
        </p:spPr>
      </p:pic>
      <p:pic>
        <p:nvPicPr>
          <p:cNvPr id="7" name="Picture 6"/>
          <p:cNvPicPr>
            <a:picLocks noChangeAspect="1"/>
          </p:cNvPicPr>
          <p:nvPr/>
        </p:nvPicPr>
        <p:blipFill>
          <a:blip r:embed="rId3"/>
          <a:stretch>
            <a:fillRect/>
          </a:stretch>
        </p:blipFill>
        <p:spPr>
          <a:xfrm>
            <a:off x="4754288" y="3904921"/>
            <a:ext cx="4389712" cy="2953079"/>
          </a:xfrm>
          <a:prstGeom prst="rect">
            <a:avLst/>
          </a:prstGeom>
        </p:spPr>
      </p:pic>
      <p:sp>
        <p:nvSpPr>
          <p:cNvPr id="9" name="Rectangle 8"/>
          <p:cNvSpPr/>
          <p:nvPr/>
        </p:nvSpPr>
        <p:spPr>
          <a:xfrm>
            <a:off x="4754288" y="1591904"/>
            <a:ext cx="3932512" cy="646331"/>
          </a:xfrm>
          <a:prstGeom prst="rect">
            <a:avLst/>
          </a:prstGeom>
        </p:spPr>
        <p:txBody>
          <a:bodyPr wrap="square">
            <a:spAutoFit/>
          </a:bodyPr>
          <a:lstStyle/>
          <a:p>
            <a:r>
              <a:rPr lang="en-US" b="1" dirty="0" smtClean="0"/>
              <a:t>Newcastle </a:t>
            </a:r>
            <a:r>
              <a:rPr lang="en-US" dirty="0" smtClean="0">
                <a:solidFill>
                  <a:srgbClr val="FF0000"/>
                </a:solidFill>
              </a:rPr>
              <a:t>- </a:t>
            </a:r>
            <a:r>
              <a:rPr lang="en-US" b="1" dirty="0" smtClean="0">
                <a:solidFill>
                  <a:srgbClr val="FF0000"/>
                </a:solidFill>
                <a:hlinkClick r:id="rId4"/>
              </a:rPr>
              <a:t>Video </a:t>
            </a:r>
            <a:r>
              <a:rPr lang="en-US" b="1" dirty="0">
                <a:solidFill>
                  <a:srgbClr val="FF0000"/>
                </a:solidFill>
                <a:hlinkClick r:id="rId4"/>
              </a:rPr>
              <a:t>(8 Mins</a:t>
            </a:r>
            <a:r>
              <a:rPr lang="en-US" b="1" dirty="0" smtClean="0">
                <a:solidFill>
                  <a:srgbClr val="FF0000"/>
                </a:solidFill>
                <a:hlinkClick r:id="rId4"/>
              </a:rPr>
              <a:t>)</a:t>
            </a:r>
            <a:r>
              <a:rPr lang="en-US" b="1" dirty="0" smtClean="0">
                <a:solidFill>
                  <a:srgbClr val="FF0000"/>
                </a:solidFill>
              </a:rPr>
              <a:t>  </a:t>
            </a:r>
          </a:p>
          <a:p>
            <a:endParaRPr lang="en-US" dirty="0">
              <a:solidFill>
                <a:srgbClr val="000000"/>
              </a:solidFill>
            </a:endParaRPr>
          </a:p>
        </p:txBody>
      </p:sp>
    </p:spTree>
    <p:extLst>
      <p:ext uri="{BB962C8B-B14F-4D97-AF65-F5344CB8AC3E}">
        <p14:creationId xmlns:p14="http://schemas.microsoft.com/office/powerpoint/2010/main" val="1394706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RWS 19: Inequality and Poverty in the UK</a:t>
            </a:r>
            <a:br>
              <a:rPr lang="en-US" sz="3600" b="1" dirty="0" smtClean="0"/>
            </a:br>
            <a:r>
              <a:rPr lang="en-US" sz="3100" b="1" dirty="0" smtClean="0">
                <a:solidFill>
                  <a:srgbClr val="FF0000"/>
                </a:solidFill>
              </a:rPr>
              <a:t>UNIVERSAL CREDIT</a:t>
            </a:r>
            <a:endParaRPr lang="en-US" sz="3100" b="1" dirty="0">
              <a:solidFill>
                <a:srgbClr val="FF0000"/>
              </a:solidFill>
            </a:endParaRPr>
          </a:p>
        </p:txBody>
      </p:sp>
      <p:sp>
        <p:nvSpPr>
          <p:cNvPr id="3" name="Content Placeholder 2"/>
          <p:cNvSpPr>
            <a:spLocks noGrp="1"/>
          </p:cNvSpPr>
          <p:nvPr>
            <p:ph sz="half" idx="1"/>
          </p:nvPr>
        </p:nvSpPr>
        <p:spPr>
          <a:xfrm>
            <a:off x="457200" y="1600200"/>
            <a:ext cx="4038600" cy="5081029"/>
          </a:xfrm>
        </p:spPr>
        <p:txBody>
          <a:bodyPr>
            <a:normAutofit fontScale="77500" lnSpcReduction="20000"/>
          </a:bodyPr>
          <a:lstStyle/>
          <a:p>
            <a:pPr marL="0" indent="0">
              <a:buNone/>
            </a:pPr>
            <a:r>
              <a:rPr lang="en-US" sz="1400" dirty="0" smtClean="0"/>
              <a:t>Government Intervention</a:t>
            </a:r>
          </a:p>
          <a:p>
            <a:pPr>
              <a:buFont typeface="+mj-lt"/>
              <a:buAutoNum type="arabicPeriod"/>
            </a:pPr>
            <a:r>
              <a:rPr lang="en-US" sz="1400" dirty="0" smtClean="0"/>
              <a:t>Streamlined – rolling together 6 key benefits (unemployment, tax credits, housing benefit, employment and support allowance or ‘incapacity benefit’…).  Reduce long term admin burdens.  Cheaper to administer as all online</a:t>
            </a:r>
          </a:p>
          <a:p>
            <a:pPr>
              <a:buFont typeface="+mj-lt"/>
              <a:buAutoNum type="arabicPeriod"/>
            </a:pPr>
            <a:r>
              <a:rPr lang="en-US" sz="1400" dirty="0" smtClean="0"/>
              <a:t>Reduce the ‘poverty gap’: Create incentives to work rather than stay </a:t>
            </a:r>
            <a:r>
              <a:rPr lang="en-US" sz="1400" dirty="0"/>
              <a:t>on </a:t>
            </a:r>
            <a:r>
              <a:rPr lang="en-US" sz="1400" dirty="0" smtClean="0"/>
              <a:t>benefits and the current ‘disincentive problem’.  A benefits cap will prevent people from earning more benefits than the average wage in the UK.  People </a:t>
            </a:r>
            <a:r>
              <a:rPr lang="en-US" sz="1400" dirty="0"/>
              <a:t>on universal credit are finding work faster than those on the old system, staying in it for longer, and keeping more of what they </a:t>
            </a:r>
            <a:r>
              <a:rPr lang="en-US" sz="1400" dirty="0" smtClean="0"/>
              <a:t>earn according to the DWP.  The new system means that in-work benefits mean there is a greater incentive to work longer hours.  Also means that the need to look for a job affects all possible benefit incomes not just JSA as in the old system.</a:t>
            </a:r>
          </a:p>
          <a:p>
            <a:pPr>
              <a:buFont typeface="+mj-lt"/>
              <a:buAutoNum type="arabicPeriod"/>
            </a:pPr>
            <a:r>
              <a:rPr lang="en-US" sz="1400" dirty="0" smtClean="0"/>
              <a:t>Reduces the ‘unemployment trap’ by reducing benefits.  Also helps to reduce structural budget deficit - £11bn in savings – dependency costs UK ‘uncounted billions’ according to Daily Telegraph editorial</a:t>
            </a:r>
          </a:p>
          <a:p>
            <a:pPr>
              <a:buFont typeface="+mj-lt"/>
              <a:buAutoNum type="arabicPeriod"/>
            </a:pPr>
            <a:r>
              <a:rPr lang="en-US" sz="1400" dirty="0" smtClean="0"/>
              <a:t>Monthly payments – similar to work pay to help better manage money</a:t>
            </a:r>
          </a:p>
          <a:p>
            <a:pPr>
              <a:buFont typeface="+mj-lt"/>
              <a:buAutoNum type="arabicPeriod"/>
            </a:pPr>
            <a:r>
              <a:rPr lang="en-US" sz="1400" dirty="0"/>
              <a:t>No delay </a:t>
            </a:r>
            <a:r>
              <a:rPr lang="en-US" sz="1400" dirty="0" smtClean="0"/>
              <a:t>– DWP spokesman said </a:t>
            </a:r>
            <a:r>
              <a:rPr lang="en-US" sz="1400" dirty="0"/>
              <a:t>he had known for “a number of months” that the timetable would change and this happened because “the scope of the </a:t>
            </a:r>
            <a:r>
              <a:rPr lang="en-US" sz="1400" dirty="0" err="1"/>
              <a:t>programme</a:t>
            </a:r>
            <a:r>
              <a:rPr lang="en-US" sz="1400" dirty="0"/>
              <a:t> has been increased by the desire of the government to do more welfare reform.</a:t>
            </a:r>
            <a:r>
              <a:rPr lang="en-US" sz="1400" dirty="0" smtClean="0"/>
              <a:t>”  He </a:t>
            </a:r>
            <a:r>
              <a:rPr lang="en-US" sz="1400" dirty="0"/>
              <a:t>explained: “It’s a bit like you asked me to build a house with three bedrooms in it and while I was laying the bricks you asked for five rooms, which is why it feels like a delay.”  Also The media’s portrayal of the mess the system </a:t>
            </a:r>
            <a:r>
              <a:rPr lang="en-US" sz="1400" dirty="0" smtClean="0"/>
              <a:t>is has just </a:t>
            </a:r>
            <a:r>
              <a:rPr lang="en-US" sz="1400" dirty="0"/>
              <a:t>focused on the six-week gap between applying for the benefit and receiving money, which has pushed </a:t>
            </a:r>
            <a:r>
              <a:rPr lang="en-US" sz="1400" dirty="0" smtClean="0"/>
              <a:t>SOME into </a:t>
            </a:r>
            <a:r>
              <a:rPr lang="en-US" sz="1400" dirty="0"/>
              <a:t>debt and food </a:t>
            </a:r>
            <a:r>
              <a:rPr lang="en-US" sz="1400" dirty="0" smtClean="0"/>
              <a:t>poverty.  Once it is up and running then it works very well.</a:t>
            </a:r>
            <a:endParaRPr lang="en-US" sz="1400" dirty="0"/>
          </a:p>
        </p:txBody>
      </p:sp>
      <p:sp>
        <p:nvSpPr>
          <p:cNvPr id="4" name="Content Placeholder 3"/>
          <p:cNvSpPr>
            <a:spLocks noGrp="1"/>
          </p:cNvSpPr>
          <p:nvPr>
            <p:ph sz="half" idx="2"/>
          </p:nvPr>
        </p:nvSpPr>
        <p:spPr>
          <a:xfrm>
            <a:off x="4648200" y="1600200"/>
            <a:ext cx="4038600" cy="5081029"/>
          </a:xfrm>
        </p:spPr>
        <p:txBody>
          <a:bodyPr>
            <a:normAutofit fontScale="77500" lnSpcReduction="20000"/>
          </a:bodyPr>
          <a:lstStyle/>
          <a:p>
            <a:pPr marL="0" indent="0">
              <a:buNone/>
            </a:pPr>
            <a:r>
              <a:rPr lang="en-US" sz="1400" dirty="0" smtClean="0"/>
              <a:t>Government Failure</a:t>
            </a:r>
          </a:p>
          <a:p>
            <a:pPr>
              <a:buFont typeface="+mj-lt"/>
              <a:buAutoNum type="arabicPeriod"/>
            </a:pPr>
            <a:r>
              <a:rPr lang="en-US" sz="1400" dirty="0"/>
              <a:t>Not universal – disability living allowance, </a:t>
            </a:r>
            <a:r>
              <a:rPr lang="en-US" sz="1400" dirty="0" err="1"/>
              <a:t>maternirty</a:t>
            </a:r>
            <a:r>
              <a:rPr lang="en-US" sz="1400" dirty="0"/>
              <a:t> pay, child benefit, council tax benefit, </a:t>
            </a:r>
            <a:r>
              <a:rPr lang="en-US" sz="1400" dirty="0" err="1"/>
              <a:t>carers</a:t>
            </a:r>
            <a:r>
              <a:rPr lang="en-US" sz="1400" dirty="0"/>
              <a:t> allowance still extra</a:t>
            </a:r>
          </a:p>
          <a:p>
            <a:pPr>
              <a:buFont typeface="+mj-lt"/>
              <a:buAutoNum type="arabicPeriod"/>
            </a:pPr>
            <a:r>
              <a:rPr lang="en-US" sz="1400" dirty="0" smtClean="0"/>
              <a:t>Due to be rolled out in 2017 after announcement in 2011 but </a:t>
            </a:r>
            <a:r>
              <a:rPr lang="en-US" sz="1400" dirty="0" err="1" smtClean="0"/>
              <a:t>manaagement</a:t>
            </a:r>
            <a:r>
              <a:rPr lang="en-US" sz="1400" dirty="0" smtClean="0"/>
              <a:t> failures etc. mean delayed by 5 years to 2022/23 to 7 million recipients at cost of £63 billion.  7</a:t>
            </a:r>
            <a:r>
              <a:rPr lang="en-US" sz="1400" baseline="30000" dirty="0" smtClean="0"/>
              <a:t>th</a:t>
            </a:r>
            <a:r>
              <a:rPr lang="en-US" sz="1400" dirty="0" smtClean="0"/>
              <a:t> announcement in 2018 about scheme being delayed since 2013.</a:t>
            </a:r>
          </a:p>
          <a:p>
            <a:pPr>
              <a:buFont typeface="+mj-lt"/>
              <a:buAutoNum type="arabicPeriod"/>
            </a:pPr>
            <a:r>
              <a:rPr lang="en-US" sz="1400" dirty="0" smtClean="0"/>
              <a:t>Experience of pilot schemes so far has been very poor with accusations of overly complex and a heavy reliance on using the internet. </a:t>
            </a:r>
          </a:p>
          <a:p>
            <a:pPr>
              <a:buFont typeface="+mj-lt"/>
              <a:buAutoNum type="arabicPeriod"/>
            </a:pPr>
            <a:r>
              <a:rPr lang="en-US" sz="1400" dirty="0" smtClean="0"/>
              <a:t>Cuts by the back door.  Food banks report an increase in their use when universal credit is introduced in their </a:t>
            </a:r>
            <a:r>
              <a:rPr lang="en-US" sz="1400" dirty="0"/>
              <a:t>areas. the Resolution Foundation </a:t>
            </a:r>
            <a:r>
              <a:rPr lang="en-US" sz="1400" dirty="0" err="1"/>
              <a:t>thinktank</a:t>
            </a:r>
            <a:r>
              <a:rPr lang="en-US" sz="1400" dirty="0"/>
              <a:t>, universal credit will leave about 2.5 million low-income working households more than £1,000 a year worse off. </a:t>
            </a:r>
            <a:endParaRPr lang="en-US" sz="1400" dirty="0" smtClean="0"/>
          </a:p>
          <a:p>
            <a:pPr>
              <a:buFont typeface="+mj-lt"/>
              <a:buAutoNum type="arabicPeriod"/>
            </a:pPr>
            <a:r>
              <a:rPr lang="en-US" sz="1400" dirty="0" smtClean="0"/>
              <a:t>Landlords worried by the rise in tenants in ‘arrears’ and a spike in eviction and homelessness. Private landlords will no longer rent to universal credit claimants.  Housing benefit </a:t>
            </a:r>
            <a:r>
              <a:rPr lang="en-US" sz="1400" dirty="0" err="1" smtClean="0"/>
              <a:t>equialent</a:t>
            </a:r>
            <a:r>
              <a:rPr lang="en-US" sz="1400" dirty="0" smtClean="0"/>
              <a:t> now paid to tenants not directly to landlords as it was.</a:t>
            </a:r>
          </a:p>
          <a:p>
            <a:pPr>
              <a:buFont typeface="+mj-lt"/>
              <a:buAutoNum type="arabicPeriod"/>
            </a:pPr>
            <a:r>
              <a:rPr lang="en-US" sz="1400" dirty="0" smtClean="0"/>
              <a:t>Too big to fail – lots of money and political </a:t>
            </a:r>
            <a:r>
              <a:rPr lang="en-US" sz="1400" dirty="0" err="1" smtClean="0"/>
              <a:t>cpaital</a:t>
            </a:r>
            <a:r>
              <a:rPr lang="en-US" sz="1400" dirty="0" smtClean="0"/>
              <a:t> invested….but affecting 50% of children in the UK (</a:t>
            </a:r>
            <a:r>
              <a:rPr lang="en-US" sz="1400" dirty="0" err="1" smtClean="0"/>
              <a:t>ie</a:t>
            </a:r>
            <a:r>
              <a:rPr lang="en-US" sz="1400" dirty="0"/>
              <a:t> </a:t>
            </a:r>
            <a:r>
              <a:rPr lang="en-US" sz="1400" dirty="0" smtClean="0"/>
              <a:t>those who live in households with benefit incomes)</a:t>
            </a:r>
          </a:p>
          <a:p>
            <a:pPr>
              <a:buFont typeface="+mj-lt"/>
              <a:buAutoNum type="arabicPeriod"/>
            </a:pPr>
            <a:r>
              <a:rPr lang="en-US" sz="1400" dirty="0" smtClean="0"/>
              <a:t>Only due to reduce overall spending by 2% - £8.5 </a:t>
            </a:r>
            <a:r>
              <a:rPr lang="en-US" sz="1400" dirty="0" err="1" smtClean="0"/>
              <a:t>bn</a:t>
            </a:r>
            <a:r>
              <a:rPr lang="en-US" sz="1400" dirty="0" smtClean="0"/>
              <a:t> to implement so far!</a:t>
            </a:r>
          </a:p>
        </p:txBody>
      </p:sp>
    </p:spTree>
    <p:extLst>
      <p:ext uri="{BB962C8B-B14F-4D97-AF65-F5344CB8AC3E}">
        <p14:creationId xmlns:p14="http://schemas.microsoft.com/office/powerpoint/2010/main" val="2496215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RWS 19: Inequality and Poverty in the UK</a:t>
            </a:r>
            <a:br>
              <a:rPr lang="en-US" sz="3600" b="1" dirty="0" smtClean="0"/>
            </a:br>
            <a:r>
              <a:rPr lang="en-US" sz="3100" b="1" dirty="0" smtClean="0">
                <a:solidFill>
                  <a:srgbClr val="FF0000"/>
                </a:solidFill>
              </a:rPr>
              <a:t>BENEFITS AS A GOVERNMENT INTERVENTION?</a:t>
            </a:r>
            <a:endParaRPr lang="en-US" sz="3100" b="1" dirty="0">
              <a:solidFill>
                <a:srgbClr val="FF0000"/>
              </a:solidFill>
            </a:endParaRPr>
          </a:p>
        </p:txBody>
      </p:sp>
      <p:sp>
        <p:nvSpPr>
          <p:cNvPr id="3" name="Content Placeholder 2"/>
          <p:cNvSpPr>
            <a:spLocks noGrp="1"/>
          </p:cNvSpPr>
          <p:nvPr>
            <p:ph sz="half" idx="1"/>
          </p:nvPr>
        </p:nvSpPr>
        <p:spPr>
          <a:xfrm>
            <a:off x="0" y="1991360"/>
            <a:ext cx="4836160" cy="4683155"/>
          </a:xfrm>
        </p:spPr>
        <p:txBody>
          <a:bodyPr>
            <a:noAutofit/>
          </a:bodyPr>
          <a:lstStyle/>
          <a:p>
            <a:pPr marL="0" indent="0">
              <a:buNone/>
            </a:pPr>
            <a:r>
              <a:rPr lang="en-US" sz="1100" b="1" dirty="0" smtClean="0"/>
              <a:t>Government Intervention</a:t>
            </a:r>
          </a:p>
          <a:p>
            <a:pPr marL="182563" indent="-182563"/>
            <a:r>
              <a:rPr lang="en-US" sz="1100" b="1" dirty="0"/>
              <a:t>Reducing absolute/relative poverty. </a:t>
            </a:r>
            <a:r>
              <a:rPr lang="en-US" sz="1100" dirty="0"/>
              <a:t>For families without work, welfare benefits help maintain a minimum standard of living. Without a minimum income, it will cause low living standards. For example, children in low-income families may suffer inadequate diet and poorer health. Benefits can ensure everyone is able to afford important aspects of what we consider to be basic living standards</a:t>
            </a:r>
            <a:r>
              <a:rPr lang="en-US" sz="1100" dirty="0" smtClean="0"/>
              <a:t>. And it can also provide opportunities for all – external benefits for society in the longer run and improved </a:t>
            </a:r>
            <a:r>
              <a:rPr lang="en-US" sz="1100" dirty="0" err="1" smtClean="0"/>
              <a:t>labour</a:t>
            </a:r>
            <a:r>
              <a:rPr lang="en-US" sz="1100" dirty="0" smtClean="0"/>
              <a:t> productivity.</a:t>
            </a:r>
            <a:endParaRPr lang="en-US" sz="1100" dirty="0"/>
          </a:p>
          <a:p>
            <a:pPr marL="182563" indent="-182563"/>
            <a:r>
              <a:rPr lang="en-US" sz="1100" b="1" dirty="0"/>
              <a:t>The diminishing marginal utility of money. </a:t>
            </a:r>
            <a:r>
              <a:rPr lang="en-US" sz="1100" dirty="0"/>
              <a:t>Progressive taxation which takes money from high earners and redistributes to low-income earners can increase economic welfare because of the diminishing marginal utility of extra money. A millionaire will not be affected significantly by losing £1,000 in extra tax. However, if someone on very low income gains an extra £100, this can make a big difference to their quality of life. (e.g. people on low income can now afford a better diet</a:t>
            </a:r>
            <a:r>
              <a:rPr lang="en-US" sz="1100" dirty="0" smtClean="0"/>
              <a:t>).  Plus, pensions take up the majority of increase in welfare not to the most vulnerable.</a:t>
            </a:r>
            <a:endParaRPr lang="en-US" sz="1100" dirty="0"/>
          </a:p>
          <a:p>
            <a:pPr marL="182563" indent="-182563"/>
            <a:r>
              <a:rPr lang="en-US" sz="1100" b="1" dirty="0"/>
              <a:t>Lower inequality reduces social problems. </a:t>
            </a:r>
            <a:r>
              <a:rPr lang="en-US" sz="1100" dirty="0"/>
              <a:t>If people perceive there is vast inequality in society, it may increase resentment and increase the prevalence of crime, vandalism and general dissatisfaction. If welfare benefits provide basic living standards, it could contribute to greater social cohesion as those living in disadvantaged areas can see improvements in their living standards.</a:t>
            </a:r>
          </a:p>
          <a:p>
            <a:pPr marL="182563" indent="-182563"/>
            <a:r>
              <a:rPr lang="en-US" sz="1100" b="1" dirty="0" smtClean="0"/>
              <a:t>Higher consumption = stronger economy. </a:t>
            </a:r>
            <a:r>
              <a:rPr lang="en-US" sz="1100" dirty="0"/>
              <a:t>If there is income redistribution from high earners to low earners then overall consumption in the economy may rise. High earners have a high marginal propensity to save. Low-income earners have a much higher marginal propensity to consume. In a recession, increasing welfare benefits could play a role in increasing the level of aggregate demand.</a:t>
            </a:r>
          </a:p>
        </p:txBody>
      </p:sp>
      <p:sp>
        <p:nvSpPr>
          <p:cNvPr id="4" name="Content Placeholder 3"/>
          <p:cNvSpPr>
            <a:spLocks noGrp="1"/>
          </p:cNvSpPr>
          <p:nvPr>
            <p:ph sz="half" idx="2"/>
          </p:nvPr>
        </p:nvSpPr>
        <p:spPr>
          <a:xfrm>
            <a:off x="4836160" y="2148552"/>
            <a:ext cx="3850640" cy="4525963"/>
          </a:xfrm>
        </p:spPr>
        <p:txBody>
          <a:bodyPr>
            <a:normAutofit/>
          </a:bodyPr>
          <a:lstStyle/>
          <a:p>
            <a:pPr marL="0" indent="0">
              <a:buNone/>
            </a:pPr>
            <a:r>
              <a:rPr lang="en-US" sz="1100" b="1" dirty="0" smtClean="0"/>
              <a:t>Government Failure</a:t>
            </a:r>
          </a:p>
          <a:p>
            <a:r>
              <a:rPr lang="en-US" sz="1100" b="1" dirty="0" smtClean="0"/>
              <a:t>Disincentive effects; </a:t>
            </a:r>
            <a:r>
              <a:rPr lang="en-US" sz="1100" dirty="0" smtClean="0"/>
              <a:t>creates a dependency culture</a:t>
            </a:r>
          </a:p>
          <a:p>
            <a:pPr marL="630238" lvl="1" indent="-173038"/>
            <a:r>
              <a:rPr lang="en-US" sz="1100" dirty="0" smtClean="0"/>
              <a:t>‘unemployment trap’ (JSA too high </a:t>
            </a:r>
            <a:r>
              <a:rPr lang="en-US" sz="1100" dirty="0" err="1" smtClean="0"/>
              <a:t>etc</a:t>
            </a:r>
            <a:r>
              <a:rPr lang="en-US" sz="1100" dirty="0" smtClean="0"/>
              <a:t>)</a:t>
            </a:r>
          </a:p>
          <a:p>
            <a:pPr marL="630238" lvl="1" indent="-173038"/>
            <a:r>
              <a:rPr lang="en-US" sz="1100" dirty="0" smtClean="0"/>
              <a:t>‘poverty trap’ (WTC too high etc.)</a:t>
            </a:r>
          </a:p>
          <a:p>
            <a:r>
              <a:rPr lang="en-US" sz="1100" b="1" dirty="0" smtClean="0"/>
              <a:t>Costs the taxpayer ‘significant’ money </a:t>
            </a:r>
            <a:r>
              <a:rPr lang="en-US" sz="1100" dirty="0" smtClean="0"/>
              <a:t>– leading to further disincentive effects for higher earners</a:t>
            </a:r>
          </a:p>
          <a:p>
            <a:pPr marL="630238" lvl="1" indent="-173038"/>
            <a:r>
              <a:rPr lang="en-US" sz="1100" dirty="0" smtClean="0"/>
              <a:t>Sharp rise since 1945</a:t>
            </a:r>
          </a:p>
          <a:p>
            <a:pPr marL="630238" lvl="1" indent="-173038"/>
            <a:r>
              <a:rPr lang="en-US" sz="1100" dirty="0" smtClean="0"/>
              <a:t>Administrative burden – too complicated</a:t>
            </a:r>
          </a:p>
          <a:p>
            <a:pPr marL="630238" lvl="1" indent="-173038"/>
            <a:r>
              <a:rPr lang="en-US" sz="1100" dirty="0" smtClean="0"/>
              <a:t>Potential for fraud</a:t>
            </a:r>
          </a:p>
          <a:p>
            <a:r>
              <a:rPr lang="en-US" sz="1100" b="1" dirty="0" smtClean="0"/>
              <a:t>Encourages benefit tourism – </a:t>
            </a:r>
            <a:r>
              <a:rPr lang="en-US" sz="1100" dirty="0" smtClean="0"/>
              <a:t>accelerates the incentive for immigrants to come to the UK and creates more unemployment problems.</a:t>
            </a:r>
            <a:endParaRPr lang="en-US" sz="1100" b="1" dirty="0" smtClean="0"/>
          </a:p>
          <a:p>
            <a:r>
              <a:rPr lang="en-US" sz="1100" b="1" dirty="0" smtClean="0"/>
              <a:t>Alternatives</a:t>
            </a:r>
            <a:r>
              <a:rPr lang="en-US" sz="1100" dirty="0" smtClean="0"/>
              <a:t> like minimum wage more effective and encourage work</a:t>
            </a:r>
          </a:p>
          <a:p>
            <a:endParaRPr lang="en-US" sz="1100" dirty="0" smtClean="0"/>
          </a:p>
          <a:p>
            <a:endParaRPr lang="en-US" sz="1100" dirty="0" smtClean="0"/>
          </a:p>
          <a:p>
            <a:endParaRPr lang="en-US" sz="1100" dirty="0"/>
          </a:p>
        </p:txBody>
      </p:sp>
      <p:sp>
        <p:nvSpPr>
          <p:cNvPr id="2" name="TextBox 1"/>
          <p:cNvSpPr txBox="1"/>
          <p:nvPr/>
        </p:nvSpPr>
        <p:spPr>
          <a:xfrm>
            <a:off x="341132" y="1504220"/>
            <a:ext cx="8309336" cy="646331"/>
          </a:xfrm>
          <a:prstGeom prst="rect">
            <a:avLst/>
          </a:prstGeom>
          <a:noFill/>
        </p:spPr>
        <p:txBody>
          <a:bodyPr wrap="none" rtlCol="0">
            <a:spAutoFit/>
          </a:bodyPr>
          <a:lstStyle/>
          <a:p>
            <a:r>
              <a:rPr lang="en-US" dirty="0" smtClean="0"/>
              <a:t>VIDEO (5 </a:t>
            </a:r>
            <a:r>
              <a:rPr lang="en-US" dirty="0" err="1" smtClean="0"/>
              <a:t>Mins</a:t>
            </a:r>
            <a:r>
              <a:rPr lang="en-US" dirty="0" smtClean="0"/>
              <a:t>): Benefits Tourism </a:t>
            </a:r>
            <a:r>
              <a:rPr lang="en-US" dirty="0"/>
              <a:t>- </a:t>
            </a:r>
            <a:r>
              <a:rPr lang="en-US" dirty="0">
                <a:hlinkClick r:id="rId2"/>
              </a:rPr>
              <a:t>https://www.youtube.com/watch?v=</a:t>
            </a:r>
            <a:r>
              <a:rPr lang="en-US" dirty="0" smtClean="0">
                <a:hlinkClick r:id="rId2"/>
              </a:rPr>
              <a:t>P2AER5IKNwE</a:t>
            </a:r>
            <a:endParaRPr lang="en-US" dirty="0" smtClean="0"/>
          </a:p>
          <a:p>
            <a:r>
              <a:rPr lang="en-US" dirty="0" smtClean="0"/>
              <a:t> </a:t>
            </a:r>
            <a:endParaRPr lang="en-US" dirty="0"/>
          </a:p>
        </p:txBody>
      </p:sp>
      <p:sp>
        <p:nvSpPr>
          <p:cNvPr id="6" name="TextBox 5"/>
          <p:cNvSpPr txBox="1"/>
          <p:nvPr/>
        </p:nvSpPr>
        <p:spPr>
          <a:xfrm>
            <a:off x="5171441" y="5039360"/>
            <a:ext cx="3616960" cy="1446550"/>
          </a:xfrm>
          <a:prstGeom prst="rect">
            <a:avLst/>
          </a:prstGeom>
          <a:solidFill>
            <a:schemeClr val="bg1"/>
          </a:solidFill>
        </p:spPr>
        <p:txBody>
          <a:bodyPr wrap="square" rtlCol="0">
            <a:spAutoFit/>
          </a:bodyPr>
          <a:lstStyle/>
          <a:p>
            <a:r>
              <a:rPr lang="en-US" dirty="0" smtClean="0"/>
              <a:t>TASK:</a:t>
            </a:r>
          </a:p>
          <a:p>
            <a:pPr marL="285750" indent="-285750">
              <a:buFont typeface="Arial"/>
              <a:buChar char="•"/>
            </a:pPr>
            <a:r>
              <a:rPr lang="en-US" sz="1400" dirty="0" smtClean="0"/>
              <a:t>What are the two strongest arguments on each side and why?</a:t>
            </a:r>
          </a:p>
          <a:p>
            <a:pPr marL="285750" indent="-285750">
              <a:buFont typeface="Arial"/>
              <a:buChar char="•"/>
            </a:pPr>
            <a:r>
              <a:rPr lang="en-US" sz="1400" dirty="0" smtClean="0"/>
              <a:t>Write a conclusion about whether increasing benefits is a good policy to reduce poverty</a:t>
            </a:r>
            <a:endParaRPr lang="en-US" sz="1400" dirty="0"/>
          </a:p>
        </p:txBody>
      </p:sp>
    </p:spTree>
    <p:extLst>
      <p:ext uri="{BB962C8B-B14F-4D97-AF65-F5344CB8AC3E}">
        <p14:creationId xmlns:p14="http://schemas.microsoft.com/office/powerpoint/2010/main" val="950406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3313341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8</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66851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RWS 19: Inequality and Poverty in the UK</a:t>
            </a:r>
            <a:br>
              <a:rPr lang="en-US" sz="3600" b="1" dirty="0" smtClean="0"/>
            </a:br>
            <a:r>
              <a:rPr lang="en-US" sz="3100" b="1" dirty="0" smtClean="0">
                <a:solidFill>
                  <a:srgbClr val="FF0000"/>
                </a:solidFill>
              </a:rPr>
              <a:t>UNIVERSAL BASIC INCOME</a:t>
            </a:r>
            <a:endParaRPr lang="en-US" sz="3100" b="1" dirty="0">
              <a:solidFill>
                <a:srgbClr val="FF0000"/>
              </a:solidFill>
            </a:endParaRPr>
          </a:p>
        </p:txBody>
      </p:sp>
      <p:sp>
        <p:nvSpPr>
          <p:cNvPr id="3" name="Content Placeholder 2"/>
          <p:cNvSpPr>
            <a:spLocks noGrp="1"/>
          </p:cNvSpPr>
          <p:nvPr>
            <p:ph sz="half" idx="1"/>
          </p:nvPr>
        </p:nvSpPr>
        <p:spPr>
          <a:xfrm>
            <a:off x="158742" y="2000422"/>
            <a:ext cx="4271018" cy="4857578"/>
          </a:xfrm>
        </p:spPr>
        <p:txBody>
          <a:bodyPr>
            <a:normAutofit/>
          </a:bodyPr>
          <a:lstStyle/>
          <a:p>
            <a:pPr marL="0" indent="0">
              <a:buNone/>
            </a:pPr>
            <a:r>
              <a:rPr lang="en-US" sz="1400" b="1" dirty="0" smtClean="0"/>
              <a:t>Government Intervention</a:t>
            </a:r>
          </a:p>
          <a:p>
            <a:pPr marL="228600" indent="-228600">
              <a:buFont typeface="+mj-lt"/>
              <a:buAutoNum type="arabicPeriod"/>
            </a:pPr>
            <a:r>
              <a:rPr lang="en-US" sz="1050" dirty="0"/>
              <a:t>Means tested benefits are becoming increasingly complex and cumbersome. There are costs – both financial and time – for people to apply and receive benefits. Efficiency savings from abolishing the bureaucracy behind means tested benefits would enable more to be spent on actual benefits.</a:t>
            </a:r>
          </a:p>
          <a:p>
            <a:pPr marL="228600" indent="-228600">
              <a:buFont typeface="+mj-lt"/>
              <a:buAutoNum type="arabicPeriod"/>
            </a:pPr>
            <a:r>
              <a:rPr lang="en-US" sz="1050" dirty="0"/>
              <a:t>Increasingly flexible </a:t>
            </a:r>
            <a:r>
              <a:rPr lang="en-US" sz="1050" dirty="0" err="1"/>
              <a:t>labour</a:t>
            </a:r>
            <a:r>
              <a:rPr lang="en-US" sz="1050" dirty="0"/>
              <a:t> markets make conventional benefits more limited. Modern </a:t>
            </a:r>
            <a:r>
              <a:rPr lang="en-US" sz="1050" dirty="0" err="1"/>
              <a:t>labour</a:t>
            </a:r>
            <a:r>
              <a:rPr lang="en-US" sz="1050" dirty="0"/>
              <a:t> markets have seen a rise in self-employment, flexible hours and zero hour contracts. This means that people can end up receiving very low income in certain months, but not be eligible for any work related or unemployment benefits because they are not classed as unemployed or normal employment.</a:t>
            </a:r>
          </a:p>
          <a:p>
            <a:pPr marL="228600" indent="-228600">
              <a:buFont typeface="+mj-lt"/>
              <a:buAutoNum type="arabicPeriod"/>
            </a:pPr>
            <a:r>
              <a:rPr lang="en-US" sz="1050" dirty="0" smtClean="0"/>
              <a:t>Supports </a:t>
            </a:r>
            <a:r>
              <a:rPr lang="en-US" sz="1050" dirty="0"/>
              <a:t>people who </a:t>
            </a:r>
            <a:r>
              <a:rPr lang="en-US" sz="1050" dirty="0" err="1"/>
              <a:t>fulfil</a:t>
            </a:r>
            <a:r>
              <a:rPr lang="en-US" sz="1050" dirty="0"/>
              <a:t> socially beneficial tasks. A universal citizens income would offer support to mothers bring up children or people acting as care assistants.</a:t>
            </a:r>
          </a:p>
          <a:p>
            <a:pPr marL="228600" indent="-228600">
              <a:buFont typeface="+mj-lt"/>
              <a:buAutoNum type="arabicPeriod"/>
            </a:pPr>
            <a:r>
              <a:rPr lang="en-US" sz="1050" dirty="0"/>
              <a:t>Health benefits. A universal basic income could have positive impact on reducing medical costs associated with types of poverty and homelessness, e.g. high blood pressure, type II diabetes.</a:t>
            </a:r>
          </a:p>
          <a:p>
            <a:pPr marL="228600" indent="-228600">
              <a:buFont typeface="+mj-lt"/>
              <a:buAutoNum type="arabicPeriod"/>
            </a:pPr>
            <a:r>
              <a:rPr lang="en-US" sz="1050" dirty="0"/>
              <a:t>Supports </a:t>
            </a:r>
            <a:r>
              <a:rPr lang="en-US" sz="1050" dirty="0" smtClean="0"/>
              <a:t>entrepreneurship (and therefore productivity?). </a:t>
            </a:r>
            <a:r>
              <a:rPr lang="en-US" sz="1050" dirty="0"/>
              <a:t>Somebody who wishes to work on new business ideas could use a citizen’s income to support their initiative. Conventional benefits would not be given to people working on self-employment start ups. Alternatively, it may give people more time to find the most suitable long-term job – rather than rushing into the first job which comes along. This could increase the long-term efficiency of </a:t>
            </a:r>
            <a:r>
              <a:rPr lang="en-US" sz="1050" dirty="0" err="1"/>
              <a:t>labour</a:t>
            </a:r>
            <a:r>
              <a:rPr lang="en-US" sz="1050" dirty="0"/>
              <a:t> market</a:t>
            </a:r>
            <a:r>
              <a:rPr lang="en-US" sz="1050" dirty="0" smtClean="0"/>
              <a:t>.</a:t>
            </a:r>
            <a:endParaRPr lang="en-US" sz="1050" dirty="0"/>
          </a:p>
        </p:txBody>
      </p:sp>
      <p:sp>
        <p:nvSpPr>
          <p:cNvPr id="4" name="Content Placeholder 3"/>
          <p:cNvSpPr>
            <a:spLocks noGrp="1"/>
          </p:cNvSpPr>
          <p:nvPr>
            <p:ph sz="half" idx="2"/>
          </p:nvPr>
        </p:nvSpPr>
        <p:spPr>
          <a:xfrm>
            <a:off x="4648199" y="1989164"/>
            <a:ext cx="4495799" cy="4525963"/>
          </a:xfrm>
        </p:spPr>
        <p:txBody>
          <a:bodyPr>
            <a:normAutofit/>
          </a:bodyPr>
          <a:lstStyle/>
          <a:p>
            <a:pPr marL="0" indent="0">
              <a:buNone/>
            </a:pPr>
            <a:r>
              <a:rPr lang="en-US" sz="1400" b="1" dirty="0" smtClean="0"/>
              <a:t>Government Failure</a:t>
            </a:r>
          </a:p>
          <a:p>
            <a:pPr marL="228600" indent="-228600">
              <a:buFont typeface="+mj-lt"/>
              <a:buAutoNum type="arabicPeriod"/>
            </a:pPr>
            <a:r>
              <a:rPr lang="en-US" sz="1100" dirty="0" smtClean="0"/>
              <a:t>Money for nothing. The </a:t>
            </a:r>
            <a:r>
              <a:rPr lang="en-US" sz="1100" dirty="0"/>
              <a:t>concern about a citizens income is that people will get money without doing anything. It may encourage people to be lazy and live off benefits.</a:t>
            </a:r>
          </a:p>
          <a:p>
            <a:pPr marL="228600" indent="-228600">
              <a:buFont typeface="+mj-lt"/>
              <a:buAutoNum type="arabicPeriod"/>
            </a:pPr>
            <a:r>
              <a:rPr lang="en-US" sz="1100" dirty="0"/>
              <a:t>Disincentive to work. Some fear that if universal income is given, some will work less. Studies are mixed, but one study from Canada found that as universal credit is relatively low, the main groups who worked less were young mothers and teenagers in education.</a:t>
            </a:r>
          </a:p>
          <a:p>
            <a:pPr marL="228600" indent="-228600">
              <a:buFont typeface="+mj-lt"/>
              <a:buAutoNum type="arabicPeriod"/>
            </a:pPr>
            <a:r>
              <a:rPr lang="en-US" sz="1100" dirty="0"/>
              <a:t>Less flexible </a:t>
            </a:r>
            <a:r>
              <a:rPr lang="en-US" sz="1100" dirty="0" err="1"/>
              <a:t>labour</a:t>
            </a:r>
            <a:r>
              <a:rPr lang="en-US" sz="1100" dirty="0"/>
              <a:t> markets. The universal credit may mean part-time workers, such as working mothers and students don’t need to supplement income by working part-time, reducing flow of temporary part-time workers. Others argue this is not a problem as we should try to avoid a part-time, zero hour contract </a:t>
            </a:r>
            <a:r>
              <a:rPr lang="en-US" sz="1100" dirty="0" err="1"/>
              <a:t>labour</a:t>
            </a:r>
            <a:r>
              <a:rPr lang="en-US" sz="1100" dirty="0"/>
              <a:t> market</a:t>
            </a:r>
            <a:r>
              <a:rPr lang="en-US" sz="1100" dirty="0" smtClean="0"/>
              <a:t>.</a:t>
            </a:r>
          </a:p>
          <a:p>
            <a:pPr marL="228600" indent="-228600">
              <a:buFont typeface="+mj-lt"/>
              <a:buAutoNum type="arabicPeriod"/>
            </a:pPr>
            <a:r>
              <a:rPr lang="en-US" sz="1100" dirty="0" smtClean="0"/>
              <a:t>Short-term </a:t>
            </a:r>
            <a:r>
              <a:rPr lang="en-US" sz="1100" dirty="0" err="1" smtClean="0"/>
              <a:t>inflaitonary</a:t>
            </a:r>
            <a:r>
              <a:rPr lang="en-US" sz="1100" dirty="0" smtClean="0"/>
              <a:t> costs.  Sudden increase in Government spending may push AD to the right significantly and if it gets past full employment, perhaps there </a:t>
            </a:r>
            <a:r>
              <a:rPr lang="en-US" sz="1100" dirty="0" err="1" smtClean="0"/>
              <a:t>couldbe</a:t>
            </a:r>
            <a:r>
              <a:rPr lang="en-US" sz="1100" dirty="0" smtClean="0"/>
              <a:t> a further wage spiral?</a:t>
            </a:r>
            <a:endParaRPr lang="en-US" sz="1100" dirty="0"/>
          </a:p>
        </p:txBody>
      </p:sp>
      <p:sp>
        <p:nvSpPr>
          <p:cNvPr id="6" name="TextBox 5"/>
          <p:cNvSpPr txBox="1"/>
          <p:nvPr/>
        </p:nvSpPr>
        <p:spPr>
          <a:xfrm>
            <a:off x="158742" y="1487791"/>
            <a:ext cx="8985257" cy="369332"/>
          </a:xfrm>
          <a:prstGeom prst="rect">
            <a:avLst/>
          </a:prstGeom>
          <a:noFill/>
        </p:spPr>
        <p:txBody>
          <a:bodyPr wrap="square" rtlCol="0">
            <a:spAutoFit/>
          </a:bodyPr>
          <a:lstStyle/>
          <a:p>
            <a:r>
              <a:rPr lang="en-US" dirty="0" smtClean="0">
                <a:hlinkClick r:id="rId2"/>
              </a:rPr>
              <a:t>VIDEO (5 Minutes): </a:t>
            </a:r>
            <a:r>
              <a:rPr lang="en-US" sz="1600" dirty="0" smtClean="0"/>
              <a:t>Research on the impact of benefits and the ‘unemployment’ and ‘poverty’ trap</a:t>
            </a:r>
            <a:endParaRPr lang="en-US" sz="1600" dirty="0"/>
          </a:p>
        </p:txBody>
      </p:sp>
      <p:sp>
        <p:nvSpPr>
          <p:cNvPr id="7" name="Rectangle 6"/>
          <p:cNvSpPr/>
          <p:nvPr/>
        </p:nvSpPr>
        <p:spPr>
          <a:xfrm>
            <a:off x="4571998" y="5323260"/>
            <a:ext cx="4572000" cy="923330"/>
          </a:xfrm>
          <a:prstGeom prst="rect">
            <a:avLst/>
          </a:prstGeom>
        </p:spPr>
        <p:txBody>
          <a:bodyPr>
            <a:spAutoFit/>
          </a:bodyPr>
          <a:lstStyle/>
          <a:p>
            <a:r>
              <a:rPr lang="en-US" dirty="0">
                <a:hlinkClick r:id="rId3"/>
              </a:rPr>
              <a:t>https://archive.intereconomics.eu/year/2017/2/on-the-economics-of-a-universal-basic-income</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423701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3160126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47638"/>
            <a:ext cx="8699500" cy="1143000"/>
          </a:xfrm>
        </p:spPr>
        <p:txBody>
          <a:bodyPr>
            <a:noAutofit/>
          </a:bodyPr>
          <a:lstStyle/>
          <a:p>
            <a:r>
              <a:rPr lang="en-US" sz="3200" b="1" dirty="0" smtClean="0"/>
              <a:t>Macro Government Policy to reduce Poverty?</a:t>
            </a:r>
            <a:br>
              <a:rPr lang="en-US" sz="3200" b="1" dirty="0" smtClean="0"/>
            </a:br>
            <a:r>
              <a:rPr lang="en-US" sz="1600" b="1" dirty="0" smtClean="0">
                <a:solidFill>
                  <a:srgbClr val="0070C0"/>
                </a:solidFill>
              </a:rPr>
              <a:t>Evaluate how the Government might use Macroeconomic Policy to reduce poverty in the UK</a:t>
            </a:r>
            <a:r>
              <a:rPr lang="en-US" sz="3200" b="1" dirty="0" smtClean="0"/>
              <a:t/>
            </a:r>
            <a:br>
              <a:rPr lang="en-US" sz="3200" b="1" dirty="0" smtClean="0"/>
            </a:br>
            <a:r>
              <a:rPr lang="en-US" sz="1600" b="1" dirty="0" smtClean="0">
                <a:solidFill>
                  <a:srgbClr val="FF0000"/>
                </a:solidFill>
              </a:rPr>
              <a:t>TASK</a:t>
            </a:r>
            <a:r>
              <a:rPr lang="en-US" sz="1600" b="1" dirty="0" smtClean="0">
                <a:solidFill>
                  <a:srgbClr val="FF0000"/>
                </a:solidFill>
              </a:rPr>
              <a:t>: Think of 3 possible points you might make (remember each one has to be evaluated)</a:t>
            </a:r>
            <a:endParaRPr lang="en-US" sz="1600" b="1" dirty="0">
              <a:solidFill>
                <a:srgbClr val="FF0000"/>
              </a:solidFill>
            </a:endParaRPr>
          </a:p>
        </p:txBody>
      </p:sp>
      <p:sp>
        <p:nvSpPr>
          <p:cNvPr id="3" name="Content Placeholder 2"/>
          <p:cNvSpPr>
            <a:spLocks noGrp="1"/>
          </p:cNvSpPr>
          <p:nvPr>
            <p:ph idx="1"/>
          </p:nvPr>
        </p:nvSpPr>
        <p:spPr>
          <a:xfrm>
            <a:off x="177800" y="1295400"/>
            <a:ext cx="8699500" cy="4525963"/>
          </a:xfrm>
        </p:spPr>
        <p:txBody>
          <a:bodyPr>
            <a:noAutofit/>
          </a:bodyPr>
          <a:lstStyle/>
          <a:p>
            <a:pPr marL="0" indent="0">
              <a:buNone/>
            </a:pPr>
            <a:r>
              <a:rPr lang="en-US" sz="1800" b="1" dirty="0" smtClean="0"/>
              <a:t>Improve employment prospects and the ‘quality of </a:t>
            </a:r>
            <a:r>
              <a:rPr lang="en-US" sz="1800" b="1" dirty="0" err="1" smtClean="0"/>
              <a:t>labour</a:t>
            </a:r>
            <a:r>
              <a:rPr lang="en-US" sz="1800" b="1" dirty="0" smtClean="0"/>
              <a:t>’</a:t>
            </a:r>
          </a:p>
          <a:p>
            <a:pPr marL="228600" indent="-228600">
              <a:buFont typeface="+mj-lt"/>
              <a:buAutoNum type="arabicPeriod"/>
            </a:pPr>
            <a:r>
              <a:rPr lang="en-US" sz="1800" b="1" dirty="0" smtClean="0"/>
              <a:t>DEMAND SIDE POLICIES: Expansionary fiscal policy (budget deficit)</a:t>
            </a:r>
          </a:p>
          <a:p>
            <a:pPr marL="628650" lvl="1" indent="-228600">
              <a:buFont typeface="+mj-lt"/>
              <a:buAutoNum type="arabicPeriod"/>
            </a:pPr>
            <a:r>
              <a:rPr lang="en-US" sz="1400" b="1" dirty="0" smtClean="0"/>
              <a:t>As: </a:t>
            </a:r>
            <a:r>
              <a:rPr lang="en-US" sz="1400" dirty="0" smtClean="0"/>
              <a:t>Boost AD (and multiplier effect) – create jobs especially in a recession to combat ‘cyclical unemployment’.  In ‘Liquidity Trap’ with very low interest rates and failed QE experiment.</a:t>
            </a:r>
          </a:p>
          <a:p>
            <a:pPr marL="628650" lvl="1" indent="-228600">
              <a:buFont typeface="+mj-lt"/>
              <a:buAutoNum type="arabicPeriod"/>
            </a:pPr>
            <a:r>
              <a:rPr lang="en-US" sz="1400" b="1" dirty="0" err="1" smtClean="0"/>
              <a:t>Ae</a:t>
            </a:r>
            <a:r>
              <a:rPr lang="en-US" sz="1400" b="1" dirty="0" smtClean="0"/>
              <a:t>: </a:t>
            </a:r>
            <a:r>
              <a:rPr lang="en-US" sz="1400" dirty="0" smtClean="0"/>
              <a:t>Debt problems (structural deficit and increase in national debt affects bond yields and therefore longer term borrowing costs especially with uncertainties of BREXIT).  Inflationary pressures causes boom (wage spiral).  Extra income might just suck in imports and worsen the current account deficit further.</a:t>
            </a:r>
          </a:p>
          <a:p>
            <a:pPr marL="228600" indent="-228600">
              <a:buFont typeface="+mj-lt"/>
              <a:buAutoNum type="arabicPeriod"/>
            </a:pPr>
            <a:r>
              <a:rPr lang="en-US" sz="1800" b="1" dirty="0" smtClean="0"/>
              <a:t>SUPPLY SIDE POLICIES 1: Free Market Policies</a:t>
            </a:r>
          </a:p>
          <a:p>
            <a:pPr marL="628650" lvl="1" indent="-228600">
              <a:buFont typeface="+mj-lt"/>
              <a:buAutoNum type="arabicPeriod"/>
            </a:pPr>
            <a:r>
              <a:rPr lang="en-US" sz="1400" b="1" dirty="0" smtClean="0"/>
              <a:t>As: </a:t>
            </a:r>
            <a:r>
              <a:rPr lang="en-US" sz="1400" dirty="0" smtClean="0"/>
              <a:t>Flexible </a:t>
            </a:r>
            <a:r>
              <a:rPr lang="en-US" sz="1400" dirty="0" err="1" smtClean="0"/>
              <a:t>labour</a:t>
            </a:r>
            <a:r>
              <a:rPr lang="en-US" sz="1400" dirty="0" smtClean="0"/>
              <a:t> markets (encourage zero contract hours by removing regulations), reduction in benefits, minimum wage, trade union power etc. – LRAS shifts to the left and reduces structural, real-wage and frictional unemployment.  Levels of inequality are good (‘trickle down effect’ etc.).</a:t>
            </a:r>
          </a:p>
          <a:p>
            <a:pPr marL="628650" lvl="1" indent="-228600">
              <a:buFont typeface="+mj-lt"/>
              <a:buAutoNum type="arabicPeriod"/>
            </a:pPr>
            <a:r>
              <a:rPr lang="en-US" sz="1400" b="1" dirty="0" err="1" smtClean="0"/>
              <a:t>Ae</a:t>
            </a:r>
            <a:r>
              <a:rPr lang="en-US" sz="1400" b="1" dirty="0" smtClean="0"/>
              <a:t>: </a:t>
            </a:r>
            <a:r>
              <a:rPr lang="en-US" sz="1400" dirty="0" smtClean="0"/>
              <a:t>Working and living conditions possibly poor – uncertain income leads to increases in poverty in the short run.  May just be a lack of jobs in certain regions and poor </a:t>
            </a:r>
            <a:r>
              <a:rPr lang="en-US" sz="1400" dirty="0" err="1" smtClean="0"/>
              <a:t>labour</a:t>
            </a:r>
            <a:r>
              <a:rPr lang="en-US" sz="1400" dirty="0" smtClean="0"/>
              <a:t> mobility means structural and frictional not solved.  Rising income inequality is damaging to the UK economy (marginal propensity to save for higher earners, </a:t>
            </a:r>
          </a:p>
          <a:p>
            <a:pPr marL="228600" indent="-228600">
              <a:buFont typeface="+mj-lt"/>
              <a:buAutoNum type="arabicPeriod"/>
            </a:pPr>
            <a:r>
              <a:rPr lang="en-US" sz="1800" b="1" dirty="0" smtClean="0"/>
              <a:t>SUPPLY SIDE POLICIES 2: Interventionist Policies</a:t>
            </a:r>
          </a:p>
          <a:p>
            <a:pPr marL="628650" lvl="1" indent="-228600">
              <a:buFont typeface="+mj-lt"/>
              <a:buAutoNum type="arabicPeriod"/>
            </a:pPr>
            <a:r>
              <a:rPr lang="en-US" sz="1400" b="1" dirty="0" smtClean="0"/>
              <a:t>As: </a:t>
            </a:r>
            <a:r>
              <a:rPr lang="en-US" sz="1400" dirty="0" smtClean="0"/>
              <a:t>Increase spending on education, healthcare and infrastructure – LRAS shifts to the right as quality of </a:t>
            </a:r>
            <a:r>
              <a:rPr lang="en-US" sz="1400" dirty="0" err="1" smtClean="0"/>
              <a:t>labour</a:t>
            </a:r>
            <a:r>
              <a:rPr lang="en-US" sz="1400" dirty="0" smtClean="0"/>
              <a:t> increases and </a:t>
            </a:r>
            <a:r>
              <a:rPr lang="en-US" sz="1400" dirty="0" err="1" smtClean="0"/>
              <a:t>possiblities</a:t>
            </a:r>
            <a:r>
              <a:rPr lang="en-US" sz="1400" dirty="0" smtClean="0"/>
              <a:t> for greater quantity of capital (attract FDI etc.)</a:t>
            </a:r>
          </a:p>
          <a:p>
            <a:pPr marL="628650" lvl="1" indent="-228600">
              <a:buFont typeface="+mj-lt"/>
              <a:buAutoNum type="arabicPeriod"/>
            </a:pPr>
            <a:r>
              <a:rPr lang="en-US" sz="1400" b="1" dirty="0" err="1" smtClean="0"/>
              <a:t>Ae</a:t>
            </a:r>
            <a:r>
              <a:rPr lang="en-US" sz="1400" b="1" dirty="0" smtClean="0"/>
              <a:t>: </a:t>
            </a:r>
            <a:r>
              <a:rPr lang="en-US" sz="1400" dirty="0" smtClean="0"/>
              <a:t>Crowding out.  Deflationary pressures potentially?  Long-term solution – effects not felt for a while.</a:t>
            </a:r>
          </a:p>
          <a:p>
            <a:endParaRPr lang="en-US" sz="1800" dirty="0"/>
          </a:p>
        </p:txBody>
      </p:sp>
    </p:spTree>
    <p:extLst>
      <p:ext uri="{BB962C8B-B14F-4D97-AF65-F5344CB8AC3E}">
        <p14:creationId xmlns:p14="http://schemas.microsoft.com/office/powerpoint/2010/main" val="95073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47638"/>
            <a:ext cx="8699500" cy="1143000"/>
          </a:xfrm>
        </p:spPr>
        <p:txBody>
          <a:bodyPr>
            <a:noAutofit/>
          </a:bodyPr>
          <a:lstStyle/>
          <a:p>
            <a:r>
              <a:rPr lang="en-US" sz="2800" b="1" dirty="0" smtClean="0"/>
              <a:t>Government Policy to reduce Poverty and Inequality?</a:t>
            </a:r>
            <a:br>
              <a:rPr lang="en-US" sz="2800" b="1" dirty="0" smtClean="0"/>
            </a:br>
            <a:r>
              <a:rPr lang="en-US" sz="1600" b="1" dirty="0" smtClean="0">
                <a:solidFill>
                  <a:srgbClr val="FF0000"/>
                </a:solidFill>
              </a:rPr>
              <a:t>TASK: Think of 3 possible points you might make (remember each one has to be evaluated)</a:t>
            </a:r>
            <a:endParaRPr lang="en-US" sz="1600" b="1" dirty="0">
              <a:solidFill>
                <a:srgbClr val="FF0000"/>
              </a:solidFill>
            </a:endParaRPr>
          </a:p>
        </p:txBody>
      </p:sp>
      <p:sp>
        <p:nvSpPr>
          <p:cNvPr id="3" name="Content Placeholder 2"/>
          <p:cNvSpPr>
            <a:spLocks noGrp="1"/>
          </p:cNvSpPr>
          <p:nvPr>
            <p:ph idx="1"/>
          </p:nvPr>
        </p:nvSpPr>
        <p:spPr>
          <a:xfrm>
            <a:off x="177800" y="1295400"/>
            <a:ext cx="8699500" cy="4525963"/>
          </a:xfrm>
        </p:spPr>
        <p:txBody>
          <a:bodyPr>
            <a:noAutofit/>
          </a:bodyPr>
          <a:lstStyle/>
          <a:p>
            <a:pPr marL="0" indent="0">
              <a:buNone/>
            </a:pPr>
            <a:r>
              <a:rPr lang="en-US" sz="1400" b="1" dirty="0">
                <a:solidFill>
                  <a:srgbClr val="0000FF"/>
                </a:solidFill>
              </a:rPr>
              <a:t>Pros of </a:t>
            </a:r>
            <a:r>
              <a:rPr lang="en-US" sz="1400" b="1" dirty="0" smtClean="0">
                <a:solidFill>
                  <a:srgbClr val="0000FF"/>
                </a:solidFill>
              </a:rPr>
              <a:t>Inequality: </a:t>
            </a:r>
            <a:r>
              <a:rPr lang="en-US" sz="1200" dirty="0" smtClean="0">
                <a:solidFill>
                  <a:srgbClr val="0000FF"/>
                </a:solidFill>
              </a:rPr>
              <a:t>Perhaps the Government does not need to intervene; surely a bit of inequality in the economy is positive.  Perhaps poverty can be sorted out without the need for drastic intervention?</a:t>
            </a:r>
          </a:p>
          <a:p>
            <a:pPr marL="0" indent="0">
              <a:buNone/>
            </a:pPr>
            <a:endParaRPr lang="en-US" sz="800" b="1" dirty="0"/>
          </a:p>
        </p:txBody>
      </p:sp>
      <p:pic>
        <p:nvPicPr>
          <p:cNvPr id="4" name="Picture 3"/>
          <p:cNvPicPr>
            <a:picLocks noChangeAspect="1"/>
          </p:cNvPicPr>
          <p:nvPr/>
        </p:nvPicPr>
        <p:blipFill>
          <a:blip r:embed="rId2"/>
          <a:stretch>
            <a:fillRect/>
          </a:stretch>
        </p:blipFill>
        <p:spPr>
          <a:xfrm>
            <a:off x="1600200" y="2000934"/>
            <a:ext cx="5816600" cy="3980765"/>
          </a:xfrm>
          <a:prstGeom prst="rect">
            <a:avLst/>
          </a:prstGeom>
        </p:spPr>
      </p:pic>
    </p:spTree>
    <p:extLst>
      <p:ext uri="{BB962C8B-B14F-4D97-AF65-F5344CB8AC3E}">
        <p14:creationId xmlns:p14="http://schemas.microsoft.com/office/powerpoint/2010/main" val="1477766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noAutofit/>
          </a:bodyPr>
          <a:lstStyle/>
          <a:p>
            <a:r>
              <a:rPr lang="en-US" sz="2800" b="1" dirty="0" smtClean="0"/>
              <a:t>Macro Government Policy to reduce Poverty and Inequality?</a:t>
            </a:r>
            <a:r>
              <a:rPr lang="en-US" sz="3600" b="1" dirty="0" smtClean="0"/>
              <a:t/>
            </a:r>
            <a:br>
              <a:rPr lang="en-US" sz="3600" b="1" dirty="0" smtClean="0"/>
            </a:br>
            <a:r>
              <a:rPr lang="en-US" sz="1600" b="1" dirty="0" smtClean="0">
                <a:solidFill>
                  <a:srgbClr val="FF0000"/>
                </a:solidFill>
              </a:rPr>
              <a:t>TASK: Think of 3 possible points you might make (remember each one has to be evaluated)</a:t>
            </a:r>
            <a:endParaRPr lang="en-US" sz="1600" b="1" dirty="0">
              <a:solidFill>
                <a:srgbClr val="FF0000"/>
              </a:solidFill>
            </a:endParaRPr>
          </a:p>
        </p:txBody>
      </p:sp>
      <p:sp>
        <p:nvSpPr>
          <p:cNvPr id="3" name="Content Placeholder 2"/>
          <p:cNvSpPr>
            <a:spLocks noGrp="1"/>
          </p:cNvSpPr>
          <p:nvPr>
            <p:ph idx="1"/>
          </p:nvPr>
        </p:nvSpPr>
        <p:spPr>
          <a:xfrm>
            <a:off x="177800" y="1112838"/>
            <a:ext cx="8699500" cy="4525963"/>
          </a:xfrm>
        </p:spPr>
        <p:txBody>
          <a:bodyPr>
            <a:noAutofit/>
          </a:bodyPr>
          <a:lstStyle/>
          <a:p>
            <a:pPr marL="0" indent="0">
              <a:buNone/>
            </a:pPr>
            <a:r>
              <a:rPr lang="en-US" sz="1400" b="1" dirty="0">
                <a:solidFill>
                  <a:srgbClr val="0000FF"/>
                </a:solidFill>
              </a:rPr>
              <a:t>Pros of </a:t>
            </a:r>
            <a:r>
              <a:rPr lang="en-US" sz="1400" b="1" dirty="0" smtClean="0">
                <a:solidFill>
                  <a:srgbClr val="0000FF"/>
                </a:solidFill>
              </a:rPr>
              <a:t>Inequality: </a:t>
            </a:r>
            <a:r>
              <a:rPr lang="en-US" sz="1200" dirty="0" smtClean="0">
                <a:solidFill>
                  <a:srgbClr val="0000FF"/>
                </a:solidFill>
              </a:rPr>
              <a:t>Perhaps the Government does not need to intervene; surely a bit of inequality in the economy is positive.  Perhaps poverty can be sorted out without the need for drastic intervention?</a:t>
            </a:r>
          </a:p>
          <a:p>
            <a:pPr marL="0" indent="0">
              <a:buNone/>
            </a:pPr>
            <a:endParaRPr lang="en-US" sz="800" b="1" dirty="0"/>
          </a:p>
          <a:p>
            <a:pPr marL="228600" indent="-228600">
              <a:buFont typeface="+mj-lt"/>
              <a:buAutoNum type="arabicPeriod"/>
            </a:pPr>
            <a:r>
              <a:rPr lang="en-US" sz="1050" b="1" dirty="0" smtClean="0"/>
              <a:t>Incentive </a:t>
            </a:r>
            <a:r>
              <a:rPr lang="en-US" sz="1050" b="1" dirty="0"/>
              <a:t>effect. </a:t>
            </a:r>
            <a:endParaRPr lang="en-US" sz="1050" b="1" dirty="0" smtClean="0"/>
          </a:p>
          <a:p>
            <a:pPr marL="533400" lvl="1" indent="-133350">
              <a:buFont typeface="Wingdings" charset="2"/>
              <a:buChar char="§"/>
            </a:pPr>
            <a:r>
              <a:rPr lang="en-US" sz="1050" b="1" dirty="0" smtClean="0"/>
              <a:t>As: Incentive - </a:t>
            </a:r>
            <a:r>
              <a:rPr lang="en-US" sz="1050" dirty="0" smtClean="0"/>
              <a:t>If </a:t>
            </a:r>
            <a:r>
              <a:rPr lang="en-US" sz="1050" dirty="0"/>
              <a:t>someone works harder and as a consequence receives a higher wage then this is not market failure. The promise of a higher wage is essential to encourage extra effort. By rewarding hard work, there will be a boost to productivity leading to a higher national output – so everyone can </a:t>
            </a:r>
            <a:r>
              <a:rPr lang="en-US" sz="1050" dirty="0" smtClean="0"/>
              <a:t>benefit. Entrepreneurs also </a:t>
            </a:r>
            <a:r>
              <a:rPr lang="en-US" sz="1050" dirty="0"/>
              <a:t>require rewards. Inequality is necessary to encourage entrepreneurs to take risks and set up new business. Without the prospect of substantial rewards, there would be little incentive to take risks and invest in new business opportunities</a:t>
            </a:r>
            <a:r>
              <a:rPr lang="en-US" sz="1050" dirty="0" smtClean="0"/>
              <a:t>.</a:t>
            </a:r>
          </a:p>
          <a:p>
            <a:pPr marL="533400" lvl="1" indent="-133350">
              <a:buFont typeface="Wingdings" charset="2"/>
              <a:buChar char="§"/>
            </a:pPr>
            <a:r>
              <a:rPr lang="en-US" sz="1050" b="1" dirty="0" err="1" smtClean="0"/>
              <a:t>Ae</a:t>
            </a:r>
            <a:r>
              <a:rPr lang="en-US" sz="1050" b="1" dirty="0" smtClean="0"/>
              <a:t>: Equity, Danger of Poverty and the Evolution of Monopoly?  </a:t>
            </a:r>
            <a:r>
              <a:rPr lang="en-US" sz="1050" dirty="0" smtClean="0"/>
              <a:t>Gaps between rich and poor can get out of control – as gap between CEO’s and rising footballers wages demonstrate.  This can lead to social unrest and high levels of poverty where households cannot meet their relative needs.  These inequalities can perpetuate as well - inequality being solidified through educational opportunities, wealth accumulation and the growth of monopoly/monopsony power if left unchecked).</a:t>
            </a:r>
          </a:p>
          <a:p>
            <a:pPr marL="228600" indent="-228600">
              <a:buFont typeface="+mj-lt"/>
              <a:buAutoNum type="arabicPeriod"/>
            </a:pPr>
            <a:r>
              <a:rPr lang="en-US" sz="1050" b="1" dirty="0" smtClean="0"/>
              <a:t>Trickle down effect. </a:t>
            </a:r>
          </a:p>
          <a:p>
            <a:pPr marL="571500" lvl="1" indent="-171450">
              <a:buFont typeface="Wingdings" charset="2"/>
              <a:buChar char="§"/>
            </a:pPr>
            <a:r>
              <a:rPr lang="en-US" sz="1050" b="1" dirty="0" smtClean="0"/>
              <a:t>As: Trickle down effect: </a:t>
            </a:r>
            <a:r>
              <a:rPr lang="en-US" sz="1050" dirty="0" smtClean="0"/>
              <a:t>If </a:t>
            </a:r>
            <a:r>
              <a:rPr lang="en-US" sz="1050" dirty="0"/>
              <a:t>some people gain extra income, then this can ‘trickle down’ to other people, e.g. if an entrepreneur sets up a business he may become a millionaire, but also will create jobs and provide incomes for other workers. There may be a gap between highest and lowest earners. But, the lowest earners are still better off than without the entrepreneur. </a:t>
            </a:r>
            <a:endParaRPr lang="en-US" sz="1050" dirty="0" smtClean="0"/>
          </a:p>
          <a:p>
            <a:pPr marL="571500" lvl="1" indent="-171450">
              <a:buFont typeface="Wingdings" charset="2"/>
              <a:buChar char="§"/>
            </a:pPr>
            <a:r>
              <a:rPr lang="en-US" sz="1050" b="1" dirty="0" err="1" smtClean="0"/>
              <a:t>Ae</a:t>
            </a:r>
            <a:r>
              <a:rPr lang="en-US" sz="1050" b="1" dirty="0" smtClean="0"/>
              <a:t>: Marginal utility </a:t>
            </a:r>
            <a:r>
              <a:rPr lang="en-US" sz="1050" b="1" dirty="0"/>
              <a:t>of </a:t>
            </a:r>
            <a:r>
              <a:rPr lang="en-US" sz="1050" b="1" dirty="0" smtClean="0"/>
              <a:t>income theory and marginal propensity to save:</a:t>
            </a:r>
            <a:r>
              <a:rPr lang="en-US" sz="1050" dirty="0" smtClean="0"/>
              <a:t> (1) Income </a:t>
            </a:r>
            <a:r>
              <a:rPr lang="en-US" sz="1050" dirty="0"/>
              <a:t>has a diminishing marginal utility. The first £1,000 of income you earn gives substantial </a:t>
            </a:r>
            <a:r>
              <a:rPr lang="en-US" sz="1050" dirty="0" smtClean="0"/>
              <a:t>benefits because </a:t>
            </a:r>
            <a:r>
              <a:rPr lang="en-US" sz="1050" dirty="0"/>
              <a:t>you can buy food to eat and contribute towards your rent and other basic necessities. </a:t>
            </a:r>
            <a:r>
              <a:rPr lang="en-US" sz="1050" dirty="0" smtClean="0"/>
              <a:t>If </a:t>
            </a:r>
            <a:r>
              <a:rPr lang="en-US" sz="1050" dirty="0"/>
              <a:t>you gain another £1,000 income this also increases your utility (satisfaction) because you can now buy better quality food and have improved shelter. But, the increase in utility is less than first £</a:t>
            </a:r>
            <a:r>
              <a:rPr lang="en-US" sz="1050" dirty="0" smtClean="0"/>
              <a:t>1,000.  If you </a:t>
            </a:r>
            <a:r>
              <a:rPr lang="en-US" sz="1050" dirty="0"/>
              <a:t>are a millionaire and gain an extra £1,000. The extra (marginal) utility is very limited. You can maybe buy a slightly more expensive car; you can buy a yacht that is 3ft bigger. But, the increase in utility/satisfaction is fairly limited</a:t>
            </a:r>
            <a:r>
              <a:rPr lang="en-US" sz="1050" dirty="0" smtClean="0"/>
              <a:t>.  Therefore too much inequality does not lead to higher welfare gains for society as a whole. (2</a:t>
            </a:r>
            <a:r>
              <a:rPr lang="en-US" sz="1050" dirty="0"/>
              <a:t>) </a:t>
            </a:r>
            <a:r>
              <a:rPr lang="en-US" sz="1050" dirty="0" smtClean="0"/>
              <a:t>Some also </a:t>
            </a:r>
            <a:r>
              <a:rPr lang="en-US" sz="1050" dirty="0" err="1" smtClean="0"/>
              <a:t>criticise</a:t>
            </a:r>
            <a:r>
              <a:rPr lang="en-US" sz="1050" dirty="0" smtClean="0"/>
              <a:t> </a:t>
            </a:r>
            <a:r>
              <a:rPr lang="en-US" sz="1050" dirty="0"/>
              <a:t>this belief in ‘the trickle-down effect. In particular, the wealthy have a higher marginal propensity to save. In recent years, wealth has been saved in off-shore accounts to avoid paying </a:t>
            </a:r>
            <a:r>
              <a:rPr lang="en-US" sz="1050" dirty="0" smtClean="0"/>
              <a:t>tax rather than being used productively in the economy and therefore lead to lower rates of economic growth.</a:t>
            </a:r>
          </a:p>
          <a:p>
            <a:pPr marL="228600" indent="-228600">
              <a:buFont typeface="+mj-lt"/>
              <a:buAutoNum type="arabicPeriod"/>
            </a:pPr>
            <a:r>
              <a:rPr lang="en-US" sz="1050" b="1" dirty="0" smtClean="0"/>
              <a:t>Fairness. </a:t>
            </a:r>
          </a:p>
          <a:p>
            <a:pPr marL="628650" lvl="1" indent="-228600">
              <a:buFont typeface="Wingdings" charset="2"/>
              <a:buChar char="§"/>
            </a:pPr>
            <a:r>
              <a:rPr lang="en-US" sz="1050" b="1" dirty="0" smtClean="0"/>
              <a:t>As: FAIRNESS -</a:t>
            </a:r>
            <a:r>
              <a:rPr lang="en-US" sz="1050" dirty="0" smtClean="0"/>
              <a:t>It </a:t>
            </a:r>
            <a:r>
              <a:rPr lang="en-US" sz="1050" dirty="0"/>
              <a:t>can be argued that people deserve to keep higher incomes if their skills merit it. If a top footballer gets paid £100,000 a week, this is a reflection that people are willing to pay that kind of money to </a:t>
            </a:r>
            <a:r>
              <a:rPr lang="en-US" sz="1050" dirty="0" smtClean="0"/>
              <a:t>watch him because of the revenue he generates for the firm.  Equally supply constraints for footballers skills mean they can demand higher wages.  </a:t>
            </a:r>
          </a:p>
          <a:p>
            <a:pPr marL="628650" lvl="1" indent="-228600">
              <a:buFont typeface="Wingdings" charset="2"/>
              <a:buChar char="§"/>
            </a:pPr>
            <a:r>
              <a:rPr lang="en-US" sz="1050" b="1" dirty="0" err="1" smtClean="0"/>
              <a:t>Ae</a:t>
            </a:r>
            <a:r>
              <a:rPr lang="en-US" sz="1050" b="1" dirty="0" smtClean="0"/>
              <a:t>:</a:t>
            </a:r>
            <a:r>
              <a:rPr lang="en-US" sz="1050" dirty="0" smtClean="0"/>
              <a:t> MRP theory could be flawed – the value of a footballer to the firm is much easier to calculate than the impact of a nurse?  The value of a nurse to society is arguably higher than the contribution of a footballer suggesting that there is market failure.  Equally, discrimination and gender pay gap mean that the functioning of the </a:t>
            </a:r>
            <a:r>
              <a:rPr lang="en-US" sz="1050" dirty="0" err="1" smtClean="0"/>
              <a:t>labour</a:t>
            </a:r>
            <a:r>
              <a:rPr lang="en-US" sz="1050" dirty="0" smtClean="0"/>
              <a:t> market is distorted suggesting a lack of fairness between wage differences in some cases.</a:t>
            </a:r>
            <a:endParaRPr lang="en-US" sz="1050" dirty="0"/>
          </a:p>
        </p:txBody>
      </p:sp>
      <p:sp>
        <p:nvSpPr>
          <p:cNvPr id="4" name="Rectangle 3"/>
          <p:cNvSpPr/>
          <p:nvPr/>
        </p:nvSpPr>
        <p:spPr>
          <a:xfrm>
            <a:off x="177800" y="2603500"/>
            <a:ext cx="8826500" cy="635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77800" y="3949700"/>
            <a:ext cx="8826500" cy="12827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77800" y="6032500"/>
            <a:ext cx="8826500" cy="635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711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noAutofit/>
          </a:bodyPr>
          <a:lstStyle/>
          <a:p>
            <a:r>
              <a:rPr lang="en-US" sz="2800" b="1" dirty="0" smtClean="0"/>
              <a:t>Macro Government Policy to reduce Poverty and Inequality?</a:t>
            </a:r>
            <a:r>
              <a:rPr lang="en-US" sz="3600" b="1" dirty="0" smtClean="0"/>
              <a:t/>
            </a:r>
            <a:br>
              <a:rPr lang="en-US" sz="3600" b="1" dirty="0" smtClean="0"/>
            </a:br>
            <a:r>
              <a:rPr lang="en-US" sz="1600" b="1" dirty="0" smtClean="0">
                <a:solidFill>
                  <a:srgbClr val="FF0000"/>
                </a:solidFill>
              </a:rPr>
              <a:t>TASK: Think of 3 possible points you might make (remember each one has to be evaluated)</a:t>
            </a:r>
            <a:endParaRPr lang="en-US" sz="1600" b="1" dirty="0">
              <a:solidFill>
                <a:srgbClr val="FF0000"/>
              </a:solidFill>
            </a:endParaRPr>
          </a:p>
        </p:txBody>
      </p:sp>
      <p:sp>
        <p:nvSpPr>
          <p:cNvPr id="3" name="Content Placeholder 2"/>
          <p:cNvSpPr>
            <a:spLocks noGrp="1"/>
          </p:cNvSpPr>
          <p:nvPr>
            <p:ph idx="1"/>
          </p:nvPr>
        </p:nvSpPr>
        <p:spPr>
          <a:xfrm>
            <a:off x="177800" y="1112838"/>
            <a:ext cx="8699500" cy="4525963"/>
          </a:xfrm>
        </p:spPr>
        <p:txBody>
          <a:bodyPr>
            <a:noAutofit/>
          </a:bodyPr>
          <a:lstStyle/>
          <a:p>
            <a:pPr marL="0" indent="0">
              <a:buNone/>
            </a:pPr>
            <a:r>
              <a:rPr lang="en-US" sz="1400" b="1" dirty="0">
                <a:solidFill>
                  <a:srgbClr val="0000FF"/>
                </a:solidFill>
              </a:rPr>
              <a:t>Pros of </a:t>
            </a:r>
            <a:r>
              <a:rPr lang="en-US" sz="1400" b="1" dirty="0" smtClean="0">
                <a:solidFill>
                  <a:srgbClr val="0000FF"/>
                </a:solidFill>
              </a:rPr>
              <a:t>Inequality: </a:t>
            </a:r>
            <a:r>
              <a:rPr lang="en-US" sz="1200" dirty="0" smtClean="0">
                <a:solidFill>
                  <a:srgbClr val="0000FF"/>
                </a:solidFill>
              </a:rPr>
              <a:t>Perhaps the Government does not need to intervene; surely a bit of inequality in the economy is positive.  Perhaps poverty can be sorted out without the need for drastic intervention?</a:t>
            </a:r>
          </a:p>
          <a:p>
            <a:pPr marL="0" indent="0">
              <a:buNone/>
            </a:pPr>
            <a:endParaRPr lang="en-US" sz="800" b="1" dirty="0"/>
          </a:p>
          <a:p>
            <a:pPr marL="228600" indent="-228600">
              <a:buFont typeface="+mj-lt"/>
              <a:buAutoNum type="arabicPeriod"/>
            </a:pPr>
            <a:r>
              <a:rPr lang="en-US" sz="1050" b="1" dirty="0" smtClean="0"/>
              <a:t>Incentive </a:t>
            </a:r>
            <a:r>
              <a:rPr lang="en-US" sz="1050" b="1" dirty="0"/>
              <a:t>effect. </a:t>
            </a:r>
            <a:endParaRPr lang="en-US" sz="1050" b="1" dirty="0" smtClean="0"/>
          </a:p>
          <a:p>
            <a:pPr marL="533400" lvl="1" indent="-133350">
              <a:buFont typeface="Wingdings" charset="2"/>
              <a:buChar char="§"/>
            </a:pPr>
            <a:r>
              <a:rPr lang="en-US" sz="1050" b="1" dirty="0" smtClean="0"/>
              <a:t>As: Incentive - </a:t>
            </a:r>
            <a:r>
              <a:rPr lang="en-US" sz="1050" dirty="0" smtClean="0"/>
              <a:t>If </a:t>
            </a:r>
            <a:r>
              <a:rPr lang="en-US" sz="1050" dirty="0"/>
              <a:t>someone works harder and as a consequence receives a higher wage then this is not market failure. The promise of a higher wage is essential to encourage extra effort. By rewarding hard work, there will be a boost to productivity leading to a higher national output – so everyone can </a:t>
            </a:r>
            <a:r>
              <a:rPr lang="en-US" sz="1050" dirty="0" smtClean="0"/>
              <a:t>benefit. Entrepreneurs also </a:t>
            </a:r>
            <a:r>
              <a:rPr lang="en-US" sz="1050" dirty="0"/>
              <a:t>require rewards. Inequality is necessary to encourage entrepreneurs to take risks and set up new business. Without the prospect of substantial rewards, there would be little incentive to take risks and invest in new business opportunities</a:t>
            </a:r>
            <a:r>
              <a:rPr lang="en-US" sz="1050" dirty="0" smtClean="0"/>
              <a:t>.</a:t>
            </a:r>
          </a:p>
          <a:p>
            <a:pPr marL="533400" lvl="1" indent="-133350">
              <a:buFont typeface="Wingdings" charset="2"/>
              <a:buChar char="§"/>
            </a:pPr>
            <a:r>
              <a:rPr lang="en-US" sz="1050" b="1" dirty="0" err="1" smtClean="0"/>
              <a:t>Ae</a:t>
            </a:r>
            <a:r>
              <a:rPr lang="en-US" sz="1050" b="1" dirty="0" smtClean="0"/>
              <a:t>: Equity, Danger of Poverty and the Evolution of Monopoly?  </a:t>
            </a:r>
            <a:r>
              <a:rPr lang="en-US" sz="1050" dirty="0" smtClean="0"/>
              <a:t>Gaps between rich and poor can get out of control – as gap between CEO’s and rising footballers wages demonstrate.  This can lead to social unrest and high levels of poverty where households cannot meet their relative needs.  These inequalities can perpetuate as well - inequality being solidified through enhanced educational opportunities, wealth accumulation and the growth of monopoly/monopsony power if left unchecked).</a:t>
            </a:r>
          </a:p>
          <a:p>
            <a:pPr marL="228600" indent="-228600">
              <a:buFont typeface="+mj-lt"/>
              <a:buAutoNum type="arabicPeriod"/>
            </a:pPr>
            <a:r>
              <a:rPr lang="en-US" sz="1050" b="1" dirty="0" smtClean="0"/>
              <a:t>Trickle down effect. </a:t>
            </a:r>
          </a:p>
          <a:p>
            <a:pPr marL="571500" lvl="1" indent="-171450">
              <a:buFont typeface="Wingdings" charset="2"/>
              <a:buChar char="§"/>
            </a:pPr>
            <a:r>
              <a:rPr lang="en-US" sz="1050" b="1" dirty="0" smtClean="0"/>
              <a:t>As: Trickle down effect: </a:t>
            </a:r>
            <a:r>
              <a:rPr lang="en-US" sz="1050" dirty="0" smtClean="0"/>
              <a:t>If </a:t>
            </a:r>
            <a:r>
              <a:rPr lang="en-US" sz="1050" dirty="0"/>
              <a:t>some people gain extra income, then this can ‘trickle down’ to other people, e.g. if an entrepreneur sets up a business he may become a millionaire, but also will create jobs and provide incomes for other workers. There may be a gap between highest and lowest earners. But, the lowest earners are still better off than without the entrepreneur. </a:t>
            </a:r>
            <a:endParaRPr lang="en-US" sz="1050" dirty="0" smtClean="0"/>
          </a:p>
          <a:p>
            <a:pPr marL="571500" lvl="1" indent="-171450">
              <a:buFont typeface="Wingdings" charset="2"/>
              <a:buChar char="§"/>
            </a:pPr>
            <a:r>
              <a:rPr lang="en-US" sz="1050" b="1" dirty="0" err="1" smtClean="0"/>
              <a:t>Ae</a:t>
            </a:r>
            <a:r>
              <a:rPr lang="en-US" sz="1050" b="1" dirty="0" smtClean="0"/>
              <a:t>: Marginal utility </a:t>
            </a:r>
            <a:r>
              <a:rPr lang="en-US" sz="1050" b="1" dirty="0"/>
              <a:t>of </a:t>
            </a:r>
            <a:r>
              <a:rPr lang="en-US" sz="1050" b="1" dirty="0" smtClean="0"/>
              <a:t>income theory and marginal propensity to save:</a:t>
            </a:r>
            <a:r>
              <a:rPr lang="en-US" sz="1050" dirty="0" smtClean="0"/>
              <a:t> (1) Income </a:t>
            </a:r>
            <a:r>
              <a:rPr lang="en-US" sz="1050" dirty="0"/>
              <a:t>has a diminishing marginal utility. The first £1,000 of income you earn gives substantial </a:t>
            </a:r>
            <a:r>
              <a:rPr lang="en-US" sz="1050" dirty="0" smtClean="0"/>
              <a:t>benefits because </a:t>
            </a:r>
            <a:r>
              <a:rPr lang="en-US" sz="1050" dirty="0"/>
              <a:t>you can buy food to eat and contribute towards your rent and other basic necessities. </a:t>
            </a:r>
            <a:r>
              <a:rPr lang="en-US" sz="1050" dirty="0" smtClean="0"/>
              <a:t>If </a:t>
            </a:r>
            <a:r>
              <a:rPr lang="en-US" sz="1050" dirty="0"/>
              <a:t>you gain another £1,000 income this also increases your utility (satisfaction) because you can now buy better quality food and have improved shelter. But, the increase in utility is less than first £</a:t>
            </a:r>
            <a:r>
              <a:rPr lang="en-US" sz="1050" dirty="0" smtClean="0"/>
              <a:t>1,000.  If you </a:t>
            </a:r>
            <a:r>
              <a:rPr lang="en-US" sz="1050" dirty="0"/>
              <a:t>are a millionaire and gain an extra £1,000. The extra (marginal) utility is very limited. You can maybe buy a slightly more expensive car; you can buy a yacht that is 3ft bigger. But, the increase in utility/satisfaction is fairly limited</a:t>
            </a:r>
            <a:r>
              <a:rPr lang="en-US" sz="1050" dirty="0" smtClean="0"/>
              <a:t>.  Therefore too much inequality does not lead to higher welfare gains for society as a whole. (2</a:t>
            </a:r>
            <a:r>
              <a:rPr lang="en-US" sz="1050" dirty="0"/>
              <a:t>) </a:t>
            </a:r>
            <a:r>
              <a:rPr lang="en-US" sz="1050" dirty="0" smtClean="0"/>
              <a:t>Some also </a:t>
            </a:r>
            <a:r>
              <a:rPr lang="en-US" sz="1050" dirty="0" err="1" smtClean="0"/>
              <a:t>criticise</a:t>
            </a:r>
            <a:r>
              <a:rPr lang="en-US" sz="1050" dirty="0" smtClean="0"/>
              <a:t> </a:t>
            </a:r>
            <a:r>
              <a:rPr lang="en-US" sz="1050" dirty="0"/>
              <a:t>this belief in ‘the trickle-down effect. In particular, the wealthy have a higher marginal propensity to save. In recent years, wealth has been saved in off-shore accounts to avoid paying </a:t>
            </a:r>
            <a:r>
              <a:rPr lang="en-US" sz="1050" dirty="0" smtClean="0"/>
              <a:t>tax rather than being used productively in the economy and therefore lead to lower rates of economic growth.</a:t>
            </a:r>
          </a:p>
          <a:p>
            <a:pPr marL="228600" indent="-228600">
              <a:buFont typeface="+mj-lt"/>
              <a:buAutoNum type="arabicPeriod"/>
            </a:pPr>
            <a:r>
              <a:rPr lang="en-US" sz="1050" b="1" dirty="0" smtClean="0"/>
              <a:t>Fairness. </a:t>
            </a:r>
          </a:p>
          <a:p>
            <a:pPr marL="628650" lvl="1" indent="-228600">
              <a:buFont typeface="Wingdings" charset="2"/>
              <a:buChar char="§"/>
            </a:pPr>
            <a:r>
              <a:rPr lang="en-US" sz="1050" b="1" dirty="0" smtClean="0"/>
              <a:t>As: Fairness: </a:t>
            </a:r>
            <a:r>
              <a:rPr lang="en-US" sz="1050" dirty="0" smtClean="0"/>
              <a:t>It </a:t>
            </a:r>
            <a:r>
              <a:rPr lang="en-US" sz="1050" dirty="0"/>
              <a:t>can be argued that people deserve to keep higher incomes if their skills merit it. If a top footballer gets paid £100,000 a week, this is a reflection that people are willing to pay that kind of money to </a:t>
            </a:r>
            <a:r>
              <a:rPr lang="en-US" sz="1050" dirty="0" smtClean="0"/>
              <a:t>watch him because of the revenue he generates for the firm.  Equally supply constraints for footballers skills mean they can demand higher wages.  </a:t>
            </a:r>
          </a:p>
          <a:p>
            <a:pPr marL="628650" lvl="1" indent="-228600">
              <a:buFont typeface="Wingdings" charset="2"/>
              <a:buChar char="§"/>
            </a:pPr>
            <a:r>
              <a:rPr lang="en-US" sz="1050" b="1" dirty="0" err="1" smtClean="0"/>
              <a:t>Ae</a:t>
            </a:r>
            <a:r>
              <a:rPr lang="en-US" sz="1050" b="1" dirty="0" smtClean="0"/>
              <a:t>:</a:t>
            </a:r>
            <a:r>
              <a:rPr lang="en-US" sz="1050" dirty="0" smtClean="0"/>
              <a:t> </a:t>
            </a:r>
            <a:r>
              <a:rPr lang="en-US" sz="1050" b="1" dirty="0" smtClean="0"/>
              <a:t>MRP theory could be flawed </a:t>
            </a:r>
            <a:r>
              <a:rPr lang="en-US" sz="1050" dirty="0" smtClean="0"/>
              <a:t>– the value of a footballer to the firm is much easier to calculate than the impact of a nurse?  The value of a nurse to society is arguably higher than the contribution of a footballer suggesting that there is market failure.  Equally, discrimination and gender pay gap mean that the functioning of the </a:t>
            </a:r>
            <a:r>
              <a:rPr lang="en-US" sz="1050" dirty="0" err="1" smtClean="0"/>
              <a:t>labour</a:t>
            </a:r>
            <a:r>
              <a:rPr lang="en-US" sz="1050" dirty="0" smtClean="0"/>
              <a:t> market is distorted suggesting a lack of fairness between wage differences in some cases.</a:t>
            </a:r>
            <a:endParaRPr lang="en-US" sz="1050" dirty="0"/>
          </a:p>
        </p:txBody>
      </p:sp>
    </p:spTree>
    <p:extLst>
      <p:ext uri="{BB962C8B-B14F-4D97-AF65-F5344CB8AC3E}">
        <p14:creationId xmlns:p14="http://schemas.microsoft.com/office/powerpoint/2010/main" val="10549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smtClean="0">
                <a:solidFill>
                  <a:schemeClr val="bg1"/>
                </a:solidFill>
              </a:rPr>
              <a:t>WEEK 3</a:t>
            </a:r>
            <a:endParaRPr lang="en-US" sz="19900" b="1" dirty="0">
              <a:solidFill>
                <a:schemeClr val="bg1"/>
              </a:solidFill>
            </a:endParaRPr>
          </a:p>
        </p:txBody>
      </p:sp>
    </p:spTree>
    <p:extLst>
      <p:ext uri="{BB962C8B-B14F-4D97-AF65-F5344CB8AC3E}">
        <p14:creationId xmlns:p14="http://schemas.microsoft.com/office/powerpoint/2010/main" val="3343830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3883169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85" y="124031"/>
            <a:ext cx="8762103" cy="1143000"/>
          </a:xfrm>
        </p:spPr>
        <p:txBody>
          <a:bodyPr>
            <a:normAutofit fontScale="90000"/>
          </a:bodyPr>
          <a:lstStyle/>
          <a:p>
            <a:r>
              <a:rPr lang="en-GB" b="1" dirty="0" smtClean="0"/>
              <a:t>RWS 19: Inequality, Poverty and Government Policy</a:t>
            </a:r>
            <a:endParaRPr lang="en-GB" b="1" dirty="0"/>
          </a:p>
        </p:txBody>
      </p:sp>
      <p:sp>
        <p:nvSpPr>
          <p:cNvPr id="3" name="Content Placeholder 2"/>
          <p:cNvSpPr>
            <a:spLocks noGrp="1"/>
          </p:cNvSpPr>
          <p:nvPr>
            <p:ph idx="1"/>
          </p:nvPr>
        </p:nvSpPr>
        <p:spPr>
          <a:xfrm>
            <a:off x="155986" y="1600200"/>
            <a:ext cx="4900108" cy="5091056"/>
          </a:xfrm>
        </p:spPr>
        <p:txBody>
          <a:bodyPr>
            <a:normAutofit/>
          </a:bodyPr>
          <a:lstStyle/>
          <a:p>
            <a:pPr marL="0" indent="0">
              <a:buNone/>
            </a:pPr>
            <a:r>
              <a:rPr lang="en-GB" sz="2400" b="1" u="sng" dirty="0" smtClean="0"/>
              <a:t>STARTER ACTIVITY: 10 MINS (0855 Stop)</a:t>
            </a:r>
          </a:p>
          <a:p>
            <a:pPr marL="0" indent="0">
              <a:buNone/>
            </a:pPr>
            <a:r>
              <a:rPr lang="en-GB" sz="2400" dirty="0" smtClean="0"/>
              <a:t>Read the arguments on the worksheet and complete the following tasks</a:t>
            </a:r>
          </a:p>
          <a:p>
            <a:pPr marL="457200" indent="-457200">
              <a:buAutoNum type="arabicParenBoth"/>
            </a:pPr>
            <a:r>
              <a:rPr lang="en-GB" sz="2400" dirty="0" smtClean="0"/>
              <a:t>PAIRS: Identify the two strongest arguments and be prepared to verbally explain why</a:t>
            </a:r>
          </a:p>
          <a:p>
            <a:pPr marL="457200" indent="-457200">
              <a:buAutoNum type="arabicParenBoth"/>
            </a:pPr>
            <a:r>
              <a:rPr lang="en-GB" sz="2400" dirty="0" smtClean="0"/>
              <a:t>INDIVIDUALLY: Write a conclusion about whether replacing benefits with a system of Universal </a:t>
            </a:r>
            <a:r>
              <a:rPr lang="en-GB" sz="2400" dirty="0" smtClean="0"/>
              <a:t>Basic Income </a:t>
            </a:r>
            <a:r>
              <a:rPr lang="en-GB" sz="2400" dirty="0" smtClean="0"/>
              <a:t>is a good idea, ready to be read out to class.</a:t>
            </a:r>
          </a:p>
          <a:p>
            <a:pPr marL="0" indent="0">
              <a:buNone/>
            </a:pPr>
            <a:endParaRPr lang="en-GB" sz="2400" dirty="0"/>
          </a:p>
        </p:txBody>
      </p:sp>
      <p:sp>
        <p:nvSpPr>
          <p:cNvPr id="4" name="Rectangle 3"/>
          <p:cNvSpPr/>
          <p:nvPr/>
        </p:nvSpPr>
        <p:spPr>
          <a:xfrm>
            <a:off x="5744584" y="1600200"/>
            <a:ext cx="3065929" cy="509105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n-GB" sz="2300" b="1" dirty="0" smtClean="0">
                <a:solidFill>
                  <a:schemeClr val="tx1"/>
                </a:solidFill>
              </a:rPr>
              <a:t>TODAY</a:t>
            </a:r>
          </a:p>
          <a:p>
            <a:pPr marL="285750" indent="-285750">
              <a:buFont typeface="Arial" panose="020B0604020202020204" pitchFamily="34" charset="0"/>
              <a:buChar char="•"/>
            </a:pPr>
            <a:r>
              <a:rPr lang="en-GB" sz="2300" dirty="0" smtClean="0">
                <a:solidFill>
                  <a:schemeClr val="tx1"/>
                </a:solidFill>
              </a:rPr>
              <a:t>Admin</a:t>
            </a:r>
          </a:p>
          <a:p>
            <a:pPr marL="285750" indent="-285750">
              <a:buFont typeface="Arial" panose="020B0604020202020204" pitchFamily="34" charset="0"/>
              <a:buChar char="•"/>
            </a:pPr>
            <a:r>
              <a:rPr lang="en-GB" sz="2300" dirty="0" smtClean="0">
                <a:solidFill>
                  <a:schemeClr val="tx1"/>
                </a:solidFill>
              </a:rPr>
              <a:t>Benefits Discussion</a:t>
            </a:r>
          </a:p>
          <a:p>
            <a:pPr marL="285750" indent="-285750">
              <a:buFont typeface="Arial" panose="020B0604020202020204" pitchFamily="34" charset="0"/>
              <a:buChar char="•"/>
            </a:pPr>
            <a:r>
              <a:rPr lang="en-GB" sz="2300" dirty="0" smtClean="0">
                <a:solidFill>
                  <a:schemeClr val="tx1"/>
                </a:solidFill>
              </a:rPr>
              <a:t>Maximum Wage Discussion</a:t>
            </a:r>
          </a:p>
          <a:p>
            <a:pPr marL="285750" indent="-285750">
              <a:buFont typeface="Arial" panose="020B0604020202020204" pitchFamily="34" charset="0"/>
              <a:buChar char="•"/>
            </a:pPr>
            <a:r>
              <a:rPr lang="en-GB" sz="2300" dirty="0" smtClean="0">
                <a:solidFill>
                  <a:schemeClr val="tx1"/>
                </a:solidFill>
              </a:rPr>
              <a:t>Macroeconomic Policy Discussion</a:t>
            </a:r>
          </a:p>
          <a:p>
            <a:endParaRPr lang="en-GB" sz="2300" dirty="0">
              <a:solidFill>
                <a:schemeClr val="tx1"/>
              </a:solidFill>
            </a:endParaRPr>
          </a:p>
          <a:p>
            <a:r>
              <a:rPr lang="en-GB" sz="2300" b="1" dirty="0" smtClean="0">
                <a:solidFill>
                  <a:schemeClr val="tx1"/>
                </a:solidFill>
              </a:rPr>
              <a:t>TUESDAY</a:t>
            </a:r>
          </a:p>
          <a:p>
            <a:pPr marL="285750" indent="-285750">
              <a:buFont typeface="Arial" panose="020B0604020202020204" pitchFamily="34" charset="0"/>
              <a:buChar char="•"/>
            </a:pPr>
            <a:r>
              <a:rPr lang="en-GB" sz="2300" dirty="0" smtClean="0">
                <a:solidFill>
                  <a:schemeClr val="tx1"/>
                </a:solidFill>
              </a:rPr>
              <a:t>Inequality Discussion</a:t>
            </a:r>
          </a:p>
          <a:p>
            <a:pPr marL="285750" indent="-285750">
              <a:buFont typeface="Arial" panose="020B0604020202020204" pitchFamily="34" charset="0"/>
              <a:buChar char="•"/>
            </a:pPr>
            <a:r>
              <a:rPr lang="en-GB" sz="2300" dirty="0" smtClean="0">
                <a:solidFill>
                  <a:schemeClr val="tx1"/>
                </a:solidFill>
              </a:rPr>
              <a:t>1-2-1s</a:t>
            </a:r>
          </a:p>
          <a:p>
            <a:endParaRPr lang="en-GB" sz="2300" dirty="0">
              <a:solidFill>
                <a:schemeClr val="tx1"/>
              </a:solidFill>
            </a:endParaRPr>
          </a:p>
          <a:p>
            <a:r>
              <a:rPr lang="en-GB" sz="2300" b="1" dirty="0" smtClean="0">
                <a:solidFill>
                  <a:schemeClr val="tx1"/>
                </a:solidFill>
              </a:rPr>
              <a:t>THURSDAY</a:t>
            </a:r>
          </a:p>
          <a:p>
            <a:pPr marL="285750" indent="-285750">
              <a:buFont typeface="Arial" panose="020B0604020202020204" pitchFamily="34" charset="0"/>
              <a:buChar char="•"/>
            </a:pPr>
            <a:r>
              <a:rPr lang="en-GB" sz="2300" dirty="0" smtClean="0">
                <a:solidFill>
                  <a:schemeClr val="tx1"/>
                </a:solidFill>
              </a:rPr>
              <a:t>1-2-1’s</a:t>
            </a:r>
            <a:endParaRPr lang="en-GB" sz="2300" dirty="0">
              <a:solidFill>
                <a:schemeClr val="tx1"/>
              </a:solidFill>
            </a:endParaRPr>
          </a:p>
        </p:txBody>
      </p:sp>
    </p:spTree>
    <p:extLst>
      <p:ext uri="{BB962C8B-B14F-4D97-AF65-F5344CB8AC3E}">
        <p14:creationId xmlns:p14="http://schemas.microsoft.com/office/powerpoint/2010/main" val="36267180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 </a:t>
            </a:r>
            <a:r>
              <a:rPr lang="en-US" dirty="0" smtClean="0"/>
              <a:t/>
            </a:r>
            <a:br>
              <a:rPr lang="en-US" dirty="0" smtClean="0"/>
            </a:br>
            <a:r>
              <a:rPr lang="en-US" sz="3100" b="1" dirty="0" smtClean="0">
                <a:solidFill>
                  <a:srgbClr val="FF0000"/>
                </a:solidFill>
              </a:rPr>
              <a:t>Due Monday 12</a:t>
            </a:r>
            <a:r>
              <a:rPr lang="en-US" sz="3100" b="1" baseline="30000" dirty="0" smtClean="0">
                <a:solidFill>
                  <a:srgbClr val="FF0000"/>
                </a:solidFill>
              </a:rPr>
              <a:t>th</a:t>
            </a:r>
            <a:r>
              <a:rPr lang="en-US" sz="3100" b="1" dirty="0" smtClean="0">
                <a:solidFill>
                  <a:srgbClr val="FF0000"/>
                </a:solidFill>
              </a:rPr>
              <a:t> March 2018</a:t>
            </a:r>
            <a:endParaRPr lang="en-US" sz="3100" b="1" dirty="0">
              <a:solidFill>
                <a:srgbClr val="FF0000"/>
              </a:solidFill>
            </a:endParaRPr>
          </a:p>
        </p:txBody>
      </p:sp>
      <p:sp>
        <p:nvSpPr>
          <p:cNvPr id="3" name="Content Placeholder 2"/>
          <p:cNvSpPr>
            <a:spLocks noGrp="1"/>
          </p:cNvSpPr>
          <p:nvPr>
            <p:ph idx="1"/>
          </p:nvPr>
        </p:nvSpPr>
        <p:spPr>
          <a:xfrm>
            <a:off x="457200" y="1600200"/>
            <a:ext cx="8229600" cy="5003800"/>
          </a:xfrm>
        </p:spPr>
        <p:txBody>
          <a:bodyPr>
            <a:normAutofit fontScale="92500" lnSpcReduction="20000"/>
          </a:bodyPr>
          <a:lstStyle/>
          <a:p>
            <a:pPr marL="514350" indent="-514350">
              <a:buFont typeface="+mj-lt"/>
              <a:buAutoNum type="arabicPeriod"/>
            </a:pPr>
            <a:r>
              <a:rPr lang="en-US" b="1" dirty="0" smtClean="0"/>
              <a:t>RWS19 (2.25 to 3 Hours)</a:t>
            </a:r>
            <a:r>
              <a:rPr lang="en-US" dirty="0" smtClean="0"/>
              <a:t>: Inequality, Poverty and Government Policy</a:t>
            </a:r>
          </a:p>
          <a:p>
            <a:pPr marL="514350" indent="-514350">
              <a:buFont typeface="+mj-lt"/>
              <a:buAutoNum type="arabicPeriod"/>
            </a:pPr>
            <a:r>
              <a:rPr lang="en-US" b="1" dirty="0" smtClean="0"/>
              <a:t>PREP (2.25 to 3 Hours)</a:t>
            </a:r>
            <a:r>
              <a:rPr lang="en-US" dirty="0" smtClean="0"/>
              <a:t>: What is Development</a:t>
            </a:r>
          </a:p>
          <a:p>
            <a:pPr lvl="1"/>
            <a:r>
              <a:rPr lang="en-US" i="1" dirty="0" smtClean="0">
                <a:solidFill>
                  <a:srgbClr val="0000FF"/>
                </a:solidFill>
              </a:rPr>
              <a:t>‘New Students’: </a:t>
            </a:r>
            <a:r>
              <a:rPr lang="en-US" dirty="0" smtClean="0"/>
              <a:t>Find RWS 11 on 1</a:t>
            </a:r>
            <a:r>
              <a:rPr lang="en-US" baseline="30000" dirty="0" smtClean="0"/>
              <a:t>st</a:t>
            </a:r>
            <a:r>
              <a:rPr lang="en-US" dirty="0" smtClean="0"/>
              <a:t> Year Economics Course on GOL and roughly prepare the RWS 11 using the resources</a:t>
            </a:r>
          </a:p>
          <a:p>
            <a:pPr lvl="1"/>
            <a:r>
              <a:rPr lang="en-US" i="1" dirty="0" smtClean="0">
                <a:solidFill>
                  <a:srgbClr val="0000FF"/>
                </a:solidFill>
              </a:rPr>
              <a:t>‘Old Students’: </a:t>
            </a:r>
            <a:r>
              <a:rPr lang="en-US" dirty="0" smtClean="0"/>
              <a:t>Bring in and read your RWS 11 (ODS to hand back)</a:t>
            </a:r>
          </a:p>
          <a:p>
            <a:pPr marL="0" indent="0">
              <a:buNone/>
            </a:pPr>
            <a:endParaRPr lang="en-US" dirty="0"/>
          </a:p>
          <a:p>
            <a:pPr marL="0" indent="0">
              <a:buNone/>
            </a:pPr>
            <a:r>
              <a:rPr lang="en-US" b="1" dirty="0" smtClean="0"/>
              <a:t>EXTRA FOR TONIGHT (1.5 hours) </a:t>
            </a:r>
            <a:r>
              <a:rPr lang="en-US" dirty="0" smtClean="0"/>
              <a:t>= Read through notes and benchmark comments and complete A3 sheet ready for 1-2-1’s tomorrow</a:t>
            </a:r>
            <a:endParaRPr lang="en-US" dirty="0"/>
          </a:p>
        </p:txBody>
      </p:sp>
    </p:spTree>
    <p:extLst>
      <p:ext uri="{BB962C8B-B14F-4D97-AF65-F5344CB8AC3E}">
        <p14:creationId xmlns:p14="http://schemas.microsoft.com/office/powerpoint/2010/main" val="857929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4226730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882"/>
          </a:xfrm>
        </p:spPr>
        <p:txBody>
          <a:bodyPr>
            <a:normAutofit fontScale="90000"/>
          </a:bodyPr>
          <a:lstStyle/>
          <a:p>
            <a:r>
              <a:rPr lang="en-US" b="1" dirty="0" smtClean="0"/>
              <a:t>Minimum Wage is Positive</a:t>
            </a:r>
            <a:endParaRPr lang="en-US" b="1" dirty="0"/>
          </a:p>
        </p:txBody>
      </p:sp>
      <p:sp>
        <p:nvSpPr>
          <p:cNvPr id="3" name="Content Placeholder 2"/>
          <p:cNvSpPr>
            <a:spLocks noGrp="1"/>
          </p:cNvSpPr>
          <p:nvPr>
            <p:ph idx="1"/>
          </p:nvPr>
        </p:nvSpPr>
        <p:spPr>
          <a:xfrm>
            <a:off x="111760" y="980440"/>
            <a:ext cx="6614160" cy="4525963"/>
          </a:xfrm>
        </p:spPr>
        <p:txBody>
          <a:bodyPr>
            <a:noAutofit/>
          </a:bodyPr>
          <a:lstStyle/>
          <a:p>
            <a:pPr marL="0" indent="0">
              <a:buNone/>
            </a:pPr>
            <a:r>
              <a:rPr lang="en-US" sz="900" b="1" dirty="0" smtClean="0"/>
              <a:t>POINT 1: Reduces poverty and increases employment. </a:t>
            </a:r>
          </a:p>
          <a:p>
            <a:pPr marL="92075" indent="-92075">
              <a:buFont typeface="Wingdings" charset="2"/>
              <a:buChar char="§"/>
            </a:pPr>
            <a:r>
              <a:rPr lang="en-US" sz="900" b="1" dirty="0" smtClean="0"/>
              <a:t>As: </a:t>
            </a:r>
            <a:r>
              <a:rPr lang="en-US" sz="900" dirty="0" smtClean="0"/>
              <a:t>The </a:t>
            </a:r>
            <a:r>
              <a:rPr lang="en-US" sz="900" dirty="0"/>
              <a:t>minimum wage increases the wages of the lowest paid. These workers will have increased income and will reduce relative poverty</a:t>
            </a:r>
            <a:r>
              <a:rPr lang="en-US" sz="900" dirty="0" smtClean="0"/>
              <a:t>.</a:t>
            </a:r>
            <a:r>
              <a:rPr lang="en-US" sz="900" dirty="0"/>
              <a:t> Increase the incentives to accept a job.   With a minimum wage, there is a bigger difference between the level of benefits and the income from employment. A minimum wage could also increase the participation rate as the benefits of work become greater and more </a:t>
            </a:r>
            <a:r>
              <a:rPr lang="en-US" sz="900" dirty="0" smtClean="0"/>
              <a:t>worthwhile.</a:t>
            </a:r>
          </a:p>
          <a:p>
            <a:pPr marL="92075" indent="-92075">
              <a:buFont typeface="Wingdings" charset="2"/>
              <a:buChar char="§"/>
            </a:pPr>
            <a:r>
              <a:rPr lang="en-US" sz="900" b="1" dirty="0" err="1" smtClean="0"/>
              <a:t>Ae</a:t>
            </a:r>
            <a:r>
              <a:rPr lang="en-US" sz="900" b="1" dirty="0" smtClean="0"/>
              <a:t>:</a:t>
            </a:r>
            <a:r>
              <a:rPr lang="en-US" sz="900" dirty="0" smtClean="0"/>
              <a:t> Increased unemployment? (1) Scope </a:t>
            </a:r>
            <a:r>
              <a:rPr lang="en-US" sz="900" dirty="0"/>
              <a:t>for unemployment If </a:t>
            </a:r>
            <a:r>
              <a:rPr lang="en-US" sz="900" dirty="0" err="1"/>
              <a:t>labour</a:t>
            </a:r>
            <a:r>
              <a:rPr lang="en-US" sz="900" dirty="0"/>
              <a:t> markets are competitive, a minimum wage above the equilibrium could cause a fall in demand for workers, and excess </a:t>
            </a:r>
            <a:r>
              <a:rPr lang="en-US" sz="900" dirty="0" smtClean="0"/>
              <a:t>supply.  In figure 2, a wage above </a:t>
            </a:r>
            <a:r>
              <a:rPr lang="en-US" sz="900" dirty="0"/>
              <a:t>the equilibrium, the national minimum wage can cause unemployment of Q3-</a:t>
            </a:r>
            <a:r>
              <a:rPr lang="en-US" sz="900" dirty="0" smtClean="0"/>
              <a:t>Q2. </a:t>
            </a:r>
            <a:r>
              <a:rPr lang="en-US" sz="900" dirty="0"/>
              <a:t>Certain industries vulnerable to a ‘living wage’ It is argued </a:t>
            </a:r>
            <a:r>
              <a:rPr lang="en-US" sz="900" dirty="0" err="1"/>
              <a:t>labour</a:t>
            </a:r>
            <a:r>
              <a:rPr lang="en-US" sz="900" dirty="0"/>
              <a:t> intensive industries, where </a:t>
            </a:r>
            <a:r>
              <a:rPr lang="en-US" sz="900" dirty="0" err="1"/>
              <a:t>labour</a:t>
            </a:r>
            <a:r>
              <a:rPr lang="en-US" sz="900" dirty="0"/>
              <a:t> costs are a high percentage of overall </a:t>
            </a:r>
            <a:r>
              <a:rPr lang="en-US" sz="900" dirty="0" smtClean="0"/>
              <a:t>costs (and therefore have an inelastic demand curve) </a:t>
            </a:r>
            <a:r>
              <a:rPr lang="en-US" sz="900" dirty="0"/>
              <a:t>could be hit by a high National Minimum </a:t>
            </a:r>
            <a:r>
              <a:rPr lang="en-US" sz="900" dirty="0" smtClean="0"/>
              <a:t>Wage harder </a:t>
            </a:r>
            <a:r>
              <a:rPr lang="en-US" sz="900" dirty="0"/>
              <a:t>In particular care workers for old people are often paid the Minimum Wage. </a:t>
            </a:r>
            <a:r>
              <a:rPr lang="en-US" sz="900" dirty="0" smtClean="0"/>
              <a:t>(2) </a:t>
            </a:r>
            <a:r>
              <a:rPr lang="en-US" sz="900" dirty="0"/>
              <a:t>Regional variations in </a:t>
            </a:r>
            <a:r>
              <a:rPr lang="en-US" sz="900" dirty="0" smtClean="0"/>
              <a:t>wages: A </a:t>
            </a:r>
            <a:r>
              <a:rPr lang="en-US" sz="900" dirty="0"/>
              <a:t>big problem with a national minimum wage is that wages vary enormously within the UK. In London, with higher costs of living, not many people get the minimum wage because wages are relatively higher. However, in some areas a minimum wage of £9 could cause significant unemployment, especially in </a:t>
            </a:r>
            <a:r>
              <a:rPr lang="en-US" sz="900" dirty="0" err="1"/>
              <a:t>labour</a:t>
            </a:r>
            <a:r>
              <a:rPr lang="en-US" sz="900" dirty="0"/>
              <a:t> intensive industries. It is estimated that in 10 hot spot low pay areas 30% of workers are on the Minimum Wage. </a:t>
            </a:r>
            <a:r>
              <a:rPr lang="en-US" sz="900" dirty="0" smtClean="0"/>
              <a:t> (3) Certain areas of the country face much higher living costs (say London) than others and therefore a blanket national minimum wage may not help households in these expensive areas.</a:t>
            </a:r>
            <a:endParaRPr lang="en-US" sz="900" dirty="0"/>
          </a:p>
          <a:p>
            <a:pPr marL="0" indent="0">
              <a:buNone/>
            </a:pPr>
            <a:endParaRPr lang="en-US" sz="900" dirty="0"/>
          </a:p>
          <a:p>
            <a:pPr marL="0" indent="0">
              <a:buNone/>
            </a:pPr>
            <a:r>
              <a:rPr lang="en-US" sz="900" b="1" dirty="0" smtClean="0"/>
              <a:t>POINT 2: Improves the macroeconomic performance of the UK</a:t>
            </a:r>
          </a:p>
          <a:p>
            <a:pPr marL="92075" indent="-92075">
              <a:buFont typeface="Wingdings" charset="2"/>
              <a:buChar char="§"/>
            </a:pPr>
            <a:r>
              <a:rPr lang="en-US" sz="900" b="1" dirty="0" smtClean="0"/>
              <a:t>As: </a:t>
            </a:r>
            <a:r>
              <a:rPr lang="en-US" sz="900" dirty="0" smtClean="0"/>
              <a:t>(1) Increase </a:t>
            </a:r>
            <a:r>
              <a:rPr lang="en-US" sz="900" dirty="0"/>
              <a:t>productivity. The efficiency wage theory states that higher wages can increase the incentive for people to work harder and thus higher wages may increase </a:t>
            </a:r>
            <a:r>
              <a:rPr lang="en-US" sz="900" dirty="0" err="1"/>
              <a:t>labour</a:t>
            </a:r>
            <a:r>
              <a:rPr lang="en-US" sz="900" dirty="0"/>
              <a:t> productivity. If firms have to pay higher wages, they may put more focus on increasing </a:t>
            </a:r>
            <a:r>
              <a:rPr lang="en-US" sz="900" dirty="0" err="1"/>
              <a:t>labour</a:t>
            </a:r>
            <a:r>
              <a:rPr lang="en-US" sz="900" dirty="0"/>
              <a:t> productivity, which increases efficiency of the </a:t>
            </a:r>
            <a:r>
              <a:rPr lang="en-US" sz="900" dirty="0" smtClean="0"/>
              <a:t>economy (2) Increased </a:t>
            </a:r>
            <a:r>
              <a:rPr lang="en-US" sz="900" dirty="0"/>
              <a:t>investment. Firms will have an increased incentive to invest and increase </a:t>
            </a:r>
            <a:r>
              <a:rPr lang="en-US" sz="900" dirty="0" err="1"/>
              <a:t>labour</a:t>
            </a:r>
            <a:r>
              <a:rPr lang="en-US" sz="900" dirty="0"/>
              <a:t> productivity because </a:t>
            </a:r>
            <a:r>
              <a:rPr lang="en-US" sz="900" dirty="0" err="1"/>
              <a:t>labour</a:t>
            </a:r>
            <a:r>
              <a:rPr lang="en-US" sz="900" dirty="0"/>
              <a:t> is more costly</a:t>
            </a:r>
            <a:r>
              <a:rPr lang="en-US" sz="900" dirty="0" smtClean="0"/>
              <a:t>.  Both points shift LRAS to the right, curb inflationary pressures, stimulate economic growth and reduce structural, frictional and real-wage unemployment.  (3) Lower price levels help to stimulate exports and reduce the size of the current account deficit and leads to less reliance on a financial account surplus.</a:t>
            </a:r>
          </a:p>
          <a:p>
            <a:pPr marL="92075" indent="-92075">
              <a:buFont typeface="Wingdings" charset="2"/>
              <a:buChar char="§"/>
            </a:pPr>
            <a:r>
              <a:rPr lang="en-US" sz="900" dirty="0" err="1" smtClean="0"/>
              <a:t>A</a:t>
            </a:r>
            <a:r>
              <a:rPr lang="en-US" sz="900" b="1" dirty="0" err="1" smtClean="0"/>
              <a:t>e</a:t>
            </a:r>
            <a:r>
              <a:rPr lang="en-US" sz="900" b="1" dirty="0" smtClean="0"/>
              <a:t>: </a:t>
            </a:r>
            <a:r>
              <a:rPr lang="en-US" sz="900" dirty="0" smtClean="0"/>
              <a:t>Inflationary pressures? Higher </a:t>
            </a:r>
            <a:r>
              <a:rPr lang="en-US" sz="900" dirty="0"/>
              <a:t>wages passed onto consumers. An increase in the minimum wage could cause firms to increase prices and pass the costs onto </a:t>
            </a:r>
            <a:r>
              <a:rPr lang="en-US" sz="900" dirty="0" smtClean="0"/>
              <a:t>consumers.  Will also make exports uncompetitive and greater incomes could suck in more imports, worsening the current account deficit.  Lack of regional purchasing power also might mean that some areas, higher wages mean significant increases in AD fuelling inflation further.</a:t>
            </a:r>
            <a:endParaRPr lang="en-US" sz="900" dirty="0"/>
          </a:p>
          <a:p>
            <a:pPr marL="0" indent="0">
              <a:buNone/>
            </a:pPr>
            <a:endParaRPr lang="en-US" sz="900" dirty="0" smtClean="0"/>
          </a:p>
          <a:p>
            <a:pPr marL="0" indent="0">
              <a:buNone/>
            </a:pPr>
            <a:r>
              <a:rPr lang="en-US" sz="900" b="1" dirty="0" smtClean="0"/>
              <a:t>POINT 3: Stops imperfections in the </a:t>
            </a:r>
            <a:r>
              <a:rPr lang="en-US" sz="900" b="1" dirty="0" err="1" smtClean="0"/>
              <a:t>labour</a:t>
            </a:r>
            <a:r>
              <a:rPr lang="en-US" sz="900" b="1" dirty="0" smtClean="0"/>
              <a:t> market</a:t>
            </a:r>
            <a:endParaRPr lang="en-US" sz="900" b="1" dirty="0"/>
          </a:p>
          <a:p>
            <a:pPr marL="92075" indent="-92075">
              <a:buFont typeface="Wingdings" charset="2"/>
              <a:buChar char="§"/>
            </a:pPr>
            <a:r>
              <a:rPr lang="en-US" sz="900" b="1" dirty="0" smtClean="0"/>
              <a:t>As: </a:t>
            </a:r>
            <a:r>
              <a:rPr lang="en-US" sz="900" dirty="0" smtClean="0"/>
              <a:t>Counterbalance </a:t>
            </a:r>
            <a:r>
              <a:rPr lang="en-US" sz="900" dirty="0"/>
              <a:t>the effect of monopsony employers. If firms have Monopsony power they can drive wages down by employing fewer workers. However, minimum wages will make this more difficult. Therefore a minimum wage could have a positive effect on </a:t>
            </a:r>
            <a:r>
              <a:rPr lang="en-US" sz="900" dirty="0" smtClean="0"/>
              <a:t>employment.  In figure 1, a </a:t>
            </a:r>
            <a:r>
              <a:rPr lang="en-US" sz="900" dirty="0"/>
              <a:t>monopsony pays a wage of W2 and employs Q2. If a minimum wage was placed equal to W1, it would increase employment to Q1. Therefore, in some circumstances, it is feasible that a minimum wage could actually increase employment – or at least not cause any </a:t>
            </a:r>
            <a:r>
              <a:rPr lang="en-US" sz="900" dirty="0" smtClean="0"/>
              <a:t>employment.  Arguably </a:t>
            </a:r>
            <a:r>
              <a:rPr lang="en-US" sz="900" dirty="0"/>
              <a:t>many firms can afford to pay higher wages, a minimum wage helps redistribute income in </a:t>
            </a:r>
            <a:r>
              <a:rPr lang="en-US" sz="900" dirty="0" smtClean="0"/>
              <a:t>society.</a:t>
            </a:r>
          </a:p>
          <a:p>
            <a:pPr marL="92075" indent="-92075">
              <a:buFont typeface="Wingdings" charset="2"/>
              <a:buChar char="§"/>
            </a:pPr>
            <a:r>
              <a:rPr lang="en-US" sz="900" b="1" dirty="0" err="1" smtClean="0"/>
              <a:t>Ae</a:t>
            </a:r>
            <a:r>
              <a:rPr lang="en-US" sz="900" b="1" dirty="0" smtClean="0"/>
              <a:t>: </a:t>
            </a:r>
            <a:r>
              <a:rPr lang="en-US" sz="900" dirty="0" smtClean="0"/>
              <a:t>More </a:t>
            </a:r>
            <a:r>
              <a:rPr lang="en-US" sz="900" dirty="0"/>
              <a:t>and more workers are getting stuck on the minimum wage More than 1 million workers receive the minimum wage. The highest proportion are amongst women, ethnic minorities and young people. The fear is that a minimum wage encourages firms to keep more workers on the lowest band of wages.</a:t>
            </a:r>
          </a:p>
          <a:p>
            <a:pPr marL="0" indent="0">
              <a:buNone/>
            </a:pPr>
            <a:endParaRPr lang="en-US" sz="900" dirty="0"/>
          </a:p>
        </p:txBody>
      </p:sp>
      <p:grpSp>
        <p:nvGrpSpPr>
          <p:cNvPr id="6" name="Group 5"/>
          <p:cNvGrpSpPr/>
          <p:nvPr/>
        </p:nvGrpSpPr>
        <p:grpSpPr>
          <a:xfrm>
            <a:off x="7310858" y="1076662"/>
            <a:ext cx="1762021" cy="1546204"/>
            <a:chOff x="7160483" y="2064716"/>
            <a:chExt cx="1762021" cy="1546204"/>
          </a:xfrm>
        </p:grpSpPr>
        <p:pic>
          <p:nvPicPr>
            <p:cNvPr id="4" name="Picture 3"/>
            <p:cNvPicPr>
              <a:picLocks noChangeAspect="1"/>
            </p:cNvPicPr>
            <p:nvPr/>
          </p:nvPicPr>
          <p:blipFill>
            <a:blip r:embed="rId3"/>
            <a:stretch>
              <a:fillRect/>
            </a:stretch>
          </p:blipFill>
          <p:spPr>
            <a:xfrm>
              <a:off x="7174984" y="2064716"/>
              <a:ext cx="1595636" cy="1315372"/>
            </a:xfrm>
            <a:prstGeom prst="rect">
              <a:avLst/>
            </a:prstGeom>
            <a:ln>
              <a:solidFill>
                <a:srgbClr val="000000"/>
              </a:solidFill>
            </a:ln>
          </p:spPr>
        </p:pic>
        <p:sp>
          <p:nvSpPr>
            <p:cNvPr id="5" name="TextBox 4"/>
            <p:cNvSpPr txBox="1"/>
            <p:nvPr/>
          </p:nvSpPr>
          <p:spPr>
            <a:xfrm>
              <a:off x="7160483" y="3380088"/>
              <a:ext cx="1762021" cy="230832"/>
            </a:xfrm>
            <a:prstGeom prst="rect">
              <a:avLst/>
            </a:prstGeom>
            <a:noFill/>
            <a:ln>
              <a:solidFill>
                <a:srgbClr val="000000"/>
              </a:solidFill>
            </a:ln>
          </p:spPr>
          <p:txBody>
            <a:bodyPr wrap="none" rtlCol="0">
              <a:spAutoFit/>
            </a:bodyPr>
            <a:lstStyle/>
            <a:p>
              <a:r>
                <a:rPr lang="en-US" sz="900" dirty="0" smtClean="0"/>
                <a:t>FIGURE 1 – Monopsony Employer</a:t>
              </a:r>
              <a:endParaRPr lang="en-US" sz="900" dirty="0"/>
            </a:p>
          </p:txBody>
        </p:sp>
      </p:grpSp>
      <p:grpSp>
        <p:nvGrpSpPr>
          <p:cNvPr id="9" name="Group 8"/>
          <p:cNvGrpSpPr/>
          <p:nvPr/>
        </p:nvGrpSpPr>
        <p:grpSpPr>
          <a:xfrm>
            <a:off x="7203440" y="2907691"/>
            <a:ext cx="1940560" cy="1934357"/>
            <a:chOff x="6685873" y="2948330"/>
            <a:chExt cx="2424917" cy="2227577"/>
          </a:xfrm>
        </p:grpSpPr>
        <p:pic>
          <p:nvPicPr>
            <p:cNvPr id="7" name="Picture 6"/>
            <p:cNvPicPr>
              <a:picLocks noChangeAspect="1"/>
            </p:cNvPicPr>
            <p:nvPr/>
          </p:nvPicPr>
          <p:blipFill>
            <a:blip r:embed="rId4"/>
            <a:stretch>
              <a:fillRect/>
            </a:stretch>
          </p:blipFill>
          <p:spPr>
            <a:xfrm>
              <a:off x="6927095" y="2948330"/>
              <a:ext cx="1993900" cy="1640836"/>
            </a:xfrm>
            <a:prstGeom prst="rect">
              <a:avLst/>
            </a:prstGeom>
            <a:ln>
              <a:solidFill>
                <a:srgbClr val="000000"/>
              </a:solidFill>
            </a:ln>
          </p:spPr>
        </p:pic>
        <p:sp>
          <p:nvSpPr>
            <p:cNvPr id="8" name="TextBox 7"/>
            <p:cNvSpPr txBox="1"/>
            <p:nvPr/>
          </p:nvSpPr>
          <p:spPr>
            <a:xfrm>
              <a:off x="6685873" y="4591096"/>
              <a:ext cx="2424917" cy="584811"/>
            </a:xfrm>
            <a:prstGeom prst="rect">
              <a:avLst/>
            </a:prstGeom>
            <a:noFill/>
            <a:ln>
              <a:solidFill>
                <a:srgbClr val="000000"/>
              </a:solidFill>
            </a:ln>
          </p:spPr>
          <p:txBody>
            <a:bodyPr wrap="square" rtlCol="0">
              <a:spAutoFit/>
            </a:bodyPr>
            <a:lstStyle/>
            <a:p>
              <a:r>
                <a:rPr lang="en-US" sz="900" dirty="0" smtClean="0"/>
                <a:t>FIGURE 2– Competitive </a:t>
              </a:r>
              <a:r>
                <a:rPr lang="en-US" sz="900" dirty="0" err="1" smtClean="0"/>
                <a:t>Labour</a:t>
              </a:r>
              <a:r>
                <a:rPr lang="en-US" sz="900" dirty="0" smtClean="0"/>
                <a:t> Market with a National Minimum Wage (NMW)</a:t>
              </a:r>
              <a:endParaRPr lang="en-US" sz="900" dirty="0"/>
            </a:p>
          </p:txBody>
        </p:sp>
      </p:grpSp>
    </p:spTree>
    <p:extLst>
      <p:ext uri="{BB962C8B-B14F-4D97-AF65-F5344CB8AC3E}">
        <p14:creationId xmlns:p14="http://schemas.microsoft.com/office/powerpoint/2010/main" val="31527744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958"/>
            <a:ext cx="9144000" cy="782002"/>
          </a:xfrm>
        </p:spPr>
        <p:txBody>
          <a:bodyPr>
            <a:normAutofit fontScale="90000"/>
          </a:bodyPr>
          <a:lstStyle/>
          <a:p>
            <a:r>
              <a:rPr lang="en-US" sz="2700" b="1" dirty="0" smtClean="0"/>
              <a:t>Maximum Wage Debate: Discuss the view that a maximum wage cap should be introduced into </a:t>
            </a:r>
            <a:r>
              <a:rPr lang="en-US" sz="2700" b="1" dirty="0" err="1" smtClean="0"/>
              <a:t>labour</a:t>
            </a:r>
            <a:r>
              <a:rPr lang="en-US" sz="2700" b="1" dirty="0" smtClean="0"/>
              <a:t> markets in the UK</a:t>
            </a:r>
            <a:r>
              <a:rPr lang="en-US" sz="3200" b="1" dirty="0" smtClean="0"/>
              <a:t/>
            </a:r>
            <a:br>
              <a:rPr lang="en-US" sz="3200" b="1" dirty="0" smtClean="0"/>
            </a:br>
            <a:r>
              <a:rPr lang="en-US" sz="1300" b="1" dirty="0" smtClean="0">
                <a:solidFill>
                  <a:srgbClr val="FF0000"/>
                </a:solidFill>
              </a:rPr>
              <a:t>TASK: Create 3 essay points which you can evaluate to discuss whether the UK Government should use this and then write a conclusion</a:t>
            </a:r>
            <a:endParaRPr lang="en-US" sz="1300" b="1" dirty="0">
              <a:solidFill>
                <a:srgbClr val="FF0000"/>
              </a:solidFill>
            </a:endParaRPr>
          </a:p>
        </p:txBody>
      </p:sp>
      <p:sp>
        <p:nvSpPr>
          <p:cNvPr id="3" name="Content Placeholder 2"/>
          <p:cNvSpPr>
            <a:spLocks noGrp="1"/>
          </p:cNvSpPr>
          <p:nvPr>
            <p:ph idx="1"/>
          </p:nvPr>
        </p:nvSpPr>
        <p:spPr>
          <a:xfrm>
            <a:off x="264160" y="1070386"/>
            <a:ext cx="8605520" cy="5913120"/>
          </a:xfrm>
        </p:spPr>
        <p:txBody>
          <a:bodyPr>
            <a:normAutofit fontScale="40000" lnSpcReduction="20000"/>
          </a:bodyPr>
          <a:lstStyle/>
          <a:p>
            <a:pPr marL="0" indent="0">
              <a:buNone/>
            </a:pPr>
            <a:r>
              <a:rPr lang="en-US" b="1" dirty="0" smtClean="0"/>
              <a:t>Point 1 - SHOULD: </a:t>
            </a:r>
            <a:r>
              <a:rPr lang="en-US" b="1" dirty="0" smtClean="0"/>
              <a:t>Reduces </a:t>
            </a:r>
            <a:r>
              <a:rPr lang="en-US" b="1" dirty="0" smtClean="0"/>
              <a:t>the problem of persistent Income inequality issue in the UK</a:t>
            </a:r>
            <a:endParaRPr lang="en-US" b="1" dirty="0"/>
          </a:p>
          <a:p>
            <a:pPr marL="92075" indent="-92075">
              <a:buFont typeface="Wingdings" charset="2"/>
              <a:buChar char="§"/>
            </a:pPr>
            <a:r>
              <a:rPr lang="en-US" dirty="0" smtClean="0"/>
              <a:t>As: (1) Inequitable top 1% earning disproportionately more than they should; leads to ‘inequality issues’ with persistent lack of opportunities for elements of the economy etc. </a:t>
            </a:r>
            <a:r>
              <a:rPr lang="en-US" dirty="0"/>
              <a:t>In some </a:t>
            </a:r>
            <a:r>
              <a:rPr lang="en-US" dirty="0" err="1"/>
              <a:t>labour</a:t>
            </a:r>
            <a:r>
              <a:rPr lang="en-US" dirty="0"/>
              <a:t> markets, </a:t>
            </a:r>
            <a:r>
              <a:rPr lang="en-US" dirty="0" err="1"/>
              <a:t>labour</a:t>
            </a:r>
            <a:r>
              <a:rPr lang="en-US" dirty="0"/>
              <a:t> may have the ability to bargain for wages which include substantial economic </a:t>
            </a:r>
            <a:r>
              <a:rPr lang="en-US" dirty="0" smtClean="0"/>
              <a:t>rent especially if their </a:t>
            </a:r>
            <a:r>
              <a:rPr lang="en-US" dirty="0" err="1" smtClean="0"/>
              <a:t>labour</a:t>
            </a:r>
            <a:r>
              <a:rPr lang="en-US" dirty="0" smtClean="0"/>
              <a:t> is demand inelastic (i.e. harder to replace </a:t>
            </a:r>
            <a:r>
              <a:rPr lang="en-US" dirty="0" err="1" smtClean="0"/>
              <a:t>labour</a:t>
            </a:r>
            <a:r>
              <a:rPr lang="en-US" dirty="0" smtClean="0"/>
              <a:t> with capital) – example CEO’s.  Cannot rely on shareholders at AGMs to prevent increase in top earnings due to loss of power.</a:t>
            </a:r>
          </a:p>
          <a:p>
            <a:pPr marL="92075" indent="-92075">
              <a:buFont typeface="Wingdings" charset="2"/>
              <a:buChar char="§"/>
            </a:pPr>
            <a:r>
              <a:rPr lang="en-US" dirty="0" smtClean="0"/>
              <a:t>Ae: (1) Inequality can be a good - ‘Trickle down effect’ and incentive effects.</a:t>
            </a:r>
            <a:r>
              <a:rPr lang="en-US" dirty="0"/>
              <a:t> </a:t>
            </a:r>
            <a:r>
              <a:rPr lang="en-US" dirty="0" smtClean="0"/>
              <a:t>(2) If </a:t>
            </a:r>
            <a:r>
              <a:rPr lang="en-US" dirty="0"/>
              <a:t>you want to reduce </a:t>
            </a:r>
            <a:r>
              <a:rPr lang="en-US" dirty="0" smtClean="0"/>
              <a:t>wages through Government intervention, </a:t>
            </a:r>
            <a:r>
              <a:rPr lang="en-US" dirty="0"/>
              <a:t>why not increase income tax? A maximum wage limits the income of high earners, but, the government gets nothing in </a:t>
            </a:r>
            <a:r>
              <a:rPr lang="en-US" dirty="0" smtClean="0"/>
              <a:t>return -raised </a:t>
            </a:r>
            <a:r>
              <a:rPr lang="en-US" dirty="0"/>
              <a:t>tax revenue </a:t>
            </a:r>
            <a:r>
              <a:rPr lang="en-US" dirty="0" smtClean="0"/>
              <a:t>can </a:t>
            </a:r>
            <a:r>
              <a:rPr lang="en-US" dirty="0"/>
              <a:t>be used to redistribute </a:t>
            </a:r>
            <a:r>
              <a:rPr lang="en-US" dirty="0" smtClean="0"/>
              <a:t>income</a:t>
            </a:r>
          </a:p>
          <a:p>
            <a:pPr marL="92075" indent="-92075">
              <a:buFont typeface="Wingdings" charset="2"/>
              <a:buChar char="§"/>
            </a:pPr>
            <a:endParaRPr lang="en-US" dirty="0" smtClean="0"/>
          </a:p>
          <a:p>
            <a:pPr marL="0" indent="0">
              <a:buNone/>
            </a:pPr>
            <a:r>
              <a:rPr lang="en-US" b="1" dirty="0" smtClean="0"/>
              <a:t>Point 2 - SHOULDN’T: Creates </a:t>
            </a:r>
            <a:r>
              <a:rPr lang="en-US" b="1" dirty="0" smtClean="0"/>
              <a:t>distortions in the </a:t>
            </a:r>
            <a:r>
              <a:rPr lang="en-US" b="1" dirty="0" err="1" smtClean="0"/>
              <a:t>labour</a:t>
            </a:r>
            <a:r>
              <a:rPr lang="en-US" b="1" dirty="0" smtClean="0"/>
              <a:t> market through </a:t>
            </a:r>
            <a:r>
              <a:rPr lang="en-US" b="1" dirty="0" err="1" smtClean="0"/>
              <a:t>disincentivising</a:t>
            </a:r>
            <a:r>
              <a:rPr lang="en-US" b="1" dirty="0" smtClean="0"/>
              <a:t> workers to work</a:t>
            </a:r>
          </a:p>
          <a:p>
            <a:pPr marL="92075" indent="-92075">
              <a:buFont typeface="Wingdings" charset="2"/>
              <a:buChar char="§"/>
            </a:pPr>
            <a:r>
              <a:rPr lang="en-US" dirty="0" smtClean="0"/>
              <a:t>As: </a:t>
            </a:r>
            <a:r>
              <a:rPr lang="en-US" dirty="0"/>
              <a:t>(1) </a:t>
            </a:r>
            <a:r>
              <a:rPr lang="en-US" dirty="0" smtClean="0"/>
              <a:t>Disincentives </a:t>
            </a:r>
            <a:r>
              <a:rPr lang="en-US" dirty="0"/>
              <a:t>to work. A maximum wage may encourage workers to leave and work in another country. Firms may find a shortage of skilled workers or top executives, this could harm economic prospects</a:t>
            </a:r>
            <a:r>
              <a:rPr lang="en-US" dirty="0" smtClean="0"/>
              <a:t>.</a:t>
            </a:r>
            <a:r>
              <a:rPr lang="en-US" dirty="0"/>
              <a:t> </a:t>
            </a:r>
            <a:r>
              <a:rPr lang="en-US" dirty="0" smtClean="0"/>
              <a:t>(2) Hard </a:t>
            </a:r>
            <a:r>
              <a:rPr lang="en-US" dirty="0"/>
              <a:t>to enforce in a </a:t>
            </a:r>
            <a:r>
              <a:rPr lang="en-US" dirty="0" err="1"/>
              <a:t>globalised</a:t>
            </a:r>
            <a:r>
              <a:rPr lang="en-US" dirty="0"/>
              <a:t> world</a:t>
            </a:r>
            <a:r>
              <a:rPr lang="en-US" dirty="0" smtClean="0"/>
              <a:t>?  Could lead to brain drain from UK?</a:t>
            </a:r>
            <a:endParaRPr lang="en-US" dirty="0"/>
          </a:p>
          <a:p>
            <a:pPr marL="92075" indent="-92075">
              <a:buFont typeface="Wingdings" charset="2"/>
              <a:buChar char="§"/>
            </a:pPr>
            <a:r>
              <a:rPr lang="en-US" dirty="0" smtClean="0"/>
              <a:t>Ae: (1) Lack of </a:t>
            </a:r>
            <a:r>
              <a:rPr lang="en-US" dirty="0" smtClean="0"/>
              <a:t>maximum </a:t>
            </a:r>
            <a:r>
              <a:rPr lang="en-US" dirty="0" smtClean="0"/>
              <a:t>wage actually creates distortions (and market failure!).  Because it prevents </a:t>
            </a:r>
            <a:r>
              <a:rPr lang="en-US" dirty="0"/>
              <a:t>the most skilled </a:t>
            </a:r>
            <a:r>
              <a:rPr lang="en-US" dirty="0" err="1"/>
              <a:t>labour</a:t>
            </a:r>
            <a:r>
              <a:rPr lang="en-US" dirty="0"/>
              <a:t> migrating to the highest paid jobs. For example, if lawyers received very high wages, the best graduates may train to become lawyers, but this means other job sectors, such as doctors, engineers would not attract the best workers. Doctors and engineers may have greater social value than </a:t>
            </a:r>
            <a:r>
              <a:rPr lang="en-US" dirty="0" smtClean="0"/>
              <a:t>lawyers (2) Also reduces costs for firms which will be good for the economy in the short run and long run.</a:t>
            </a:r>
          </a:p>
          <a:p>
            <a:pPr marL="0" indent="0">
              <a:buNone/>
            </a:pPr>
            <a:endParaRPr lang="en-US" dirty="0"/>
          </a:p>
          <a:p>
            <a:pPr marL="0" indent="0">
              <a:buNone/>
            </a:pPr>
            <a:r>
              <a:rPr lang="en-US" b="1" dirty="0" smtClean="0"/>
              <a:t>Point 3 - SHOULD: A </a:t>
            </a:r>
            <a:r>
              <a:rPr lang="en-US" b="1" dirty="0" smtClean="0"/>
              <a:t>good idea – there has been precedent elsewhere and </a:t>
            </a:r>
            <a:r>
              <a:rPr lang="en-US" b="1" dirty="0" smtClean="0"/>
              <a:t>a </a:t>
            </a:r>
            <a:r>
              <a:rPr lang="en-US" b="1" dirty="0" smtClean="0"/>
              <a:t>pay </a:t>
            </a:r>
            <a:r>
              <a:rPr lang="en-US" b="1" dirty="0" smtClean="0"/>
              <a:t>ratio (</a:t>
            </a:r>
            <a:r>
              <a:rPr lang="en-US" b="1" dirty="0"/>
              <a:t>20:1 scheme could work within a firm)? </a:t>
            </a:r>
            <a:r>
              <a:rPr lang="en-US" b="1" dirty="0" smtClean="0"/>
              <a:t>is a realistic proposition as opposed to a wage cap </a:t>
            </a:r>
            <a:r>
              <a:rPr lang="en-US" b="1" dirty="0" smtClean="0"/>
              <a:t>or 100% income tax. </a:t>
            </a:r>
            <a:endParaRPr lang="en-US" b="1" dirty="0"/>
          </a:p>
          <a:p>
            <a:pPr marL="92075" indent="-92075">
              <a:buFont typeface="Wingdings" charset="2"/>
              <a:buChar char="§"/>
            </a:pPr>
            <a:r>
              <a:rPr lang="en-US" dirty="0" smtClean="0"/>
              <a:t>As: There </a:t>
            </a:r>
            <a:r>
              <a:rPr lang="en-US" dirty="0"/>
              <a:t>was a maximum wage for professional footballers in England up until 1960. The maximum wage for footballers was £14 per week (1951), £15 (1953), £17 (1957) and £20 (1958</a:t>
            </a:r>
            <a:r>
              <a:rPr lang="en-US" dirty="0" smtClean="0"/>
              <a:t>).  With </a:t>
            </a:r>
            <a:r>
              <a:rPr lang="en-US" dirty="0"/>
              <a:t>many clubs on the face of bankruptcy, some argue, the Football League should consider a return to a maximum wage – to prevent clubs spending more than they can afford on wages. However, this is really focused on the peculiarities of Football economics – where clubs have a tendency to push themselves towards the brink of bankruptcy</a:t>
            </a:r>
            <a:r>
              <a:rPr lang="en-US" dirty="0" smtClean="0"/>
              <a:t>.  </a:t>
            </a:r>
            <a:r>
              <a:rPr lang="en-US" dirty="0"/>
              <a:t>(2) The average pay of a FTSE 100 chief executive has rocketed from around £1m a year in the late 1990s - about 60 times the average UK worker - to closer to £5m today, more than 170 </a:t>
            </a:r>
            <a:r>
              <a:rPr lang="en-US" dirty="0" smtClean="0"/>
              <a:t>times</a:t>
            </a:r>
            <a:r>
              <a:rPr lang="en-US" dirty="0"/>
              <a:t> </a:t>
            </a:r>
            <a:r>
              <a:rPr lang="en-US" dirty="0" smtClean="0"/>
              <a:t>in 2014. John </a:t>
            </a:r>
            <a:r>
              <a:rPr lang="en-US" dirty="0"/>
              <a:t>Lewis operates </a:t>
            </a:r>
            <a:r>
              <a:rPr lang="en-US" dirty="0" smtClean="0"/>
              <a:t>a pay ratio </a:t>
            </a:r>
            <a:r>
              <a:rPr lang="en-US" dirty="0"/>
              <a:t>to calculate its executives’ pay, and no one argues that John Lewis is anything other than an extremely successful and well run retailer. </a:t>
            </a:r>
            <a:endParaRPr lang="en-US" dirty="0" smtClean="0"/>
          </a:p>
          <a:p>
            <a:pPr marL="92075" indent="-92075">
              <a:buFont typeface="Wingdings" charset="2"/>
              <a:buChar char="§"/>
            </a:pPr>
            <a:r>
              <a:rPr lang="en-US" dirty="0" err="1" smtClean="0"/>
              <a:t>Ae</a:t>
            </a:r>
            <a:r>
              <a:rPr lang="en-US" dirty="0" smtClean="0"/>
              <a:t>: (1) If </a:t>
            </a:r>
            <a:r>
              <a:rPr lang="en-US" dirty="0"/>
              <a:t>firms are willing to pay high wages, then presumably the workers must have a value (Marginal Revenue Product) equal to their </a:t>
            </a:r>
            <a:r>
              <a:rPr lang="en-US" dirty="0" smtClean="0"/>
              <a:t>wage</a:t>
            </a:r>
            <a:r>
              <a:rPr lang="en-US" dirty="0"/>
              <a:t> </a:t>
            </a:r>
            <a:r>
              <a:rPr lang="en-US" dirty="0" smtClean="0"/>
              <a:t>– it is the same for footballers. (2) Pay ratio’s wouldn’t work in a company like Goldman Sachs (investment bank) as the average pay is already very high.  Also, issuing of share options etc. would allow companies to get around it.</a:t>
            </a:r>
            <a:endParaRPr lang="en-US" dirty="0"/>
          </a:p>
          <a:p>
            <a:pPr marL="0" indent="0">
              <a:buNone/>
            </a:pPr>
            <a:endParaRPr lang="en-US" dirty="0"/>
          </a:p>
        </p:txBody>
      </p:sp>
    </p:spTree>
    <p:extLst>
      <p:ext uri="{BB962C8B-B14F-4D97-AF65-F5344CB8AC3E}">
        <p14:creationId xmlns:p14="http://schemas.microsoft.com/office/powerpoint/2010/main" val="164184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90+90:</a:t>
            </a:r>
            <a:endParaRPr lang="en-US" sz="5400" b="1" dirty="0">
              <a:solidFill>
                <a:schemeClr val="bg1"/>
              </a:solidFill>
            </a:endParaRPr>
          </a:p>
        </p:txBody>
      </p:sp>
    </p:spTree>
    <p:extLst>
      <p:ext uri="{BB962C8B-B14F-4D97-AF65-F5344CB8AC3E}">
        <p14:creationId xmlns:p14="http://schemas.microsoft.com/office/powerpoint/2010/main" val="17489701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Paper 3 MOCK PAPER</a:t>
            </a:r>
            <a:endParaRPr lang="en-US" b="1" dirty="0"/>
          </a:p>
        </p:txBody>
      </p:sp>
      <p:sp>
        <p:nvSpPr>
          <p:cNvPr id="3" name="Content Placeholder 2"/>
          <p:cNvSpPr>
            <a:spLocks noGrp="1"/>
          </p:cNvSpPr>
          <p:nvPr>
            <p:ph idx="1"/>
          </p:nvPr>
        </p:nvSpPr>
        <p:spPr>
          <a:xfrm>
            <a:off x="152400" y="1308100"/>
            <a:ext cx="3276600" cy="5397500"/>
          </a:xfrm>
        </p:spPr>
        <p:txBody>
          <a:bodyPr>
            <a:normAutofit fontScale="70000" lnSpcReduction="20000"/>
          </a:bodyPr>
          <a:lstStyle/>
          <a:p>
            <a:pPr marL="0" indent="0">
              <a:buNone/>
            </a:pPr>
            <a:r>
              <a:rPr lang="en-US" dirty="0" smtClean="0"/>
              <a:t>You have 45 minutes today and 90 minutes tomorrow to complete the following in 3’s (or 4’s for middle table)</a:t>
            </a:r>
          </a:p>
          <a:p>
            <a:pPr marL="514350" indent="-514350">
              <a:buFont typeface="+mj-lt"/>
              <a:buAutoNum type="arabicPeriod"/>
            </a:pPr>
            <a:r>
              <a:rPr lang="en-US" dirty="0"/>
              <a:t>C</a:t>
            </a:r>
            <a:r>
              <a:rPr lang="en-US" dirty="0" smtClean="0"/>
              <a:t>omplete in full written prose the 10 marker and the 15 marker (see plan to the right as to who is scribe)</a:t>
            </a:r>
          </a:p>
          <a:p>
            <a:pPr marL="514350" indent="-514350">
              <a:buFont typeface="+mj-lt"/>
              <a:buAutoNum type="arabicPeriod"/>
            </a:pPr>
            <a:r>
              <a:rPr lang="en-US" dirty="0" smtClean="0"/>
              <a:t>Provide a detailed plan for the 25 marker.</a:t>
            </a:r>
          </a:p>
          <a:p>
            <a:pPr marL="0" indent="0">
              <a:buNone/>
            </a:pPr>
            <a:r>
              <a:rPr lang="en-US" dirty="0" smtClean="0"/>
              <a:t>ALL NEEDS TO BE FINISHED AND HANDED IN BY THE END OF THURSDAYS LESSON COMPLETED</a:t>
            </a:r>
            <a:endParaRPr lang="en-US" dirty="0"/>
          </a:p>
        </p:txBody>
      </p:sp>
      <p:sp>
        <p:nvSpPr>
          <p:cNvPr id="4" name="TextBox 3"/>
          <p:cNvSpPr txBox="1"/>
          <p:nvPr/>
        </p:nvSpPr>
        <p:spPr>
          <a:xfrm>
            <a:off x="4911758" y="1828800"/>
            <a:ext cx="3775042" cy="3600986"/>
          </a:xfrm>
          <a:prstGeom prst="rect">
            <a:avLst/>
          </a:prstGeom>
          <a:solidFill>
            <a:schemeClr val="bg1"/>
          </a:solidFill>
        </p:spPr>
        <p:txBody>
          <a:bodyPr wrap="none" rtlCol="0">
            <a:spAutoFit/>
          </a:bodyPr>
          <a:lstStyle/>
          <a:p>
            <a:r>
              <a:rPr lang="en-US" sz="3200" b="1" u="sng" dirty="0" smtClean="0"/>
              <a:t>Scribes</a:t>
            </a:r>
          </a:p>
          <a:p>
            <a:r>
              <a:rPr lang="en-US" sz="2800" dirty="0" smtClean="0"/>
              <a:t>GROUP A: Chris </a:t>
            </a:r>
            <a:r>
              <a:rPr lang="en-US" sz="2800" dirty="0" err="1" smtClean="0"/>
              <a:t>Hegg</a:t>
            </a:r>
            <a:endParaRPr lang="en-US" sz="2800" dirty="0" smtClean="0"/>
          </a:p>
          <a:p>
            <a:r>
              <a:rPr lang="en-US" sz="2800" dirty="0" smtClean="0"/>
              <a:t>GROUP B: Jess </a:t>
            </a:r>
            <a:r>
              <a:rPr lang="en-US" sz="2800" dirty="0" err="1" smtClean="0"/>
              <a:t>Pow</a:t>
            </a:r>
            <a:endParaRPr lang="en-US" sz="2800" dirty="0" smtClean="0"/>
          </a:p>
          <a:p>
            <a:r>
              <a:rPr lang="en-US" sz="2800" dirty="0" smtClean="0"/>
              <a:t>GROUP C: Ethan Ricketts</a:t>
            </a:r>
          </a:p>
          <a:p>
            <a:r>
              <a:rPr lang="en-US" sz="2800" dirty="0" smtClean="0"/>
              <a:t>GROUP D: Laura Deacon</a:t>
            </a:r>
          </a:p>
          <a:p>
            <a:r>
              <a:rPr lang="en-US" sz="2800" dirty="0" smtClean="0"/>
              <a:t>GROUP E: Harry </a:t>
            </a:r>
            <a:r>
              <a:rPr lang="en-US" sz="2800" dirty="0" err="1" smtClean="0"/>
              <a:t>Dervan</a:t>
            </a:r>
            <a:endParaRPr lang="en-US" sz="2800" dirty="0" smtClean="0"/>
          </a:p>
          <a:p>
            <a:r>
              <a:rPr lang="en-US" sz="2800" dirty="0" smtClean="0"/>
              <a:t>GROUP F: Josh Williams</a:t>
            </a:r>
          </a:p>
          <a:p>
            <a:endParaRPr lang="en-US" sz="2800" dirty="0"/>
          </a:p>
        </p:txBody>
      </p:sp>
    </p:spTree>
    <p:extLst>
      <p:ext uri="{BB962C8B-B14F-4D97-AF65-F5344CB8AC3E}">
        <p14:creationId xmlns:p14="http://schemas.microsoft.com/office/powerpoint/2010/main" val="912273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smtClean="0">
                <a:solidFill>
                  <a:schemeClr val="bg1"/>
                </a:solidFill>
              </a:rPr>
              <a:t>END</a:t>
            </a:r>
            <a:endParaRPr lang="en-US" sz="19900" b="1" dirty="0">
              <a:solidFill>
                <a:schemeClr val="bg1"/>
              </a:solidFill>
            </a:endParaRPr>
          </a:p>
        </p:txBody>
      </p:sp>
    </p:spTree>
    <p:extLst>
      <p:ext uri="{BB962C8B-B14F-4D97-AF65-F5344CB8AC3E}">
        <p14:creationId xmlns:p14="http://schemas.microsoft.com/office/powerpoint/2010/main" val="1380165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Assess the importance of the minimum wage in reducing poverty and inequality (25 marks)</a:t>
            </a:r>
            <a:endParaRPr lang="en-US" sz="3200" b="1" dirty="0"/>
          </a:p>
        </p:txBody>
      </p:sp>
      <p:sp>
        <p:nvSpPr>
          <p:cNvPr id="3" name="Content Placeholder 2"/>
          <p:cNvSpPr>
            <a:spLocks noGrp="1"/>
          </p:cNvSpPr>
          <p:nvPr>
            <p:ph idx="1"/>
          </p:nvPr>
        </p:nvSpPr>
        <p:spPr>
          <a:xfrm>
            <a:off x="228600" y="1524000"/>
            <a:ext cx="8686800" cy="5181600"/>
          </a:xfrm>
        </p:spPr>
        <p:txBody>
          <a:bodyPr>
            <a:normAutofit fontScale="77500" lnSpcReduction="20000"/>
          </a:bodyPr>
          <a:lstStyle/>
          <a:p>
            <a:r>
              <a:rPr lang="en-US" b="1" dirty="0" smtClean="0"/>
              <a:t>INTRO</a:t>
            </a:r>
          </a:p>
          <a:p>
            <a:r>
              <a:rPr lang="en-US" b="1" dirty="0" smtClean="0"/>
              <a:t>MAIN</a:t>
            </a:r>
          </a:p>
          <a:p>
            <a:pPr lvl="1"/>
            <a:r>
              <a:rPr lang="en-US" dirty="0" smtClean="0"/>
              <a:t>POINT 1: </a:t>
            </a:r>
            <a:r>
              <a:rPr lang="en-US" i="1" dirty="0" smtClean="0"/>
              <a:t>Minimum wage reduces poverty and inequality (TODAY)</a:t>
            </a:r>
          </a:p>
          <a:p>
            <a:pPr lvl="2"/>
            <a:r>
              <a:rPr lang="en-US" dirty="0" smtClean="0"/>
              <a:t>As</a:t>
            </a:r>
          </a:p>
          <a:p>
            <a:pPr lvl="2"/>
            <a:r>
              <a:rPr lang="en-US" dirty="0" err="1" smtClean="0"/>
              <a:t>Ae</a:t>
            </a:r>
            <a:endParaRPr lang="en-US" dirty="0" smtClean="0"/>
          </a:p>
          <a:p>
            <a:pPr lvl="1"/>
            <a:r>
              <a:rPr lang="en-US" dirty="0" smtClean="0"/>
              <a:t>POINT 2: </a:t>
            </a:r>
            <a:r>
              <a:rPr lang="en-US" i="1" dirty="0" smtClean="0"/>
              <a:t>Redistributing Income and Wealth through taxation and benefits reduces poverty and inequality (THURSDAY)</a:t>
            </a:r>
          </a:p>
          <a:p>
            <a:pPr lvl="2"/>
            <a:r>
              <a:rPr lang="en-US" dirty="0" smtClean="0"/>
              <a:t>As</a:t>
            </a:r>
          </a:p>
          <a:p>
            <a:pPr lvl="2"/>
            <a:r>
              <a:rPr lang="en-US" dirty="0" err="1" smtClean="0"/>
              <a:t>Ae</a:t>
            </a:r>
            <a:endParaRPr lang="en-US" dirty="0" smtClean="0"/>
          </a:p>
          <a:p>
            <a:pPr lvl="1"/>
            <a:r>
              <a:rPr lang="en-US" dirty="0" smtClean="0"/>
              <a:t>POINT 3: </a:t>
            </a:r>
            <a:r>
              <a:rPr lang="en-US" i="1" dirty="0" smtClean="0"/>
              <a:t>Other forms of Government Intervention that might include setting poverty targets and job schemes to get the unemployed into work (WEEK TUESDAY)</a:t>
            </a:r>
          </a:p>
          <a:p>
            <a:pPr lvl="2"/>
            <a:r>
              <a:rPr lang="en-US" dirty="0" smtClean="0"/>
              <a:t>As</a:t>
            </a:r>
          </a:p>
          <a:p>
            <a:pPr lvl="2"/>
            <a:r>
              <a:rPr lang="en-US" dirty="0" err="1" smtClean="0"/>
              <a:t>Ae</a:t>
            </a:r>
            <a:endParaRPr lang="en-US" dirty="0" smtClean="0"/>
          </a:p>
          <a:p>
            <a:r>
              <a:rPr lang="en-US" b="1" dirty="0" smtClean="0"/>
              <a:t>CONC</a:t>
            </a:r>
            <a:endParaRPr lang="en-US" b="1" dirty="0"/>
          </a:p>
        </p:txBody>
      </p:sp>
    </p:spTree>
    <p:extLst>
      <p:ext uri="{BB962C8B-B14F-4D97-AF65-F5344CB8AC3E}">
        <p14:creationId xmlns:p14="http://schemas.microsoft.com/office/powerpoint/2010/main" val="9701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Assess the importance of the minimum wage in reducing poverty and inequality (25 marks)</a:t>
            </a:r>
            <a:endParaRPr lang="en-US" sz="3200" b="1" dirty="0"/>
          </a:p>
        </p:txBody>
      </p:sp>
      <p:sp>
        <p:nvSpPr>
          <p:cNvPr id="3" name="Content Placeholder 2"/>
          <p:cNvSpPr>
            <a:spLocks noGrp="1"/>
          </p:cNvSpPr>
          <p:nvPr>
            <p:ph idx="1"/>
          </p:nvPr>
        </p:nvSpPr>
        <p:spPr>
          <a:xfrm>
            <a:off x="228600" y="1524000"/>
            <a:ext cx="6248400" cy="5181600"/>
          </a:xfrm>
        </p:spPr>
        <p:txBody>
          <a:bodyPr>
            <a:normAutofit fontScale="92500" lnSpcReduction="20000"/>
          </a:bodyPr>
          <a:lstStyle/>
          <a:p>
            <a:r>
              <a:rPr lang="en-US" b="1" dirty="0" smtClean="0"/>
              <a:t>INTRO</a:t>
            </a:r>
          </a:p>
          <a:p>
            <a:r>
              <a:rPr lang="en-US" b="1" dirty="0" smtClean="0"/>
              <a:t>MAIN</a:t>
            </a:r>
          </a:p>
          <a:p>
            <a:pPr lvl="1"/>
            <a:r>
              <a:rPr lang="en-US" dirty="0" smtClean="0"/>
              <a:t>POINT 1: </a:t>
            </a:r>
            <a:r>
              <a:rPr lang="en-US" i="1" dirty="0" smtClean="0"/>
              <a:t>Increase in wages</a:t>
            </a:r>
          </a:p>
          <a:p>
            <a:pPr lvl="2"/>
            <a:r>
              <a:rPr lang="en-US" dirty="0" smtClean="0"/>
              <a:t>As</a:t>
            </a:r>
          </a:p>
          <a:p>
            <a:pPr lvl="2"/>
            <a:r>
              <a:rPr lang="en-US" dirty="0" err="1" smtClean="0"/>
              <a:t>Ae</a:t>
            </a:r>
            <a:endParaRPr lang="en-US" dirty="0" smtClean="0"/>
          </a:p>
          <a:p>
            <a:pPr lvl="1"/>
            <a:r>
              <a:rPr lang="en-US" dirty="0" smtClean="0"/>
              <a:t>POINT 2: </a:t>
            </a:r>
            <a:r>
              <a:rPr lang="en-US" i="1" dirty="0" smtClean="0"/>
              <a:t>Increase in employment</a:t>
            </a:r>
          </a:p>
          <a:p>
            <a:pPr lvl="2"/>
            <a:r>
              <a:rPr lang="en-US" dirty="0" smtClean="0"/>
              <a:t>As</a:t>
            </a:r>
          </a:p>
          <a:p>
            <a:pPr lvl="2"/>
            <a:r>
              <a:rPr lang="en-US" dirty="0" err="1" smtClean="0"/>
              <a:t>Ae</a:t>
            </a:r>
            <a:endParaRPr lang="en-US" dirty="0" smtClean="0"/>
          </a:p>
          <a:p>
            <a:pPr lvl="1"/>
            <a:r>
              <a:rPr lang="en-US" dirty="0" smtClean="0"/>
              <a:t>POINT 3: </a:t>
            </a:r>
            <a:r>
              <a:rPr lang="en-US" i="1" dirty="0" smtClean="0"/>
              <a:t>Wider positive effects on the economy</a:t>
            </a:r>
          </a:p>
          <a:p>
            <a:pPr lvl="2"/>
            <a:r>
              <a:rPr lang="en-US" dirty="0" smtClean="0"/>
              <a:t>As</a:t>
            </a:r>
          </a:p>
          <a:p>
            <a:pPr lvl="2"/>
            <a:r>
              <a:rPr lang="en-US" dirty="0" err="1" smtClean="0"/>
              <a:t>Ae</a:t>
            </a:r>
            <a:endParaRPr lang="en-US" dirty="0" smtClean="0"/>
          </a:p>
          <a:p>
            <a:r>
              <a:rPr lang="en-US" b="1" dirty="0" smtClean="0"/>
              <a:t>CONC</a:t>
            </a:r>
            <a:endParaRPr lang="en-US" b="1" dirty="0"/>
          </a:p>
        </p:txBody>
      </p:sp>
      <p:sp>
        <p:nvSpPr>
          <p:cNvPr id="4" name="TextBox 3"/>
          <p:cNvSpPr txBox="1"/>
          <p:nvPr/>
        </p:nvSpPr>
        <p:spPr>
          <a:xfrm>
            <a:off x="6781801" y="1981200"/>
            <a:ext cx="1981200" cy="3170099"/>
          </a:xfrm>
          <a:prstGeom prst="rect">
            <a:avLst/>
          </a:prstGeom>
          <a:solidFill>
            <a:schemeClr val="bg1"/>
          </a:solidFill>
        </p:spPr>
        <p:txBody>
          <a:bodyPr wrap="square" rtlCol="0">
            <a:spAutoFit/>
          </a:bodyPr>
          <a:lstStyle/>
          <a:p>
            <a:r>
              <a:rPr lang="en-US" sz="2400" b="1" dirty="0" smtClean="0"/>
              <a:t>A3 Sheet</a:t>
            </a:r>
          </a:p>
          <a:p>
            <a:endParaRPr lang="en-US" sz="1600" dirty="0"/>
          </a:p>
          <a:p>
            <a:r>
              <a:rPr lang="en-US" sz="2000" dirty="0" smtClean="0"/>
              <a:t>How do each of these link to the essay title?</a:t>
            </a:r>
          </a:p>
          <a:p>
            <a:endParaRPr lang="en-US" sz="2000" dirty="0"/>
          </a:p>
          <a:p>
            <a:r>
              <a:rPr lang="en-US" sz="2000" dirty="0" smtClean="0"/>
              <a:t>- ‘Needs’</a:t>
            </a:r>
          </a:p>
          <a:p>
            <a:endParaRPr lang="en-US" sz="2000" dirty="0"/>
          </a:p>
          <a:p>
            <a:r>
              <a:rPr lang="en-US" sz="2000" dirty="0" smtClean="0"/>
              <a:t>- ‘Disparities in income/wealth’</a:t>
            </a:r>
            <a:endParaRPr lang="en-US" sz="2000" dirty="0"/>
          </a:p>
        </p:txBody>
      </p:sp>
    </p:spTree>
    <p:extLst>
      <p:ext uri="{BB962C8B-B14F-4D97-AF65-F5344CB8AC3E}">
        <p14:creationId xmlns:p14="http://schemas.microsoft.com/office/powerpoint/2010/main" val="3676547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CASE STUDY #1</a:t>
            </a:r>
            <a:br>
              <a:rPr lang="en-GB" b="1" dirty="0" smtClean="0"/>
            </a:br>
            <a:r>
              <a:rPr lang="en-GB" dirty="0" smtClean="0">
                <a:solidFill>
                  <a:srgbClr val="FF0000"/>
                </a:solidFill>
              </a:rPr>
              <a:t>Legislation: The ‘Living Wage’</a:t>
            </a:r>
            <a:endParaRPr lang="en-GB" dirty="0">
              <a:solidFill>
                <a:srgbClr val="FF0000"/>
              </a:solidFill>
            </a:endParaRPr>
          </a:p>
        </p:txBody>
      </p:sp>
      <p:sp>
        <p:nvSpPr>
          <p:cNvPr id="3" name="Content Placeholder 2"/>
          <p:cNvSpPr>
            <a:spLocks noGrp="1"/>
          </p:cNvSpPr>
          <p:nvPr>
            <p:ph idx="1"/>
          </p:nvPr>
        </p:nvSpPr>
        <p:spPr>
          <a:xfrm>
            <a:off x="457200" y="1600200"/>
            <a:ext cx="4191000" cy="3429000"/>
          </a:xfrm>
        </p:spPr>
        <p:txBody>
          <a:bodyPr>
            <a:normAutofit fontScale="70000" lnSpcReduction="20000"/>
          </a:bodyPr>
          <a:lstStyle/>
          <a:p>
            <a:pPr marL="0" indent="0">
              <a:buNone/>
            </a:pPr>
            <a:r>
              <a:rPr lang="en-GB" b="1" dirty="0" smtClean="0"/>
              <a:t>Worksheet with the following</a:t>
            </a:r>
          </a:p>
          <a:p>
            <a:r>
              <a:rPr lang="en-GB" dirty="0" smtClean="0"/>
              <a:t>1998 Minimum Wage Legislation introduced</a:t>
            </a:r>
          </a:p>
          <a:p>
            <a:r>
              <a:rPr lang="en-GB" dirty="0" smtClean="0"/>
              <a:t>1999 First worker gets paid minimum wage</a:t>
            </a:r>
          </a:p>
          <a:p>
            <a:r>
              <a:rPr lang="en-GB" dirty="0" smtClean="0"/>
              <a:t>2016 (April) Replaced with the ‘National Living Wage’</a:t>
            </a:r>
          </a:p>
          <a:p>
            <a:r>
              <a:rPr lang="en-GB" dirty="0" smtClean="0"/>
              <a:t>2020 – plans by Osborne to raise the wage to at least £9 an hour (not adjusted for inflation)</a:t>
            </a:r>
            <a:endParaRPr lang="en-GB" dirty="0"/>
          </a:p>
        </p:txBody>
      </p:sp>
      <p:pic>
        <p:nvPicPr>
          <p:cNvPr id="4" name="Picture 3"/>
          <p:cNvPicPr>
            <a:picLocks noChangeAspect="1"/>
          </p:cNvPicPr>
          <p:nvPr/>
        </p:nvPicPr>
        <p:blipFill>
          <a:blip r:embed="rId2"/>
          <a:stretch>
            <a:fillRect/>
          </a:stretch>
        </p:blipFill>
        <p:spPr>
          <a:xfrm>
            <a:off x="4876800" y="1676400"/>
            <a:ext cx="4038599" cy="4730249"/>
          </a:xfrm>
          <a:prstGeom prst="rect">
            <a:avLst/>
          </a:prstGeom>
        </p:spPr>
      </p:pic>
      <p:sp>
        <p:nvSpPr>
          <p:cNvPr id="5" name="TextBox 4"/>
          <p:cNvSpPr txBox="1"/>
          <p:nvPr/>
        </p:nvSpPr>
        <p:spPr>
          <a:xfrm>
            <a:off x="152400" y="4876800"/>
            <a:ext cx="4648200" cy="1754327"/>
          </a:xfrm>
          <a:prstGeom prst="rect">
            <a:avLst/>
          </a:prstGeom>
          <a:noFill/>
        </p:spPr>
        <p:txBody>
          <a:bodyPr wrap="square" rtlCol="0">
            <a:spAutoFit/>
          </a:bodyPr>
          <a:lstStyle/>
          <a:p>
            <a:r>
              <a:rPr lang="en-US" i="1" dirty="0" smtClean="0">
                <a:solidFill>
                  <a:srgbClr val="FF0000"/>
                </a:solidFill>
              </a:rPr>
              <a:t>“An </a:t>
            </a:r>
            <a:r>
              <a:rPr lang="en-US" i="1" dirty="0">
                <a:solidFill>
                  <a:srgbClr val="FF0000"/>
                </a:solidFill>
              </a:rPr>
              <a:t>adult over the age of 22 working at the minimum wage for 7.5 hours a day, 5 days a week, will make £942.50/month and £11,310/year Gross Income. After PAYE this becomes £810.63/month or £9,727.55/year (2009/2010</a:t>
            </a:r>
            <a:r>
              <a:rPr lang="en-US" i="1" dirty="0" smtClean="0">
                <a:solidFill>
                  <a:srgbClr val="FF0000"/>
                </a:solidFill>
              </a:rPr>
              <a:t>)”</a:t>
            </a:r>
            <a:endParaRPr lang="en-US" i="1" dirty="0">
              <a:solidFill>
                <a:srgbClr val="FF0000"/>
              </a:solidFill>
            </a:endParaRPr>
          </a:p>
        </p:txBody>
      </p:sp>
    </p:spTree>
    <p:extLst>
      <p:ext uri="{BB962C8B-B14F-4D97-AF65-F5344CB8AC3E}">
        <p14:creationId xmlns:p14="http://schemas.microsoft.com/office/powerpoint/2010/main" val="2555404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CASE STUDY #1</a:t>
            </a:r>
            <a:br>
              <a:rPr lang="en-GB" b="1" dirty="0" smtClean="0"/>
            </a:br>
            <a:r>
              <a:rPr lang="en-GB" dirty="0" smtClean="0">
                <a:solidFill>
                  <a:srgbClr val="FF0000"/>
                </a:solidFill>
              </a:rPr>
              <a:t>Legislation: The ‘Living Wage’</a:t>
            </a:r>
            <a:endParaRPr lang="en-GB" dirty="0">
              <a:solidFill>
                <a:srgbClr val="FF0000"/>
              </a:solidFill>
            </a:endParaRPr>
          </a:p>
        </p:txBody>
      </p:sp>
      <p:sp>
        <p:nvSpPr>
          <p:cNvPr id="3" name="Content Placeholder 2"/>
          <p:cNvSpPr>
            <a:spLocks noGrp="1"/>
          </p:cNvSpPr>
          <p:nvPr>
            <p:ph idx="1"/>
          </p:nvPr>
        </p:nvSpPr>
        <p:spPr>
          <a:xfrm>
            <a:off x="457200" y="1600200"/>
            <a:ext cx="3810000" cy="5105400"/>
          </a:xfrm>
        </p:spPr>
        <p:txBody>
          <a:bodyPr>
            <a:normAutofit fontScale="85000" lnSpcReduction="20000"/>
          </a:bodyPr>
          <a:lstStyle/>
          <a:p>
            <a:pPr marL="0" indent="0">
              <a:buNone/>
            </a:pPr>
            <a:r>
              <a:rPr lang="en-GB" b="1" dirty="0" smtClean="0"/>
              <a:t>Worksheet with the following</a:t>
            </a:r>
          </a:p>
          <a:p>
            <a:r>
              <a:rPr lang="en-GB" dirty="0" smtClean="0"/>
              <a:t>Background to minimum wage legislation in the UK</a:t>
            </a:r>
          </a:p>
          <a:p>
            <a:r>
              <a:rPr lang="en-GB" dirty="0" smtClean="0"/>
              <a:t>Arguments for and against the NMW reducing poverty and inequality (also how to link to the question)</a:t>
            </a:r>
          </a:p>
          <a:p>
            <a:r>
              <a:rPr lang="en-GB" dirty="0" smtClean="0"/>
              <a:t>Data to back up the arguments above</a:t>
            </a:r>
          </a:p>
          <a:p>
            <a:r>
              <a:rPr lang="en-GB" dirty="0" smtClean="0"/>
              <a:t>Reach a conclusion</a:t>
            </a:r>
            <a:endParaRPr lang="en-GB" dirty="0"/>
          </a:p>
        </p:txBody>
      </p:sp>
      <p:pic>
        <p:nvPicPr>
          <p:cNvPr id="4" name="Picture 3"/>
          <p:cNvPicPr>
            <a:picLocks noChangeAspect="1"/>
          </p:cNvPicPr>
          <p:nvPr/>
        </p:nvPicPr>
        <p:blipFill>
          <a:blip r:embed="rId2"/>
          <a:stretch>
            <a:fillRect/>
          </a:stretch>
        </p:blipFill>
        <p:spPr>
          <a:xfrm>
            <a:off x="4572000" y="1676400"/>
            <a:ext cx="4264923" cy="4995333"/>
          </a:xfrm>
          <a:prstGeom prst="rect">
            <a:avLst/>
          </a:prstGeom>
        </p:spPr>
      </p:pic>
    </p:spTree>
    <p:extLst>
      <p:ext uri="{BB962C8B-B14F-4D97-AF65-F5344CB8AC3E}">
        <p14:creationId xmlns:p14="http://schemas.microsoft.com/office/powerpoint/2010/main" val="180159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800" y="571500"/>
            <a:ext cx="8839200" cy="5692763"/>
          </a:xfrm>
          <a:prstGeom prst="rect">
            <a:avLst/>
          </a:prstGeom>
        </p:spPr>
      </p:pic>
    </p:spTree>
    <p:extLst>
      <p:ext uri="{BB962C8B-B14F-4D97-AF65-F5344CB8AC3E}">
        <p14:creationId xmlns:p14="http://schemas.microsoft.com/office/powerpoint/2010/main" val="288103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Lead up to the Exam</a:t>
            </a:r>
            <a:endParaRPr lang="en-US" b="1" dirty="0"/>
          </a:p>
        </p:txBody>
      </p:sp>
      <p:sp>
        <p:nvSpPr>
          <p:cNvPr id="3" name="Content Placeholder 2"/>
          <p:cNvSpPr>
            <a:spLocks noGrp="1"/>
          </p:cNvSpPr>
          <p:nvPr>
            <p:ph sz="half" idx="1"/>
          </p:nvPr>
        </p:nvSpPr>
        <p:spPr>
          <a:xfrm>
            <a:off x="115411" y="1600200"/>
            <a:ext cx="4305670" cy="5042088"/>
          </a:xfrm>
          <a:solidFill>
            <a:schemeClr val="bg1"/>
          </a:solidFill>
        </p:spPr>
        <p:txBody>
          <a:bodyPr>
            <a:noAutofit/>
          </a:bodyPr>
          <a:lstStyle/>
          <a:p>
            <a:pPr marL="0" indent="0" algn="ctr">
              <a:buNone/>
            </a:pPr>
            <a:r>
              <a:rPr lang="en-US" b="1" dirty="0" smtClean="0">
                <a:solidFill>
                  <a:srgbClr val="0000FF"/>
                </a:solidFill>
              </a:rPr>
              <a:t>PHASE 1: Paper 3 PREP</a:t>
            </a:r>
          </a:p>
          <a:p>
            <a:pPr marL="358775" indent="-358775">
              <a:buFont typeface="+mj-lt"/>
              <a:buAutoNum type="arabicPeriod"/>
            </a:pPr>
            <a:r>
              <a:rPr lang="en-US" sz="2200" dirty="0" smtClean="0"/>
              <a:t>WK 1 = Benchmark and Intro to Paper 3 and Quantitative Skills</a:t>
            </a:r>
          </a:p>
          <a:p>
            <a:pPr marL="358775" indent="-358775">
              <a:buFont typeface="+mj-lt"/>
              <a:buAutoNum type="arabicPeriod"/>
            </a:pPr>
            <a:r>
              <a:rPr lang="en-US" sz="2200" dirty="0" smtClean="0"/>
              <a:t>WK 2 = RWS 19</a:t>
            </a:r>
          </a:p>
          <a:p>
            <a:pPr marL="358775" indent="-358775">
              <a:buFont typeface="+mj-lt"/>
              <a:buAutoNum type="arabicPeriod"/>
            </a:pPr>
            <a:r>
              <a:rPr lang="en-US" sz="2200" dirty="0" smtClean="0"/>
              <a:t>WK 3 = RWS 19</a:t>
            </a:r>
          </a:p>
          <a:p>
            <a:pPr marL="358775" indent="-358775">
              <a:buFont typeface="+mj-lt"/>
              <a:buAutoNum type="arabicPeriod"/>
            </a:pPr>
            <a:r>
              <a:rPr lang="en-US" sz="2200" dirty="0" smtClean="0"/>
              <a:t>WK 4 = RWS 20</a:t>
            </a:r>
          </a:p>
          <a:p>
            <a:pPr marL="358775" indent="-358775">
              <a:buFont typeface="+mj-lt"/>
              <a:buAutoNum type="arabicPeriod"/>
            </a:pPr>
            <a:r>
              <a:rPr lang="en-US" sz="2200" dirty="0" smtClean="0"/>
              <a:t>WK 5 = RWS 20</a:t>
            </a:r>
          </a:p>
          <a:p>
            <a:pPr marL="358775" indent="-358775">
              <a:buFont typeface="+mj-lt"/>
              <a:buAutoNum type="arabicPeriod"/>
            </a:pPr>
            <a:r>
              <a:rPr lang="en-US" sz="2200" dirty="0" smtClean="0"/>
              <a:t>WK 6 = Revision</a:t>
            </a:r>
          </a:p>
          <a:p>
            <a:pPr marL="0" indent="0">
              <a:buNone/>
            </a:pPr>
            <a:r>
              <a:rPr lang="en-US" sz="2000" b="1" dirty="0" smtClean="0"/>
              <a:t>EAS = Revise whole course (RWS 1-20)</a:t>
            </a:r>
          </a:p>
          <a:p>
            <a:pPr marL="0" indent="0">
              <a:buNone/>
            </a:pPr>
            <a:r>
              <a:rPr lang="en-US" sz="2000" b="1" dirty="0" smtClean="0"/>
              <a:t>EAS = Revise whole course (RWS 1-20)</a:t>
            </a:r>
          </a:p>
          <a:p>
            <a:pPr marL="358775" indent="-358775">
              <a:buFont typeface="+mj-lt"/>
              <a:buAutoNum type="arabicPeriod"/>
            </a:pPr>
            <a:r>
              <a:rPr lang="en-US" sz="2400" dirty="0" smtClean="0"/>
              <a:t>WK1 = Mock Exam 2 Hours Paper 3</a:t>
            </a:r>
            <a:endParaRPr lang="en-US" sz="2400" dirty="0"/>
          </a:p>
        </p:txBody>
      </p:sp>
      <p:sp>
        <p:nvSpPr>
          <p:cNvPr id="4" name="Content Placeholder 3"/>
          <p:cNvSpPr>
            <a:spLocks noGrp="1"/>
          </p:cNvSpPr>
          <p:nvPr>
            <p:ph sz="half" idx="2"/>
          </p:nvPr>
        </p:nvSpPr>
        <p:spPr>
          <a:xfrm>
            <a:off x="4648200" y="1600200"/>
            <a:ext cx="4327124" cy="4525963"/>
          </a:xfrm>
          <a:solidFill>
            <a:schemeClr val="bg1"/>
          </a:solidFill>
        </p:spPr>
        <p:txBody>
          <a:bodyPr>
            <a:normAutofit fontScale="77500" lnSpcReduction="20000"/>
          </a:bodyPr>
          <a:lstStyle/>
          <a:p>
            <a:pPr marL="0" indent="0" algn="ctr">
              <a:buNone/>
            </a:pPr>
            <a:r>
              <a:rPr lang="en-US" sz="3600" b="1" dirty="0" smtClean="0">
                <a:solidFill>
                  <a:srgbClr val="0000FF"/>
                </a:solidFill>
              </a:rPr>
              <a:t>PHASE 2: Paper 1 and 2 Data Response</a:t>
            </a:r>
          </a:p>
          <a:p>
            <a:pPr marL="514350" indent="-514350">
              <a:buAutoNum type="arabicPeriod"/>
            </a:pPr>
            <a:r>
              <a:rPr lang="en-US" dirty="0" smtClean="0"/>
              <a:t>WK 2 = DR – India and Development</a:t>
            </a:r>
          </a:p>
          <a:p>
            <a:pPr marL="514350" indent="-514350">
              <a:buAutoNum type="arabicPeriod"/>
            </a:pPr>
            <a:r>
              <a:rPr lang="en-US" dirty="0" smtClean="0"/>
              <a:t>WK 3 = Mock Exam Back</a:t>
            </a:r>
          </a:p>
          <a:p>
            <a:pPr marL="514350" indent="-514350">
              <a:buAutoNum type="arabicPeriod"/>
            </a:pPr>
            <a:r>
              <a:rPr lang="en-US" dirty="0" smtClean="0"/>
              <a:t>WK 4 = DR – Environmental Economics</a:t>
            </a:r>
          </a:p>
          <a:p>
            <a:pPr marL="514350" indent="-514350">
              <a:buAutoNum type="arabicPeriod"/>
            </a:pPr>
            <a:r>
              <a:rPr lang="en-US" dirty="0" smtClean="0"/>
              <a:t>WK 5 = DR – Health Economics</a:t>
            </a:r>
          </a:p>
          <a:p>
            <a:pPr marL="514350" indent="-514350">
              <a:buAutoNum type="arabicPeriod"/>
            </a:pPr>
            <a:r>
              <a:rPr lang="en-US" dirty="0" smtClean="0"/>
              <a:t>WK 6 = DR – Balance of Payments and Exchange Rates</a:t>
            </a:r>
          </a:p>
          <a:p>
            <a:pPr marL="0" indent="0">
              <a:buNone/>
            </a:pPr>
            <a:r>
              <a:rPr lang="en-US" sz="2600" b="1" dirty="0" smtClean="0"/>
              <a:t>MAY HALF-TERM</a:t>
            </a:r>
          </a:p>
          <a:p>
            <a:pPr marL="514350" indent="-514350">
              <a:buAutoNum type="arabicPeriod"/>
            </a:pPr>
            <a:r>
              <a:rPr lang="en-US" dirty="0" smtClean="0"/>
              <a:t>Paper 1 and 2</a:t>
            </a:r>
          </a:p>
          <a:p>
            <a:pPr marL="514350" indent="-514350">
              <a:buAutoNum type="arabicPeriod"/>
            </a:pPr>
            <a:r>
              <a:rPr lang="en-US" dirty="0" smtClean="0"/>
              <a:t>Paper 3</a:t>
            </a:r>
            <a:endParaRPr lang="en-US" dirty="0"/>
          </a:p>
        </p:txBody>
      </p:sp>
    </p:spTree>
    <p:extLst>
      <p:ext uri="{BB962C8B-B14F-4D97-AF65-F5344CB8AC3E}">
        <p14:creationId xmlns:p14="http://schemas.microsoft.com/office/powerpoint/2010/main" val="132570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81100"/>
            <a:ext cx="9144000" cy="4487019"/>
          </a:xfrm>
          <a:prstGeom prst="rect">
            <a:avLst/>
          </a:prstGeom>
        </p:spPr>
      </p:pic>
    </p:spTree>
    <p:extLst>
      <p:ext uri="{BB962C8B-B14F-4D97-AF65-F5344CB8AC3E}">
        <p14:creationId xmlns:p14="http://schemas.microsoft.com/office/powerpoint/2010/main" val="3430438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0400" y="0"/>
            <a:ext cx="7810500" cy="6858000"/>
          </a:xfrm>
          <a:prstGeom prst="rect">
            <a:avLst/>
          </a:prstGeom>
        </p:spPr>
      </p:pic>
    </p:spTree>
    <p:extLst>
      <p:ext uri="{BB962C8B-B14F-4D97-AF65-F5344CB8AC3E}">
        <p14:creationId xmlns:p14="http://schemas.microsoft.com/office/powerpoint/2010/main" val="1664930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228599"/>
            <a:ext cx="8763000" cy="6344591"/>
          </a:xfrm>
          <a:prstGeom prst="rect">
            <a:avLst/>
          </a:prstGeom>
        </p:spPr>
      </p:pic>
    </p:spTree>
    <p:extLst>
      <p:ext uri="{BB962C8B-B14F-4D97-AF65-F5344CB8AC3E}">
        <p14:creationId xmlns:p14="http://schemas.microsoft.com/office/powerpoint/2010/main" val="195371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999" y="304800"/>
            <a:ext cx="8375515" cy="6248400"/>
          </a:xfrm>
          <a:prstGeom prst="rect">
            <a:avLst/>
          </a:prstGeom>
        </p:spPr>
      </p:pic>
    </p:spTree>
    <p:extLst>
      <p:ext uri="{BB962C8B-B14F-4D97-AF65-F5344CB8AC3E}">
        <p14:creationId xmlns:p14="http://schemas.microsoft.com/office/powerpoint/2010/main" val="7366390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33" y="228600"/>
            <a:ext cx="8824116" cy="6858000"/>
          </a:xfrm>
          <a:prstGeom prst="rect">
            <a:avLst/>
          </a:prstGeom>
        </p:spPr>
      </p:pic>
    </p:spTree>
    <p:extLst>
      <p:ext uri="{BB962C8B-B14F-4D97-AF65-F5344CB8AC3E}">
        <p14:creationId xmlns:p14="http://schemas.microsoft.com/office/powerpoint/2010/main" val="3466851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19300" y="0"/>
            <a:ext cx="5103091" cy="6858000"/>
          </a:xfrm>
          <a:prstGeom prst="rect">
            <a:avLst/>
          </a:prstGeom>
        </p:spPr>
      </p:pic>
    </p:spTree>
    <p:extLst>
      <p:ext uri="{BB962C8B-B14F-4D97-AF65-F5344CB8AC3E}">
        <p14:creationId xmlns:p14="http://schemas.microsoft.com/office/powerpoint/2010/main" val="1964787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11200"/>
            <a:ext cx="9144000" cy="5414350"/>
          </a:xfrm>
          <a:prstGeom prst="rect">
            <a:avLst/>
          </a:prstGeom>
        </p:spPr>
      </p:pic>
    </p:spTree>
    <p:extLst>
      <p:ext uri="{BB962C8B-B14F-4D97-AF65-F5344CB8AC3E}">
        <p14:creationId xmlns:p14="http://schemas.microsoft.com/office/powerpoint/2010/main" val="23683551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905000"/>
            <a:ext cx="6845300" cy="4216400"/>
          </a:xfrm>
          <a:prstGeom prst="rect">
            <a:avLst/>
          </a:prstGeom>
        </p:spPr>
      </p:pic>
      <p:sp>
        <p:nvSpPr>
          <p:cNvPr id="3" name="Title 2"/>
          <p:cNvSpPr>
            <a:spLocks noGrp="1"/>
          </p:cNvSpPr>
          <p:nvPr>
            <p:ph type="title"/>
          </p:nvPr>
        </p:nvSpPr>
        <p:spPr/>
        <p:txBody>
          <a:bodyPr>
            <a:normAutofit fontScale="90000"/>
          </a:bodyPr>
          <a:lstStyle/>
          <a:p>
            <a:r>
              <a:rPr lang="en-US" b="1" dirty="0" smtClean="0"/>
              <a:t>Living Wage </a:t>
            </a:r>
            <a:r>
              <a:rPr lang="en-US" b="1" dirty="0" err="1" smtClean="0"/>
              <a:t>Organisation</a:t>
            </a:r>
            <a:r>
              <a:rPr lang="en-US" b="1" dirty="0" smtClean="0"/>
              <a:t> Estimated Living Wage Autumn 2015</a:t>
            </a:r>
            <a:endParaRPr lang="en-US" b="1" dirty="0"/>
          </a:p>
        </p:txBody>
      </p:sp>
    </p:spTree>
    <p:extLst>
      <p:ext uri="{BB962C8B-B14F-4D97-AF65-F5344CB8AC3E}">
        <p14:creationId xmlns:p14="http://schemas.microsoft.com/office/powerpoint/2010/main" val="937965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97"/>
            <a:ext cx="8229600" cy="1143000"/>
          </a:xfrm>
        </p:spPr>
        <p:txBody>
          <a:bodyPr/>
          <a:lstStyle/>
          <a:p>
            <a:r>
              <a:rPr lang="en-US" b="1" dirty="0" smtClean="0"/>
              <a:t>AQA A-LEVEL ECONOMICS</a:t>
            </a:r>
            <a:endParaRPr lang="en-US" b="1" dirty="0"/>
          </a:p>
        </p:txBody>
      </p:sp>
      <p:sp>
        <p:nvSpPr>
          <p:cNvPr id="6" name="Content Placeholder 5"/>
          <p:cNvSpPr>
            <a:spLocks noGrp="1"/>
          </p:cNvSpPr>
          <p:nvPr>
            <p:ph sz="half" idx="1"/>
          </p:nvPr>
        </p:nvSpPr>
        <p:spPr>
          <a:xfrm>
            <a:off x="0" y="1417638"/>
            <a:ext cx="2979484" cy="5257211"/>
          </a:xfrm>
          <a:solidFill>
            <a:schemeClr val="bg1"/>
          </a:solidFill>
        </p:spPr>
        <p:txBody>
          <a:bodyPr>
            <a:normAutofit fontScale="62500" lnSpcReduction="20000"/>
          </a:bodyPr>
          <a:lstStyle/>
          <a:p>
            <a:pPr marL="0" indent="0" algn="ctr">
              <a:buNone/>
            </a:pPr>
            <a:r>
              <a:rPr lang="en-US" sz="4200" b="1" dirty="0" smtClean="0">
                <a:solidFill>
                  <a:srgbClr val="0000FF"/>
                </a:solidFill>
              </a:rPr>
              <a:t>PAPER 1: MICRO</a:t>
            </a:r>
          </a:p>
          <a:p>
            <a:pPr marL="0" indent="0" algn="ctr">
              <a:buNone/>
            </a:pPr>
            <a:r>
              <a:rPr lang="en-US" sz="3200" b="1" dirty="0" smtClean="0">
                <a:solidFill>
                  <a:srgbClr val="FF0000"/>
                </a:solidFill>
              </a:rPr>
              <a:t>2HOURS</a:t>
            </a:r>
          </a:p>
          <a:p>
            <a:pPr marL="0" indent="0">
              <a:buNone/>
            </a:pPr>
            <a:endParaRPr lang="en-US" b="1" dirty="0" smtClean="0"/>
          </a:p>
          <a:p>
            <a:pPr marL="0" indent="0">
              <a:buNone/>
            </a:pPr>
            <a:r>
              <a:rPr lang="en-US" b="1" dirty="0" smtClean="0"/>
              <a:t>Section A: Data Response</a:t>
            </a:r>
          </a:p>
          <a:p>
            <a:pPr>
              <a:buFont typeface="Wingdings" charset="2"/>
              <a:buChar char="u"/>
            </a:pPr>
            <a:r>
              <a:rPr lang="en-US" dirty="0" smtClean="0"/>
              <a:t>2 Mark - Calculation</a:t>
            </a:r>
          </a:p>
          <a:p>
            <a:pPr>
              <a:buFont typeface="Wingdings" charset="2"/>
              <a:buChar char="u"/>
            </a:pPr>
            <a:r>
              <a:rPr lang="en-US" dirty="0" smtClean="0"/>
              <a:t>4 Mark – Data (2 points backed up with data)</a:t>
            </a:r>
          </a:p>
          <a:p>
            <a:pPr>
              <a:buFont typeface="Wingdings" charset="2"/>
              <a:buChar char="u"/>
            </a:pPr>
            <a:r>
              <a:rPr lang="en-US" dirty="0" smtClean="0"/>
              <a:t>9 Mark – Analysis and Application (Define and 1-2 Points)</a:t>
            </a:r>
          </a:p>
          <a:p>
            <a:pPr>
              <a:buFont typeface="Wingdings" charset="2"/>
              <a:buChar char="u"/>
            </a:pPr>
            <a:r>
              <a:rPr lang="en-US" dirty="0" smtClean="0"/>
              <a:t>25 Mark - Essay</a:t>
            </a:r>
          </a:p>
          <a:p>
            <a:pPr marL="0" indent="0">
              <a:buNone/>
            </a:pPr>
            <a:endParaRPr lang="en-US" b="1" dirty="0" smtClean="0"/>
          </a:p>
          <a:p>
            <a:pPr marL="0" indent="0">
              <a:buNone/>
            </a:pPr>
            <a:r>
              <a:rPr lang="en-US" b="1" dirty="0" smtClean="0"/>
              <a:t>Section B: Extended Writing (‘Essay’)</a:t>
            </a:r>
          </a:p>
          <a:p>
            <a:pPr>
              <a:buFont typeface="Wingdings" charset="2"/>
              <a:buChar char="u"/>
            </a:pPr>
            <a:r>
              <a:rPr lang="en-US" dirty="0" smtClean="0"/>
              <a:t>15 Marks – Analysis and Application (Define and 3 points)</a:t>
            </a:r>
          </a:p>
          <a:p>
            <a:pPr>
              <a:buFont typeface="Wingdings" charset="2"/>
              <a:buChar char="u"/>
            </a:pPr>
            <a:r>
              <a:rPr lang="en-US" dirty="0" smtClean="0"/>
              <a:t>25 Marks - Essay</a:t>
            </a:r>
          </a:p>
        </p:txBody>
      </p:sp>
      <p:sp>
        <p:nvSpPr>
          <p:cNvPr id="10" name="Content Placeholder 5"/>
          <p:cNvSpPr>
            <a:spLocks noGrp="1"/>
          </p:cNvSpPr>
          <p:nvPr>
            <p:ph sz="half" idx="1"/>
          </p:nvPr>
        </p:nvSpPr>
        <p:spPr>
          <a:xfrm>
            <a:off x="3155953" y="1417638"/>
            <a:ext cx="2895922" cy="5257211"/>
          </a:xfrm>
          <a:solidFill>
            <a:schemeClr val="bg1"/>
          </a:solidFill>
        </p:spPr>
        <p:txBody>
          <a:bodyPr>
            <a:normAutofit fontScale="62500" lnSpcReduction="20000"/>
          </a:bodyPr>
          <a:lstStyle/>
          <a:p>
            <a:pPr marL="0" indent="0" algn="ctr">
              <a:buNone/>
            </a:pPr>
            <a:r>
              <a:rPr lang="en-US" sz="4200" b="1" dirty="0" smtClean="0">
                <a:solidFill>
                  <a:srgbClr val="0000FF"/>
                </a:solidFill>
              </a:rPr>
              <a:t>PAPER 2: MACRO</a:t>
            </a:r>
          </a:p>
          <a:p>
            <a:pPr marL="0" indent="0" algn="ctr">
              <a:buNone/>
            </a:pPr>
            <a:r>
              <a:rPr lang="en-US" sz="3200" b="1" dirty="0" smtClean="0">
                <a:solidFill>
                  <a:srgbClr val="FF0000"/>
                </a:solidFill>
              </a:rPr>
              <a:t>2HOURS</a:t>
            </a:r>
          </a:p>
          <a:p>
            <a:pPr marL="0" indent="0">
              <a:buNone/>
            </a:pPr>
            <a:endParaRPr lang="en-US" b="1" dirty="0" smtClean="0"/>
          </a:p>
          <a:p>
            <a:pPr marL="0" indent="0">
              <a:buNone/>
            </a:pPr>
            <a:r>
              <a:rPr lang="en-US" b="1" dirty="0" smtClean="0"/>
              <a:t>Section A: Data Response</a:t>
            </a:r>
          </a:p>
          <a:p>
            <a:pPr>
              <a:buFont typeface="Wingdings" charset="2"/>
              <a:buChar char="u"/>
            </a:pPr>
            <a:r>
              <a:rPr lang="en-US" dirty="0" smtClean="0"/>
              <a:t>2 Mark - Calculation</a:t>
            </a:r>
          </a:p>
          <a:p>
            <a:pPr>
              <a:buFont typeface="Wingdings" charset="2"/>
              <a:buChar char="u"/>
            </a:pPr>
            <a:r>
              <a:rPr lang="en-US" dirty="0" smtClean="0"/>
              <a:t>4 Mark – Data (2 points backed up with data)</a:t>
            </a:r>
          </a:p>
          <a:p>
            <a:pPr>
              <a:buFont typeface="Wingdings" charset="2"/>
              <a:buChar char="u"/>
            </a:pPr>
            <a:r>
              <a:rPr lang="en-US" dirty="0" smtClean="0"/>
              <a:t>9 Mark – Analysis and Application (Define and 1-2 Points)</a:t>
            </a:r>
          </a:p>
          <a:p>
            <a:pPr>
              <a:buFont typeface="Wingdings" charset="2"/>
              <a:buChar char="u"/>
            </a:pPr>
            <a:r>
              <a:rPr lang="en-US" dirty="0" smtClean="0"/>
              <a:t>25 Mark - Essay</a:t>
            </a:r>
          </a:p>
          <a:p>
            <a:pPr marL="0" indent="0">
              <a:buNone/>
            </a:pPr>
            <a:endParaRPr lang="en-US" b="1" dirty="0" smtClean="0"/>
          </a:p>
          <a:p>
            <a:pPr marL="0" indent="0">
              <a:buNone/>
            </a:pPr>
            <a:r>
              <a:rPr lang="en-US" b="1" dirty="0" smtClean="0"/>
              <a:t>Section B: Extended Writing (‘Essay’)</a:t>
            </a:r>
          </a:p>
          <a:p>
            <a:pPr>
              <a:buFont typeface="Wingdings" charset="2"/>
              <a:buChar char="u"/>
            </a:pPr>
            <a:r>
              <a:rPr lang="en-US" dirty="0" smtClean="0"/>
              <a:t>15 Marks – Analysis and Application (Define and 3 points)</a:t>
            </a:r>
          </a:p>
          <a:p>
            <a:pPr>
              <a:buFont typeface="Wingdings" charset="2"/>
              <a:buChar char="u"/>
            </a:pPr>
            <a:r>
              <a:rPr lang="en-US" dirty="0" smtClean="0"/>
              <a:t>25 Marks - Essay</a:t>
            </a:r>
          </a:p>
        </p:txBody>
      </p:sp>
      <p:sp>
        <p:nvSpPr>
          <p:cNvPr id="11" name="Content Placeholder 5"/>
          <p:cNvSpPr>
            <a:spLocks noGrp="1"/>
          </p:cNvSpPr>
          <p:nvPr>
            <p:ph sz="half" idx="1"/>
          </p:nvPr>
        </p:nvSpPr>
        <p:spPr>
          <a:xfrm>
            <a:off x="6248078" y="1417638"/>
            <a:ext cx="2895922" cy="5257211"/>
          </a:xfrm>
          <a:solidFill>
            <a:schemeClr val="bg1"/>
          </a:solidFill>
        </p:spPr>
        <p:txBody>
          <a:bodyPr>
            <a:normAutofit fontScale="70000" lnSpcReduction="20000"/>
          </a:bodyPr>
          <a:lstStyle/>
          <a:p>
            <a:pPr marL="0" indent="0" algn="ctr">
              <a:buNone/>
            </a:pPr>
            <a:r>
              <a:rPr lang="en-US" sz="3700" b="1" dirty="0" smtClean="0">
                <a:solidFill>
                  <a:srgbClr val="0000FF"/>
                </a:solidFill>
              </a:rPr>
              <a:t>PAPER 3: SYNOPTIC</a:t>
            </a:r>
          </a:p>
          <a:p>
            <a:pPr marL="0" indent="0" algn="ctr">
              <a:buNone/>
            </a:pPr>
            <a:r>
              <a:rPr lang="en-US" sz="2900" b="1" dirty="0" smtClean="0">
                <a:solidFill>
                  <a:srgbClr val="FF0000"/>
                </a:solidFill>
              </a:rPr>
              <a:t>2HOURS</a:t>
            </a:r>
          </a:p>
          <a:p>
            <a:pPr marL="0" indent="0">
              <a:buNone/>
            </a:pPr>
            <a:endParaRPr lang="en-US" b="1" dirty="0" smtClean="0"/>
          </a:p>
          <a:p>
            <a:pPr marL="0" indent="0">
              <a:buNone/>
            </a:pPr>
            <a:r>
              <a:rPr lang="en-US" b="1" dirty="0" smtClean="0"/>
              <a:t>Section A: Data Response</a:t>
            </a:r>
          </a:p>
          <a:p>
            <a:pPr>
              <a:buFont typeface="Wingdings" charset="2"/>
              <a:buChar char="u"/>
            </a:pPr>
            <a:r>
              <a:rPr lang="en-US" dirty="0" smtClean="0"/>
              <a:t>30 Multiple Choice Questions (Micro and Macro Economics)</a:t>
            </a:r>
          </a:p>
          <a:p>
            <a:pPr marL="0" indent="0">
              <a:buNone/>
            </a:pPr>
            <a:endParaRPr lang="en-US" b="1" dirty="0" smtClean="0"/>
          </a:p>
          <a:p>
            <a:pPr marL="0" indent="0">
              <a:buNone/>
            </a:pPr>
            <a:r>
              <a:rPr lang="en-US" b="1" dirty="0" smtClean="0"/>
              <a:t>Section B: Investigation</a:t>
            </a:r>
          </a:p>
          <a:p>
            <a:pPr>
              <a:buFont typeface="Wingdings" charset="2"/>
              <a:buChar char="u"/>
            </a:pPr>
            <a:r>
              <a:rPr lang="en-US" dirty="0" smtClean="0"/>
              <a:t>10 Marks – Data Evaluation</a:t>
            </a:r>
          </a:p>
          <a:p>
            <a:pPr>
              <a:buFont typeface="Wingdings" charset="2"/>
              <a:buChar char="u"/>
            </a:pPr>
            <a:r>
              <a:rPr lang="en-US" dirty="0" smtClean="0"/>
              <a:t>15 Marks – Analysis and Application (Define and 3 points)</a:t>
            </a:r>
          </a:p>
          <a:p>
            <a:pPr>
              <a:buFont typeface="Wingdings" charset="2"/>
              <a:buChar char="u"/>
            </a:pPr>
            <a:r>
              <a:rPr lang="en-US" dirty="0" smtClean="0"/>
              <a:t>25 Marks - Essay</a:t>
            </a:r>
          </a:p>
        </p:txBody>
      </p:sp>
    </p:spTree>
    <p:extLst>
      <p:ext uri="{BB962C8B-B14F-4D97-AF65-F5344CB8AC3E}">
        <p14:creationId xmlns:p14="http://schemas.microsoft.com/office/powerpoint/2010/main" val="1311872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Exam Techniques</a:t>
            </a:r>
            <a:endParaRPr lang="en-US" b="1" dirty="0"/>
          </a:p>
        </p:txBody>
      </p:sp>
      <p:sp>
        <p:nvSpPr>
          <p:cNvPr id="6" name="Content Placeholder 5"/>
          <p:cNvSpPr>
            <a:spLocks noGrp="1"/>
          </p:cNvSpPr>
          <p:nvPr>
            <p:ph sz="half" idx="1"/>
          </p:nvPr>
        </p:nvSpPr>
        <p:spPr>
          <a:xfrm>
            <a:off x="173115" y="1831020"/>
            <a:ext cx="4265720" cy="4525963"/>
          </a:xfrm>
        </p:spPr>
        <p:txBody>
          <a:bodyPr>
            <a:normAutofit fontScale="70000" lnSpcReduction="20000"/>
          </a:bodyPr>
          <a:lstStyle/>
          <a:p>
            <a:r>
              <a:rPr lang="en-US" sz="3400" b="1" dirty="0" smtClean="0"/>
              <a:t>2 Mark – </a:t>
            </a:r>
            <a:r>
              <a:rPr lang="en-US" dirty="0" smtClean="0"/>
              <a:t>Calculation Data (Units!)</a:t>
            </a:r>
          </a:p>
          <a:p>
            <a:r>
              <a:rPr lang="en-US" sz="3400" b="1" dirty="0" smtClean="0"/>
              <a:t>4 Mark – </a:t>
            </a:r>
            <a:r>
              <a:rPr lang="en-US" dirty="0" smtClean="0"/>
              <a:t>Descriptive Data (2 Points backed with data)</a:t>
            </a:r>
          </a:p>
          <a:p>
            <a:r>
              <a:rPr lang="en-US" sz="3400" b="1" dirty="0" smtClean="0"/>
              <a:t>9 Mark – </a:t>
            </a:r>
            <a:r>
              <a:rPr lang="en-US" dirty="0" smtClean="0"/>
              <a:t>Analysis and Application (Brief definition and 2 Points of Analysis; no conclusion)</a:t>
            </a:r>
          </a:p>
          <a:p>
            <a:r>
              <a:rPr lang="en-US" sz="3400" b="1" dirty="0" smtClean="0"/>
              <a:t>10 Mark – </a:t>
            </a:r>
            <a:r>
              <a:rPr lang="en-US" dirty="0" smtClean="0"/>
              <a:t>Evaluative Data (3 Points and Conclusion)</a:t>
            </a:r>
          </a:p>
          <a:p>
            <a:r>
              <a:rPr lang="en-US" sz="3400" b="1" dirty="0" smtClean="0"/>
              <a:t>15 Mark – </a:t>
            </a:r>
            <a:r>
              <a:rPr lang="en-US" dirty="0" smtClean="0"/>
              <a:t>Analysis and Application (Definition and 3 Points; no conclusion)</a:t>
            </a:r>
          </a:p>
          <a:p>
            <a:r>
              <a:rPr lang="en-US" sz="3400" b="1" dirty="0" smtClean="0"/>
              <a:t>25 Mark – </a:t>
            </a:r>
            <a:r>
              <a:rPr lang="en-US" dirty="0" smtClean="0"/>
              <a:t>Evaluative Analysis and Application (Intro, 3 Points Evaluated, Conclusion)</a:t>
            </a:r>
            <a:endParaRPr lang="en-US" dirty="0"/>
          </a:p>
        </p:txBody>
      </p:sp>
      <p:sp>
        <p:nvSpPr>
          <p:cNvPr id="2" name="Content Placeholder 1"/>
          <p:cNvSpPr>
            <a:spLocks noGrp="1"/>
          </p:cNvSpPr>
          <p:nvPr>
            <p:ph sz="half" idx="2"/>
          </p:nvPr>
        </p:nvSpPr>
        <p:spPr>
          <a:xfrm>
            <a:off x="4825753" y="1759998"/>
            <a:ext cx="4038600" cy="4525963"/>
          </a:xfrm>
        </p:spPr>
        <p:txBody>
          <a:bodyPr>
            <a:normAutofit fontScale="70000" lnSpcReduction="20000"/>
          </a:bodyPr>
          <a:lstStyle/>
          <a:p>
            <a:r>
              <a:rPr lang="en-US" b="1" dirty="0" smtClean="0"/>
              <a:t>Knowledge</a:t>
            </a:r>
          </a:p>
          <a:p>
            <a:pPr lvl="1"/>
            <a:r>
              <a:rPr lang="en-US" dirty="0" smtClean="0"/>
              <a:t>Ability to define key terms and draw diagrams</a:t>
            </a:r>
          </a:p>
          <a:p>
            <a:pPr lvl="1"/>
            <a:r>
              <a:rPr lang="en-US" dirty="0" smtClean="0"/>
              <a:t>Apply quantitative methods to economic theory</a:t>
            </a:r>
          </a:p>
          <a:p>
            <a:r>
              <a:rPr lang="en-US" b="1" dirty="0" smtClean="0"/>
              <a:t>Application</a:t>
            </a:r>
          </a:p>
          <a:p>
            <a:pPr lvl="1"/>
            <a:r>
              <a:rPr lang="en-US" dirty="0" smtClean="0"/>
              <a:t>Real life examples (extracts and own knowledge)</a:t>
            </a:r>
          </a:p>
          <a:p>
            <a:r>
              <a:rPr lang="en-US" b="1" dirty="0" smtClean="0"/>
              <a:t>Analysis</a:t>
            </a:r>
          </a:p>
          <a:p>
            <a:pPr lvl="1"/>
            <a:r>
              <a:rPr lang="en-US" dirty="0" smtClean="0"/>
              <a:t>Chains of reasoning – explanations of economic theory</a:t>
            </a:r>
          </a:p>
          <a:p>
            <a:pPr lvl="1"/>
            <a:r>
              <a:rPr lang="en-US" dirty="0" smtClean="0"/>
              <a:t>Using diagrams to enhance the above</a:t>
            </a:r>
          </a:p>
          <a:p>
            <a:r>
              <a:rPr lang="en-US" b="1" dirty="0" smtClean="0"/>
              <a:t>Evaluation</a:t>
            </a:r>
          </a:p>
          <a:p>
            <a:pPr lvl="1"/>
            <a:r>
              <a:rPr lang="en-US" dirty="0" smtClean="0"/>
              <a:t>‘Superficial’: On the other hand</a:t>
            </a:r>
          </a:p>
          <a:p>
            <a:pPr lvl="1"/>
            <a:r>
              <a:rPr lang="en-US" dirty="0" smtClean="0"/>
              <a:t>Conclusion: weighing up the strengths and weaknesses of  points and arguments</a:t>
            </a:r>
            <a:endParaRPr lang="en-US" dirty="0"/>
          </a:p>
        </p:txBody>
      </p:sp>
    </p:spTree>
    <p:extLst>
      <p:ext uri="{BB962C8B-B14F-4D97-AF65-F5344CB8AC3E}">
        <p14:creationId xmlns:p14="http://schemas.microsoft.com/office/powerpoint/2010/main" val="1687047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9277"/>
            <a:ext cx="8229600" cy="1143000"/>
          </a:xfrm>
        </p:spPr>
        <p:txBody>
          <a:bodyPr/>
          <a:lstStyle/>
          <a:p>
            <a:r>
              <a:rPr lang="en-US" b="1" dirty="0" smtClean="0"/>
              <a:t>Timings</a:t>
            </a:r>
            <a:endParaRPr lang="en-US" b="1" dirty="0"/>
          </a:p>
        </p:txBody>
      </p:sp>
      <p:sp>
        <p:nvSpPr>
          <p:cNvPr id="7" name="TextBox 6"/>
          <p:cNvSpPr txBox="1"/>
          <p:nvPr/>
        </p:nvSpPr>
        <p:spPr>
          <a:xfrm>
            <a:off x="457200" y="1037610"/>
            <a:ext cx="8229600" cy="369332"/>
          </a:xfrm>
          <a:prstGeom prst="rect">
            <a:avLst/>
          </a:prstGeom>
          <a:noFill/>
        </p:spPr>
        <p:txBody>
          <a:bodyPr wrap="square" rtlCol="0">
            <a:spAutoFit/>
          </a:bodyPr>
          <a:lstStyle/>
          <a:p>
            <a:r>
              <a:rPr lang="en-US" b="1" dirty="0" smtClean="0"/>
              <a:t>TASK: </a:t>
            </a:r>
            <a:r>
              <a:rPr lang="en-US" dirty="0" smtClean="0"/>
              <a:t>Look at Papers 1 to 3.   How would you approach your timings on this?</a:t>
            </a:r>
            <a:endParaRPr lang="en-US" dirty="0"/>
          </a:p>
        </p:txBody>
      </p:sp>
    </p:spTree>
    <p:extLst>
      <p:ext uri="{BB962C8B-B14F-4D97-AF65-F5344CB8AC3E}">
        <p14:creationId xmlns:p14="http://schemas.microsoft.com/office/powerpoint/2010/main" val="329123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9277"/>
            <a:ext cx="8229600" cy="1143000"/>
          </a:xfrm>
        </p:spPr>
        <p:txBody>
          <a:bodyPr/>
          <a:lstStyle/>
          <a:p>
            <a:r>
              <a:rPr lang="en-US" b="1" dirty="0" smtClean="0"/>
              <a:t>Timings</a:t>
            </a:r>
            <a:endParaRPr lang="en-US" b="1" dirty="0"/>
          </a:p>
        </p:txBody>
      </p:sp>
      <p:sp>
        <p:nvSpPr>
          <p:cNvPr id="6" name="Content Placeholder 5"/>
          <p:cNvSpPr>
            <a:spLocks noGrp="1"/>
          </p:cNvSpPr>
          <p:nvPr>
            <p:ph sz="half" idx="1"/>
          </p:nvPr>
        </p:nvSpPr>
        <p:spPr>
          <a:xfrm>
            <a:off x="457200" y="1417638"/>
            <a:ext cx="4038600" cy="5192090"/>
          </a:xfrm>
          <a:solidFill>
            <a:srgbClr val="FFFFFF"/>
          </a:solidFill>
        </p:spPr>
        <p:txBody>
          <a:bodyPr>
            <a:normAutofit fontScale="70000" lnSpcReduction="20000"/>
          </a:bodyPr>
          <a:lstStyle/>
          <a:p>
            <a:pPr marL="0" indent="0">
              <a:buNone/>
            </a:pPr>
            <a:r>
              <a:rPr lang="en-US" sz="3400" b="1" dirty="0" smtClean="0"/>
              <a:t>Paper 1 and 2</a:t>
            </a:r>
          </a:p>
          <a:p>
            <a:r>
              <a:rPr lang="en-US" b="1" dirty="0" smtClean="0">
                <a:solidFill>
                  <a:srgbClr val="FF0000"/>
                </a:solidFill>
              </a:rPr>
              <a:t>5 </a:t>
            </a:r>
            <a:r>
              <a:rPr lang="en-US" b="1" dirty="0" err="1" smtClean="0">
                <a:solidFill>
                  <a:srgbClr val="FF0000"/>
                </a:solidFill>
              </a:rPr>
              <a:t>Mins</a:t>
            </a:r>
            <a:r>
              <a:rPr lang="en-US" b="1" dirty="0" smtClean="0">
                <a:solidFill>
                  <a:srgbClr val="FF0000"/>
                </a:solidFill>
              </a:rPr>
              <a:t>: ‘</a:t>
            </a:r>
            <a:r>
              <a:rPr lang="en-US" dirty="0" smtClean="0"/>
              <a:t>Skim and Plan’ – Skim Read Extracts and all Questions (Can you make a Choice? If time, can you start to plan your answers?</a:t>
            </a:r>
          </a:p>
          <a:p>
            <a:r>
              <a:rPr lang="en-US" b="1" dirty="0" smtClean="0">
                <a:solidFill>
                  <a:srgbClr val="FF0000"/>
                </a:solidFill>
              </a:rPr>
              <a:t>55-60 </a:t>
            </a:r>
            <a:r>
              <a:rPr lang="en-US" b="1" dirty="0" err="1" smtClean="0">
                <a:solidFill>
                  <a:srgbClr val="FF0000"/>
                </a:solidFill>
              </a:rPr>
              <a:t>Mins</a:t>
            </a:r>
            <a:r>
              <a:rPr lang="en-US" b="1" dirty="0" smtClean="0">
                <a:solidFill>
                  <a:srgbClr val="FF0000"/>
                </a:solidFill>
              </a:rPr>
              <a:t>: </a:t>
            </a:r>
            <a:r>
              <a:rPr lang="en-US" dirty="0" smtClean="0"/>
              <a:t>Section A Data Response</a:t>
            </a:r>
          </a:p>
          <a:p>
            <a:pPr lvl="1"/>
            <a:r>
              <a:rPr lang="en-US" dirty="0" smtClean="0"/>
              <a:t>5 </a:t>
            </a:r>
            <a:r>
              <a:rPr lang="en-US" dirty="0" err="1" smtClean="0"/>
              <a:t>Mins</a:t>
            </a:r>
            <a:r>
              <a:rPr lang="en-US" dirty="0" smtClean="0"/>
              <a:t>: Read extracts and then plan rough answers to 2,4,9 mark questions (draw on question paper)</a:t>
            </a:r>
          </a:p>
          <a:p>
            <a:pPr lvl="1"/>
            <a:r>
              <a:rPr lang="en-US" dirty="0" smtClean="0"/>
              <a:t>10-15 </a:t>
            </a:r>
            <a:r>
              <a:rPr lang="en-US" dirty="0" err="1" smtClean="0"/>
              <a:t>Mins</a:t>
            </a:r>
            <a:r>
              <a:rPr lang="en-US" dirty="0" smtClean="0"/>
              <a:t>: 2,4,9 Marker Writing</a:t>
            </a:r>
          </a:p>
          <a:p>
            <a:pPr lvl="1"/>
            <a:r>
              <a:rPr lang="en-US" dirty="0" smtClean="0"/>
              <a:t>40 </a:t>
            </a:r>
            <a:r>
              <a:rPr lang="en-US" dirty="0" err="1" smtClean="0"/>
              <a:t>Mins</a:t>
            </a:r>
            <a:r>
              <a:rPr lang="en-US" dirty="0" smtClean="0"/>
              <a:t> (including up to 5 </a:t>
            </a:r>
            <a:r>
              <a:rPr lang="en-US" dirty="0" err="1" smtClean="0"/>
              <a:t>mins</a:t>
            </a:r>
            <a:r>
              <a:rPr lang="en-US" dirty="0" smtClean="0"/>
              <a:t> planning): 25 Marker</a:t>
            </a:r>
          </a:p>
          <a:p>
            <a:r>
              <a:rPr lang="en-US" b="1" dirty="0" smtClean="0">
                <a:solidFill>
                  <a:srgbClr val="FF0000"/>
                </a:solidFill>
              </a:rPr>
              <a:t>55-60 </a:t>
            </a:r>
            <a:r>
              <a:rPr lang="en-US" b="1" dirty="0" err="1" smtClean="0">
                <a:solidFill>
                  <a:srgbClr val="FF0000"/>
                </a:solidFill>
              </a:rPr>
              <a:t>Mins</a:t>
            </a:r>
            <a:r>
              <a:rPr lang="en-US" b="1" dirty="0" smtClean="0">
                <a:solidFill>
                  <a:srgbClr val="FF0000"/>
                </a:solidFill>
              </a:rPr>
              <a:t>: </a:t>
            </a:r>
            <a:r>
              <a:rPr lang="en-US" dirty="0" smtClean="0"/>
              <a:t>Section B Extended Writing</a:t>
            </a:r>
          </a:p>
          <a:p>
            <a:pPr lvl="1"/>
            <a:r>
              <a:rPr lang="en-US" dirty="0" smtClean="0"/>
              <a:t>15-20 </a:t>
            </a:r>
            <a:r>
              <a:rPr lang="en-US" dirty="0" err="1" smtClean="0"/>
              <a:t>Mins</a:t>
            </a:r>
            <a:r>
              <a:rPr lang="en-US" dirty="0" smtClean="0"/>
              <a:t>: 15 marker writing</a:t>
            </a:r>
          </a:p>
          <a:p>
            <a:pPr lvl="1"/>
            <a:r>
              <a:rPr lang="en-US" dirty="0" smtClean="0"/>
              <a:t>40 </a:t>
            </a:r>
            <a:r>
              <a:rPr lang="en-US" dirty="0" err="1" smtClean="0"/>
              <a:t>Mins</a:t>
            </a:r>
            <a:r>
              <a:rPr lang="en-US" dirty="0"/>
              <a:t> </a:t>
            </a:r>
            <a:r>
              <a:rPr lang="en-US" dirty="0" smtClean="0"/>
              <a:t>(including up to 5 </a:t>
            </a:r>
            <a:r>
              <a:rPr lang="en-US" dirty="0" err="1" smtClean="0"/>
              <a:t>mins</a:t>
            </a:r>
            <a:r>
              <a:rPr lang="en-US" dirty="0" smtClean="0"/>
              <a:t> planning): 25 Marker</a:t>
            </a:r>
          </a:p>
          <a:p>
            <a:pPr lvl="2"/>
            <a:endParaRPr lang="en-US" dirty="0" smtClean="0"/>
          </a:p>
          <a:p>
            <a:pPr lvl="1"/>
            <a:endParaRPr lang="en-US" dirty="0"/>
          </a:p>
        </p:txBody>
      </p:sp>
      <p:sp>
        <p:nvSpPr>
          <p:cNvPr id="2" name="Content Placeholder 1"/>
          <p:cNvSpPr>
            <a:spLocks noGrp="1"/>
          </p:cNvSpPr>
          <p:nvPr>
            <p:ph sz="half" idx="2"/>
          </p:nvPr>
        </p:nvSpPr>
        <p:spPr>
          <a:xfrm>
            <a:off x="4648200" y="1417638"/>
            <a:ext cx="4038600" cy="5192090"/>
          </a:xfrm>
          <a:solidFill>
            <a:srgbClr val="FFFFFF"/>
          </a:solidFill>
        </p:spPr>
        <p:txBody>
          <a:bodyPr>
            <a:normAutofit fontScale="70000" lnSpcReduction="20000"/>
          </a:bodyPr>
          <a:lstStyle/>
          <a:p>
            <a:pPr marL="0" indent="0">
              <a:buNone/>
            </a:pPr>
            <a:r>
              <a:rPr lang="en-US" sz="3400" b="1" dirty="0" smtClean="0"/>
              <a:t>Paper 3</a:t>
            </a:r>
          </a:p>
          <a:p>
            <a:r>
              <a:rPr lang="en-US" b="1" dirty="0" smtClean="0">
                <a:solidFill>
                  <a:srgbClr val="FF0000"/>
                </a:solidFill>
              </a:rPr>
              <a:t>30 (40 max) Minutes: </a:t>
            </a:r>
            <a:r>
              <a:rPr lang="en-US" dirty="0" smtClean="0"/>
              <a:t>Section A -   Multiple Choice.  Mark a minute – some questions will take longer than a minute and some will be very quick.</a:t>
            </a:r>
          </a:p>
          <a:p>
            <a:r>
              <a:rPr lang="en-US" b="1" dirty="0" smtClean="0">
                <a:solidFill>
                  <a:srgbClr val="FF0000"/>
                </a:solidFill>
              </a:rPr>
              <a:t>80-90 Minutes: </a:t>
            </a:r>
            <a:r>
              <a:rPr lang="en-US" dirty="0" smtClean="0"/>
              <a:t>Section B – Investigation</a:t>
            </a:r>
          </a:p>
          <a:p>
            <a:pPr lvl="1"/>
            <a:r>
              <a:rPr lang="en-US" dirty="0" smtClean="0"/>
              <a:t>5-10 Minutes Skim and Plan</a:t>
            </a:r>
          </a:p>
          <a:p>
            <a:pPr lvl="1"/>
            <a:r>
              <a:rPr lang="en-US" dirty="0" smtClean="0"/>
              <a:t>20 Minutes (10 Marker)</a:t>
            </a:r>
          </a:p>
          <a:p>
            <a:pPr lvl="1"/>
            <a:r>
              <a:rPr lang="en-US" dirty="0" smtClean="0"/>
              <a:t>20 Minutes (15 Marker incl. reading relevant extracts)</a:t>
            </a:r>
          </a:p>
          <a:p>
            <a:pPr lvl="1"/>
            <a:r>
              <a:rPr lang="en-US" dirty="0" smtClean="0"/>
              <a:t>40 Minutes (25 Marker)</a:t>
            </a:r>
          </a:p>
          <a:p>
            <a:pPr marL="457200" lvl="1" indent="0">
              <a:buNone/>
            </a:pPr>
            <a:endParaRPr lang="en-US" dirty="0" smtClean="0"/>
          </a:p>
          <a:p>
            <a:endParaRPr lang="en-US" dirty="0"/>
          </a:p>
        </p:txBody>
      </p:sp>
    </p:spTree>
    <p:extLst>
      <p:ext uri="{BB962C8B-B14F-4D97-AF65-F5344CB8AC3E}">
        <p14:creationId xmlns:p14="http://schemas.microsoft.com/office/powerpoint/2010/main" val="25267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8609</Words>
  <Application>Microsoft Office PowerPoint</Application>
  <PresentationFormat>On-screen Show (4:3)</PresentationFormat>
  <Paragraphs>508</Paragraphs>
  <Slides>57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Wingdings</vt:lpstr>
      <vt:lpstr>Office Theme</vt:lpstr>
      <vt:lpstr>PowerPoint Presentation</vt:lpstr>
      <vt:lpstr>PowerPoint Presentation</vt:lpstr>
      <vt:lpstr>Benchmark 8</vt:lpstr>
      <vt:lpstr>PowerPoint Presentation</vt:lpstr>
      <vt:lpstr>Lead up to the Exam</vt:lpstr>
      <vt:lpstr>AQA A-LEVEL ECONOMICS</vt:lpstr>
      <vt:lpstr>Exam Techniques</vt:lpstr>
      <vt:lpstr>Timings</vt:lpstr>
      <vt:lpstr>Timings</vt:lpstr>
      <vt:lpstr>Quantitative Skills in A-level</vt:lpstr>
      <vt:lpstr>Quantitative Skills in A-level</vt:lpstr>
      <vt:lpstr>Using Index Numbers: ‘Nominal’ and ‘Real’ Wages</vt:lpstr>
      <vt:lpstr>Understanding INDEX NUMBERS: How much do you know?</vt:lpstr>
      <vt:lpstr> Mean vs. Median Income: Which One to Use and What it Means for South Central Kentucky  </vt:lpstr>
      <vt:lpstr>PowerPoint Presentation</vt:lpstr>
      <vt:lpstr>PowerPoint Presentation</vt:lpstr>
      <vt:lpstr>TODAY 10 Mark Question and Intro to Topic</vt:lpstr>
      <vt:lpstr>RWS 19: Inequality and Poverty in the UK Introduction in the UK</vt:lpstr>
      <vt:lpstr>PowerPoint Presentation</vt:lpstr>
      <vt:lpstr>PowerPoint Presentation</vt:lpstr>
      <vt:lpstr>TODAY 10 Mark Question and Intro to Topic</vt:lpstr>
      <vt:lpstr>RWS 19: Inequality and Poverty in the UK Data in the UK Today – 10 Marker</vt:lpstr>
      <vt:lpstr>RWS 19: Inequality and Poverty in the UK Strategies in the UK Today</vt:lpstr>
      <vt:lpstr>RWS 19: Inequality and Poverty in the UK Benefits Discussion</vt:lpstr>
      <vt:lpstr>RWS 19: Inequality and Poverty in the UK UK WELFARE STATS</vt:lpstr>
      <vt:lpstr>RWS 19: Inequality and Poverty in the UK UK WELFARE STATS – Universal Credit</vt:lpstr>
      <vt:lpstr>RWS 19: Inequality and Poverty in the UK UNIVERSAL CREDIT</vt:lpstr>
      <vt:lpstr>RWS 19: Inequality and Poverty in the UK BENEFITS AS A GOVERNMENT INTERVENTION?</vt:lpstr>
      <vt:lpstr>PowerPoint Presentation</vt:lpstr>
      <vt:lpstr>RWS 19: Inequality and Poverty in the UK UNIVERSAL BASIC INCOME</vt:lpstr>
      <vt:lpstr>PowerPoint Presentation</vt:lpstr>
      <vt:lpstr>Macro Government Policy to reduce Poverty? Evaluate how the Government might use Macroeconomic Policy to reduce poverty in the UK TASK: Think of 3 possible points you might make (remember each one has to be evaluated)</vt:lpstr>
      <vt:lpstr>Government Policy to reduce Poverty and Inequality? TASK: Think of 3 possible points you might make (remember each one has to be evaluated)</vt:lpstr>
      <vt:lpstr>Macro Government Policy to reduce Poverty and Inequality? TASK: Think of 3 possible points you might make (remember each one has to be evaluated)</vt:lpstr>
      <vt:lpstr>Macro Government Policy to reduce Poverty and Inequality? TASK: Think of 3 possible points you might make (remember each one has to be evaluated)</vt:lpstr>
      <vt:lpstr>PowerPoint Presentation</vt:lpstr>
      <vt:lpstr>PowerPoint Presentation</vt:lpstr>
      <vt:lpstr>RWS 19: Inequality, Poverty and Government Policy</vt:lpstr>
      <vt:lpstr>HOMEWORK  Due Monday 12th March 2018</vt:lpstr>
      <vt:lpstr>Minimum Wage is Positive</vt:lpstr>
      <vt:lpstr>Maximum Wage Debate: Discuss the view that a maximum wage cap should be introduced into labour markets in the UK TASK: Create 3 essay points which you can evaluate to discuss whether the UK Government should use this and then write a conclusion</vt:lpstr>
      <vt:lpstr>PowerPoint Presentation</vt:lpstr>
      <vt:lpstr>Paper 3 MOCK PAPER</vt:lpstr>
      <vt:lpstr>PowerPoint Presentation</vt:lpstr>
      <vt:lpstr>Assess the importance of the minimum wage in reducing poverty and inequality (25 marks)</vt:lpstr>
      <vt:lpstr>Assess the importance of the minimum wage in reducing poverty and inequality (25 marks)</vt:lpstr>
      <vt:lpstr>CASE STUDY #1 Legislation: The ‘Living Wage’</vt:lpstr>
      <vt:lpstr>CASE STUDY #1 Legislation: The ‘Living Wage’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Living Wage Organisation Estimated Living Wage Autumn 2015</vt:lpstr>
    </vt:vector>
  </TitlesOfParts>
  <Company>Godalming Sixth Form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127</cp:revision>
  <cp:lastPrinted>2018-03-05T08:40:52Z</cp:lastPrinted>
  <dcterms:created xsi:type="dcterms:W3CDTF">2018-02-15T07:34:46Z</dcterms:created>
  <dcterms:modified xsi:type="dcterms:W3CDTF">2018-03-05T10:17:02Z</dcterms:modified>
</cp:coreProperties>
</file>